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20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636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054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1606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851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604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827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8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287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2893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84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591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590BE-4EE5-274F-BE53-5268E25B96D5}" type="datetimeFigureOut">
              <a:rPr lang="it-IT" smtClean="0"/>
              <a:t>14/3/13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B1D0D-A85B-D742-91D4-E5CDACB66F6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582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639890" y="704119"/>
            <a:ext cx="6215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/>
              <a:t>Materiali e spese per test </a:t>
            </a:r>
            <a:r>
              <a:rPr lang="it-IT" sz="2400" dirty="0" err="1" smtClean="0"/>
              <a:t>bench</a:t>
            </a:r>
            <a:r>
              <a:rPr lang="it-IT" sz="2400" dirty="0" smtClean="0"/>
              <a:t> moduli di piano</a:t>
            </a:r>
            <a:endParaRPr lang="it-IT" sz="24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932486" y="1221700"/>
            <a:ext cx="7283045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-EFCM									costo 0</a:t>
            </a:r>
          </a:p>
          <a:p>
            <a:r>
              <a:rPr lang="it-IT" dirty="0" smtClean="0"/>
              <a:t>-14 </a:t>
            </a:r>
            <a:r>
              <a:rPr lang="it-IT" dirty="0" err="1" smtClean="0"/>
              <a:t>transceiver</a:t>
            </a:r>
            <a:r>
              <a:rPr lang="it-IT" dirty="0" smtClean="0"/>
              <a:t> (14 </a:t>
            </a:r>
            <a:r>
              <a:rPr lang="it-IT" dirty="0" err="1" smtClean="0"/>
              <a:t>coliri</a:t>
            </a:r>
            <a:r>
              <a:rPr lang="it-IT" dirty="0" smtClean="0"/>
              <a:t> 1/modulo)			2-3 </a:t>
            </a:r>
            <a:r>
              <a:rPr lang="it-IT" dirty="0" err="1" smtClean="0"/>
              <a:t>keuro</a:t>
            </a:r>
            <a:r>
              <a:rPr lang="it-IT" dirty="0" smtClean="0"/>
              <a:t>	</a:t>
            </a:r>
          </a:p>
          <a:p>
            <a:r>
              <a:rPr lang="it-IT" dirty="0" smtClean="0"/>
              <a:t>-400 metri fibra							3 </a:t>
            </a:r>
            <a:r>
              <a:rPr lang="it-IT" dirty="0" err="1" smtClean="0"/>
              <a:t>keuro</a:t>
            </a:r>
            <a:endParaRPr lang="it-IT" dirty="0" smtClean="0"/>
          </a:p>
          <a:p>
            <a:r>
              <a:rPr lang="it-IT" dirty="0" smtClean="0"/>
              <a:t>-dark-box	 (porta-sfere)						1 </a:t>
            </a:r>
            <a:r>
              <a:rPr lang="it-IT" dirty="0" err="1" smtClean="0"/>
              <a:t>keuro</a:t>
            </a:r>
            <a:endParaRPr lang="it-IT" dirty="0" smtClean="0"/>
          </a:p>
          <a:p>
            <a:r>
              <a:rPr lang="it-IT" dirty="0" smtClean="0"/>
              <a:t>-1 PC									costo 0</a:t>
            </a:r>
          </a:p>
          <a:p>
            <a:r>
              <a:rPr lang="it-IT" dirty="0" smtClean="0"/>
              <a:t>-1 alimentatore 400 V						</a:t>
            </a:r>
            <a:r>
              <a:rPr lang="it-IT" dirty="0" err="1" smtClean="0"/>
              <a:t>gia’</a:t>
            </a:r>
            <a:r>
              <a:rPr lang="it-IT" dirty="0" smtClean="0"/>
              <a:t> acquistato (no </a:t>
            </a:r>
            <a:r>
              <a:rPr lang="it-IT" dirty="0" err="1" smtClean="0"/>
              <a:t>spare</a:t>
            </a:r>
            <a:r>
              <a:rPr lang="it-IT" dirty="0" smtClean="0"/>
              <a:t>)</a:t>
            </a:r>
          </a:p>
          <a:p>
            <a:r>
              <a:rPr lang="it-IT" dirty="0" smtClean="0"/>
              <a:t>-oscillografo 								14000 euro (bando?)</a:t>
            </a:r>
          </a:p>
          <a:p>
            <a:r>
              <a:rPr lang="it-IT" dirty="0" smtClean="0"/>
              <a:t>-licenza </a:t>
            </a:r>
            <a:r>
              <a:rPr lang="it-IT" dirty="0" err="1" smtClean="0"/>
              <a:t>oracle</a:t>
            </a:r>
            <a:r>
              <a:rPr lang="it-IT" dirty="0" smtClean="0"/>
              <a:t> per data base	</a:t>
            </a:r>
          </a:p>
          <a:p>
            <a:r>
              <a:rPr lang="it-IT" dirty="0" smtClean="0"/>
              <a:t>-server</a:t>
            </a:r>
          </a:p>
          <a:p>
            <a:r>
              <a:rPr lang="it-IT" dirty="0" smtClean="0"/>
              <a:t>-giuntatrice fibre ottiche.				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932486" y="4870727"/>
            <a:ext cx="4063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Costruzione 4 piani: 3000 euro materiale.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932486" y="5409437"/>
            <a:ext cx="6318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Test vibrazionale modulo di piano: </a:t>
            </a:r>
            <a:r>
              <a:rPr lang="it-IT" smtClean="0"/>
              <a:t>costo stimato??       </a:t>
            </a:r>
            <a:endParaRPr lang="it-IT" dirty="0"/>
          </a:p>
        </p:txBody>
      </p:sp>
      <p:sp>
        <p:nvSpPr>
          <p:cNvPr id="6" name="TextBox 5"/>
          <p:cNvSpPr txBox="1"/>
          <p:nvPr/>
        </p:nvSpPr>
        <p:spPr>
          <a:xfrm>
            <a:off x="6841692" y="70721"/>
            <a:ext cx="2055558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/>
              <a:t>Giancarlo Barbarino</a:t>
            </a:r>
          </a:p>
          <a:p>
            <a:pPr algn="ctr"/>
            <a:r>
              <a:rPr lang="en-US"/>
              <a:t>Napoli</a:t>
            </a:r>
          </a:p>
        </p:txBody>
      </p:sp>
    </p:spTree>
    <p:extLst>
      <p:ext uri="{BB962C8B-B14F-4D97-AF65-F5344CB8AC3E}">
        <p14:creationId xmlns:p14="http://schemas.microsoft.com/office/powerpoint/2010/main" val="911157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508069" y="514400"/>
            <a:ext cx="2625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Da </a:t>
            </a:r>
            <a:r>
              <a:rPr lang="it-IT" dirty="0" err="1" smtClean="0"/>
              <a:t>fabrizio</a:t>
            </a:r>
            <a:r>
              <a:rPr lang="it-IT" dirty="0" smtClean="0"/>
              <a:t> per elettronica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53702" y="1221701"/>
            <a:ext cx="85692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Arrivate FCM e PSS </a:t>
            </a:r>
          </a:p>
          <a:p>
            <a:r>
              <a:rPr lang="it-IT" dirty="0"/>
              <a:t>-PSS: </a:t>
            </a:r>
            <a:r>
              <a:rPr lang="it-IT" dirty="0" smtClean="0"/>
              <a:t>OK  </a:t>
            </a:r>
            <a:r>
              <a:rPr lang="it-IT" dirty="0"/>
              <a:t>sia alimentata con la 5V (configurazione di test) </a:t>
            </a:r>
            <a:r>
              <a:rPr lang="it-IT" dirty="0" smtClean="0"/>
              <a:t>che </a:t>
            </a:r>
            <a:r>
              <a:rPr lang="it-IT" dirty="0"/>
              <a:t>con la 375V. Tutte le basse tensioni di uscita sono stabili </a:t>
            </a:r>
            <a:r>
              <a:rPr lang="it-IT" dirty="0" smtClean="0"/>
              <a:t>e </a:t>
            </a:r>
            <a:r>
              <a:rPr lang="it-IT" dirty="0"/>
              <a:t>rispettano i vincoli di </a:t>
            </a:r>
            <a:r>
              <a:rPr lang="it-IT" dirty="0" err="1"/>
              <a:t>sequencing</a:t>
            </a:r>
            <a:r>
              <a:rPr lang="it-IT" dirty="0"/>
              <a:t> e start up richiesti. </a:t>
            </a:r>
            <a:endParaRPr lang="it-IT" dirty="0" smtClean="0"/>
          </a:p>
          <a:p>
            <a:r>
              <a:rPr lang="it-IT" dirty="0"/>
              <a:t>-FCM: OK </a:t>
            </a:r>
            <a:r>
              <a:rPr lang="it-IT" dirty="0" smtClean="0"/>
              <a:t>da fare </a:t>
            </a:r>
            <a:r>
              <a:rPr lang="it-IT" dirty="0"/>
              <a:t>test sul link ottico. </a:t>
            </a:r>
            <a:r>
              <a:rPr lang="it-IT" dirty="0" smtClean="0"/>
              <a:t>Per </a:t>
            </a:r>
            <a:r>
              <a:rPr lang="it-IT" dirty="0"/>
              <a:t>ora il laser si accende ed </a:t>
            </a:r>
            <a:r>
              <a:rPr lang="it-IT" dirty="0" err="1"/>
              <a:t>e'possibile</a:t>
            </a:r>
            <a:r>
              <a:rPr lang="it-IT" dirty="0"/>
              <a:t> controllarlo; anche </a:t>
            </a:r>
            <a:r>
              <a:rPr lang="it-IT" dirty="0" smtClean="0"/>
              <a:t>le </a:t>
            </a:r>
            <a:r>
              <a:rPr lang="it-IT" dirty="0"/>
              <a:t>periferiche di controllo (tensioni, consumi, temperatura e </a:t>
            </a:r>
            <a:r>
              <a:rPr lang="it-IT" dirty="0" err="1" smtClean="0"/>
              <a:t>umidita</a:t>
            </a:r>
            <a:r>
              <a:rPr lang="it-IT" dirty="0" err="1"/>
              <a:t>'</a:t>
            </a:r>
            <a:r>
              <a:rPr lang="it-IT" dirty="0"/>
              <a:t>) funzionano. </a:t>
            </a:r>
            <a:endParaRPr lang="it-IT" dirty="0" smtClean="0"/>
          </a:p>
          <a:p>
            <a:r>
              <a:rPr lang="it-IT" dirty="0" smtClean="0"/>
              <a:t>-FCM+PSS: alimentato </a:t>
            </a:r>
            <a:r>
              <a:rPr lang="it-IT" dirty="0"/>
              <a:t>la </a:t>
            </a:r>
            <a:r>
              <a:rPr lang="it-IT" dirty="0" err="1"/>
              <a:t>Fcm</a:t>
            </a:r>
            <a:r>
              <a:rPr lang="it-IT" dirty="0"/>
              <a:t> con la </a:t>
            </a:r>
            <a:r>
              <a:rPr lang="it-IT" dirty="0" err="1"/>
              <a:t>Pss</a:t>
            </a:r>
            <a:r>
              <a:rPr lang="it-IT" dirty="0"/>
              <a:t> e tutto sembra andare </a:t>
            </a:r>
            <a:r>
              <a:rPr lang="it-IT" dirty="0" smtClean="0"/>
              <a:t>perfettamente</a:t>
            </a:r>
            <a:r>
              <a:rPr lang="it-IT" dirty="0"/>
              <a:t>: la PSS alimenta correttamente la </a:t>
            </a:r>
            <a:r>
              <a:rPr lang="it-IT" dirty="0" err="1"/>
              <a:t>Fcm</a:t>
            </a:r>
            <a:r>
              <a:rPr lang="it-IT" dirty="0"/>
              <a:t> che, a sua volta, </a:t>
            </a:r>
            <a:r>
              <a:rPr lang="it-IT" dirty="0" smtClean="0"/>
              <a:t>legge </a:t>
            </a:r>
            <a:r>
              <a:rPr lang="it-IT" dirty="0"/>
              <a:t>i consumi e le tensioni forniti e accende e spegne la 12V. </a:t>
            </a:r>
            <a:endParaRPr lang="it-IT" dirty="0" smtClean="0"/>
          </a:p>
          <a:p>
            <a:r>
              <a:rPr lang="it-IT" dirty="0" smtClean="0"/>
              <a:t>Richieste per ristampa schede dovuto a cambiamenti di connettori:</a:t>
            </a:r>
          </a:p>
          <a:p>
            <a:r>
              <a:rPr lang="it-IT" dirty="0"/>
              <a:t>- FEM: 4000 </a:t>
            </a:r>
            <a:br>
              <a:rPr lang="it-IT" dirty="0"/>
            </a:br>
            <a:r>
              <a:rPr lang="it-IT" dirty="0"/>
              <a:t>- FCM: 4000 </a:t>
            </a:r>
            <a:br>
              <a:rPr lang="it-IT" dirty="0"/>
            </a:br>
            <a:r>
              <a:rPr lang="it-IT" dirty="0"/>
              <a:t>- PSS: forse non necessario </a:t>
            </a:r>
            <a:br>
              <a:rPr lang="it-IT" dirty="0"/>
            </a:br>
            <a:r>
              <a:rPr lang="it-IT" dirty="0"/>
              <a:t>- PCS: </a:t>
            </a:r>
            <a:r>
              <a:rPr lang="it-IT" dirty="0" smtClean="0"/>
              <a:t>1500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- </a:t>
            </a:r>
            <a:r>
              <a:rPr lang="it-IT" dirty="0" err="1"/>
              <a:t>OctoLink</a:t>
            </a:r>
            <a:r>
              <a:rPr lang="it-IT" dirty="0"/>
              <a:t>: 4000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53702" y="5417278"/>
            <a:ext cx="56560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Riparazione analizzatore di spettro: D’amico LNS: 2000</a:t>
            </a:r>
          </a:p>
          <a:p>
            <a:endParaRPr lang="it-IT" dirty="0"/>
          </a:p>
          <a:p>
            <a:r>
              <a:rPr lang="it-IT" dirty="0"/>
              <a:t>unita di assemblaggio per i MO costa circa 15 </a:t>
            </a:r>
            <a:r>
              <a:rPr lang="it-IT" dirty="0" err="1" smtClean="0"/>
              <a:t>keuro</a:t>
            </a:r>
            <a:r>
              <a:rPr lang="it-IT" smtClean="0"/>
              <a:t>: Aiello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4651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474345"/>
            <a:ext cx="9144000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/>
              <a:t>-il sistema acustico di queste torri deve:</a:t>
            </a:r>
          </a:p>
          <a:p>
            <a:r>
              <a:rPr lang="it-IT"/>
              <a:t>    assicurare il corretto posizionemento delle torri</a:t>
            </a:r>
          </a:p>
          <a:p>
            <a:r>
              <a:rPr lang="it-IT"/>
              <a:t>    fare bioacustica</a:t>
            </a:r>
          </a:p>
          <a:p>
            <a:r>
              <a:rPr lang="it-IT"/>
              <a:t>    tentativo di rivelazione di neutrini altissima energia.</a:t>
            </a:r>
          </a:p>
          <a:p>
            <a:r>
              <a:rPr lang="it-IT"/>
              <a:t>-a questo scopo abbiamo deciso il seguente layout acustico</a:t>
            </a:r>
          </a:p>
          <a:p>
            <a:endParaRPr lang="it-IT"/>
          </a:p>
          <a:p>
            <a:r>
              <a:rPr lang="it-IT"/>
              <a:t>floors 13,14:</a:t>
            </a:r>
          </a:p>
          <a:p>
            <a:r>
              <a:rPr lang="it-IT"/>
              <a:t>2 x HS-­‐DH: 2 idrofoni alta sensibilita' digitali.</a:t>
            </a:r>
          </a:p>
          <a:p>
            <a:endParaRPr lang="it-IT"/>
          </a:p>
          <a:p>
            <a:r>
              <a:rPr lang="it-IT"/>
              <a:t>floors 1,..,12 tower base tower base</a:t>
            </a:r>
          </a:p>
          <a:p>
            <a:endParaRPr lang="it-IT"/>
          </a:p>
          <a:p>
            <a:r>
              <a:rPr lang="it-IT"/>
              <a:t>2 x LS-­‐DH: 2 idrofoni bassa sensibilita' digitali</a:t>
            </a:r>
          </a:p>
          <a:p>
            <a:r>
              <a:rPr lang="it-IT"/>
              <a:t>1 x LS-­‐DH: idrofono bassa sensibilita' digitale.</a:t>
            </a:r>
          </a:p>
          <a:p>
            <a:r>
              <a:rPr lang="it-IT"/>
              <a:t>1 x LBL transducer + pressure gauge</a:t>
            </a:r>
          </a:p>
          <a:p>
            <a:endParaRPr lang="it-IT"/>
          </a:p>
          <a:p>
            <a:r>
              <a:rPr lang="it-IT"/>
              <a:t>-il materiale e' ben identificato e fornito da ditte.</a:t>
            </a:r>
          </a:p>
          <a:p>
            <a:r>
              <a:rPr lang="it-IT"/>
              <a:t>-il costo per tutte le 8 torri e' circa 300keuro.</a:t>
            </a:r>
          </a:p>
        </p:txBody>
      </p:sp>
    </p:spTree>
    <p:extLst>
      <p:ext uri="{BB962C8B-B14F-4D97-AF65-F5344CB8AC3E}">
        <p14:creationId xmlns:p14="http://schemas.microsoft.com/office/powerpoint/2010/main" val="2692179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1152128" cy="1130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1259632" y="62068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bg1"/>
                </a:solidFill>
              </a:rPr>
              <a:t>Configurazione torre Km3Net Italia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23528" y="2814478"/>
            <a:ext cx="8496944" cy="30008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N° piani boa = 2;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N° piani strumentati = 14;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Zavorra = 1;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Distanza base-piano = 100 m;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Spaziatura verticale piani = </a:t>
            </a:r>
            <a:r>
              <a:rPr lang="it-IT" dirty="0" err="1" smtClean="0"/>
              <a:t>tbd</a:t>
            </a:r>
            <a:r>
              <a:rPr lang="it-IT" dirty="0" smtClean="0"/>
              <a:t>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Distanza piano-boa = 10 m;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Distanza boa-boa = 1-5 m;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 l="37087" t="21520" r="27003" b="15481"/>
          <a:stretch>
            <a:fillRect/>
          </a:stretch>
        </p:blipFill>
        <p:spPr bwMode="auto">
          <a:xfrm>
            <a:off x="4932040" y="2680496"/>
            <a:ext cx="3312368" cy="3268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5423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1152128" cy="1130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1259632" y="62068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bg1"/>
                </a:solidFill>
              </a:rPr>
              <a:t>Configurazione piano boa Km3Net Italia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23528" y="2763068"/>
            <a:ext cx="8496944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Lunghezza = 8m;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Materiale: Al 5083;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N° sfere per piano = 15 da 17in;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Spinta netta per piano ≈ 3000 N.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395536" y="4869160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struttura meccanica è composta da tubi ed elementi con sezione a L.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2" t="6332" r="15063" b="39867"/>
          <a:stretch/>
        </p:blipFill>
        <p:spPr bwMode="auto">
          <a:xfrm>
            <a:off x="4057388" y="2852936"/>
            <a:ext cx="4955282" cy="2562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4553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1152128" cy="1130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1259632" y="62068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bg1"/>
                </a:solidFill>
              </a:rPr>
              <a:t>Configurazione del piano Km3Net Italia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23528" y="2588419"/>
            <a:ext cx="8496944" cy="30008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Lunghezza = 8m;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Materiale: Al 5083;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Massa stimata struttura ≈ 65 kg;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Spinta netta piano ≈ 230 N;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N° OM = 6;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N° moduli di piano = 1;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dirty="0" smtClean="0"/>
              <a:t>N° idrofoni = 2;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5" t="12652" r="20813" b="48864"/>
          <a:stretch/>
        </p:blipFill>
        <p:spPr bwMode="auto">
          <a:xfrm>
            <a:off x="3871580" y="3212976"/>
            <a:ext cx="5164916" cy="2043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9883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1152128" cy="1130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1259632" y="62068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bg1"/>
                </a:solidFill>
              </a:rPr>
              <a:t>Supporto sfera Km3Net Italia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8" t="28777" r="74949" b="49682"/>
          <a:stretch/>
        </p:blipFill>
        <p:spPr bwMode="auto">
          <a:xfrm>
            <a:off x="1331640" y="3213739"/>
            <a:ext cx="2664296" cy="2912965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52" t="22015" r="48046" b="55874"/>
          <a:stretch/>
        </p:blipFill>
        <p:spPr bwMode="auto">
          <a:xfrm>
            <a:off x="4763761" y="3175139"/>
            <a:ext cx="2897033" cy="2990165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251520" y="2411596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Nuova struttura per garantire un posizionamento ottimale.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3437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478</Words>
  <Application>Microsoft Macintosh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INFN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Giancarlo Barbarino</dc:creator>
  <cp:lastModifiedBy>Antonio Capone</cp:lastModifiedBy>
  <cp:revision>11</cp:revision>
  <dcterms:created xsi:type="dcterms:W3CDTF">2013-03-05T08:59:04Z</dcterms:created>
  <dcterms:modified xsi:type="dcterms:W3CDTF">2013-03-14T16:10:18Z</dcterms:modified>
</cp:coreProperties>
</file>