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266" r:id="rId4"/>
    <p:sldId id="268" r:id="rId5"/>
    <p:sldId id="299" r:id="rId6"/>
    <p:sldId id="269" r:id="rId7"/>
    <p:sldId id="270" r:id="rId8"/>
    <p:sldId id="307" r:id="rId9"/>
    <p:sldId id="308" r:id="rId10"/>
    <p:sldId id="309" r:id="rId11"/>
    <p:sldId id="310" r:id="rId12"/>
    <p:sldId id="311" r:id="rId13"/>
    <p:sldId id="276" r:id="rId14"/>
    <p:sldId id="277" r:id="rId15"/>
    <p:sldId id="279" r:id="rId16"/>
    <p:sldId id="312" r:id="rId17"/>
    <p:sldId id="280" r:id="rId18"/>
    <p:sldId id="283" r:id="rId19"/>
    <p:sldId id="281" r:id="rId20"/>
    <p:sldId id="317" r:id="rId21"/>
    <p:sldId id="284" r:id="rId22"/>
    <p:sldId id="289" r:id="rId23"/>
    <p:sldId id="314" r:id="rId24"/>
    <p:sldId id="329" r:id="rId25"/>
    <p:sldId id="315" r:id="rId26"/>
    <p:sldId id="316" r:id="rId27"/>
    <p:sldId id="291" r:id="rId28"/>
    <p:sldId id="292" r:id="rId29"/>
    <p:sldId id="293" r:id="rId30"/>
    <p:sldId id="294" r:id="rId31"/>
    <p:sldId id="321" r:id="rId32"/>
    <p:sldId id="320" r:id="rId33"/>
    <p:sldId id="327" r:id="rId34"/>
    <p:sldId id="330" r:id="rId35"/>
    <p:sldId id="300" r:id="rId36"/>
    <p:sldId id="323" r:id="rId37"/>
    <p:sldId id="324" r:id="rId38"/>
    <p:sldId id="297" r:id="rId39"/>
    <p:sldId id="296" r:id="rId40"/>
    <p:sldId id="305" r:id="rId41"/>
    <p:sldId id="261" r:id="rId42"/>
    <p:sldId id="267" r:id="rId43"/>
    <p:sldId id="313" r:id="rId44"/>
    <p:sldId id="262" r:id="rId45"/>
    <p:sldId id="263" r:id="rId46"/>
    <p:sldId id="319" r:id="rId47"/>
    <p:sldId id="301" r:id="rId4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04C8543-E055-9241-AEB9-CEB728611EE9}">
          <p14:sldIdLst>
            <p14:sldId id="256"/>
            <p14:sldId id="260"/>
            <p14:sldId id="266"/>
          </p14:sldIdLst>
        </p14:section>
        <p14:section name="Production" id="{971AF6CE-A7C5-BB40-9CC9-6C259CFD56DD}">
          <p14:sldIdLst>
            <p14:sldId id="268"/>
            <p14:sldId id="299"/>
            <p14:sldId id="269"/>
            <p14:sldId id="270"/>
          </p14:sldIdLst>
        </p14:section>
        <p14:section name="Column Properties" id="{29152C1E-28DA-5249-8485-798BA7221B45}">
          <p14:sldIdLst>
            <p14:sldId id="307"/>
            <p14:sldId id="308"/>
            <p14:sldId id="309"/>
            <p14:sldId id="310"/>
            <p14:sldId id="311"/>
            <p14:sldId id="276"/>
            <p14:sldId id="277"/>
          </p14:sldIdLst>
        </p14:section>
        <p14:section name="Test beam" id="{3F862558-38D1-FD41-96FC-F5FA3AC2B008}">
          <p14:sldIdLst>
            <p14:sldId id="279"/>
            <p14:sldId id="312"/>
            <p14:sldId id="280"/>
            <p14:sldId id="283"/>
            <p14:sldId id="281"/>
            <p14:sldId id="317"/>
            <p14:sldId id="284"/>
            <p14:sldId id="289"/>
            <p14:sldId id="314"/>
            <p14:sldId id="329"/>
            <p14:sldId id="315"/>
            <p14:sldId id="316"/>
            <p14:sldId id="291"/>
            <p14:sldId id="292"/>
            <p14:sldId id="293"/>
            <p14:sldId id="294"/>
            <p14:sldId id="321"/>
            <p14:sldId id="320"/>
            <p14:sldId id="327"/>
            <p14:sldId id="330"/>
            <p14:sldId id="300"/>
            <p14:sldId id="323"/>
            <p14:sldId id="324"/>
            <p14:sldId id="297"/>
            <p14:sldId id="296"/>
            <p14:sldId id="305"/>
            <p14:sldId id="261"/>
            <p14:sldId id="267"/>
            <p14:sldId id="313"/>
            <p14:sldId id="262"/>
            <p14:sldId id="263"/>
            <p14:sldId id="319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D8DE"/>
    <a:srgbClr val="690103"/>
    <a:srgbClr val="3275FF"/>
    <a:srgbClr val="F08823"/>
    <a:srgbClr val="F0CC18"/>
    <a:srgbClr val="F0F000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9" autoAdjust="0"/>
    <p:restoredTop sz="71739" autoAdjust="0"/>
  </p:normalViewPr>
  <p:slideViewPr>
    <p:cSldViewPr snapToGrid="0" snapToObjects="1">
      <p:cViewPr varScale="1">
        <p:scale>
          <a:sx n="87" d="100"/>
          <a:sy n="87" d="100"/>
        </p:scale>
        <p:origin x="-2304" y="-96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74"/>
        <p:guide pos="204"/>
        <p:guide pos="5556"/>
        <p:guide pos="2880"/>
      </p:guideLst>
    </p:cSldViewPr>
  </p:slideViewPr>
  <p:outlineViewPr>
    <p:cViewPr>
      <p:scale>
        <a:sx n="33" d="100"/>
        <a:sy n="33" d="100"/>
      </p:scale>
      <p:origin x="0" y="1242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12256"/>
    </p:cViewPr>
  </p:sorterViewPr>
  <p:notesViewPr>
    <p:cSldViewPr snapToGrid="0" snapToObjects="1">
      <p:cViewPr varScale="1">
        <p:scale>
          <a:sx n="120" d="100"/>
          <a:sy n="120" d="100"/>
        </p:scale>
        <p:origin x="-4920" y="-12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269A5-A04D-1643-8E9F-2853CBEBB7DD}" type="datetimeFigureOut">
              <a:rPr lang="de-DE" smtClean="0"/>
              <a:t>03.07.13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8DD7E-671D-9C49-8F2C-99919899484A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93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BCDB334D-D17F-49C4-91DD-37BB7E818209}" type="datetimeFigureOut">
              <a:rPr lang="de-CH" smtClean="0"/>
              <a:t>03.07.13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A51C0C35-A9A2-4EFD-9BAF-1E52E29E03D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3DD: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Manchester,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CEA Saclay,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CERN,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ETH Zurich,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Ohio State University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7339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112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increased to a bigger section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0178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if it is irradiated: Mean free path is longer than the</a:t>
            </a:r>
            <a:r>
              <a:rPr lang="en-US" baseline="0" dirty="0" smtClean="0"/>
              <a:t> drift distance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4578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</a:t>
            </a:r>
            <a:r>
              <a:rPr lang="en-US" baseline="0" dirty="0" smtClean="0"/>
              <a:t> polarized image with microscope</a:t>
            </a:r>
          </a:p>
          <a:p>
            <a:r>
              <a:rPr lang="en-US" baseline="0" dirty="0" smtClean="0"/>
              <a:t>Defects are changing polarization </a:t>
            </a:r>
          </a:p>
          <a:p>
            <a:r>
              <a:rPr lang="en-US" baseline="0" dirty="0" smtClean="0"/>
              <a:t>Show up as bright regions </a:t>
            </a:r>
          </a:p>
          <a:p>
            <a:r>
              <a:rPr lang="en-US" baseline="0" dirty="0" smtClean="0"/>
              <a:t>Star == point defect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remove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5212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796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630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OHIO</a:t>
            </a:r>
            <a:r>
              <a:rPr lang="en-US" dirty="0"/>
              <a:t>: acid boiling -&gt; remove surface dirt</a:t>
            </a:r>
          </a:p>
          <a:p>
            <a:endParaRPr lang="en-US" dirty="0"/>
          </a:p>
          <a:p>
            <a:r>
              <a:rPr lang="en-US" dirty="0"/>
              <a:t>not a hydrogen terminated surface, terminate with </a:t>
            </a:r>
            <a:r>
              <a:rPr lang="en-US" dirty="0" smtClean="0"/>
              <a:t>oxygen before drilling holes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647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Manchester</a:t>
            </a:r>
          </a:p>
          <a:p>
            <a:r>
              <a:rPr lang="en-US" dirty="0" smtClean="0"/>
              <a:t>run </a:t>
            </a:r>
            <a:r>
              <a:rPr lang="en-US" dirty="0"/>
              <a:t>with plexi glas</a:t>
            </a:r>
          </a:p>
          <a:p>
            <a:endParaRPr lang="en-US" dirty="0"/>
          </a:p>
          <a:p>
            <a:r>
              <a:rPr lang="en-US" dirty="0"/>
              <a:t>20 mum per second --&gt; 30 sec/ </a:t>
            </a:r>
            <a:r>
              <a:rPr lang="en-US" dirty="0" smtClean="0"/>
              <a:t>column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PICTURE LASER Beam goes through the diamond moves upwords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1509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</a:t>
            </a:r>
            <a:r>
              <a:rPr lang="en-US" dirty="0" smtClean="0"/>
              <a:t>Manchester</a:t>
            </a:r>
          </a:p>
          <a:p>
            <a:endParaRPr lang="en-US" dirty="0" smtClean="0"/>
          </a:p>
          <a:p>
            <a:r>
              <a:rPr lang="en-US" dirty="0" smtClean="0"/>
              <a:t>run </a:t>
            </a:r>
            <a:r>
              <a:rPr lang="en-US" dirty="0"/>
              <a:t>with plexi glas</a:t>
            </a:r>
          </a:p>
          <a:p>
            <a:r>
              <a:rPr lang="en-US" dirty="0" smtClean="0"/>
              <a:t>20 </a:t>
            </a:r>
            <a:r>
              <a:rPr lang="en-US" dirty="0"/>
              <a:t>mum per second --&gt; 30 sec/ </a:t>
            </a:r>
            <a:r>
              <a:rPr lang="en-US" dirty="0" smtClean="0"/>
              <a:t>column</a:t>
            </a:r>
          </a:p>
          <a:p>
            <a:endParaRPr lang="en-US" dirty="0" smtClean="0"/>
          </a:p>
          <a:p>
            <a:r>
              <a:rPr lang="en-US" dirty="0" smtClean="0"/>
              <a:t>Hole is put</a:t>
            </a:r>
            <a:r>
              <a:rPr lang="en-US" baseline="0" dirty="0" smtClean="0"/>
              <a:t> from buttom to the top</a:t>
            </a:r>
          </a:p>
          <a:p>
            <a:r>
              <a:rPr lang="en-US" baseline="0" dirty="0" smtClean="0"/>
              <a:t>Different connection at bottom and top</a:t>
            </a:r>
            <a:r>
              <a:rPr lang="en-US" baseline="0" dirty="0"/>
              <a:t> </a:t>
            </a:r>
            <a:r>
              <a:rPr lang="en-US" baseline="0" dirty="0" smtClean="0">
                <a:sym typeface="Wingdings"/>
              </a:rPr>
              <a:t> 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1509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Ohio: </a:t>
            </a:r>
            <a:r>
              <a:rPr lang="en-US" dirty="0" smtClean="0"/>
              <a:t>Titanium, platinum, </a:t>
            </a:r>
            <a:r>
              <a:rPr lang="en-US" dirty="0"/>
              <a:t>gold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787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de-DE" dirty="0" smtClean="0"/>
              <a:t> 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</a:t>
            </a:r>
            <a:r>
              <a:rPr lang="de-DE" dirty="0" smtClean="0"/>
              <a:t> 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Fails</a:t>
            </a:r>
          </a:p>
          <a:p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de-DE" dirty="0" smtClean="0"/>
              <a:t> </a:t>
            </a:r>
          </a:p>
          <a:p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  <a:r>
              <a:rPr lang="de-DE" dirty="0" smtClean="0"/>
              <a:t> </a:t>
            </a:r>
          </a:p>
          <a:p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</a:t>
            </a:r>
            <a:r>
              <a:rPr lang="de-DE" dirty="0" smtClean="0"/>
              <a:t> </a:t>
            </a:r>
          </a:p>
          <a:p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dirty="0" smtClean="0"/>
              <a:t> 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3088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this measurement work:</a:t>
            </a:r>
          </a:p>
          <a:p>
            <a:r>
              <a:rPr lang="en-US" dirty="0" smtClean="0"/>
              <a:t>Metallization of the columns on back with small</a:t>
            </a:r>
            <a:r>
              <a:rPr lang="en-US" baseline="0" dirty="0" smtClean="0"/>
              <a:t> pads,</a:t>
            </a:r>
          </a:p>
          <a:p>
            <a:r>
              <a:rPr lang="en-US" baseline="0" dirty="0" smtClean="0"/>
              <a:t>Measure the resistance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991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112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4563876"/>
            <a:ext cx="84963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A281-B848-C746-973C-150F82CEF007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620713"/>
            <a:ext cx="84963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84963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pic>
        <p:nvPicPr>
          <p:cNvPr id="8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620713"/>
            <a:ext cx="8496300" cy="28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612000"/>
            <a:ext cx="8496300" cy="5616575"/>
          </a:xfrm>
          <a:solidFill>
            <a:schemeClr val="tx1"/>
          </a:solidFill>
        </p:spPr>
        <p:txBody>
          <a:bodyPr lIns="144000" tIns="450000" bIns="0" anchor="t" anchorCtr="0"/>
          <a:lstStyle>
            <a:lvl1pPr>
              <a:lnSpc>
                <a:spcPct val="113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A9DF-1764-614F-9BF7-69A1DD54306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044121"/>
      </p:ext>
    </p:extLst>
  </p:cSld>
  <p:clrMapOvr>
    <a:masterClrMapping/>
  </p:clrMapOvr>
  <p:transition xmlns:p14="http://schemas.microsoft.com/office/powerpoint/2010/main">
    <p:fade/>
  </p:transition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4563876"/>
            <a:ext cx="84963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A281-B848-C746-973C-150F82CEF007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620713"/>
            <a:ext cx="84963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84963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solidFill>
            <a:schemeClr val="bg2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132-2071-0848-B5E3-B0E2DC765045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024064"/>
            <a:ext cx="8496300" cy="4210046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Mastertitelformat bearbeiten</a:t>
            </a:r>
            <a:endParaRPr lang="de-CH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CH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976E-3DD4-FF49-BDFF-90BBF7A2A39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1565138"/>
            <a:ext cx="84963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612000"/>
            <a:ext cx="84963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962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solidFill>
            <a:schemeClr val="bg2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132-2071-0848-B5E3-B0E2DC765045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A9DF-1764-614F-9BF7-69A1DD54306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D (Hintergrund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bg2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1063254"/>
            <a:ext cx="84962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024064"/>
            <a:ext cx="8496300" cy="4210046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Mastertitelformat bearbeiten</a:t>
            </a:r>
            <a:endParaRPr lang="de-CH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A9DF-1764-614F-9BF7-69A1DD54306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Mastertitelformat bearbeiten</a:t>
            </a:r>
            <a:endParaRPr lang="de-CH"/>
          </a:p>
        </p:txBody>
      </p:sp>
    </p:spTree>
  </p:cSld>
  <p:clrMapOvr>
    <a:masterClrMapping/>
  </p:clrMapOvr>
  <p:transition xmlns:p14="http://schemas.microsoft.com/office/powerpoint/2010/main">
    <p:fade/>
  </p:transition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CH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A9DF-1764-614F-9BF7-69A1DD54306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Bild auf Platzhalter ziehen oder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976E-3DD4-FF49-BDFF-90BBF7A2A39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1565138"/>
            <a:ext cx="84963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612000"/>
            <a:ext cx="84963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962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bg2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83FAA9DF-1764-614F-9BF7-69A1DD543066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de-CH" sz="800" dirty="0"/>
          </a:p>
        </p:txBody>
      </p:sp>
      <p:pic>
        <p:nvPicPr>
          <p:cNvPr id="17" name="Bild 1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42" y="6503414"/>
            <a:ext cx="817901" cy="252186"/>
          </a:xfrm>
          <a:prstGeom prst="rect">
            <a:avLst/>
          </a:prstGeom>
        </p:spPr>
      </p:pic>
      <p:pic>
        <p:nvPicPr>
          <p:cNvPr id="19" name="Bild 18" descr="Logo_D_PHYS_cmyk_vekt.jp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74" y="6517940"/>
            <a:ext cx="776122" cy="237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Felix Bachmair o</a:t>
            </a:r>
            <a:r>
              <a:rPr lang="en-US" noProof="0" dirty="0" smtClean="0"/>
              <a:t>n behalf of 3DD/RD42 collaboration</a:t>
            </a:r>
          </a:p>
          <a:p>
            <a:endParaRPr lang="en-US" noProof="0" dirty="0"/>
          </a:p>
          <a:p>
            <a:endParaRPr lang="en-US" noProof="0" dirty="0" smtClean="0"/>
          </a:p>
          <a:p>
            <a:r>
              <a:rPr lang="en-US" noProof="0" dirty="0" smtClean="0"/>
              <a:t>RD13, Florence, 3. – 5.6.2013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9E98-A008-1E4C-AC9B-0490C5706661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3D diamond detectors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Conducting Columns – micro machining</a:t>
            </a:r>
            <a:endParaRPr lang="en-US" dirty="0"/>
          </a:p>
        </p:txBody>
      </p:sp>
      <p:graphicFrame>
        <p:nvGraphicFramePr>
          <p:cNvPr id="7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46513"/>
              </p:ext>
            </p:extLst>
          </p:nvPr>
        </p:nvGraphicFramePr>
        <p:xfrm>
          <a:off x="2629735" y="1916831"/>
          <a:ext cx="6190415" cy="446808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9692"/>
                <a:gridCol w="2764429"/>
                <a:gridCol w="2846294"/>
              </a:tblGrid>
              <a:tr h="46850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solidFill>
                      <a:srgbClr val="6F6F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Low Power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High Power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C56"/>
                    </a:solidFill>
                  </a:tcPr>
                </a:tc>
              </a:tr>
              <a:tr h="19999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968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D8C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Gruppierung 16"/>
          <p:cNvGrpSpPr/>
          <p:nvPr/>
        </p:nvGrpSpPr>
        <p:grpSpPr>
          <a:xfrm>
            <a:off x="2748150" y="2447832"/>
            <a:ext cx="5911506" cy="3889468"/>
            <a:chOff x="2026118" y="2447832"/>
            <a:chExt cx="5911506" cy="3889468"/>
          </a:xfrm>
        </p:grpSpPr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 rot="16200000">
              <a:off x="1528437" y="3237987"/>
              <a:ext cx="13652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Low Speed</a:t>
              </a:r>
            </a:p>
          </p:txBody>
        </p:sp>
        <p:sp>
          <p:nvSpPr>
            <p:cNvPr id="11" name="TextBox 16"/>
            <p:cNvSpPr txBox="1">
              <a:spLocks noChangeArrowheads="1"/>
            </p:cNvSpPr>
            <p:nvPr/>
          </p:nvSpPr>
          <p:spPr bwMode="auto">
            <a:xfrm rot="16200000">
              <a:off x="1518118" y="5186363"/>
              <a:ext cx="1384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High Speed</a:t>
              </a:r>
            </a:p>
          </p:txBody>
        </p:sp>
        <p:pic>
          <p:nvPicPr>
            <p:cNvPr id="13" name="Picture 2" descr="Array3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37" y="2447832"/>
              <a:ext cx="2379662" cy="185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Array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2" y="2447832"/>
              <a:ext cx="2500312" cy="185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Array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37" y="4438650"/>
              <a:ext cx="2379662" cy="18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Array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2" y="4410076"/>
              <a:ext cx="2500312" cy="18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feld 17"/>
          <p:cNvSpPr txBox="1"/>
          <p:nvPr/>
        </p:nvSpPr>
        <p:spPr>
          <a:xfrm>
            <a:off x="493059" y="2114176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55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Conducting Columns – micro machining</a:t>
            </a:r>
            <a:endParaRPr lang="en-US" dirty="0"/>
          </a:p>
        </p:txBody>
      </p:sp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536391"/>
              </p:ext>
            </p:extLst>
          </p:nvPr>
        </p:nvGraphicFramePr>
        <p:xfrm>
          <a:off x="2629735" y="1916831"/>
          <a:ext cx="6190415" cy="446808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9692"/>
                <a:gridCol w="2764429"/>
                <a:gridCol w="2846294"/>
              </a:tblGrid>
              <a:tr h="46850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solidFill>
                      <a:srgbClr val="6F6F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Low Power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High Power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C56"/>
                    </a:solidFill>
                  </a:tcPr>
                </a:tc>
              </a:tr>
              <a:tr h="19999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968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D8C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" name="Gruppierung 17"/>
          <p:cNvGrpSpPr/>
          <p:nvPr/>
        </p:nvGrpSpPr>
        <p:grpSpPr>
          <a:xfrm>
            <a:off x="2748150" y="2447832"/>
            <a:ext cx="5844831" cy="3862481"/>
            <a:chOff x="2026118" y="2447832"/>
            <a:chExt cx="5844831" cy="3862481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 rot="16200000">
              <a:off x="1528437" y="3237987"/>
              <a:ext cx="13652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Low Speed</a:t>
              </a: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 rot="16200000">
              <a:off x="1518118" y="5186363"/>
              <a:ext cx="1384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High Speed</a:t>
              </a:r>
            </a:p>
          </p:txBody>
        </p:sp>
        <p:pic>
          <p:nvPicPr>
            <p:cNvPr id="14" name="Picture 3" descr="Array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37" y="2447832"/>
              <a:ext cx="2379662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Array5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2" y="2447832"/>
              <a:ext cx="2433637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Array4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2" y="4451350"/>
              <a:ext cx="2433637" cy="185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Array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37" y="4451350"/>
              <a:ext cx="2379662" cy="185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feld 18"/>
          <p:cNvSpPr txBox="1"/>
          <p:nvPr/>
        </p:nvSpPr>
        <p:spPr>
          <a:xfrm>
            <a:off x="493059" y="2114176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Exit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493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Conducting Columns – micro machining</a:t>
            </a:r>
          </a:p>
        </p:txBody>
      </p:sp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24464"/>
              </p:ext>
            </p:extLst>
          </p:nvPr>
        </p:nvGraphicFramePr>
        <p:xfrm>
          <a:off x="2629735" y="1916831"/>
          <a:ext cx="6190415" cy="446808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9692"/>
                <a:gridCol w="2764429"/>
                <a:gridCol w="2846294"/>
              </a:tblGrid>
              <a:tr h="46850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solidFill>
                      <a:srgbClr val="6F6F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Low Power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High Power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0" marR="91430" marT="45713" marB="45713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C56"/>
                    </a:solidFill>
                  </a:tcPr>
                </a:tc>
              </a:tr>
              <a:tr h="19999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0F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0CC18"/>
                          </a:solidFill>
                        </a:rPr>
                        <a:t>92.2 </a:t>
                      </a:r>
                      <a:r>
                        <a:rPr lang="en-US" sz="2400" b="0" baseline="0" dirty="0" smtClean="0">
                          <a:solidFill>
                            <a:srgbClr val="F0CC18"/>
                          </a:solidFill>
                        </a:rPr>
                        <a:t>± 1.4 %</a:t>
                      </a:r>
                      <a:endParaRPr lang="en-US" sz="2400" b="0" dirty="0">
                        <a:solidFill>
                          <a:srgbClr val="F0CC18"/>
                        </a:solidFill>
                      </a:endParaRPr>
                    </a:p>
                  </a:txBody>
                  <a:tcPr marL="91430" marR="91430"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78.7 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± 2.1</a:t>
                      </a:r>
                      <a:r>
                        <a:rPr lang="en-US" sz="2400" b="0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30" marR="91430"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968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13" marB="4571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D8C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8000"/>
                          </a:solidFill>
                        </a:rPr>
                        <a:t>93.3 </a:t>
                      </a:r>
                      <a:r>
                        <a:rPr lang="en-US" sz="2400" b="0" baseline="0" dirty="0" smtClean="0">
                          <a:solidFill>
                            <a:srgbClr val="008000"/>
                          </a:solidFill>
                        </a:rPr>
                        <a:t>± 1.3 </a:t>
                      </a:r>
                      <a:r>
                        <a:rPr lang="en-US" sz="2400" b="0" dirty="0" smtClean="0">
                          <a:solidFill>
                            <a:srgbClr val="008000"/>
                          </a:solidFill>
                        </a:rPr>
                        <a:t>%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marL="91430" marR="91430"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08823"/>
                          </a:solidFill>
                        </a:rPr>
                        <a:t>87.6</a:t>
                      </a:r>
                      <a:r>
                        <a:rPr lang="en-US" sz="2400" b="0" baseline="0" dirty="0" smtClean="0">
                          <a:solidFill>
                            <a:srgbClr val="F08823"/>
                          </a:solidFill>
                        </a:rPr>
                        <a:t> ± 1.7 % </a:t>
                      </a:r>
                      <a:endParaRPr lang="en-US" sz="2400" b="0" dirty="0">
                        <a:solidFill>
                          <a:srgbClr val="F08823"/>
                        </a:solidFill>
                      </a:endParaRPr>
                    </a:p>
                  </a:txBody>
                  <a:tcPr marL="91430" marR="91430"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 rot="16200000">
            <a:off x="2250469" y="3237987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Low Speed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 rot="16200000">
            <a:off x="2240150" y="5186363"/>
            <a:ext cx="138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High Speed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851" y="2114176"/>
            <a:ext cx="2253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371 columns</a:t>
            </a:r>
            <a:r>
              <a:rPr lang="en-US" dirty="0"/>
              <a:t> </a:t>
            </a:r>
            <a:r>
              <a:rPr lang="en-US" dirty="0" smtClean="0"/>
              <a:t>for each parameter set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Assuming binominal distribution for error calculation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51431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Missing Columns</a:t>
            </a:r>
            <a:endParaRPr lang="en-US" noProof="0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1420813" y="1630364"/>
            <a:ext cx="6895603" cy="4597570"/>
            <a:chOff x="1420813" y="1630364"/>
            <a:chExt cx="6895603" cy="4597570"/>
          </a:xfrm>
        </p:grpSpPr>
        <p:pic>
          <p:nvPicPr>
            <p:cNvPr id="6" name="Picture 3" descr="3D-diamond-9052-3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3" y="1630364"/>
              <a:ext cx="6895603" cy="4597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822700" y="4084638"/>
              <a:ext cx="1115887" cy="545090"/>
            </a:xfrm>
            <a:prstGeom prst="ellipse">
              <a:avLst/>
            </a:prstGeom>
            <a:noFill/>
            <a:ln w="63500">
              <a:solidFill>
                <a:srgbClr val="79D2DA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067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Column Resistance: Contact</a:t>
            </a:r>
            <a:endParaRPr lang="en-US" noProof="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1231857" y="1580676"/>
            <a:ext cx="6337487" cy="3424618"/>
            <a:chOff x="3035300" y="1727200"/>
            <a:chExt cx="5695950" cy="3308350"/>
          </a:xfrm>
        </p:grpSpPr>
        <p:pic>
          <p:nvPicPr>
            <p:cNvPr id="6" name="Picture 1" descr="3D-diamond-9053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300" y="1727200"/>
              <a:ext cx="5695950" cy="330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849688" y="2941638"/>
              <a:ext cx="4881562" cy="1058862"/>
            </a:xfrm>
            <a:prstGeom prst="ellipse">
              <a:avLst/>
            </a:prstGeom>
            <a:noFill/>
            <a:ln w="63500">
              <a:solidFill>
                <a:srgbClr val="79D2DA"/>
              </a:solidFill>
              <a:prstDash val="sysDash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7" name="Picture 7" descr="3D-Batch2-scCVDRestanc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746500"/>
            <a:ext cx="3777359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400601" y="5005294"/>
            <a:ext cx="3796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Metallization &amp; Column OK: ~ 90 %</a:t>
            </a:r>
          </a:p>
          <a:p>
            <a:endParaRPr lang="en-US" dirty="0"/>
          </a:p>
          <a:p>
            <a:r>
              <a:rPr lang="en-US" dirty="0" smtClean="0"/>
              <a:t>Resistivity of columns:</a:t>
            </a:r>
            <a:endParaRPr lang="en-US" dirty="0"/>
          </a:p>
          <a:p>
            <a:endParaRPr lang="en-US" dirty="0"/>
          </a:p>
        </p:txBody>
      </p:sp>
      <p:pic>
        <p:nvPicPr>
          <p:cNvPr id="17" name="Bild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37" y="5699763"/>
            <a:ext cx="1694703" cy="3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8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23850" y="4746400"/>
            <a:ext cx="8496300" cy="1487710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 smtClean="0"/>
              <a:t>Three structures:</a:t>
            </a:r>
          </a:p>
          <a:p>
            <a:r>
              <a:rPr lang="en-US" sz="1800" noProof="0" dirty="0" smtClean="0"/>
              <a:t>Strip detector as a reference to compare to with backplane (bias voltage)</a:t>
            </a:r>
          </a:p>
          <a:p>
            <a:r>
              <a:rPr lang="en-US" sz="1800" noProof="0" dirty="0" smtClean="0"/>
              <a:t>3D mask layout </a:t>
            </a:r>
            <a:r>
              <a:rPr lang="en-US" sz="1800" dirty="0" smtClean="0"/>
              <a:t>(</a:t>
            </a:r>
            <a:r>
              <a:rPr lang="en-US" sz="1800" dirty="0"/>
              <a:t>bias and readout </a:t>
            </a:r>
            <a:r>
              <a:rPr lang="en-US" sz="1800" dirty="0" smtClean="0"/>
              <a:t>from the same side)</a:t>
            </a:r>
            <a:endParaRPr lang="en-US" sz="1800" noProof="0" dirty="0" smtClean="0"/>
          </a:p>
          <a:p>
            <a:pPr lvl="1"/>
            <a:r>
              <a:rPr lang="en-US" sz="1600" dirty="0" smtClean="0"/>
              <a:t>Without machined columns to understand the electric field</a:t>
            </a:r>
            <a:endParaRPr lang="en-US" sz="1600" noProof="0" dirty="0" smtClean="0"/>
          </a:p>
          <a:p>
            <a:pPr lvl="1"/>
            <a:r>
              <a:rPr lang="en-US" sz="1600" dirty="0" smtClean="0"/>
              <a:t>With machined columns</a:t>
            </a:r>
            <a:endParaRPr lang="en-US" sz="1600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</a:t>
            </a:r>
            <a:endParaRPr lang="en-US" noProof="0" dirty="0"/>
          </a:p>
        </p:txBody>
      </p:sp>
      <p:grpSp>
        <p:nvGrpSpPr>
          <p:cNvPr id="29" name="Gruppierung 28"/>
          <p:cNvGrpSpPr/>
          <p:nvPr/>
        </p:nvGrpSpPr>
        <p:grpSpPr>
          <a:xfrm>
            <a:off x="2079069" y="1691093"/>
            <a:ext cx="4575731" cy="2908367"/>
            <a:chOff x="2079069" y="1691093"/>
            <a:chExt cx="4575731" cy="2908367"/>
          </a:xfrm>
        </p:grpSpPr>
        <p:pic>
          <p:nvPicPr>
            <p:cNvPr id="20" name="Bild 19" descr="Screen Shot 2013-06-21 at 14.28.4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8" t="48850" r="4881"/>
            <a:stretch/>
          </p:blipFill>
          <p:spPr>
            <a:xfrm flipH="1">
              <a:off x="2079069" y="2337424"/>
              <a:ext cx="4575731" cy="2262036"/>
            </a:xfrm>
            <a:prstGeom prst="rect">
              <a:avLst/>
            </a:prstGeom>
          </p:spPr>
        </p:pic>
        <p:grpSp>
          <p:nvGrpSpPr>
            <p:cNvPr id="24" name="Gruppierung 23"/>
            <p:cNvGrpSpPr/>
            <p:nvPr/>
          </p:nvGrpSpPr>
          <p:grpSpPr>
            <a:xfrm>
              <a:off x="2388184" y="1691093"/>
              <a:ext cx="3876093" cy="669106"/>
              <a:chOff x="2388184" y="1691093"/>
              <a:chExt cx="3876093" cy="669106"/>
            </a:xfrm>
          </p:grpSpPr>
          <p:sp>
            <p:nvSpPr>
              <p:cNvPr id="25" name="Textfeld 24"/>
              <p:cNvSpPr txBox="1"/>
              <p:nvPr/>
            </p:nvSpPr>
            <p:spPr>
              <a:xfrm>
                <a:off x="2388184" y="1968092"/>
                <a:ext cx="659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Strip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3290102" y="1713868"/>
                <a:ext cx="13730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3D mask</a:t>
                </a:r>
                <a:br>
                  <a:rPr lang="en-US" dirty="0" smtClean="0">
                    <a:solidFill>
                      <a:srgbClr val="FF0000"/>
                    </a:solidFill>
                  </a:rPr>
                </a:br>
                <a:r>
                  <a:rPr lang="en-US" dirty="0" smtClean="0">
                    <a:solidFill>
                      <a:srgbClr val="FF0000"/>
                    </a:solidFill>
                  </a:rPr>
                  <a:t>no columns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4729352" y="1691093"/>
                <a:ext cx="15349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3D mask with columns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6726096" y="3422650"/>
            <a:ext cx="172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75FF"/>
                </a:solidFill>
              </a:rPr>
              <a:t>Blue: front side</a:t>
            </a:r>
            <a:r>
              <a:rPr lang="en-US" dirty="0" smtClean="0">
                <a:solidFill>
                  <a:srgbClr val="690103"/>
                </a:solidFill>
              </a:rPr>
              <a:t> </a:t>
            </a:r>
            <a:endParaRPr lang="en-US" dirty="0">
              <a:solidFill>
                <a:srgbClr val="690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665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Screen Shot 2013-06-21 at 14.28.4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" t="48850" r="4881"/>
          <a:stretch/>
        </p:blipFill>
        <p:spPr>
          <a:xfrm flipH="1">
            <a:off x="2079069" y="2337424"/>
            <a:ext cx="4575731" cy="2262036"/>
          </a:xfrm>
          <a:prstGeom prst="rect">
            <a:avLst/>
          </a:prstGeom>
        </p:spPr>
      </p:pic>
      <p:pic>
        <p:nvPicPr>
          <p:cNvPr id="12" name="Bild 11" descr="Screen Shot 2013-06-21 at 14.28.4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" t="48850" r="4881"/>
          <a:stretch/>
        </p:blipFill>
        <p:spPr>
          <a:xfrm flipH="1">
            <a:off x="2641600" y="2615514"/>
            <a:ext cx="4013200" cy="1983946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23850" y="4746400"/>
            <a:ext cx="8496300" cy="1487710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 smtClean="0"/>
              <a:t>Three structures:</a:t>
            </a:r>
          </a:p>
          <a:p>
            <a:r>
              <a:rPr lang="en-US" sz="1800" noProof="0" dirty="0" smtClean="0"/>
              <a:t>Strip detector as a reference to compare to with backplane (bias voltage)</a:t>
            </a:r>
          </a:p>
          <a:p>
            <a:r>
              <a:rPr lang="en-US" sz="1800" noProof="0" dirty="0" smtClean="0"/>
              <a:t>3D mask layout </a:t>
            </a:r>
            <a:r>
              <a:rPr lang="en-US" sz="1800" dirty="0" smtClean="0"/>
              <a:t>(</a:t>
            </a:r>
            <a:r>
              <a:rPr lang="en-US" sz="1800" dirty="0"/>
              <a:t>bias and readout </a:t>
            </a:r>
            <a:r>
              <a:rPr lang="en-US" sz="1800" dirty="0" smtClean="0"/>
              <a:t>from the same side)</a:t>
            </a:r>
            <a:endParaRPr lang="en-US" sz="1800" noProof="0" dirty="0" smtClean="0"/>
          </a:p>
          <a:p>
            <a:pPr lvl="1"/>
            <a:r>
              <a:rPr lang="en-US" sz="1600" dirty="0" smtClean="0"/>
              <a:t>Without machined columns to understand the electric field</a:t>
            </a:r>
            <a:endParaRPr lang="en-US" sz="1600" noProof="0" dirty="0" smtClean="0"/>
          </a:p>
          <a:p>
            <a:pPr lvl="1"/>
            <a:r>
              <a:rPr lang="en-US" sz="1600" dirty="0" smtClean="0"/>
              <a:t>With machined columns</a:t>
            </a:r>
            <a:endParaRPr lang="en-US" sz="1600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</a:t>
            </a:r>
            <a:endParaRPr lang="en-US" noProof="0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2388184" y="1691093"/>
            <a:ext cx="3876093" cy="669106"/>
            <a:chOff x="2388184" y="1691093"/>
            <a:chExt cx="3876093" cy="669106"/>
          </a:xfrm>
        </p:grpSpPr>
        <p:sp>
          <p:nvSpPr>
            <p:cNvPr id="10" name="Textfeld 9"/>
            <p:cNvSpPr txBox="1"/>
            <p:nvPr/>
          </p:nvSpPr>
          <p:spPr>
            <a:xfrm>
              <a:off x="2388184" y="1968092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Strip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290102" y="1713868"/>
              <a:ext cx="1373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3D mask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no columns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729352" y="1691093"/>
              <a:ext cx="1534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3D mask with columns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Bild 22" descr="Screen Shot 2013-06-21 at 14.29.3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" t="48850" r="3962"/>
          <a:stretch/>
        </p:blipFill>
        <p:spPr>
          <a:xfrm flipH="1">
            <a:off x="2094883" y="2337424"/>
            <a:ext cx="4550391" cy="22620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26096" y="3422650"/>
            <a:ext cx="1878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75FF"/>
                </a:solidFill>
              </a:rPr>
              <a:t>Blue: front side</a:t>
            </a:r>
          </a:p>
          <a:p>
            <a:r>
              <a:rPr lang="en-US" dirty="0" smtClean="0">
                <a:solidFill>
                  <a:srgbClr val="690103"/>
                </a:solidFill>
              </a:rPr>
              <a:t>Brown: backside </a:t>
            </a:r>
            <a:endParaRPr lang="en-US" dirty="0">
              <a:solidFill>
                <a:srgbClr val="690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817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Using Strasbourg strip telescope in H6A (NA-SPS) with 120 GeV protons (4X, 4Y planes, Resolution: a few μm)</a:t>
            </a:r>
          </a:p>
          <a:p>
            <a:r>
              <a:rPr lang="en-US" dirty="0" smtClean="0"/>
              <a:t>Triggering </a:t>
            </a:r>
            <a:r>
              <a:rPr lang="en-US" dirty="0"/>
              <a:t>on coincidence of 2 </a:t>
            </a:r>
            <a:r>
              <a:rPr lang="en-US" dirty="0" smtClean="0"/>
              <a:t>scintillators</a:t>
            </a:r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</a:t>
            </a:r>
            <a:endParaRPr lang="en-US" noProof="0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793388" y="3441173"/>
            <a:ext cx="5568785" cy="2716740"/>
            <a:chOff x="764577" y="1596571"/>
            <a:chExt cx="8297780" cy="4047361"/>
          </a:xfrm>
        </p:grpSpPr>
        <p:pic>
          <p:nvPicPr>
            <p:cNvPr id="9" name="Picture 2" descr="Screen Shot 2013-02-18 at 15.16.39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77" y="1747711"/>
              <a:ext cx="8297780" cy="389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"/>
            <p:cNvSpPr/>
            <p:nvPr/>
          </p:nvSpPr>
          <p:spPr>
            <a:xfrm>
              <a:off x="1369409" y="1596571"/>
              <a:ext cx="2168503" cy="363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12" name="Gerade Verbindung mit Pfeil 11"/>
          <p:cNvCxnSpPr/>
          <p:nvPr/>
        </p:nvCxnSpPr>
        <p:spPr>
          <a:xfrm>
            <a:off x="5544007" y="6157913"/>
            <a:ext cx="1264811" cy="0"/>
          </a:xfrm>
          <a:prstGeom prst="straightConnector1">
            <a:avLst/>
          </a:prstGeom>
          <a:ln w="19050" cap="sq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749341" y="6124060"/>
            <a:ext cx="100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 20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564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After pedestal subtraction: Clustering</a:t>
            </a:r>
          </a:p>
          <a:p>
            <a:pPr lvl="1"/>
            <a:r>
              <a:rPr lang="en-US" noProof="0" dirty="0" smtClean="0"/>
              <a:t>Seed  </a:t>
            </a:r>
            <a:r>
              <a:rPr lang="en-US" noProof="0" dirty="0" smtClean="0">
                <a:sym typeface="Wingdings"/>
              </a:rPr>
              <a:t> 5 σ</a:t>
            </a:r>
          </a:p>
          <a:p>
            <a:pPr lvl="1"/>
            <a:r>
              <a:rPr lang="en-US" noProof="0" dirty="0" smtClean="0">
                <a:sym typeface="Wingdings"/>
              </a:rPr>
              <a:t>Hit       3 σ</a:t>
            </a:r>
          </a:p>
          <a:p>
            <a:pPr lvl="1"/>
            <a:r>
              <a:rPr lang="en-US" noProof="0" dirty="0" smtClean="0">
                <a:sym typeface="Wingdings"/>
              </a:rPr>
              <a:t>At least one Seed needed to form a cluster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 - Clustering</a:t>
            </a:r>
            <a:endParaRPr lang="en-US" noProof="0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2864597" y="3452298"/>
            <a:ext cx="5478793" cy="2783334"/>
            <a:chOff x="2058473" y="3162334"/>
            <a:chExt cx="5478793" cy="2783334"/>
          </a:xfrm>
        </p:grpSpPr>
        <p:pic>
          <p:nvPicPr>
            <p:cNvPr id="7" name="Picture 8" descr="Screen Shot 2013-05-18 at 12.47.3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8473" y="3162334"/>
              <a:ext cx="4516353" cy="2783334"/>
            </a:xfrm>
            <a:prstGeom prst="rect">
              <a:avLst/>
            </a:prstGeom>
          </p:spPr>
        </p:pic>
        <p:cxnSp>
          <p:nvCxnSpPr>
            <p:cNvPr id="9" name="Gerade Verbindung 8"/>
            <p:cNvCxnSpPr/>
            <p:nvPr/>
          </p:nvCxnSpPr>
          <p:spPr>
            <a:xfrm>
              <a:off x="2365139" y="4494680"/>
              <a:ext cx="3924153" cy="7606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2365139" y="5133813"/>
              <a:ext cx="3924153" cy="7606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6390160" y="4317620"/>
              <a:ext cx="114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Seed Cut</a:t>
              </a:r>
              <a:endParaRPr lang="en-US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90160" y="4949147"/>
              <a:ext cx="890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Hit Cut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92597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 – </a:t>
            </a:r>
            <a:r>
              <a:rPr lang="en-US" noProof="0" dirty="0" smtClean="0"/>
              <a:t>Telescope Resolution</a:t>
            </a:r>
            <a:endParaRPr lang="en-US" noProof="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316797" y="1990918"/>
            <a:ext cx="8309554" cy="4317808"/>
            <a:chOff x="316797" y="2102043"/>
            <a:chExt cx="8309554" cy="4317808"/>
          </a:xfrm>
        </p:grpSpPr>
        <p:grpSp>
          <p:nvGrpSpPr>
            <p:cNvPr id="2" name="Gruppierung 1"/>
            <p:cNvGrpSpPr/>
            <p:nvPr/>
          </p:nvGrpSpPr>
          <p:grpSpPr>
            <a:xfrm>
              <a:off x="316797" y="2102043"/>
              <a:ext cx="3185084" cy="2160000"/>
              <a:chOff x="316797" y="2102043"/>
              <a:chExt cx="3185084" cy="2160000"/>
            </a:xfrm>
          </p:grpSpPr>
          <p:pic>
            <p:nvPicPr>
              <p:cNvPr id="12" name="Bild 11" descr="hSilicon_PostAlignment_Distribution_DeltaY_-_Plane_0_with_1_2_and_3with_Chi2_cut_on_4.pn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797" y="2102043"/>
                <a:ext cx="3185084" cy="2160000"/>
              </a:xfrm>
              <a:prstGeom prst="rect">
                <a:avLst/>
              </a:prstGeom>
            </p:spPr>
          </p:pic>
          <p:sp>
            <p:nvSpPr>
              <p:cNvPr id="16" name="Textfeld 15"/>
              <p:cNvSpPr txBox="1"/>
              <p:nvPr/>
            </p:nvSpPr>
            <p:spPr>
              <a:xfrm>
                <a:off x="1429730" y="2996454"/>
                <a:ext cx="95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σ = </a:t>
                </a:r>
              </a:p>
              <a:p>
                <a:pPr algn="ctr"/>
                <a:r>
                  <a:rPr lang="en-US" dirty="0" smtClean="0"/>
                  <a:t>2.04μm</a:t>
                </a:r>
                <a:endParaRPr lang="en-US" dirty="0"/>
              </a:p>
            </p:txBody>
          </p:sp>
        </p:grpSp>
        <p:grpSp>
          <p:nvGrpSpPr>
            <p:cNvPr id="9" name="Gruppierung 8"/>
            <p:cNvGrpSpPr/>
            <p:nvPr/>
          </p:nvGrpSpPr>
          <p:grpSpPr>
            <a:xfrm>
              <a:off x="5441267" y="2102043"/>
              <a:ext cx="3185084" cy="2160000"/>
              <a:chOff x="5441267" y="2102043"/>
              <a:chExt cx="3185084" cy="2160000"/>
            </a:xfrm>
          </p:grpSpPr>
          <p:pic>
            <p:nvPicPr>
              <p:cNvPr id="14" name="Bild 13" descr="hSilicon_PostAlignment_Distribution_DeltaY_-_Plane_1_with_0_2_and_3with_Chi2_cut_on_4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1267" y="2102043"/>
                <a:ext cx="3185084" cy="21600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6567297" y="2996454"/>
                <a:ext cx="95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σ = </a:t>
                </a:r>
              </a:p>
              <a:p>
                <a:pPr algn="ctr"/>
                <a:r>
                  <a:rPr lang="en-US" dirty="0" smtClean="0"/>
                  <a:t>1.94μm</a:t>
                </a:r>
                <a:endParaRPr lang="en-US" dirty="0"/>
              </a:p>
            </p:txBody>
          </p:sp>
        </p:grpSp>
        <p:grpSp>
          <p:nvGrpSpPr>
            <p:cNvPr id="7" name="Gruppierung 6"/>
            <p:cNvGrpSpPr/>
            <p:nvPr/>
          </p:nvGrpSpPr>
          <p:grpSpPr>
            <a:xfrm>
              <a:off x="316797" y="4259851"/>
              <a:ext cx="3185084" cy="2160000"/>
              <a:chOff x="316797" y="4259851"/>
              <a:chExt cx="3185084" cy="2160000"/>
            </a:xfrm>
          </p:grpSpPr>
          <p:pic>
            <p:nvPicPr>
              <p:cNvPr id="13" name="Bild 12" descr="hSilicon_PostAlignment_Distribution_DeltaY_-_Plane_2_with_0_1_and_3with_Chi2_cut_on_4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797" y="4259851"/>
                <a:ext cx="3185084" cy="2160000"/>
              </a:xfrm>
              <a:prstGeom prst="rect">
                <a:avLst/>
              </a:prstGeom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1429730" y="5224177"/>
                <a:ext cx="95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σ = </a:t>
                </a:r>
              </a:p>
              <a:p>
                <a:pPr algn="ctr"/>
                <a:r>
                  <a:rPr lang="en-US" dirty="0" smtClean="0"/>
                  <a:t>2.13μm</a:t>
                </a:r>
                <a:endParaRPr lang="en-US" dirty="0"/>
              </a:p>
            </p:txBody>
          </p:sp>
        </p:grpSp>
        <p:grpSp>
          <p:nvGrpSpPr>
            <p:cNvPr id="8" name="Gruppierung 7"/>
            <p:cNvGrpSpPr/>
            <p:nvPr/>
          </p:nvGrpSpPr>
          <p:grpSpPr>
            <a:xfrm>
              <a:off x="5441267" y="4259851"/>
              <a:ext cx="3185084" cy="2160000"/>
              <a:chOff x="5441267" y="4259851"/>
              <a:chExt cx="3185084" cy="2160000"/>
            </a:xfrm>
          </p:grpSpPr>
          <p:pic>
            <p:nvPicPr>
              <p:cNvPr id="15" name="Bild 14" descr="hSilicon_PostAlignment_Distribution_DeltaY_-_Plane_3_with_0_1_and_2with_Chi2_cut_on_4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1267" y="4259851"/>
                <a:ext cx="3185084" cy="2160000"/>
              </a:xfrm>
              <a:prstGeom prst="rect">
                <a:avLst/>
              </a:prstGeom>
            </p:spPr>
          </p:pic>
          <p:sp>
            <p:nvSpPr>
              <p:cNvPr id="19" name="Textfeld 18"/>
              <p:cNvSpPr txBox="1"/>
              <p:nvPr/>
            </p:nvSpPr>
            <p:spPr>
              <a:xfrm>
                <a:off x="6567297" y="5202965"/>
                <a:ext cx="9420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σ = </a:t>
                </a:r>
              </a:p>
              <a:p>
                <a:pPr algn="ctr"/>
                <a:r>
                  <a:rPr lang="en-US" dirty="0" smtClean="0"/>
                  <a:t>2.11μm</a:t>
                </a:r>
                <a:endParaRPr lang="en-US" dirty="0"/>
              </a:p>
            </p:txBody>
          </p:sp>
        </p:grpSp>
      </p:grpSp>
      <p:sp>
        <p:nvSpPr>
          <p:cNvPr id="11" name="Textfeld 10"/>
          <p:cNvSpPr txBox="1"/>
          <p:nvPr/>
        </p:nvSpPr>
        <p:spPr>
          <a:xfrm>
            <a:off x="3746500" y="2619375"/>
            <a:ext cx="1492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Silicon strip detectors</a:t>
            </a:r>
          </a:p>
          <a:p>
            <a:endParaRPr lang="en-US" dirty="0"/>
          </a:p>
          <a:p>
            <a:r>
              <a:rPr lang="en-US" dirty="0" smtClean="0"/>
              <a:t>Using </a:t>
            </a:r>
            <a:r>
              <a:rPr lang="en-US" dirty="0" smtClean="0"/>
              <a:t>eta corrected hit position for each detector</a:t>
            </a:r>
          </a:p>
        </p:txBody>
      </p:sp>
    </p:spTree>
    <p:extLst>
      <p:ext uri="{BB962C8B-B14F-4D97-AF65-F5344CB8AC3E}">
        <p14:creationId xmlns:p14="http://schemas.microsoft.com/office/powerpoint/2010/main" val="22057313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Motivation</a:t>
            </a:r>
          </a:p>
          <a:p>
            <a:r>
              <a:rPr lang="en-US" noProof="0" dirty="0" smtClean="0"/>
              <a:t>Fabrication</a:t>
            </a:r>
          </a:p>
          <a:p>
            <a:r>
              <a:rPr lang="en-US" noProof="0" dirty="0" smtClean="0"/>
              <a:t>Properties of conducting columns</a:t>
            </a:r>
          </a:p>
          <a:p>
            <a:r>
              <a:rPr lang="en-US" noProof="0" dirty="0" smtClean="0"/>
              <a:t>Test beam results</a:t>
            </a:r>
          </a:p>
          <a:p>
            <a:r>
              <a:rPr lang="en-US" noProof="0" dirty="0" smtClean="0"/>
              <a:t>Conclusion &amp; Outlook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4C11F-38A2-3C43-8869-592CCE50E7EE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06986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strip detector for alignment: highest hit position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alignment</a:t>
            </a:r>
            <a:endParaRPr lang="en-US" dirty="0"/>
          </a:p>
        </p:txBody>
      </p:sp>
      <p:pic>
        <p:nvPicPr>
          <p:cNvPr id="6" name="Picture 8" descr="Screen Shot 2013-05-18 at 13.12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059" y="2480553"/>
            <a:ext cx="6281881" cy="354718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9800" y="3170793"/>
            <a:ext cx="19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alignment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79800" y="5069443"/>
            <a:ext cx="174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398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Showing results for 3D single crystal CVD (batch2)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 smtClean="0"/>
              <a:t>Strip detector:</a:t>
            </a:r>
          </a:p>
          <a:p>
            <a:pPr lvl="2"/>
            <a:r>
              <a:rPr lang="en-US" noProof="0" dirty="0" smtClean="0"/>
              <a:t>Bias Voltage V</a:t>
            </a:r>
            <a:r>
              <a:rPr lang="en-US" baseline="-25000" noProof="0" dirty="0" smtClean="0"/>
              <a:t>Bias</a:t>
            </a:r>
            <a:r>
              <a:rPr lang="en-US" noProof="0" dirty="0" smtClean="0"/>
              <a:t> = +500 V </a:t>
            </a:r>
          </a:p>
          <a:p>
            <a:pPr lvl="2"/>
            <a:endParaRPr lang="en-US" noProof="0" dirty="0"/>
          </a:p>
          <a:p>
            <a:pPr lvl="1"/>
            <a:r>
              <a:rPr lang="en-US" noProof="0" dirty="0" smtClean="0"/>
              <a:t>3D detector</a:t>
            </a:r>
          </a:p>
          <a:p>
            <a:pPr lvl="2"/>
            <a:r>
              <a:rPr lang="en-US" noProof="0" dirty="0" smtClean="0"/>
              <a:t>Bias Voltage V</a:t>
            </a:r>
            <a:r>
              <a:rPr lang="en-US" baseline="-25000" noProof="0" dirty="0" smtClean="0"/>
              <a:t>Bias</a:t>
            </a:r>
            <a:r>
              <a:rPr lang="en-US" noProof="0" dirty="0"/>
              <a:t> </a:t>
            </a:r>
            <a:r>
              <a:rPr lang="en-US" noProof="0" dirty="0" smtClean="0"/>
              <a:t>= +25 V</a:t>
            </a:r>
          </a:p>
          <a:p>
            <a:pPr lvl="2"/>
            <a:endParaRPr lang="en-US" noProof="0" dirty="0"/>
          </a:p>
          <a:p>
            <a:pPr lvl="1"/>
            <a:r>
              <a:rPr lang="en-US" noProof="0" dirty="0" smtClean="0"/>
              <a:t>1.1M events collected</a:t>
            </a:r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Results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35363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Requiring one and only one cluster in each telescope plane</a:t>
            </a:r>
          </a:p>
          <a:p>
            <a:r>
              <a:rPr lang="en-US" sz="2100" dirty="0"/>
              <a:t>Plotting average telescope position for </a:t>
            </a:r>
            <a:r>
              <a:rPr lang="en-US" sz="2100" dirty="0" smtClean="0"/>
              <a:t>selecting </a:t>
            </a:r>
            <a:r>
              <a:rPr lang="en-US" sz="2100" dirty="0"/>
              <a:t>rough </a:t>
            </a:r>
            <a:r>
              <a:rPr lang="en-US" sz="2100" dirty="0" err="1"/>
              <a:t>fiducial</a:t>
            </a:r>
            <a:r>
              <a:rPr lang="en-US" sz="2100" dirty="0"/>
              <a:t> region</a:t>
            </a:r>
          </a:p>
          <a:p>
            <a:r>
              <a:rPr lang="en-US" sz="2100" noProof="0" dirty="0" smtClean="0"/>
              <a:t>Requiring </a:t>
            </a:r>
            <a:r>
              <a:rPr lang="en-US" sz="2100" noProof="0" dirty="0" smtClean="0"/>
              <a:t>at least one </a:t>
            </a:r>
            <a:r>
              <a:rPr lang="en-US" sz="2100" noProof="0" dirty="0"/>
              <a:t>Diamond cluster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CERN Test beam – Fiducial regions</a:t>
            </a:r>
            <a:endParaRPr lang="en-US" noProof="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05" y="3472974"/>
            <a:ext cx="4071506" cy="27611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07105" y="3472974"/>
            <a:ext cx="296863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charge of first cluster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23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1730375" y="2422477"/>
            <a:ext cx="5912624" cy="3906883"/>
            <a:chOff x="1730375" y="2327227"/>
            <a:chExt cx="5912624" cy="3906883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2001" y="2327227"/>
              <a:ext cx="5760998" cy="3906883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730375" y="2327227"/>
              <a:ext cx="49212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Mean charge of </a:t>
              </a:r>
              <a:r>
                <a:rPr lang="en-US" sz="1600" dirty="0" smtClean="0"/>
                <a:t>cluster </a:t>
              </a:r>
              <a:r>
                <a:rPr lang="en-US" sz="1600" dirty="0"/>
                <a:t>with the highest pulse height</a:t>
              </a:r>
              <a:endParaRPr lang="en-US" sz="1600" dirty="0"/>
            </a:p>
          </p:txBody>
        </p:sp>
      </p:grp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diamond detector:</a:t>
            </a:r>
            <a:endParaRPr lang="en-US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23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373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Overlay with pattern of mask</a:t>
            </a:r>
            <a:endParaRPr lang="en-US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24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 Regions</a:t>
            </a:r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82001" y="2439725"/>
            <a:ext cx="5760998" cy="390075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730375" y="2338772"/>
            <a:ext cx="492125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Mean charge of </a:t>
            </a:r>
            <a:r>
              <a:rPr lang="en-US" sz="1600" dirty="0" smtClean="0"/>
              <a:t>cluster </a:t>
            </a:r>
            <a:r>
              <a:rPr lang="en-US" sz="1600" dirty="0"/>
              <a:t>with the highest pulse height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66228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Fiducial regions for the three different patterns</a:t>
            </a:r>
            <a:endParaRPr lang="en-US" sz="2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 Regions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3"/>
          <a:stretch/>
        </p:blipFill>
        <p:spPr>
          <a:xfrm>
            <a:off x="1691501" y="2407974"/>
            <a:ext cx="5760998" cy="396002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16876" y="2428300"/>
            <a:ext cx="492125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Mean charge of </a:t>
            </a:r>
            <a:r>
              <a:rPr lang="en-US" sz="1600" dirty="0" smtClean="0"/>
              <a:t>cluster </a:t>
            </a:r>
            <a:r>
              <a:rPr lang="en-US" sz="1600" dirty="0"/>
              <a:t>with the highest pulse height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57639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Test beam 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449651" y="589391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Strip @ 500V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368349" y="5893911"/>
            <a:ext cx="294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with columns @ 25V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grpSp>
        <p:nvGrpSpPr>
          <p:cNvPr id="17" name="Group 8"/>
          <p:cNvGrpSpPr/>
          <p:nvPr/>
        </p:nvGrpSpPr>
        <p:grpSpPr>
          <a:xfrm>
            <a:off x="1304287" y="1853573"/>
            <a:ext cx="6245981" cy="4054318"/>
            <a:chOff x="2099733" y="1563245"/>
            <a:chExt cx="6245981" cy="4054318"/>
          </a:xfrm>
        </p:grpSpPr>
        <p:pic>
          <p:nvPicPr>
            <p:cNvPr id="18" name="Picture 22" descr="Screen Shot 2013-02-18 at 17.10.4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32091" y="3183270"/>
              <a:ext cx="2817092" cy="953280"/>
            </a:xfrm>
            <a:prstGeom prst="rect">
              <a:avLst/>
            </a:prstGeom>
          </p:spPr>
        </p:pic>
        <p:pic>
          <p:nvPicPr>
            <p:cNvPr id="19" name="Picture 34" descr="Screen Shot 2013-02-18 at 17.11.09.png"/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2804294" y="2887616"/>
              <a:ext cx="2817092" cy="1544586"/>
            </a:xfrm>
            <a:prstGeom prst="rect">
              <a:avLst/>
            </a:prstGeom>
          </p:spPr>
        </p:pic>
        <p:pic>
          <p:nvPicPr>
            <p:cNvPr id="20" name="Picture 35" descr="Screen Shot 2013-02-18 at 17.11.25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5131954" y="2776683"/>
              <a:ext cx="2817091" cy="1766454"/>
            </a:xfrm>
            <a:prstGeom prst="rect">
              <a:avLst/>
            </a:prstGeom>
          </p:spPr>
        </p:pic>
        <p:pic>
          <p:nvPicPr>
            <p:cNvPr id="21" name="Picture 36" descr="Screen Shot 2013-02-18 at 17.11.25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007333" y="3392983"/>
              <a:ext cx="3945163" cy="503994"/>
            </a:xfrm>
            <a:prstGeom prst="rect">
              <a:avLst/>
            </a:prstGeom>
          </p:spPr>
        </p:pic>
        <p:pic>
          <p:nvPicPr>
            <p:cNvPr id="22" name="Bild 19" descr="Screen Shot 2013-06-21 at 14.28.48.png"/>
            <p:cNvPicPr>
              <a:picLocks noChangeAspect="1"/>
            </p:cNvPicPr>
            <p:nvPr/>
          </p:nvPicPr>
          <p:blipFill rotWithShape="1">
            <a:blip r:embed="rId6" cstate="print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099733" y="2628897"/>
              <a:ext cx="5628184" cy="2988666"/>
            </a:xfrm>
            <a:prstGeom prst="rect">
              <a:avLst/>
            </a:prstGeom>
          </p:spPr>
        </p:pic>
        <p:sp>
          <p:nvSpPr>
            <p:cNvPr id="23" name="Textfeld 24"/>
            <p:cNvSpPr txBox="1"/>
            <p:nvPr/>
          </p:nvSpPr>
          <p:spPr>
            <a:xfrm>
              <a:off x="2159675" y="1672398"/>
              <a:ext cx="1011317" cy="566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Strip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feld 25"/>
            <p:cNvSpPr txBox="1"/>
            <p:nvPr/>
          </p:nvSpPr>
          <p:spPr>
            <a:xfrm>
              <a:off x="3543165" y="1598181"/>
              <a:ext cx="2106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3D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no columns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37"/>
            <p:cNvSpPr/>
            <p:nvPr/>
          </p:nvSpPr>
          <p:spPr>
            <a:xfrm>
              <a:off x="7677355" y="5078417"/>
              <a:ext cx="175724" cy="231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feld 26"/>
            <p:cNvSpPr txBox="1"/>
            <p:nvPr/>
          </p:nvSpPr>
          <p:spPr>
            <a:xfrm>
              <a:off x="5750890" y="1563245"/>
              <a:ext cx="2354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3D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with columns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6"/>
            <p:cNvSpPr/>
            <p:nvPr/>
          </p:nvSpPr>
          <p:spPr>
            <a:xfrm>
              <a:off x="7602279" y="1563245"/>
              <a:ext cx="313070" cy="161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38"/>
            <p:cNvSpPr/>
            <p:nvPr/>
          </p:nvSpPr>
          <p:spPr>
            <a:xfrm>
              <a:off x="8024965" y="4486960"/>
              <a:ext cx="320749" cy="910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092443" y="4756693"/>
            <a:ext cx="44142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29" name="Textfeld 28"/>
          <p:cNvSpPr txBox="1"/>
          <p:nvPr/>
        </p:nvSpPr>
        <p:spPr>
          <a:xfrm>
            <a:off x="7092443" y="4126499"/>
            <a:ext cx="52700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1000</a:t>
            </a:r>
            <a:endParaRPr lang="en-US" sz="1200" dirty="0"/>
          </a:p>
        </p:txBody>
      </p:sp>
      <p:sp>
        <p:nvSpPr>
          <p:cNvPr id="30" name="Textfeld 29"/>
          <p:cNvSpPr txBox="1"/>
          <p:nvPr/>
        </p:nvSpPr>
        <p:spPr>
          <a:xfrm>
            <a:off x="7092443" y="3523763"/>
            <a:ext cx="52700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1500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7208923" y="1648557"/>
            <a:ext cx="206947" cy="180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6254249" y="3327928"/>
            <a:ext cx="300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Charge of diamond cluster in ADC counts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54442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PH in strip detector</a:t>
            </a:r>
            <a:endParaRPr lang="en-US" noProof="0" dirty="0"/>
          </a:p>
        </p:txBody>
      </p:sp>
      <p:pic>
        <p:nvPicPr>
          <p:cNvPr id="6" name="Picture 3" descr="Screen Shot 2013-02-13 at 17.49.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727" y="2745083"/>
            <a:ext cx="4139957" cy="3438487"/>
          </a:xfrm>
          <a:prstGeom prst="rect">
            <a:avLst/>
          </a:prstGeom>
        </p:spPr>
      </p:pic>
      <p:pic>
        <p:nvPicPr>
          <p:cNvPr id="7" name="Picture 11" descr="Screen Shot 2013-02-18 at 17.10.4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44" y="3133045"/>
            <a:ext cx="4248717" cy="259147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706" y="1592714"/>
            <a:ext cx="1907645" cy="1215397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6811818" y="1974273"/>
            <a:ext cx="398318" cy="583045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nhaltsplatzhalt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pulse height in every channel</a:t>
            </a:r>
          </a:p>
          <a:p>
            <a:r>
              <a:rPr lang="en-US" dirty="0" smtClean="0"/>
              <a:t>Landau distribution, MP @ ~1000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048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creen Shot 2013-02-13 at 17.49.2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998" y="1879939"/>
            <a:ext cx="4084053" cy="3182879"/>
          </a:xfrm>
          <a:prstGeom prst="rect">
            <a:avLst/>
          </a:prstGeom>
        </p:spPr>
      </p:pic>
      <p:pic>
        <p:nvPicPr>
          <p:cNvPr id="7" name="Picture 10" descr="Screen Shot 2013-02-18 at 17.1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343361"/>
            <a:ext cx="4336462" cy="2586794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23850" y="5126182"/>
            <a:ext cx="8496300" cy="1107928"/>
          </a:xfrm>
        </p:spPr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Influence of strip structure (500V vs. 25V), which is at lower channels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PH in 3D without columns</a:t>
            </a:r>
            <a:endParaRPr lang="en-US" noProof="0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677092" y="4502286"/>
            <a:ext cx="2561631" cy="758277"/>
            <a:chOff x="677092" y="4502286"/>
            <a:chExt cx="2561631" cy="758277"/>
          </a:xfrm>
        </p:grpSpPr>
        <p:cxnSp>
          <p:nvCxnSpPr>
            <p:cNvPr id="10" name="Gerade Verbindung mit Pfeil 9"/>
            <p:cNvCxnSpPr/>
            <p:nvPr/>
          </p:nvCxnSpPr>
          <p:spPr>
            <a:xfrm>
              <a:off x="1823606" y="4502286"/>
              <a:ext cx="0" cy="3620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677092" y="4891231"/>
              <a:ext cx="2561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Strip Detector @ 500 V</a:t>
              </a:r>
              <a:endParaRPr lang="en-US" dirty="0"/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899039" y="1859951"/>
            <a:ext cx="2715482" cy="633718"/>
            <a:chOff x="899039" y="1859951"/>
            <a:chExt cx="2715482" cy="633718"/>
          </a:xfrm>
        </p:grpSpPr>
        <p:cxnSp>
          <p:nvCxnSpPr>
            <p:cNvPr id="15" name="Gerade Verbindung mit Pfeil 14"/>
            <p:cNvCxnSpPr/>
            <p:nvPr/>
          </p:nvCxnSpPr>
          <p:spPr>
            <a:xfrm flipV="1">
              <a:off x="1823606" y="2142435"/>
              <a:ext cx="0" cy="3512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899039" y="1859951"/>
              <a:ext cx="2715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3D with columns @ 25 V</a:t>
              </a:r>
              <a:endParaRPr lang="en-US" dirty="0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6718706" y="1262666"/>
            <a:ext cx="1907645" cy="1215397"/>
            <a:chOff x="6718706" y="1262666"/>
            <a:chExt cx="1907645" cy="1215397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8706" y="1262666"/>
              <a:ext cx="1907645" cy="1215397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7198592" y="1516474"/>
              <a:ext cx="582021" cy="686954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5472545" y="3032308"/>
            <a:ext cx="3153806" cy="1059083"/>
            <a:chOff x="5472545" y="3032308"/>
            <a:chExt cx="3153806" cy="1059083"/>
          </a:xfrm>
        </p:grpSpPr>
        <p:sp>
          <p:nvSpPr>
            <p:cNvPr id="17" name="Oval 16"/>
            <p:cNvSpPr/>
            <p:nvPr/>
          </p:nvSpPr>
          <p:spPr>
            <a:xfrm>
              <a:off x="5472545" y="3508924"/>
              <a:ext cx="591447" cy="582467"/>
            </a:xfrm>
            <a:prstGeom prst="ellipse">
              <a:avLst/>
            </a:prstGeom>
            <a:noFill/>
            <a:ln>
              <a:solidFill>
                <a:srgbClr val="62D8DE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3"/>
            <p:cNvSpPr txBox="1"/>
            <p:nvPr/>
          </p:nvSpPr>
          <p:spPr>
            <a:xfrm>
              <a:off x="6781509" y="3032308"/>
              <a:ext cx="1844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Effect of Strip</a:t>
              </a:r>
            </a:p>
            <a:p>
              <a:r>
                <a:rPr lang="en-US" dirty="0" smtClean="0"/>
                <a:t>Detector @ 500V</a:t>
              </a:r>
              <a:endParaRPr lang="en-US" dirty="0"/>
            </a:p>
          </p:txBody>
        </p:sp>
        <p:cxnSp>
          <p:nvCxnSpPr>
            <p:cNvPr id="20" name="Straight Arrow Connector 6"/>
            <p:cNvCxnSpPr/>
            <p:nvPr/>
          </p:nvCxnSpPr>
          <p:spPr>
            <a:xfrm flipV="1">
              <a:off x="6063992" y="3508924"/>
              <a:ext cx="717517" cy="169715"/>
            </a:xfrm>
            <a:prstGeom prst="straightConnector1">
              <a:avLst/>
            </a:prstGeom>
            <a:ln w="41275">
              <a:solidFill>
                <a:srgbClr val="79D2DA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10799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PH in 3D with columns</a:t>
            </a:r>
            <a:endParaRPr lang="en-US" noProof="0" dirty="0"/>
          </a:p>
        </p:txBody>
      </p:sp>
      <p:pic>
        <p:nvPicPr>
          <p:cNvPr id="8" name="Picture 1" descr="Screen Shot 2013-02-13 at 17.49.3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36" y="2423195"/>
            <a:ext cx="4156364" cy="3885531"/>
          </a:xfrm>
          <a:prstGeom prst="rect">
            <a:avLst/>
          </a:prstGeom>
        </p:spPr>
      </p:pic>
      <p:pic>
        <p:nvPicPr>
          <p:cNvPr id="9" name="Picture 3" descr="Screen Shot 2013-02-18 at 17.1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48" y="3144664"/>
            <a:ext cx="4301714" cy="252065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706" y="1592714"/>
            <a:ext cx="1907645" cy="121539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822045" y="1864591"/>
            <a:ext cx="554181" cy="69272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Gaussian tail to lower pulse heights</a:t>
            </a:r>
          </a:p>
          <a:p>
            <a:r>
              <a:rPr lang="en-US" dirty="0" smtClean="0"/>
              <a:t>Small ‘bump’ at low pulse height ~ 400ADC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109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323850" y="4437112"/>
            <a:ext cx="8496300" cy="1796998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Drift distance shorter than in planar (≈ 100μm vs. 500μm)</a:t>
            </a:r>
          </a:p>
          <a:p>
            <a:r>
              <a:rPr lang="en-US" noProof="0" dirty="0" smtClean="0"/>
              <a:t>Comparable to mean free path of charge carriers in irradiated </a:t>
            </a:r>
            <a:r>
              <a:rPr lang="en-US" noProof="0" dirty="0" smtClean="0"/>
              <a:t>diamond (few 10</a:t>
            </a:r>
            <a:r>
              <a:rPr lang="en-US" baseline="30000" noProof="0" dirty="0" smtClean="0"/>
              <a:t>15</a:t>
            </a:r>
            <a:r>
              <a:rPr lang="en-US" noProof="0" dirty="0" smtClean="0"/>
              <a:t> p/cm</a:t>
            </a:r>
            <a:r>
              <a:rPr lang="en-US" baseline="30000" noProof="0" dirty="0" smtClean="0"/>
              <a:t>2</a:t>
            </a:r>
            <a:r>
              <a:rPr lang="en-US" noProof="0" dirty="0" smtClean="0"/>
              <a:t>)</a:t>
            </a:r>
            <a:endParaRPr lang="en-US" baseline="30000" noProof="0" dirty="0" smtClean="0"/>
          </a:p>
          <a:p>
            <a:r>
              <a:rPr lang="en-US" dirty="0" smtClean="0"/>
              <a:t>Results in more </a:t>
            </a:r>
            <a:r>
              <a:rPr lang="en-US" dirty="0" smtClean="0"/>
              <a:t>efficient charge collection</a:t>
            </a:r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Motivation – Why 3D?</a:t>
            </a:r>
            <a:endParaRPr lang="en-US" noProof="0" dirty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23850" y="1846263"/>
            <a:ext cx="8424614" cy="2590849"/>
            <a:chOff x="685800" y="998824"/>
            <a:chExt cx="8771144" cy="2548087"/>
          </a:xfrm>
        </p:grpSpPr>
        <p:pic>
          <p:nvPicPr>
            <p:cNvPr id="7" name="Picture 7" descr="Screen Shot 2012-12-11 at 14.57.0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433842"/>
              <a:ext cx="4152796" cy="211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Screen Shot 2012-12-11 at 14.57.0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9146" y="1433842"/>
              <a:ext cx="3721105" cy="211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2806898" y="998824"/>
              <a:ext cx="2782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b="1" dirty="0"/>
                <a:t>Planar</a:t>
              </a: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6674144" y="998824"/>
              <a:ext cx="2782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b="1" dirty="0"/>
                <a:t>3D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6318250" y="2654710"/>
            <a:ext cx="579566" cy="3297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218161" y="2657717"/>
            <a:ext cx="8193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150 μm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677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Comparison: 3D with columns vs. Strip detector</a:t>
            </a:r>
            <a:endParaRPr lang="en-US" noProof="0" dirty="0"/>
          </a:p>
        </p:txBody>
      </p:sp>
      <p:pic>
        <p:nvPicPr>
          <p:cNvPr id="6" name="Picture 1" descr="Screen Shot 2013-02-18 at 17.1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335" y="1902840"/>
            <a:ext cx="3710220" cy="440588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23850" y="2686242"/>
            <a:ext cx="1095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with</a:t>
            </a:r>
          </a:p>
          <a:p>
            <a:pPr algn="ctr"/>
            <a:r>
              <a:rPr lang="en-US" dirty="0" smtClean="0"/>
              <a:t>Columns</a:t>
            </a:r>
          </a:p>
          <a:p>
            <a:pPr algn="ctr"/>
            <a:r>
              <a:rPr lang="en-US" dirty="0" smtClean="0"/>
              <a:t>@ 25 V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32980" y="5010818"/>
            <a:ext cx="1086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Strip</a:t>
            </a:r>
          </a:p>
          <a:p>
            <a:pPr algn="ctr"/>
            <a:r>
              <a:rPr lang="en-US" dirty="0" smtClean="0"/>
              <a:t>@ 500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16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vs. 3D</a:t>
            </a:r>
            <a:endParaRPr lang="en-US" dirty="0"/>
          </a:p>
        </p:txBody>
      </p:sp>
      <p:pic>
        <p:nvPicPr>
          <p:cNvPr id="6" name="Picture 2" descr="C:\Users\Ben\Desktop\hArea0_Vs_Area2_compare_ChargeOfCluste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650" y="1902839"/>
            <a:ext cx="5982700" cy="379808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2566992" y="5792304"/>
            <a:ext cx="366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Peaking at the same pulse </a:t>
            </a:r>
            <a:r>
              <a:rPr lang="en-US" dirty="0" smtClean="0"/>
              <a:t>height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9185" y="2701699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@ 500 V</a:t>
            </a:r>
            <a:endParaRPr lang="en-US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5001500" y="3177359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@ 25 V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03698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vs. 3D</a:t>
            </a:r>
            <a:endParaRPr lang="en-US" dirty="0"/>
          </a:p>
        </p:txBody>
      </p:sp>
      <p:pic>
        <p:nvPicPr>
          <p:cNvPr id="6" name="Picture 2" descr="C:\Users\Ben\Desktop\hArea0_Vs_Area2_compare_ChargeOfCluste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650" y="1902839"/>
            <a:ext cx="5982700" cy="379808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2566992" y="5792304"/>
            <a:ext cx="366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Peaking at the same pulse </a:t>
            </a:r>
            <a:r>
              <a:rPr lang="en-US" dirty="0" smtClean="0"/>
              <a:t>height</a:t>
            </a: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4999185" y="2701699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@ 500 V</a:t>
            </a:r>
            <a:endParaRPr lang="en-US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5001500" y="3177359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@ 25 V</a:t>
            </a:r>
            <a:endParaRPr lang="en-US" sz="1050" dirty="0"/>
          </a:p>
        </p:txBody>
      </p:sp>
      <p:sp>
        <p:nvSpPr>
          <p:cNvPr id="11" name="TextBox 16"/>
          <p:cNvSpPr txBox="1"/>
          <p:nvPr/>
        </p:nvSpPr>
        <p:spPr>
          <a:xfrm>
            <a:off x="323850" y="4641664"/>
            <a:ext cx="184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Missing </a:t>
            </a:r>
          </a:p>
          <a:p>
            <a:r>
              <a:rPr lang="en-US" dirty="0" smtClean="0"/>
              <a:t>Readout columns?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78157" y="4955209"/>
            <a:ext cx="641685" cy="609785"/>
          </a:xfrm>
          <a:prstGeom prst="ellipse">
            <a:avLst/>
          </a:prstGeom>
          <a:noFill/>
          <a:ln w="38100">
            <a:solidFill>
              <a:srgbClr val="79D2DA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9"/>
          <p:cNvCxnSpPr/>
          <p:nvPr/>
        </p:nvCxnSpPr>
        <p:spPr>
          <a:xfrm flipH="1">
            <a:off x="1408546" y="5241636"/>
            <a:ext cx="969611" cy="1"/>
          </a:xfrm>
          <a:prstGeom prst="straightConnector1">
            <a:avLst/>
          </a:prstGeom>
          <a:ln w="41275">
            <a:solidFill>
              <a:srgbClr val="79D2DA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8324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 Alignment </a:t>
            </a:r>
            <a:endParaRPr lang="en-US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2097574" y="1781043"/>
            <a:ext cx="6528777" cy="4527683"/>
            <a:chOff x="1412869" y="1550301"/>
            <a:chExt cx="7009363" cy="5013325"/>
          </a:xfrm>
        </p:grpSpPr>
        <p:pic>
          <p:nvPicPr>
            <p:cNvPr id="7" name="Picture 1" descr="hFidCutXvsFidCutYvsMeanCharge%%YAlignment1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869" y="1550301"/>
              <a:ext cx="7009363" cy="4753476"/>
            </a:xfrm>
            <a:prstGeom prst="rect">
              <a:avLst/>
            </a:prstGeom>
          </p:spPr>
        </p:pic>
        <p:pic>
          <p:nvPicPr>
            <p:cNvPr id="8" name="Picture 5" descr="cFidCutXvsFidCutYvsMeanCharge_24_3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2869" y="2035943"/>
              <a:ext cx="4030607" cy="4267834"/>
            </a:xfrm>
            <a:prstGeom prst="rect">
              <a:avLst/>
            </a:prstGeom>
          </p:spPr>
        </p:pic>
        <p:pic>
          <p:nvPicPr>
            <p:cNvPr id="11" name="Picture 2" descr="hEdgeMeanCharge%%YAlignment17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394" y="4583481"/>
              <a:ext cx="2919875" cy="1980145"/>
            </a:xfrm>
            <a:prstGeom prst="rect">
              <a:avLst/>
            </a:prstGeom>
          </p:spPr>
        </p:pic>
        <p:sp>
          <p:nvSpPr>
            <p:cNvPr id="13" name="TextBox 8"/>
            <p:cNvSpPr txBox="1"/>
            <p:nvPr/>
          </p:nvSpPr>
          <p:spPr>
            <a:xfrm>
              <a:off x="5761848" y="4967392"/>
              <a:ext cx="1283669" cy="29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3715 um</a:t>
              </a:r>
              <a:endParaRPr lang="en-US" dirty="0"/>
            </a:p>
          </p:txBody>
        </p:sp>
        <p:cxnSp>
          <p:nvCxnSpPr>
            <p:cNvPr id="16" name="Straight Connector 14"/>
            <p:cNvCxnSpPr/>
            <p:nvPr/>
          </p:nvCxnSpPr>
          <p:spPr>
            <a:xfrm flipV="1">
              <a:off x="4036412" y="4328929"/>
              <a:ext cx="3087443" cy="25455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7"/>
            <p:cNvCxnSpPr/>
            <p:nvPr/>
          </p:nvCxnSpPr>
          <p:spPr>
            <a:xfrm flipV="1">
              <a:off x="6670145" y="4328930"/>
              <a:ext cx="1061706" cy="20960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9" descr="cFidCutXvsFidCutYvsMeanCharge_24_39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3855" y="1550301"/>
              <a:ext cx="1298377" cy="944429"/>
            </a:xfrm>
            <a:prstGeom prst="rect">
              <a:avLst/>
            </a:prstGeom>
          </p:spPr>
        </p:pic>
        <p:cxnSp>
          <p:nvCxnSpPr>
            <p:cNvPr id="19" name="Straight Connector 15"/>
            <p:cNvCxnSpPr/>
            <p:nvPr/>
          </p:nvCxnSpPr>
          <p:spPr>
            <a:xfrm>
              <a:off x="5670800" y="4934131"/>
              <a:ext cx="0" cy="13696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5" y="1783125"/>
            <a:ext cx="2089616" cy="1291499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323851" y="4873503"/>
            <a:ext cx="1791920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Predicted from strip detector alignment</a:t>
            </a:r>
            <a:endParaRPr lang="en-US" dirty="0"/>
          </a:p>
        </p:txBody>
      </p:sp>
      <p:cxnSp>
        <p:nvCxnSpPr>
          <p:cNvPr id="24" name="Gerade Verbindung mit Pfeil 23"/>
          <p:cNvCxnSpPr>
            <a:stCxn id="22" idx="3"/>
          </p:cNvCxnSpPr>
          <p:nvPr/>
        </p:nvCxnSpPr>
        <p:spPr>
          <a:xfrm>
            <a:off x="2115771" y="5335168"/>
            <a:ext cx="3947796" cy="28458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45905" y="2921632"/>
            <a:ext cx="1087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3715 μm</a:t>
            </a:r>
            <a:endParaRPr lang="en-US" dirty="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333500" y="2838860"/>
            <a:ext cx="1" cy="1998221"/>
          </a:xfrm>
          <a:prstGeom prst="straightConnector1">
            <a:avLst/>
          </a:prstGeom>
          <a:ln>
            <a:headEnd type="arrow" w="med" len="med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320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 Alignment </a:t>
            </a:r>
            <a:endParaRPr lang="en-US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2097574" y="1781043"/>
            <a:ext cx="6528777" cy="4527683"/>
            <a:chOff x="1412869" y="1550301"/>
            <a:chExt cx="7009363" cy="5013325"/>
          </a:xfrm>
        </p:grpSpPr>
        <p:pic>
          <p:nvPicPr>
            <p:cNvPr id="7" name="Picture 1" descr="hFidCutXvsFidCutYvsMeanCharge%%YAlignment1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869" y="1550301"/>
              <a:ext cx="7009363" cy="4753476"/>
            </a:xfrm>
            <a:prstGeom prst="rect">
              <a:avLst/>
            </a:prstGeom>
          </p:spPr>
        </p:pic>
        <p:pic>
          <p:nvPicPr>
            <p:cNvPr id="8" name="Picture 5" descr="cFidCutXvsFidCutYvsMeanCharge_24_3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2869" y="2035943"/>
              <a:ext cx="4030607" cy="4267834"/>
            </a:xfrm>
            <a:prstGeom prst="rect">
              <a:avLst/>
            </a:prstGeom>
          </p:spPr>
        </p:pic>
        <p:pic>
          <p:nvPicPr>
            <p:cNvPr id="9" name="Picture 3" descr="hyEdgeMeanCharge%%YAlignment17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350" y="2391433"/>
              <a:ext cx="2432669" cy="1649741"/>
            </a:xfrm>
            <a:prstGeom prst="rect">
              <a:avLst/>
            </a:prstGeom>
          </p:spPr>
        </p:pic>
        <p:cxnSp>
          <p:nvCxnSpPr>
            <p:cNvPr id="10" name="Straight Connector 6"/>
            <p:cNvCxnSpPr/>
            <p:nvPr/>
          </p:nvCxnSpPr>
          <p:spPr>
            <a:xfrm>
              <a:off x="3527371" y="2668802"/>
              <a:ext cx="0" cy="113311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hEdgeMeanCharge%%YAlignment17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394" y="4583481"/>
              <a:ext cx="2919875" cy="1980145"/>
            </a:xfrm>
            <a:prstGeom prst="rect">
              <a:avLst/>
            </a:prstGeom>
          </p:spPr>
        </p:pic>
        <p:sp>
          <p:nvSpPr>
            <p:cNvPr id="12" name="TextBox 7"/>
            <p:cNvSpPr txBox="1"/>
            <p:nvPr/>
          </p:nvSpPr>
          <p:spPr>
            <a:xfrm>
              <a:off x="3649098" y="2721579"/>
              <a:ext cx="1283669" cy="29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5530 um</a:t>
              </a:r>
              <a:endParaRPr lang="en-US" dirty="0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5761848" y="4967392"/>
              <a:ext cx="1283669" cy="29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3715 um</a:t>
              </a:r>
              <a:endParaRPr lang="en-US" dirty="0"/>
            </a:p>
          </p:txBody>
        </p:sp>
        <p:cxnSp>
          <p:nvCxnSpPr>
            <p:cNvPr id="14" name="Straight Connector 10"/>
            <p:cNvCxnSpPr/>
            <p:nvPr/>
          </p:nvCxnSpPr>
          <p:spPr>
            <a:xfrm>
              <a:off x="4701019" y="2391433"/>
              <a:ext cx="873582" cy="2773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1"/>
            <p:cNvCxnSpPr/>
            <p:nvPr/>
          </p:nvCxnSpPr>
          <p:spPr>
            <a:xfrm flipV="1">
              <a:off x="4701019" y="3222177"/>
              <a:ext cx="873582" cy="8189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"/>
            <p:cNvCxnSpPr/>
            <p:nvPr/>
          </p:nvCxnSpPr>
          <p:spPr>
            <a:xfrm flipV="1">
              <a:off x="4036412" y="4328929"/>
              <a:ext cx="3087443" cy="25455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7"/>
            <p:cNvCxnSpPr/>
            <p:nvPr/>
          </p:nvCxnSpPr>
          <p:spPr>
            <a:xfrm flipV="1">
              <a:off x="6670145" y="4328930"/>
              <a:ext cx="1061706" cy="20960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9" descr="cFidCutXvsFidCutYvsMeanCharge_24_3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3855" y="1550301"/>
              <a:ext cx="1298377" cy="944429"/>
            </a:xfrm>
            <a:prstGeom prst="rect">
              <a:avLst/>
            </a:prstGeom>
          </p:spPr>
        </p:pic>
        <p:cxnSp>
          <p:nvCxnSpPr>
            <p:cNvPr id="19" name="Straight Connector 15"/>
            <p:cNvCxnSpPr/>
            <p:nvPr/>
          </p:nvCxnSpPr>
          <p:spPr>
            <a:xfrm>
              <a:off x="5670800" y="4934131"/>
              <a:ext cx="0" cy="13696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5" y="1783125"/>
            <a:ext cx="2089616" cy="1291499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323851" y="4873503"/>
            <a:ext cx="1791920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Predicted from strip detector alignment</a:t>
            </a:r>
            <a:endParaRPr lang="en-US" dirty="0"/>
          </a:p>
        </p:txBody>
      </p:sp>
      <p:cxnSp>
        <p:nvCxnSpPr>
          <p:cNvPr id="24" name="Gerade Verbindung mit Pfeil 23"/>
          <p:cNvCxnSpPr>
            <a:stCxn id="22" idx="3"/>
          </p:cNvCxnSpPr>
          <p:nvPr/>
        </p:nvCxnSpPr>
        <p:spPr>
          <a:xfrm>
            <a:off x="2115771" y="5335168"/>
            <a:ext cx="3947796" cy="28458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45905" y="2921632"/>
            <a:ext cx="1087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3715 μm</a:t>
            </a:r>
            <a:endParaRPr lang="en-US" dirty="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333500" y="2838860"/>
            <a:ext cx="1" cy="1998221"/>
          </a:xfrm>
          <a:prstGeom prst="straightConnector1">
            <a:avLst/>
          </a:prstGeom>
          <a:ln>
            <a:headEnd type="arrow" w="med" len="med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5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44" y="1765391"/>
            <a:ext cx="5269050" cy="3573264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23850" y="4958598"/>
            <a:ext cx="8496300" cy="1275512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8 cells which seems to have a broken readout column (predicted 7 [p.12] )</a:t>
            </a:r>
            <a:endParaRPr lang="en-US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height distribution </a:t>
            </a:r>
            <a:r>
              <a:rPr lang="en-US" dirty="0" smtClean="0"/>
              <a:t>with overlaid grid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68960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55" r="-18655"/>
          <a:stretch>
            <a:fillRect/>
          </a:stretch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without missing readout column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9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good agreement of strip detector and 3D detector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height for this area </a:t>
            </a:r>
            <a:endParaRPr lang="en-US" dirty="0"/>
          </a:p>
        </p:txBody>
      </p:sp>
      <p:pic>
        <p:nvPicPr>
          <p:cNvPr id="7" name="Picture 1" descr="cHarrisGoodandStripNormailse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95"/>
          <a:stretch/>
        </p:blipFill>
        <p:spPr>
          <a:xfrm>
            <a:off x="1338462" y="2498726"/>
            <a:ext cx="62212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32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Produced conductive columns within diamond bulk</a:t>
            </a:r>
          </a:p>
          <a:p>
            <a:r>
              <a:rPr lang="en-US" noProof="0" dirty="0" smtClean="0"/>
              <a:t>Achieved ≈ 90 % success rate in column formation</a:t>
            </a:r>
          </a:p>
          <a:p>
            <a:r>
              <a:rPr lang="en-US" noProof="0" dirty="0" smtClean="0"/>
              <a:t>Success in metallization and column contact</a:t>
            </a:r>
          </a:p>
          <a:p>
            <a:r>
              <a:rPr lang="en-US" noProof="0" dirty="0" smtClean="0"/>
              <a:t>Test beam results </a:t>
            </a:r>
            <a:r>
              <a:rPr lang="en-US" noProof="0" dirty="0" smtClean="0">
                <a:sym typeface="Wingdings"/>
              </a:rPr>
              <a:t> columns collects full charge with much lower bias voltage</a:t>
            </a:r>
            <a:endParaRPr lang="en-US" noProof="0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Conclusion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7301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Batch 3: new Layout</a:t>
            </a:r>
            <a:endParaRPr lang="en-US" noProof="0" dirty="0"/>
          </a:p>
          <a:p>
            <a:pPr lvl="1"/>
            <a:r>
              <a:rPr lang="en-US" noProof="0" dirty="0" smtClean="0"/>
              <a:t>Possibility of better alignment in y</a:t>
            </a:r>
          </a:p>
          <a:p>
            <a:pPr lvl="1"/>
            <a:r>
              <a:rPr lang="en-US" noProof="0" dirty="0" smtClean="0"/>
              <a:t>Better isolation between structures</a:t>
            </a:r>
          </a:p>
          <a:p>
            <a:pPr lvl="1"/>
            <a:r>
              <a:rPr lang="en-US" noProof="0" dirty="0" smtClean="0"/>
              <a:t>Bias voltage from the back</a:t>
            </a:r>
          </a:p>
          <a:p>
            <a:pPr lvl="1"/>
            <a:r>
              <a:rPr lang="en-US" noProof="0" dirty="0" smtClean="0"/>
              <a:t>Cubic and hexagonal cells</a:t>
            </a:r>
          </a:p>
          <a:p>
            <a:pPr lvl="1"/>
            <a:r>
              <a:rPr lang="en-US" noProof="0" dirty="0" smtClean="0"/>
              <a:t>Isolated cells</a:t>
            </a:r>
          </a:p>
          <a:p>
            <a:pPr lvl="1"/>
            <a:endParaRPr lang="en-US" noProof="0" dirty="0"/>
          </a:p>
          <a:p>
            <a:r>
              <a:rPr lang="en-US" noProof="0" dirty="0" smtClean="0"/>
              <a:t>Radiation tests to be done</a:t>
            </a:r>
          </a:p>
          <a:p>
            <a:endParaRPr lang="en-US" dirty="0"/>
          </a:p>
          <a:p>
            <a:r>
              <a:rPr lang="en-US" noProof="0" dirty="0" smtClean="0"/>
              <a:t>More groups to start with 3D diamonds within RD42, e.g. Gottingen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Outlook</a:t>
            </a:r>
            <a:endParaRPr lang="en-US" noProof="0" dirty="0"/>
          </a:p>
        </p:txBody>
      </p:sp>
      <p:pic>
        <p:nvPicPr>
          <p:cNvPr id="7" name="Picture 1" descr="Screen Shot 2013-05-09 at 11.15.3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7" y="2024064"/>
            <a:ext cx="3284654" cy="29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95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Fabrication – Surface treatment</a:t>
            </a:r>
            <a:endParaRPr lang="en-US" noProof="0" dirty="0"/>
          </a:p>
        </p:txBody>
      </p:sp>
      <p:grpSp>
        <p:nvGrpSpPr>
          <p:cNvPr id="6" name="Groupe 7"/>
          <p:cNvGrpSpPr>
            <a:grpSpLocks/>
          </p:cNvGrpSpPr>
          <p:nvPr/>
        </p:nvGrpSpPr>
        <p:grpSpPr bwMode="auto">
          <a:xfrm>
            <a:off x="1519238" y="-2297113"/>
            <a:ext cx="5956300" cy="7956551"/>
            <a:chOff x="-180781" y="1331325"/>
            <a:chExt cx="4065423" cy="4886839"/>
          </a:xfrm>
        </p:grpSpPr>
        <p:pic>
          <p:nvPicPr>
            <p:cNvPr id="7" name="Picture 6"/>
            <p:cNvPicPr preferRelativeResize="0">
              <a:picLocks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47" t="6205" r="12253" b="6850"/>
            <a:stretch/>
          </p:blipFill>
          <p:spPr bwMode="auto">
            <a:xfrm>
              <a:off x="-180781" y="3902139"/>
              <a:ext cx="2794879" cy="23160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cxnSp>
          <p:nvCxnSpPr>
            <p:cNvPr id="8" name="Connecteur droit 9"/>
            <p:cNvCxnSpPr>
              <a:cxnSpLocks noChangeShapeType="1"/>
            </p:cNvCxnSpPr>
            <p:nvPr/>
          </p:nvCxnSpPr>
          <p:spPr bwMode="auto">
            <a:xfrm flipV="1">
              <a:off x="3147581" y="1440314"/>
              <a:ext cx="73706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</p:cxnSp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1330345" y="1331325"/>
              <a:ext cx="727895" cy="25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dirty="0">
                  <a:solidFill>
                    <a:srgbClr val="FF0000"/>
                  </a:solidFill>
                </a:rPr>
                <a:t>100µm</a:t>
              </a:r>
            </a:p>
          </p:txBody>
        </p:sp>
      </p:grp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6899151" y="2070100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Surface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Treatment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6899151" y="3425825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Column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>
          <a:xfrm>
            <a:off x="6908676" y="4727575"/>
            <a:ext cx="1808162" cy="339725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Metallization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à coins arrondis 31"/>
          <p:cNvSpPr>
            <a:spLocks noChangeArrowheads="1"/>
          </p:cNvSpPr>
          <p:nvPr/>
        </p:nvSpPr>
        <p:spPr bwMode="auto">
          <a:xfrm>
            <a:off x="6992813" y="1935163"/>
            <a:ext cx="1633538" cy="11207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C00000">
                <a:alpha val="7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95363" eaLnBrk="0" hangingPunct="0"/>
            <a:endParaRPr lang="fr-FR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14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backup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4183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Inhaltsplatzhalt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288181"/>
              </p:ext>
            </p:extLst>
          </p:nvPr>
        </p:nvGraphicFramePr>
        <p:xfrm>
          <a:off x="323850" y="1956119"/>
          <a:ext cx="5454650" cy="412718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28950"/>
                <a:gridCol w="1264647"/>
                <a:gridCol w="1161053"/>
              </a:tblGrid>
              <a:tr h="31747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diamond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Band Gap [eV]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1.12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5.45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Mobility [cm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/V s]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1450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2200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Hole Mobility</a:t>
                      </a:r>
                      <a:r>
                        <a:rPr lang="en-US" sz="1400" baseline="0" dirty="0" smtClean="0"/>
                        <a:t> [cm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/V s]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500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1600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Saturation Velocity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[cm /</a:t>
                      </a:r>
                      <a:r>
                        <a:rPr lang="en-US" sz="1400" baseline="0" dirty="0" smtClean="0"/>
                        <a:t> s]</a:t>
                      </a:r>
                      <a:endParaRPr lang="en-US" sz="1400" dirty="0" smtClean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 ·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 · 10</a:t>
                      </a:r>
                      <a:r>
                        <a:rPr lang="en-US" sz="1400" baseline="30000" dirty="0" smtClean="0"/>
                        <a:t>7</a:t>
                      </a:r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Breakdown</a:t>
                      </a:r>
                      <a:r>
                        <a:rPr lang="en-US" sz="1400" baseline="0" dirty="0" smtClean="0"/>
                        <a:t> Field [V / m]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· 10</a:t>
                      </a:r>
                      <a:r>
                        <a:rPr lang="en-US" sz="1400" baseline="30000" dirty="0" smtClean="0"/>
                        <a:t>5</a:t>
                      </a:r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2.2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· 10</a:t>
                      </a:r>
                      <a:r>
                        <a:rPr lang="en-US" sz="1400" baseline="30000" dirty="0" smtClean="0"/>
                        <a:t>7</a:t>
                      </a:r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Resistivity</a:t>
                      </a:r>
                      <a:r>
                        <a:rPr lang="en-US" sz="1400" baseline="0" dirty="0" smtClean="0"/>
                        <a:t> [Ohm]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2.3 </a:t>
                      </a:r>
                      <a:r>
                        <a:rPr lang="en-US" sz="1400" dirty="0" smtClean="0"/>
                        <a:t>· 10</a:t>
                      </a:r>
                      <a:r>
                        <a:rPr lang="en-US" sz="1400" baseline="30000" dirty="0" smtClean="0"/>
                        <a:t>5</a:t>
                      </a:r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&gt; 10</a:t>
                      </a:r>
                      <a:r>
                        <a:rPr lang="en-US" sz="1400" baseline="30000" dirty="0" smtClean="0"/>
                        <a:t>11</a:t>
                      </a:r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Dielectric Constant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11.9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5.7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Displacement Energy [eV]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13-20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-h creation energy [eV]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3.6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</a:t>
                      </a:r>
                      <a:r>
                        <a:rPr lang="en-US" sz="1400" baseline="0" dirty="0" smtClean="0"/>
                        <a:t> e-h pairs per MIP per μm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Charge Collecting</a:t>
                      </a:r>
                      <a:r>
                        <a:rPr lang="en-US" sz="1400" baseline="0" dirty="0" smtClean="0"/>
                        <a:t> Distance [μm]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~full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250-300</a:t>
                      </a:r>
                      <a:endParaRPr lang="en-US" sz="1400" dirty="0"/>
                    </a:p>
                  </a:txBody>
                  <a:tcPr marL="148750" marR="148750"/>
                </a:tc>
              </a:tr>
              <a:tr h="317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Thermal conductivity [W/cm K]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 marL="148750" marR="148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 marL="148750" marR="148750"/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1739-1ACC-9144-814C-68208665069A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41</a:t>
            </a:fld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Why diamond?</a:t>
            </a:r>
            <a:endParaRPr lang="en-US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6032500" y="1956119"/>
            <a:ext cx="2787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+"/>
            </a:pPr>
            <a:r>
              <a:rPr lang="en-US" dirty="0" smtClean="0">
                <a:solidFill>
                  <a:srgbClr val="008000"/>
                </a:solidFill>
              </a:rPr>
              <a:t>Low leakage current</a:t>
            </a:r>
          </a:p>
          <a:p>
            <a:pPr marL="285750" indent="-285750">
              <a:buFont typeface="Lucida Grande"/>
              <a:buChar char="+"/>
            </a:pPr>
            <a:r>
              <a:rPr lang="en-US" dirty="0" smtClean="0">
                <a:solidFill>
                  <a:srgbClr val="008000"/>
                </a:solidFill>
              </a:rPr>
              <a:t>Low capacitance</a:t>
            </a:r>
          </a:p>
          <a:p>
            <a:pPr marL="285750" indent="-285750">
              <a:buFont typeface="Lucida Grande"/>
              <a:buChar char="+"/>
            </a:pPr>
            <a:r>
              <a:rPr lang="en-US" dirty="0" smtClean="0">
                <a:solidFill>
                  <a:srgbClr val="008000"/>
                </a:solidFill>
              </a:rPr>
              <a:t>Operation at high voltages</a:t>
            </a:r>
          </a:p>
          <a:p>
            <a:pPr marL="285750" indent="-285750">
              <a:buFont typeface="Lucida Grande"/>
              <a:buChar char="+"/>
            </a:pPr>
            <a:r>
              <a:rPr lang="en-US" dirty="0" smtClean="0">
                <a:solidFill>
                  <a:srgbClr val="008000"/>
                </a:solidFill>
              </a:rPr>
              <a:t>Operation without cooling</a:t>
            </a:r>
          </a:p>
          <a:p>
            <a:pPr marL="285750" indent="-285750">
              <a:buFont typeface="Lucida Grande"/>
              <a:buChar char="+"/>
            </a:pPr>
            <a:r>
              <a:rPr lang="en-US" dirty="0" smtClean="0">
                <a:solidFill>
                  <a:srgbClr val="008000"/>
                </a:solidFill>
              </a:rPr>
              <a:t>Radiation tolerant</a:t>
            </a:r>
          </a:p>
          <a:p>
            <a:endParaRPr lang="en-US" dirty="0" smtClean="0"/>
          </a:p>
          <a:p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Low signal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Single crystals small in size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Still quite expensive</a:t>
            </a:r>
          </a:p>
        </p:txBody>
      </p:sp>
    </p:spTree>
    <p:extLst>
      <p:ext uri="{BB962C8B-B14F-4D97-AF65-F5344CB8AC3E}">
        <p14:creationId xmlns:p14="http://schemas.microsoft.com/office/powerpoint/2010/main" val="24136632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TCAD Simulation</a:t>
            </a:r>
            <a:endParaRPr lang="en-US" noProof="0" dirty="0"/>
          </a:p>
        </p:txBody>
      </p:sp>
      <p:sp>
        <p:nvSpPr>
          <p:cNvPr id="49" name="Cylindre 29"/>
          <p:cNvSpPr/>
          <p:nvPr/>
        </p:nvSpPr>
        <p:spPr>
          <a:xfrm>
            <a:off x="2786063" y="4958809"/>
            <a:ext cx="94455" cy="1337216"/>
          </a:xfrm>
          <a:prstGeom prst="can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0" name="Cylindre 30"/>
          <p:cNvSpPr/>
          <p:nvPr/>
        </p:nvSpPr>
        <p:spPr>
          <a:xfrm>
            <a:off x="6670675" y="4560504"/>
            <a:ext cx="93086" cy="1514859"/>
          </a:xfrm>
          <a:prstGeom prst="can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51" name="Picture 10" descr="C:\tyzhnevyi\work\LABA_TUTTO\Diamond_project\TCAD\MIP\Hit_25_25_Zcut_at_250\n59_Transient_00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tyzhnevyi\work\LABA_TUTTO\Diamond_project\TCAD\MIP\Hit_25_25_Zcut_at_250\n59_Transient_0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tyzhnevyi\work\LABA_TUTTO\Diamond_project\TCAD\MIP\Hit_25_25_Zcut_at_250\n59_Transient_00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C:\tyzhnevyi\work\LABA_TUTTO\Diamond_project\TCAD\MIP\Hit_25_25_Zcut_at_250\n59_Transient_00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tyzhnevyi\work\LABA_TUTTO\Diamond_project\TCAD\MIP\Hit_25_25_Zcut_at_250\n59_Transient_00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tyzhnevyi\work\LABA_TUTTO\Diamond_project\TCAD\MIP\Hit_25_25_Zcut_at_250\n59_Transient_00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tyzhnevyi\work\LABA_TUTTO\Diamond_project\TCAD\MIP\Hit_25_25_Zcut_at_250\n59_Transient_00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tyzhnevyi\work\LABA_TUTTO\Diamond_project\TCAD\MIP\Hit_25_25_Zcut_at_250\n59_Transient_00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tyzhnevyi\work\LABA_TUTTO\Diamond_project\TCAD\MIP\Hit_25_25_Zcut_at_250\n59_Transient_00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2" y="2779505"/>
            <a:ext cx="5065877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1" descr="C:\tyzhnevyi\work\LABA_TUTTO\Diamond_project\TCAD\MIP\Hit_25_25_Zcut_at_1\n59_Transient_000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923" y="2779505"/>
            <a:ext cx="5065876" cy="379940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tyzhnevyi\work\LABA_TUTTO\Diamond_project\TCAD\MIP\Hit_25_25_Zcut_at_1\n59_Transient_000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3172" y="2780447"/>
            <a:ext cx="5075190" cy="3806393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:\n122_potential_cut_at_Z25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719" y="1556791"/>
            <a:ext cx="5075192" cy="3806393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I:\n122_Efield_cut_at_Z25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358" y="1556791"/>
            <a:ext cx="5075191" cy="3806393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ylindre 15"/>
          <p:cNvSpPr/>
          <p:nvPr/>
        </p:nvSpPr>
        <p:spPr>
          <a:xfrm>
            <a:off x="2786063" y="2853246"/>
            <a:ext cx="94455" cy="1815592"/>
          </a:xfrm>
          <a:prstGeom prst="can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65" name="Connecteur droit 49"/>
          <p:cNvCxnSpPr/>
          <p:nvPr/>
        </p:nvCxnSpPr>
        <p:spPr>
          <a:xfrm>
            <a:off x="7375525" y="5990175"/>
            <a:ext cx="0" cy="3804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54"/>
          <p:cNvCxnSpPr/>
          <p:nvPr/>
        </p:nvCxnSpPr>
        <p:spPr>
          <a:xfrm>
            <a:off x="7439025" y="6046025"/>
            <a:ext cx="0" cy="25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55"/>
          <p:cNvCxnSpPr/>
          <p:nvPr/>
        </p:nvCxnSpPr>
        <p:spPr>
          <a:xfrm>
            <a:off x="7500938" y="6100475"/>
            <a:ext cx="0" cy="127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en angle 53"/>
          <p:cNvCxnSpPr>
            <a:stCxn id="50" idx="3"/>
          </p:cNvCxnSpPr>
          <p:nvPr/>
        </p:nvCxnSpPr>
        <p:spPr>
          <a:xfrm rot="16200000" flipH="1">
            <a:off x="7010653" y="5781927"/>
            <a:ext cx="71437" cy="658307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57"/>
          <p:cNvCxnSpPr/>
          <p:nvPr/>
        </p:nvCxnSpPr>
        <p:spPr>
          <a:xfrm>
            <a:off x="2278063" y="2031139"/>
            <a:ext cx="0" cy="381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en angle 59"/>
          <p:cNvCxnSpPr>
            <a:endCxn id="64" idx="0"/>
          </p:cNvCxnSpPr>
          <p:nvPr/>
        </p:nvCxnSpPr>
        <p:spPr>
          <a:xfrm rot="16200000" flipH="1">
            <a:off x="2226909" y="2270478"/>
            <a:ext cx="679760" cy="533003"/>
          </a:xfrm>
          <a:prstGeom prst="bentConnector3">
            <a:avLst>
              <a:gd name="adj1" fmla="val -44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61"/>
          <p:cNvSpPr txBox="1">
            <a:spLocks noChangeArrowheads="1"/>
          </p:cNvSpPr>
          <p:nvPr/>
        </p:nvSpPr>
        <p:spPr bwMode="auto">
          <a:xfrm>
            <a:off x="1543051" y="2055339"/>
            <a:ext cx="5735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dirty="0"/>
              <a:t>+40V</a:t>
            </a:r>
          </a:p>
        </p:txBody>
      </p:sp>
      <p:sp>
        <p:nvSpPr>
          <p:cNvPr id="72" name="ZoneTexte 62"/>
          <p:cNvSpPr txBox="1">
            <a:spLocks noChangeArrowheads="1"/>
          </p:cNvSpPr>
          <p:nvPr/>
        </p:nvSpPr>
        <p:spPr bwMode="auto">
          <a:xfrm>
            <a:off x="7128590" y="4084740"/>
            <a:ext cx="1942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dirty="0" smtClean="0"/>
              <a:t>Slice @ </a:t>
            </a:r>
            <a:r>
              <a:rPr lang="fr-FR" dirty="0"/>
              <a:t>Z=</a:t>
            </a:r>
            <a:r>
              <a:rPr lang="fr-FR" dirty="0" smtClean="0"/>
              <a:t>250μm</a:t>
            </a:r>
            <a:endParaRPr lang="fr-FR" dirty="0"/>
          </a:p>
        </p:txBody>
      </p:sp>
      <p:sp>
        <p:nvSpPr>
          <p:cNvPr id="73" name="ZoneTexte 63"/>
          <p:cNvSpPr txBox="1">
            <a:spLocks noChangeArrowheads="1"/>
          </p:cNvSpPr>
          <p:nvPr/>
        </p:nvSpPr>
        <p:spPr bwMode="auto">
          <a:xfrm>
            <a:off x="4927600" y="4084740"/>
            <a:ext cx="647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</a:rPr>
              <a:t>(25,25)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>
            <a:off x="4759325" y="5309888"/>
            <a:ext cx="0" cy="104487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6"/>
          <p:cNvCxnSpPr/>
          <p:nvPr/>
        </p:nvCxnSpPr>
        <p:spPr>
          <a:xfrm>
            <a:off x="4759325" y="1867181"/>
            <a:ext cx="0" cy="139036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7"/>
          <p:cNvCxnSpPr/>
          <p:nvPr/>
        </p:nvCxnSpPr>
        <p:spPr>
          <a:xfrm>
            <a:off x="4759325" y="4004057"/>
            <a:ext cx="0" cy="40284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4"/>
          <p:cNvSpPr txBox="1"/>
          <p:nvPr/>
        </p:nvSpPr>
        <p:spPr>
          <a:xfrm>
            <a:off x="4759325" y="1727137"/>
            <a:ext cx="646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MIP</a:t>
            </a:r>
          </a:p>
        </p:txBody>
      </p:sp>
      <p:sp>
        <p:nvSpPr>
          <p:cNvPr id="89" name="Cylindre 31"/>
          <p:cNvSpPr/>
          <p:nvPr/>
        </p:nvSpPr>
        <p:spPr>
          <a:xfrm>
            <a:off x="6670675" y="2630993"/>
            <a:ext cx="93086" cy="1615570"/>
          </a:xfrm>
          <a:prstGeom prst="can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90" name="Slide Number Placeholder 157"/>
          <p:cNvSpPr txBox="1">
            <a:spLocks/>
          </p:cNvSpPr>
          <p:nvPr/>
        </p:nvSpPr>
        <p:spPr>
          <a:xfrm>
            <a:off x="6553200" y="6399760"/>
            <a:ext cx="1839822" cy="32171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7513241-BC18-9B4E-9BDE-CDCBBC73A52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102" name="Gruppierung 101"/>
          <p:cNvGrpSpPr/>
          <p:nvPr/>
        </p:nvGrpSpPr>
        <p:grpSpPr>
          <a:xfrm>
            <a:off x="7387845" y="1377563"/>
            <a:ext cx="1208892" cy="1639071"/>
            <a:chOff x="7386243" y="862568"/>
            <a:chExt cx="1208892" cy="1639071"/>
          </a:xfrm>
        </p:grpSpPr>
        <p:sp>
          <p:nvSpPr>
            <p:cNvPr id="78" name="Ellipse 39"/>
            <p:cNvSpPr/>
            <p:nvPr/>
          </p:nvSpPr>
          <p:spPr>
            <a:xfrm>
              <a:off x="7386243" y="1298820"/>
              <a:ext cx="95464" cy="958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9" name="Ellipse 40"/>
            <p:cNvSpPr/>
            <p:nvPr/>
          </p:nvSpPr>
          <p:spPr>
            <a:xfrm>
              <a:off x="8499671" y="1298820"/>
              <a:ext cx="95464" cy="958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0" name="Ellipse 41"/>
            <p:cNvSpPr/>
            <p:nvPr/>
          </p:nvSpPr>
          <p:spPr>
            <a:xfrm>
              <a:off x="7387845" y="2405802"/>
              <a:ext cx="95464" cy="958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1" name="Ellipse 42"/>
            <p:cNvSpPr/>
            <p:nvPr/>
          </p:nvSpPr>
          <p:spPr>
            <a:xfrm>
              <a:off x="8499671" y="2405802"/>
              <a:ext cx="95464" cy="958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2" name="Ellipse 44"/>
            <p:cNvSpPr/>
            <p:nvPr/>
          </p:nvSpPr>
          <p:spPr>
            <a:xfrm>
              <a:off x="7946129" y="1842665"/>
              <a:ext cx="95464" cy="958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3" name="Rectangle 134"/>
            <p:cNvSpPr/>
            <p:nvPr/>
          </p:nvSpPr>
          <p:spPr>
            <a:xfrm>
              <a:off x="7456488" y="1968604"/>
              <a:ext cx="469537" cy="471383"/>
            </a:xfrm>
            <a:prstGeom prst="rect">
              <a:avLst/>
            </a:prstGeom>
            <a:solidFill>
              <a:schemeClr val="bg1">
                <a:lumMod val="6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cxnSp>
          <p:nvCxnSpPr>
            <p:cNvPr id="84" name="Connecteur droit avec flèche 47"/>
            <p:cNvCxnSpPr/>
            <p:nvPr/>
          </p:nvCxnSpPr>
          <p:spPr>
            <a:xfrm>
              <a:off x="7496175" y="1231900"/>
              <a:ext cx="86515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/>
            <p:cNvCxnSpPr>
              <a:stCxn id="78" idx="4"/>
              <a:endCxn id="80" idx="0"/>
            </p:cNvCxnSpPr>
            <p:nvPr/>
          </p:nvCxnSpPr>
          <p:spPr>
            <a:xfrm>
              <a:off x="7433975" y="1394657"/>
              <a:ext cx="1602" cy="101114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"/>
            <p:cNvCxnSpPr>
              <a:stCxn id="80" idx="6"/>
              <a:endCxn id="81" idx="2"/>
            </p:cNvCxnSpPr>
            <p:nvPr/>
          </p:nvCxnSpPr>
          <p:spPr>
            <a:xfrm>
              <a:off x="7483309" y="2453721"/>
              <a:ext cx="101636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51"/>
            <p:cNvCxnSpPr/>
            <p:nvPr/>
          </p:nvCxnSpPr>
          <p:spPr>
            <a:xfrm>
              <a:off x="7498553" y="1316038"/>
              <a:ext cx="86327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52"/>
            <p:cNvCxnSpPr/>
            <p:nvPr/>
          </p:nvCxnSpPr>
          <p:spPr>
            <a:xfrm>
              <a:off x="8556406" y="1513335"/>
              <a:ext cx="221" cy="87953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hteck 100"/>
            <p:cNvSpPr/>
            <p:nvPr/>
          </p:nvSpPr>
          <p:spPr>
            <a:xfrm>
              <a:off x="7529332" y="862568"/>
              <a:ext cx="8950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150µm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670402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279" y="1592714"/>
            <a:ext cx="5097442" cy="4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85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A6A1-1CCF-0645-996B-E5CD8FF6B222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Motivation – Single Crystals</a:t>
            </a:r>
            <a:endParaRPr lang="en-US" noProof="0" dirty="0"/>
          </a:p>
        </p:txBody>
      </p:sp>
      <p:pic>
        <p:nvPicPr>
          <p:cNvPr id="6" name="Picture 2" descr="BDDL8_defect2_10Xdpol_crop-reduc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363" y="1627188"/>
            <a:ext cx="5481637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BDDL8_defect1_10Xdpol_crop-reduc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3883025"/>
            <a:ext cx="32607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644692" y="1841500"/>
            <a:ext cx="248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polarized image 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323850" y="4725144"/>
            <a:ext cx="1725135" cy="1605622"/>
            <a:chOff x="323850" y="4725144"/>
            <a:chExt cx="1725135" cy="1605622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850" y="4725144"/>
              <a:ext cx="1679780" cy="1583582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223118" y="6161489"/>
              <a:ext cx="82586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www.diamondcvd.com</a:t>
              </a:r>
              <a:endParaRPr lang="en-US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80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56EE-5192-8746-8002-B8A213D1514E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45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Motivation – Polycrystalline Diamond</a:t>
            </a:r>
            <a:endParaRPr lang="en-US" noProof="0" dirty="0"/>
          </a:p>
        </p:txBody>
      </p:sp>
      <p:pic>
        <p:nvPicPr>
          <p:cNvPr id="10" name="Picture 3" descr="P.W.May_DRM_V19_I5-6_P369-3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425" y="1566863"/>
            <a:ext cx="513873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pCVDPrincip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63" y="3797300"/>
            <a:ext cx="32353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572000" y="5110163"/>
            <a:ext cx="446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P.W.May</a:t>
            </a:r>
            <a:r>
              <a:rPr lang="en-US" dirty="0"/>
              <a:t>, DRM, V19, I5-6,p369-396, </a:t>
            </a:r>
            <a:r>
              <a:rPr lang="en-US" dirty="0" smtClean="0"/>
              <a:t>2009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376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416" y="2048388"/>
            <a:ext cx="1647784" cy="134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2766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Overlay with pattern of mask and Fiducial cuts for each pattern</a:t>
            </a:r>
            <a:endParaRPr lang="en-US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D706-2541-2F4B-85E5-35B918C7BD33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46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 Regions</a:t>
            </a:r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0" y="2436091"/>
            <a:ext cx="5700519" cy="38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362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Mean pulse height for each cell</a:t>
            </a:r>
            <a:endParaRPr lang="en-US" noProof="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6" y="1853778"/>
            <a:ext cx="7379107" cy="50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90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Fabrication – Column formation</a:t>
            </a:r>
            <a:endParaRPr lang="en-US" noProof="0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7002463" y="2070100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Surface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Treatment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7002463" y="3425825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Column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7011988" y="4727575"/>
            <a:ext cx="1808162" cy="339725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Metallization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à coins arrondis 31"/>
          <p:cNvSpPr>
            <a:spLocks noChangeArrowheads="1"/>
          </p:cNvSpPr>
          <p:nvPr/>
        </p:nvSpPr>
        <p:spPr bwMode="auto">
          <a:xfrm>
            <a:off x="7083425" y="3305175"/>
            <a:ext cx="1633538" cy="11223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C00000">
                <a:alpha val="7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95363" eaLnBrk="0" hangingPunct="0"/>
            <a:endParaRPr lang="en-US" sz="1500" dirty="0">
              <a:latin typeface="Arial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118" y="3763963"/>
            <a:ext cx="4065345" cy="268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feld 9"/>
          <p:cNvSpPr txBox="1"/>
          <p:nvPr/>
        </p:nvSpPr>
        <p:spPr>
          <a:xfrm>
            <a:off x="250963" y="1703828"/>
            <a:ext cx="48747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Femto second laser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Wavelength = 800 nm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Repetition rate = 1kHz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Pulse duration = 100 fs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Spot size = 6 μm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Pulse Energy: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E = 1 – 23 μJ/pulse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Φ = 1 – 30 J/cm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6810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Fabrication – Column formation</a:t>
            </a:r>
            <a:endParaRPr lang="en-US" noProof="0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7002463" y="2070100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Surface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Treatment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7002463" y="3425825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Column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7011988" y="4727575"/>
            <a:ext cx="1808162" cy="339725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Metallization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à coins arrondis 31"/>
          <p:cNvSpPr>
            <a:spLocks noChangeArrowheads="1"/>
          </p:cNvSpPr>
          <p:nvPr/>
        </p:nvSpPr>
        <p:spPr bwMode="auto">
          <a:xfrm>
            <a:off x="7083425" y="3305175"/>
            <a:ext cx="1633538" cy="11223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C00000">
                <a:alpha val="7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95363" eaLnBrk="0" hangingPunct="0"/>
            <a:endParaRPr lang="fr-FR" sz="1500" dirty="0">
              <a:latin typeface="Arial" charset="0"/>
            </a:endParaRPr>
          </a:p>
        </p:txBody>
      </p:sp>
      <p:pic>
        <p:nvPicPr>
          <p:cNvPr id="11" name="2012-04-25-42343.wmv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789" y="1769471"/>
            <a:ext cx="5320632" cy="39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44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Fabrication</a:t>
            </a:r>
            <a:endParaRPr lang="en-US" noProof="0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7002463" y="2093459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Surface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treatment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7002463" y="3449184"/>
            <a:ext cx="1808162" cy="338138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Column</a:t>
            </a:r>
          </a:p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7011988" y="4750934"/>
            <a:ext cx="1808162" cy="339725"/>
          </a:xfrm>
          <a:prstGeom prst="rect">
            <a:avLst/>
          </a:prstGeom>
        </p:spPr>
        <p:txBody>
          <a:bodyPr/>
          <a:lstStyle>
            <a:lvl1pPr marL="265113" indent="-265113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84225" indent="-2984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defRPr>
            </a:lvl2pPr>
            <a:lvl3pPr marL="1203325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alibri" pitchFamily="34" charset="0"/>
              <a:buChar char="»"/>
              <a:defRPr sz="1600" b="1">
                <a:solidFill>
                  <a:srgbClr val="FF6600"/>
                </a:solidFill>
                <a:latin typeface="Arial Narrow" pitchFamily="34" charset="0"/>
              </a:defRPr>
            </a:lvl3pPr>
            <a:lvl4pPr marL="1689100" indent="-234950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174875" indent="-236538" algn="l" defTabSz="9636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627294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307769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528079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978471" indent="-242399" algn="l" defTabSz="968036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Metallization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Picture 16" descr="3D-diamond-9036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13" y="2011363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à coins arrondis 31"/>
          <p:cNvSpPr>
            <a:spLocks noChangeArrowheads="1"/>
          </p:cNvSpPr>
          <p:nvPr/>
        </p:nvSpPr>
        <p:spPr bwMode="auto">
          <a:xfrm>
            <a:off x="7083425" y="4419147"/>
            <a:ext cx="1633538" cy="11207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C00000">
                <a:alpha val="7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95363" eaLnBrk="0" hangingPunct="0"/>
            <a:endParaRPr 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882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Conducting Columns</a:t>
            </a:r>
            <a:endParaRPr lang="en-US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879048" y="1730525"/>
            <a:ext cx="7385903" cy="4578201"/>
            <a:chOff x="1368611" y="1844823"/>
            <a:chExt cx="7385903" cy="4578201"/>
          </a:xfrm>
        </p:grpSpPr>
        <p:pic>
          <p:nvPicPr>
            <p:cNvPr id="6" name="Picture 3" descr="optical_drill_big_pad3_zoomed_dic_ruler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11" y="1844823"/>
              <a:ext cx="7385903" cy="4578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1546412" y="2069353"/>
              <a:ext cx="1314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Seed  Side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1" descr="Screen Shot 2013-05-18 at 14.3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00" y="4176568"/>
            <a:ext cx="2949643" cy="22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24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86B5-561B-EA4D-8D72-A6B3B35E7AD8}" type="datetime1">
              <a:rPr lang="de-CH" smtClean="0"/>
              <a:t>03.07.13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Felix Bachmair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Conducting Columns</a:t>
            </a:r>
            <a:endParaRPr lang="en-US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879048" y="1730525"/>
            <a:ext cx="7397384" cy="4692500"/>
            <a:chOff x="965200" y="1616075"/>
            <a:chExt cx="7754938" cy="4806950"/>
          </a:xfrm>
        </p:grpSpPr>
        <p:pic>
          <p:nvPicPr>
            <p:cNvPr id="8" name="Picture 5" descr="optical_small_cracks_around_holes_dic_mix_of_good_ba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00" y="1616075"/>
              <a:ext cx="7754938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optical_drill_big_pad3_zoomed_dic_rule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963" y="3278188"/>
              <a:ext cx="1041400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9"/>
          <p:cNvSpPr txBox="1"/>
          <p:nvPr/>
        </p:nvSpPr>
        <p:spPr>
          <a:xfrm>
            <a:off x="1056849" y="1948734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Exit Side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2" descr="Screen Shot 2013-05-18 at 14.35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940" y="4214090"/>
            <a:ext cx="2926677" cy="22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61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olienmaster ETH Zuerich">
  <a:themeElements>
    <a:clrScheme name="ETH">
      <a:dk1>
        <a:sysClr val="windowText" lastClr="000000"/>
      </a:dk1>
      <a:lt1>
        <a:sysClr val="window" lastClr="FFFFFF"/>
      </a:lt1>
      <a:dk2>
        <a:srgbClr val="1F407A"/>
      </a:dk2>
      <a:lt2>
        <a:srgbClr val="1269B0"/>
      </a:lt2>
      <a:accent1>
        <a:srgbClr val="91056A"/>
      </a:accent1>
      <a:accent2>
        <a:srgbClr val="6F6F64"/>
      </a:accent2>
      <a:accent3>
        <a:srgbClr val="A8322D"/>
      </a:accent3>
      <a:accent4>
        <a:srgbClr val="007A96"/>
      </a:accent4>
      <a:accent5>
        <a:srgbClr val="956013"/>
      </a:accent5>
      <a:accent6>
        <a:srgbClr val="FFFFFF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1479</Words>
  <Application>Microsoft Macintosh PowerPoint</Application>
  <PresentationFormat>Bildschirmpräsentation (4:3)</PresentationFormat>
  <Paragraphs>494</Paragraphs>
  <Slides>47</Slides>
  <Notes>14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Folienmaster ETH Zuerich</vt:lpstr>
      <vt:lpstr>3D diamond detectors</vt:lpstr>
      <vt:lpstr>Overview</vt:lpstr>
      <vt:lpstr>Motivation – Why 3D?</vt:lpstr>
      <vt:lpstr>Fabrication – Surface treatment</vt:lpstr>
      <vt:lpstr>Fabrication – Column formation</vt:lpstr>
      <vt:lpstr>Fabrication – Column formation</vt:lpstr>
      <vt:lpstr>Fabrication</vt:lpstr>
      <vt:lpstr>Conducting Columns</vt:lpstr>
      <vt:lpstr>Conducting Columns</vt:lpstr>
      <vt:lpstr>Conducting Columns – micro machining</vt:lpstr>
      <vt:lpstr>Conducting Columns – micro machining</vt:lpstr>
      <vt:lpstr>Conducting Columns – micro machining</vt:lpstr>
      <vt:lpstr>Missing Columns</vt:lpstr>
      <vt:lpstr>Column Resistance: Contact</vt:lpstr>
      <vt:lpstr>CERN Test beam</vt:lpstr>
      <vt:lpstr>CERN Test beam</vt:lpstr>
      <vt:lpstr>CERN Test beam</vt:lpstr>
      <vt:lpstr>CERN Test beam - Clustering</vt:lpstr>
      <vt:lpstr>CERN Test beam – Telescope Resolution</vt:lpstr>
      <vt:lpstr>Diamond alignment</vt:lpstr>
      <vt:lpstr>Results</vt:lpstr>
      <vt:lpstr>CERN Test beam – Fiducial regions</vt:lpstr>
      <vt:lpstr>Fiducial Regions</vt:lpstr>
      <vt:lpstr>Fiducial Regions</vt:lpstr>
      <vt:lpstr>Fiducial Regions</vt:lpstr>
      <vt:lpstr>CERN Test beam </vt:lpstr>
      <vt:lpstr>PH in strip detector</vt:lpstr>
      <vt:lpstr>PH in 3D without columns</vt:lpstr>
      <vt:lpstr>PH in 3D with columns</vt:lpstr>
      <vt:lpstr>Comparison: 3D with columns vs. Strip detector</vt:lpstr>
      <vt:lpstr>Strip vs. 3D</vt:lpstr>
      <vt:lpstr>Strip vs. 3D</vt:lpstr>
      <vt:lpstr>Y Alignment </vt:lpstr>
      <vt:lpstr>Y Alignment </vt:lpstr>
      <vt:lpstr>Pulse height distribution with overlaid grid</vt:lpstr>
      <vt:lpstr>Area without missing readout column</vt:lpstr>
      <vt:lpstr>Pulse height for this area </vt:lpstr>
      <vt:lpstr>Conclusion</vt:lpstr>
      <vt:lpstr>Outlook</vt:lpstr>
      <vt:lpstr>backup</vt:lpstr>
      <vt:lpstr>Why diamond?</vt:lpstr>
      <vt:lpstr>TCAD Simulation</vt:lpstr>
      <vt:lpstr>Side View</vt:lpstr>
      <vt:lpstr>Motivation – Single Crystals</vt:lpstr>
      <vt:lpstr>Motivation – Polycrystalline Diamond</vt:lpstr>
      <vt:lpstr>Fiducial Regions</vt:lpstr>
      <vt:lpstr>Mean pulse height for each cell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 ETH Zürich</dc:title>
  <dc:creator>Andrea Lingk</dc:creator>
  <cp:lastModifiedBy>Felix Bachmair</cp:lastModifiedBy>
  <cp:revision>167</cp:revision>
  <cp:lastPrinted>2013-06-08T11:22:51Z</cp:lastPrinted>
  <dcterms:created xsi:type="dcterms:W3CDTF">2013-05-24T16:23:39Z</dcterms:created>
  <dcterms:modified xsi:type="dcterms:W3CDTF">2013-07-03T13:09:50Z</dcterms:modified>
</cp:coreProperties>
</file>