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8"/>
  </p:notesMasterIdLst>
  <p:sldIdLst>
    <p:sldId id="259" r:id="rId4"/>
    <p:sldId id="258" r:id="rId5"/>
    <p:sldId id="289" r:id="rId6"/>
    <p:sldId id="264" r:id="rId7"/>
    <p:sldId id="265" r:id="rId8"/>
    <p:sldId id="260" r:id="rId9"/>
    <p:sldId id="285" r:id="rId10"/>
    <p:sldId id="270" r:id="rId11"/>
    <p:sldId id="263" r:id="rId12"/>
    <p:sldId id="262" r:id="rId13"/>
    <p:sldId id="267" r:id="rId14"/>
    <p:sldId id="268" r:id="rId15"/>
    <p:sldId id="269" r:id="rId16"/>
    <p:sldId id="271" r:id="rId17"/>
    <p:sldId id="272" r:id="rId18"/>
    <p:sldId id="266" r:id="rId19"/>
    <p:sldId id="274" r:id="rId20"/>
    <p:sldId id="261" r:id="rId21"/>
    <p:sldId id="276" r:id="rId22"/>
    <p:sldId id="275" r:id="rId23"/>
    <p:sldId id="283" r:id="rId24"/>
    <p:sldId id="288" r:id="rId25"/>
    <p:sldId id="286" r:id="rId26"/>
    <p:sldId id="284" r:id="rId27"/>
    <p:sldId id="273" r:id="rId28"/>
    <p:sldId id="277" r:id="rId29"/>
    <p:sldId id="278" r:id="rId30"/>
    <p:sldId id="280" r:id="rId31"/>
    <p:sldId id="279" r:id="rId32"/>
    <p:sldId id="281" r:id="rId33"/>
    <p:sldId id="282" r:id="rId34"/>
    <p:sldId id="256" r:id="rId35"/>
    <p:sldId id="287" r:id="rId36"/>
    <p:sldId id="257" r:id="rId3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516" autoAdjust="0"/>
  </p:normalViewPr>
  <p:slideViewPr>
    <p:cSldViewPr snapToGrid="0">
      <p:cViewPr>
        <p:scale>
          <a:sx n="100" d="100"/>
          <a:sy n="100" d="100"/>
        </p:scale>
        <p:origin x="-12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2F0AD-6235-A846-8498-3C49F9424269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ACA93-4DF4-384E-94A3-AE34018C09D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452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4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EDC7CFF3-A1D6-AC4C-A097-7E80FC022BFE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DejaVu LGC Sans" charset="0"/>
              </a:rPr>
              <a:pPr>
                <a:defRPr/>
              </a:pPr>
              <a:t>8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DejaVu LGC Sans" charset="0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3885667" y="8682405"/>
            <a:ext cx="2965924" cy="4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A0D5096D-42C1-9A41-9DF5-DB197863AFDE}" type="slidenum">
              <a:rPr lang="en-GB" sz="1200" smtClean="0">
                <a:solidFill>
                  <a:srgbClr val="000000"/>
                </a:solidFill>
                <a:latin typeface="Times New Roman" charset="0"/>
                <a:cs typeface="DejaVu LGC Sans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8</a:t>
            </a:fld>
            <a:endParaRPr lang="en-GB" sz="1200" smtClean="0">
              <a:solidFill>
                <a:srgbClr val="000000"/>
              </a:solidFill>
              <a:latin typeface="Times New Roman" charset="0"/>
              <a:cs typeface="DejaVu LGC Sans" charset="0"/>
            </a:endParaRPr>
          </a:p>
        </p:txBody>
      </p:sp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929355" y="685800"/>
            <a:ext cx="5000893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mtClean="0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786" cy="410454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gi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670"/>
            <a:ext cx="8229600" cy="5616780"/>
          </a:xfrm>
          <a:prstGeom prst="rect">
            <a:avLst/>
          </a:prstGeom>
        </p:spPr>
        <p:txBody>
          <a:bodyPr/>
          <a:lstStyle>
            <a:lvl1pPr marL="266700" indent="-266700">
              <a:spcBef>
                <a:spcPts val="0"/>
              </a:spcBef>
              <a:spcAft>
                <a:spcPts val="1200"/>
              </a:spcAft>
              <a:buFontTx/>
              <a:buBlip>
                <a:blip r:embed="rId2"/>
              </a:buBlip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34988" indent="-268288">
              <a:spcBef>
                <a:spcPts val="0"/>
              </a:spcBef>
              <a:spcAft>
                <a:spcPts val="1200"/>
              </a:spcAft>
              <a:buFont typeface="Wingdings 3" pitchFamily="18" charset="2"/>
              <a:buChar char="9"/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01688" indent="-266700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DAC339-C17A-400D-9627-D3485FED6CD1}" type="datetimeFigureOut">
              <a:rPr lang="de-DE" smtClean="0">
                <a:solidFill>
                  <a:prstClr val="black"/>
                </a:solidFill>
                <a:latin typeface="Calibri"/>
              </a:rPr>
              <a:pPr/>
              <a:t>28/03/13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E49BF3-014A-4ED1-850B-C07A82E4197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357158" y="1000108"/>
            <a:ext cx="8429683" cy="557216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 typeface="Verdana" pitchFamily="34" charset="0"/>
              <a:buChar char="●"/>
              <a:defRPr/>
            </a:lvl1pPr>
            <a:lvl2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§"/>
              <a:defRPr sz="1600"/>
            </a:lvl2pPr>
            <a:lvl3pPr>
              <a:lnSpc>
                <a:spcPct val="150000"/>
              </a:lnSpc>
              <a:spcBef>
                <a:spcPts val="0"/>
              </a:spcBef>
              <a:defRPr/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2844" y="928670"/>
            <a:ext cx="8543956" cy="5643602"/>
          </a:xfrm>
          <a:prstGeom prst="rect">
            <a:avLst/>
          </a:prstGeom>
        </p:spPr>
        <p:txBody>
          <a:bodyPr/>
          <a:lstStyle>
            <a:lvl1pPr marL="266700" indent="-266700">
              <a:defRPr sz="1800"/>
            </a:lvl1pPr>
            <a:lvl2pPr marL="444500" indent="-177800">
              <a:defRPr sz="1600"/>
            </a:lvl2pPr>
            <a:lvl3pPr marL="723900" indent="-279400">
              <a:defRPr sz="1400"/>
            </a:lvl3pPr>
          </a:lstStyle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de-DE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21" descr="HG_LOGO_70_ENG_K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</p:spTree>
    <p:extLst>
      <p:ext uri="{BB962C8B-B14F-4D97-AF65-F5344CB8AC3E}">
        <p14:creationId xmlns:p14="http://schemas.microsoft.com/office/powerpoint/2010/main" val="2188914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677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453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228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98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895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299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218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43556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797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1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C747A-74EF-46F7-85BA-141C4822DEE1}" type="datetimeFigureOut">
              <a:rPr lang="it-IT" smtClean="0"/>
              <a:t>28/03/13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198F-EAE4-476E-9B66-EB1C42D38207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6.jpeg"/><Relationship Id="rId21" Type="http://schemas.openxmlformats.org/officeDocument/2006/relationships/image" Target="../media/image7.jpeg"/><Relationship Id="rId22" Type="http://schemas.openxmlformats.org/officeDocument/2006/relationships/image" Target="../media/image8.jpeg"/><Relationship Id="rId23" Type="http://schemas.openxmlformats.org/officeDocument/2006/relationships/image" Target="../media/image9.jpeg"/><Relationship Id="rId24" Type="http://schemas.openxmlformats.org/officeDocument/2006/relationships/image" Target="../media/image10.png"/><Relationship Id="rId25" Type="http://schemas.openxmlformats.org/officeDocument/2006/relationships/image" Target="../media/image11.tiff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6" Type="http://schemas.openxmlformats.org/officeDocument/2006/relationships/image" Target="../media/image2.jpeg"/><Relationship Id="rId17" Type="http://schemas.openxmlformats.org/officeDocument/2006/relationships/image" Target="../media/image3.jpeg"/><Relationship Id="rId18" Type="http://schemas.openxmlformats.org/officeDocument/2006/relationships/image" Target="../media/image4.png"/><Relationship Id="rId19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Milano,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0" y="0"/>
            <a:ext cx="9144000" cy="77311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21" descr="desyLogo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003399"/>
              </a:clrFrom>
              <a:clrTo>
                <a:srgbClr val="003399">
                  <a:alpha val="0"/>
                </a:srgbClr>
              </a:clrTo>
            </a:clrChange>
          </a:blip>
          <a:srcRect l="937" t="937" r="937" b="937"/>
          <a:stretch>
            <a:fillRect/>
          </a:stretch>
        </p:blipFill>
        <p:spPr bwMode="auto">
          <a:xfrm>
            <a:off x="7362122" y="42863"/>
            <a:ext cx="4333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9" descr="mpe_logo_white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1F1A17"/>
              </a:clrFrom>
              <a:clrTo>
                <a:srgbClr val="1F1A17">
                  <a:alpha val="0"/>
                </a:srgbClr>
              </a:clrTo>
            </a:clrChange>
          </a:blip>
          <a:srcRect l="6052" t="9224" r="7169" b="6404"/>
          <a:stretch>
            <a:fillRect/>
          </a:stretch>
        </p:blipFill>
        <p:spPr bwMode="auto">
          <a:xfrm>
            <a:off x="6185784" y="-11113"/>
            <a:ext cx="4794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1106933" y="34925"/>
            <a:ext cx="483325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pic>
        <p:nvPicPr>
          <p:cNvPr id="11" name="Picture 20" descr="triangle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78713" y="6046788"/>
            <a:ext cx="166528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2"/>
          <p:cNvSpPr>
            <a:spLocks noChangeArrowheads="1"/>
          </p:cNvSpPr>
          <p:nvPr userDrawn="1"/>
        </p:nvSpPr>
        <p:spPr bwMode="auto">
          <a:xfrm>
            <a:off x="8617759" y="6381410"/>
            <a:ext cx="57608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E3FF6B95-4E99-4A4E-BF11-317FFDE8C7D0}" type="slidenum">
              <a:rPr lang="de-DE" sz="800" b="1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r">
                <a:defRPr/>
              </a:pPr>
              <a:t>‹n.›</a:t>
            </a:fld>
            <a:endParaRPr lang="de-DE" sz="800" b="1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0" descr="hll_logo_white"/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7434" y="33338"/>
            <a:ext cx="603250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5" descr="uniSiegenLogo"/>
          <p:cNvPicPr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003399"/>
              </a:clrFrom>
              <a:clrTo>
                <a:srgbClr val="003399">
                  <a:alpha val="0"/>
                </a:srgbClr>
              </a:clrTo>
            </a:clrChange>
          </a:blip>
          <a:srcRect l="404" t="1299" r="404" b="1299"/>
          <a:stretch>
            <a:fillRect/>
          </a:stretch>
        </p:blipFill>
        <p:spPr bwMode="auto">
          <a:xfrm>
            <a:off x="6635047" y="522288"/>
            <a:ext cx="649287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4" descr="uniBergamoLogo"/>
          <p:cNvPicPr>
            <a:picLocks noChangeAspect="1" noChangeArrowheads="1"/>
          </p:cNvPicPr>
          <p:nvPr userDrawn="1"/>
        </p:nvPicPr>
        <p:blipFill>
          <a:blip r:embed="rId20" cstate="print">
            <a:clrChange>
              <a:clrFrom>
                <a:srgbClr val="013299"/>
              </a:clrFrom>
              <a:clrTo>
                <a:srgbClr val="0132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4884" y="12700"/>
            <a:ext cx="3778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pnsensor_logo_blue"/>
          <p:cNvPicPr>
            <a:picLocks noChangeAspect="1" noChangeArrowheads="1"/>
          </p:cNvPicPr>
          <p:nvPr userDrawn="1"/>
        </p:nvPicPr>
        <p:blipFill>
          <a:blip r:embed="rId21" cstate="print">
            <a:clrChange>
              <a:clrFrom>
                <a:srgbClr val="290F74"/>
              </a:clrFrom>
              <a:clrTo>
                <a:srgbClr val="290F7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93859" y="582613"/>
            <a:ext cx="576263" cy="138112"/>
          </a:xfrm>
          <a:prstGeom prst="rect">
            <a:avLst/>
          </a:prstGeom>
          <a:noFill/>
        </p:spPr>
      </p:pic>
      <p:pic>
        <p:nvPicPr>
          <p:cNvPr id="17" name="Picture 22" descr="logoPolimi"/>
          <p:cNvPicPr>
            <a:picLocks noChangeAspect="1" noChangeArrowheads="1"/>
          </p:cNvPicPr>
          <p:nvPr userDrawn="1"/>
        </p:nvPicPr>
        <p:blipFill>
          <a:blip r:embed="rId22" cstate="print">
            <a:clrChange>
              <a:clrFrom>
                <a:srgbClr val="01029A"/>
              </a:clrFrom>
              <a:clrTo>
                <a:srgbClr val="0102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4884" y="396875"/>
            <a:ext cx="37782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7" descr="logoUniHeidelberg"/>
          <p:cNvPicPr>
            <a:picLocks noChangeAspect="1" noChangeArrowheads="1"/>
          </p:cNvPicPr>
          <p:nvPr userDrawn="1"/>
        </p:nvPicPr>
        <p:blipFill>
          <a:blip r:embed="rId2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13" t="902" r="1401" b="1187"/>
          <a:stretch>
            <a:fillRect/>
          </a:stretch>
        </p:blipFill>
        <p:spPr bwMode="auto">
          <a:xfrm>
            <a:off x="6236584" y="403225"/>
            <a:ext cx="361950" cy="360363"/>
          </a:xfrm>
          <a:prstGeom prst="rect">
            <a:avLst/>
          </a:prstGeom>
          <a:noFill/>
        </p:spPr>
      </p:pic>
      <p:grpSp>
        <p:nvGrpSpPr>
          <p:cNvPr id="2" name="Gruppieren 18"/>
          <p:cNvGrpSpPr/>
          <p:nvPr userDrawn="1"/>
        </p:nvGrpSpPr>
        <p:grpSpPr>
          <a:xfrm>
            <a:off x="8358197" y="-2621"/>
            <a:ext cx="784800" cy="784800"/>
            <a:chOff x="8337237" y="-2621"/>
            <a:chExt cx="784800" cy="784800"/>
          </a:xfrm>
        </p:grpSpPr>
        <p:sp>
          <p:nvSpPr>
            <p:cNvPr id="20" name="Rechteck 19"/>
            <p:cNvSpPr/>
            <p:nvPr userDrawn="1"/>
          </p:nvSpPr>
          <p:spPr bwMode="auto">
            <a:xfrm>
              <a:off x="8337237" y="-2621"/>
              <a:ext cx="784800" cy="784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400" smtClean="0">
                <a:solidFill>
                  <a:prstClr val="black"/>
                </a:solidFill>
                <a:latin typeface="Verdana" pitchFamily="34" charset="0"/>
              </a:endParaRPr>
            </a:p>
          </p:txBody>
        </p:sp>
        <p:pic>
          <p:nvPicPr>
            <p:cNvPr id="21" name="Picture 83" descr="logo-XFEL_rgb"/>
            <p:cNvPicPr>
              <a:picLocks noChangeAspect="1" noChangeArrowheads="1"/>
            </p:cNvPicPr>
            <p:nvPr userDrawn="1"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8348626" y="8768"/>
              <a:ext cx="762023" cy="762023"/>
            </a:xfrm>
            <a:prstGeom prst="rect">
              <a:avLst/>
            </a:prstGeom>
            <a:noFill/>
          </p:spPr>
        </p:pic>
      </p:grpSp>
      <p:sp>
        <p:nvSpPr>
          <p:cNvPr id="23" name="Textfeld 22"/>
          <p:cNvSpPr txBox="1"/>
          <p:nvPr userDrawn="1"/>
        </p:nvSpPr>
        <p:spPr>
          <a:xfrm>
            <a:off x="7872643" y="6588000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800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</a:t>
            </a:r>
            <a:r>
              <a:rPr lang="de-DE" sz="800" baseline="30000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</a:t>
            </a:r>
            <a:r>
              <a:rPr lang="de-DE" sz="800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Pisa Meeting</a:t>
            </a:r>
          </a:p>
          <a:p>
            <a:pPr algn="r"/>
            <a:r>
              <a:rPr lang="de-DE" sz="800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Isola d‘Elba, 24.05.12</a:t>
            </a:r>
            <a:endParaRPr lang="de-DE" sz="800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" name="Picture 18" descr="logo_5.tif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0" y="0"/>
            <a:ext cx="1029623" cy="7739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1">
                <a:solidFill>
                  <a:srgbClr val="808080"/>
                </a:solidFill>
                <a:latin typeface="Arial" charset="0"/>
                <a:ea typeface="ＭＳ Ｐゴシック" charset="0"/>
                <a:cs typeface="ＭＳ Ｐゴシック" charset="0"/>
              </a:rPr>
              <a:t>H. Graafsma</a:t>
            </a:r>
            <a:r>
              <a:rPr lang="en-GB" sz="900">
                <a:solidFill>
                  <a:srgbClr val="808080"/>
                </a:solidFill>
                <a:latin typeface="Arial" charset="0"/>
                <a:ea typeface="ＭＳ Ｐゴシック" charset="0"/>
                <a:cs typeface="ＭＳ Ｐゴシック" charset="0"/>
              </a:rPr>
              <a:t> | AIDA-Workshop; March 2012|  </a:t>
            </a:r>
            <a:r>
              <a:rPr lang="en-GB" sz="900" b="1">
                <a:solidFill>
                  <a:srgbClr val="808080"/>
                </a:solidFill>
                <a:latin typeface="Arial" charset="0"/>
                <a:ea typeface="ＭＳ Ｐゴシック" charset="0"/>
                <a:cs typeface="ＭＳ Ｐゴシック" charset="0"/>
              </a:rPr>
              <a:t>Page </a:t>
            </a:r>
            <a:fld id="{BE3F5536-6284-004E-9312-589CB4551C7D}" type="slidenum">
              <a:rPr lang="en-GB" sz="900" b="1">
                <a:solidFill>
                  <a:srgbClr val="808080"/>
                </a:solidFill>
                <a:latin typeface="Arial" charset="0"/>
                <a:ea typeface="ＭＳ Ｐゴシック" charset="0"/>
                <a:cs typeface="ＭＳ Ｐゴシック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‹n.›</a:t>
            </a:fld>
            <a:endParaRPr lang="en-GB" sz="900" b="1">
              <a:solidFill>
                <a:srgbClr val="80808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charset="0"/>
        <a:buChar char="&gt;"/>
        <a:defRPr sz="20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charset="0"/>
        <a:defRPr sz="1200">
          <a:solidFill>
            <a:schemeClr val="tx1"/>
          </a:solidFill>
          <a:latin typeface="+mn-lt"/>
          <a:ea typeface="ＭＳ Ｐゴシック" charset="0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charset="0"/>
        <a:buChar char="§"/>
        <a:defRPr sz="14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27584" y="2060848"/>
            <a:ext cx="7272808" cy="122413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Obiettivi del nuovo esperimento: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ecnologie e applicazioni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Milano,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73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Comic Sans MS"/>
                <a:cs typeface="Comic Sans MS"/>
              </a:rPr>
              <a:t>Il </a:t>
            </a:r>
            <a:r>
              <a:rPr lang="it-IT" sz="2000" dirty="0">
                <a:latin typeface="Comic Sans MS"/>
                <a:cs typeface="Comic Sans MS"/>
              </a:rPr>
              <a:t>CMOS 130nm è </a:t>
            </a:r>
            <a:r>
              <a:rPr lang="it-IT" sz="2000" dirty="0" smtClean="0">
                <a:latin typeface="Comic Sans MS"/>
                <a:cs typeface="Comic Sans MS"/>
              </a:rPr>
              <a:t>l'attuale standard </a:t>
            </a:r>
            <a:r>
              <a:rPr lang="it-IT" sz="2000" dirty="0">
                <a:latin typeface="Comic Sans MS"/>
                <a:cs typeface="Comic Sans MS"/>
              </a:rPr>
              <a:t>della progettazione microelettronica </a:t>
            </a:r>
            <a:r>
              <a:rPr lang="it-IT" sz="2000" dirty="0" smtClean="0">
                <a:latin typeface="Comic Sans MS"/>
                <a:cs typeface="Comic Sans MS"/>
              </a:rPr>
              <a:t>per tracciatori di particelle (upgrade LHC) e per gli strumenti XFEL. 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Può essere la base per realizzare prototipi </a:t>
            </a:r>
            <a:r>
              <a:rPr lang="it-IT" sz="2000" dirty="0">
                <a:latin typeface="Comic Sans MS"/>
                <a:cs typeface="Comic Sans MS"/>
              </a:rPr>
              <a:t>di pixel ibridi che nell'arco </a:t>
            </a:r>
            <a:r>
              <a:rPr lang="it-IT" sz="2000" dirty="0" smtClean="0">
                <a:latin typeface="Comic Sans MS"/>
                <a:cs typeface="Comic Sans MS"/>
              </a:rPr>
              <a:t>di 3 </a:t>
            </a:r>
            <a:r>
              <a:rPr lang="it-IT" sz="2000" dirty="0">
                <a:latin typeface="Comic Sans MS"/>
                <a:cs typeface="Comic Sans MS"/>
              </a:rPr>
              <a:t>anni potremmo proporre di collaudare in un'applicazione reale.</a:t>
            </a:r>
            <a:br>
              <a:rPr lang="it-IT" sz="2000" dirty="0">
                <a:latin typeface="Comic Sans MS"/>
                <a:cs typeface="Comic Sans MS"/>
              </a:rPr>
            </a:br>
            <a:endParaRPr lang="it-IT" sz="2000" dirty="0" smtClean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Tuttavia</a:t>
            </a:r>
            <a:r>
              <a:rPr lang="it-IT" sz="2000" dirty="0">
                <a:latin typeface="Comic Sans MS"/>
                <a:cs typeface="Comic Sans MS"/>
              </a:rPr>
              <a:t>, se </a:t>
            </a:r>
            <a:r>
              <a:rPr lang="it-IT" sz="2000" dirty="0" smtClean="0">
                <a:latin typeface="Comic Sans MS"/>
                <a:cs typeface="Comic Sans MS"/>
              </a:rPr>
              <a:t>non vogliamo ripetere ciò che </a:t>
            </a:r>
            <a:r>
              <a:rPr lang="it-IT" sz="2000" dirty="0">
                <a:latin typeface="Comic Sans MS"/>
                <a:cs typeface="Comic Sans MS"/>
              </a:rPr>
              <a:t>altri gruppi già </a:t>
            </a:r>
            <a:r>
              <a:rPr lang="it-IT" sz="2000" dirty="0" smtClean="0">
                <a:latin typeface="Comic Sans MS"/>
                <a:cs typeface="Comic Sans MS"/>
              </a:rPr>
              <a:t>stanno facendo </a:t>
            </a:r>
            <a:r>
              <a:rPr lang="it-IT" sz="2000" dirty="0">
                <a:latin typeface="Comic Sans MS"/>
                <a:cs typeface="Comic Sans MS"/>
              </a:rPr>
              <a:t>da alcuni anni per i FEL</a:t>
            </a:r>
            <a:r>
              <a:rPr lang="it-IT" sz="2000" dirty="0" smtClean="0">
                <a:latin typeface="Comic Sans MS"/>
                <a:cs typeface="Comic Sans MS"/>
              </a:rPr>
              <a:t>, </a:t>
            </a:r>
            <a:r>
              <a:rPr lang="it-IT" sz="2000" dirty="0">
                <a:latin typeface="Comic Sans MS"/>
                <a:cs typeface="Comic Sans MS"/>
              </a:rPr>
              <a:t>bisogna andare </a:t>
            </a:r>
            <a:r>
              <a:rPr lang="it-IT" sz="2000" dirty="0" smtClean="0">
                <a:latin typeface="Comic Sans MS"/>
                <a:cs typeface="Comic Sans MS"/>
              </a:rPr>
              <a:t>oltre, sfruttando le nuove tecnologie per superare alcune limitazioni attuali (e.g., dimensione dei pixel, capacità di memoria nel pixel). </a:t>
            </a:r>
          </a:p>
          <a:p>
            <a:pPr marL="0" indent="0">
              <a:buNone/>
            </a:pPr>
            <a:endParaRPr lang="it-IT" sz="2000" dirty="0" smtClean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Le strade </a:t>
            </a:r>
            <a:r>
              <a:rPr lang="it-IT" sz="2000" dirty="0">
                <a:latin typeface="Comic Sans MS"/>
                <a:cs typeface="Comic Sans MS"/>
              </a:rPr>
              <a:t>sono due: 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integrazione 3D e  CMOS 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65nm</a:t>
            </a:r>
            <a:r>
              <a:rPr lang="it-IT" sz="2000" dirty="0" smtClean="0">
                <a:latin typeface="Comic Sans MS"/>
                <a:cs typeface="Comic Sans MS"/>
              </a:rPr>
              <a:t>.       Dobbiamo </a:t>
            </a:r>
            <a:r>
              <a:rPr lang="it-IT" sz="2000" dirty="0">
                <a:latin typeface="Comic Sans MS"/>
                <a:cs typeface="Comic Sans MS"/>
              </a:rPr>
              <a:t>essere presenti su questi fronti per mantenere le </a:t>
            </a:r>
            <a:r>
              <a:rPr lang="it-IT" sz="2000" dirty="0" smtClean="0">
                <a:latin typeface="Comic Sans MS"/>
                <a:cs typeface="Comic Sans MS"/>
              </a:rPr>
              <a:t>nostre competenze </a:t>
            </a:r>
            <a:r>
              <a:rPr lang="it-IT" sz="2000" dirty="0">
                <a:latin typeface="Comic Sans MS"/>
                <a:cs typeface="Comic Sans MS"/>
              </a:rPr>
              <a:t>ed evitare che altri propongano oggetti potenzialmente </a:t>
            </a:r>
            <a:r>
              <a:rPr lang="it-IT" sz="2000" dirty="0" smtClean="0">
                <a:latin typeface="Comic Sans MS"/>
                <a:cs typeface="Comic Sans MS"/>
              </a:rPr>
              <a:t>migliori dei </a:t>
            </a:r>
            <a:r>
              <a:rPr lang="it-IT" sz="2000" dirty="0">
                <a:latin typeface="Comic Sans MS"/>
                <a:cs typeface="Comic Sans MS"/>
              </a:rPr>
              <a:t>nostri grazie a un vantaggio tecnologico.</a:t>
            </a:r>
            <a:br>
              <a:rPr lang="it-IT" sz="2000" dirty="0">
                <a:latin typeface="Comic Sans MS"/>
                <a:cs typeface="Comic Sans MS"/>
              </a:rPr>
            </a:br>
            <a:endParaRPr lang="it-IT" sz="2000" dirty="0">
              <a:latin typeface="Comic Sans MS"/>
              <a:cs typeface="Comic Sans M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Tecnologie per l’elettronica di front-end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1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4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8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DSSC overview - ASIC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243512"/>
            <a:ext cx="7865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Every ASIC pixel comprises in 206 x 236 µm: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A trapezoidal analog filter (optimum filter for white series noise)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A single slope 8 bit ADC (9 bit for f≤2.2 MHz)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Verdana" pitchFamily="34" charset="0"/>
              </a:rPr>
              <a:t>An SRAM able to store ≥640 frames</a:t>
            </a:r>
          </a:p>
          <a:p>
            <a:pPr marL="182563" indent="-182563">
              <a:buFont typeface="Arial" pitchFamily="34" charset="0"/>
              <a:buChar char="•"/>
            </a:pPr>
            <a:endParaRPr lang="en-US" sz="1400" dirty="0" smtClean="0">
              <a:solidFill>
                <a:prstClr val="black"/>
              </a:solidFill>
              <a:latin typeface="Calibri"/>
            </a:endParaRPr>
          </a:p>
          <a:p>
            <a:pPr marL="182563" indent="-182563"/>
            <a:r>
              <a:rPr lang="en-US" dirty="0" smtClean="0">
                <a:solidFill>
                  <a:srgbClr val="FF0000"/>
                </a:solidFill>
                <a:latin typeface="Calibri"/>
              </a:rPr>
              <a:t>Gain and offset can be adjusted pixel-wise</a:t>
            </a:r>
            <a:endParaRPr lang="en-US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6" name="Right Brace 5"/>
          <p:cNvSpPr/>
          <p:nvPr/>
        </p:nvSpPr>
        <p:spPr bwMode="auto">
          <a:xfrm rot="16200000">
            <a:off x="5664904" y="94169"/>
            <a:ext cx="320040" cy="277749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3480" y="953427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Single slope ADC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Grafik 3" descr="Schematic_Overview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" y="1706777"/>
            <a:ext cx="7660777" cy="344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2413687" y="4025729"/>
            <a:ext cx="2669059" cy="11306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837582"/>
            <a:ext cx="3310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ASIC final format : 64 x 64 pixels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130 nm CMOS Process C4 Bumps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egnaposto contenuto 4"/>
          <p:cNvSpPr txBox="1">
            <a:spLocks/>
          </p:cNvSpPr>
          <p:nvPr/>
        </p:nvSpPr>
        <p:spPr>
          <a:xfrm>
            <a:off x="7596336" y="836712"/>
            <a:ext cx="1549152" cy="244827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MPI, DESY </a:t>
            </a:r>
            <a:r>
              <a:rPr lang="it-IT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Heidelberg</a:t>
            </a:r>
            <a:r>
              <a:rPr lang="it-IT" sz="2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Siegen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Milano Bergamo</a:t>
            </a:r>
            <a:endParaRPr lang="it-IT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9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7668344" cy="541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5805264"/>
            <a:ext cx="786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/>
                <a:cs typeface="Comic Sans MS"/>
              </a:rPr>
              <a:t>Da </a:t>
            </a:r>
            <a:r>
              <a:rPr lang="en-US" sz="2400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ricordare</a:t>
            </a:r>
            <a:r>
              <a:rPr lang="en-US" sz="2400" dirty="0" smtClean="0">
                <a:solidFill>
                  <a:prstClr val="black"/>
                </a:solidFill>
                <a:latin typeface="Comic Sans MS"/>
                <a:cs typeface="Comic Sans MS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ogni</a:t>
            </a:r>
            <a:r>
              <a:rPr lang="en-US" sz="2400" dirty="0" smtClean="0">
                <a:solidFill>
                  <a:prstClr val="black"/>
                </a:solidFill>
                <a:latin typeface="Comic Sans MS"/>
                <a:cs typeface="Comic Sans MS"/>
              </a:rPr>
              <a:t> train </a:t>
            </a:r>
            <a:r>
              <a:rPr lang="en-US" sz="2400" dirty="0" err="1" smtClean="0">
                <a:solidFill>
                  <a:prstClr val="black"/>
                </a:solidFill>
                <a:latin typeface="Comic Sans MS"/>
                <a:cs typeface="Comic Sans MS"/>
              </a:rPr>
              <a:t>contiene</a:t>
            </a:r>
            <a:r>
              <a:rPr lang="en-US" sz="2400" dirty="0" smtClean="0">
                <a:solidFill>
                  <a:prstClr val="black"/>
                </a:solidFill>
                <a:latin typeface="Comic Sans MS"/>
                <a:cs typeface="Comic Sans MS"/>
              </a:rPr>
              <a:t> 2700 bunch</a:t>
            </a:r>
            <a:endParaRPr 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47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3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980728"/>
            <a:ext cx="8496944" cy="5040560"/>
          </a:xfrm>
        </p:spPr>
        <p:txBody>
          <a:bodyPr>
            <a:normAutofit fontScale="92500" lnSpcReduction="10000"/>
          </a:bodyPr>
          <a:lstStyle/>
          <a:p>
            <a:r>
              <a:rPr lang="it-IT" sz="2000" dirty="0" smtClean="0">
                <a:latin typeface="Comic Sans MS"/>
                <a:cs typeface="Comic Sans MS"/>
              </a:rPr>
              <a:t>Sul fronte </a:t>
            </a:r>
            <a:r>
              <a:rPr lang="it-IT" sz="2000" dirty="0" err="1" smtClean="0">
                <a:latin typeface="Comic Sans MS"/>
                <a:cs typeface="Comic Sans MS"/>
              </a:rPr>
              <a:t>Tezzaron</a:t>
            </a:r>
            <a:r>
              <a:rPr lang="it-IT" sz="2000" dirty="0">
                <a:latin typeface="Comic Sans MS"/>
                <a:cs typeface="Comic Sans MS"/>
              </a:rPr>
              <a:t>/</a:t>
            </a:r>
            <a:r>
              <a:rPr lang="it-IT" sz="2000" dirty="0" err="1" smtClean="0">
                <a:latin typeface="Comic Sans MS"/>
                <a:cs typeface="Comic Sans MS"/>
              </a:rPr>
              <a:t>Chartered</a:t>
            </a:r>
            <a:r>
              <a:rPr lang="it-IT" sz="2000" dirty="0" smtClean="0">
                <a:latin typeface="Comic Sans MS"/>
                <a:cs typeface="Comic Sans MS"/>
              </a:rPr>
              <a:t>, oggetto di VIPIX, si può valutare nuovamente la situazione fra un paio di anni.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Invece</a:t>
            </a:r>
            <a:r>
              <a:rPr lang="it-IT" sz="2000" dirty="0">
                <a:latin typeface="Comic Sans MS"/>
                <a:cs typeface="Comic Sans MS"/>
              </a:rPr>
              <a:t>, altre tecnologie meno aggressive (collaudate</a:t>
            </a:r>
            <a:br>
              <a:rPr lang="it-IT" sz="2000" dirty="0">
                <a:latin typeface="Comic Sans MS"/>
                <a:cs typeface="Comic Sans MS"/>
              </a:rPr>
            </a:br>
            <a:r>
              <a:rPr lang="it-IT" sz="2000" dirty="0">
                <a:latin typeface="Comic Sans MS"/>
                <a:cs typeface="Comic Sans MS"/>
              </a:rPr>
              <a:t>già con buoni risultati nella nostra </a:t>
            </a:r>
            <a:r>
              <a:rPr lang="it-IT" sz="2000" dirty="0" smtClean="0">
                <a:latin typeface="Comic Sans MS"/>
                <a:cs typeface="Comic Sans MS"/>
              </a:rPr>
              <a:t>comunità come quelle di CEA-LETI-ELPIDIA, IZM, T-Micro) </a:t>
            </a:r>
            <a:r>
              <a:rPr lang="it-IT" sz="2000" dirty="0">
                <a:latin typeface="Comic Sans MS"/>
                <a:cs typeface="Comic Sans MS"/>
              </a:rPr>
              <a:t>consentono di aumentare </a:t>
            </a:r>
            <a:r>
              <a:rPr lang="it-IT" sz="2000" dirty="0" smtClean="0">
                <a:latin typeface="Comic Sans MS"/>
                <a:cs typeface="Comic Sans MS"/>
              </a:rPr>
              <a:t>le funzionalità </a:t>
            </a:r>
            <a:r>
              <a:rPr lang="it-IT" sz="2000" dirty="0">
                <a:latin typeface="Comic Sans MS"/>
                <a:cs typeface="Comic Sans MS"/>
              </a:rPr>
              <a:t>nei pixel (ADC, memoria) e/o ridurne le dimensioni e </a:t>
            </a:r>
            <a:r>
              <a:rPr lang="it-IT" sz="2000" dirty="0" smtClean="0">
                <a:latin typeface="Comic Sans MS"/>
                <a:cs typeface="Comic Sans MS"/>
              </a:rPr>
              <a:t>di eliminare </a:t>
            </a:r>
            <a:r>
              <a:rPr lang="it-IT" sz="2000" dirty="0">
                <a:latin typeface="Comic Sans MS"/>
                <a:cs typeface="Comic Sans MS"/>
              </a:rPr>
              <a:t>completamente l'area </a:t>
            </a:r>
            <a:r>
              <a:rPr lang="it-IT" sz="2000" dirty="0" smtClean="0">
                <a:latin typeface="Comic Sans MS"/>
                <a:cs typeface="Comic Sans MS"/>
              </a:rPr>
              <a:t>morta (4-side </a:t>
            </a:r>
            <a:r>
              <a:rPr lang="it-IT" sz="2000" dirty="0" err="1" smtClean="0">
                <a:latin typeface="Comic Sans MS"/>
                <a:cs typeface="Comic Sans MS"/>
              </a:rPr>
              <a:t>buttability</a:t>
            </a:r>
            <a:r>
              <a:rPr lang="it-IT" sz="2000" dirty="0" smtClean="0">
                <a:latin typeface="Comic Sans MS"/>
                <a:cs typeface="Comic Sans MS"/>
              </a:rPr>
              <a:t>). 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Non è necessaria un’elevata densità di interconnessioni (1 o 2 per pixel potrebbero essere sufficienti) e di TSV (solo nella periferia, eventualmente 1 per pixel se fosse utile)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Questo è un settore in cui è opportuno sfruttare delle </a:t>
            </a:r>
            <a:r>
              <a:rPr lang="it-IT" sz="2000" dirty="0">
                <a:latin typeface="Comic Sans MS"/>
                <a:cs typeface="Comic Sans MS"/>
              </a:rPr>
              <a:t>possibili alleanze con </a:t>
            </a:r>
            <a:r>
              <a:rPr lang="it-IT" sz="2000" dirty="0" smtClean="0">
                <a:latin typeface="Comic Sans MS"/>
                <a:cs typeface="Comic Sans MS"/>
              </a:rPr>
              <a:t>altri </a:t>
            </a:r>
            <a:r>
              <a:rPr lang="it-IT" sz="2000" dirty="0">
                <a:latin typeface="Comic Sans MS"/>
                <a:cs typeface="Comic Sans MS"/>
              </a:rPr>
              <a:t>(scientifiche e finanziarie)</a:t>
            </a:r>
            <a:r>
              <a:rPr lang="it-IT" sz="2000" dirty="0" smtClean="0">
                <a:latin typeface="Comic Sans MS"/>
                <a:cs typeface="Comic Sans MS"/>
              </a:rPr>
              <a:t>, </a:t>
            </a:r>
            <a:r>
              <a:rPr lang="it-IT" sz="2000" dirty="0">
                <a:latin typeface="Comic Sans MS"/>
                <a:cs typeface="Comic Sans MS"/>
              </a:rPr>
              <a:t>in AIDA o in altri progetti</a:t>
            </a:r>
            <a:r>
              <a:rPr lang="it-IT" sz="2000" dirty="0" smtClean="0">
                <a:latin typeface="Comic Sans MS"/>
                <a:cs typeface="Comic Sans MS"/>
              </a:rPr>
              <a:t>. </a:t>
            </a:r>
            <a:r>
              <a:rPr lang="it-IT" sz="2000" dirty="0">
                <a:latin typeface="Comic Sans MS"/>
                <a:cs typeface="Comic Sans MS"/>
              </a:rPr>
              <a:t/>
            </a:r>
            <a:br>
              <a:rPr lang="it-IT" sz="2000" dirty="0">
                <a:latin typeface="Comic Sans MS"/>
                <a:cs typeface="Comic Sans MS"/>
              </a:rPr>
            </a:br>
            <a:endParaRPr lang="it-IT" sz="2000" dirty="0">
              <a:latin typeface="Comic Sans MS"/>
              <a:cs typeface="Comic Sans M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Integrazione 3D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7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272808" cy="8367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Un esempio di tecnologia TSV “via last” applicata a MEDIPIX, FEI4, 65nm chips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980728"/>
            <a:ext cx="5760640" cy="344910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" y="4398144"/>
            <a:ext cx="5432152" cy="241523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3825452"/>
            <a:ext cx="3914043" cy="255587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836711"/>
            <a:ext cx="2987824" cy="30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7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1560" y="0"/>
            <a:ext cx="7920880" cy="90872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Un esempio di tecnologia di interconnessione potenzialmente ad alta densità: T-Micro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68760"/>
            <a:ext cx="7596336" cy="4700605"/>
          </a:xfrm>
          <a:prstGeom prst="rect">
            <a:avLst/>
          </a:prstGeom>
        </p:spPr>
      </p:pic>
      <p:sp>
        <p:nvSpPr>
          <p:cNvPr id="6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76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650528"/>
            <a:ext cx="8640960" cy="4824536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Comic Sans MS"/>
                <a:cs typeface="Comic Sans MS"/>
              </a:rPr>
              <a:t>Un </a:t>
            </a:r>
            <a:r>
              <a:rPr lang="it-IT" sz="2000" dirty="0">
                <a:latin typeface="Comic Sans MS"/>
                <a:cs typeface="Comic Sans MS"/>
              </a:rPr>
              <a:t>obiettivo generale deve essere quello di continuare l'esplorazione</a:t>
            </a:r>
            <a:br>
              <a:rPr lang="it-IT" sz="2000" dirty="0">
                <a:latin typeface="Comic Sans MS"/>
                <a:cs typeface="Comic Sans MS"/>
              </a:rPr>
            </a:br>
            <a:r>
              <a:rPr lang="it-IT" sz="2000" dirty="0">
                <a:latin typeface="Comic Sans MS"/>
                <a:cs typeface="Comic Sans MS"/>
              </a:rPr>
              <a:t>delle tecnologie più innovative per rivelatori a pixel ed elettronica ad</a:t>
            </a:r>
            <a:br>
              <a:rPr lang="it-IT" sz="2000" dirty="0">
                <a:latin typeface="Comic Sans MS"/>
                <a:cs typeface="Comic Sans MS"/>
              </a:rPr>
            </a:br>
            <a:r>
              <a:rPr lang="it-IT" sz="2000" dirty="0">
                <a:latin typeface="Comic Sans MS"/>
                <a:cs typeface="Comic Sans MS"/>
              </a:rPr>
              <a:t>alte prestazioni (pixel piccoli, alto rate, basso materiale, ecc..).</a:t>
            </a:r>
            <a:br>
              <a:rPr lang="it-IT" sz="2000" dirty="0">
                <a:latin typeface="Comic Sans MS"/>
                <a:cs typeface="Comic Sans MS"/>
              </a:rPr>
            </a:br>
            <a:endParaRPr lang="it-IT" sz="2000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L'utilizzo </a:t>
            </a:r>
            <a:r>
              <a:rPr lang="it-IT" sz="2000" dirty="0">
                <a:latin typeface="Comic Sans MS"/>
                <a:cs typeface="Comic Sans MS"/>
              </a:rPr>
              <a:t>di queste tecnologie </a:t>
            </a:r>
            <a:r>
              <a:rPr lang="it-IT" sz="2000" dirty="0" smtClean="0">
                <a:latin typeface="Comic Sans MS"/>
                <a:cs typeface="Comic Sans MS"/>
              </a:rPr>
              <a:t>è una condizione necessaria per essere </a:t>
            </a:r>
            <a:r>
              <a:rPr lang="it-IT" sz="2000" dirty="0">
                <a:latin typeface="Comic Sans MS"/>
                <a:cs typeface="Comic Sans MS"/>
              </a:rPr>
              <a:t>competitivi </a:t>
            </a:r>
            <a:r>
              <a:rPr lang="it-IT" sz="2000" dirty="0" smtClean="0">
                <a:latin typeface="Comic Sans MS"/>
                <a:cs typeface="Comic Sans MS"/>
              </a:rPr>
              <a:t>rispetto ad </a:t>
            </a:r>
            <a:r>
              <a:rPr lang="it-IT" sz="2000" dirty="0">
                <a:latin typeface="Comic Sans MS"/>
                <a:cs typeface="Comic Sans MS"/>
              </a:rPr>
              <a:t>altri gruppi internazionali </a:t>
            </a:r>
            <a:r>
              <a:rPr lang="it-IT" sz="2000" dirty="0" smtClean="0">
                <a:latin typeface="Comic Sans MS"/>
                <a:cs typeface="Comic Sans MS"/>
              </a:rPr>
              <a:t>ed espandere </a:t>
            </a:r>
            <a:r>
              <a:rPr lang="it-IT" sz="2000" dirty="0">
                <a:latin typeface="Comic Sans MS"/>
                <a:cs typeface="Comic Sans MS"/>
              </a:rPr>
              <a:t>il nostro campo </a:t>
            </a:r>
            <a:r>
              <a:rPr lang="it-IT" sz="2000" dirty="0" smtClean="0">
                <a:latin typeface="Comic Sans MS"/>
                <a:cs typeface="Comic Sans MS"/>
              </a:rPr>
              <a:t>applicativo da HEP a FEL, adroterapia,….</a:t>
            </a:r>
            <a:r>
              <a:rPr lang="it-IT" sz="2000" dirty="0">
                <a:latin typeface="Comic Sans MS"/>
                <a:cs typeface="Comic Sans MS"/>
              </a:rPr>
              <a:t/>
            </a:r>
            <a:br>
              <a:rPr lang="it-IT" sz="2000" dirty="0">
                <a:latin typeface="Comic Sans MS"/>
                <a:cs typeface="Comic Sans MS"/>
              </a:rPr>
            </a:br>
            <a:r>
              <a:rPr lang="it-IT" sz="2000" dirty="0">
                <a:latin typeface="Comic Sans MS"/>
                <a:cs typeface="Comic Sans MS"/>
              </a:rPr>
              <a:t/>
            </a:r>
            <a:br>
              <a:rPr lang="it-IT" sz="2000" dirty="0">
                <a:latin typeface="Comic Sans MS"/>
                <a:cs typeface="Comic Sans MS"/>
              </a:rPr>
            </a:br>
            <a:endParaRPr lang="it-IT" sz="2000" dirty="0" smtClean="0">
              <a:latin typeface="Comic Sans MS"/>
              <a:cs typeface="Comic Sans MS"/>
            </a:endParaRPr>
          </a:p>
          <a:p>
            <a:r>
              <a:rPr lang="it-IT" sz="2000" dirty="0" smtClean="0">
                <a:solidFill>
                  <a:srgbClr val="000000"/>
                </a:solidFill>
                <a:latin typeface="Comic Sans MS" pitchFamily="66" charset="0"/>
              </a:rPr>
              <a:t>E’ necessario mantenere </a:t>
            </a:r>
            <a:r>
              <a:rPr lang="it-IT" sz="2000" dirty="0">
                <a:solidFill>
                  <a:srgbClr val="000000"/>
                </a:solidFill>
                <a:latin typeface="Comic Sans MS" pitchFamily="66" charset="0"/>
              </a:rPr>
              <a:t>e </a:t>
            </a:r>
            <a:r>
              <a:rPr lang="it-IT" sz="2000" dirty="0" smtClean="0">
                <a:solidFill>
                  <a:srgbClr val="000000"/>
                </a:solidFill>
                <a:latin typeface="Comic Sans MS" pitchFamily="66" charset="0"/>
              </a:rPr>
              <a:t>rafforzare </a:t>
            </a:r>
            <a:r>
              <a:rPr lang="it-IT" sz="2000" dirty="0">
                <a:solidFill>
                  <a:srgbClr val="000000"/>
                </a:solidFill>
                <a:latin typeface="Comic Sans MS" pitchFamily="66" charset="0"/>
              </a:rPr>
              <a:t>le competenze acquisite </a:t>
            </a:r>
            <a:r>
              <a:rPr lang="it-IT" sz="2000" dirty="0" smtClean="0">
                <a:solidFill>
                  <a:srgbClr val="000000"/>
                </a:solidFill>
                <a:latin typeface="Comic Sans MS" pitchFamily="66" charset="0"/>
              </a:rPr>
              <a:t>finora sul </a:t>
            </a:r>
            <a:r>
              <a:rPr lang="it-IT" sz="2000" dirty="0" err="1" smtClean="0">
                <a:latin typeface="Comic Sans MS"/>
                <a:cs typeface="Comic Sans MS"/>
              </a:rPr>
              <a:t>nanoscale</a:t>
            </a:r>
            <a:r>
              <a:rPr lang="it-IT" sz="2000" dirty="0" smtClean="0">
                <a:latin typeface="Comic Sans MS"/>
                <a:cs typeface="Comic Sans MS"/>
              </a:rPr>
              <a:t> CMOS (65 nm), integrazione 3D</a:t>
            </a:r>
          </a:p>
          <a:p>
            <a:endParaRPr lang="it-IT" sz="2000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it-IT" sz="2000" dirty="0">
              <a:latin typeface="Comic Sans MS"/>
              <a:cs typeface="Comic Sans MS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000" dirty="0" smtClean="0">
                <a:solidFill>
                  <a:srgbClr val="000000"/>
                </a:solidFill>
                <a:latin typeface="Comic Sans MS" pitchFamily="66" charset="0"/>
              </a:rPr>
              <a:t>Questi sviluppi tecnologici sono considerati strategici </a:t>
            </a:r>
            <a:r>
              <a:rPr lang="it-IT" sz="2000" dirty="0">
                <a:solidFill>
                  <a:srgbClr val="000000"/>
                </a:solidFill>
                <a:latin typeface="Comic Sans MS" pitchFamily="66" charset="0"/>
              </a:rPr>
              <a:t>dalla Commissione </a:t>
            </a:r>
            <a:r>
              <a:rPr lang="it-IT" sz="2000" dirty="0" smtClean="0">
                <a:solidFill>
                  <a:srgbClr val="000000"/>
                </a:solidFill>
                <a:latin typeface="Comic Sans MS" pitchFamily="66" charset="0"/>
              </a:rPr>
              <a:t>5, come dimostrato dal supporto che è stato dato a SLIM5 e VIPIX. </a:t>
            </a:r>
            <a:endParaRPr lang="it-IT" sz="2000" dirty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 eaLnBrk="0" hangingPunct="0">
              <a:lnSpc>
                <a:spcPct val="90000"/>
              </a:lnSpc>
              <a:spcBef>
                <a:spcPct val="50000"/>
              </a:spcBef>
              <a:buNone/>
              <a:defRPr/>
            </a:pPr>
            <a:endParaRPr lang="it-IT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71600" y="0"/>
            <a:ext cx="7848872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Obiettivi del nuovo esperimento: tecnologie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dirty="0" smtClean="0"/>
              <a:t>Milano,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04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548680"/>
            <a:ext cx="8640960" cy="61926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000" dirty="0" smtClean="0">
                <a:latin typeface="Comic Sans MS"/>
                <a:cs typeface="Comic Sans MS"/>
              </a:rPr>
              <a:t>Ci sono 2 possibili soluzioni in cui l’integrazione 3D può giocare un ruolo essenziale in un </a:t>
            </a:r>
            <a:r>
              <a:rPr lang="it-IT" sz="2000" dirty="0" err="1" smtClean="0">
                <a:latin typeface="Comic Sans MS"/>
                <a:cs typeface="Comic Sans MS"/>
              </a:rPr>
              <a:t>imager</a:t>
            </a:r>
            <a:r>
              <a:rPr lang="it-IT" sz="2000" dirty="0" smtClean="0">
                <a:latin typeface="Comic Sans MS"/>
                <a:cs typeface="Comic Sans MS"/>
              </a:rPr>
              <a:t> di raggi X a un FEL:</a:t>
            </a:r>
          </a:p>
          <a:p>
            <a:pPr marL="0" indent="0">
              <a:buNone/>
            </a:pPr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Sensore a pixel ad alta resistività + front-end chip con due strati CMOS 130nm, interconnessi con T-Micro e con TSV e RDL per l’accesso dal </a:t>
            </a:r>
            <a:r>
              <a:rPr lang="it-IT" sz="2000" dirty="0" err="1" smtClean="0">
                <a:latin typeface="Comic Sans MS"/>
                <a:cs typeface="Comic Sans MS"/>
              </a:rPr>
              <a:t>backside</a:t>
            </a:r>
            <a:endParaRPr lang="it-IT" sz="2000" dirty="0" smtClean="0">
              <a:latin typeface="Comic Sans MS"/>
              <a:cs typeface="Comic Sans MS"/>
            </a:endParaRP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>
                <a:latin typeface="Comic Sans MS"/>
                <a:cs typeface="Comic Sans MS"/>
              </a:rPr>
              <a:t>Sensore a pixel ad alta resistività + front-end chip </a:t>
            </a:r>
            <a:r>
              <a:rPr lang="it-IT" sz="2000" dirty="0" smtClean="0">
                <a:latin typeface="Comic Sans MS"/>
                <a:cs typeface="Comic Sans MS"/>
              </a:rPr>
              <a:t>a singolo strato CMOS 65nm</a:t>
            </a:r>
            <a:r>
              <a:rPr lang="it-IT" sz="2000" dirty="0">
                <a:latin typeface="Comic Sans MS"/>
                <a:cs typeface="Comic Sans MS"/>
              </a:rPr>
              <a:t>, </a:t>
            </a:r>
            <a:r>
              <a:rPr lang="it-IT" sz="2000" dirty="0" smtClean="0">
                <a:latin typeface="Comic Sans MS"/>
                <a:cs typeface="Comic Sans MS"/>
              </a:rPr>
              <a:t>con </a:t>
            </a:r>
            <a:r>
              <a:rPr lang="it-IT" sz="2000" dirty="0">
                <a:latin typeface="Comic Sans MS"/>
                <a:cs typeface="Comic Sans MS"/>
              </a:rPr>
              <a:t>TSV e RDL per l’accesso dal </a:t>
            </a:r>
            <a:r>
              <a:rPr lang="it-IT" sz="2000" dirty="0" err="1">
                <a:latin typeface="Comic Sans MS"/>
                <a:cs typeface="Comic Sans MS"/>
              </a:rPr>
              <a:t>backside</a:t>
            </a:r>
            <a:endParaRPr lang="it-IT" sz="2000" dirty="0">
              <a:latin typeface="Comic Sans MS"/>
              <a:cs typeface="Comic Sans MS"/>
            </a:endParaRPr>
          </a:p>
          <a:p>
            <a:endParaRPr lang="it-IT" sz="2000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it-IT" sz="2000" dirty="0" smtClean="0">
                <a:latin typeface="Comic Sans MS"/>
                <a:cs typeface="Comic Sans MS"/>
              </a:rPr>
              <a:t>Si può aprire la strada anche a una terza soluzione:</a:t>
            </a:r>
          </a:p>
          <a:p>
            <a:pPr marL="0" indent="0">
              <a:buNone/>
            </a:pPr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Sensore CMOS + chip (prevalentemente) digitale</a:t>
            </a:r>
            <a:r>
              <a:rPr lang="it-IT" sz="2000" dirty="0">
                <a:latin typeface="Comic Sans MS"/>
                <a:cs typeface="Comic Sans MS"/>
              </a:rPr>
              <a:t/>
            </a:r>
            <a:br>
              <a:rPr lang="it-IT" sz="2000" dirty="0">
                <a:latin typeface="Comic Sans MS"/>
                <a:cs typeface="Comic Sans MS"/>
              </a:rPr>
            </a:br>
            <a:endParaRPr lang="it-IT" sz="2000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it-IT" sz="2000" dirty="0" smtClean="0">
                <a:latin typeface="Comic Sans MS"/>
                <a:cs typeface="Comic Sans MS"/>
              </a:rPr>
              <a:t>I vantaggi consistono nel possibilità di integrare in pixel piccoli (50 </a:t>
            </a:r>
            <a:r>
              <a:rPr lang="it-IT" sz="2000" dirty="0" smtClean="0">
                <a:latin typeface="Symbol" charset="2"/>
                <a:cs typeface="Symbol" charset="2"/>
              </a:rPr>
              <a:t>m</a:t>
            </a:r>
            <a:r>
              <a:rPr lang="it-IT" sz="2000" dirty="0" smtClean="0">
                <a:latin typeface="Comic Sans MS"/>
                <a:cs typeface="Comic Sans MS"/>
              </a:rPr>
              <a:t>m x 50 </a:t>
            </a:r>
            <a:r>
              <a:rPr lang="it-IT" sz="2000" dirty="0" smtClean="0">
                <a:latin typeface="Symbol" charset="2"/>
                <a:cs typeface="Symbol" charset="2"/>
              </a:rPr>
              <a:t>m</a:t>
            </a:r>
            <a:r>
              <a:rPr lang="it-IT" sz="2000" dirty="0" smtClean="0">
                <a:latin typeface="Comic Sans MS"/>
                <a:cs typeface="Comic Sans MS"/>
              </a:rPr>
              <a:t>m) elettronica ad alta densità, con architetture diverse, ad esempio:</a:t>
            </a:r>
          </a:p>
          <a:p>
            <a:pPr marL="0" indent="0">
              <a:buNone/>
            </a:pPr>
            <a:r>
              <a:rPr lang="it-IT" sz="2000" dirty="0" smtClean="0">
                <a:latin typeface="Comic Sans MS"/>
                <a:cs typeface="Comic Sans MS"/>
              </a:rPr>
              <a:t>LCLS: ADC ad alta risoluzione, lettura </a:t>
            </a:r>
            <a:r>
              <a:rPr lang="it-IT" sz="2000" dirty="0" err="1" smtClean="0">
                <a:latin typeface="Comic Sans MS"/>
                <a:cs typeface="Comic Sans MS"/>
              </a:rPr>
              <a:t>interbunch</a:t>
            </a:r>
            <a:r>
              <a:rPr lang="it-IT" sz="2000" dirty="0" smtClean="0">
                <a:latin typeface="Comic Sans MS"/>
                <a:cs typeface="Comic Sans MS"/>
              </a:rPr>
              <a:t> (120 Hz)</a:t>
            </a:r>
          </a:p>
          <a:p>
            <a:pPr marL="0" indent="0">
              <a:buNone/>
            </a:pPr>
            <a:r>
              <a:rPr lang="it-IT" sz="2000" dirty="0" smtClean="0">
                <a:latin typeface="Comic Sans MS"/>
                <a:cs typeface="Comic Sans MS"/>
              </a:rPr>
              <a:t>XFEL: ADC ad alta risoluzione, memorizzazione dei 2700 frame nel </a:t>
            </a:r>
            <a:r>
              <a:rPr lang="it-IT" sz="2000" dirty="0" err="1" smtClean="0">
                <a:latin typeface="Comic Sans MS"/>
                <a:cs typeface="Comic Sans MS"/>
              </a:rPr>
              <a:t>bunch</a:t>
            </a:r>
            <a:r>
              <a:rPr lang="it-IT" sz="2000" dirty="0" smtClean="0"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latin typeface="Comic Sans MS"/>
                <a:cs typeface="Comic Sans MS"/>
              </a:rPr>
              <a:t>train</a:t>
            </a:r>
            <a:r>
              <a:rPr lang="it-IT" sz="2000" dirty="0" smtClean="0">
                <a:latin typeface="Comic Sans MS"/>
                <a:cs typeface="Comic Sans MS"/>
              </a:rPr>
              <a:t> e lettura </a:t>
            </a:r>
            <a:r>
              <a:rPr lang="it-IT" sz="2000" dirty="0" err="1" smtClean="0">
                <a:latin typeface="Comic Sans MS"/>
                <a:cs typeface="Comic Sans MS"/>
              </a:rPr>
              <a:t>intertrain</a:t>
            </a:r>
            <a:r>
              <a:rPr lang="it-IT" sz="2000" dirty="0" smtClean="0">
                <a:latin typeface="Comic Sans MS"/>
                <a:cs typeface="Comic Sans MS"/>
              </a:rPr>
              <a:t>, oppure lettura veloce durante il </a:t>
            </a:r>
            <a:r>
              <a:rPr lang="it-IT" sz="2000" dirty="0" err="1" smtClean="0">
                <a:latin typeface="Comic Sans MS"/>
                <a:cs typeface="Comic Sans MS"/>
              </a:rPr>
              <a:t>bunch</a:t>
            </a:r>
            <a:r>
              <a:rPr lang="it-IT" sz="2000" dirty="0" smtClean="0"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latin typeface="Comic Sans MS"/>
                <a:cs typeface="Comic Sans MS"/>
              </a:rPr>
              <a:t>train</a:t>
            </a:r>
            <a:r>
              <a:rPr lang="it-IT" sz="2000" dirty="0" smtClean="0">
                <a:latin typeface="Comic Sans MS"/>
                <a:cs typeface="Comic Sans MS"/>
              </a:rPr>
              <a:t> (con “</a:t>
            </a:r>
            <a:r>
              <a:rPr lang="it-IT" sz="2000" dirty="0" err="1" smtClean="0">
                <a:latin typeface="Comic Sans MS"/>
                <a:cs typeface="Comic Sans MS"/>
              </a:rPr>
              <a:t>timestamping</a:t>
            </a:r>
            <a:r>
              <a:rPr lang="it-IT" sz="2000" dirty="0" smtClean="0">
                <a:latin typeface="Comic Sans MS"/>
                <a:cs typeface="Comic Sans MS"/>
              </a:rPr>
              <a:t>” di ciascun frame a 4.5 MHz)</a:t>
            </a:r>
            <a:endParaRPr lang="it-IT" sz="2000" dirty="0">
              <a:latin typeface="Comic Sans MS"/>
              <a:cs typeface="Comic Sans M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Chip di lettura FEL a integrazione 3D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2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0"/>
          <p:cNvSpPr>
            <a:spLocks noChangeAspect="1" noChangeArrowheads="1"/>
          </p:cNvSpPr>
          <p:nvPr/>
        </p:nvSpPr>
        <p:spPr bwMode="auto">
          <a:xfrm>
            <a:off x="683568" y="3199482"/>
            <a:ext cx="55784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" name="Rettangolo 63"/>
          <p:cNvSpPr/>
          <p:nvPr/>
        </p:nvSpPr>
        <p:spPr>
          <a:xfrm>
            <a:off x="0" y="914845"/>
            <a:ext cx="5689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In the first layer, the matrix with pixel readout cells, </a:t>
            </a:r>
            <a:r>
              <a:rPr lang="en-US" dirty="0">
                <a:latin typeface="Comic Sans MS"/>
                <a:cs typeface="Comic Sans MS"/>
              </a:rPr>
              <a:t>in which several pixels share memory </a:t>
            </a:r>
            <a:r>
              <a:rPr lang="en-US" dirty="0" smtClean="0">
                <a:latin typeface="Comic Sans MS"/>
                <a:cs typeface="Comic Sans MS"/>
              </a:rPr>
              <a:t>buffers, logic </a:t>
            </a:r>
            <a:r>
              <a:rPr lang="en-US" dirty="0">
                <a:latin typeface="Comic Sans MS"/>
                <a:cs typeface="Comic Sans MS"/>
              </a:rPr>
              <a:t>blocks for communication with the </a:t>
            </a:r>
            <a:r>
              <a:rPr lang="en-US" dirty="0" smtClean="0">
                <a:latin typeface="Comic Sans MS"/>
                <a:cs typeface="Comic Sans MS"/>
              </a:rPr>
              <a:t>second layer, and, possibly, the ADC. The </a:t>
            </a:r>
            <a:r>
              <a:rPr lang="en-US" dirty="0" err="1">
                <a:latin typeface="Comic Sans MS"/>
                <a:cs typeface="Comic Sans MS"/>
              </a:rPr>
              <a:t>macropixel</a:t>
            </a:r>
            <a:r>
              <a:rPr lang="en-US" dirty="0">
                <a:latin typeface="Comic Sans MS"/>
                <a:cs typeface="Comic Sans MS"/>
              </a:rPr>
              <a:t> size (2x2 pixels, 2x4, …) has to be carefully evaluated to optimize readout efficiency.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Peripheral TSVs connect to the second layer</a:t>
            </a:r>
            <a:r>
              <a:rPr lang="en-US" dirty="0" smtClean="0">
                <a:latin typeface="Comic Sans MS"/>
                <a:cs typeface="Comic Sans MS"/>
              </a:rPr>
              <a:t>, which contains circuits that are usually located in the periphery (readout, power distribution,…) and, possibly, a large memory. The second layer is also connected to the outside world by peripheral TSVs.</a:t>
            </a:r>
            <a:endParaRPr lang="it-IT" dirty="0">
              <a:latin typeface="Comic Sans MS"/>
              <a:cs typeface="Comic Sans MS"/>
            </a:endParaRPr>
          </a:p>
        </p:txBody>
      </p:sp>
      <p:pic>
        <p:nvPicPr>
          <p:cNvPr id="65" name="Immagin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009" y="1473200"/>
            <a:ext cx="3614788" cy="4896395"/>
          </a:xfrm>
          <a:prstGeom prst="rect">
            <a:avLst/>
          </a:prstGeom>
        </p:spPr>
      </p:pic>
      <p:sp>
        <p:nvSpPr>
          <p:cNvPr id="106" name="Rectangle 4"/>
          <p:cNvSpPr>
            <a:spLocks noChangeArrowheads="1"/>
          </p:cNvSpPr>
          <p:nvPr/>
        </p:nvSpPr>
        <p:spPr bwMode="auto">
          <a:xfrm>
            <a:off x="558808" y="0"/>
            <a:ext cx="7865533" cy="889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Idea for a 4-side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buttable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system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with a pixel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sensor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and a double-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layer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130 nm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readout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chip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62467" y="4109352"/>
            <a:ext cx="4783666" cy="2748648"/>
            <a:chOff x="262467" y="4109352"/>
            <a:chExt cx="4783666" cy="2748648"/>
          </a:xfrm>
        </p:grpSpPr>
        <p:sp>
          <p:nvSpPr>
            <p:cNvPr id="6" name="Text Box 59"/>
            <p:cNvSpPr txBox="1">
              <a:spLocks noChangeArrowheads="1"/>
            </p:cNvSpPr>
            <p:nvPr/>
          </p:nvSpPr>
          <p:spPr bwMode="auto">
            <a:xfrm>
              <a:off x="988567" y="4662572"/>
              <a:ext cx="984770" cy="2490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Bump bonding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9" name="Text Box 56"/>
            <p:cNvSpPr txBox="1">
              <a:spLocks noChangeArrowheads="1"/>
            </p:cNvSpPr>
            <p:nvPr/>
          </p:nvSpPr>
          <p:spPr bwMode="auto">
            <a:xfrm>
              <a:off x="1070631" y="5990628"/>
              <a:ext cx="823838" cy="2597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PCB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10" name="Text Box 55"/>
            <p:cNvSpPr txBox="1">
              <a:spLocks noChangeArrowheads="1"/>
            </p:cNvSpPr>
            <p:nvPr/>
          </p:nvSpPr>
          <p:spPr bwMode="auto">
            <a:xfrm>
              <a:off x="928373" y="4191036"/>
              <a:ext cx="826560" cy="413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Pixel detector</a:t>
              </a:r>
              <a:endParaRPr lang="en-US" sz="900" dirty="0">
                <a:ea typeface="Calibri" charset="0"/>
                <a:cs typeface="Times New Roman" charset="0"/>
              </a:endParaRPr>
            </a:p>
          </p:txBody>
        </p:sp>
        <p:sp>
          <p:nvSpPr>
            <p:cNvPr id="11" name="Rectangle 54"/>
            <p:cNvSpPr>
              <a:spLocks noChangeArrowheads="1"/>
            </p:cNvSpPr>
            <p:nvPr/>
          </p:nvSpPr>
          <p:spPr bwMode="auto">
            <a:xfrm>
              <a:off x="2070678" y="4109352"/>
              <a:ext cx="2911560" cy="70302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Rectangle 53"/>
            <p:cNvSpPr>
              <a:spLocks noChangeArrowheads="1"/>
            </p:cNvSpPr>
            <p:nvPr/>
          </p:nvSpPr>
          <p:spPr bwMode="auto">
            <a:xfrm>
              <a:off x="2074698" y="5358031"/>
              <a:ext cx="2920633" cy="436264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Rectangle 49"/>
            <p:cNvSpPr>
              <a:spLocks noChangeArrowheads="1"/>
            </p:cNvSpPr>
            <p:nvPr/>
          </p:nvSpPr>
          <p:spPr bwMode="auto">
            <a:xfrm>
              <a:off x="2073731" y="4901109"/>
              <a:ext cx="2926330" cy="405057"/>
            </a:xfrm>
            <a:prstGeom prst="rect">
              <a:avLst/>
            </a:prstGeom>
            <a:solidFill>
              <a:srgbClr val="F2DBD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Oval 48"/>
            <p:cNvSpPr>
              <a:spLocks noChangeArrowheads="1"/>
            </p:cNvSpPr>
            <p:nvPr/>
          </p:nvSpPr>
          <p:spPr bwMode="auto">
            <a:xfrm>
              <a:off x="3276760" y="4802279"/>
              <a:ext cx="104341" cy="10738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Oval 47"/>
            <p:cNvSpPr>
              <a:spLocks noChangeArrowheads="1"/>
            </p:cNvSpPr>
            <p:nvPr/>
          </p:nvSpPr>
          <p:spPr bwMode="auto">
            <a:xfrm>
              <a:off x="3079498" y="4802279"/>
              <a:ext cx="101618" cy="10462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Oval 46"/>
            <p:cNvSpPr>
              <a:spLocks noChangeArrowheads="1"/>
            </p:cNvSpPr>
            <p:nvPr/>
          </p:nvSpPr>
          <p:spPr bwMode="auto">
            <a:xfrm>
              <a:off x="2875507" y="4802279"/>
              <a:ext cx="102527" cy="10462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Oval 45"/>
            <p:cNvSpPr>
              <a:spLocks noChangeArrowheads="1"/>
            </p:cNvSpPr>
            <p:nvPr/>
          </p:nvSpPr>
          <p:spPr bwMode="auto">
            <a:xfrm>
              <a:off x="2650915" y="4802279"/>
              <a:ext cx="103434" cy="10738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Oval 44"/>
            <p:cNvSpPr>
              <a:spLocks noChangeArrowheads="1"/>
            </p:cNvSpPr>
            <p:nvPr/>
          </p:nvSpPr>
          <p:spPr bwMode="auto">
            <a:xfrm>
              <a:off x="2453032" y="4802279"/>
              <a:ext cx="101618" cy="10738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Oval 43"/>
            <p:cNvSpPr>
              <a:spLocks noChangeArrowheads="1"/>
            </p:cNvSpPr>
            <p:nvPr/>
          </p:nvSpPr>
          <p:spPr bwMode="auto">
            <a:xfrm>
              <a:off x="2262120" y="4802279"/>
              <a:ext cx="101618" cy="10738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Oval 42"/>
            <p:cNvSpPr>
              <a:spLocks noChangeArrowheads="1"/>
            </p:cNvSpPr>
            <p:nvPr/>
          </p:nvSpPr>
          <p:spPr bwMode="auto">
            <a:xfrm>
              <a:off x="2073400" y="4802279"/>
              <a:ext cx="104341" cy="10738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Oval 41"/>
            <p:cNvSpPr>
              <a:spLocks noChangeArrowheads="1"/>
            </p:cNvSpPr>
            <p:nvPr/>
          </p:nvSpPr>
          <p:spPr bwMode="auto">
            <a:xfrm>
              <a:off x="4302220" y="4802279"/>
              <a:ext cx="103434" cy="10738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Oval 40"/>
            <p:cNvSpPr>
              <a:spLocks noChangeArrowheads="1"/>
            </p:cNvSpPr>
            <p:nvPr/>
          </p:nvSpPr>
          <p:spPr bwMode="auto">
            <a:xfrm>
              <a:off x="4101749" y="4805949"/>
              <a:ext cx="103434" cy="10738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Oval 39"/>
            <p:cNvSpPr>
              <a:spLocks noChangeArrowheads="1"/>
            </p:cNvSpPr>
            <p:nvPr/>
          </p:nvSpPr>
          <p:spPr bwMode="auto">
            <a:xfrm>
              <a:off x="3887579" y="4805949"/>
              <a:ext cx="103434" cy="10462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Oval 38"/>
            <p:cNvSpPr>
              <a:spLocks noChangeArrowheads="1"/>
            </p:cNvSpPr>
            <p:nvPr/>
          </p:nvSpPr>
          <p:spPr bwMode="auto">
            <a:xfrm>
              <a:off x="3672547" y="4801070"/>
              <a:ext cx="103434" cy="10738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Oval 37"/>
            <p:cNvSpPr>
              <a:spLocks noChangeArrowheads="1"/>
            </p:cNvSpPr>
            <p:nvPr/>
          </p:nvSpPr>
          <p:spPr bwMode="auto">
            <a:xfrm>
              <a:off x="3483826" y="4801070"/>
              <a:ext cx="106155" cy="107381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Oval 35"/>
            <p:cNvSpPr>
              <a:spLocks noChangeArrowheads="1"/>
            </p:cNvSpPr>
            <p:nvPr/>
          </p:nvSpPr>
          <p:spPr bwMode="auto">
            <a:xfrm>
              <a:off x="4499573" y="4808703"/>
              <a:ext cx="103434" cy="10462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cxnSp>
          <p:nvCxnSpPr>
            <p:cNvPr id="31" name="AutoShape 34"/>
            <p:cNvCxnSpPr>
              <a:cxnSpLocks noChangeShapeType="1"/>
            </p:cNvCxnSpPr>
            <p:nvPr/>
          </p:nvCxnSpPr>
          <p:spPr bwMode="auto">
            <a:xfrm>
              <a:off x="2063867" y="5333757"/>
              <a:ext cx="75307" cy="918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AutoShape 18"/>
            <p:cNvCxnSpPr>
              <a:cxnSpLocks noChangeShapeType="1"/>
            </p:cNvCxnSpPr>
            <p:nvPr/>
          </p:nvCxnSpPr>
          <p:spPr bwMode="auto">
            <a:xfrm>
              <a:off x="2366753" y="5341848"/>
              <a:ext cx="76214" cy="918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17"/>
            <p:cNvCxnSpPr>
              <a:cxnSpLocks noChangeShapeType="1"/>
            </p:cNvCxnSpPr>
            <p:nvPr/>
          </p:nvCxnSpPr>
          <p:spPr bwMode="auto">
            <a:xfrm>
              <a:off x="3104463" y="5338823"/>
              <a:ext cx="75307" cy="2754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13"/>
            <p:cNvCxnSpPr>
              <a:cxnSpLocks noChangeShapeType="1"/>
            </p:cNvCxnSpPr>
            <p:nvPr/>
          </p:nvCxnSpPr>
          <p:spPr bwMode="auto">
            <a:xfrm>
              <a:off x="4241607" y="5331002"/>
              <a:ext cx="75307" cy="918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9"/>
            <p:cNvCxnSpPr>
              <a:cxnSpLocks noChangeShapeType="1"/>
            </p:cNvCxnSpPr>
            <p:nvPr/>
          </p:nvCxnSpPr>
          <p:spPr bwMode="auto">
            <a:xfrm>
              <a:off x="4616327" y="5338552"/>
              <a:ext cx="75307" cy="918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Oval 8"/>
            <p:cNvSpPr>
              <a:spLocks noChangeArrowheads="1"/>
            </p:cNvSpPr>
            <p:nvPr/>
          </p:nvSpPr>
          <p:spPr bwMode="auto">
            <a:xfrm>
              <a:off x="4684841" y="4805032"/>
              <a:ext cx="103434" cy="10462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472286" y="5429122"/>
              <a:ext cx="1478766" cy="2588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ASIC with peripheral readout architecture and memory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59" name="Text Box 6"/>
            <p:cNvSpPr txBox="1">
              <a:spLocks noChangeArrowheads="1"/>
            </p:cNvSpPr>
            <p:nvPr/>
          </p:nvSpPr>
          <p:spPr bwMode="auto">
            <a:xfrm>
              <a:off x="262467" y="4911583"/>
              <a:ext cx="1740163" cy="2588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100um thick mixed-signal ASIC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60" name="Text Box 5"/>
            <p:cNvSpPr txBox="1">
              <a:spLocks noChangeArrowheads="1"/>
            </p:cNvSpPr>
            <p:nvPr/>
          </p:nvSpPr>
          <p:spPr bwMode="auto">
            <a:xfrm>
              <a:off x="385233" y="5213356"/>
              <a:ext cx="1703058" cy="2597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“T-micro” bonding and RDL 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67" name="Rettangolo 66"/>
            <p:cNvSpPr/>
            <p:nvPr/>
          </p:nvSpPr>
          <p:spPr>
            <a:xfrm>
              <a:off x="2073022" y="4979947"/>
              <a:ext cx="164128" cy="33201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Rettangolo 70"/>
            <p:cNvSpPr/>
            <p:nvPr/>
          </p:nvSpPr>
          <p:spPr>
            <a:xfrm>
              <a:off x="4837405" y="4981887"/>
              <a:ext cx="164128" cy="33201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ttangolo 72"/>
            <p:cNvSpPr/>
            <p:nvPr/>
          </p:nvSpPr>
          <p:spPr>
            <a:xfrm>
              <a:off x="2070109" y="5453284"/>
              <a:ext cx="164128" cy="33201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Rettangolo 74"/>
            <p:cNvSpPr/>
            <p:nvPr/>
          </p:nvSpPr>
          <p:spPr>
            <a:xfrm>
              <a:off x="4839911" y="5463044"/>
              <a:ext cx="164128" cy="332014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Oval 8"/>
            <p:cNvSpPr>
              <a:spLocks noChangeArrowheads="1"/>
            </p:cNvSpPr>
            <p:nvPr/>
          </p:nvSpPr>
          <p:spPr bwMode="auto">
            <a:xfrm>
              <a:off x="4858524" y="4805046"/>
              <a:ext cx="103434" cy="10462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Rectangle 26"/>
            <p:cNvSpPr>
              <a:spLocks noChangeArrowheads="1"/>
            </p:cNvSpPr>
            <p:nvPr/>
          </p:nvSpPr>
          <p:spPr bwMode="auto">
            <a:xfrm>
              <a:off x="4763872" y="5788603"/>
              <a:ext cx="282261" cy="13248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Text Box 25"/>
            <p:cNvSpPr txBox="1">
              <a:spLocks noChangeArrowheads="1"/>
            </p:cNvSpPr>
            <p:nvPr/>
          </p:nvSpPr>
          <p:spPr bwMode="auto">
            <a:xfrm>
              <a:off x="3296329" y="6330986"/>
              <a:ext cx="825073" cy="52701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PCB</a:t>
              </a: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with connector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6" name="Rectangle 21"/>
            <p:cNvSpPr>
              <a:spLocks noChangeArrowheads="1"/>
            </p:cNvSpPr>
            <p:nvPr/>
          </p:nvSpPr>
          <p:spPr bwMode="auto">
            <a:xfrm>
              <a:off x="2457627" y="5788603"/>
              <a:ext cx="2175247" cy="132485"/>
            </a:xfrm>
            <a:prstGeom prst="rect">
              <a:avLst/>
            </a:prstGeom>
            <a:solidFill>
              <a:srgbClr val="8DB3E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5"/>
            <p:cNvSpPr>
              <a:spLocks/>
            </p:cNvSpPr>
            <p:nvPr/>
          </p:nvSpPr>
          <p:spPr bwMode="auto">
            <a:xfrm>
              <a:off x="4509835" y="5921088"/>
              <a:ext cx="383587" cy="394528"/>
            </a:xfrm>
            <a:custGeom>
              <a:avLst/>
              <a:gdLst/>
              <a:ahLst/>
              <a:cxnLst>
                <a:cxn ang="0">
                  <a:pos x="625" y="0"/>
                </a:cxn>
                <a:cxn ang="0">
                  <a:pos x="514" y="1083"/>
                </a:cxn>
                <a:cxn ang="0">
                  <a:pos x="0" y="771"/>
                </a:cxn>
              </a:cxnLst>
              <a:rect l="0" t="0" r="r" b="b"/>
              <a:pathLst>
                <a:path w="625" h="1211">
                  <a:moveTo>
                    <a:pt x="625" y="0"/>
                  </a:moveTo>
                  <a:cubicBezTo>
                    <a:pt x="621" y="477"/>
                    <a:pt x="618" y="955"/>
                    <a:pt x="514" y="1083"/>
                  </a:cubicBezTo>
                  <a:cubicBezTo>
                    <a:pt x="410" y="1211"/>
                    <a:pt x="87" y="823"/>
                    <a:pt x="0" y="771"/>
                  </a:cubicBezTo>
                </a:path>
              </a:pathLst>
            </a:cu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Rectangle 4"/>
            <p:cNvSpPr>
              <a:spLocks noChangeArrowheads="1"/>
            </p:cNvSpPr>
            <p:nvPr/>
          </p:nvSpPr>
          <p:spPr bwMode="auto">
            <a:xfrm>
              <a:off x="3981499" y="6052110"/>
              <a:ext cx="259826" cy="36891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Rectangle 3"/>
            <p:cNvSpPr>
              <a:spLocks noChangeArrowheads="1"/>
            </p:cNvSpPr>
            <p:nvPr/>
          </p:nvSpPr>
          <p:spPr bwMode="auto">
            <a:xfrm>
              <a:off x="2457627" y="5921088"/>
              <a:ext cx="2173799" cy="2320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Rectangle 26"/>
            <p:cNvSpPr>
              <a:spLocks noChangeArrowheads="1"/>
            </p:cNvSpPr>
            <p:nvPr/>
          </p:nvSpPr>
          <p:spPr bwMode="auto">
            <a:xfrm>
              <a:off x="2062135" y="5778843"/>
              <a:ext cx="282261" cy="13248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 flipH="1">
              <a:off x="2179587" y="5916209"/>
              <a:ext cx="383587" cy="394528"/>
            </a:xfrm>
            <a:custGeom>
              <a:avLst/>
              <a:gdLst/>
              <a:ahLst/>
              <a:cxnLst>
                <a:cxn ang="0">
                  <a:pos x="625" y="0"/>
                </a:cxn>
                <a:cxn ang="0">
                  <a:pos x="514" y="1083"/>
                </a:cxn>
                <a:cxn ang="0">
                  <a:pos x="0" y="771"/>
                </a:cxn>
              </a:cxnLst>
              <a:rect l="0" t="0" r="r" b="b"/>
              <a:pathLst>
                <a:path w="625" h="1211">
                  <a:moveTo>
                    <a:pt x="625" y="0"/>
                  </a:moveTo>
                  <a:cubicBezTo>
                    <a:pt x="621" y="477"/>
                    <a:pt x="618" y="955"/>
                    <a:pt x="514" y="1083"/>
                  </a:cubicBezTo>
                  <a:cubicBezTo>
                    <a:pt x="410" y="1211"/>
                    <a:pt x="87" y="823"/>
                    <a:pt x="0" y="771"/>
                  </a:cubicBezTo>
                </a:path>
              </a:pathLst>
            </a:cu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cxnSp>
          <p:nvCxnSpPr>
            <p:cNvPr id="50" name="AutoShape 18"/>
            <p:cNvCxnSpPr>
              <a:cxnSpLocks noChangeShapeType="1"/>
            </p:cNvCxnSpPr>
            <p:nvPr/>
          </p:nvCxnSpPr>
          <p:spPr bwMode="auto">
            <a:xfrm>
              <a:off x="2713871" y="5341860"/>
              <a:ext cx="76214" cy="918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17"/>
            <p:cNvCxnSpPr>
              <a:cxnSpLocks noChangeShapeType="1"/>
            </p:cNvCxnSpPr>
            <p:nvPr/>
          </p:nvCxnSpPr>
          <p:spPr bwMode="auto">
            <a:xfrm>
              <a:off x="3464296" y="5338823"/>
              <a:ext cx="75307" cy="2754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7"/>
            <p:cNvCxnSpPr>
              <a:cxnSpLocks noChangeShapeType="1"/>
            </p:cNvCxnSpPr>
            <p:nvPr/>
          </p:nvCxnSpPr>
          <p:spPr bwMode="auto">
            <a:xfrm>
              <a:off x="3832590" y="5334589"/>
              <a:ext cx="75307" cy="2754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9"/>
            <p:cNvCxnSpPr>
              <a:cxnSpLocks noChangeShapeType="1"/>
            </p:cNvCxnSpPr>
            <p:nvPr/>
          </p:nvCxnSpPr>
          <p:spPr bwMode="auto">
            <a:xfrm>
              <a:off x="4921115" y="5338564"/>
              <a:ext cx="75307" cy="918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1183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42900" y="1441895"/>
            <a:ext cx="8293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I</a:t>
            </a:r>
            <a:r>
              <a:rPr lang="en-US" dirty="0" smtClean="0">
                <a:latin typeface="Comic Sans MS"/>
                <a:cs typeface="Comic Sans MS"/>
              </a:rPr>
              <a:t>n the first layer, the matrix </a:t>
            </a:r>
            <a:r>
              <a:rPr lang="en-US" dirty="0">
                <a:latin typeface="Comic Sans MS"/>
                <a:cs typeface="Comic Sans MS"/>
              </a:rPr>
              <a:t>can be arranged in “</a:t>
            </a:r>
            <a:r>
              <a:rPr lang="en-US" dirty="0" err="1">
                <a:latin typeface="Comic Sans MS"/>
                <a:cs typeface="Comic Sans MS"/>
              </a:rPr>
              <a:t>macropixel</a:t>
            </a:r>
            <a:r>
              <a:rPr lang="en-US" dirty="0">
                <a:latin typeface="Comic Sans MS"/>
                <a:cs typeface="Comic Sans MS"/>
              </a:rPr>
              <a:t>” regions, in which several pixels share memory </a:t>
            </a:r>
            <a:r>
              <a:rPr lang="en-US" dirty="0" smtClean="0">
                <a:latin typeface="Comic Sans MS"/>
                <a:cs typeface="Comic Sans MS"/>
              </a:rPr>
              <a:t>buffers, logic </a:t>
            </a:r>
            <a:r>
              <a:rPr lang="en-US" dirty="0">
                <a:latin typeface="Comic Sans MS"/>
                <a:cs typeface="Comic Sans MS"/>
              </a:rPr>
              <a:t>blocks for communication with the </a:t>
            </a:r>
            <a:r>
              <a:rPr lang="en-US" dirty="0" smtClean="0">
                <a:latin typeface="Comic Sans MS"/>
                <a:cs typeface="Comic Sans MS"/>
              </a:rPr>
              <a:t>second layer, and, possibly, the ADC. The </a:t>
            </a:r>
            <a:r>
              <a:rPr lang="en-US" dirty="0" err="1">
                <a:latin typeface="Comic Sans MS"/>
                <a:cs typeface="Comic Sans MS"/>
              </a:rPr>
              <a:t>macropixel</a:t>
            </a:r>
            <a:r>
              <a:rPr lang="en-US" dirty="0">
                <a:latin typeface="Comic Sans MS"/>
                <a:cs typeface="Comic Sans MS"/>
              </a:rPr>
              <a:t> size (2x2 pixels, 2x4, …) has to be carefully evaluated to optimize readout efficiency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Each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macropixel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uses a TSV to connect to the second layer (may need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vias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with large aspect ratio)</a:t>
            </a:r>
            <a:r>
              <a:rPr lang="en-US" dirty="0" smtClean="0">
                <a:latin typeface="Comic Sans MS"/>
                <a:cs typeface="Comic Sans MS"/>
              </a:rPr>
              <a:t>, which contains readout circuits that are usually located in the periphery, and, possibly, a large memory. The second layer is connected to the outside world by peripheral TSVs.</a:t>
            </a:r>
            <a:endParaRPr lang="it-IT" dirty="0">
              <a:latin typeface="Comic Sans MS"/>
              <a:cs typeface="Comic Sans MS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608667" y="3906152"/>
            <a:ext cx="4783666" cy="2748648"/>
            <a:chOff x="262468" y="3525129"/>
            <a:chExt cx="4197476" cy="2384534"/>
          </a:xfrm>
        </p:grpSpPr>
        <p:sp>
          <p:nvSpPr>
            <p:cNvPr id="6" name="Text Box 59"/>
            <p:cNvSpPr txBox="1">
              <a:spLocks noChangeArrowheads="1"/>
            </p:cNvSpPr>
            <p:nvPr/>
          </p:nvSpPr>
          <p:spPr bwMode="auto">
            <a:xfrm>
              <a:off x="899592" y="4005064"/>
              <a:ext cx="864096" cy="2160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Bump bonding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7" name="Text Box 56"/>
            <p:cNvSpPr txBox="1">
              <a:spLocks noChangeArrowheads="1"/>
            </p:cNvSpPr>
            <p:nvPr/>
          </p:nvSpPr>
          <p:spPr bwMode="auto">
            <a:xfrm>
              <a:off x="971600" y="5157192"/>
              <a:ext cx="722885" cy="2253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PCB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8" name="Text Box 55"/>
            <p:cNvSpPr txBox="1">
              <a:spLocks noChangeArrowheads="1"/>
            </p:cNvSpPr>
            <p:nvPr/>
          </p:nvSpPr>
          <p:spPr bwMode="auto">
            <a:xfrm>
              <a:off x="846774" y="3595992"/>
              <a:ext cx="725273" cy="3582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Pixel detector</a:t>
              </a:r>
              <a:endParaRPr lang="en-US" sz="900" dirty="0">
                <a:ea typeface="Calibri" charset="0"/>
                <a:cs typeface="Times New Roman" charset="0"/>
              </a:endParaRPr>
            </a:p>
          </p:txBody>
        </p:sp>
        <p:sp>
          <p:nvSpPr>
            <p:cNvPr id="9" name="Rectangle 54"/>
            <p:cNvSpPr>
              <a:spLocks noChangeArrowheads="1"/>
            </p:cNvSpPr>
            <p:nvPr/>
          </p:nvSpPr>
          <p:spPr bwMode="auto">
            <a:xfrm>
              <a:off x="1849101" y="3525129"/>
              <a:ext cx="2554778" cy="60989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Rectangle 53"/>
            <p:cNvSpPr>
              <a:spLocks noChangeArrowheads="1"/>
            </p:cNvSpPr>
            <p:nvPr/>
          </p:nvSpPr>
          <p:spPr bwMode="auto">
            <a:xfrm>
              <a:off x="1852628" y="4608395"/>
              <a:ext cx="2562739" cy="378472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Rectangle 49"/>
            <p:cNvSpPr>
              <a:spLocks noChangeArrowheads="1"/>
            </p:cNvSpPr>
            <p:nvPr/>
          </p:nvSpPr>
          <p:spPr bwMode="auto">
            <a:xfrm>
              <a:off x="1851780" y="4212002"/>
              <a:ext cx="2567738" cy="351399"/>
            </a:xfrm>
            <a:prstGeom prst="rect">
              <a:avLst/>
            </a:prstGeom>
            <a:solidFill>
              <a:srgbClr val="F2DBD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Oval 48"/>
            <p:cNvSpPr>
              <a:spLocks noChangeArrowheads="1"/>
            </p:cNvSpPr>
            <p:nvPr/>
          </p:nvSpPr>
          <p:spPr bwMode="auto">
            <a:xfrm>
              <a:off x="2907390" y="4126264"/>
              <a:ext cx="91555" cy="9315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Oval 47"/>
            <p:cNvSpPr>
              <a:spLocks noChangeArrowheads="1"/>
            </p:cNvSpPr>
            <p:nvPr/>
          </p:nvSpPr>
          <p:spPr bwMode="auto">
            <a:xfrm>
              <a:off x="2734300" y="4126264"/>
              <a:ext cx="89166" cy="9076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Oval 46"/>
            <p:cNvSpPr>
              <a:spLocks noChangeArrowheads="1"/>
            </p:cNvSpPr>
            <p:nvPr/>
          </p:nvSpPr>
          <p:spPr bwMode="auto">
            <a:xfrm>
              <a:off x="2555306" y="4126264"/>
              <a:ext cx="89963" cy="9076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Oval 45"/>
            <p:cNvSpPr>
              <a:spLocks noChangeArrowheads="1"/>
            </p:cNvSpPr>
            <p:nvPr/>
          </p:nvSpPr>
          <p:spPr bwMode="auto">
            <a:xfrm>
              <a:off x="2358236" y="4126264"/>
              <a:ext cx="90759" cy="9315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2184601" y="4126264"/>
              <a:ext cx="89166" cy="9315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Oval 43"/>
            <p:cNvSpPr>
              <a:spLocks noChangeArrowheads="1"/>
            </p:cNvSpPr>
            <p:nvPr/>
          </p:nvSpPr>
          <p:spPr bwMode="auto">
            <a:xfrm>
              <a:off x="2017084" y="4126264"/>
              <a:ext cx="89166" cy="9315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Oval 42"/>
            <p:cNvSpPr>
              <a:spLocks noChangeArrowheads="1"/>
            </p:cNvSpPr>
            <p:nvPr/>
          </p:nvSpPr>
          <p:spPr bwMode="auto">
            <a:xfrm>
              <a:off x="1851489" y="4126264"/>
              <a:ext cx="91555" cy="9315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Oval 41"/>
            <p:cNvSpPr>
              <a:spLocks noChangeArrowheads="1"/>
            </p:cNvSpPr>
            <p:nvPr/>
          </p:nvSpPr>
          <p:spPr bwMode="auto">
            <a:xfrm>
              <a:off x="3807190" y="4126264"/>
              <a:ext cx="90759" cy="9315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Oval 40"/>
            <p:cNvSpPr>
              <a:spLocks noChangeArrowheads="1"/>
            </p:cNvSpPr>
            <p:nvPr/>
          </p:nvSpPr>
          <p:spPr bwMode="auto">
            <a:xfrm>
              <a:off x="3631285" y="4129448"/>
              <a:ext cx="90759" cy="9315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Oval 39"/>
            <p:cNvSpPr>
              <a:spLocks noChangeArrowheads="1"/>
            </p:cNvSpPr>
            <p:nvPr/>
          </p:nvSpPr>
          <p:spPr bwMode="auto">
            <a:xfrm>
              <a:off x="3443359" y="4129448"/>
              <a:ext cx="90759" cy="9076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Oval 38"/>
            <p:cNvSpPr>
              <a:spLocks noChangeArrowheads="1"/>
            </p:cNvSpPr>
            <p:nvPr/>
          </p:nvSpPr>
          <p:spPr bwMode="auto">
            <a:xfrm>
              <a:off x="3254677" y="4125215"/>
              <a:ext cx="90759" cy="9315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Oval 37"/>
            <p:cNvSpPr>
              <a:spLocks noChangeArrowheads="1"/>
            </p:cNvSpPr>
            <p:nvPr/>
          </p:nvSpPr>
          <p:spPr bwMode="auto">
            <a:xfrm>
              <a:off x="3089082" y="4125215"/>
              <a:ext cx="93147" cy="93156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Oval 35"/>
            <p:cNvSpPr>
              <a:spLocks noChangeArrowheads="1"/>
            </p:cNvSpPr>
            <p:nvPr/>
          </p:nvSpPr>
          <p:spPr bwMode="auto">
            <a:xfrm>
              <a:off x="3980359" y="4131837"/>
              <a:ext cx="90759" cy="9076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cxnSp>
          <p:nvCxnSpPr>
            <p:cNvPr id="25" name="AutoShape 34"/>
            <p:cNvCxnSpPr>
              <a:cxnSpLocks noChangeShapeType="1"/>
            </p:cNvCxnSpPr>
            <p:nvPr/>
          </p:nvCxnSpPr>
          <p:spPr bwMode="auto">
            <a:xfrm>
              <a:off x="1835696" y="4602026"/>
              <a:ext cx="66079" cy="796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18"/>
            <p:cNvCxnSpPr>
              <a:cxnSpLocks noChangeShapeType="1"/>
            </p:cNvCxnSpPr>
            <p:nvPr/>
          </p:nvCxnSpPr>
          <p:spPr bwMode="auto">
            <a:xfrm>
              <a:off x="2108895" y="4594356"/>
              <a:ext cx="66875" cy="796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17"/>
            <p:cNvCxnSpPr>
              <a:cxnSpLocks noChangeShapeType="1"/>
            </p:cNvCxnSpPr>
            <p:nvPr/>
          </p:nvCxnSpPr>
          <p:spPr bwMode="auto">
            <a:xfrm>
              <a:off x="2819349" y="4595404"/>
              <a:ext cx="66079" cy="2389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13"/>
            <p:cNvCxnSpPr>
              <a:cxnSpLocks noChangeShapeType="1"/>
            </p:cNvCxnSpPr>
            <p:nvPr/>
          </p:nvCxnSpPr>
          <p:spPr bwMode="auto">
            <a:xfrm>
              <a:off x="3501414" y="4599637"/>
              <a:ext cx="66079" cy="796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9"/>
            <p:cNvCxnSpPr>
              <a:cxnSpLocks noChangeShapeType="1"/>
            </p:cNvCxnSpPr>
            <p:nvPr/>
          </p:nvCxnSpPr>
          <p:spPr bwMode="auto">
            <a:xfrm>
              <a:off x="4119949" y="4598841"/>
              <a:ext cx="66079" cy="796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Oval 8"/>
            <p:cNvSpPr>
              <a:spLocks noChangeArrowheads="1"/>
            </p:cNvSpPr>
            <p:nvPr/>
          </p:nvSpPr>
          <p:spPr bwMode="auto">
            <a:xfrm>
              <a:off x="4142925" y="4128652"/>
              <a:ext cx="90759" cy="9076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446576" y="4670069"/>
              <a:ext cx="1297558" cy="2245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ASIC with peripheral readout architecture and memory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262468" y="4221088"/>
              <a:ext cx="1526924" cy="2245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100um thick mixed-signal ASIC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783167" y="4482885"/>
              <a:ext cx="973667" cy="2253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800" dirty="0" smtClean="0">
                  <a:latin typeface="Calibri" charset="0"/>
                  <a:ea typeface="Calibri" charset="0"/>
                  <a:cs typeface="Times New Roman" charset="0"/>
                </a:rPr>
                <a:t>“T-micro” bonding</a:t>
              </a:r>
              <a:endParaRPr lang="en-US" dirty="0">
                <a:ea typeface="Calibri" charset="0"/>
                <a:cs typeface="Times New Roman" charset="0"/>
              </a:endParaRPr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2081444" y="4280396"/>
              <a:ext cx="144016" cy="288032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2784421" y="4297330"/>
              <a:ext cx="144016" cy="288032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3466429" y="4284629"/>
              <a:ext cx="144016" cy="288032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4076222" y="4293096"/>
              <a:ext cx="144016" cy="288032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1848602" y="4691030"/>
              <a:ext cx="144016" cy="288032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4278992" y="4699497"/>
              <a:ext cx="144016" cy="288032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Oval 8"/>
            <p:cNvSpPr>
              <a:spLocks noChangeArrowheads="1"/>
            </p:cNvSpPr>
            <p:nvPr/>
          </p:nvSpPr>
          <p:spPr bwMode="auto">
            <a:xfrm>
              <a:off x="4295325" y="4128664"/>
              <a:ext cx="90759" cy="90767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Rectangle 26"/>
            <p:cNvSpPr>
              <a:spLocks noChangeArrowheads="1"/>
            </p:cNvSpPr>
            <p:nvPr/>
          </p:nvSpPr>
          <p:spPr bwMode="auto">
            <a:xfrm>
              <a:off x="4212271" y="4981929"/>
              <a:ext cx="247673" cy="11493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Text Box 25"/>
            <p:cNvSpPr txBox="1">
              <a:spLocks noChangeArrowheads="1"/>
            </p:cNvSpPr>
            <p:nvPr/>
          </p:nvSpPr>
          <p:spPr bwMode="auto">
            <a:xfrm>
              <a:off x="2924561" y="5452463"/>
              <a:ext cx="723969" cy="457200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PCB</a:t>
              </a: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</a:rPr>
                <a:t>with connector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2188633" y="4981929"/>
              <a:ext cx="1908692" cy="114935"/>
            </a:xfrm>
            <a:prstGeom prst="rect">
              <a:avLst/>
            </a:prstGeom>
            <a:solidFill>
              <a:srgbClr val="8DB3E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>
              <a:off x="3989364" y="5096864"/>
              <a:ext cx="336582" cy="342265"/>
            </a:xfrm>
            <a:custGeom>
              <a:avLst/>
              <a:gdLst/>
              <a:ahLst/>
              <a:cxnLst>
                <a:cxn ang="0">
                  <a:pos x="625" y="0"/>
                </a:cxn>
                <a:cxn ang="0">
                  <a:pos x="514" y="1083"/>
                </a:cxn>
                <a:cxn ang="0">
                  <a:pos x="0" y="771"/>
                </a:cxn>
              </a:cxnLst>
              <a:rect l="0" t="0" r="r" b="b"/>
              <a:pathLst>
                <a:path w="625" h="1211">
                  <a:moveTo>
                    <a:pt x="625" y="0"/>
                  </a:moveTo>
                  <a:cubicBezTo>
                    <a:pt x="621" y="477"/>
                    <a:pt x="618" y="955"/>
                    <a:pt x="514" y="1083"/>
                  </a:cubicBezTo>
                  <a:cubicBezTo>
                    <a:pt x="410" y="1211"/>
                    <a:pt x="87" y="823"/>
                    <a:pt x="0" y="771"/>
                  </a:cubicBezTo>
                </a:path>
              </a:pathLst>
            </a:cu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4"/>
            <p:cNvSpPr>
              <a:spLocks noChangeArrowheads="1"/>
            </p:cNvSpPr>
            <p:nvPr/>
          </p:nvSpPr>
          <p:spPr bwMode="auto">
            <a:xfrm>
              <a:off x="3525770" y="5210529"/>
              <a:ext cx="227987" cy="3200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3"/>
            <p:cNvSpPr>
              <a:spLocks noChangeArrowheads="1"/>
            </p:cNvSpPr>
            <p:nvPr/>
          </p:nvSpPr>
          <p:spPr bwMode="auto">
            <a:xfrm>
              <a:off x="2188633" y="5096864"/>
              <a:ext cx="1907422" cy="20129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1841605" y="4973462"/>
              <a:ext cx="247673" cy="11493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 flipH="1">
              <a:off x="1944664" y="5092631"/>
              <a:ext cx="336582" cy="342265"/>
            </a:xfrm>
            <a:custGeom>
              <a:avLst/>
              <a:gdLst/>
              <a:ahLst/>
              <a:cxnLst>
                <a:cxn ang="0">
                  <a:pos x="625" y="0"/>
                </a:cxn>
                <a:cxn ang="0">
                  <a:pos x="514" y="1083"/>
                </a:cxn>
                <a:cxn ang="0">
                  <a:pos x="0" y="771"/>
                </a:cxn>
              </a:cxnLst>
              <a:rect l="0" t="0" r="r" b="b"/>
              <a:pathLst>
                <a:path w="625" h="1211">
                  <a:moveTo>
                    <a:pt x="625" y="0"/>
                  </a:moveTo>
                  <a:cubicBezTo>
                    <a:pt x="621" y="477"/>
                    <a:pt x="618" y="955"/>
                    <a:pt x="514" y="1083"/>
                  </a:cubicBezTo>
                  <a:cubicBezTo>
                    <a:pt x="410" y="1211"/>
                    <a:pt x="87" y="823"/>
                    <a:pt x="0" y="771"/>
                  </a:cubicBezTo>
                </a:path>
              </a:pathLst>
            </a:custGeom>
            <a:noFill/>
            <a:ln w="28575">
              <a:solidFill>
                <a:srgbClr val="548DD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558808" y="0"/>
            <a:ext cx="7865533" cy="12446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Even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fancier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idea for a 4-side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buttable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system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with a pixel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sensor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and a double-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layer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130 nm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readout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chip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33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26200" cy="458231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324" y="3340100"/>
            <a:ext cx="4599775" cy="3441699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 rot="10800000" flipV="1">
            <a:off x="6134100" y="485180"/>
            <a:ext cx="3009900" cy="214372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3D chip</a:t>
            </a:r>
          </a:p>
          <a:p>
            <a:pPr algn="ctr"/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Tezzaron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/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Chartered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for XPCS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at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light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sources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8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74788" y="2116138"/>
            <a:ext cx="4392612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01800" y="2476500"/>
            <a:ext cx="3878263" cy="71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76375" y="2619375"/>
            <a:ext cx="4391025" cy="93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47813" y="2619375"/>
            <a:ext cx="360362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1836738" y="2547938"/>
            <a:ext cx="71437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1979613" y="2547938"/>
            <a:ext cx="71437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Oval 22"/>
          <p:cNvSpPr>
            <a:spLocks noChangeArrowheads="1"/>
          </p:cNvSpPr>
          <p:nvPr/>
        </p:nvSpPr>
        <p:spPr bwMode="auto">
          <a:xfrm>
            <a:off x="2700338" y="2547938"/>
            <a:ext cx="71437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5437188" y="2547938"/>
            <a:ext cx="71437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1979613" y="2619375"/>
            <a:ext cx="360362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" name="Rectangle 34"/>
          <p:cNvSpPr>
            <a:spLocks noChangeArrowheads="1"/>
          </p:cNvSpPr>
          <p:nvPr/>
        </p:nvSpPr>
        <p:spPr bwMode="auto">
          <a:xfrm>
            <a:off x="2411413" y="2619375"/>
            <a:ext cx="360362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" name="Rectangle 35"/>
          <p:cNvSpPr>
            <a:spLocks noChangeArrowheads="1"/>
          </p:cNvSpPr>
          <p:nvPr/>
        </p:nvSpPr>
        <p:spPr bwMode="auto">
          <a:xfrm>
            <a:off x="2843213" y="2619375"/>
            <a:ext cx="360362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3275013" y="2619375"/>
            <a:ext cx="360362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3706813" y="2619375"/>
            <a:ext cx="360362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Rectangle 38"/>
          <p:cNvSpPr>
            <a:spLocks noChangeArrowheads="1"/>
          </p:cNvSpPr>
          <p:nvPr/>
        </p:nvSpPr>
        <p:spPr bwMode="auto">
          <a:xfrm>
            <a:off x="4140200" y="2619375"/>
            <a:ext cx="360363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4572000" y="2619375"/>
            <a:ext cx="360363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" name="Rectangle 40"/>
          <p:cNvSpPr>
            <a:spLocks noChangeArrowheads="1"/>
          </p:cNvSpPr>
          <p:nvPr/>
        </p:nvSpPr>
        <p:spPr bwMode="auto">
          <a:xfrm>
            <a:off x="5003800" y="2619375"/>
            <a:ext cx="360363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" name="Rectangle 41"/>
          <p:cNvSpPr>
            <a:spLocks noChangeArrowheads="1"/>
          </p:cNvSpPr>
          <p:nvPr/>
        </p:nvSpPr>
        <p:spPr bwMode="auto">
          <a:xfrm>
            <a:off x="5435600" y="2619375"/>
            <a:ext cx="360363" cy="730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" name="Oval 42"/>
          <p:cNvSpPr>
            <a:spLocks noChangeArrowheads="1"/>
          </p:cNvSpPr>
          <p:nvPr/>
        </p:nvSpPr>
        <p:spPr bwMode="auto">
          <a:xfrm>
            <a:off x="5292725" y="2547938"/>
            <a:ext cx="71438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" name="Oval 43"/>
          <p:cNvSpPr>
            <a:spLocks noChangeArrowheads="1"/>
          </p:cNvSpPr>
          <p:nvPr/>
        </p:nvSpPr>
        <p:spPr bwMode="auto">
          <a:xfrm>
            <a:off x="2843213" y="2547938"/>
            <a:ext cx="71437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" name="Oval 44"/>
          <p:cNvSpPr>
            <a:spLocks noChangeArrowheads="1"/>
          </p:cNvSpPr>
          <p:nvPr/>
        </p:nvSpPr>
        <p:spPr bwMode="auto">
          <a:xfrm>
            <a:off x="3563938" y="2547938"/>
            <a:ext cx="71437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" name="Oval 45"/>
          <p:cNvSpPr>
            <a:spLocks noChangeArrowheads="1"/>
          </p:cNvSpPr>
          <p:nvPr/>
        </p:nvSpPr>
        <p:spPr bwMode="auto">
          <a:xfrm>
            <a:off x="3708400" y="2547938"/>
            <a:ext cx="71438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" name="Oval 46"/>
          <p:cNvSpPr>
            <a:spLocks noChangeArrowheads="1"/>
          </p:cNvSpPr>
          <p:nvPr/>
        </p:nvSpPr>
        <p:spPr bwMode="auto">
          <a:xfrm>
            <a:off x="4429125" y="2547938"/>
            <a:ext cx="71438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" name="Oval 47"/>
          <p:cNvSpPr>
            <a:spLocks noChangeArrowheads="1"/>
          </p:cNvSpPr>
          <p:nvPr/>
        </p:nvSpPr>
        <p:spPr bwMode="auto">
          <a:xfrm>
            <a:off x="4572000" y="2547938"/>
            <a:ext cx="71438" cy="71437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" name="Rectangle 48"/>
          <p:cNvSpPr>
            <a:spLocks noChangeArrowheads="1"/>
          </p:cNvSpPr>
          <p:nvPr/>
        </p:nvSpPr>
        <p:spPr bwMode="auto">
          <a:xfrm>
            <a:off x="1509713" y="2116138"/>
            <a:ext cx="144462" cy="4318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9" name="Line 49"/>
          <p:cNvSpPr>
            <a:spLocks noChangeShapeType="1"/>
          </p:cNvSpPr>
          <p:nvPr/>
        </p:nvSpPr>
        <p:spPr bwMode="auto">
          <a:xfrm flipV="1">
            <a:off x="1535113" y="2116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" name="Line 50"/>
          <p:cNvSpPr>
            <a:spLocks noChangeShapeType="1"/>
          </p:cNvSpPr>
          <p:nvPr/>
        </p:nvSpPr>
        <p:spPr bwMode="auto">
          <a:xfrm flipV="1">
            <a:off x="1601788" y="2116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" name="Line 51"/>
          <p:cNvSpPr>
            <a:spLocks noChangeShapeType="1"/>
          </p:cNvSpPr>
          <p:nvPr/>
        </p:nvSpPr>
        <p:spPr bwMode="auto">
          <a:xfrm flipV="1">
            <a:off x="1568450" y="2116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" name="Line 52"/>
          <p:cNvSpPr>
            <a:spLocks noChangeShapeType="1"/>
          </p:cNvSpPr>
          <p:nvPr/>
        </p:nvSpPr>
        <p:spPr bwMode="auto">
          <a:xfrm flipV="1">
            <a:off x="1631950" y="2116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" name="Rectangle 53"/>
          <p:cNvSpPr>
            <a:spLocks noChangeArrowheads="1"/>
          </p:cNvSpPr>
          <p:nvPr/>
        </p:nvSpPr>
        <p:spPr bwMode="auto">
          <a:xfrm>
            <a:off x="5651500" y="2116138"/>
            <a:ext cx="144463" cy="4318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" name="Line 54"/>
          <p:cNvSpPr>
            <a:spLocks noChangeShapeType="1"/>
          </p:cNvSpPr>
          <p:nvPr/>
        </p:nvSpPr>
        <p:spPr bwMode="auto">
          <a:xfrm flipV="1">
            <a:off x="5676900" y="2116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" name="Line 55"/>
          <p:cNvSpPr>
            <a:spLocks noChangeShapeType="1"/>
          </p:cNvSpPr>
          <p:nvPr/>
        </p:nvSpPr>
        <p:spPr bwMode="auto">
          <a:xfrm flipV="1">
            <a:off x="5743575" y="2116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" name="Line 56"/>
          <p:cNvSpPr>
            <a:spLocks noChangeShapeType="1"/>
          </p:cNvSpPr>
          <p:nvPr/>
        </p:nvSpPr>
        <p:spPr bwMode="auto">
          <a:xfrm flipV="1">
            <a:off x="5710238" y="2116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" name="Line 57"/>
          <p:cNvSpPr>
            <a:spLocks noChangeShapeType="1"/>
          </p:cNvSpPr>
          <p:nvPr/>
        </p:nvSpPr>
        <p:spPr bwMode="auto">
          <a:xfrm flipV="1">
            <a:off x="5773738" y="21161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8" name="Oval 63"/>
          <p:cNvSpPr>
            <a:spLocks noChangeArrowheads="1"/>
          </p:cNvSpPr>
          <p:nvPr/>
        </p:nvSpPr>
        <p:spPr bwMode="auto">
          <a:xfrm>
            <a:off x="5619750" y="1874838"/>
            <a:ext cx="215900" cy="215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9" name="Picture 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2043113"/>
            <a:ext cx="196850" cy="8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" name="Oval 64"/>
          <p:cNvSpPr>
            <a:spLocks noChangeArrowheads="1"/>
          </p:cNvSpPr>
          <p:nvPr/>
        </p:nvSpPr>
        <p:spPr bwMode="auto">
          <a:xfrm>
            <a:off x="1470025" y="1878013"/>
            <a:ext cx="215900" cy="2159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1" name="Picture 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043113"/>
            <a:ext cx="196850" cy="8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2" name="Line 65"/>
          <p:cNvSpPr>
            <a:spLocks noChangeShapeType="1"/>
          </p:cNvSpPr>
          <p:nvPr/>
        </p:nvSpPr>
        <p:spPr bwMode="auto">
          <a:xfrm>
            <a:off x="1331913" y="2116138"/>
            <a:ext cx="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3" name="Line 66"/>
          <p:cNvSpPr>
            <a:spLocks noChangeShapeType="1"/>
          </p:cNvSpPr>
          <p:nvPr/>
        </p:nvSpPr>
        <p:spPr bwMode="auto">
          <a:xfrm>
            <a:off x="1331913" y="2619375"/>
            <a:ext cx="0" cy="936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" name="Text Box 67"/>
          <p:cNvSpPr txBox="1">
            <a:spLocks noChangeArrowheads="1"/>
          </p:cNvSpPr>
          <p:nvPr/>
        </p:nvSpPr>
        <p:spPr bwMode="auto">
          <a:xfrm>
            <a:off x="592138" y="2216150"/>
            <a:ext cx="6588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200">
                <a:latin typeface="Calibri" charset="0"/>
              </a:rPr>
              <a:t>100 </a:t>
            </a:r>
            <a:r>
              <a:rPr lang="el-GR" sz="1200">
                <a:latin typeface="Calibri" charset="0"/>
              </a:rPr>
              <a:t>μ</a:t>
            </a:r>
            <a:r>
              <a:rPr lang="fr-FR" sz="1200">
                <a:latin typeface="Calibri" charset="0"/>
              </a:rPr>
              <a:t>m</a:t>
            </a:r>
          </a:p>
        </p:txBody>
      </p:sp>
      <p:sp>
        <p:nvSpPr>
          <p:cNvPr id="45" name="Text Box 68"/>
          <p:cNvSpPr txBox="1">
            <a:spLocks noChangeArrowheads="1"/>
          </p:cNvSpPr>
          <p:nvPr/>
        </p:nvSpPr>
        <p:spPr bwMode="auto">
          <a:xfrm>
            <a:off x="468313" y="2835275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200" dirty="0" smtClean="0">
                <a:latin typeface="Calibri" charset="0"/>
              </a:rPr>
              <a:t>300 </a:t>
            </a:r>
            <a:r>
              <a:rPr lang="el-GR" sz="1200" dirty="0">
                <a:latin typeface="Calibri" charset="0"/>
              </a:rPr>
              <a:t>μ</a:t>
            </a:r>
            <a:r>
              <a:rPr lang="fr-FR" sz="1200" dirty="0">
                <a:latin typeface="Calibri" charset="0"/>
              </a:rPr>
              <a:t>m or </a:t>
            </a:r>
            <a:r>
              <a:rPr lang="fr-FR" sz="1200" dirty="0" smtClean="0">
                <a:latin typeface="Calibri" charset="0"/>
              </a:rPr>
              <a:t>more</a:t>
            </a:r>
            <a:endParaRPr lang="fr-FR" sz="1200" dirty="0">
              <a:latin typeface="Calibri" charset="0"/>
            </a:endParaRPr>
          </a:p>
        </p:txBody>
      </p:sp>
      <p:sp>
        <p:nvSpPr>
          <p:cNvPr id="46" name="Line 69"/>
          <p:cNvSpPr>
            <a:spLocks noChangeShapeType="1"/>
          </p:cNvSpPr>
          <p:nvPr/>
        </p:nvSpPr>
        <p:spPr bwMode="auto">
          <a:xfrm flipH="1">
            <a:off x="5795963" y="2043113"/>
            <a:ext cx="576262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" name="Text Box 70"/>
          <p:cNvSpPr txBox="1">
            <a:spLocks noChangeArrowheads="1"/>
          </p:cNvSpPr>
          <p:nvPr/>
        </p:nvSpPr>
        <p:spPr bwMode="auto">
          <a:xfrm>
            <a:off x="6227763" y="1782763"/>
            <a:ext cx="1247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>
                <a:latin typeface="Calibri" charset="0"/>
              </a:rPr>
              <a:t>TSVs module</a:t>
            </a:r>
          </a:p>
        </p:txBody>
      </p:sp>
      <p:sp>
        <p:nvSpPr>
          <p:cNvPr id="48" name="Line 71"/>
          <p:cNvSpPr>
            <a:spLocks noChangeShapeType="1"/>
          </p:cNvSpPr>
          <p:nvPr/>
        </p:nvSpPr>
        <p:spPr bwMode="auto">
          <a:xfrm>
            <a:off x="5003800" y="1755775"/>
            <a:ext cx="5762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" name="Text Box 72"/>
          <p:cNvSpPr txBox="1">
            <a:spLocks noChangeArrowheads="1"/>
          </p:cNvSpPr>
          <p:nvPr/>
        </p:nvSpPr>
        <p:spPr bwMode="auto">
          <a:xfrm>
            <a:off x="2699792" y="1454696"/>
            <a:ext cx="30537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 err="1">
                <a:latin typeface="Calibri" charset="0"/>
              </a:rPr>
              <a:t>Classical</a:t>
            </a:r>
            <a:r>
              <a:rPr lang="fr-FR" sz="1600" dirty="0">
                <a:latin typeface="Calibri" charset="0"/>
              </a:rPr>
              <a:t> </a:t>
            </a:r>
            <a:r>
              <a:rPr lang="fr-FR" sz="1600" dirty="0" err="1">
                <a:latin typeface="Calibri" charset="0"/>
              </a:rPr>
              <a:t>bump</a:t>
            </a:r>
            <a:r>
              <a:rPr lang="fr-FR" sz="1600" dirty="0">
                <a:latin typeface="Calibri" charset="0"/>
              </a:rPr>
              <a:t> </a:t>
            </a:r>
            <a:r>
              <a:rPr lang="fr-FR" sz="1600" dirty="0" err="1" smtClean="0">
                <a:latin typeface="Calibri" charset="0"/>
              </a:rPr>
              <a:t>bonding</a:t>
            </a:r>
            <a:r>
              <a:rPr lang="fr-FR" sz="1600" dirty="0" smtClean="0">
                <a:latin typeface="Calibri" charset="0"/>
              </a:rPr>
              <a:t> (</a:t>
            </a:r>
            <a:r>
              <a:rPr lang="fr-FR" sz="1600" dirty="0" err="1" smtClean="0">
                <a:latin typeface="Calibri" charset="0"/>
              </a:rPr>
              <a:t>with</a:t>
            </a:r>
            <a:r>
              <a:rPr lang="fr-FR" sz="1600" dirty="0" smtClean="0">
                <a:latin typeface="Calibri" charset="0"/>
              </a:rPr>
              <a:t> RDL)</a:t>
            </a:r>
            <a:endParaRPr lang="fr-FR" sz="1600" dirty="0">
              <a:latin typeface="Calibri" charset="0"/>
            </a:endParaRPr>
          </a:p>
        </p:txBody>
      </p:sp>
      <p:sp>
        <p:nvSpPr>
          <p:cNvPr id="50" name="Line 73"/>
          <p:cNvSpPr>
            <a:spLocks noChangeShapeType="1"/>
          </p:cNvSpPr>
          <p:nvPr/>
        </p:nvSpPr>
        <p:spPr bwMode="auto">
          <a:xfrm flipH="1" flipV="1">
            <a:off x="5524500" y="2571750"/>
            <a:ext cx="8636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" name="Text Box 74"/>
          <p:cNvSpPr txBox="1">
            <a:spLocks noChangeArrowheads="1"/>
          </p:cNvSpPr>
          <p:nvPr/>
        </p:nvSpPr>
        <p:spPr bwMode="auto">
          <a:xfrm>
            <a:off x="6300788" y="2551113"/>
            <a:ext cx="285166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 err="1" smtClean="0">
                <a:latin typeface="Calibri" charset="0"/>
              </a:rPr>
              <a:t>Bump</a:t>
            </a:r>
            <a:r>
              <a:rPr lang="fr-FR" sz="1600" dirty="0" smtClean="0">
                <a:latin typeface="Calibri" charset="0"/>
              </a:rPr>
              <a:t> </a:t>
            </a:r>
            <a:r>
              <a:rPr lang="fr-FR" sz="1600" dirty="0" err="1" smtClean="0">
                <a:latin typeface="Calibri" charset="0"/>
              </a:rPr>
              <a:t>bonding</a:t>
            </a:r>
            <a:r>
              <a:rPr lang="fr-FR" sz="1600" dirty="0" smtClean="0">
                <a:latin typeface="Calibri" charset="0"/>
              </a:rPr>
              <a:t> or </a:t>
            </a:r>
          </a:p>
          <a:p>
            <a:r>
              <a:rPr lang="fr-FR" sz="1600" dirty="0" smtClean="0">
                <a:latin typeface="Calibri" charset="0"/>
              </a:rPr>
              <a:t>more </a:t>
            </a:r>
            <a:r>
              <a:rPr lang="fr-FR" sz="1600" dirty="0" err="1" smtClean="0">
                <a:latin typeface="Calibri" charset="0"/>
              </a:rPr>
              <a:t>advanced</a:t>
            </a:r>
            <a:r>
              <a:rPr lang="fr-FR" sz="1600" dirty="0" smtClean="0">
                <a:latin typeface="Calibri" charset="0"/>
              </a:rPr>
              <a:t> </a:t>
            </a:r>
            <a:r>
              <a:rPr lang="fr-FR" sz="1600" dirty="0" err="1" smtClean="0">
                <a:latin typeface="Calibri" charset="0"/>
              </a:rPr>
              <a:t>interconnection</a:t>
            </a:r>
            <a:endParaRPr lang="fr-FR" sz="1600" dirty="0">
              <a:latin typeface="Calibri" charset="0"/>
            </a:endParaRPr>
          </a:p>
        </p:txBody>
      </p:sp>
      <p:sp>
        <p:nvSpPr>
          <p:cNvPr id="52" name="Text Box 75"/>
          <p:cNvSpPr txBox="1">
            <a:spLocks noChangeArrowheads="1"/>
          </p:cNvSpPr>
          <p:nvPr/>
        </p:nvSpPr>
        <p:spPr bwMode="auto">
          <a:xfrm>
            <a:off x="2339975" y="2143125"/>
            <a:ext cx="228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latin typeface="Calibri" charset="0"/>
              </a:rPr>
              <a:t>front end chip (65 nm)</a:t>
            </a:r>
          </a:p>
        </p:txBody>
      </p:sp>
      <p:sp>
        <p:nvSpPr>
          <p:cNvPr id="53" name="Text Box 77"/>
          <p:cNvSpPr txBox="1">
            <a:spLocks noChangeArrowheads="1"/>
          </p:cNvSpPr>
          <p:nvPr/>
        </p:nvSpPr>
        <p:spPr bwMode="auto">
          <a:xfrm>
            <a:off x="1692275" y="2044700"/>
            <a:ext cx="6794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000">
                <a:latin typeface="Calibri" charset="0"/>
              </a:rPr>
              <a:t>back side</a:t>
            </a:r>
          </a:p>
          <a:p>
            <a:endParaRPr lang="fr-FR" sz="1000">
              <a:latin typeface="Calibri" charset="0"/>
            </a:endParaRPr>
          </a:p>
          <a:p>
            <a:r>
              <a:rPr lang="fr-FR" sz="1000">
                <a:latin typeface="Calibri" charset="0"/>
              </a:rPr>
              <a:t>front side</a:t>
            </a:r>
          </a:p>
        </p:txBody>
      </p:sp>
      <p:sp>
        <p:nvSpPr>
          <p:cNvPr id="54" name="Text Box 78"/>
          <p:cNvSpPr txBox="1">
            <a:spLocks noChangeArrowheads="1"/>
          </p:cNvSpPr>
          <p:nvPr/>
        </p:nvSpPr>
        <p:spPr bwMode="auto">
          <a:xfrm>
            <a:off x="3132138" y="2982913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latin typeface="Calibri" charset="0"/>
              </a:rPr>
              <a:t>sensor</a:t>
            </a:r>
          </a:p>
        </p:txBody>
      </p:sp>
      <p:sp>
        <p:nvSpPr>
          <p:cNvPr id="55" name="Rectangle 79"/>
          <p:cNvSpPr>
            <a:spLocks noChangeArrowheads="1"/>
          </p:cNvSpPr>
          <p:nvPr/>
        </p:nvSpPr>
        <p:spPr bwMode="auto">
          <a:xfrm>
            <a:off x="1476375" y="3484563"/>
            <a:ext cx="4391025" cy="7143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6" name="Text Box 80"/>
          <p:cNvSpPr txBox="1">
            <a:spLocks noChangeArrowheads="1"/>
          </p:cNvSpPr>
          <p:nvPr/>
        </p:nvSpPr>
        <p:spPr bwMode="auto">
          <a:xfrm>
            <a:off x="5364163" y="3654425"/>
            <a:ext cx="427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>
                <a:latin typeface="Calibri" charset="0"/>
              </a:rPr>
              <a:t>HV</a:t>
            </a:r>
          </a:p>
        </p:txBody>
      </p:sp>
      <p:sp>
        <p:nvSpPr>
          <p:cNvPr id="57" name="Line 81"/>
          <p:cNvSpPr>
            <a:spLocks noChangeShapeType="1"/>
          </p:cNvSpPr>
          <p:nvPr/>
        </p:nvSpPr>
        <p:spPr bwMode="auto">
          <a:xfrm flipV="1">
            <a:off x="5435600" y="3556000"/>
            <a:ext cx="0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558808" y="0"/>
            <a:ext cx="7865533" cy="8890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Idea for a 4-side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buttable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system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with a pixel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sensor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and a single-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layer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65 nm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readout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chip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9" name="Segnaposto contenuto 2"/>
          <p:cNvSpPr>
            <a:spLocks noGrp="1"/>
          </p:cNvSpPr>
          <p:nvPr>
            <p:ph idx="1"/>
          </p:nvPr>
        </p:nvSpPr>
        <p:spPr>
          <a:xfrm>
            <a:off x="344736" y="4206280"/>
            <a:ext cx="8640960" cy="1927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Comic Sans MS"/>
                <a:cs typeface="Comic Sans MS"/>
              </a:rPr>
              <a:t>Vengono applicate soluzioni non aggressive dal punto di vista dell’integrazione 3D.</a:t>
            </a:r>
            <a:endParaRPr lang="it-IT" sz="2000" dirty="0">
              <a:latin typeface="Comic Sans MS"/>
              <a:cs typeface="Comic Sans MS"/>
            </a:endParaRPr>
          </a:p>
        </p:txBody>
      </p:sp>
      <p:sp>
        <p:nvSpPr>
          <p:cNvPr id="60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61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62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83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675928"/>
            <a:ext cx="8496944" cy="6182072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Comic Sans MS"/>
                <a:cs typeface="Comic Sans MS"/>
              </a:rPr>
              <a:t>Il </a:t>
            </a:r>
            <a:r>
              <a:rPr lang="it-IT" sz="2000" dirty="0">
                <a:latin typeface="Comic Sans MS"/>
                <a:cs typeface="Comic Sans MS"/>
              </a:rPr>
              <a:t>CMOS 65nm sarà il cavallo </a:t>
            </a:r>
            <a:r>
              <a:rPr lang="it-IT" sz="2000" dirty="0" smtClean="0">
                <a:latin typeface="Comic Sans MS"/>
                <a:cs typeface="Comic Sans MS"/>
              </a:rPr>
              <a:t>di battaglia di </a:t>
            </a:r>
            <a:r>
              <a:rPr lang="it-IT" sz="2000" dirty="0">
                <a:latin typeface="Comic Sans MS"/>
                <a:cs typeface="Comic Sans MS"/>
              </a:rPr>
              <a:t>progetti </a:t>
            </a:r>
            <a:r>
              <a:rPr lang="it-IT" sz="2000" dirty="0" smtClean="0">
                <a:latin typeface="Comic Sans MS"/>
                <a:cs typeface="Comic Sans MS"/>
              </a:rPr>
              <a:t>molto </a:t>
            </a:r>
            <a:r>
              <a:rPr lang="it-IT" sz="2000" dirty="0">
                <a:latin typeface="Comic Sans MS"/>
                <a:cs typeface="Comic Sans MS"/>
              </a:rPr>
              <a:t>interessanti </a:t>
            </a:r>
            <a:r>
              <a:rPr lang="it-IT" sz="2000" dirty="0" smtClean="0">
                <a:latin typeface="Comic Sans MS"/>
                <a:cs typeface="Comic Sans MS"/>
              </a:rPr>
              <a:t>in ambito HEP e non solo (CMOS </a:t>
            </a:r>
            <a:r>
              <a:rPr lang="it-IT" sz="2000" dirty="0" err="1" smtClean="0">
                <a:latin typeface="Comic Sans MS"/>
                <a:cs typeface="Comic Sans MS"/>
              </a:rPr>
              <a:t>imagers</a:t>
            </a:r>
            <a:r>
              <a:rPr lang="it-IT" sz="2000" dirty="0" smtClean="0">
                <a:latin typeface="Comic Sans MS"/>
                <a:cs typeface="Comic Sans MS"/>
              </a:rPr>
              <a:t>) nei prossimi </a:t>
            </a:r>
            <a:r>
              <a:rPr lang="it-IT" sz="2000" dirty="0">
                <a:latin typeface="Comic Sans MS"/>
                <a:cs typeface="Comic Sans MS"/>
              </a:rPr>
              <a:t>anni, per </a:t>
            </a:r>
            <a:r>
              <a:rPr lang="it-IT" sz="2000" dirty="0" smtClean="0">
                <a:latin typeface="Comic Sans MS"/>
                <a:cs typeface="Comic Sans MS"/>
              </a:rPr>
              <a:t>i vantaggi associati alla densità di integrazione. 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endParaRPr lang="it-IT" sz="2000" dirty="0" smtClean="0">
              <a:latin typeface="Comic Sans MS"/>
              <a:cs typeface="Comic Sans MS"/>
            </a:endParaRPr>
          </a:p>
          <a:p>
            <a:endParaRPr lang="it-IT" sz="2000" dirty="0">
              <a:latin typeface="Comic Sans MS"/>
              <a:cs typeface="Comic Sans MS"/>
            </a:endParaRPr>
          </a:p>
          <a:p>
            <a:endParaRPr lang="it-IT" sz="2000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it-IT" sz="2000" dirty="0" smtClean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Il CERN sta organizzando una libreria condivisa in questa tecnologia nell’ambito di AIDA, con un contributo da molti partner fra cui l’INFN.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Nel PRIN2009, abbiamo in programma la realizzazione di un canale di lettura di pixel ad alta risoluzione temporale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Anche LBL si è mosso in questa direzione, con chip per pixel ATLAS e per </a:t>
            </a:r>
            <a:r>
              <a:rPr lang="it-IT" sz="2000" dirty="0" err="1" smtClean="0">
                <a:latin typeface="Comic Sans MS"/>
                <a:cs typeface="Comic Sans MS"/>
              </a:rPr>
              <a:t>column</a:t>
            </a:r>
            <a:r>
              <a:rPr lang="it-IT" sz="2000" dirty="0" smtClean="0"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latin typeface="Comic Sans MS"/>
                <a:cs typeface="Comic Sans MS"/>
              </a:rPr>
              <a:t>parallel</a:t>
            </a:r>
            <a:r>
              <a:rPr lang="it-IT" sz="2000" dirty="0" smtClean="0"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latin typeface="Comic Sans MS"/>
                <a:cs typeface="Comic Sans MS"/>
              </a:rPr>
              <a:t>CCDs</a:t>
            </a:r>
            <a:r>
              <a:rPr lang="it-IT" sz="2000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CMOS 65 nm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084" y="1803466"/>
            <a:ext cx="3391771" cy="172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0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5086789" cy="386536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356992"/>
            <a:ext cx="4739632" cy="3501008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LBNL 65nm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submission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69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251520" y="980728"/>
            <a:ext cx="8282880" cy="4525963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Comic Sans MS"/>
                <a:cs typeface="Comic Sans MS"/>
              </a:rPr>
              <a:t>L'obiettivo </a:t>
            </a:r>
            <a:r>
              <a:rPr lang="it-IT" sz="2000" dirty="0">
                <a:latin typeface="Comic Sans MS"/>
                <a:cs typeface="Comic Sans MS"/>
              </a:rPr>
              <a:t>dell'esperimento (arco temporale di 3-4</a:t>
            </a:r>
            <a:br>
              <a:rPr lang="it-IT" sz="2000" dirty="0">
                <a:latin typeface="Comic Sans MS"/>
                <a:cs typeface="Comic Sans MS"/>
              </a:rPr>
            </a:br>
            <a:r>
              <a:rPr lang="it-IT" sz="2000" dirty="0">
                <a:latin typeface="Comic Sans MS"/>
                <a:cs typeface="Comic Sans MS"/>
              </a:rPr>
              <a:t>anni) deve essere quello di renderci in grado di partecipare con </a:t>
            </a:r>
            <a:r>
              <a:rPr lang="it-IT" sz="2000" dirty="0" smtClean="0">
                <a:latin typeface="Comic Sans MS"/>
                <a:cs typeface="Comic Sans MS"/>
              </a:rPr>
              <a:t>successo alle </a:t>
            </a:r>
            <a:r>
              <a:rPr lang="it-IT" sz="2000" dirty="0">
                <a:latin typeface="Comic Sans MS"/>
                <a:cs typeface="Comic Sans MS"/>
              </a:rPr>
              <a:t>prossime call per nuovi sistemi di rivelazione, cercando </a:t>
            </a:r>
            <a:r>
              <a:rPr lang="it-IT" sz="2000" dirty="0" smtClean="0">
                <a:latin typeface="Comic Sans MS"/>
                <a:cs typeface="Comic Sans MS"/>
              </a:rPr>
              <a:t>di anticipare </a:t>
            </a:r>
            <a:r>
              <a:rPr lang="it-IT" sz="2000" dirty="0">
                <a:latin typeface="Comic Sans MS"/>
                <a:cs typeface="Comic Sans MS"/>
              </a:rPr>
              <a:t>le specifiche dei nuovi programmi ai FEL. </a:t>
            </a:r>
            <a:endParaRPr lang="it-IT" sz="2000" dirty="0" smtClean="0">
              <a:latin typeface="Comic Sans MS"/>
              <a:cs typeface="Comic Sans MS"/>
            </a:endParaRPr>
          </a:p>
          <a:p>
            <a:endParaRPr lang="it-IT" sz="2000" dirty="0" smtClean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Un </a:t>
            </a:r>
            <a:r>
              <a:rPr lang="it-IT" sz="2000" dirty="0">
                <a:latin typeface="Comic Sans MS"/>
                <a:cs typeface="Comic Sans MS"/>
              </a:rPr>
              <a:t>riduzione </a:t>
            </a:r>
            <a:r>
              <a:rPr lang="it-IT" sz="2000" dirty="0" smtClean="0">
                <a:latin typeface="Comic Sans MS"/>
                <a:cs typeface="Comic Sans MS"/>
              </a:rPr>
              <a:t>della dimensione </a:t>
            </a:r>
            <a:r>
              <a:rPr lang="it-IT" sz="2000" dirty="0">
                <a:latin typeface="Comic Sans MS"/>
                <a:cs typeface="Comic Sans MS"/>
              </a:rPr>
              <a:t>dei pixel è altamente desiderabile per alcune tipologie </a:t>
            </a:r>
            <a:r>
              <a:rPr lang="it-IT" sz="2000" dirty="0" smtClean="0">
                <a:latin typeface="Comic Sans MS"/>
                <a:cs typeface="Comic Sans MS"/>
              </a:rPr>
              <a:t>di esperimento</a:t>
            </a:r>
            <a:r>
              <a:rPr lang="it-IT" sz="2000" dirty="0">
                <a:latin typeface="Comic Sans MS"/>
                <a:cs typeface="Comic Sans MS"/>
              </a:rPr>
              <a:t>; nessuno degli attuali sistemi per XFEL è in grado </a:t>
            </a:r>
            <a:r>
              <a:rPr lang="it-IT" sz="2000" dirty="0" smtClean="0">
                <a:latin typeface="Comic Sans MS"/>
                <a:cs typeface="Comic Sans MS"/>
              </a:rPr>
              <a:t>di fotografare </a:t>
            </a:r>
            <a:r>
              <a:rPr lang="it-IT" sz="2000" dirty="0">
                <a:latin typeface="Comic Sans MS"/>
                <a:cs typeface="Comic Sans MS"/>
              </a:rPr>
              <a:t>tutti i 2700 impulsi di un </a:t>
            </a:r>
            <a:r>
              <a:rPr lang="it-IT" sz="2000" dirty="0" err="1">
                <a:latin typeface="Comic Sans MS"/>
                <a:cs typeface="Comic Sans MS"/>
              </a:rPr>
              <a:t>bunch</a:t>
            </a:r>
            <a:r>
              <a:rPr lang="it-IT" sz="2000" dirty="0">
                <a:latin typeface="Comic Sans MS"/>
                <a:cs typeface="Comic Sans MS"/>
              </a:rPr>
              <a:t> </a:t>
            </a:r>
            <a:r>
              <a:rPr lang="it-IT" sz="2000" dirty="0" err="1">
                <a:latin typeface="Comic Sans MS"/>
                <a:cs typeface="Comic Sans MS"/>
              </a:rPr>
              <a:t>train</a:t>
            </a:r>
            <a:r>
              <a:rPr lang="it-IT" sz="2000" dirty="0">
                <a:latin typeface="Comic Sans MS"/>
                <a:cs typeface="Comic Sans MS"/>
              </a:rPr>
              <a:t>; e così via</a:t>
            </a:r>
            <a:r>
              <a:rPr lang="it-IT" sz="2000" dirty="0" smtClean="0">
                <a:latin typeface="Comic Sans MS"/>
                <a:cs typeface="Comic Sans MS"/>
              </a:rPr>
              <a:t>.</a:t>
            </a:r>
          </a:p>
          <a:p>
            <a:endParaRPr lang="it-IT" sz="2000" dirty="0" smtClean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In America</a:t>
            </a:r>
            <a:r>
              <a:rPr lang="it-IT" sz="2000" dirty="0">
                <a:latin typeface="Comic Sans MS"/>
                <a:cs typeface="Comic Sans MS"/>
              </a:rPr>
              <a:t>, prima o poi (il time </a:t>
            </a:r>
            <a:r>
              <a:rPr lang="it-IT" sz="2000" dirty="0" err="1">
                <a:latin typeface="Comic Sans MS"/>
                <a:cs typeface="Comic Sans MS"/>
              </a:rPr>
              <a:t>span</a:t>
            </a:r>
            <a:r>
              <a:rPr lang="it-IT" sz="2000" dirty="0">
                <a:latin typeface="Comic Sans MS"/>
                <a:cs typeface="Comic Sans MS"/>
              </a:rPr>
              <a:t> è ovviamente più lungo) si farà NGLS</a:t>
            </a:r>
            <a:r>
              <a:rPr lang="it-IT" sz="2000" dirty="0" smtClean="0">
                <a:latin typeface="Comic Sans MS"/>
                <a:cs typeface="Comic Sans MS"/>
              </a:rPr>
              <a:t>, dove </a:t>
            </a:r>
            <a:r>
              <a:rPr lang="it-IT" sz="2000" dirty="0">
                <a:latin typeface="Comic Sans MS"/>
                <a:cs typeface="Comic Sans MS"/>
              </a:rPr>
              <a:t>gli impulsi FEL avranno una frequenza di 1 MHz.</a:t>
            </a:r>
            <a:br>
              <a:rPr lang="it-IT" sz="2000" dirty="0">
                <a:latin typeface="Comic Sans MS"/>
                <a:cs typeface="Comic Sans MS"/>
              </a:rPr>
            </a:br>
            <a:r>
              <a:rPr lang="it-IT" sz="2000" dirty="0">
                <a:latin typeface="Comic Sans MS"/>
                <a:cs typeface="Comic Sans MS"/>
              </a:rPr>
              <a:t/>
            </a:r>
            <a:br>
              <a:rPr lang="it-IT" sz="2000" dirty="0">
                <a:latin typeface="Comic Sans MS"/>
                <a:cs typeface="Comic Sans MS"/>
              </a:rPr>
            </a:br>
            <a:endParaRPr lang="it-IT" sz="2000" dirty="0">
              <a:latin typeface="Comic Sans MS"/>
              <a:cs typeface="Comic Sans M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Summary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: FEL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applications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86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3995"/>
            <a:ext cx="9144000" cy="33340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25122"/>
            <a:ext cx="7197774" cy="2741534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Next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Generation Light Source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6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625004"/>
            <a:ext cx="8229600" cy="4525963"/>
          </a:xfrm>
        </p:spPr>
        <p:txBody>
          <a:bodyPr>
            <a:noAutofit/>
          </a:bodyPr>
          <a:lstStyle/>
          <a:p>
            <a:r>
              <a:rPr lang="it-IT" sz="2000" dirty="0">
                <a:latin typeface="Comic Sans MS"/>
                <a:cs typeface="Comic Sans MS"/>
              </a:rPr>
              <a:t>S</a:t>
            </a:r>
            <a:r>
              <a:rPr lang="it-IT" sz="2000" dirty="0" smtClean="0">
                <a:latin typeface="Comic Sans MS"/>
                <a:cs typeface="Comic Sans MS"/>
              </a:rPr>
              <a:t>fruttiamo </a:t>
            </a:r>
            <a:r>
              <a:rPr lang="it-IT" sz="2000" dirty="0">
                <a:latin typeface="Comic Sans MS"/>
                <a:cs typeface="Comic Sans MS"/>
              </a:rPr>
              <a:t>la nostra competenza </a:t>
            </a:r>
            <a:r>
              <a:rPr lang="it-IT" sz="2000" dirty="0" smtClean="0">
                <a:latin typeface="Comic Sans MS"/>
                <a:cs typeface="Comic Sans MS"/>
              </a:rPr>
              <a:t>sui pixel </a:t>
            </a:r>
            <a:r>
              <a:rPr lang="it-IT" sz="2000" dirty="0">
                <a:latin typeface="Comic Sans MS"/>
                <a:cs typeface="Comic Sans MS"/>
              </a:rPr>
              <a:t>sottili proponendo un sensore CMOS estremamente assottigliato, </a:t>
            </a:r>
            <a:r>
              <a:rPr lang="it-IT" sz="2000" dirty="0" smtClean="0">
                <a:latin typeface="Comic Sans MS"/>
                <a:cs typeface="Comic Sans MS"/>
              </a:rPr>
              <a:t>per cui </a:t>
            </a:r>
            <a:r>
              <a:rPr lang="it-IT" sz="2000" dirty="0">
                <a:latin typeface="Comic Sans MS"/>
                <a:cs typeface="Comic Sans MS"/>
              </a:rPr>
              <a:t>il CNAO ha già manifestato notevole interesse. L'interazione </a:t>
            </a:r>
            <a:r>
              <a:rPr lang="it-IT" sz="2000" dirty="0" smtClean="0">
                <a:latin typeface="Comic Sans MS"/>
                <a:cs typeface="Comic Sans MS"/>
              </a:rPr>
              <a:t>già avvenuta </a:t>
            </a:r>
            <a:r>
              <a:rPr lang="it-IT" sz="2000" dirty="0">
                <a:latin typeface="Comic Sans MS"/>
                <a:cs typeface="Comic Sans MS"/>
              </a:rPr>
              <a:t>a Pavia per il FIRB ha già aperto questa strada, e </a:t>
            </a:r>
            <a:r>
              <a:rPr lang="it-IT" sz="2000" dirty="0" smtClean="0">
                <a:latin typeface="Comic Sans MS"/>
                <a:cs typeface="Comic Sans MS"/>
              </a:rPr>
              <a:t>sfrutterei questo </a:t>
            </a:r>
            <a:r>
              <a:rPr lang="it-IT" sz="2000" dirty="0">
                <a:latin typeface="Comic Sans MS"/>
                <a:cs typeface="Comic Sans MS"/>
              </a:rPr>
              <a:t>lavoro preparatorio già fatto. </a:t>
            </a:r>
            <a:endParaRPr lang="it-IT" sz="2000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it-IT" sz="2000" dirty="0" smtClean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Sull'assottigliamento</a:t>
            </a:r>
            <a:r>
              <a:rPr lang="it-IT" sz="2000" dirty="0">
                <a:latin typeface="Comic Sans MS"/>
                <a:cs typeface="Comic Sans MS"/>
              </a:rPr>
              <a:t>, credo che </a:t>
            </a:r>
            <a:r>
              <a:rPr lang="it-IT" sz="2000" dirty="0" smtClean="0">
                <a:latin typeface="Comic Sans MS"/>
                <a:cs typeface="Comic Sans MS"/>
              </a:rPr>
              <a:t>sia molto </a:t>
            </a:r>
            <a:r>
              <a:rPr lang="it-IT" sz="2000" dirty="0">
                <a:latin typeface="Comic Sans MS"/>
                <a:cs typeface="Comic Sans MS"/>
              </a:rPr>
              <a:t>importante coinvolgere Strasburgo, che </a:t>
            </a:r>
            <a:r>
              <a:rPr lang="it-IT" sz="2000" dirty="0" smtClean="0">
                <a:latin typeface="Comic Sans MS"/>
                <a:cs typeface="Comic Sans MS"/>
              </a:rPr>
              <a:t>pure ha già </a:t>
            </a:r>
            <a:r>
              <a:rPr lang="it-IT" sz="2000" dirty="0">
                <a:latin typeface="Comic Sans MS"/>
                <a:cs typeface="Comic Sans MS"/>
              </a:rPr>
              <a:t>manifestato </a:t>
            </a:r>
            <a:r>
              <a:rPr lang="it-IT" sz="2000" dirty="0" smtClean="0">
                <a:latin typeface="Comic Sans MS"/>
                <a:cs typeface="Comic Sans MS"/>
              </a:rPr>
              <a:t>interesse. 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Il </a:t>
            </a:r>
            <a:r>
              <a:rPr lang="it-IT" sz="2000" dirty="0">
                <a:latin typeface="Comic Sans MS"/>
                <a:cs typeface="Comic Sans MS"/>
              </a:rPr>
              <a:t>punto </a:t>
            </a:r>
            <a:r>
              <a:rPr lang="it-IT" sz="2000" dirty="0" smtClean="0">
                <a:latin typeface="Comic Sans MS"/>
                <a:cs typeface="Comic Sans MS"/>
              </a:rPr>
              <a:t>essenziale </a:t>
            </a:r>
            <a:r>
              <a:rPr lang="it-IT" sz="2000" dirty="0">
                <a:latin typeface="Comic Sans MS"/>
                <a:cs typeface="Comic Sans MS"/>
              </a:rPr>
              <a:t>è capire la </a:t>
            </a:r>
            <a:r>
              <a:rPr lang="it-IT" sz="2000" dirty="0" smtClean="0">
                <a:latin typeface="Comic Sans MS"/>
                <a:cs typeface="Comic Sans MS"/>
              </a:rPr>
              <a:t>fattibilità dell'assottigliamento </a:t>
            </a:r>
            <a:r>
              <a:rPr lang="it-IT" sz="2000" dirty="0">
                <a:latin typeface="Comic Sans MS"/>
                <a:cs typeface="Comic Sans MS"/>
              </a:rPr>
              <a:t>estremo. Potrebbe non essere necessario </a:t>
            </a:r>
            <a:r>
              <a:rPr lang="it-IT" sz="2000" dirty="0" smtClean="0">
                <a:latin typeface="Comic Sans MS"/>
                <a:cs typeface="Comic Sans MS"/>
              </a:rPr>
              <a:t>sviluppare dei </a:t>
            </a:r>
            <a:r>
              <a:rPr lang="it-IT" sz="2000" dirty="0">
                <a:latin typeface="Comic Sans MS"/>
                <a:cs typeface="Comic Sans MS"/>
              </a:rPr>
              <a:t>sensori "ad hoc" almeno in una prima fase, ma si </a:t>
            </a:r>
            <a:r>
              <a:rPr lang="it-IT" sz="2000" dirty="0" smtClean="0">
                <a:latin typeface="Comic Sans MS"/>
                <a:cs typeface="Comic Sans MS"/>
              </a:rPr>
              <a:t>potrebbero  utilizzare </a:t>
            </a:r>
            <a:r>
              <a:rPr lang="it-IT" sz="2000" dirty="0">
                <a:latin typeface="Comic Sans MS"/>
                <a:cs typeface="Comic Sans MS"/>
              </a:rPr>
              <a:t>per i test di </a:t>
            </a:r>
            <a:r>
              <a:rPr lang="it-IT" sz="2000" dirty="0" smtClean="0">
                <a:latin typeface="Comic Sans MS"/>
                <a:cs typeface="Comic Sans MS"/>
              </a:rPr>
              <a:t>assottigliamento dispositivi eventualmente </a:t>
            </a:r>
            <a:r>
              <a:rPr lang="it-IT" sz="2000" dirty="0">
                <a:latin typeface="Comic Sans MS"/>
                <a:cs typeface="Comic Sans MS"/>
              </a:rPr>
              <a:t>progettati per </a:t>
            </a:r>
            <a:r>
              <a:rPr lang="it-IT" sz="2000" dirty="0" smtClean="0">
                <a:latin typeface="Comic Sans MS"/>
                <a:cs typeface="Comic Sans MS"/>
              </a:rPr>
              <a:t>altri scopi.</a:t>
            </a:r>
            <a:r>
              <a:rPr lang="it-IT" sz="2000" dirty="0">
                <a:latin typeface="Comic Sans MS"/>
                <a:cs typeface="Comic Sans MS"/>
              </a:rPr>
              <a:t/>
            </a:r>
            <a:br>
              <a:rPr lang="it-IT" sz="2000" dirty="0">
                <a:latin typeface="Comic Sans MS"/>
                <a:cs typeface="Comic Sans MS"/>
              </a:rPr>
            </a:br>
            <a:endParaRPr lang="it-IT" sz="2000" dirty="0" smtClean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Sull'accesso </a:t>
            </a:r>
            <a:r>
              <a:rPr lang="it-IT" sz="2000" dirty="0">
                <a:latin typeface="Comic Sans MS"/>
                <a:cs typeface="Comic Sans MS"/>
              </a:rPr>
              <a:t>alla tecnologia </a:t>
            </a:r>
            <a:r>
              <a:rPr lang="it-IT" sz="2000" dirty="0" err="1">
                <a:latin typeface="Comic Sans MS"/>
                <a:cs typeface="Comic Sans MS"/>
              </a:rPr>
              <a:t>Tower</a:t>
            </a:r>
            <a:r>
              <a:rPr lang="it-IT" sz="2000" dirty="0">
                <a:latin typeface="Comic Sans MS"/>
                <a:cs typeface="Comic Sans MS"/>
              </a:rPr>
              <a:t>, </a:t>
            </a:r>
            <a:r>
              <a:rPr lang="it-IT" sz="2000" dirty="0" smtClean="0">
                <a:latin typeface="Comic Sans MS"/>
                <a:cs typeface="Comic Sans MS"/>
              </a:rPr>
              <a:t>scegliamo il “miglior offerente”; RAL </a:t>
            </a:r>
            <a:r>
              <a:rPr lang="it-IT" sz="2000" dirty="0">
                <a:latin typeface="Comic Sans MS"/>
                <a:cs typeface="Comic Sans MS"/>
              </a:rPr>
              <a:t>può </a:t>
            </a:r>
            <a:r>
              <a:rPr lang="it-IT" sz="2000" dirty="0" smtClean="0">
                <a:latin typeface="Comic Sans MS"/>
                <a:cs typeface="Comic Sans MS"/>
              </a:rPr>
              <a:t>essere il provider </a:t>
            </a:r>
            <a:r>
              <a:rPr lang="it-IT" sz="2000" dirty="0">
                <a:latin typeface="Comic Sans MS"/>
                <a:cs typeface="Comic Sans MS"/>
              </a:rPr>
              <a:t>(e non solo, se ci fosse </a:t>
            </a:r>
            <a:r>
              <a:rPr lang="it-IT" sz="2000" dirty="0" smtClean="0">
                <a:latin typeface="Comic Sans MS"/>
                <a:cs typeface="Comic Sans MS"/>
              </a:rPr>
              <a:t>un interesse comune sulle </a:t>
            </a:r>
            <a:r>
              <a:rPr lang="it-IT" sz="2000" dirty="0">
                <a:latin typeface="Comic Sans MS"/>
                <a:cs typeface="Comic Sans MS"/>
              </a:rPr>
              <a:t>applicazioni)</a:t>
            </a:r>
            <a:r>
              <a:rPr lang="it-IT" sz="2000" dirty="0" smtClean="0">
                <a:latin typeface="Comic Sans MS"/>
                <a:cs typeface="Comic Sans MS"/>
              </a:rPr>
              <a:t>.</a:t>
            </a:r>
            <a:endParaRPr lang="it-IT" sz="2000" dirty="0">
              <a:latin typeface="Comic Sans MS"/>
              <a:cs typeface="Comic Sans M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Summary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: adroterapia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49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650528"/>
            <a:ext cx="8640960" cy="4824536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Comic Sans MS"/>
                <a:cs typeface="Comic Sans MS"/>
              </a:rPr>
              <a:t>Dai vari documenti sulle </a:t>
            </a:r>
            <a:r>
              <a:rPr lang="it-IT" sz="2000" dirty="0" smtClean="0">
                <a:latin typeface="Comic Sans MS"/>
                <a:cs typeface="Comic Sans MS"/>
              </a:rPr>
              <a:t>specifiche e prestazioni dei rivelatori per FEL, appare molto chiaro che sarebbe necessario avere sensori a pixel con </a:t>
            </a:r>
            <a:r>
              <a:rPr lang="it-IT" sz="2000" dirty="0" err="1" smtClean="0">
                <a:latin typeface="Comic Sans MS"/>
                <a:cs typeface="Comic Sans MS"/>
              </a:rPr>
              <a:t>pitch</a:t>
            </a:r>
            <a:r>
              <a:rPr lang="it-IT" sz="2000" dirty="0" smtClean="0">
                <a:latin typeface="Comic Sans MS"/>
                <a:cs typeface="Comic Sans MS"/>
              </a:rPr>
              <a:t> 50 </a:t>
            </a:r>
            <a:r>
              <a:rPr lang="it-IT" sz="2000" dirty="0" smtClean="0">
                <a:latin typeface="Symbol" charset="2"/>
                <a:cs typeface="Symbol" charset="2"/>
              </a:rPr>
              <a:t>m</a:t>
            </a:r>
            <a:r>
              <a:rPr lang="it-IT" sz="2000" dirty="0" smtClean="0">
                <a:latin typeface="Comic Sans MS"/>
                <a:cs typeface="Comic Sans MS"/>
              </a:rPr>
              <a:t>m o anche inferiore, in grado di gestire un elevato frame rate.</a:t>
            </a:r>
            <a:endParaRPr lang="it-IT" sz="20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r>
              <a:rPr lang="it-IT" sz="2000" dirty="0" smtClean="0">
                <a:solidFill>
                  <a:srgbClr val="000000"/>
                </a:solidFill>
                <a:latin typeface="Comic Sans MS"/>
                <a:cs typeface="Comic Sans MS"/>
              </a:rPr>
              <a:t>CMOS 65 nm e/o integrazione 3D possono fornire lo strumento tecnologico adeguato</a:t>
            </a:r>
            <a:endParaRPr lang="it-IT" sz="20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marL="0" indent="0" eaLnBrk="0" hangingPunct="0">
              <a:lnSpc>
                <a:spcPct val="90000"/>
              </a:lnSpc>
              <a:spcBef>
                <a:spcPct val="50000"/>
              </a:spcBef>
              <a:buNone/>
              <a:defRPr/>
            </a:pPr>
            <a:endParaRPr lang="it-IT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848872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Small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pixels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, high rate,….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5500"/>
            <a:ext cx="3501355" cy="16002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2819401"/>
            <a:ext cx="187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cs typeface="Symbol" charset="2"/>
              </a:rPr>
              <a:t>From P. </a:t>
            </a:r>
            <a:r>
              <a:rPr lang="it-IT" dirty="0" err="1" smtClean="0">
                <a:solidFill>
                  <a:srgbClr val="FF0000"/>
                </a:solidFill>
                <a:cs typeface="Symbol" charset="2"/>
              </a:rPr>
              <a:t>Siddons</a:t>
            </a:r>
            <a:endParaRPr lang="it-IT" dirty="0">
              <a:solidFill>
                <a:srgbClr val="FF0000"/>
              </a:solidFill>
              <a:cs typeface="Symbol" charset="2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568700" y="2755901"/>
            <a:ext cx="55753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From Report of </a:t>
            </a:r>
            <a:r>
              <a:rPr lang="it-IT" sz="1600" dirty="0" err="1" smtClean="0">
                <a:solidFill>
                  <a:srgbClr val="FF0000"/>
                </a:solidFill>
              </a:rPr>
              <a:t>Working</a:t>
            </a:r>
            <a:r>
              <a:rPr lang="it-IT" sz="1600" dirty="0" smtClean="0">
                <a:solidFill>
                  <a:srgbClr val="FF0000"/>
                </a:solidFill>
              </a:rPr>
              <a:t> Group on XPCS </a:t>
            </a:r>
            <a:r>
              <a:rPr lang="it-IT" sz="1600" dirty="0" err="1" smtClean="0">
                <a:solidFill>
                  <a:srgbClr val="FF0000"/>
                </a:solidFill>
              </a:rPr>
              <a:t>experiments</a:t>
            </a:r>
            <a:r>
              <a:rPr lang="it-IT" sz="1600" dirty="0" smtClean="0">
                <a:solidFill>
                  <a:srgbClr val="FF0000"/>
                </a:solidFill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</a:rPr>
              <a:t>at</a:t>
            </a:r>
            <a:r>
              <a:rPr lang="it-IT" sz="1600" dirty="0" smtClean="0">
                <a:solidFill>
                  <a:srgbClr val="FF0000"/>
                </a:solidFill>
              </a:rPr>
              <a:t> XFEL (2010):</a:t>
            </a:r>
            <a:endParaRPr lang="it-IT" sz="1600" dirty="0">
              <a:solidFill>
                <a:srgbClr val="FF0000"/>
              </a:solidFill>
            </a:endParaRPr>
          </a:p>
          <a:p>
            <a:r>
              <a:rPr lang="it-IT" sz="2000" dirty="0" smtClean="0"/>
              <a:t>The </a:t>
            </a:r>
            <a:r>
              <a:rPr lang="it-IT" sz="2000" dirty="0" err="1"/>
              <a:t>required</a:t>
            </a:r>
            <a:r>
              <a:rPr lang="it-IT" sz="2000" dirty="0"/>
              <a:t> </a:t>
            </a:r>
            <a:r>
              <a:rPr lang="it-IT" sz="2000" dirty="0" err="1"/>
              <a:t>angular</a:t>
            </a:r>
            <a:r>
              <a:rPr lang="it-IT" sz="2000" dirty="0"/>
              <a:t> </a:t>
            </a:r>
            <a:r>
              <a:rPr lang="it-IT" sz="2000" dirty="0" err="1"/>
              <a:t>resolution</a:t>
            </a:r>
            <a:r>
              <a:rPr lang="it-IT" sz="2000" dirty="0"/>
              <a:t> of the detector </a:t>
            </a:r>
            <a:r>
              <a:rPr lang="it-IT" sz="2000" dirty="0" err="1"/>
              <a:t>is</a:t>
            </a:r>
            <a:r>
              <a:rPr lang="it-IT" sz="2000" dirty="0"/>
              <a:t> 2-3 </a:t>
            </a:r>
            <a:r>
              <a:rPr lang="it-IT" sz="2000" dirty="0" err="1"/>
              <a:t>μrad</a:t>
            </a:r>
            <a:r>
              <a:rPr lang="it-IT" sz="2000" dirty="0"/>
              <a:t>. In </a:t>
            </a:r>
            <a:r>
              <a:rPr lang="it-IT" sz="2000" dirty="0" err="1"/>
              <a:t>order</a:t>
            </a:r>
            <a:r>
              <a:rPr lang="it-IT" sz="2000" dirty="0"/>
              <a:t> to </a:t>
            </a:r>
            <a:r>
              <a:rPr lang="it-IT" sz="2000" dirty="0" err="1"/>
              <a:t>achieve</a:t>
            </a:r>
            <a:r>
              <a:rPr lang="it-IT" sz="2000" dirty="0"/>
              <a:t>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resolution</a:t>
            </a:r>
            <a:r>
              <a:rPr lang="it-IT" sz="2000" dirty="0"/>
              <a:t> a pixel </a:t>
            </a:r>
            <a:r>
              <a:rPr lang="it-IT" sz="2000" dirty="0" err="1"/>
              <a:t>size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below</a:t>
            </a:r>
            <a:r>
              <a:rPr lang="it-IT" sz="2000" dirty="0"/>
              <a:t> 100 </a:t>
            </a:r>
            <a:r>
              <a:rPr lang="it-IT" sz="2000" dirty="0" err="1"/>
              <a:t>μm</a:t>
            </a:r>
            <a:r>
              <a:rPr lang="it-IT" sz="2000" dirty="0"/>
              <a:t> plus a </a:t>
            </a:r>
            <a:r>
              <a:rPr lang="it-IT" sz="2000" dirty="0" err="1"/>
              <a:t>transverse</a:t>
            </a:r>
            <a:r>
              <a:rPr lang="it-IT" sz="2000" dirty="0"/>
              <a:t> </a:t>
            </a:r>
            <a:r>
              <a:rPr lang="it-IT" sz="2000" dirty="0" err="1"/>
              <a:t>floor</a:t>
            </a:r>
            <a:r>
              <a:rPr lang="it-IT" sz="2000" dirty="0"/>
              <a:t> </a:t>
            </a:r>
            <a:r>
              <a:rPr lang="it-IT" sz="2000" dirty="0" err="1"/>
              <a:t>space</a:t>
            </a:r>
            <a:r>
              <a:rPr lang="it-IT" sz="2000" dirty="0"/>
              <a:t> of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least</a:t>
            </a:r>
            <a:r>
              <a:rPr lang="it-IT" sz="2000" dirty="0"/>
              <a:t> 10 m in the </a:t>
            </a:r>
            <a:r>
              <a:rPr lang="it-IT" sz="2000" dirty="0" err="1"/>
              <a:t>experimental</a:t>
            </a:r>
            <a:r>
              <a:rPr lang="it-IT" sz="2000" dirty="0"/>
              <a:t> </a:t>
            </a:r>
            <a:r>
              <a:rPr lang="it-IT" sz="2000" dirty="0" err="1"/>
              <a:t>hutch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required</a:t>
            </a:r>
            <a:r>
              <a:rPr lang="it-IT" sz="2000" dirty="0"/>
              <a:t>. </a:t>
            </a:r>
            <a:endParaRPr lang="it-IT" sz="2000" dirty="0" smtClean="0"/>
          </a:p>
          <a:p>
            <a:r>
              <a:rPr lang="it-IT" sz="2000" dirty="0" smtClean="0"/>
              <a:t>….</a:t>
            </a:r>
          </a:p>
          <a:p>
            <a:r>
              <a:rPr lang="it-IT" sz="2000" dirty="0" smtClean="0"/>
              <a:t>In </a:t>
            </a:r>
            <a:r>
              <a:rPr lang="it-IT" sz="2000" dirty="0" err="1"/>
              <a:t>order</a:t>
            </a:r>
            <a:r>
              <a:rPr lang="it-IT" sz="2000" dirty="0"/>
              <a:t> to </a:t>
            </a:r>
            <a:r>
              <a:rPr lang="it-IT" sz="2000" dirty="0" err="1"/>
              <a:t>obtain</a:t>
            </a:r>
            <a:r>
              <a:rPr lang="it-IT" sz="2000" dirty="0"/>
              <a:t> a </a:t>
            </a:r>
            <a:r>
              <a:rPr lang="it-IT" sz="2000" dirty="0" err="1"/>
              <a:t>significant</a:t>
            </a:r>
            <a:r>
              <a:rPr lang="it-IT" sz="2000" dirty="0"/>
              <a:t> </a:t>
            </a:r>
            <a:r>
              <a:rPr lang="it-IT" sz="2000" dirty="0" err="1"/>
              <a:t>counting</a:t>
            </a:r>
            <a:r>
              <a:rPr lang="it-IT" sz="2000" dirty="0"/>
              <a:t> </a:t>
            </a:r>
            <a:r>
              <a:rPr lang="it-IT" sz="2000" dirty="0" err="1"/>
              <a:t>statistics</a:t>
            </a:r>
            <a:r>
              <a:rPr lang="it-IT" sz="2000" dirty="0"/>
              <a:t> in an </a:t>
            </a:r>
            <a:r>
              <a:rPr lang="it-IT" sz="2000" dirty="0" err="1"/>
              <a:t>acceptable</a:t>
            </a:r>
            <a:r>
              <a:rPr lang="it-IT" sz="2000" dirty="0"/>
              <a:t> time 10</a:t>
            </a:r>
            <a:r>
              <a:rPr lang="it-IT" sz="2000" baseline="30000" dirty="0"/>
              <a:t>8</a:t>
            </a:r>
            <a:r>
              <a:rPr lang="it-IT" sz="2000" dirty="0"/>
              <a:t> </a:t>
            </a:r>
            <a:r>
              <a:rPr lang="it-IT" sz="2000" dirty="0" err="1"/>
              <a:t>pixels</a:t>
            </a:r>
            <a:r>
              <a:rPr lang="it-IT" sz="2000" dirty="0"/>
              <a:t> are </a:t>
            </a:r>
            <a:r>
              <a:rPr lang="it-IT" sz="2000" dirty="0" err="1"/>
              <a:t>required</a:t>
            </a:r>
            <a:r>
              <a:rPr lang="it-IT" sz="2000" dirty="0"/>
              <a:t>. </a:t>
            </a:r>
            <a:endParaRPr lang="it-IT" sz="2000" dirty="0" smtClean="0"/>
          </a:p>
          <a:p>
            <a:r>
              <a:rPr lang="it-IT" sz="2000" dirty="0" smtClean="0"/>
              <a:t>…..</a:t>
            </a:r>
          </a:p>
          <a:p>
            <a:r>
              <a:rPr lang="it-IT" sz="2000" dirty="0" smtClean="0"/>
              <a:t>The </a:t>
            </a:r>
            <a:r>
              <a:rPr lang="it-IT" sz="2000" dirty="0"/>
              <a:t>frame rate </a:t>
            </a:r>
            <a:r>
              <a:rPr lang="it-IT" sz="2000" dirty="0" err="1"/>
              <a:t>should</a:t>
            </a:r>
            <a:r>
              <a:rPr lang="it-IT" sz="2000" dirty="0"/>
              <a:t> be </a:t>
            </a:r>
            <a:r>
              <a:rPr lang="it-IT" sz="2000" dirty="0" err="1"/>
              <a:t>as</a:t>
            </a:r>
            <a:r>
              <a:rPr lang="it-IT" sz="2000" dirty="0"/>
              <a:t> high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possible</a:t>
            </a:r>
            <a:r>
              <a:rPr lang="it-IT" sz="2000" dirty="0"/>
              <a:t> under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specifications</a:t>
            </a:r>
            <a:r>
              <a:rPr lang="it-IT" sz="2000" dirty="0"/>
              <a:t>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82938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Comic Sans MS"/>
                <a:cs typeface="Comic Sans MS"/>
              </a:rPr>
              <a:t>Sfruttando </a:t>
            </a:r>
            <a:r>
              <a:rPr lang="it-IT" sz="2000" dirty="0">
                <a:latin typeface="Comic Sans MS"/>
                <a:cs typeface="Comic Sans MS"/>
              </a:rPr>
              <a:t>gli MPW </a:t>
            </a:r>
            <a:r>
              <a:rPr lang="it-IT" sz="2000" dirty="0" err="1">
                <a:latin typeface="Comic Sans MS"/>
                <a:cs typeface="Comic Sans MS"/>
              </a:rPr>
              <a:t>run</a:t>
            </a:r>
            <a:r>
              <a:rPr lang="it-IT" sz="2000" dirty="0">
                <a:latin typeface="Comic Sans MS"/>
                <a:cs typeface="Comic Sans MS"/>
              </a:rPr>
              <a:t> organizzati dal CERN, potremmo realizzare </a:t>
            </a:r>
            <a:r>
              <a:rPr lang="it-IT" sz="2000" dirty="0" smtClean="0">
                <a:latin typeface="Comic Sans MS"/>
                <a:cs typeface="Comic Sans MS"/>
              </a:rPr>
              <a:t>due strati </a:t>
            </a:r>
            <a:r>
              <a:rPr lang="it-IT" sz="2000" dirty="0">
                <a:latin typeface="Comic Sans MS"/>
                <a:cs typeface="Comic Sans MS"/>
              </a:rPr>
              <a:t>in CMOS 130 nm che poi vengono integrati verticalmente per fare </a:t>
            </a:r>
            <a:r>
              <a:rPr lang="it-IT" sz="2000" dirty="0" smtClean="0">
                <a:latin typeface="Comic Sans MS"/>
                <a:cs typeface="Comic Sans MS"/>
              </a:rPr>
              <a:t>un </a:t>
            </a:r>
            <a:r>
              <a:rPr lang="it-IT" sz="2000" dirty="0" err="1" smtClean="0">
                <a:latin typeface="Comic Sans MS"/>
                <a:cs typeface="Comic Sans MS"/>
              </a:rPr>
              <a:t>readout</a:t>
            </a:r>
            <a:r>
              <a:rPr lang="it-IT" sz="2000" dirty="0" smtClean="0">
                <a:latin typeface="Comic Sans MS"/>
                <a:cs typeface="Comic Sans MS"/>
              </a:rPr>
              <a:t> </a:t>
            </a:r>
            <a:r>
              <a:rPr lang="it-IT" sz="2000" dirty="0">
                <a:latin typeface="Comic Sans MS"/>
                <a:cs typeface="Comic Sans MS"/>
              </a:rPr>
              <a:t>ad alte prestazioni per un FEL. Qui potremmo sfruttare </a:t>
            </a:r>
            <a:r>
              <a:rPr lang="it-IT" sz="2000" dirty="0" smtClean="0">
                <a:latin typeface="Comic Sans MS"/>
                <a:cs typeface="Comic Sans MS"/>
              </a:rPr>
              <a:t>molto lavoro </a:t>
            </a:r>
            <a:r>
              <a:rPr lang="it-IT" sz="2000" dirty="0">
                <a:latin typeface="Comic Sans MS"/>
                <a:cs typeface="Comic Sans MS"/>
              </a:rPr>
              <a:t>già fatto; anche se ci vorrà uno sforzo progettuale notevole </a:t>
            </a:r>
            <a:r>
              <a:rPr lang="it-IT" sz="2000" dirty="0" smtClean="0">
                <a:latin typeface="Comic Sans MS"/>
                <a:cs typeface="Comic Sans MS"/>
              </a:rPr>
              <a:t>per adattarlo </a:t>
            </a:r>
            <a:r>
              <a:rPr lang="it-IT" sz="2000" dirty="0">
                <a:latin typeface="Comic Sans MS"/>
                <a:cs typeface="Comic Sans MS"/>
              </a:rPr>
              <a:t>alla nuova applicazione. Questo potrebbe essere il "</a:t>
            </a:r>
            <a:r>
              <a:rPr lang="it-IT" sz="2000" dirty="0" smtClean="0">
                <a:latin typeface="Comic Sans MS"/>
                <a:cs typeface="Comic Sans MS"/>
              </a:rPr>
              <a:t>core” dell'esperimento</a:t>
            </a:r>
            <a:r>
              <a:rPr lang="it-IT" sz="2000" dirty="0">
                <a:latin typeface="Comic Sans MS"/>
                <a:cs typeface="Comic Sans MS"/>
              </a:rPr>
              <a:t>.</a:t>
            </a:r>
            <a:br>
              <a:rPr lang="it-IT" sz="2000" dirty="0">
                <a:latin typeface="Comic Sans MS"/>
                <a:cs typeface="Comic Sans MS"/>
              </a:rPr>
            </a:br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Sul </a:t>
            </a:r>
            <a:r>
              <a:rPr lang="it-IT" sz="2000" dirty="0">
                <a:latin typeface="Comic Sans MS"/>
                <a:cs typeface="Comic Sans MS"/>
              </a:rPr>
              <a:t>CMOS 65nm, visti i costi </a:t>
            </a:r>
            <a:r>
              <a:rPr lang="it-IT" sz="2000" dirty="0" smtClean="0">
                <a:latin typeface="Comic Sans MS"/>
                <a:cs typeface="Comic Sans MS"/>
              </a:rPr>
              <a:t>(comunque da valutare rispetto alla soluzione precedente) sarei </a:t>
            </a:r>
            <a:r>
              <a:rPr lang="it-IT" sz="2000" dirty="0">
                <a:latin typeface="Comic Sans MS"/>
                <a:cs typeface="Comic Sans MS"/>
              </a:rPr>
              <a:t>più prudente, </a:t>
            </a:r>
            <a:r>
              <a:rPr lang="it-IT" sz="2000" dirty="0" smtClean="0">
                <a:latin typeface="Comic Sans MS"/>
                <a:cs typeface="Comic Sans MS"/>
              </a:rPr>
              <a:t>a meno </a:t>
            </a:r>
            <a:r>
              <a:rPr lang="it-IT" sz="2000" dirty="0">
                <a:latin typeface="Comic Sans MS"/>
                <a:cs typeface="Comic Sans MS"/>
              </a:rPr>
              <a:t>che non </a:t>
            </a:r>
            <a:r>
              <a:rPr lang="it-IT" sz="2000" dirty="0" smtClean="0">
                <a:latin typeface="Comic Sans MS"/>
                <a:cs typeface="Comic Sans MS"/>
              </a:rPr>
              <a:t>troviamo (</a:t>
            </a:r>
            <a:r>
              <a:rPr lang="it-IT" sz="2000" dirty="0">
                <a:latin typeface="Comic Sans MS"/>
                <a:cs typeface="Comic Sans MS"/>
              </a:rPr>
              <a:t>e consideriamo opportuno) avere un importante alleato internazionale.</a:t>
            </a:r>
            <a:br>
              <a:rPr lang="it-IT" sz="2000" dirty="0">
                <a:latin typeface="Comic Sans MS"/>
                <a:cs typeface="Comic Sans MS"/>
              </a:rPr>
            </a:br>
            <a:r>
              <a:rPr lang="it-IT" sz="2000" dirty="0">
                <a:latin typeface="Comic Sans MS"/>
                <a:cs typeface="Comic Sans MS"/>
              </a:rPr>
              <a:t>Sfruttando le sinergie con AIDA, proseguiamo il lavoro di</a:t>
            </a:r>
            <a:br>
              <a:rPr lang="it-IT" sz="2000" dirty="0">
                <a:latin typeface="Comic Sans MS"/>
                <a:cs typeface="Comic Sans MS"/>
              </a:rPr>
            </a:br>
            <a:r>
              <a:rPr lang="it-IT" sz="2000" dirty="0">
                <a:latin typeface="Comic Sans MS"/>
                <a:cs typeface="Comic Sans MS"/>
              </a:rPr>
              <a:t>caratterizzazione della </a:t>
            </a:r>
            <a:r>
              <a:rPr lang="it-IT" sz="2000" dirty="0" smtClean="0">
                <a:latin typeface="Comic Sans MS"/>
                <a:cs typeface="Comic Sans MS"/>
              </a:rPr>
              <a:t>tecnologia </a:t>
            </a:r>
            <a:r>
              <a:rPr lang="it-IT" sz="2000" dirty="0">
                <a:latin typeface="Comic Sans MS"/>
                <a:cs typeface="Comic Sans MS"/>
              </a:rPr>
              <a:t>e l'integrazione di alcuni </a:t>
            </a:r>
            <a:r>
              <a:rPr lang="it-IT" sz="2000" dirty="0" smtClean="0">
                <a:latin typeface="Comic Sans MS"/>
                <a:cs typeface="Comic Sans MS"/>
              </a:rPr>
              <a:t>piccoli prototipi</a:t>
            </a:r>
            <a:r>
              <a:rPr lang="it-IT" sz="2000" dirty="0">
                <a:latin typeface="Comic Sans MS"/>
                <a:cs typeface="Comic Sans MS"/>
              </a:rPr>
              <a:t>. Potremmo cercare i soldi per un chip "vero" in un </a:t>
            </a:r>
            <a:r>
              <a:rPr lang="it-IT" sz="2000" dirty="0" smtClean="0">
                <a:latin typeface="Comic Sans MS"/>
                <a:cs typeface="Comic Sans MS"/>
              </a:rPr>
              <a:t>progetto europeo </a:t>
            </a:r>
            <a:r>
              <a:rPr lang="it-IT" sz="2000" dirty="0">
                <a:latin typeface="Comic Sans MS"/>
                <a:cs typeface="Comic Sans MS"/>
              </a:rPr>
              <a:t>che può (deve) essere ambizioso.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0"/>
            <a:ext cx="8136904" cy="90872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Summary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: accesso a tecnologie e wafer CMOS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88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9552" y="0"/>
            <a:ext cx="8136904" cy="90872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Dimostratore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Comic Sans MS"/>
                <a:cs typeface="Comic Sans MS"/>
              </a:rPr>
              <a:t>E’ un oggetto da provare in un fascio entro un arco temporale relativamente breve.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Può essere basato su una versione meno aggressiva del </a:t>
            </a:r>
            <a:r>
              <a:rPr lang="it-IT" sz="2000" dirty="0" err="1" smtClean="0">
                <a:latin typeface="Comic Sans MS"/>
                <a:cs typeface="Comic Sans MS"/>
              </a:rPr>
              <a:t>readout</a:t>
            </a:r>
            <a:r>
              <a:rPr lang="it-IT" sz="2000" dirty="0" smtClean="0">
                <a:latin typeface="Comic Sans MS"/>
                <a:cs typeface="Comic Sans MS"/>
              </a:rPr>
              <a:t> a 130nm, con un solo </a:t>
            </a:r>
            <a:r>
              <a:rPr lang="it-IT" sz="2000" dirty="0" err="1" smtClean="0">
                <a:latin typeface="Comic Sans MS"/>
                <a:cs typeface="Comic Sans MS"/>
              </a:rPr>
              <a:t>layer</a:t>
            </a:r>
            <a:r>
              <a:rPr lang="it-IT" sz="2000" dirty="0" smtClean="0">
                <a:latin typeface="Comic Sans MS"/>
                <a:cs typeface="Comic Sans MS"/>
              </a:rPr>
              <a:t> e funzionalità ridotte o pixel più grandi, in cui collaudare molte soluzioni tecnologiche utili per il dispositivo finale (interconnessioni, TSV, architetture,…).</a:t>
            </a:r>
          </a:p>
          <a:p>
            <a:endParaRPr lang="it-IT" sz="2000" dirty="0">
              <a:latin typeface="Comic Sans MS"/>
              <a:cs typeface="Comic Sans MS"/>
            </a:endParaRPr>
          </a:p>
          <a:p>
            <a:r>
              <a:rPr lang="it-IT" sz="2000" dirty="0" smtClean="0">
                <a:latin typeface="Comic Sans MS"/>
                <a:cs typeface="Comic Sans MS"/>
              </a:rPr>
              <a:t>Necessariamente, deve essere visto come un passo intermedio verso la realizzazione di uno strumento più ambizioso, che supera lo stato dell’arte in modo non solo incrementale.</a:t>
            </a:r>
          </a:p>
          <a:p>
            <a:pPr marL="0" indent="0">
              <a:buNone/>
            </a:pPr>
            <a:endParaRPr lang="it-IT" sz="2000" dirty="0">
              <a:latin typeface="Comic Sans MS"/>
              <a:cs typeface="Comic Sans MS"/>
            </a:endParaRP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62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4200" y="-18752"/>
            <a:ext cx="8051800" cy="57755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Ipotesi di organizzazione in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WorkPackages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982216"/>
            <a:ext cx="8431088" cy="554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E’ importante evidenziare tutte le varie attività che vogliamo perseguire (e su cui, in buona parte, già stiamo lavorando).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it-IT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WP1: High </a:t>
            </a:r>
            <a:r>
              <a:rPr lang="it-IT" sz="2400" dirty="0" err="1" smtClean="0">
                <a:solidFill>
                  <a:srgbClr val="000000"/>
                </a:solidFill>
                <a:latin typeface="Comic Sans MS" pitchFamily="66" charset="0"/>
              </a:rPr>
              <a:t>resistivity</a:t>
            </a: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 pixel </a:t>
            </a:r>
            <a:r>
              <a:rPr lang="it-IT" sz="2400" dirty="0" err="1" smtClean="0">
                <a:solidFill>
                  <a:srgbClr val="000000"/>
                </a:solidFill>
                <a:latin typeface="Comic Sans MS" pitchFamily="66" charset="0"/>
              </a:rPr>
              <a:t>sensors</a:t>
            </a: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 and CMOS </a:t>
            </a:r>
            <a:r>
              <a:rPr lang="it-IT" sz="2400" dirty="0" err="1" smtClean="0">
                <a:solidFill>
                  <a:srgbClr val="000000"/>
                </a:solidFill>
                <a:latin typeface="Comic Sans MS" pitchFamily="66" charset="0"/>
              </a:rPr>
              <a:t>sensors</a:t>
            </a: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WP2: </a:t>
            </a:r>
            <a:r>
              <a:rPr lang="it-IT" sz="2400" dirty="0">
                <a:solidFill>
                  <a:srgbClr val="000000"/>
                </a:solidFill>
                <a:latin typeface="Comic Sans MS" pitchFamily="66" charset="0"/>
              </a:rPr>
              <a:t>Advanced CMOS (130 nm and 65 nm</a:t>
            </a: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WP3: 3D </a:t>
            </a:r>
            <a:r>
              <a:rPr lang="it-IT" sz="2400" dirty="0" err="1" smtClean="0">
                <a:solidFill>
                  <a:srgbClr val="000000"/>
                </a:solidFill>
                <a:latin typeface="Comic Sans MS" pitchFamily="66" charset="0"/>
              </a:rPr>
              <a:t>integration</a:t>
            </a: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WP4: FEL  and SL </a:t>
            </a:r>
            <a:r>
              <a:rPr lang="it-IT" sz="2400" dirty="0" err="1" smtClean="0">
                <a:solidFill>
                  <a:srgbClr val="000000"/>
                </a:solidFill>
                <a:latin typeface="Comic Sans MS" pitchFamily="66" charset="0"/>
              </a:rPr>
              <a:t>instruments</a:t>
            </a: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WP5: </a:t>
            </a:r>
            <a:r>
              <a:rPr lang="it-IT" sz="2400" dirty="0" err="1" smtClean="0">
                <a:solidFill>
                  <a:srgbClr val="000000"/>
                </a:solidFill>
                <a:latin typeface="Comic Sans MS" pitchFamily="66" charset="0"/>
              </a:rPr>
              <a:t>Hadrontherapy</a:t>
            </a: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WP6: DAQ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it-IT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indent="12700">
              <a:spcBef>
                <a:spcPct val="20000"/>
              </a:spcBef>
              <a:defRPr/>
            </a:pPr>
            <a:endParaRPr lang="it-IT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it-IT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1"/>
            <a:ext cx="5210351" cy="37973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2941838"/>
            <a:ext cx="5219700" cy="3879146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702300" y="628948"/>
            <a:ext cx="2844800" cy="149195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Interfaccia fra strumento e DAQ generale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295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90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Conclusioni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982216"/>
            <a:ext cx="8229600" cy="554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400" dirty="0">
                <a:solidFill>
                  <a:srgbClr val="000000"/>
                </a:solidFill>
                <a:latin typeface="Comic Sans MS" pitchFamily="66" charset="0"/>
              </a:rPr>
              <a:t>U</a:t>
            </a: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n nuovo esperimento di Gruppo V deve soddisfare alcune (ovvie) condizioni.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  <a:buAutoNum type="arabicParenR"/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Deve essere sostenibile in termini di </a:t>
            </a:r>
            <a:r>
              <a:rPr lang="it-IT" sz="2400" dirty="0" err="1" smtClean="0">
                <a:solidFill>
                  <a:srgbClr val="000000"/>
                </a:solidFill>
                <a:latin typeface="Comic Sans MS" pitchFamily="66" charset="0"/>
              </a:rPr>
              <a:t>manpower</a:t>
            </a: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, tenendo conto dei numerosi impegni delle persone che presumibilmente afferiranno.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  <a:buAutoNum type="arabicParenR"/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Deve essere convincente e avvincente, sia dal punto di vista tecnologico sia sotto il profilo degli obiettivi scientifici 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  <a:buAutoNum type="arabicParenR"/>
              <a:defRPr/>
            </a:pPr>
            <a:r>
              <a:rPr lang="it-IT" sz="2400" dirty="0" smtClean="0">
                <a:solidFill>
                  <a:srgbClr val="000000"/>
                </a:solidFill>
                <a:latin typeface="Comic Sans MS" pitchFamily="66" charset="0"/>
              </a:rPr>
              <a:t>Andranno valutate con attenzione le sinergie con i gruppi internazionali che sono interessati ai pixel a integrazione 3D, al 65 nm, alle applicazioni FEL e radioterapiche.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50000"/>
              </a:spcBef>
              <a:buAutoNum type="arabicParenR"/>
              <a:defRPr/>
            </a:pP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it-IT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endParaRPr lang="it-IT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indent="12700">
              <a:spcBef>
                <a:spcPct val="20000"/>
              </a:spcBef>
              <a:defRPr/>
            </a:pPr>
            <a:endParaRPr lang="it-IT" sz="2400" dirty="0">
              <a:solidFill>
                <a:srgbClr val="000000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it-IT" sz="2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79512" y="476672"/>
            <a:ext cx="8856984" cy="4824536"/>
          </a:xfrm>
        </p:spPr>
        <p:txBody>
          <a:bodyPr>
            <a:noAutofit/>
          </a:bodyPr>
          <a:lstStyle/>
          <a:p>
            <a:r>
              <a:rPr lang="it-IT" sz="1800" dirty="0" smtClean="0">
                <a:latin typeface="Comic Sans MS"/>
                <a:cs typeface="Comic Sans MS"/>
              </a:rPr>
              <a:t>Un R&amp;D su sistemi basati su rivelatori a pixel per FEL, adroterapia condivide alcune linee guida di interesse anche per applicazioni a tracciatori di particelle in ambito HEP (e.g., high-</a:t>
            </a:r>
            <a:r>
              <a:rPr lang="it-IT" sz="1800" dirty="0" err="1" smtClean="0">
                <a:latin typeface="Comic Sans MS"/>
                <a:cs typeface="Comic Sans MS"/>
              </a:rPr>
              <a:t>density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analog</a:t>
            </a:r>
            <a:r>
              <a:rPr lang="it-IT" sz="1800" dirty="0" smtClean="0">
                <a:latin typeface="Comic Sans MS"/>
                <a:cs typeface="Comic Sans MS"/>
              </a:rPr>
              <a:t> &amp; </a:t>
            </a:r>
            <a:r>
              <a:rPr lang="it-IT" sz="1800" dirty="0" err="1" smtClean="0">
                <a:latin typeface="Comic Sans MS"/>
                <a:cs typeface="Comic Sans MS"/>
              </a:rPr>
              <a:t>digital</a:t>
            </a:r>
            <a:r>
              <a:rPr lang="it-IT" sz="1800" dirty="0" smtClean="0"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latin typeface="Comic Sans MS"/>
                <a:cs typeface="Comic Sans MS"/>
              </a:rPr>
              <a:t>electronics</a:t>
            </a:r>
            <a:r>
              <a:rPr lang="it-IT" sz="1800" dirty="0" smtClean="0">
                <a:latin typeface="Comic Sans MS"/>
                <a:cs typeface="Comic Sans MS"/>
              </a:rPr>
              <a:t> in the pixel </a:t>
            </a:r>
            <a:r>
              <a:rPr lang="it-IT" sz="1800" dirty="0" err="1" smtClean="0">
                <a:latin typeface="Comic Sans MS"/>
                <a:cs typeface="Comic Sans MS"/>
              </a:rPr>
              <a:t>cell</a:t>
            </a:r>
            <a:r>
              <a:rPr lang="it-IT" sz="1800" dirty="0" smtClean="0">
                <a:latin typeface="Comic Sans MS"/>
                <a:cs typeface="Comic Sans MS"/>
              </a:rPr>
              <a:t>)</a:t>
            </a:r>
          </a:p>
          <a:p>
            <a:pPr marL="0" indent="0">
              <a:buNone/>
            </a:pPr>
            <a:endParaRPr lang="it-IT" sz="1800" dirty="0" smtClean="0">
              <a:latin typeface="Comic Sans MS"/>
              <a:cs typeface="Comic Sans MS"/>
            </a:endParaRPr>
          </a:p>
          <a:p>
            <a:r>
              <a:rPr lang="it-IT" sz="1800" dirty="0" smtClean="0">
                <a:latin typeface="Comic Sans MS"/>
                <a:cs typeface="Comic Sans MS"/>
              </a:rPr>
              <a:t>Tuttavia, alcune specifiche sono nettamente diverse. Per fare un paio di esempi, in quasi tutti gli esperimenti a FEL è necessaria una elevata risoluzione analogica sulla carica raccolta dal pixel (8-9 bit), insieme alla capacità di rivelare singoli fotoni  e di operare su elevatissimo </a:t>
            </a:r>
            <a:r>
              <a:rPr lang="it-IT" sz="1800" dirty="0" err="1" smtClean="0">
                <a:latin typeface="Comic Sans MS"/>
                <a:cs typeface="Comic Sans MS"/>
              </a:rPr>
              <a:t>range</a:t>
            </a:r>
            <a:r>
              <a:rPr lang="it-IT" sz="1800" dirty="0" smtClean="0">
                <a:latin typeface="Comic Sans MS"/>
                <a:cs typeface="Comic Sans MS"/>
              </a:rPr>
              <a:t> dinamico. Inoltre, di norma non si leggono le matrici in modo </a:t>
            </a:r>
            <a:r>
              <a:rPr lang="it-IT" sz="1800" dirty="0" err="1" smtClean="0">
                <a:latin typeface="Comic Sans MS"/>
                <a:cs typeface="Comic Sans MS"/>
              </a:rPr>
              <a:t>sparsificato</a:t>
            </a:r>
            <a:r>
              <a:rPr lang="it-IT" sz="1800" dirty="0" smtClean="0">
                <a:latin typeface="Comic Sans MS"/>
                <a:cs typeface="Comic Sans MS"/>
              </a:rPr>
              <a:t> (potrebbe essere un punto su cui elaborare idee interessanti).</a:t>
            </a:r>
          </a:p>
          <a:p>
            <a:pPr marL="0" indent="0">
              <a:buNone/>
            </a:pPr>
            <a:endParaRPr lang="it-IT" sz="1800" dirty="0" smtClean="0">
              <a:latin typeface="Comic Sans MS"/>
              <a:cs typeface="Comic Sans MS"/>
            </a:endParaRPr>
          </a:p>
          <a:p>
            <a:r>
              <a:rPr lang="it-IT" sz="1800" dirty="0" smtClean="0">
                <a:solidFill>
                  <a:srgbClr val="000000"/>
                </a:solidFill>
                <a:latin typeface="Comic Sans MS" pitchFamily="66" charset="0"/>
              </a:rPr>
              <a:t>Si deve competere con gruppi e collaborazioni già attivi nel settore da diversi anni</a:t>
            </a:r>
          </a:p>
          <a:p>
            <a:endParaRPr lang="it-IT" sz="18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it-IT" sz="1800" dirty="0" smtClean="0">
                <a:solidFill>
                  <a:srgbClr val="000000"/>
                </a:solidFill>
                <a:latin typeface="Comic Sans MS" pitchFamily="66" charset="0"/>
              </a:rPr>
              <a:t>Obiettivi realistici in un arco di 3 anni:</a:t>
            </a:r>
          </a:p>
          <a:p>
            <a:pPr marL="901700">
              <a:buSzPct val="68000"/>
              <a:buFont typeface="Wingdings" charset="2"/>
              <a:buChar char="u"/>
            </a:pPr>
            <a:r>
              <a:rPr lang="it-IT" sz="1800" dirty="0">
                <a:solidFill>
                  <a:srgbClr val="000000"/>
                </a:solidFill>
                <a:latin typeface="Comic Sans MS" pitchFamily="66" charset="0"/>
              </a:rPr>
              <a:t>	</a:t>
            </a:r>
            <a:r>
              <a:rPr lang="it-IT" sz="1800" dirty="0" smtClean="0">
                <a:solidFill>
                  <a:srgbClr val="000000"/>
                </a:solidFill>
                <a:latin typeface="Comic Sans MS" pitchFamily="66" charset="0"/>
              </a:rPr>
              <a:t>essere in condizione di partecipare con successo alle prossime call XFEL, LCLS, ecc., a progetti europei,…</a:t>
            </a:r>
          </a:p>
          <a:p>
            <a:pPr marL="901700">
              <a:buSzPct val="68000"/>
              <a:buFont typeface="Wingdings" charset="2"/>
              <a:buChar char="u"/>
            </a:pPr>
            <a:r>
              <a:rPr lang="it-IT" sz="1800" dirty="0">
                <a:solidFill>
                  <a:srgbClr val="000000"/>
                </a:solidFill>
                <a:latin typeface="Comic Sans MS" pitchFamily="66" charset="0"/>
              </a:rPr>
              <a:t>	</a:t>
            </a:r>
            <a:r>
              <a:rPr lang="it-IT" sz="1800" dirty="0" smtClean="0">
                <a:solidFill>
                  <a:srgbClr val="000000"/>
                </a:solidFill>
                <a:latin typeface="Comic Sans MS" pitchFamily="66" charset="0"/>
              </a:rPr>
              <a:t>far progredire lo sviluppo su alcune tecnologie chiave per i sensori e 	l’elettronica</a:t>
            </a:r>
          </a:p>
          <a:p>
            <a:pPr marL="901700">
              <a:buSzPct val="68000"/>
              <a:buFont typeface="Wingdings" charset="2"/>
              <a:buChar char="u"/>
            </a:pPr>
            <a:r>
              <a:rPr lang="it-IT" sz="1800" dirty="0">
                <a:solidFill>
                  <a:srgbClr val="000000"/>
                </a:solidFill>
                <a:latin typeface="Comic Sans MS" pitchFamily="66" charset="0"/>
              </a:rPr>
              <a:t>	</a:t>
            </a:r>
            <a:r>
              <a:rPr lang="it-IT" sz="1800" dirty="0" smtClean="0">
                <a:solidFill>
                  <a:srgbClr val="000000"/>
                </a:solidFill>
                <a:latin typeface="Comic Sans MS" pitchFamily="66" charset="0"/>
              </a:rPr>
              <a:t>realizzare un dimostratore che possa essere proposto per un 	test su un fascio</a:t>
            </a:r>
            <a:r>
              <a:rPr lang="it-IT" sz="1800" dirty="0">
                <a:solidFill>
                  <a:srgbClr val="000000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848872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Obiettivi del nuovo esperimento: applicazioni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10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319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299201" y="18415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endParaRPr lang="it-IT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353301" y="20955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ymbol" charset="2"/>
                <a:cs typeface="Symbol" charset="2"/>
              </a:rPr>
              <a:t>m</a:t>
            </a:r>
            <a:endParaRPr lang="it-IT" dirty="0">
              <a:latin typeface="Symbol" charset="2"/>
              <a:cs typeface="Symbol" charset="2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115301" y="20828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ymbol" charset="2"/>
                <a:cs typeface="Symbol" charset="2"/>
              </a:rPr>
              <a:t>m</a:t>
            </a:r>
            <a:endParaRPr lang="it-IT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919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4525963"/>
          </a:xfrm>
        </p:spPr>
        <p:txBody>
          <a:bodyPr>
            <a:normAutofit/>
          </a:bodyPr>
          <a:lstStyle/>
          <a:p>
            <a:r>
              <a:rPr lang="it-IT" sz="1800" dirty="0" smtClean="0">
                <a:latin typeface="Comic Sans MS"/>
                <a:cs typeface="Comic Sans MS"/>
              </a:rPr>
              <a:t>Un substrato ad alta resistività “detector grade” completamente svuotato fornisce la risoluzione “spettroscopica” necessaria per la rivelazione di singoli fotoni. Per raggi X “duri”, è necessario un elevato spessore.</a:t>
            </a:r>
          </a:p>
          <a:p>
            <a:pPr marL="0" indent="0">
              <a:buNone/>
            </a:pPr>
            <a:endParaRPr lang="it-IT" sz="1800" dirty="0" smtClean="0">
              <a:latin typeface="Comic Sans MS"/>
              <a:cs typeface="Comic Sans MS"/>
            </a:endParaRPr>
          </a:p>
          <a:p>
            <a:r>
              <a:rPr lang="it-IT" sz="1800" dirty="0" smtClean="0">
                <a:latin typeface="Comic Sans MS"/>
                <a:cs typeface="Comic Sans MS"/>
              </a:rPr>
              <a:t>Per le applicazioni FEL, sensori a pixel </a:t>
            </a:r>
            <a:r>
              <a:rPr lang="it-IT" sz="1800" dirty="0">
                <a:latin typeface="Comic Sans MS"/>
                <a:cs typeface="Comic Sans MS"/>
              </a:rPr>
              <a:t>ad alta </a:t>
            </a:r>
            <a:r>
              <a:rPr lang="it-IT" sz="1800" dirty="0" smtClean="0">
                <a:latin typeface="Comic Sans MS"/>
                <a:cs typeface="Comic Sans MS"/>
              </a:rPr>
              <a:t>resistività</a:t>
            </a:r>
            <a:r>
              <a:rPr lang="it-IT" sz="1800" dirty="0">
                <a:latin typeface="Comic Sans MS"/>
                <a:cs typeface="Comic Sans MS"/>
              </a:rPr>
              <a:t> </a:t>
            </a:r>
            <a:r>
              <a:rPr lang="it-IT" sz="1800" dirty="0" smtClean="0">
                <a:latin typeface="Comic Sans MS"/>
                <a:cs typeface="Comic Sans MS"/>
              </a:rPr>
              <a:t>competono con dispositivi come </a:t>
            </a:r>
            <a:r>
              <a:rPr lang="it-IT" sz="1800" dirty="0" err="1" smtClean="0">
                <a:latin typeface="Comic Sans MS"/>
                <a:cs typeface="Comic Sans MS"/>
              </a:rPr>
              <a:t>pnCCD</a:t>
            </a:r>
            <a:r>
              <a:rPr lang="it-IT" sz="1800" dirty="0" smtClean="0">
                <a:latin typeface="Comic Sans MS"/>
                <a:cs typeface="Comic Sans MS"/>
              </a:rPr>
              <a:t>, SDD, DEPFET (nella versione XFEL, spessore 450 </a:t>
            </a:r>
            <a:r>
              <a:rPr lang="it-IT" sz="1800" dirty="0" smtClean="0">
                <a:latin typeface="Symbol" charset="2"/>
                <a:cs typeface="Symbol" charset="2"/>
              </a:rPr>
              <a:t>m</a:t>
            </a:r>
            <a:r>
              <a:rPr lang="it-IT" sz="1800" dirty="0" smtClean="0">
                <a:latin typeface="Comic Sans MS"/>
                <a:cs typeface="Comic Sans MS"/>
              </a:rPr>
              <a:t>m, in futuro 1 mm). </a:t>
            </a:r>
          </a:p>
          <a:p>
            <a:endParaRPr lang="it-IT" sz="1800" dirty="0" smtClean="0">
              <a:latin typeface="Comic Sans MS"/>
              <a:cs typeface="Comic Sans MS"/>
            </a:endParaRPr>
          </a:p>
          <a:p>
            <a:r>
              <a:rPr lang="it-IT" sz="1800" dirty="0" smtClean="0">
                <a:latin typeface="Comic Sans MS"/>
                <a:cs typeface="Comic Sans MS"/>
              </a:rPr>
              <a:t>I sensori a pixel fabbricati da FBK sono i nostri “</a:t>
            </a:r>
            <a:r>
              <a:rPr lang="it-IT" sz="1800" dirty="0" err="1" smtClean="0">
                <a:latin typeface="Comic Sans MS"/>
                <a:cs typeface="Comic Sans MS"/>
              </a:rPr>
              <a:t>workhorse</a:t>
            </a:r>
            <a:r>
              <a:rPr lang="it-IT" sz="1800" dirty="0" smtClean="0">
                <a:latin typeface="Comic Sans MS"/>
                <a:cs typeface="Comic Sans MS"/>
              </a:rPr>
              <a:t>”.</a:t>
            </a:r>
          </a:p>
          <a:p>
            <a:endParaRPr lang="it-IT" sz="1800" dirty="0">
              <a:latin typeface="Comic Sans MS"/>
              <a:cs typeface="Comic Sans M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Tecnologie per i sensori: FEL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2" y="3810000"/>
            <a:ext cx="4432300" cy="304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679066"/>
            <a:ext cx="4072012" cy="31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0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251520" y="1077888"/>
            <a:ext cx="8784976" cy="4525963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 smtClean="0">
                <a:latin typeface="Comic Sans MS"/>
                <a:cs typeface="Comic Sans MS"/>
              </a:rPr>
              <a:t>I sensori CMOS hanno un limitato spessore attivo (10-15 </a:t>
            </a:r>
            <a:r>
              <a:rPr lang="it-IT" sz="2400" dirty="0" smtClean="0">
                <a:latin typeface="Symbol" charset="2"/>
                <a:cs typeface="Symbol" charset="2"/>
              </a:rPr>
              <a:t>m</a:t>
            </a:r>
            <a:r>
              <a:rPr lang="it-IT" sz="2400" dirty="0" smtClean="0">
                <a:latin typeface="Comic Sans MS"/>
                <a:cs typeface="Comic Sans MS"/>
              </a:rPr>
              <a:t>m), che inoltre è complicato svuotare completamente (a meno di usare tecnologie CMOS HV, su cui altri stanno elaborando proposte INFN). </a:t>
            </a:r>
            <a:endParaRPr lang="it-IT" sz="2400" dirty="0">
              <a:latin typeface="Comic Sans MS"/>
              <a:cs typeface="Comic Sans MS"/>
            </a:endParaRPr>
          </a:p>
          <a:p>
            <a:endParaRPr lang="it-IT" sz="2400" dirty="0">
              <a:latin typeface="Comic Sans MS"/>
              <a:cs typeface="Comic Sans MS"/>
            </a:endParaRPr>
          </a:p>
          <a:p>
            <a:r>
              <a:rPr lang="it-IT" sz="2400" dirty="0" smtClean="0">
                <a:latin typeface="Comic Sans MS"/>
                <a:cs typeface="Comic Sans MS"/>
              </a:rPr>
              <a:t>Potrebbero essere utilizzati per rivelazione di raggi X di energia relativamente bassa (vedi successiva slide).</a:t>
            </a:r>
          </a:p>
          <a:p>
            <a:endParaRPr lang="it-IT" sz="2400" dirty="0">
              <a:latin typeface="Comic Sans MS"/>
              <a:cs typeface="Comic Sans MS"/>
            </a:endParaRPr>
          </a:p>
          <a:p>
            <a:r>
              <a:rPr lang="it-IT" sz="2400" dirty="0" smtClean="0">
                <a:latin typeface="Comic Sans MS"/>
                <a:cs typeface="Comic Sans MS"/>
              </a:rPr>
              <a:t>Per soddisfare specifiche aggressive sulle dimensioni dei pixel e/o sul rate di lettura e/o sulla profondità di memoria, è molto interessante una soluzione a due strati “omogenei” (stessa tecnologia) con integrazione 3D “via last” </a:t>
            </a:r>
            <a:r>
              <a:rPr lang="it-IT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(talk di Lodovico Ratti)</a:t>
            </a:r>
            <a:r>
              <a:rPr lang="it-IT" sz="2400" dirty="0" smtClean="0">
                <a:latin typeface="Comic Sans MS"/>
                <a:cs typeface="Comic Sans MS"/>
              </a:rPr>
              <a:t>, in cui uno strato funge anche da supporto meccanico del </a:t>
            </a:r>
            <a:r>
              <a:rPr lang="it-IT" sz="2400" dirty="0" err="1" smtClean="0">
                <a:latin typeface="Comic Sans MS"/>
                <a:cs typeface="Comic Sans MS"/>
              </a:rPr>
              <a:t>sensing</a:t>
            </a:r>
            <a:r>
              <a:rPr lang="it-IT" sz="2400" dirty="0" smtClean="0"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latin typeface="Comic Sans MS"/>
                <a:cs typeface="Comic Sans MS"/>
              </a:rPr>
              <a:t>layer</a:t>
            </a:r>
            <a:r>
              <a:rPr lang="it-IT" sz="2400" dirty="0" smtClean="0">
                <a:latin typeface="Comic Sans MS"/>
                <a:cs typeface="Comic Sans MS"/>
              </a:rPr>
              <a:t> sottile.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CMOS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sensors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per applicazioni FEL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22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82575" y="0"/>
            <a:ext cx="85185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3600" dirty="0" smtClean="0">
                <a:solidFill>
                  <a:srgbClr val="FFFFFF"/>
                </a:solidFill>
                <a:cs typeface="DejaVu LGC Sans" charset="0"/>
              </a:rPr>
              <a:t>PERCIVAL project (DESY/RAL)</a:t>
            </a:r>
            <a:endParaRPr lang="en-US" sz="3600" b="1" dirty="0" smtClean="0">
              <a:solidFill>
                <a:srgbClr val="FFFFFF"/>
              </a:solidFill>
              <a:cs typeface="DejaVu LGC Sans" charset="0"/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362075" y="1073150"/>
            <a:ext cx="4572000" cy="558800"/>
          </a:xfrm>
          <a:prstGeom prst="roundRect">
            <a:avLst>
              <a:gd name="adj" fmla="val 171"/>
            </a:avLst>
          </a:prstGeom>
          <a:solidFill>
            <a:srgbClr val="FF99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2012950" y="1474788"/>
            <a:ext cx="255588" cy="349250"/>
          </a:xfrm>
          <a:prstGeom prst="ellipse">
            <a:avLst/>
          </a:prstGeom>
          <a:solidFill>
            <a:srgbClr val="5C852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3074988" y="1476375"/>
            <a:ext cx="255587" cy="349250"/>
          </a:xfrm>
          <a:prstGeom prst="ellipse">
            <a:avLst/>
          </a:prstGeom>
          <a:solidFill>
            <a:srgbClr val="5C852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4056063" y="1476375"/>
            <a:ext cx="255587" cy="349250"/>
          </a:xfrm>
          <a:prstGeom prst="ellipse">
            <a:avLst/>
          </a:prstGeom>
          <a:solidFill>
            <a:srgbClr val="5C852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1363663" y="1631950"/>
            <a:ext cx="5257800" cy="457200"/>
          </a:xfrm>
          <a:prstGeom prst="roundRect">
            <a:avLst>
              <a:gd name="adj" fmla="val 347"/>
            </a:avLst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1676400" y="1633538"/>
            <a:ext cx="228600" cy="84137"/>
          </a:xfrm>
          <a:prstGeom prst="roundRect">
            <a:avLst>
              <a:gd name="adj" fmla="val 1921"/>
            </a:avLst>
          </a:prstGeom>
          <a:solidFill>
            <a:srgbClr val="0047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1892300" y="1562100"/>
            <a:ext cx="84138" cy="84138"/>
          </a:xfrm>
          <a:prstGeom prst="roundRect">
            <a:avLst>
              <a:gd name="adj" fmla="val 1921"/>
            </a:avLst>
          </a:prstGeom>
          <a:solidFill>
            <a:srgbClr val="0047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1604963" y="1562100"/>
            <a:ext cx="84137" cy="84138"/>
          </a:xfrm>
          <a:prstGeom prst="roundRect">
            <a:avLst>
              <a:gd name="adj" fmla="val 1921"/>
            </a:avLst>
          </a:prstGeom>
          <a:solidFill>
            <a:srgbClr val="0047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2720975" y="1633538"/>
            <a:ext cx="228600" cy="84137"/>
          </a:xfrm>
          <a:prstGeom prst="roundRect">
            <a:avLst>
              <a:gd name="adj" fmla="val 1921"/>
            </a:avLst>
          </a:prstGeom>
          <a:solidFill>
            <a:srgbClr val="0047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2936875" y="1562100"/>
            <a:ext cx="84138" cy="84138"/>
          </a:xfrm>
          <a:prstGeom prst="roundRect">
            <a:avLst>
              <a:gd name="adj" fmla="val 1921"/>
            </a:avLst>
          </a:prstGeom>
          <a:solidFill>
            <a:srgbClr val="0047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5" name="AutoShape 13"/>
          <p:cNvSpPr>
            <a:spLocks noChangeArrowheads="1"/>
          </p:cNvSpPr>
          <p:nvPr/>
        </p:nvSpPr>
        <p:spPr bwMode="auto">
          <a:xfrm>
            <a:off x="2649538" y="1562100"/>
            <a:ext cx="84137" cy="84138"/>
          </a:xfrm>
          <a:prstGeom prst="roundRect">
            <a:avLst>
              <a:gd name="adj" fmla="val 1921"/>
            </a:avLst>
          </a:prstGeom>
          <a:solidFill>
            <a:srgbClr val="0047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3729038" y="1633538"/>
            <a:ext cx="228600" cy="84137"/>
          </a:xfrm>
          <a:prstGeom prst="roundRect">
            <a:avLst>
              <a:gd name="adj" fmla="val 1921"/>
            </a:avLst>
          </a:prstGeom>
          <a:solidFill>
            <a:srgbClr val="0047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>
            <a:off x="3944938" y="1562100"/>
            <a:ext cx="84137" cy="84138"/>
          </a:xfrm>
          <a:prstGeom prst="roundRect">
            <a:avLst>
              <a:gd name="adj" fmla="val 1921"/>
            </a:avLst>
          </a:prstGeom>
          <a:solidFill>
            <a:srgbClr val="0047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8" name="AutoShape 16"/>
          <p:cNvSpPr>
            <a:spLocks noChangeArrowheads="1"/>
          </p:cNvSpPr>
          <p:nvPr/>
        </p:nvSpPr>
        <p:spPr bwMode="auto">
          <a:xfrm>
            <a:off x="3657600" y="1562100"/>
            <a:ext cx="84138" cy="84138"/>
          </a:xfrm>
          <a:prstGeom prst="roundRect">
            <a:avLst>
              <a:gd name="adj" fmla="val 1921"/>
            </a:avLst>
          </a:prstGeom>
          <a:solidFill>
            <a:srgbClr val="0047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69" name="AutoShape 17"/>
          <p:cNvSpPr>
            <a:spLocks noChangeArrowheads="1"/>
          </p:cNvSpPr>
          <p:nvPr/>
        </p:nvSpPr>
        <p:spPr bwMode="auto">
          <a:xfrm>
            <a:off x="1362075" y="2074863"/>
            <a:ext cx="5257800" cy="922337"/>
          </a:xfrm>
          <a:prstGeom prst="roundRect">
            <a:avLst>
              <a:gd name="adj" fmla="val 83"/>
            </a:avLst>
          </a:prstGeom>
          <a:solidFill>
            <a:srgbClr val="FF99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339725" y="1100138"/>
            <a:ext cx="142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mtClean="0">
                <a:solidFill>
                  <a:srgbClr val="000000"/>
                </a:solidFill>
                <a:cs typeface="DejaVu LGC Sans" charset="0"/>
              </a:rPr>
              <a:t>photodiodes</a:t>
            </a:r>
          </a:p>
        </p:txBody>
      </p:sp>
      <p:sp>
        <p:nvSpPr>
          <p:cNvPr id="32786" name="Freeform 19"/>
          <p:cNvSpPr>
            <a:spLocks noChangeArrowheads="1"/>
          </p:cNvSpPr>
          <p:nvPr/>
        </p:nvSpPr>
        <p:spPr bwMode="auto">
          <a:xfrm>
            <a:off x="3600450" y="765175"/>
            <a:ext cx="457200" cy="431800"/>
          </a:xfrm>
          <a:custGeom>
            <a:avLst/>
            <a:gdLst>
              <a:gd name="T0" fmla="*/ 2147483647 w 640"/>
              <a:gd name="T1" fmla="*/ 2147483647 h 861"/>
              <a:gd name="T2" fmla="*/ 2147483647 w 640"/>
              <a:gd name="T3" fmla="*/ 2147483647 h 861"/>
              <a:gd name="T4" fmla="*/ 2147483647 w 640"/>
              <a:gd name="T5" fmla="*/ 2147483647 h 861"/>
              <a:gd name="T6" fmla="*/ 2147483647 w 640"/>
              <a:gd name="T7" fmla="*/ 0 h 861"/>
              <a:gd name="T8" fmla="*/ 2147483647 w 640"/>
              <a:gd name="T9" fmla="*/ 2147483647 h 861"/>
              <a:gd name="T10" fmla="*/ 2147483647 w 640"/>
              <a:gd name="T11" fmla="*/ 2147483647 h 861"/>
              <a:gd name="T12" fmla="*/ 2147483647 w 640"/>
              <a:gd name="T13" fmla="*/ 2147483647 h 861"/>
              <a:gd name="T14" fmla="*/ 2147483647 w 640"/>
              <a:gd name="T15" fmla="*/ 2147483647 h 861"/>
              <a:gd name="T16" fmla="*/ 0 w 640"/>
              <a:gd name="T17" fmla="*/ 2147483647 h 861"/>
              <a:gd name="T18" fmla="*/ 2147483647 w 640"/>
              <a:gd name="T19" fmla="*/ 2147483647 h 861"/>
              <a:gd name="T20" fmla="*/ 2147483647 w 640"/>
              <a:gd name="T21" fmla="*/ 2147483647 h 861"/>
              <a:gd name="T22" fmla="*/ 2147483647 w 640"/>
              <a:gd name="T23" fmla="*/ 2147483647 h 861"/>
              <a:gd name="T24" fmla="*/ 2147483647 w 640"/>
              <a:gd name="T25" fmla="*/ 2147483647 h 8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257 w 640"/>
              <a:gd name="T40" fmla="*/ 295 h 861"/>
              <a:gd name="T41" fmla="*/ 414 w 640"/>
              <a:gd name="T42" fmla="*/ 566 h 8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close/>
              </a:path>
            </a:pathLst>
          </a:custGeom>
          <a:solidFill>
            <a:srgbClr val="FF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16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3572" name="AutoShape 20"/>
          <p:cNvCxnSpPr>
            <a:cxnSpLocks noChangeShapeType="1"/>
            <a:stCxn id="23587" idx="2"/>
            <a:endCxn id="23557" idx="0"/>
          </p:cNvCxnSpPr>
          <p:nvPr/>
        </p:nvCxnSpPr>
        <p:spPr bwMode="auto">
          <a:xfrm rot="10800000" flipV="1">
            <a:off x="3201988" y="1227138"/>
            <a:ext cx="339725" cy="249237"/>
          </a:xfrm>
          <a:prstGeom prst="curvedConnector2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3573" name="AutoShape 21"/>
          <p:cNvCxnSpPr>
            <a:cxnSpLocks noChangeShapeType="1"/>
            <a:stCxn id="23587" idx="3"/>
            <a:endCxn id="23557" idx="1"/>
          </p:cNvCxnSpPr>
          <p:nvPr/>
        </p:nvCxnSpPr>
        <p:spPr bwMode="auto">
          <a:xfrm rot="5400000">
            <a:off x="3197226" y="1169987"/>
            <a:ext cx="271462" cy="442913"/>
          </a:xfrm>
          <a:prstGeom prst="curvedConnector3">
            <a:avLst>
              <a:gd name="adj1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61913" y="1631950"/>
            <a:ext cx="13176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mtClean="0">
                <a:solidFill>
                  <a:srgbClr val="000000"/>
                </a:solidFill>
                <a:cs typeface="DejaVu LGC Sans" charset="0"/>
              </a:rPr>
              <a:t>embedded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mtClean="0">
                <a:solidFill>
                  <a:srgbClr val="000000"/>
                </a:solidFill>
                <a:cs typeface="DejaVu LGC Sans" charset="0"/>
              </a:rPr>
              <a:t>circuitry</a:t>
            </a:r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>
            <a:off x="1711325" y="1268413"/>
            <a:ext cx="420688" cy="2063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 flipV="1">
            <a:off x="1025525" y="1695450"/>
            <a:ext cx="614363" cy="4016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3702050" y="2279650"/>
            <a:ext cx="1666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mtClean="0">
                <a:solidFill>
                  <a:srgbClr val="000000"/>
                </a:solidFill>
                <a:cs typeface="DejaVu LGC Sans" charset="0"/>
              </a:rPr>
              <a:t>handling wafer</a:t>
            </a: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4252913" y="1060450"/>
            <a:ext cx="1676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mtClean="0">
                <a:solidFill>
                  <a:srgbClr val="000000"/>
                </a:solidFill>
                <a:cs typeface="DejaVu LGC Sans" charset="0"/>
              </a:rPr>
              <a:t>backthinned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mtClean="0">
                <a:solidFill>
                  <a:srgbClr val="000000"/>
                </a:solidFill>
                <a:cs typeface="DejaVu LGC Sans" charset="0"/>
              </a:rPr>
              <a:t>(~12um) epi Si</a:t>
            </a:r>
          </a:p>
        </p:txBody>
      </p:sp>
      <p:sp>
        <p:nvSpPr>
          <p:cNvPr id="23579" name="Line 27"/>
          <p:cNvSpPr>
            <a:spLocks noChangeShapeType="1"/>
          </p:cNvSpPr>
          <p:nvPr/>
        </p:nvSpPr>
        <p:spPr bwMode="auto">
          <a:xfrm>
            <a:off x="2974975" y="1631950"/>
            <a:ext cx="1588" cy="228600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80" name="Line 28"/>
          <p:cNvSpPr>
            <a:spLocks noChangeShapeType="1"/>
          </p:cNvSpPr>
          <p:nvPr/>
        </p:nvSpPr>
        <p:spPr bwMode="auto">
          <a:xfrm>
            <a:off x="2962275" y="1860550"/>
            <a:ext cx="3321050" cy="1588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81" name="Line 29"/>
          <p:cNvSpPr>
            <a:spLocks noChangeShapeType="1"/>
          </p:cNvSpPr>
          <p:nvPr/>
        </p:nvSpPr>
        <p:spPr bwMode="auto">
          <a:xfrm>
            <a:off x="6286500" y="1631950"/>
            <a:ext cx="1588" cy="228600"/>
          </a:xfrm>
          <a:prstGeom prst="line">
            <a:avLst/>
          </a:prstGeom>
          <a:noFill/>
          <a:ln w="18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82" name="AutoShape 30"/>
          <p:cNvSpPr>
            <a:spLocks noChangeArrowheads="1"/>
          </p:cNvSpPr>
          <p:nvPr/>
        </p:nvSpPr>
        <p:spPr bwMode="auto">
          <a:xfrm>
            <a:off x="6919913" y="1631950"/>
            <a:ext cx="1828800" cy="1365250"/>
          </a:xfrm>
          <a:prstGeom prst="roundRect">
            <a:avLst>
              <a:gd name="adj" fmla="val 83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3583" name="AutoShape 31"/>
          <p:cNvCxnSpPr>
            <a:cxnSpLocks noChangeShapeType="1"/>
          </p:cNvCxnSpPr>
          <p:nvPr/>
        </p:nvCxnSpPr>
        <p:spPr bwMode="auto">
          <a:xfrm>
            <a:off x="6288088" y="1860550"/>
            <a:ext cx="1587" cy="1588"/>
          </a:xfrm>
          <a:prstGeom prst="curvedConnector3">
            <a:avLst>
              <a:gd name="adj1" fmla="val 50000"/>
            </a:avLst>
          </a:prstGeom>
          <a:noFill/>
          <a:ln w="367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7377113" y="2181225"/>
            <a:ext cx="7667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mtClean="0">
                <a:solidFill>
                  <a:srgbClr val="000000"/>
                </a:solidFill>
                <a:cs typeface="DejaVu LGC Sans" charset="0"/>
              </a:rPr>
              <a:t>board</a:t>
            </a:r>
          </a:p>
        </p:txBody>
      </p:sp>
      <p:sp>
        <p:nvSpPr>
          <p:cNvPr id="23585" name="AutoShape 33"/>
          <p:cNvSpPr>
            <a:spLocks noChangeArrowheads="1"/>
          </p:cNvSpPr>
          <p:nvPr/>
        </p:nvSpPr>
        <p:spPr bwMode="auto">
          <a:xfrm>
            <a:off x="6054725" y="1643063"/>
            <a:ext cx="457200" cy="61912"/>
          </a:xfrm>
          <a:prstGeom prst="roundRect">
            <a:avLst>
              <a:gd name="adj" fmla="val 2630"/>
            </a:avLst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86" name="AutoShape 34"/>
          <p:cNvSpPr>
            <a:spLocks noChangeArrowheads="1"/>
          </p:cNvSpPr>
          <p:nvPr/>
        </p:nvSpPr>
        <p:spPr bwMode="auto">
          <a:xfrm rot="10800000">
            <a:off x="7429500" y="1647825"/>
            <a:ext cx="833438" cy="71438"/>
          </a:xfrm>
          <a:prstGeom prst="roundRect">
            <a:avLst>
              <a:gd name="adj" fmla="val 2269"/>
            </a:avLst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87" name="Oval 35"/>
          <p:cNvSpPr>
            <a:spLocks noChangeArrowheads="1"/>
          </p:cNvSpPr>
          <p:nvPr/>
        </p:nvSpPr>
        <p:spPr bwMode="auto">
          <a:xfrm>
            <a:off x="3541713" y="1184275"/>
            <a:ext cx="84137" cy="84138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sz="16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3241675" y="976313"/>
            <a:ext cx="384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mtClean="0">
                <a:solidFill>
                  <a:srgbClr val="000000"/>
                </a:solidFill>
                <a:cs typeface="DejaVu LGC Sans" charset="0"/>
              </a:rPr>
              <a:t>e-</a:t>
            </a:r>
          </a:p>
        </p:txBody>
      </p:sp>
      <p:cxnSp>
        <p:nvCxnSpPr>
          <p:cNvPr id="23589" name="AutoShape 37"/>
          <p:cNvCxnSpPr>
            <a:cxnSpLocks noChangeShapeType="1"/>
            <a:stCxn id="23587" idx="6"/>
            <a:endCxn id="23557" idx="7"/>
          </p:cNvCxnSpPr>
          <p:nvPr/>
        </p:nvCxnSpPr>
        <p:spPr bwMode="auto">
          <a:xfrm flipH="1">
            <a:off x="3292475" y="1227138"/>
            <a:ext cx="333375" cy="300037"/>
          </a:xfrm>
          <a:prstGeom prst="curvedConnector4">
            <a:avLst>
              <a:gd name="adj1" fmla="val -68722"/>
              <a:gd name="adj2" fmla="val 48491"/>
            </a:avLst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590" name="Line 38"/>
          <p:cNvSpPr>
            <a:spLocks noChangeShapeType="1"/>
          </p:cNvSpPr>
          <p:nvPr/>
        </p:nvSpPr>
        <p:spPr bwMode="auto">
          <a:xfrm flipV="1">
            <a:off x="6391275" y="1168400"/>
            <a:ext cx="457200" cy="469900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91" name="Line 39"/>
          <p:cNvSpPr>
            <a:spLocks noChangeShapeType="1"/>
          </p:cNvSpPr>
          <p:nvPr/>
        </p:nvSpPr>
        <p:spPr bwMode="auto">
          <a:xfrm flipH="1" flipV="1">
            <a:off x="7370763" y="1168400"/>
            <a:ext cx="393700" cy="469900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92" name="Line 40"/>
          <p:cNvSpPr>
            <a:spLocks noChangeShapeType="1"/>
          </p:cNvSpPr>
          <p:nvPr/>
        </p:nvSpPr>
        <p:spPr bwMode="auto">
          <a:xfrm flipH="1">
            <a:off x="6831013" y="1174750"/>
            <a:ext cx="552450" cy="1588"/>
          </a:xfrm>
          <a:prstGeom prst="line">
            <a:avLst/>
          </a:prstGeom>
          <a:noFill/>
          <a:ln w="9144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08" name="TextBox 1"/>
          <p:cNvSpPr txBox="1">
            <a:spLocks noChangeArrowheads="1"/>
          </p:cNvSpPr>
          <p:nvPr/>
        </p:nvSpPr>
        <p:spPr bwMode="auto">
          <a:xfrm>
            <a:off x="395288" y="3590925"/>
            <a:ext cx="8523287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Primary energy range 250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eV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 – 1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keV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 (will work from &lt;200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eV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 to few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keV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12 </a:t>
            </a:r>
            <a:r>
              <a:rPr lang="en-US" sz="2000" dirty="0" smtClean="0">
                <a:solidFill>
                  <a:srgbClr val="000000"/>
                </a:solidFill>
                <a:latin typeface="Symbol" charset="0"/>
                <a:cs typeface="Times New Roman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m Si sensitive volume  with 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25 </a:t>
            </a:r>
            <a:r>
              <a:rPr lang="en-US" sz="2000" dirty="0" smtClean="0">
                <a:solidFill>
                  <a:srgbClr val="000000"/>
                </a:solidFill>
                <a:latin typeface="Symbol" charset="0"/>
                <a:cs typeface="Times New Roman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m pixels  4k × 4k pixel sensor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4 sensors in cloverleaf arrangement can make up 64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Mpixel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 (20cm x 20cm)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back-illuminated, back-thinned for uniform QE &gt; 90%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120 Hz frame rate and lower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2-side </a:t>
            </a:r>
            <a:r>
              <a:rPr lang="en-US" sz="2000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buttable</a:t>
            </a: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 (space between active pixel edges on the order of 1mm)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electronic noise &lt; 15e-, “full well” ~ 20 Me-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Multi-gain approach to access full dynamic range, </a:t>
            </a:r>
            <a:b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Symbol" charset="0"/>
              </a:rPr>
              <a:t>all gains active all the time</a:t>
            </a:r>
            <a:endParaRPr lang="de-DE" sz="2000" dirty="0" smtClean="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2809" name="TextBox 2"/>
          <p:cNvSpPr txBox="1">
            <a:spLocks noChangeArrowheads="1"/>
          </p:cNvSpPr>
          <p:nvPr/>
        </p:nvSpPr>
        <p:spPr bwMode="auto">
          <a:xfrm>
            <a:off x="1901825" y="3111500"/>
            <a:ext cx="5665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Aspired performance parameters:</a:t>
            </a:r>
            <a:endParaRPr lang="de-DE" sz="2400" b="1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71600" y="0"/>
            <a:ext cx="7239000" cy="54868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Tecnologie per i sensori: adroterapia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95536" y="692696"/>
            <a:ext cx="8568952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it-IT" dirty="0">
              <a:latin typeface="Comic Sans MS"/>
              <a:cs typeface="Comic Sans MS"/>
            </a:endParaRPr>
          </a:p>
          <a:p>
            <a:r>
              <a:rPr lang="it-IT" dirty="0" smtClean="0">
                <a:latin typeface="Comic Sans MS"/>
                <a:cs typeface="Comic Sans MS"/>
              </a:rPr>
              <a:t>Il tema dei “pixel sottili” è un nostro cavallo di battaglia</a:t>
            </a:r>
          </a:p>
          <a:p>
            <a:endParaRPr lang="it-IT" dirty="0" smtClean="0">
              <a:latin typeface="Comic Sans MS"/>
              <a:cs typeface="Comic Sans MS"/>
            </a:endParaRPr>
          </a:p>
          <a:p>
            <a:r>
              <a:rPr lang="it-IT" dirty="0" smtClean="0">
                <a:latin typeface="Comic Sans MS"/>
                <a:cs typeface="Comic Sans MS"/>
              </a:rPr>
              <a:t>Per un monitor di fascio </a:t>
            </a:r>
            <a:r>
              <a:rPr lang="it-IT" dirty="0" err="1" smtClean="0">
                <a:latin typeface="Comic Sans MS"/>
                <a:cs typeface="Comic Sans MS"/>
              </a:rPr>
              <a:t>intercettivo</a:t>
            </a:r>
            <a:r>
              <a:rPr lang="it-IT" dirty="0" smtClean="0">
                <a:latin typeface="Comic Sans MS"/>
                <a:cs typeface="Comic Sans MS"/>
              </a:rPr>
              <a:t> in adroterapia, la bassa quantità di materiale è probabilmente l’aspetto tecnologicamente più critico: lo spessore totale dell’oggetto sul fascio deve essere inferiore a 50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>
                <a:latin typeface="Comic Sans MS"/>
                <a:cs typeface="Comic Sans MS"/>
              </a:rPr>
              <a:t>m, possibilmente 20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>
                <a:latin typeface="Comic Sans MS"/>
                <a:cs typeface="Comic Sans MS"/>
              </a:rPr>
              <a:t>m (v. talk di M- </a:t>
            </a:r>
            <a:r>
              <a:rPr lang="it-IT" dirty="0" err="1" smtClean="0">
                <a:latin typeface="Comic Sans MS"/>
                <a:cs typeface="Comic Sans MS"/>
              </a:rPr>
              <a:t>Manghisoni</a:t>
            </a:r>
            <a:r>
              <a:rPr lang="it-IT" dirty="0" smtClean="0">
                <a:latin typeface="Comic Sans MS"/>
                <a:cs typeface="Comic Sans MS"/>
              </a:rPr>
              <a:t>).</a:t>
            </a:r>
          </a:p>
          <a:p>
            <a:pPr marL="0" indent="0">
              <a:buNone/>
            </a:pPr>
            <a:endParaRPr lang="it-IT" dirty="0" smtClean="0">
              <a:latin typeface="Comic Sans MS"/>
              <a:cs typeface="Comic Sans MS"/>
            </a:endParaRPr>
          </a:p>
          <a:p>
            <a:r>
              <a:rPr lang="it-IT" dirty="0" smtClean="0">
                <a:latin typeface="Comic Sans MS"/>
                <a:cs typeface="Comic Sans MS"/>
              </a:rPr>
              <a:t>Il requisito sullo spessore rende i MAPS candidati ideali per queste applicazioni. Per i </a:t>
            </a:r>
            <a:r>
              <a:rPr lang="it-IT" dirty="0">
                <a:latin typeface="Comic Sans MS"/>
                <a:cs typeface="Comic Sans MS"/>
              </a:rPr>
              <a:t>sensori CMOS, </a:t>
            </a:r>
            <a:r>
              <a:rPr lang="it-IT" dirty="0" smtClean="0">
                <a:latin typeface="Comic Sans MS"/>
                <a:cs typeface="Comic Sans MS"/>
              </a:rPr>
              <a:t>la tecnologia INMAPS</a:t>
            </a:r>
            <a:r>
              <a:rPr lang="it-IT" dirty="0">
                <a:latin typeface="Comic Sans MS"/>
                <a:cs typeface="Comic Sans MS"/>
              </a:rPr>
              <a:t>/</a:t>
            </a:r>
            <a:r>
              <a:rPr lang="it-IT" dirty="0" err="1" smtClean="0">
                <a:latin typeface="Comic Sans MS"/>
                <a:cs typeface="Comic Sans MS"/>
              </a:rPr>
              <a:t>Tower</a:t>
            </a:r>
            <a:r>
              <a:rPr lang="it-IT" dirty="0" smtClean="0">
                <a:latin typeface="Comic Sans MS"/>
                <a:cs typeface="Comic Sans MS"/>
              </a:rPr>
              <a:t> sembra adesso la più promettente.</a:t>
            </a:r>
            <a:r>
              <a:rPr lang="it-IT" dirty="0">
                <a:latin typeface="Comic Sans MS"/>
                <a:cs typeface="Comic Sans MS"/>
              </a:rPr>
              <a:t/>
            </a:r>
            <a:br>
              <a:rPr lang="it-IT" dirty="0">
                <a:latin typeface="Comic Sans MS"/>
                <a:cs typeface="Comic Sans MS"/>
              </a:rPr>
            </a:br>
            <a:endParaRPr lang="it-IT" dirty="0" smtClean="0">
              <a:latin typeface="Comic Sans MS"/>
              <a:cs typeface="Comic Sans MS"/>
            </a:endParaRPr>
          </a:p>
          <a:p>
            <a:r>
              <a:rPr lang="it-IT" dirty="0" smtClean="0">
                <a:latin typeface="Comic Sans MS"/>
                <a:cs typeface="Comic Sans MS"/>
              </a:rPr>
              <a:t>Nel </a:t>
            </a:r>
            <a:r>
              <a:rPr lang="it-IT" dirty="0">
                <a:latin typeface="Comic Sans MS"/>
                <a:cs typeface="Comic Sans MS"/>
              </a:rPr>
              <a:t>nuovo esperimento, </a:t>
            </a:r>
            <a:r>
              <a:rPr lang="it-IT" dirty="0" smtClean="0">
                <a:latin typeface="Comic Sans MS"/>
                <a:cs typeface="Comic Sans MS"/>
              </a:rPr>
              <a:t>esploriamo </a:t>
            </a:r>
            <a:r>
              <a:rPr lang="it-IT" dirty="0">
                <a:latin typeface="Comic Sans MS"/>
                <a:cs typeface="Comic Sans MS"/>
              </a:rPr>
              <a:t>i processi di</a:t>
            </a:r>
            <a:br>
              <a:rPr lang="it-IT" dirty="0">
                <a:latin typeface="Comic Sans MS"/>
                <a:cs typeface="Comic Sans MS"/>
              </a:rPr>
            </a:br>
            <a:r>
              <a:rPr lang="it-IT" dirty="0">
                <a:latin typeface="Comic Sans MS"/>
                <a:cs typeface="Comic Sans MS"/>
              </a:rPr>
              <a:t>assottigliamento fino a spessori di 20 - 30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>
                <a:latin typeface="Comic Sans MS"/>
                <a:cs typeface="Comic Sans MS"/>
              </a:rPr>
              <a:t>m. 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Bologna, </a:t>
            </a:r>
            <a:fld id="{791C747A-74EF-46F7-85BA-141C4822DEE1}" type="datetimeFigureOut">
              <a:rPr lang="it-IT" smtClean="0"/>
              <a:pPr/>
              <a:t>28/03/13</a:t>
            </a:fld>
            <a:endParaRPr lang="it-IT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Valerio Re</a:t>
            </a:r>
            <a:endParaRPr lang="it-IT" dirty="0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3A198F-EAE4-476E-9B66-EB1C42D38207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47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Telest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2123</Words>
  <Application>Microsoft Macintosh PowerPoint</Application>
  <PresentationFormat>Presentazione su schermo (4:3)</PresentationFormat>
  <Paragraphs>250</Paragraphs>
  <Slides>34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34</vt:i4>
      </vt:variant>
    </vt:vector>
  </HeadingPairs>
  <TitlesOfParts>
    <vt:vector size="37" baseType="lpstr">
      <vt:lpstr>Tema di Office</vt:lpstr>
      <vt:lpstr>Larissa-Design</vt:lpstr>
      <vt:lpstr>2_DESY_Vortrag_3-1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DSSC overview - ASIC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Re</dc:creator>
  <cp:lastModifiedBy>Valerio Re</cp:lastModifiedBy>
  <cp:revision>75</cp:revision>
  <dcterms:created xsi:type="dcterms:W3CDTF">2012-01-25T17:37:24Z</dcterms:created>
  <dcterms:modified xsi:type="dcterms:W3CDTF">2013-03-28T08:40:10Z</dcterms:modified>
</cp:coreProperties>
</file>