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10"/>
  </p:notesMasterIdLst>
  <p:handoutMasterIdLst>
    <p:handoutMasterId r:id="rId11"/>
  </p:handoutMasterIdLst>
  <p:sldIdLst>
    <p:sldId id="491" r:id="rId2"/>
    <p:sldId id="497" r:id="rId3"/>
    <p:sldId id="498" r:id="rId4"/>
    <p:sldId id="503" r:id="rId5"/>
    <p:sldId id="504" r:id="rId6"/>
    <p:sldId id="505" r:id="rId7"/>
    <p:sldId id="476" r:id="rId8"/>
    <p:sldId id="507" r:id="rId9"/>
  </p:sldIdLst>
  <p:sldSz cx="9144000" cy="6858000" type="screen4x3"/>
  <p:notesSz cx="9867900" cy="6692900"/>
  <p:defaultTextStyle>
    <a:defPPr>
      <a:defRPr lang="it-IT"/>
    </a:defPPr>
    <a:lvl1pPr algn="ctr" rtl="0" fontAlgn="base">
      <a:lnSpc>
        <a:spcPct val="80000"/>
      </a:lnSpc>
      <a:spcBef>
        <a:spcPct val="2000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fontAlgn="base">
      <a:lnSpc>
        <a:spcPct val="80000"/>
      </a:lnSpc>
      <a:spcBef>
        <a:spcPct val="2000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fontAlgn="base">
      <a:lnSpc>
        <a:spcPct val="80000"/>
      </a:lnSpc>
      <a:spcBef>
        <a:spcPct val="2000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fontAlgn="base">
      <a:lnSpc>
        <a:spcPct val="80000"/>
      </a:lnSpc>
      <a:spcBef>
        <a:spcPct val="2000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fontAlgn="base">
      <a:lnSpc>
        <a:spcPct val="80000"/>
      </a:lnSpc>
      <a:spcBef>
        <a:spcPct val="2000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CCFF33"/>
    <a:srgbClr val="CC0099"/>
    <a:srgbClr val="FF9933"/>
    <a:srgbClr val="ECF7A7"/>
    <a:srgbClr val="33CC33"/>
    <a:srgbClr val="99FF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0" autoAdjust="0"/>
    <p:restoredTop sz="98705" autoAdjust="0"/>
  </p:normalViewPr>
  <p:slideViewPr>
    <p:cSldViewPr>
      <p:cViewPr>
        <p:scale>
          <a:sx n="75" d="100"/>
          <a:sy n="75" d="100"/>
        </p:scale>
        <p:origin x="-979" y="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730" tIns="44865" rIns="89730" bIns="44865" numCol="1" anchor="t" anchorCtr="0" compatLnSpc="1">
            <a:prstTxWarp prst="textNoShape">
              <a:avLst/>
            </a:prstTxWarp>
          </a:bodyPr>
          <a:lstStyle>
            <a:lvl1pPr algn="l" defTabSz="896938">
              <a:lnSpc>
                <a:spcPct val="100000"/>
              </a:lnSpc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751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730" tIns="44865" rIns="89730" bIns="44865" numCol="1" anchor="t" anchorCtr="0" compatLnSpc="1">
            <a:prstTxWarp prst="textNoShape">
              <a:avLst/>
            </a:prstTxWarp>
          </a:bodyPr>
          <a:lstStyle>
            <a:lvl1pPr algn="r" defTabSz="896938">
              <a:lnSpc>
                <a:spcPct val="100000"/>
              </a:lnSpc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56350"/>
            <a:ext cx="42751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algn="l" defTabSz="896938">
              <a:lnSpc>
                <a:spcPct val="100000"/>
              </a:lnSpc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356350"/>
            <a:ext cx="42751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algn="r" defTabSz="896938">
              <a:lnSpc>
                <a:spcPct val="100000"/>
              </a:lnSpc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fld id="{F1FDBEBF-DDEE-4222-A237-F8E854DB125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730" tIns="44865" rIns="89730" bIns="44865" numCol="1" anchor="t" anchorCtr="0" compatLnSpc="1">
            <a:prstTxWarp prst="textNoShape">
              <a:avLst/>
            </a:prstTxWarp>
          </a:bodyPr>
          <a:lstStyle>
            <a:lvl1pPr algn="l" defTabSz="896938">
              <a:lnSpc>
                <a:spcPct val="100000"/>
              </a:lnSpc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730" tIns="44865" rIns="89730" bIns="44865" numCol="1" anchor="t" anchorCtr="0" compatLnSpc="1">
            <a:prstTxWarp prst="textNoShape">
              <a:avLst/>
            </a:prstTxWarp>
          </a:bodyPr>
          <a:lstStyle>
            <a:lvl1pPr algn="r" defTabSz="896938">
              <a:lnSpc>
                <a:spcPct val="100000"/>
              </a:lnSpc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0725" y="501650"/>
            <a:ext cx="3346450" cy="25098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179763"/>
            <a:ext cx="7893050" cy="301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730" tIns="44865" rIns="89730" bIns="448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56350"/>
            <a:ext cx="42751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algn="l" defTabSz="896938">
              <a:lnSpc>
                <a:spcPct val="100000"/>
              </a:lnSpc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356350"/>
            <a:ext cx="42751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algn="r" defTabSz="896938">
              <a:lnSpc>
                <a:spcPct val="100000"/>
              </a:lnSpc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fld id="{541B95EB-E529-40E6-AD4A-0225FFA7CB0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8366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58152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838200"/>
            <a:ext cx="6618022" cy="5715000"/>
          </a:xfrm>
        </p:spPr>
        <p:txBody>
          <a:bodyPr/>
          <a:lstStyle>
            <a:lvl1pPr>
              <a:buFont typeface="Wingdings" pitchFamily="2" charset="2"/>
              <a:buChar char="q"/>
              <a:defRPr>
                <a:solidFill>
                  <a:srgbClr val="0070C0"/>
                </a:solidFill>
              </a:defRPr>
            </a:lvl1pPr>
            <a:lvl2pPr>
              <a:buFont typeface="Wingdings" pitchFamily="2" charset="2"/>
              <a:buChar char="§"/>
              <a:defRPr>
                <a:solidFill>
                  <a:srgbClr val="0070C0"/>
                </a:solidFill>
              </a:defRPr>
            </a:lvl2pPr>
            <a:lvl3pPr>
              <a:buFont typeface="Wingdings" pitchFamily="2" charset="2"/>
              <a:buChar char="q"/>
              <a:defRPr>
                <a:solidFill>
                  <a:srgbClr val="0070C0"/>
                </a:solidFill>
              </a:defRPr>
            </a:lvl3pPr>
            <a:lvl4pPr>
              <a:buFont typeface="Wingdings" pitchFamily="2" charset="2"/>
              <a:buChar char="§"/>
              <a:defRPr>
                <a:solidFill>
                  <a:srgbClr val="0070C0"/>
                </a:solidFill>
              </a:defRPr>
            </a:lvl4pPr>
            <a:lvl5pPr>
              <a:buFont typeface="Wingdings" pitchFamily="2" charset="2"/>
              <a:buChar char="q"/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140682" y="838200"/>
            <a:ext cx="1907931" cy="5715000"/>
          </a:xfrm>
        </p:spPr>
        <p:txBody>
          <a:bodyPr/>
          <a:lstStyle>
            <a:lvl1pPr>
              <a:buFont typeface="Wingdings" pitchFamily="2" charset="2"/>
              <a:buChar char="q"/>
              <a:defRPr>
                <a:solidFill>
                  <a:srgbClr val="0070C0"/>
                </a:solidFill>
              </a:defRPr>
            </a:lvl1pPr>
            <a:lvl2pPr>
              <a:buFont typeface="Wingdings" pitchFamily="2" charset="2"/>
              <a:buChar char="§"/>
              <a:defRPr>
                <a:solidFill>
                  <a:srgbClr val="0070C0"/>
                </a:solidFill>
              </a:defRPr>
            </a:lvl2pPr>
            <a:lvl3pPr>
              <a:buFont typeface="Wingdings" pitchFamily="2" charset="2"/>
              <a:buChar char="q"/>
              <a:defRPr>
                <a:solidFill>
                  <a:srgbClr val="0070C0"/>
                </a:solidFill>
              </a:defRPr>
            </a:lvl3pPr>
            <a:lvl4pPr>
              <a:buFont typeface="Wingdings" pitchFamily="2" charset="2"/>
              <a:buChar char="§"/>
              <a:defRPr>
                <a:solidFill>
                  <a:srgbClr val="0070C0"/>
                </a:solidFill>
              </a:defRPr>
            </a:lvl4pPr>
            <a:lvl5pPr>
              <a:buFont typeface="Wingdings" pitchFamily="2" charset="2"/>
              <a:buChar char="q"/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8956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it-IT" dirty="0" smtClean="0"/>
              <a:t>M. Bruschi – AW June 20th  2011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ED252-723C-4ED9-9ABC-48DB82B914EA}" type="slidenum">
              <a:rPr lang="en-US"/>
              <a:pPr>
                <a:defRPr/>
              </a:pPr>
              <a:t>‹N›</a:t>
            </a:fld>
            <a:endParaRPr lang="en-US" sz="1400" i="0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310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33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33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33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33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FF330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FF330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FF330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FF33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dsweb.cern.ch/record/1454194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772400" cy="2664395"/>
          </a:xfrm>
        </p:spPr>
        <p:txBody>
          <a:bodyPr/>
          <a:lstStyle/>
          <a:p>
            <a:r>
              <a:rPr lang="it-IT" dirty="0" smtClean="0"/>
              <a:t>PRIN “Diamanti” 2012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Bologna-Lecce-Tor</a:t>
            </a:r>
            <a:r>
              <a:rPr lang="it-IT" dirty="0" smtClean="0"/>
              <a:t> Vergata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M. Villa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360" y="-13617"/>
            <a:ext cx="7211144" cy="922337"/>
          </a:xfrm>
        </p:spPr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Progetto</a:t>
            </a:r>
            <a:r>
              <a:rPr lang="en-US" dirty="0" smtClean="0"/>
              <a:t> AFP </a:t>
            </a:r>
            <a:r>
              <a:rPr lang="en-US" dirty="0" err="1" smtClean="0"/>
              <a:t>di</a:t>
            </a:r>
            <a:r>
              <a:rPr lang="en-US" dirty="0" smtClean="0"/>
              <a:t> ATLAS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8331" t="1982" b="49975"/>
          <a:stretch/>
        </p:blipFill>
        <p:spPr>
          <a:xfrm>
            <a:off x="207340" y="908720"/>
            <a:ext cx="5852371" cy="257206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D2ED252-723C-4ED9-9ABC-48DB82B914EA}" type="slidenum">
              <a:rPr lang="en-US" smtClean="0"/>
              <a:pPr>
                <a:defRPr/>
              </a:pPr>
              <a:t>2</a:t>
            </a:fld>
            <a:endParaRPr lang="en-US" sz="1400" i="0">
              <a:solidFill>
                <a:srgbClr val="5E574E"/>
              </a:solidFill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2"/>
          </p:nvPr>
        </p:nvSpPr>
        <p:spPr>
          <a:xfrm>
            <a:off x="140682" y="3573016"/>
            <a:ext cx="8895814" cy="2980184"/>
          </a:xfrm>
        </p:spPr>
        <p:txBody>
          <a:bodyPr/>
          <a:lstStyle/>
          <a:p>
            <a:r>
              <a:rPr lang="en-US" sz="2000" dirty="0" smtClean="0"/>
              <a:t>AFP e’ </a:t>
            </a:r>
            <a:r>
              <a:rPr lang="en-US" sz="2000" dirty="0" err="1" smtClean="0"/>
              <a:t>uno</a:t>
            </a:r>
            <a:r>
              <a:rPr lang="en-US" sz="2000" dirty="0" smtClean="0"/>
              <a:t> </a:t>
            </a:r>
            <a:r>
              <a:rPr lang="en-US" sz="2000" dirty="0" err="1" smtClean="0"/>
              <a:t>dei</a:t>
            </a:r>
            <a:r>
              <a:rPr lang="en-US" sz="2000" dirty="0" smtClean="0"/>
              <a:t> </a:t>
            </a:r>
            <a:r>
              <a:rPr lang="en-US" sz="2000" dirty="0" err="1" smtClean="0"/>
              <a:t>progetti</a:t>
            </a:r>
            <a:r>
              <a:rPr lang="en-US" sz="2000" dirty="0" smtClean="0"/>
              <a:t> </a:t>
            </a:r>
            <a:r>
              <a:rPr lang="en-US" sz="2000" dirty="0" err="1" smtClean="0"/>
              <a:t>potenziali</a:t>
            </a:r>
            <a:r>
              <a:rPr lang="en-US" sz="2000" dirty="0" smtClean="0"/>
              <a:t> upgrade di ATLAS </a:t>
            </a:r>
            <a:r>
              <a:rPr lang="en-US" sz="2000" dirty="0" err="1" smtClean="0"/>
              <a:t>menzionati</a:t>
            </a:r>
            <a:r>
              <a:rPr lang="en-US" sz="2000" dirty="0" smtClean="0"/>
              <a:t> </a:t>
            </a:r>
            <a:r>
              <a:rPr lang="en-US" sz="2000" dirty="0" err="1" smtClean="0"/>
              <a:t>nella</a:t>
            </a:r>
            <a:r>
              <a:rPr lang="en-US" sz="2000" dirty="0" smtClean="0"/>
              <a:t> LOI di FASE I</a:t>
            </a:r>
            <a:endParaRPr lang="en-US" sz="2000" dirty="0" smtClean="0">
              <a:latin typeface="Symbol" charset="2"/>
              <a:cs typeface="Symbol" charset="2"/>
            </a:endParaRPr>
          </a:p>
          <a:p>
            <a:r>
              <a:rPr lang="en-US" sz="2000" dirty="0" smtClean="0"/>
              <a:t>Il </a:t>
            </a:r>
            <a:r>
              <a:rPr lang="en-US" sz="2000" dirty="0" err="1" smtClean="0"/>
              <a:t>suo</a:t>
            </a:r>
            <a:r>
              <a:rPr lang="en-US" sz="2000" dirty="0" smtClean="0"/>
              <a:t> </a:t>
            </a:r>
            <a:r>
              <a:rPr lang="en-US" sz="2000" dirty="0" err="1" smtClean="0"/>
              <a:t>scopo</a:t>
            </a:r>
            <a:r>
              <a:rPr lang="en-US" sz="2000" dirty="0" smtClean="0"/>
              <a:t> è </a:t>
            </a:r>
            <a:r>
              <a:rPr lang="en-US" sz="2000" dirty="0" err="1" smtClean="0"/>
              <a:t>quello</a:t>
            </a:r>
            <a:r>
              <a:rPr lang="en-US" sz="2000" dirty="0" smtClean="0"/>
              <a:t> di </a:t>
            </a:r>
            <a:r>
              <a:rPr lang="en-US" sz="2000" dirty="0" err="1" smtClean="0"/>
              <a:t>taggare</a:t>
            </a:r>
            <a:r>
              <a:rPr lang="en-US" sz="2000" dirty="0" smtClean="0"/>
              <a:t> </a:t>
            </a:r>
            <a:r>
              <a:rPr lang="en-US" sz="2000" dirty="0" err="1" smtClean="0"/>
              <a:t>gli</a:t>
            </a:r>
            <a:r>
              <a:rPr lang="en-US" sz="2000" dirty="0" smtClean="0"/>
              <a:t> </a:t>
            </a:r>
            <a:r>
              <a:rPr lang="en-US" sz="2000" dirty="0" err="1" smtClean="0"/>
              <a:t>eventi</a:t>
            </a:r>
            <a:r>
              <a:rPr lang="en-US" sz="2000" dirty="0" smtClean="0"/>
              <a:t> di </a:t>
            </a:r>
            <a:r>
              <a:rPr lang="en-US" sz="2000" dirty="0" err="1" smtClean="0"/>
              <a:t>tipo</a:t>
            </a:r>
            <a:r>
              <a:rPr lang="en-US" sz="2000" dirty="0" smtClean="0"/>
              <a:t> </a:t>
            </a:r>
            <a:r>
              <a:rPr lang="en-US" sz="2000" dirty="0" err="1" smtClean="0"/>
              <a:t>diffrattivo</a:t>
            </a:r>
            <a:r>
              <a:rPr lang="en-US" sz="2000" dirty="0" smtClean="0"/>
              <a:t> in cui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protoni</a:t>
            </a:r>
            <a:r>
              <a:rPr lang="en-US" sz="2000" dirty="0" smtClean="0"/>
              <a:t> </a:t>
            </a:r>
            <a:r>
              <a:rPr lang="en-US" sz="2000" dirty="0" err="1" smtClean="0"/>
              <a:t>intatti</a:t>
            </a:r>
            <a:r>
              <a:rPr lang="en-US" sz="2000" dirty="0" smtClean="0"/>
              <a:t> </a:t>
            </a:r>
            <a:r>
              <a:rPr lang="en-US" sz="2000" dirty="0" err="1" smtClean="0"/>
              <a:t>proseguono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loro</a:t>
            </a:r>
            <a:r>
              <a:rPr lang="en-US" sz="2000" dirty="0" smtClean="0"/>
              <a:t> </a:t>
            </a:r>
            <a:r>
              <a:rPr lang="en-US" sz="2000" dirty="0" err="1" smtClean="0"/>
              <a:t>percorso</a:t>
            </a:r>
            <a:r>
              <a:rPr lang="en-US" sz="2000" dirty="0" smtClean="0"/>
              <a:t> </a:t>
            </a:r>
            <a:r>
              <a:rPr lang="en-US" sz="2000" dirty="0" err="1" smtClean="0"/>
              <a:t>nella</a:t>
            </a:r>
            <a:r>
              <a:rPr lang="en-US" sz="2000" dirty="0" smtClean="0"/>
              <a:t> beam pipe</a:t>
            </a:r>
          </a:p>
          <a:p>
            <a:r>
              <a:rPr lang="en-US" sz="2000" dirty="0" err="1" smtClean="0"/>
              <a:t>Ognuno</a:t>
            </a:r>
            <a:r>
              <a:rPr lang="en-US" sz="2000" dirty="0" smtClean="0"/>
              <a:t> </a:t>
            </a:r>
            <a:r>
              <a:rPr lang="en-US" sz="2000" dirty="0" err="1" smtClean="0"/>
              <a:t>dei</a:t>
            </a:r>
            <a:r>
              <a:rPr lang="en-US" sz="2000" dirty="0" smtClean="0"/>
              <a:t> due rami del </a:t>
            </a:r>
            <a:r>
              <a:rPr lang="en-US" sz="2000" dirty="0" err="1" smtClean="0"/>
              <a:t>rivelatore</a:t>
            </a:r>
            <a:r>
              <a:rPr lang="en-US" sz="2000" dirty="0" smtClean="0"/>
              <a:t> </a:t>
            </a:r>
            <a:r>
              <a:rPr lang="en-US" sz="2000" dirty="0" err="1" smtClean="0"/>
              <a:t>consiste</a:t>
            </a:r>
            <a:r>
              <a:rPr lang="en-US" sz="2000" dirty="0" smtClean="0"/>
              <a:t> di:</a:t>
            </a:r>
          </a:p>
          <a:p>
            <a:pPr lvl="1"/>
            <a:r>
              <a:rPr lang="en-US" sz="2000" dirty="0" smtClean="0"/>
              <a:t>6+6 </a:t>
            </a:r>
            <a:r>
              <a:rPr lang="en-US" sz="2000" dirty="0" err="1" smtClean="0"/>
              <a:t>stazioni</a:t>
            </a:r>
            <a:r>
              <a:rPr lang="en-US" sz="2000" dirty="0" smtClean="0"/>
              <a:t> di </a:t>
            </a:r>
            <a:r>
              <a:rPr lang="en-US" sz="2000" dirty="0" err="1" smtClean="0"/>
              <a:t>tracciamento</a:t>
            </a:r>
            <a:r>
              <a:rPr lang="en-US" sz="2000" dirty="0" smtClean="0"/>
              <a:t> (</a:t>
            </a:r>
            <a:r>
              <a:rPr lang="en-US" sz="2000" dirty="0" err="1" smtClean="0"/>
              <a:t>risoluzione</a:t>
            </a:r>
            <a:r>
              <a:rPr lang="en-US" sz="2000" dirty="0" smtClean="0"/>
              <a:t> </a:t>
            </a:r>
            <a:r>
              <a:rPr lang="en-US" sz="2000" dirty="0" err="1" smtClean="0"/>
              <a:t>angolare</a:t>
            </a:r>
            <a:r>
              <a:rPr lang="en-US" sz="2000" dirty="0" smtClean="0"/>
              <a:t> ~ 1 </a:t>
            </a:r>
            <a:r>
              <a:rPr lang="en-US" sz="2000" dirty="0" err="1" smtClean="0">
                <a:latin typeface="Symbol" charset="2"/>
                <a:cs typeface="Symbol" charset="2"/>
              </a:rPr>
              <a:t>m</a:t>
            </a:r>
            <a:r>
              <a:rPr lang="en-US" sz="2000" dirty="0" err="1" smtClean="0"/>
              <a:t>rad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1 </a:t>
            </a:r>
            <a:r>
              <a:rPr lang="en-US" sz="2000" dirty="0" err="1" smtClean="0"/>
              <a:t>stazione</a:t>
            </a:r>
            <a:r>
              <a:rPr lang="en-US" sz="2000" dirty="0" smtClean="0"/>
              <a:t> di timing (</a:t>
            </a:r>
            <a:r>
              <a:rPr lang="en-US" sz="2000" dirty="0" err="1" smtClean="0"/>
              <a:t>risoluzione</a:t>
            </a:r>
            <a:r>
              <a:rPr lang="en-US" sz="2000" dirty="0" smtClean="0"/>
              <a:t> </a:t>
            </a:r>
            <a:r>
              <a:rPr lang="en-US" sz="2000" dirty="0" err="1" smtClean="0"/>
              <a:t>temporale</a:t>
            </a:r>
            <a:r>
              <a:rPr lang="en-US" sz="2000" dirty="0" smtClean="0"/>
              <a:t> ~ 10 </a:t>
            </a:r>
            <a:r>
              <a:rPr lang="en-US" sz="2000" dirty="0" err="1" smtClean="0"/>
              <a:t>ps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/>
              </a:rPr>
              <a:t> ~2 mm </a:t>
            </a:r>
            <a:r>
              <a:rPr lang="en-US" sz="2000" dirty="0" err="1" smtClean="0">
                <a:sym typeface="Wingdings"/>
              </a:rPr>
              <a:t>sul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vertice</a:t>
            </a:r>
            <a:r>
              <a:rPr lang="en-US" sz="2000" dirty="0" smtClean="0">
                <a:sym typeface="Wingdings"/>
              </a:rPr>
              <a:t> di </a:t>
            </a:r>
            <a:r>
              <a:rPr lang="en-US" sz="2000" dirty="0" err="1" smtClean="0">
                <a:sym typeface="Wingdings"/>
              </a:rPr>
              <a:t>interazione</a:t>
            </a:r>
            <a:r>
              <a:rPr lang="en-US" sz="2000" dirty="0" smtClean="0">
                <a:sym typeface="Wingdings"/>
              </a:rPr>
              <a:t>)</a:t>
            </a:r>
            <a:endParaRPr lang="en-US" sz="2000" dirty="0"/>
          </a:p>
        </p:txBody>
      </p:sp>
      <p:pic>
        <p:nvPicPr>
          <p:cNvPr id="3" name="Picture 2" descr="hHitMapPos-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769094"/>
            <a:ext cx="2743536" cy="2659906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 rot="19932959">
            <a:off x="42789" y="499840"/>
            <a:ext cx="2332690" cy="760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Marco Bruschi,</a:t>
            </a:r>
          </a:p>
          <a:p>
            <a:r>
              <a:rPr lang="it-IT" dirty="0" smtClean="0"/>
              <a:t>CSN 1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50329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22337"/>
          </a:xfrm>
        </p:spPr>
        <p:txBody>
          <a:bodyPr/>
          <a:lstStyle/>
          <a:p>
            <a:r>
              <a:rPr lang="en-US" dirty="0" smtClean="0"/>
              <a:t>AFP: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obiettivi</a:t>
            </a:r>
            <a:r>
              <a:rPr lang="en-US" dirty="0" smtClean="0"/>
              <a:t> </a:t>
            </a:r>
            <a:r>
              <a:rPr lang="en-US" dirty="0" err="1" smtClean="0"/>
              <a:t>principali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838200"/>
            <a:ext cx="5832648" cy="6911280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diffrattivi</a:t>
            </a:r>
            <a:r>
              <a:rPr lang="en-US" dirty="0" smtClean="0"/>
              <a:t> (DPE) e QED (</a:t>
            </a:r>
            <a:r>
              <a:rPr lang="en-US" dirty="0" err="1" smtClean="0"/>
              <a:t>interazione</a:t>
            </a:r>
            <a:r>
              <a:rPr lang="en-US" dirty="0" smtClean="0"/>
              <a:t> </a:t>
            </a:r>
            <a:r>
              <a:rPr lang="en-US" dirty="0" err="1" smtClean="0">
                <a:latin typeface="Symbol" charset="2"/>
                <a:cs typeface="Symbol" charset="2"/>
              </a:rPr>
              <a:t>gg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Accoppiamento</a:t>
            </a:r>
            <a:r>
              <a:rPr lang="en-US" dirty="0" smtClean="0"/>
              <a:t> </a:t>
            </a:r>
            <a:r>
              <a:rPr lang="en-US" dirty="0" err="1" smtClean="0"/>
              <a:t>anomalo</a:t>
            </a:r>
            <a:r>
              <a:rPr lang="en-US" dirty="0" smtClean="0"/>
              <a:t> </a:t>
            </a:r>
            <a:r>
              <a:rPr lang="en-US" dirty="0" err="1" smtClean="0">
                <a:latin typeface="Symbol" charset="2"/>
                <a:cs typeface="Symbol" charset="2"/>
              </a:rPr>
              <a:t>gg</a:t>
            </a:r>
            <a:r>
              <a:rPr lang="en-US" dirty="0" err="1" smtClean="0"/>
              <a:t>WW</a:t>
            </a:r>
            <a:r>
              <a:rPr lang="en-US" dirty="0" smtClean="0"/>
              <a:t> con </a:t>
            </a:r>
            <a:r>
              <a:rPr lang="en-US" dirty="0" err="1" smtClean="0"/>
              <a:t>sensibilita</a:t>
            </a:r>
            <a:r>
              <a:rPr lang="en-US" dirty="0" smtClean="0"/>
              <a:t>’ 4 </a:t>
            </a:r>
            <a:r>
              <a:rPr lang="en-US" dirty="0" err="1" smtClean="0"/>
              <a:t>ordini</a:t>
            </a:r>
            <a:r>
              <a:rPr lang="en-US" dirty="0" smtClean="0"/>
              <a:t> di </a:t>
            </a:r>
            <a:r>
              <a:rPr lang="en-US" dirty="0" err="1" smtClean="0"/>
              <a:t>grandezza</a:t>
            </a:r>
            <a:r>
              <a:rPr lang="en-US" dirty="0" smtClean="0"/>
              <a:t> </a:t>
            </a:r>
            <a:r>
              <a:rPr lang="en-US" dirty="0" err="1" smtClean="0"/>
              <a:t>migliori</a:t>
            </a:r>
            <a:r>
              <a:rPr lang="en-US" dirty="0" smtClean="0"/>
              <a:t> di OPAL (e due </a:t>
            </a:r>
            <a:r>
              <a:rPr lang="en-US" dirty="0" err="1" smtClean="0"/>
              <a:t>ordini</a:t>
            </a:r>
            <a:r>
              <a:rPr lang="en-US" dirty="0" smtClean="0"/>
              <a:t> di </a:t>
            </a:r>
            <a:r>
              <a:rPr lang="en-US" dirty="0" err="1" smtClean="0"/>
              <a:t>grandezza</a:t>
            </a:r>
            <a:r>
              <a:rPr lang="en-US" dirty="0" smtClean="0"/>
              <a:t> </a:t>
            </a:r>
            <a:r>
              <a:rPr lang="en-US" dirty="0" err="1" smtClean="0"/>
              <a:t>rispetto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possibilita</a:t>
            </a:r>
            <a:r>
              <a:rPr lang="en-US" dirty="0" smtClean="0"/>
              <a:t>’ di ATLAS </a:t>
            </a:r>
            <a:r>
              <a:rPr lang="en-US" dirty="0" err="1" smtClean="0"/>
              <a:t>senza</a:t>
            </a:r>
            <a:r>
              <a:rPr lang="en-US" dirty="0" smtClean="0"/>
              <a:t> AFP)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Produzione</a:t>
            </a:r>
            <a:r>
              <a:rPr lang="en-US" dirty="0" smtClean="0"/>
              <a:t> </a:t>
            </a:r>
            <a:r>
              <a:rPr lang="en-US" dirty="0" err="1" smtClean="0"/>
              <a:t>esclusiva</a:t>
            </a:r>
            <a:r>
              <a:rPr lang="en-US" dirty="0" smtClean="0"/>
              <a:t> di jets (studio di </a:t>
            </a:r>
            <a:r>
              <a:rPr lang="en-US" dirty="0" err="1" smtClean="0"/>
              <a:t>densita</a:t>
            </a:r>
            <a:r>
              <a:rPr lang="en-US" dirty="0" smtClean="0"/>
              <a:t>’ </a:t>
            </a:r>
            <a:r>
              <a:rPr lang="en-US" dirty="0" err="1" smtClean="0"/>
              <a:t>gluonica</a:t>
            </a:r>
            <a:r>
              <a:rPr lang="en-US" dirty="0" smtClean="0"/>
              <a:t> del </a:t>
            </a:r>
            <a:r>
              <a:rPr lang="en-US" dirty="0" err="1" smtClean="0"/>
              <a:t>Pomerone</a:t>
            </a:r>
            <a:r>
              <a:rPr lang="en-US" dirty="0" smtClean="0"/>
              <a:t> 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Ricerca</a:t>
            </a:r>
            <a:r>
              <a:rPr lang="en-US" dirty="0" smtClean="0"/>
              <a:t> di </a:t>
            </a:r>
            <a:r>
              <a:rPr lang="en-US" dirty="0" err="1" smtClean="0"/>
              <a:t>esotici</a:t>
            </a:r>
            <a:r>
              <a:rPr lang="en-US" dirty="0" smtClean="0"/>
              <a:t>: </a:t>
            </a:r>
            <a:r>
              <a:rPr lang="en-US" dirty="0" err="1" smtClean="0"/>
              <a:t>Monopoli</a:t>
            </a:r>
            <a:r>
              <a:rPr lang="en-US" dirty="0" smtClean="0"/>
              <a:t> </a:t>
            </a:r>
            <a:r>
              <a:rPr lang="en-US" dirty="0" err="1" smtClean="0"/>
              <a:t>magnetici</a:t>
            </a:r>
            <a:r>
              <a:rPr lang="en-US" dirty="0" smtClean="0"/>
              <a:t>, SUSY particles </a:t>
            </a:r>
          </a:p>
          <a:p>
            <a:pPr lvl="1" indent="-342900"/>
            <a:r>
              <a:rPr lang="en-US" dirty="0" smtClean="0"/>
              <a:t>Grazie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eccellente</a:t>
            </a:r>
            <a:r>
              <a:rPr lang="en-US" dirty="0" smtClean="0"/>
              <a:t> </a:t>
            </a:r>
            <a:r>
              <a:rPr lang="en-US" dirty="0" err="1" smtClean="0"/>
              <a:t>riscostruzione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tracce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protoni</a:t>
            </a:r>
            <a:r>
              <a:rPr lang="en-US" dirty="0" smtClean="0"/>
              <a:t>, AFP </a:t>
            </a:r>
            <a:r>
              <a:rPr lang="en-US" dirty="0" err="1" smtClean="0"/>
              <a:t>permettera</a:t>
            </a:r>
            <a:r>
              <a:rPr lang="en-US" dirty="0" smtClean="0"/>
              <a:t>’ di </a:t>
            </a:r>
            <a:r>
              <a:rPr lang="en-US" dirty="0" err="1" smtClean="0"/>
              <a:t>ricostrure</a:t>
            </a:r>
            <a:r>
              <a:rPr lang="en-US" dirty="0" smtClean="0"/>
              <a:t> masse </a:t>
            </a:r>
            <a:r>
              <a:rPr lang="en-US" dirty="0" err="1"/>
              <a:t>d</a:t>
            </a:r>
            <a:r>
              <a:rPr lang="en-US" dirty="0" err="1" smtClean="0"/>
              <a:t>egli</a:t>
            </a:r>
            <a:r>
              <a:rPr lang="en-US" dirty="0" smtClean="0"/>
              <a:t> </a:t>
            </a:r>
            <a:r>
              <a:rPr lang="en-US" dirty="0" err="1" smtClean="0"/>
              <a:t>oggetti</a:t>
            </a:r>
            <a:r>
              <a:rPr lang="en-US" dirty="0" smtClean="0"/>
              <a:t> </a:t>
            </a:r>
            <a:r>
              <a:rPr lang="en-US" dirty="0" err="1" smtClean="0"/>
              <a:t>centrali</a:t>
            </a:r>
            <a:r>
              <a:rPr lang="en-US" dirty="0" smtClean="0"/>
              <a:t> </a:t>
            </a:r>
            <a:r>
              <a:rPr lang="en-US" dirty="0" err="1" smtClean="0"/>
              <a:t>prodotti</a:t>
            </a:r>
            <a:r>
              <a:rPr lang="en-US" dirty="0" smtClean="0"/>
              <a:t> </a:t>
            </a:r>
            <a:r>
              <a:rPr lang="en-US" dirty="0" err="1" smtClean="0"/>
              <a:t>nell’intervallo</a:t>
            </a:r>
            <a:r>
              <a:rPr lang="en-US" dirty="0" smtClean="0"/>
              <a:t> </a:t>
            </a:r>
          </a:p>
          <a:p>
            <a:pPr lvl="1" indent="-342900"/>
            <a:endParaRPr lang="en-US" dirty="0"/>
          </a:p>
          <a:p>
            <a:pPr lvl="1" indent="-342900"/>
            <a:endParaRPr lang="en-US" dirty="0" smtClean="0"/>
          </a:p>
          <a:p>
            <a:pPr lvl="1" indent="-342900"/>
            <a:r>
              <a:rPr lang="en-US" dirty="0" err="1" smtClean="0"/>
              <a:t>ξ</a:t>
            </a:r>
            <a:r>
              <a:rPr lang="en-US" dirty="0" smtClean="0"/>
              <a:t> e’ la </a:t>
            </a:r>
            <a:r>
              <a:rPr lang="en-US" dirty="0" err="1" smtClean="0"/>
              <a:t>frazione</a:t>
            </a:r>
            <a:r>
              <a:rPr lang="en-US" dirty="0" smtClean="0"/>
              <a:t> di </a:t>
            </a:r>
            <a:r>
              <a:rPr lang="en-US" dirty="0" err="1" smtClean="0"/>
              <a:t>impulso</a:t>
            </a:r>
            <a:r>
              <a:rPr lang="en-US" dirty="0" smtClean="0"/>
              <a:t> </a:t>
            </a:r>
            <a:r>
              <a:rPr lang="en-US" dirty="0" err="1" smtClean="0"/>
              <a:t>persa</a:t>
            </a:r>
            <a:r>
              <a:rPr lang="en-US" dirty="0" smtClean="0"/>
              <a:t> dal </a:t>
            </a:r>
            <a:r>
              <a:rPr lang="en-US" dirty="0" err="1" smtClean="0"/>
              <a:t>protone</a:t>
            </a:r>
            <a:r>
              <a:rPr lang="en-US" dirty="0" smtClean="0"/>
              <a:t> e </a:t>
            </a:r>
            <a:r>
              <a:rPr lang="en-US" dirty="0" err="1" smtClean="0"/>
              <a:t>misurata</a:t>
            </a:r>
            <a:r>
              <a:rPr lang="en-US" dirty="0" smtClean="0"/>
              <a:t> con AFP</a:t>
            </a:r>
          </a:p>
          <a:p>
            <a:pPr marL="400050" lvl="1" indent="0">
              <a:buNone/>
            </a:pP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 err="1" smtClean="0"/>
              <a:t>punti</a:t>
            </a:r>
            <a:r>
              <a:rPr lang="en-US" dirty="0" smtClean="0"/>
              <a:t> 2 e 3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provati</a:t>
            </a:r>
            <a:r>
              <a:rPr lang="en-US" dirty="0" smtClean="0"/>
              <a:t> con </a:t>
            </a:r>
            <a:r>
              <a:rPr lang="en-US" dirty="0" err="1" smtClean="0"/>
              <a:t>simulazione</a:t>
            </a:r>
            <a:r>
              <a:rPr lang="en-US" dirty="0" smtClean="0"/>
              <a:t> </a:t>
            </a:r>
            <a:r>
              <a:rPr lang="en-US" dirty="0" err="1" smtClean="0"/>
              <a:t>completa</a:t>
            </a:r>
            <a:r>
              <a:rPr lang="en-US" dirty="0" smtClean="0"/>
              <a:t> del MC di ATLAS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://cdsweb.cern.ch/record/1454194</a:t>
            </a:r>
            <a:endParaRPr lang="en-US" dirty="0"/>
          </a:p>
          <a:p>
            <a:endParaRPr lang="en-US" dirty="0" smtClean="0"/>
          </a:p>
          <a:p>
            <a:pPr lvl="1" indent="-342900"/>
            <a:endParaRPr lang="en-US" dirty="0" smtClean="0"/>
          </a:p>
          <a:p>
            <a:pPr marL="40005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D2ED252-723C-4ED9-9ABC-48DB82B914EA}" type="slidenum">
              <a:rPr lang="en-US" smtClean="0"/>
              <a:pPr>
                <a:defRPr/>
              </a:pPr>
              <a:t>3</a:t>
            </a:fld>
            <a:endParaRPr lang="en-US" sz="1400" i="0">
              <a:solidFill>
                <a:srgbClr val="5E574E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67171199"/>
              </p:ext>
            </p:extLst>
          </p:nvPr>
        </p:nvGraphicFramePr>
        <p:xfrm>
          <a:off x="1547664" y="4509120"/>
          <a:ext cx="3155032" cy="394379"/>
        </p:xfrm>
        <a:graphic>
          <a:graphicData uri="http://schemas.openxmlformats.org/presentationml/2006/ole">
            <p:oleObj spid="_x0000_s1026" name="Equation" r:id="rId4" imgW="2121120" imgH="255960" progId="Equation.DSMT4">
              <p:embed/>
            </p:oleObj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338" t="31159" r="21832" b="25703"/>
          <a:stretch/>
        </p:blipFill>
        <p:spPr bwMode="auto">
          <a:xfrm>
            <a:off x="5738656" y="3861048"/>
            <a:ext cx="3408636" cy="2490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18" t="434" r="50770" b="69518"/>
          <a:stretch/>
        </p:blipFill>
        <p:spPr bwMode="auto">
          <a:xfrm>
            <a:off x="6444208" y="764704"/>
            <a:ext cx="1762025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9726" t="434" r="12319" b="69518"/>
          <a:stretch/>
        </p:blipFill>
        <p:spPr bwMode="auto">
          <a:xfrm>
            <a:off x="6536783" y="2348880"/>
            <a:ext cx="1995657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1177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922337"/>
          </a:xfrm>
        </p:spPr>
        <p:txBody>
          <a:bodyPr/>
          <a:lstStyle/>
          <a:p>
            <a:r>
              <a:rPr lang="en-US" dirty="0" err="1" smtClean="0"/>
              <a:t>Interesse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 </a:t>
            </a:r>
            <a:r>
              <a:rPr lang="en-US" dirty="0" err="1" smtClean="0"/>
              <a:t>Italiani</a:t>
            </a:r>
            <a:r>
              <a:rPr lang="en-US" dirty="0" smtClean="0"/>
              <a:t> per AFP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38200"/>
            <a:ext cx="8292462" cy="5715000"/>
          </a:xfrm>
        </p:spPr>
        <p:txBody>
          <a:bodyPr/>
          <a:lstStyle/>
          <a:p>
            <a:r>
              <a:rPr lang="en-US" sz="2000" dirty="0" smtClean="0"/>
              <a:t>AFP e’ </a:t>
            </a:r>
            <a:r>
              <a:rPr lang="en-US" sz="2000" dirty="0" err="1" smtClean="0">
                <a:solidFill>
                  <a:srgbClr val="FF0000"/>
                </a:solidFill>
              </a:rPr>
              <a:t>l’unico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progetto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degli</a:t>
            </a:r>
            <a:r>
              <a:rPr lang="en-US" sz="2000" dirty="0" smtClean="0">
                <a:solidFill>
                  <a:srgbClr val="FF0000"/>
                </a:solidFill>
              </a:rPr>
              <a:t> upgrade di ATLAS </a:t>
            </a:r>
            <a:r>
              <a:rPr lang="en-US" sz="2000" dirty="0" err="1" smtClean="0">
                <a:solidFill>
                  <a:srgbClr val="FF0000"/>
                </a:solidFill>
              </a:rPr>
              <a:t>che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estende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il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potenziale</a:t>
            </a:r>
            <a:r>
              <a:rPr lang="en-US" sz="2000" dirty="0" smtClean="0">
                <a:solidFill>
                  <a:srgbClr val="FF0000"/>
                </a:solidFill>
              </a:rPr>
              <a:t> di </a:t>
            </a:r>
            <a:r>
              <a:rPr lang="en-US" sz="2000" dirty="0" err="1" smtClean="0">
                <a:solidFill>
                  <a:srgbClr val="FF0000"/>
                </a:solidFill>
              </a:rPr>
              <a:t>Fisica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di ATLAS</a:t>
            </a:r>
          </a:p>
          <a:p>
            <a:endParaRPr lang="en-US" sz="2000" dirty="0"/>
          </a:p>
          <a:p>
            <a:r>
              <a:rPr lang="en-US" sz="2000" dirty="0" smtClean="0"/>
              <a:t>La </a:t>
            </a:r>
            <a:r>
              <a:rPr lang="en-US" sz="2000" dirty="0" err="1" smtClean="0"/>
              <a:t>fisica</a:t>
            </a:r>
            <a:r>
              <a:rPr lang="en-US" sz="2000" dirty="0" smtClean="0"/>
              <a:t> </a:t>
            </a:r>
            <a:r>
              <a:rPr lang="en-US" sz="2000" dirty="0" err="1" smtClean="0"/>
              <a:t>diffrattiva</a:t>
            </a:r>
            <a:r>
              <a:rPr lang="en-US" sz="2000" dirty="0" smtClean="0"/>
              <a:t> </a:t>
            </a:r>
            <a:r>
              <a:rPr lang="en-US" sz="2000" dirty="0" err="1" smtClean="0"/>
              <a:t>sta</a:t>
            </a:r>
            <a:r>
              <a:rPr lang="en-US" sz="2000" dirty="0" smtClean="0"/>
              <a:t> </a:t>
            </a:r>
            <a:r>
              <a:rPr lang="en-US" sz="2000" dirty="0" err="1" smtClean="0"/>
              <a:t>anche</a:t>
            </a:r>
            <a:r>
              <a:rPr lang="en-US" sz="2000" dirty="0" smtClean="0"/>
              <a:t> </a:t>
            </a:r>
            <a:r>
              <a:rPr lang="en-US" sz="2000" dirty="0" err="1" smtClean="0"/>
              <a:t>raccogliendo</a:t>
            </a:r>
            <a:r>
              <a:rPr lang="en-US" sz="2000" dirty="0" smtClean="0"/>
              <a:t> </a:t>
            </a:r>
            <a:r>
              <a:rPr lang="en-US" sz="2000" dirty="0" err="1" smtClean="0"/>
              <a:t>gli</a:t>
            </a:r>
            <a:r>
              <a:rPr lang="en-US" sz="2000" dirty="0" smtClean="0"/>
              <a:t> </a:t>
            </a:r>
            <a:r>
              <a:rPr lang="en-US" sz="2000" dirty="0" err="1" smtClean="0"/>
              <a:t>interessi</a:t>
            </a:r>
            <a:r>
              <a:rPr lang="en-US" sz="2000" dirty="0" smtClean="0"/>
              <a:t> di CMS/TOTEM (upgrade di TOTEM con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di Timing)</a:t>
            </a:r>
          </a:p>
          <a:p>
            <a:endParaRPr lang="en-US" sz="2000" dirty="0"/>
          </a:p>
          <a:p>
            <a:r>
              <a:rPr lang="en-US" sz="2000" dirty="0" smtClean="0"/>
              <a:t>Il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di tracking di AFP (6x4 </a:t>
            </a:r>
            <a:r>
              <a:rPr lang="en-US" sz="2000" dirty="0" err="1" smtClean="0"/>
              <a:t>piani</a:t>
            </a:r>
            <a:r>
              <a:rPr lang="en-US" sz="2000" dirty="0" smtClean="0"/>
              <a:t> di 2cmx2cm) </a:t>
            </a:r>
            <a:r>
              <a:rPr lang="en-US" sz="2000" dirty="0" err="1" smtClean="0"/>
              <a:t>sarà</a:t>
            </a:r>
            <a:r>
              <a:rPr lang="en-US" sz="2000" dirty="0" smtClean="0"/>
              <a:t> </a:t>
            </a:r>
            <a:r>
              <a:rPr lang="en-US" sz="2000" dirty="0" err="1" smtClean="0"/>
              <a:t>basato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quello</a:t>
            </a:r>
            <a:r>
              <a:rPr lang="en-US" sz="2000" dirty="0" smtClean="0"/>
              <a:t> di IBL </a:t>
            </a:r>
          </a:p>
          <a:p>
            <a:pPr lvl="1" indent="-342900"/>
            <a:r>
              <a:rPr lang="en-US" sz="2000" dirty="0" err="1" smtClean="0"/>
              <a:t>sensori</a:t>
            </a:r>
            <a:r>
              <a:rPr lang="en-US" sz="2000" dirty="0" smtClean="0"/>
              <a:t> 3D</a:t>
            </a:r>
          </a:p>
          <a:p>
            <a:pPr lvl="1" indent="-342900"/>
            <a:r>
              <a:rPr lang="en-US" sz="2000" dirty="0" smtClean="0"/>
              <a:t>readout chip FE-I4</a:t>
            </a:r>
          </a:p>
          <a:p>
            <a:pPr lvl="1" indent="-342900"/>
            <a:r>
              <a:rPr lang="en-US" sz="2000" dirty="0" smtClean="0"/>
              <a:t>HV, LV</a:t>
            </a:r>
          </a:p>
          <a:p>
            <a:pPr lvl="1" indent="-342900"/>
            <a:r>
              <a:rPr lang="en-US" sz="2000" dirty="0" smtClean="0"/>
              <a:t>Readout Board</a:t>
            </a:r>
          </a:p>
          <a:p>
            <a:endParaRPr lang="en-US" sz="2000" dirty="0"/>
          </a:p>
          <a:p>
            <a:r>
              <a:rPr lang="en-US" sz="2000" dirty="0" smtClean="0"/>
              <a:t>AFP </a:t>
            </a:r>
            <a:r>
              <a:rPr lang="en-US" sz="2000" dirty="0" err="1" smtClean="0"/>
              <a:t>rappresenta</a:t>
            </a:r>
            <a:r>
              <a:rPr lang="en-US" sz="2000" dirty="0" smtClean="0"/>
              <a:t> </a:t>
            </a:r>
            <a:r>
              <a:rPr lang="en-US" sz="2000" dirty="0" err="1" smtClean="0"/>
              <a:t>quindi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importante</a:t>
            </a:r>
            <a:r>
              <a:rPr lang="en-US" sz="2000" dirty="0" smtClean="0"/>
              <a:t> </a:t>
            </a:r>
            <a:r>
              <a:rPr lang="en-US" sz="2000" dirty="0" err="1" smtClean="0"/>
              <a:t>opportunita</a:t>
            </a:r>
            <a:r>
              <a:rPr lang="en-US" sz="2000" dirty="0" smtClean="0"/>
              <a:t>’ per </a:t>
            </a:r>
            <a:r>
              <a:rPr lang="en-US" sz="2000" dirty="0" err="1" smtClean="0"/>
              <a:t>trasferire</a:t>
            </a:r>
            <a:r>
              <a:rPr lang="en-US" sz="2000" dirty="0" smtClean="0"/>
              <a:t> </a:t>
            </a:r>
            <a:r>
              <a:rPr lang="en-US" sz="2000" dirty="0"/>
              <a:t>le </a:t>
            </a:r>
            <a:r>
              <a:rPr lang="en-US" sz="2000" dirty="0" err="1"/>
              <a:t>tecnologie</a:t>
            </a:r>
            <a:r>
              <a:rPr lang="en-US" sz="2000" dirty="0"/>
              <a:t> </a:t>
            </a:r>
            <a:r>
              <a:rPr lang="en-US" sz="2000" dirty="0" err="1"/>
              <a:t>sviluppate</a:t>
            </a:r>
            <a:r>
              <a:rPr lang="en-US" sz="2000" dirty="0"/>
              <a:t> per </a:t>
            </a:r>
            <a:r>
              <a:rPr lang="en-US" sz="2000" dirty="0" smtClean="0"/>
              <a:t>IBL ad un </a:t>
            </a:r>
            <a:r>
              <a:rPr lang="en-US" sz="2000" dirty="0" err="1" smtClean="0"/>
              <a:t>altro</a:t>
            </a:r>
            <a:r>
              <a:rPr lang="en-US" sz="2000" dirty="0" smtClean="0"/>
              <a:t> </a:t>
            </a:r>
            <a:r>
              <a:rPr lang="en-US" sz="2000" dirty="0" err="1" smtClean="0"/>
              <a:t>progetto</a:t>
            </a:r>
            <a:r>
              <a:rPr lang="en-US" sz="2000" dirty="0" smtClean="0"/>
              <a:t> di ATLAS con </a:t>
            </a:r>
            <a:r>
              <a:rPr lang="en-US" sz="2000" dirty="0" err="1" smtClean="0"/>
              <a:t>interessanti</a:t>
            </a:r>
            <a:r>
              <a:rPr lang="en-US" sz="2000" dirty="0" smtClean="0"/>
              <a:t> </a:t>
            </a:r>
            <a:r>
              <a:rPr lang="en-US" sz="2000" dirty="0" err="1" smtClean="0"/>
              <a:t>potenziali</a:t>
            </a:r>
            <a:r>
              <a:rPr lang="en-US" sz="2000" dirty="0" smtClean="0"/>
              <a:t> di </a:t>
            </a:r>
            <a:r>
              <a:rPr lang="en-US" sz="2000" dirty="0" err="1" smtClean="0"/>
              <a:t>scoperta</a:t>
            </a:r>
            <a:endParaRPr lang="en-US" sz="2000" dirty="0" smtClean="0"/>
          </a:p>
          <a:p>
            <a:pPr lvl="1" indent="-342900"/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D2ED252-723C-4ED9-9ABC-48DB82B914EA}" type="slidenum">
              <a:rPr lang="en-US" smtClean="0"/>
              <a:pPr>
                <a:defRPr/>
              </a:pPr>
              <a:t>4</a:t>
            </a:fld>
            <a:endParaRPr lang="en-US" sz="1400" i="0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911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686800" cy="922337"/>
          </a:xfrm>
        </p:spPr>
        <p:txBody>
          <a:bodyPr/>
          <a:lstStyle/>
          <a:p>
            <a:r>
              <a:rPr lang="en-US" dirty="0" err="1" smtClean="0"/>
              <a:t>Interesse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 </a:t>
            </a:r>
            <a:r>
              <a:rPr lang="en-US" dirty="0" err="1" smtClean="0"/>
              <a:t>italiani</a:t>
            </a:r>
            <a:r>
              <a:rPr lang="en-US" dirty="0" smtClean="0"/>
              <a:t> per AFP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8292462" cy="5138936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Recentemente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 di Bologna, Lecce e Roma2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mostrato</a:t>
            </a:r>
            <a:r>
              <a:rPr lang="en-US" dirty="0" smtClean="0"/>
              <a:t> </a:t>
            </a:r>
            <a:r>
              <a:rPr lang="en-US" dirty="0" err="1" smtClean="0"/>
              <a:t>comune</a:t>
            </a:r>
            <a:r>
              <a:rPr lang="en-US" dirty="0" smtClean="0"/>
              <a:t> </a:t>
            </a:r>
            <a:r>
              <a:rPr lang="en-US" dirty="0" err="1" smtClean="0"/>
              <a:t>interesse</a:t>
            </a:r>
            <a:r>
              <a:rPr lang="en-US" dirty="0" smtClean="0"/>
              <a:t> ad </a:t>
            </a:r>
            <a:r>
              <a:rPr lang="en-US" dirty="0" err="1" smtClean="0"/>
              <a:t>esplorare</a:t>
            </a:r>
            <a:r>
              <a:rPr lang="en-US" dirty="0" smtClean="0"/>
              <a:t> le </a:t>
            </a:r>
            <a:r>
              <a:rPr lang="en-US" dirty="0" err="1" smtClean="0"/>
              <a:t>possibilita</a:t>
            </a:r>
            <a:r>
              <a:rPr lang="en-US" dirty="0" smtClean="0"/>
              <a:t>’ di </a:t>
            </a:r>
            <a:r>
              <a:rPr lang="en-US" dirty="0" err="1" smtClean="0"/>
              <a:t>sensori</a:t>
            </a:r>
            <a:r>
              <a:rPr lang="en-US" dirty="0" smtClean="0"/>
              <a:t> al diamante mono e </a:t>
            </a:r>
            <a:r>
              <a:rPr lang="en-US" dirty="0" err="1" smtClean="0"/>
              <a:t>policristallini</a:t>
            </a:r>
            <a:r>
              <a:rPr lang="en-US" dirty="0" smtClean="0"/>
              <a:t> per </a:t>
            </a:r>
            <a:r>
              <a:rPr lang="en-US" dirty="0" err="1" smtClean="0"/>
              <a:t>ottenere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risoluzione</a:t>
            </a:r>
            <a:r>
              <a:rPr lang="en-US" dirty="0" smtClean="0"/>
              <a:t> </a:t>
            </a:r>
            <a:r>
              <a:rPr lang="en-US" dirty="0" err="1" smtClean="0"/>
              <a:t>temporale</a:t>
            </a:r>
            <a:r>
              <a:rPr lang="en-US" dirty="0" smtClean="0"/>
              <a:t> molto </a:t>
            </a:r>
            <a:r>
              <a:rPr lang="en-US" dirty="0" err="1" smtClean="0"/>
              <a:t>spinta</a:t>
            </a:r>
            <a:r>
              <a:rPr lang="en-US" dirty="0" smtClean="0"/>
              <a:t> (a </a:t>
            </a:r>
            <a:r>
              <a:rPr lang="en-US" dirty="0" err="1" smtClean="0"/>
              <a:t>livello</a:t>
            </a:r>
            <a:r>
              <a:rPr lang="en-US" dirty="0" smtClean="0"/>
              <a:t> di 10 </a:t>
            </a:r>
            <a:r>
              <a:rPr lang="en-US" dirty="0" err="1" smtClean="0"/>
              <a:t>ps</a:t>
            </a:r>
            <a:r>
              <a:rPr lang="en-US" dirty="0" smtClean="0"/>
              <a:t>)  e per </a:t>
            </a:r>
            <a:r>
              <a:rPr lang="en-US" dirty="0" err="1" smtClean="0"/>
              <a:t>misure</a:t>
            </a:r>
            <a:r>
              <a:rPr lang="en-US" dirty="0" smtClean="0"/>
              <a:t> di </a:t>
            </a:r>
            <a:r>
              <a:rPr lang="en-US" dirty="0" err="1" smtClean="0"/>
              <a:t>luminosita</a:t>
            </a:r>
            <a:r>
              <a:rPr lang="en-US" dirty="0" smtClean="0"/>
              <a:t>’</a:t>
            </a:r>
            <a:endParaRPr lang="en-US" dirty="0"/>
          </a:p>
          <a:p>
            <a:r>
              <a:rPr lang="en-US" dirty="0" smtClean="0"/>
              <a:t>Tale </a:t>
            </a:r>
            <a:r>
              <a:rPr lang="en-US" dirty="0" err="1" smtClean="0"/>
              <a:t>interesse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e’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concretizzato</a:t>
            </a:r>
            <a:r>
              <a:rPr lang="en-US" dirty="0" smtClean="0"/>
              <a:t> in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r>
              <a:rPr lang="en-US" dirty="0" smtClean="0"/>
              <a:t> PRIN </a:t>
            </a:r>
            <a:r>
              <a:rPr lang="en-US" dirty="0" err="1" smtClean="0"/>
              <a:t>sottomessa</a:t>
            </a:r>
            <a:r>
              <a:rPr lang="en-US" dirty="0" smtClean="0"/>
              <a:t> a </a:t>
            </a:r>
            <a:r>
              <a:rPr lang="en-US" dirty="0" err="1" smtClean="0"/>
              <a:t>Febbraio</a:t>
            </a:r>
            <a:endParaRPr lang="en-US" dirty="0"/>
          </a:p>
          <a:p>
            <a:r>
              <a:rPr lang="en-US" dirty="0" smtClean="0"/>
              <a:t>Se l’ R&amp;D in </a:t>
            </a:r>
            <a:r>
              <a:rPr lang="en-US" dirty="0" err="1" smtClean="0"/>
              <a:t>corso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concludesse</a:t>
            </a:r>
            <a:r>
              <a:rPr lang="en-US" dirty="0" smtClean="0"/>
              <a:t> </a:t>
            </a:r>
            <a:r>
              <a:rPr lang="en-US" dirty="0" err="1" smtClean="0"/>
              <a:t>positivamente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risultati</a:t>
            </a:r>
            <a:r>
              <a:rPr lang="en-US" dirty="0" smtClean="0"/>
              <a:t> </a:t>
            </a:r>
            <a:r>
              <a:rPr lang="en-US" dirty="0" err="1" smtClean="0"/>
              <a:t>sarebbero</a:t>
            </a:r>
            <a:r>
              <a:rPr lang="en-US" dirty="0" smtClean="0"/>
              <a:t> di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importanza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per AFP in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di timing </a:t>
            </a:r>
            <a:r>
              <a:rPr lang="en-US" dirty="0" err="1" smtClean="0"/>
              <a:t>avrebbe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l’importante</a:t>
            </a:r>
            <a:r>
              <a:rPr lang="en-US" dirty="0" smtClean="0"/>
              <a:t> </a:t>
            </a:r>
            <a:r>
              <a:rPr lang="en-US" dirty="0" err="1" smtClean="0"/>
              <a:t>caratteristica</a:t>
            </a:r>
            <a:r>
              <a:rPr lang="en-US" dirty="0" smtClean="0"/>
              <a:t> di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resistente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radiazione</a:t>
            </a:r>
            <a:r>
              <a:rPr lang="en-US" dirty="0" smtClean="0"/>
              <a:t> </a:t>
            </a:r>
            <a:r>
              <a:rPr lang="en-US" dirty="0" err="1" smtClean="0"/>
              <a:t>rispetto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presente</a:t>
            </a:r>
            <a:r>
              <a:rPr lang="en-US" dirty="0" smtClean="0"/>
              <a:t> baseline </a:t>
            </a:r>
            <a:r>
              <a:rPr lang="en-US" dirty="0" err="1" smtClean="0"/>
              <a:t>basata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barre</a:t>
            </a:r>
            <a:r>
              <a:rPr lang="en-US" dirty="0" smtClean="0"/>
              <a:t> di </a:t>
            </a:r>
            <a:r>
              <a:rPr lang="en-US" dirty="0" err="1" smtClean="0"/>
              <a:t>quarzo</a:t>
            </a:r>
            <a:r>
              <a:rPr lang="en-US" dirty="0" smtClean="0"/>
              <a:t> </a:t>
            </a:r>
            <a:r>
              <a:rPr lang="en-US" dirty="0" err="1" smtClean="0"/>
              <a:t>lette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MCP-PMT</a:t>
            </a:r>
            <a:endParaRPr lang="en-US" dirty="0"/>
          </a:p>
          <a:p>
            <a:r>
              <a:rPr lang="en-US" dirty="0" err="1" smtClean="0"/>
              <a:t>Altro</a:t>
            </a:r>
            <a:r>
              <a:rPr lang="en-US" dirty="0" smtClean="0"/>
              <a:t> </a:t>
            </a:r>
            <a:r>
              <a:rPr lang="en-US" dirty="0" err="1" smtClean="0"/>
              <a:t>vantaggio</a:t>
            </a:r>
            <a:r>
              <a:rPr lang="en-US" dirty="0" smtClean="0"/>
              <a:t> di un </a:t>
            </a:r>
            <a:r>
              <a:rPr lang="en-US" dirty="0" err="1" smtClean="0"/>
              <a:t>sistema</a:t>
            </a:r>
            <a:r>
              <a:rPr lang="en-US" dirty="0" smtClean="0"/>
              <a:t> di timing </a:t>
            </a:r>
            <a:r>
              <a:rPr lang="en-US" dirty="0" err="1" smtClean="0"/>
              <a:t>basato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sensori</a:t>
            </a:r>
            <a:r>
              <a:rPr lang="en-US" dirty="0" smtClean="0"/>
              <a:t> al diamante e’ </a:t>
            </a:r>
            <a:r>
              <a:rPr lang="en-US" dirty="0" err="1" smtClean="0"/>
              <a:t>l’uniformita</a:t>
            </a:r>
            <a:r>
              <a:rPr lang="en-US" dirty="0" smtClean="0"/>
              <a:t>’ col </a:t>
            </a:r>
            <a:r>
              <a:rPr lang="en-US" dirty="0" err="1" smtClean="0"/>
              <a:t>sistema</a:t>
            </a:r>
            <a:r>
              <a:rPr lang="en-US" dirty="0" smtClean="0"/>
              <a:t> di </a:t>
            </a:r>
            <a:r>
              <a:rPr lang="en-US" dirty="0" err="1" smtClean="0"/>
              <a:t>lettura</a:t>
            </a:r>
            <a:r>
              <a:rPr lang="en-US" dirty="0" smtClean="0"/>
              <a:t> e </a:t>
            </a:r>
            <a:r>
              <a:rPr lang="en-US" dirty="0" err="1" smtClean="0"/>
              <a:t>acquisizione</a:t>
            </a:r>
            <a:r>
              <a:rPr lang="en-US" dirty="0" smtClean="0"/>
              <a:t> </a:t>
            </a:r>
            <a:r>
              <a:rPr lang="en-US" dirty="0" err="1" smtClean="0"/>
              <a:t>adottato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tracking</a:t>
            </a:r>
            <a:endParaRPr lang="en-US" dirty="0"/>
          </a:p>
          <a:p>
            <a:r>
              <a:rPr lang="en-US" dirty="0" smtClean="0"/>
              <a:t>AFP </a:t>
            </a:r>
            <a:r>
              <a:rPr lang="en-US" dirty="0" err="1" smtClean="0"/>
              <a:t>rappresenta</a:t>
            </a:r>
            <a:r>
              <a:rPr lang="en-US" dirty="0" smtClean="0"/>
              <a:t> </a:t>
            </a:r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</a:t>
            </a:r>
            <a:r>
              <a:rPr lang="en-US" dirty="0" err="1" smtClean="0"/>
              <a:t>sbocco</a:t>
            </a:r>
            <a:r>
              <a:rPr lang="en-US" dirty="0" smtClean="0"/>
              <a:t> </a:t>
            </a:r>
            <a:r>
              <a:rPr lang="en-US" dirty="0" err="1" smtClean="0"/>
              <a:t>naturale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per </a:t>
            </a:r>
            <a:r>
              <a:rPr lang="en-US" dirty="0" err="1" smtClean="0"/>
              <a:t>altre</a:t>
            </a:r>
            <a:r>
              <a:rPr lang="en-US" dirty="0" smtClean="0"/>
              <a:t> R&amp;D in </a:t>
            </a:r>
            <a:r>
              <a:rPr lang="en-US" dirty="0" err="1" smtClean="0"/>
              <a:t>corso</a:t>
            </a:r>
            <a:r>
              <a:rPr lang="en-US" dirty="0" smtClean="0"/>
              <a:t> </a:t>
            </a:r>
            <a:r>
              <a:rPr lang="en-US" dirty="0" err="1" smtClean="0"/>
              <a:t>nell</a:t>
            </a:r>
            <a:r>
              <a:rPr lang="en-US" dirty="0" smtClean="0"/>
              <a:t>’ INFN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D2ED252-723C-4ED9-9ABC-48DB82B914EA}" type="slidenum">
              <a:rPr lang="en-US" smtClean="0"/>
              <a:pPr>
                <a:defRPr/>
              </a:pPr>
              <a:t>5</a:t>
            </a:fld>
            <a:endParaRPr lang="en-US" sz="1400" i="0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66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22337"/>
          </a:xfrm>
        </p:spPr>
        <p:txBody>
          <a:bodyPr/>
          <a:lstStyle/>
          <a:p>
            <a:r>
              <a:rPr lang="en-US" dirty="0" err="1" smtClean="0"/>
              <a:t>Uso</a:t>
            </a:r>
            <a:r>
              <a:rPr lang="en-US" dirty="0" smtClean="0"/>
              <a:t> di </a:t>
            </a:r>
            <a:r>
              <a:rPr lang="en-US" dirty="0" err="1" smtClean="0"/>
              <a:t>sensori</a:t>
            </a:r>
            <a:r>
              <a:rPr lang="en-US" dirty="0" smtClean="0"/>
              <a:t> al diamante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8200"/>
            <a:ext cx="8508486" cy="57150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Oltre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possibilita</a:t>
            </a:r>
            <a:r>
              <a:rPr lang="en-US" dirty="0" smtClean="0"/>
              <a:t>’ di </a:t>
            </a:r>
            <a:r>
              <a:rPr lang="en-US" dirty="0" err="1" smtClean="0"/>
              <a:t>contribuire</a:t>
            </a:r>
            <a:r>
              <a:rPr lang="en-US" dirty="0" smtClean="0"/>
              <a:t> al timing di AFP, la </a:t>
            </a:r>
            <a:r>
              <a:rPr lang="en-US" dirty="0" err="1" smtClean="0"/>
              <a:t>soluzione</a:t>
            </a:r>
            <a:r>
              <a:rPr lang="en-US" dirty="0" smtClean="0"/>
              <a:t> con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sensori</a:t>
            </a:r>
            <a:r>
              <a:rPr lang="en-US" dirty="0" smtClean="0"/>
              <a:t> al diamante </a:t>
            </a:r>
            <a:r>
              <a:rPr lang="en-US" dirty="0" err="1" smtClean="0"/>
              <a:t>potrebbe</a:t>
            </a:r>
            <a:r>
              <a:rPr lang="en-US" dirty="0" smtClean="0"/>
              <a:t> </a:t>
            </a:r>
            <a:r>
              <a:rPr lang="en-US" dirty="0" err="1" smtClean="0"/>
              <a:t>costituire</a:t>
            </a:r>
            <a:r>
              <a:rPr lang="en-US" dirty="0" smtClean="0"/>
              <a:t> la baseline</a:t>
            </a:r>
          </a:p>
          <a:p>
            <a:pPr lvl="1"/>
            <a:r>
              <a:rPr lang="en-US" dirty="0" smtClean="0"/>
              <a:t>per un trigger di LVL1 per la </a:t>
            </a:r>
            <a:r>
              <a:rPr lang="en-US" dirty="0" err="1" smtClean="0"/>
              <a:t>selezione</a:t>
            </a:r>
            <a:r>
              <a:rPr lang="en-US" dirty="0" smtClean="0"/>
              <a:t> di </a:t>
            </a:r>
            <a:r>
              <a:rPr lang="en-US" dirty="0" err="1" smtClean="0"/>
              <a:t>eventi</a:t>
            </a:r>
            <a:r>
              <a:rPr lang="en-US" dirty="0" smtClean="0"/>
              <a:t> ad </a:t>
            </a:r>
            <a:r>
              <a:rPr lang="en-US" dirty="0" err="1" smtClean="0"/>
              <a:t>alte</a:t>
            </a:r>
            <a:r>
              <a:rPr lang="en-US" dirty="0" smtClean="0"/>
              <a:t> masse (trigger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esotici</a:t>
            </a:r>
            <a:r>
              <a:rPr lang="en-US" dirty="0"/>
              <a:t> </a:t>
            </a:r>
            <a:r>
              <a:rPr lang="en-US" dirty="0" err="1" smtClean="0"/>
              <a:t>discusso</a:t>
            </a:r>
            <a:r>
              <a:rPr lang="en-US" dirty="0" smtClean="0"/>
              <a:t> e </a:t>
            </a:r>
            <a:r>
              <a:rPr lang="en-US" dirty="0" err="1" smtClean="0"/>
              <a:t>approvato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review di </a:t>
            </a:r>
            <a:r>
              <a:rPr lang="en-US" dirty="0" err="1" smtClean="0"/>
              <a:t>settembre</a:t>
            </a:r>
            <a:r>
              <a:rPr lang="en-US" dirty="0" smtClean="0"/>
              <a:t> </a:t>
            </a:r>
            <a:r>
              <a:rPr lang="en-US" dirty="0" err="1" smtClean="0"/>
              <a:t>scorso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per la </a:t>
            </a:r>
            <a:r>
              <a:rPr lang="en-US" dirty="0" err="1" smtClean="0"/>
              <a:t>misura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luminosita</a:t>
            </a:r>
            <a:r>
              <a:rPr lang="en-US" dirty="0" smtClean="0"/>
              <a:t>’ di ATLAS </a:t>
            </a:r>
            <a:r>
              <a:rPr lang="en-US" dirty="0" err="1" smtClean="0"/>
              <a:t>tramite</a:t>
            </a:r>
            <a:r>
              <a:rPr lang="en-US" dirty="0" smtClean="0"/>
              <a:t> la </a:t>
            </a:r>
            <a:r>
              <a:rPr lang="en-US" dirty="0" err="1" smtClean="0"/>
              <a:t>misura</a:t>
            </a:r>
            <a:r>
              <a:rPr lang="en-US" dirty="0" smtClean="0"/>
              <a:t> del trigger rate</a:t>
            </a:r>
          </a:p>
          <a:p>
            <a:r>
              <a:rPr lang="en-US" dirty="0" err="1" smtClean="0"/>
              <a:t>Queste</a:t>
            </a:r>
            <a:r>
              <a:rPr lang="en-US" dirty="0" smtClean="0"/>
              <a:t> due </a:t>
            </a:r>
            <a:r>
              <a:rPr lang="en-US" dirty="0" err="1" smtClean="0"/>
              <a:t>opzioni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attualmente</a:t>
            </a:r>
            <a:r>
              <a:rPr lang="en-US" dirty="0" smtClean="0"/>
              <a:t> in studio</a:t>
            </a:r>
          </a:p>
          <a:p>
            <a:r>
              <a:rPr lang="en-US" dirty="0" smtClean="0"/>
              <a:t>Se corroborate </a:t>
            </a:r>
            <a:r>
              <a:rPr lang="en-US" dirty="0" err="1" smtClean="0"/>
              <a:t>dalle</a:t>
            </a:r>
            <a:r>
              <a:rPr lang="en-US" dirty="0" smtClean="0"/>
              <a:t> </a:t>
            </a:r>
            <a:r>
              <a:rPr lang="en-US" dirty="0" err="1" smtClean="0"/>
              <a:t>simulazioni</a:t>
            </a:r>
            <a:r>
              <a:rPr lang="en-US" dirty="0" smtClean="0"/>
              <a:t> e </a:t>
            </a:r>
            <a:r>
              <a:rPr lang="en-US" dirty="0" err="1" smtClean="0"/>
              <a:t>dai</a:t>
            </a:r>
            <a:r>
              <a:rPr lang="en-US" dirty="0" smtClean="0"/>
              <a:t> test in </a:t>
            </a:r>
            <a:r>
              <a:rPr lang="en-US" dirty="0" err="1" smtClean="0"/>
              <a:t>corso</a:t>
            </a:r>
            <a:r>
              <a:rPr lang="en-US" dirty="0" smtClean="0"/>
              <a:t> e </a:t>
            </a:r>
            <a:r>
              <a:rPr lang="en-US" dirty="0" err="1" smtClean="0"/>
              <a:t>approvate</a:t>
            </a:r>
            <a:r>
              <a:rPr lang="en-US" dirty="0" smtClean="0"/>
              <a:t> da AFP,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 </a:t>
            </a:r>
            <a:r>
              <a:rPr lang="en-US" dirty="0" err="1" smtClean="0"/>
              <a:t>italiani</a:t>
            </a:r>
            <a:r>
              <a:rPr lang="en-US" dirty="0" smtClean="0"/>
              <a:t> ATLAS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lavorano</a:t>
            </a:r>
            <a:r>
              <a:rPr lang="en-US" dirty="0" smtClean="0"/>
              <a:t> </a:t>
            </a:r>
            <a:r>
              <a:rPr lang="en-US" dirty="0" err="1" smtClean="0"/>
              <a:t>sull</a:t>
            </a:r>
            <a:r>
              <a:rPr lang="en-US" dirty="0" smtClean="0"/>
              <a:t>’ R&amp;D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sensori</a:t>
            </a:r>
            <a:r>
              <a:rPr lang="en-US" dirty="0" smtClean="0"/>
              <a:t> a diamante,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interessati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realizzazione</a:t>
            </a:r>
            <a:r>
              <a:rPr lang="en-US" dirty="0" smtClean="0"/>
              <a:t> di </a:t>
            </a:r>
            <a:r>
              <a:rPr lang="en-US" dirty="0" err="1" smtClean="0"/>
              <a:t>alcuni</a:t>
            </a:r>
            <a:r>
              <a:rPr lang="en-US" dirty="0" smtClean="0"/>
              <a:t> </a:t>
            </a:r>
            <a:r>
              <a:rPr lang="en-US" dirty="0" err="1" smtClean="0"/>
              <a:t>piani</a:t>
            </a:r>
            <a:r>
              <a:rPr lang="en-US" dirty="0" smtClean="0"/>
              <a:t> (da 4 a 8 per </a:t>
            </a:r>
            <a:r>
              <a:rPr lang="en-US" dirty="0" err="1" smtClean="0"/>
              <a:t>lato</a:t>
            </a:r>
            <a:r>
              <a:rPr lang="en-US" dirty="0" smtClean="0"/>
              <a:t>) di </a:t>
            </a:r>
            <a:r>
              <a:rPr lang="en-US" dirty="0" err="1" smtClean="0"/>
              <a:t>sensori</a:t>
            </a:r>
            <a:r>
              <a:rPr lang="en-US" dirty="0" smtClean="0"/>
              <a:t>  (2x2 cm**2) da </a:t>
            </a:r>
            <a:r>
              <a:rPr lang="en-US" dirty="0" err="1" smtClean="0"/>
              <a:t>installare</a:t>
            </a:r>
            <a:r>
              <a:rPr lang="en-US" dirty="0" smtClean="0"/>
              <a:t> 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hamburg</a:t>
            </a:r>
            <a:r>
              <a:rPr lang="en-US" dirty="0" smtClean="0"/>
              <a:t> pipe (in </a:t>
            </a:r>
            <a:r>
              <a:rPr lang="en-US" dirty="0" err="1" smtClean="0"/>
              <a:t>aggiunta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Silicon 3D e al timing quartic)</a:t>
            </a:r>
            <a:endParaRPr lang="en-US" dirty="0"/>
          </a:p>
          <a:p>
            <a:r>
              <a:rPr lang="en-US" dirty="0" smtClean="0"/>
              <a:t>Il </a:t>
            </a:r>
            <a:r>
              <a:rPr lang="en-US" dirty="0" err="1" smtClean="0"/>
              <a:t>costo</a:t>
            </a:r>
            <a:r>
              <a:rPr lang="en-US" dirty="0" smtClean="0"/>
              <a:t> </a:t>
            </a:r>
            <a:r>
              <a:rPr lang="en-US" dirty="0" err="1" smtClean="0"/>
              <a:t>orientativo</a:t>
            </a:r>
            <a:r>
              <a:rPr lang="en-US" dirty="0" smtClean="0"/>
              <a:t> di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e’ di </a:t>
            </a:r>
            <a:r>
              <a:rPr lang="en-US" dirty="0" err="1" smtClean="0"/>
              <a:t>massimo</a:t>
            </a:r>
            <a:r>
              <a:rPr lang="en-US" dirty="0" smtClean="0"/>
              <a:t> 200 </a:t>
            </a:r>
            <a:r>
              <a:rPr lang="en-US" dirty="0" err="1" smtClean="0"/>
              <a:t>keuro</a:t>
            </a:r>
            <a:r>
              <a:rPr lang="en-US" dirty="0" smtClean="0"/>
              <a:t> </a:t>
            </a:r>
            <a:r>
              <a:rPr lang="en-US" dirty="0" err="1" smtClean="0"/>
              <a:t>complessivi</a:t>
            </a:r>
            <a:r>
              <a:rPr lang="en-US" dirty="0" smtClean="0"/>
              <a:t> (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costo</a:t>
            </a:r>
            <a:r>
              <a:rPr lang="en-US" dirty="0" smtClean="0"/>
              <a:t> e’ </a:t>
            </a:r>
            <a:r>
              <a:rPr lang="en-US" dirty="0" err="1" smtClean="0"/>
              <a:t>dominato</a:t>
            </a:r>
            <a:r>
              <a:rPr lang="en-US" dirty="0" smtClean="0"/>
              <a:t> dal </a:t>
            </a:r>
            <a:r>
              <a:rPr lang="en-US" dirty="0" err="1" smtClean="0"/>
              <a:t>numero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sensori</a:t>
            </a:r>
            <a:r>
              <a:rPr lang="en-US" dirty="0" smtClean="0"/>
              <a:t> </a:t>
            </a:r>
            <a:r>
              <a:rPr lang="en-US" dirty="0" err="1" smtClean="0"/>
              <a:t>impiegati</a:t>
            </a:r>
            <a:r>
              <a:rPr lang="en-US" dirty="0" smtClean="0"/>
              <a:t>) , e </a:t>
            </a:r>
            <a:r>
              <a:rPr lang="en-US" dirty="0" err="1" smtClean="0"/>
              <a:t>l’installazione</a:t>
            </a:r>
            <a:r>
              <a:rPr lang="en-US" dirty="0" smtClean="0"/>
              <a:t> </a:t>
            </a:r>
            <a:r>
              <a:rPr lang="en-US" dirty="0" err="1" smtClean="0"/>
              <a:t>potrebbe</a:t>
            </a:r>
            <a:r>
              <a:rPr lang="en-US" dirty="0" smtClean="0"/>
              <a:t> </a:t>
            </a:r>
            <a:r>
              <a:rPr lang="en-US" dirty="0" err="1" smtClean="0"/>
              <a:t>avvenire</a:t>
            </a:r>
            <a:r>
              <a:rPr lang="en-US" dirty="0" smtClean="0"/>
              <a:t> </a:t>
            </a:r>
            <a:r>
              <a:rPr lang="en-US" dirty="0" err="1" smtClean="0"/>
              <a:t>nello</a:t>
            </a:r>
            <a:r>
              <a:rPr lang="en-US" dirty="0" smtClean="0"/>
              <a:t> shutdown 2016/2017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D2ED252-723C-4ED9-9ABC-48DB82B914EA}" type="slidenum">
              <a:rPr lang="en-US" smtClean="0"/>
              <a:pPr>
                <a:defRPr/>
              </a:pPr>
              <a:t>6</a:t>
            </a:fld>
            <a:endParaRPr lang="en-US" sz="1400" i="0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458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1"/>
          <p:cNvSpPr>
            <a:spLocks noGrp="1"/>
          </p:cNvSpPr>
          <p:nvPr>
            <p:ph type="title" idx="4294967295"/>
          </p:nvPr>
        </p:nvSpPr>
        <p:spPr>
          <a:xfrm>
            <a:off x="179512" y="-27384"/>
            <a:ext cx="8784976" cy="1143000"/>
          </a:xfrm>
        </p:spPr>
        <p:txBody>
          <a:bodyPr/>
          <a:lstStyle/>
          <a:p>
            <a:r>
              <a:rPr lang="en-US" sz="3200" dirty="0" smtClean="0">
                <a:latin typeface="Comic Sans MS" pitchFamily="66" charset="0"/>
              </a:rPr>
              <a:t>Idea base del </a:t>
            </a:r>
            <a:r>
              <a:rPr lang="en-US" sz="3200" dirty="0" err="1" smtClean="0">
                <a:latin typeface="Comic Sans MS" pitchFamily="66" charset="0"/>
              </a:rPr>
              <a:t>progetto</a:t>
            </a:r>
            <a:r>
              <a:rPr lang="en-US" sz="3200" dirty="0" smtClean="0">
                <a:latin typeface="Comic Sans MS" pitchFamily="66" charset="0"/>
              </a:rPr>
              <a:t> PRIN</a:t>
            </a:r>
            <a:endParaRPr lang="it-IT" sz="3200" dirty="0" smtClean="0">
              <a:latin typeface="Comic Sans MS" pitchFamily="66" charset="0"/>
            </a:endParaRPr>
          </a:p>
        </p:txBody>
      </p:sp>
      <p:sp>
        <p:nvSpPr>
          <p:cNvPr id="163874" name="Text Box 32"/>
          <p:cNvSpPr txBox="1">
            <a:spLocks noChangeArrowheads="1"/>
          </p:cNvSpPr>
          <p:nvPr/>
        </p:nvSpPr>
        <p:spPr bwMode="auto">
          <a:xfrm>
            <a:off x="467544" y="980728"/>
            <a:ext cx="8276561" cy="11757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it-IT" sz="2800" dirty="0" smtClean="0">
                <a:solidFill>
                  <a:schemeClr val="accent2"/>
                </a:solidFill>
                <a:latin typeface="Calibri" pitchFamily="34" charset="0"/>
              </a:rPr>
              <a:t>Sviluppare sensori al diamante con doppia lettura:</a:t>
            </a:r>
          </a:p>
          <a:p>
            <a:pPr marL="342900" indent="-342900" algn="l">
              <a:buFontTx/>
              <a:buChar char="-"/>
            </a:pPr>
            <a:r>
              <a:rPr lang="it-IT" dirty="0" err="1" smtClean="0">
                <a:latin typeface="Calibri" pitchFamily="34" charset="0"/>
              </a:rPr>
              <a:t>pixel-like</a:t>
            </a:r>
            <a:r>
              <a:rPr lang="it-IT" dirty="0" smtClean="0">
                <a:latin typeface="Calibri" pitchFamily="34" charset="0"/>
              </a:rPr>
              <a:t> su un lato per una alta precisione spaziale</a:t>
            </a:r>
          </a:p>
          <a:p>
            <a:pPr marL="342900" indent="-342900" algn="l">
              <a:buFontTx/>
              <a:buChar char="-"/>
            </a:pPr>
            <a:r>
              <a:rPr lang="it-IT" dirty="0" err="1" smtClean="0">
                <a:latin typeface="Calibri" pitchFamily="34" charset="0"/>
              </a:rPr>
              <a:t>Strip-like</a:t>
            </a:r>
            <a:r>
              <a:rPr lang="it-IT" dirty="0" smtClean="0">
                <a:latin typeface="Calibri" pitchFamily="34" charset="0"/>
              </a:rPr>
              <a:t> sull’altro per una alta precisione temporale (&lt;100 ps)</a:t>
            </a:r>
            <a:endParaRPr lang="it-IT" dirty="0">
              <a:latin typeface="Calibri" pitchFamily="34" charset="0"/>
            </a:endParaRPr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467544" y="2348880"/>
            <a:ext cx="8706614" cy="1545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it-IT" sz="2800" dirty="0" smtClean="0">
                <a:solidFill>
                  <a:schemeClr val="accent2"/>
                </a:solidFill>
                <a:latin typeface="Calibri" pitchFamily="34" charset="0"/>
              </a:rPr>
              <a:t>Elementi disponibili o acquisibili: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latin typeface="Calibri" pitchFamily="34" charset="0"/>
              </a:rPr>
              <a:t>Diamanti policristallini di alta qualità e dimensioni 2 cm x 2 cm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latin typeface="Calibri" pitchFamily="34" charset="0"/>
              </a:rPr>
              <a:t>Pixel chip di </a:t>
            </a:r>
            <a:r>
              <a:rPr lang="it-IT" dirty="0" err="1" smtClean="0">
                <a:latin typeface="Calibri" pitchFamily="34" charset="0"/>
              </a:rPr>
              <a:t>front-end</a:t>
            </a:r>
            <a:r>
              <a:rPr lang="it-IT" dirty="0" smtClean="0">
                <a:latin typeface="Calibri" pitchFamily="34" charset="0"/>
              </a:rPr>
              <a:t> per la parte spaziale (FE I4)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latin typeface="Calibri" pitchFamily="34" charset="0"/>
              </a:rPr>
              <a:t>Strumentazione per i </a:t>
            </a:r>
            <a:r>
              <a:rPr lang="it-IT" dirty="0" err="1" smtClean="0">
                <a:latin typeface="Calibri" pitchFamily="34" charset="0"/>
              </a:rPr>
              <a:t>tests</a:t>
            </a:r>
            <a:r>
              <a:rPr lang="it-IT" dirty="0" smtClean="0">
                <a:latin typeface="Calibri" pitchFamily="34" charset="0"/>
              </a:rPr>
              <a:t> dei dispositivi in laboratorio e su fascio</a:t>
            </a: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467544" y="4005064"/>
            <a:ext cx="7054688" cy="11757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it-IT" sz="2800" dirty="0" smtClean="0">
                <a:solidFill>
                  <a:schemeClr val="accent2"/>
                </a:solidFill>
                <a:latin typeface="Calibri" pitchFamily="34" charset="0"/>
              </a:rPr>
              <a:t>Obiettivo finale: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latin typeface="Calibri" pitchFamily="34" charset="0"/>
              </a:rPr>
              <a:t>Realizzare tre dispositivi completamente funzionanti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latin typeface="Calibri" pitchFamily="34" charset="0"/>
              </a:rPr>
              <a:t>Testarli in laboratorio e caratterizzarli su fascio</a:t>
            </a:r>
          </a:p>
        </p:txBody>
      </p: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469640" y="5277630"/>
            <a:ext cx="8223085" cy="11757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it-IT" sz="2800" dirty="0" smtClean="0">
                <a:solidFill>
                  <a:schemeClr val="accent2"/>
                </a:solidFill>
                <a:latin typeface="Calibri" pitchFamily="34" charset="0"/>
              </a:rPr>
              <a:t>Possibili estensioni su altri temi di </a:t>
            </a:r>
            <a:r>
              <a:rPr lang="it-IT" sz="2800" dirty="0" err="1" smtClean="0">
                <a:solidFill>
                  <a:schemeClr val="accent2"/>
                </a:solidFill>
                <a:latin typeface="Calibri" pitchFamily="34" charset="0"/>
              </a:rPr>
              <a:t>Horizon</a:t>
            </a:r>
            <a:r>
              <a:rPr lang="it-IT" sz="2800" dirty="0" smtClean="0">
                <a:solidFill>
                  <a:schemeClr val="accent2"/>
                </a:solidFill>
                <a:latin typeface="Calibri" pitchFamily="34" charset="0"/>
              </a:rPr>
              <a:t> 2020:</a:t>
            </a:r>
          </a:p>
          <a:p>
            <a:pPr algn="l"/>
            <a:r>
              <a:rPr lang="it-IT" dirty="0" smtClean="0">
                <a:latin typeface="Calibri" pitchFamily="34" charset="0"/>
              </a:rPr>
              <a:t>Sanità (medicina nucleare, </a:t>
            </a:r>
            <a:r>
              <a:rPr lang="it-IT" dirty="0" err="1" smtClean="0">
                <a:latin typeface="Calibri" pitchFamily="34" charset="0"/>
              </a:rPr>
              <a:t>adroterapia</a:t>
            </a:r>
            <a:r>
              <a:rPr lang="it-IT" dirty="0" smtClean="0">
                <a:latin typeface="Calibri" pitchFamily="34" charset="0"/>
              </a:rPr>
              <a:t>) ed energetica (rivelatori </a:t>
            </a:r>
          </a:p>
          <a:p>
            <a:pPr algn="l"/>
            <a:r>
              <a:rPr lang="it-IT" dirty="0" smtClean="0">
                <a:latin typeface="Calibri" pitchFamily="34" charset="0"/>
              </a:rPr>
              <a:t>per reattori a fusione e fissione, per </a:t>
            </a:r>
            <a:r>
              <a:rPr lang="it-IT" dirty="0" err="1" smtClean="0">
                <a:latin typeface="Calibri" pitchFamily="34" charset="0"/>
              </a:rPr>
              <a:t>spallation</a:t>
            </a:r>
            <a:r>
              <a:rPr lang="it-IT" dirty="0" smtClean="0">
                <a:latin typeface="Calibri" pitchFamily="34" charset="0"/>
              </a:rPr>
              <a:t> source,…)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1"/>
          <p:cNvSpPr>
            <a:spLocks noGrp="1"/>
          </p:cNvSpPr>
          <p:nvPr>
            <p:ph type="title" idx="4294967295"/>
          </p:nvPr>
        </p:nvSpPr>
        <p:spPr>
          <a:xfrm>
            <a:off x="179512" y="260648"/>
            <a:ext cx="8784976" cy="1143000"/>
          </a:xfrm>
        </p:spPr>
        <p:txBody>
          <a:bodyPr/>
          <a:lstStyle/>
          <a:p>
            <a:r>
              <a:rPr lang="en-US" sz="3200" dirty="0" err="1" smtClean="0">
                <a:latin typeface="Comic Sans MS" pitchFamily="66" charset="0"/>
              </a:rPr>
              <a:t>Suddivisione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delle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attività</a:t>
            </a:r>
            <a:endParaRPr lang="it-IT" sz="3200" dirty="0" smtClean="0">
              <a:latin typeface="Comic Sans MS" pitchFamily="66" charset="0"/>
            </a:endParaRPr>
          </a:p>
        </p:txBody>
      </p:sp>
      <p:sp>
        <p:nvSpPr>
          <p:cNvPr id="163874" name="Text Box 32"/>
          <p:cNvSpPr txBox="1">
            <a:spLocks noChangeArrowheads="1"/>
          </p:cNvSpPr>
          <p:nvPr/>
        </p:nvSpPr>
        <p:spPr bwMode="auto">
          <a:xfrm>
            <a:off x="323528" y="1268760"/>
            <a:ext cx="8652177" cy="11757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it-IT" sz="2800" dirty="0" err="1" smtClean="0">
                <a:solidFill>
                  <a:schemeClr val="accent2"/>
                </a:solidFill>
                <a:latin typeface="Calibri" pitchFamily="34" charset="0"/>
              </a:rPr>
              <a:t>Tor</a:t>
            </a:r>
            <a:r>
              <a:rPr lang="it-IT" sz="2800" dirty="0" smtClean="0">
                <a:solidFill>
                  <a:schemeClr val="accent2"/>
                </a:solidFill>
                <a:latin typeface="Calibri" pitchFamily="34" charset="0"/>
              </a:rPr>
              <a:t> Vergata: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latin typeface="Calibri" pitchFamily="34" charset="0"/>
              </a:rPr>
              <a:t>Microelettronica. Sviluppo del circuito analogico full-custom </a:t>
            </a:r>
          </a:p>
          <a:p>
            <a:pPr marL="342900" indent="-342900" algn="l"/>
            <a:r>
              <a:rPr lang="it-IT" dirty="0" smtClean="0">
                <a:latin typeface="Calibri" pitchFamily="34" charset="0"/>
              </a:rPr>
              <a:t>     per la misura del tempo di arrivo dei segnali (risoluzione &lt;100 ps)</a:t>
            </a:r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323528" y="2564904"/>
            <a:ext cx="7113550" cy="19143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it-IT" sz="2800" dirty="0" smtClean="0">
                <a:solidFill>
                  <a:schemeClr val="accent2"/>
                </a:solidFill>
                <a:latin typeface="Calibri" pitchFamily="34" charset="0"/>
              </a:rPr>
              <a:t>Lecce: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latin typeface="Calibri" pitchFamily="34" charset="0"/>
              </a:rPr>
              <a:t>Parte meccanica dei dispositivi; </a:t>
            </a:r>
          </a:p>
          <a:p>
            <a:pPr marL="342900" indent="-342900" algn="l">
              <a:buFontTx/>
              <a:buChar char="-"/>
            </a:pPr>
            <a:r>
              <a:rPr lang="it-IT" dirty="0" smtClean="0">
                <a:latin typeface="Calibri" pitchFamily="34" charset="0"/>
              </a:rPr>
              <a:t>Collegamenti con IZM per il </a:t>
            </a:r>
            <a:r>
              <a:rPr lang="it-IT" dirty="0" err="1" smtClean="0">
                <a:latin typeface="Calibri" pitchFamily="34" charset="0"/>
              </a:rPr>
              <a:t>bump-bonding</a:t>
            </a:r>
            <a:r>
              <a:rPr lang="it-IT" dirty="0" smtClean="0">
                <a:latin typeface="Calibri" pitchFamily="34" charset="0"/>
              </a:rPr>
              <a:t> con FE I4 </a:t>
            </a:r>
          </a:p>
          <a:p>
            <a:pPr marL="800100" lvl="1" indent="-342900" algn="l"/>
            <a:r>
              <a:rPr lang="it-IT" dirty="0" smtClean="0">
                <a:latin typeface="Calibri" pitchFamily="34" charset="0"/>
              </a:rPr>
              <a:t>E </a:t>
            </a:r>
            <a:r>
              <a:rPr lang="it-IT" dirty="0" smtClean="0">
                <a:latin typeface="Calibri" pitchFamily="34" charset="0"/>
              </a:rPr>
              <a:t>la </a:t>
            </a:r>
            <a:r>
              <a:rPr lang="it-IT" dirty="0" err="1" smtClean="0">
                <a:latin typeface="Calibri" pitchFamily="34" charset="0"/>
              </a:rPr>
              <a:t>metalizzazione</a:t>
            </a:r>
            <a:r>
              <a:rPr lang="it-IT" dirty="0" smtClean="0">
                <a:latin typeface="Calibri" pitchFamily="34" charset="0"/>
              </a:rPr>
              <a:t> </a:t>
            </a:r>
            <a:r>
              <a:rPr lang="it-IT" dirty="0" smtClean="0">
                <a:latin typeface="Calibri" pitchFamily="34" charset="0"/>
              </a:rPr>
              <a:t>delle </a:t>
            </a:r>
            <a:r>
              <a:rPr lang="it-IT" dirty="0" smtClean="0">
                <a:latin typeface="Calibri" pitchFamily="34" charset="0"/>
              </a:rPr>
              <a:t>strip </a:t>
            </a:r>
            <a:r>
              <a:rPr lang="it-IT" dirty="0" smtClean="0">
                <a:latin typeface="Calibri" pitchFamily="34" charset="0"/>
              </a:rPr>
              <a:t>sul </a:t>
            </a:r>
            <a:r>
              <a:rPr lang="it-IT" dirty="0" smtClean="0">
                <a:latin typeface="Calibri" pitchFamily="34" charset="0"/>
              </a:rPr>
              <a:t>retro</a:t>
            </a:r>
          </a:p>
          <a:p>
            <a:pPr marL="342900" indent="-342900" algn="l">
              <a:buFontTx/>
              <a:buChar char="-"/>
            </a:pPr>
            <a:r>
              <a:rPr lang="it-IT" dirty="0" err="1" smtClean="0">
                <a:latin typeface="Calibri" pitchFamily="34" charset="0"/>
              </a:rPr>
              <a:t>Tests</a:t>
            </a:r>
            <a:r>
              <a:rPr lang="it-IT" dirty="0" smtClean="0">
                <a:latin typeface="Calibri" pitchFamily="34" charset="0"/>
              </a:rPr>
              <a:t> con sorgenti in laboratorio</a:t>
            </a:r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323528" y="4725144"/>
            <a:ext cx="8723670" cy="1545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it-IT" sz="2800" dirty="0" smtClean="0">
                <a:solidFill>
                  <a:schemeClr val="accent2"/>
                </a:solidFill>
                <a:latin typeface="Calibri" pitchFamily="34" charset="0"/>
              </a:rPr>
              <a:t>Bologna:</a:t>
            </a:r>
          </a:p>
          <a:p>
            <a:pPr marL="342900" indent="-342900" algn="l"/>
            <a:r>
              <a:rPr lang="it-IT" dirty="0" smtClean="0">
                <a:latin typeface="Calibri" pitchFamily="34" charset="0"/>
              </a:rPr>
              <a:t>- Elettronica digitale. Realizzazione della parte di lettura digitale </a:t>
            </a:r>
          </a:p>
          <a:p>
            <a:pPr marL="342900" indent="-342900" algn="l"/>
            <a:r>
              <a:rPr lang="it-IT" dirty="0" smtClean="0">
                <a:latin typeface="Calibri" pitchFamily="34" charset="0"/>
              </a:rPr>
              <a:t>  del sistema  (FE I4 + </a:t>
            </a:r>
            <a:r>
              <a:rPr lang="it-IT" dirty="0" err="1" smtClean="0">
                <a:latin typeface="Calibri" pitchFamily="34" charset="0"/>
              </a:rPr>
              <a:t>front-end</a:t>
            </a:r>
            <a:r>
              <a:rPr lang="it-IT" dirty="0" smtClean="0">
                <a:latin typeface="Calibri" pitchFamily="34" charset="0"/>
              </a:rPr>
              <a:t>), TDC, </a:t>
            </a:r>
            <a:r>
              <a:rPr lang="it-IT" dirty="0" err="1" smtClean="0">
                <a:latin typeface="Calibri" pitchFamily="34" charset="0"/>
              </a:rPr>
              <a:t>storage</a:t>
            </a:r>
            <a:r>
              <a:rPr lang="it-IT" dirty="0" smtClean="0">
                <a:latin typeface="Calibri" pitchFamily="34" charset="0"/>
              </a:rPr>
              <a:t>. </a:t>
            </a:r>
          </a:p>
          <a:p>
            <a:pPr marL="342900" indent="-342900" algn="l"/>
            <a:r>
              <a:rPr lang="it-IT" dirty="0" err="1" smtClean="0">
                <a:latin typeface="Calibri" pitchFamily="34" charset="0"/>
              </a:rPr>
              <a:t>Tests</a:t>
            </a:r>
            <a:r>
              <a:rPr lang="it-IT" dirty="0" smtClean="0">
                <a:latin typeface="Calibri" pitchFamily="34" charset="0"/>
              </a:rPr>
              <a:t> dei dispositivi in microscopio elettronico e su fascio di particelle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Struttura predefinita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5538</TotalTime>
  <Words>855</Words>
  <Application>Microsoft Office PowerPoint</Application>
  <PresentationFormat>Presentazione su schermo (4:3)</PresentationFormat>
  <Paragraphs>90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0" baseType="lpstr">
      <vt:lpstr>2_Struttura predefinita</vt:lpstr>
      <vt:lpstr>Equation</vt:lpstr>
      <vt:lpstr>PRIN “Diamanti” 2012  Bologna-Lecce-Tor Vergata </vt:lpstr>
      <vt:lpstr>Il Progetto AFP di ATLAS</vt:lpstr>
      <vt:lpstr>AFP: Gli obiettivi principali</vt:lpstr>
      <vt:lpstr>Interesse dei gruppi Italiani per AFP</vt:lpstr>
      <vt:lpstr>Interesse dei gruppi italiani per AFP</vt:lpstr>
      <vt:lpstr>Uso di sensori al diamante</vt:lpstr>
      <vt:lpstr>Idea base del progetto PRIN</vt:lpstr>
      <vt:lpstr>Suddivisione delle attività</vt:lpstr>
    </vt:vector>
  </TitlesOfParts>
  <Company>INFN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WP3 19/06/08</dc:title>
  <dc:creator>Mauro Villa</dc:creator>
  <cp:lastModifiedBy>villa</cp:lastModifiedBy>
  <cp:revision>160</cp:revision>
  <dcterms:created xsi:type="dcterms:W3CDTF">2008-06-19T06:29:13Z</dcterms:created>
  <dcterms:modified xsi:type="dcterms:W3CDTF">2013-03-27T09:08:13Z</dcterms:modified>
</cp:coreProperties>
</file>