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49" r:id="rId3"/>
  </p:sldMasterIdLst>
  <p:notesMasterIdLst>
    <p:notesMasterId r:id="rId19"/>
  </p:notesMasterIdLst>
  <p:handoutMasterIdLst>
    <p:handoutMasterId r:id="rId20"/>
  </p:handoutMasterIdLst>
  <p:sldIdLst>
    <p:sldId id="319" r:id="rId4"/>
    <p:sldId id="444" r:id="rId5"/>
    <p:sldId id="490" r:id="rId6"/>
    <p:sldId id="494" r:id="rId7"/>
    <p:sldId id="495" r:id="rId8"/>
    <p:sldId id="496" r:id="rId9"/>
    <p:sldId id="501" r:id="rId10"/>
    <p:sldId id="502" r:id="rId11"/>
    <p:sldId id="509" r:id="rId12"/>
    <p:sldId id="498" r:id="rId13"/>
    <p:sldId id="499" r:id="rId14"/>
    <p:sldId id="506" r:id="rId15"/>
    <p:sldId id="492" r:id="rId16"/>
    <p:sldId id="500" r:id="rId17"/>
    <p:sldId id="505" r:id="rId18"/>
  </p:sldIdLst>
  <p:sldSz cx="9906000" cy="6858000" type="A4"/>
  <p:notesSz cx="7099300" cy="10234613"/>
  <p:embeddedFontLst>
    <p:embeddedFont>
      <p:font typeface="Comic Sans MS" pitchFamily="66" charset="0"/>
      <p:regular r:id="rId21"/>
      <p:bold r:id="rId22"/>
    </p:embeddedFont>
    <p:embeddedFont>
      <p:font typeface="ＭＳ Ｐゴシック" pitchFamily="34" charset="-128"/>
      <p:regular r:id="rId23"/>
    </p:embeddedFon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it-IT"/>
    </a:defPPr>
    <a:lvl1pPr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CC3300"/>
    <a:srgbClr val="FF6600"/>
    <a:srgbClr val="003399"/>
    <a:srgbClr val="FF9933"/>
    <a:srgbClr val="99CC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6147" autoAdjust="0"/>
  </p:normalViewPr>
  <p:slideViewPr>
    <p:cSldViewPr snapToGrid="0">
      <p:cViewPr varScale="1">
        <p:scale>
          <a:sx n="71" d="100"/>
          <a:sy n="71" d="100"/>
        </p:scale>
        <p:origin x="-111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898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BC97CD9D-4D77-4975-8CC7-EEA3053A3C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0" y="787400"/>
            <a:ext cx="5459413" cy="3779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881563"/>
            <a:ext cx="5192713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6925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9686925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>
                <a:srgbClr val="FFE107"/>
              </a:buClr>
              <a:buFont typeface="Wingdings" pitchFamily="2" charset="2"/>
              <a:buNone/>
              <a:defRPr sz="1200" b="0">
                <a:latin typeface="Verdana" pitchFamily="34" charset="0"/>
              </a:defRPr>
            </a:lvl1pPr>
          </a:lstStyle>
          <a:p>
            <a:pPr>
              <a:defRPr/>
            </a:pPr>
            <a:fld id="{702E10E9-2586-4D41-8A3A-539D73B12E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FD59E-C660-495C-9EF4-BDA1256E7AF1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93CCD-6B9C-407E-AAF1-AF594AF8483C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AEB70-6F46-4881-A9F9-2868887BE25C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5344B-A421-42B9-A3A2-7E4EC995994E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4BA1A-438E-40C0-9907-8E8B4EBAF77B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3F73F-34FB-4FAB-A027-FAAACB2ED255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E10E9-2586-4D41-8A3A-539D73B12E15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E10E9-2586-4D41-8A3A-539D73B12E1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E10E9-2586-4D41-8A3A-539D73B12E1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E10E9-2586-4D41-8A3A-539D73B12E1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b="0" baseline="0" dirty="0" smtClean="0">
              <a:solidFill>
                <a:srgbClr val="000066"/>
              </a:solidFill>
              <a:sym typeface="Symbol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01D9-44F8-47BB-888C-ED83CB9A66AE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5243-929D-42DA-896C-4FE1E1C719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B012-9F4F-4D7A-9D24-BB2EE2A5F235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290A-B02D-4E3E-996B-E30ABF613A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8B34-B1D5-4A66-99D6-C6AAA53BB02E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F47F-3CEE-4380-9241-4422A32466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5AB6-481A-4F38-ACBB-4788B18C4157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A04E-C412-48A1-A3B0-CBD665836B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C216-1E30-4FBD-8DE3-2B37B287DD2E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A272-AE82-45FC-96E1-608C210D85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FBD8-31FB-4187-8C99-34C1516FCDC2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3B97-F136-4530-A520-91B0C69450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96C7-78FC-4270-8FFC-D3E9EB83A263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FA21-25CC-4E89-9884-71AAEFEF5B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B565-27FF-4BFF-9596-EC386DCD4AB0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752D-71CA-4C24-A8A3-EA89C95034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6EDD-1C7E-47E9-BC3F-8D92B9D0B547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BA05-D98B-4934-9437-38B46A828B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8844-881A-4865-B7FF-AC09EB18C540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CAC6-9049-4AF7-8B3B-D410E19040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6A85-113E-4358-B194-6F567EAAC64E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4E4B-D155-467A-B739-9299BD10A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51" name="AutoShape 1111"/>
          <p:cNvSpPr>
            <a:spLocks noChangeArrowheads="1"/>
          </p:cNvSpPr>
          <p:nvPr userDrawn="1"/>
        </p:nvSpPr>
        <p:spPr bwMode="auto">
          <a:xfrm>
            <a:off x="127000" y="139700"/>
            <a:ext cx="9664700" cy="3937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BA70C5-4CF5-4369-869E-3357A024A7AD}" type="datetimeFigureOut">
              <a:rPr lang="it-IT"/>
              <a:pPr>
                <a:defRPr/>
              </a:pPr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4CA3D-4360-4028-B34D-6DDC2329D1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74" name="Rectangle 70"/>
          <p:cNvSpPr>
            <a:spLocks noChangeArrowheads="1"/>
          </p:cNvSpPr>
          <p:nvPr userDrawn="1"/>
        </p:nvSpPr>
        <p:spPr bwMode="auto">
          <a:xfrm flipH="1">
            <a:off x="1612900" y="2667000"/>
            <a:ext cx="5638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076"/>
          <p:cNvSpPr txBox="1">
            <a:spLocks noChangeArrowheads="1"/>
          </p:cNvSpPr>
          <p:nvPr/>
        </p:nvSpPr>
        <p:spPr bwMode="auto">
          <a:xfrm>
            <a:off x="534571" y="6424957"/>
            <a:ext cx="891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</a:rPr>
              <a:t>PRIN-VIPIX-</a:t>
            </a:r>
            <a:r>
              <a:rPr lang="en-US" sz="1600" dirty="0" err="1" smtClean="0">
                <a:solidFill>
                  <a:srgbClr val="000066"/>
                </a:solidFill>
              </a:rPr>
              <a:t>SuperB</a:t>
            </a:r>
            <a:r>
              <a:rPr lang="en-US" sz="1600" dirty="0" smtClean="0">
                <a:solidFill>
                  <a:srgbClr val="000066"/>
                </a:solidFill>
              </a:rPr>
              <a:t> Collaboration meeting – 27</a:t>
            </a:r>
            <a:r>
              <a:rPr lang="en-US" sz="1600" baseline="30000" dirty="0" smtClean="0">
                <a:solidFill>
                  <a:srgbClr val="000066"/>
                </a:solidFill>
              </a:rPr>
              <a:t>th</a:t>
            </a:r>
            <a:r>
              <a:rPr lang="en-US" sz="1600" dirty="0" smtClean="0">
                <a:solidFill>
                  <a:srgbClr val="000066"/>
                </a:solidFill>
              </a:rPr>
              <a:t> March, 2013 - Milano</a:t>
            </a:r>
            <a:endParaRPr lang="it-IT" sz="1600" dirty="0">
              <a:solidFill>
                <a:srgbClr val="000066"/>
              </a:solidFill>
            </a:endParaRPr>
          </a:p>
        </p:txBody>
      </p:sp>
      <p:sp>
        <p:nvSpPr>
          <p:cNvPr id="128073" name="AutoShape 1097"/>
          <p:cNvSpPr>
            <a:spLocks noChangeArrowheads="1"/>
          </p:cNvSpPr>
          <p:nvPr/>
        </p:nvSpPr>
        <p:spPr bwMode="auto">
          <a:xfrm>
            <a:off x="355600" y="215900"/>
            <a:ext cx="9182100" cy="14732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225" name="Text Box 1098"/>
          <p:cNvSpPr txBox="1">
            <a:spLocks noChangeArrowheads="1"/>
          </p:cNvSpPr>
          <p:nvPr/>
        </p:nvSpPr>
        <p:spPr bwMode="auto">
          <a:xfrm>
            <a:off x="617538" y="427359"/>
            <a:ext cx="8640762" cy="954107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Monolithic Pixel Sensors in a Quadruple Well </a:t>
            </a:r>
            <a:r>
              <a:rPr lang="it-IT" dirty="0" smtClean="0"/>
              <a:t>CMOS </a:t>
            </a:r>
            <a:r>
              <a:rPr lang="it-IT" dirty="0" err="1" smtClean="0"/>
              <a:t>Technology</a:t>
            </a:r>
            <a:endParaRPr lang="it-IT" dirty="0"/>
          </a:p>
        </p:txBody>
      </p:sp>
      <p:sp>
        <p:nvSpPr>
          <p:cNvPr id="12" name="Text Box 1046"/>
          <p:cNvSpPr txBox="1">
            <a:spLocks noChangeArrowheads="1"/>
          </p:cNvSpPr>
          <p:nvPr/>
        </p:nvSpPr>
        <p:spPr bwMode="auto">
          <a:xfrm>
            <a:off x="5317342" y="2351748"/>
            <a:ext cx="4482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S. </a:t>
            </a:r>
            <a:r>
              <a:rPr lang="en-US" sz="2400" dirty="0" err="1" smtClean="0">
                <a:solidFill>
                  <a:srgbClr val="000066"/>
                </a:solidFill>
              </a:rPr>
              <a:t>Zucca</a:t>
            </a:r>
            <a:endParaRPr lang="it-IT" sz="2400" baseline="30000" dirty="0">
              <a:solidFill>
                <a:srgbClr val="000066"/>
              </a:solidFill>
            </a:endParaRPr>
          </a:p>
        </p:txBody>
      </p:sp>
      <p:pic>
        <p:nvPicPr>
          <p:cNvPr id="13" name="Picture 1077" descr="logo_unip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4117" y="4934230"/>
            <a:ext cx="914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87" descr="logoinfn-picc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251" y="3481364"/>
            <a:ext cx="10398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layout_ch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577" y="1880559"/>
            <a:ext cx="4647935" cy="4401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654610" y="920057"/>
            <a:ext cx="9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0" dirty="0" smtClean="0">
                <a:solidFill>
                  <a:srgbClr val="000066"/>
                </a:solidFill>
                <a:sym typeface="Symbol" pitchFamily="18" charset="2"/>
              </a:rPr>
              <a:t>Irradiation with </a:t>
            </a:r>
            <a:r>
              <a:rPr lang="en-US" sz="1800" b="0" dirty="0" smtClean="0">
                <a:solidFill>
                  <a:srgbClr val="000066"/>
                </a:solidFill>
                <a:sym typeface="Wingdings" pitchFamily="2" charset="2"/>
              </a:rPr>
              <a:t>γ-rays has started and devices are under test after the first step (1 </a:t>
            </a:r>
            <a:r>
              <a:rPr lang="en-US" sz="1800" b="0" dirty="0" err="1" smtClean="0">
                <a:solidFill>
                  <a:srgbClr val="000066"/>
                </a:solidFill>
                <a:sym typeface="Wingdings" pitchFamily="2" charset="2"/>
              </a:rPr>
              <a:t>Mrad</a:t>
            </a:r>
            <a:r>
              <a:rPr lang="en-US" sz="1800" b="0" dirty="0" smtClean="0">
                <a:solidFill>
                  <a:srgbClr val="000066"/>
                </a:solidFill>
                <a:sym typeface="Wingdings" pitchFamily="2" charset="2"/>
              </a:rPr>
              <a:t>)</a:t>
            </a:r>
            <a:r>
              <a:rPr lang="en-US" sz="1800" b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endParaRPr lang="en-US" sz="1800" b="0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21507" name="Text Box 21"/>
          <p:cNvSpPr txBox="1">
            <a:spLocks noChangeArrowheads="1"/>
          </p:cNvSpPr>
          <p:nvPr/>
        </p:nvSpPr>
        <p:spPr bwMode="auto">
          <a:xfrm>
            <a:off x="171450" y="134938"/>
            <a:ext cx="686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Ongoing activities and future plans</a:t>
            </a:r>
            <a:endParaRPr lang="it-IT" sz="2400" dirty="0">
              <a:sym typeface="Symbol" pitchFamily="18" charset="2"/>
            </a:endParaRPr>
          </a:p>
        </p:txBody>
      </p:sp>
      <p:pic>
        <p:nvPicPr>
          <p:cNvPr id="21508" name="Picture 2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49" y="1020070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59093" y="1785148"/>
            <a:ext cx="9251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0" dirty="0" smtClean="0">
                <a:solidFill>
                  <a:srgbClr val="000066"/>
                </a:solidFill>
                <a:sym typeface="Symbol" pitchFamily="18" charset="2"/>
              </a:rPr>
              <a:t>Tests of “immunity” to substrate noise phenomena</a:t>
            </a:r>
            <a:endParaRPr lang="en-US" sz="1800" b="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22" name="Picture 2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32" y="188516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63576" y="2475428"/>
            <a:ext cx="9251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0" dirty="0" smtClean="0">
                <a:solidFill>
                  <a:srgbClr val="000066"/>
                </a:solidFill>
                <a:sym typeface="Symbol" pitchFamily="18" charset="2"/>
              </a:rPr>
              <a:t>Optimization of 3D TCAD simulations for:</a:t>
            </a:r>
            <a:endParaRPr lang="en-US" sz="1800" b="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28" name="Picture 2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5" y="257544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79929" y="3030229"/>
            <a:ext cx="8713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Improving the precision of the Monte Carlo simulation results by further investigating the dependence of the depleted volume on the collecting electrode area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0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43" y="3125926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84412" y="3707062"/>
            <a:ext cx="8713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Evaluating the depleted volume as a function of the inverse biasing voltage 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2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226" y="3802759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54612" y="5344122"/>
            <a:ext cx="9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0" smtClean="0">
                <a:solidFill>
                  <a:srgbClr val="000066"/>
                </a:solidFill>
                <a:sym typeface="Symbol" pitchFamily="18" charset="2"/>
              </a:rPr>
              <a:t>Tests on back thinned (down to 50 </a:t>
            </a:r>
            <a:r>
              <a:rPr lang="en-US" sz="1800" b="0" smtClean="0">
                <a:solidFill>
                  <a:srgbClr val="000066"/>
                </a:solidFill>
                <a:latin typeface="Comic Sans MS"/>
                <a:sym typeface="Symbol" pitchFamily="18" charset="2"/>
              </a:rPr>
              <a:t>μm </a:t>
            </a:r>
            <a:r>
              <a:rPr lang="en-US" sz="1800" b="0" smtClean="0">
                <a:solidFill>
                  <a:srgbClr val="000066"/>
                </a:solidFill>
                <a:sym typeface="Symbol" pitchFamily="18" charset="2"/>
              </a:rPr>
              <a:t>and 25 </a:t>
            </a:r>
            <a:r>
              <a:rPr lang="en-US" sz="1800" b="0" smtClean="0">
                <a:solidFill>
                  <a:srgbClr val="000066"/>
                </a:solidFill>
                <a:latin typeface="Comic Sans MS"/>
                <a:sym typeface="Symbol" pitchFamily="18" charset="2"/>
              </a:rPr>
              <a:t>μm) </a:t>
            </a:r>
            <a:r>
              <a:rPr lang="en-US" sz="1800" b="0" smtClean="0">
                <a:solidFill>
                  <a:srgbClr val="000066"/>
                </a:solidFill>
                <a:sym typeface="Symbol" pitchFamily="18" charset="2"/>
              </a:rPr>
              <a:t>Apsel4well samples featuring a    12 </a:t>
            </a:r>
            <a:r>
              <a:rPr lang="en-US" sz="1800" b="0" smtClean="0">
                <a:solidFill>
                  <a:srgbClr val="000066"/>
                </a:solidFill>
                <a:latin typeface="Comic Sans MS"/>
                <a:sym typeface="Symbol" pitchFamily="18" charset="2"/>
              </a:rPr>
              <a:t>μ</a:t>
            </a:r>
            <a:r>
              <a:rPr lang="en-US" sz="1800" b="0" smtClean="0">
                <a:solidFill>
                  <a:srgbClr val="000066"/>
                </a:solidFill>
                <a:sym typeface="Symbol" pitchFamily="18" charset="2"/>
              </a:rPr>
              <a:t>m thick high res epi layer</a:t>
            </a:r>
            <a:endParaRPr lang="en-US" sz="1800" b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34" name="Picture 2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51" y="5444135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reccia in giù 34"/>
          <p:cNvSpPr/>
          <p:nvPr/>
        </p:nvSpPr>
        <p:spPr bwMode="auto">
          <a:xfrm>
            <a:off x="4329953" y="4316504"/>
            <a:ext cx="416859" cy="833718"/>
          </a:xfrm>
          <a:prstGeom prst="downArrow">
            <a:avLst/>
          </a:prstGeom>
          <a:solidFill>
            <a:srgbClr val="0000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469344" y="4491316"/>
            <a:ext cx="410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Future </a:t>
            </a:r>
            <a:r>
              <a:rPr lang="it-IT" sz="1600" dirty="0" err="1" smtClean="0">
                <a:solidFill>
                  <a:srgbClr val="002060"/>
                </a:solidFill>
              </a:rPr>
              <a:t>plans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0" name="AutoShape 4"/>
          <p:cNvSpPr>
            <a:spLocks noChangeArrowheads="1"/>
          </p:cNvSpPr>
          <p:nvPr/>
        </p:nvSpPr>
        <p:spPr bwMode="auto">
          <a:xfrm>
            <a:off x="355600" y="2501900"/>
            <a:ext cx="9182100" cy="14732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06400" y="2738438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Backup slides</a:t>
            </a:r>
            <a:endParaRPr lang="it-IT" sz="3200" dirty="0">
              <a:sym typeface="Symbol" pitchFamily="18" charset="2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0" y="0"/>
            <a:ext cx="9906000" cy="8255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88" y="751235"/>
            <a:ext cx="3758406" cy="24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23" y="3559143"/>
            <a:ext cx="3758406" cy="24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0"/>
          <p:cNvSpPr txBox="1">
            <a:spLocks noChangeArrowheads="1"/>
          </p:cNvSpPr>
          <p:nvPr/>
        </p:nvSpPr>
        <p:spPr bwMode="auto">
          <a:xfrm>
            <a:off x="171450" y="109538"/>
            <a:ext cx="686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ym typeface="Symbol" pitchFamily="18" charset="2"/>
              </a:rPr>
              <a:t>0.18 </a:t>
            </a:r>
            <a:r>
              <a:rPr lang="el-GR" sz="2400" dirty="0" smtClean="0">
                <a:latin typeface="Comic Sans MS"/>
                <a:sym typeface="Symbol" pitchFamily="18" charset="2"/>
              </a:rPr>
              <a:t>μ</a:t>
            </a:r>
            <a:r>
              <a:rPr lang="it-IT" sz="2400" dirty="0" smtClean="0">
                <a:latin typeface="Comic Sans MS"/>
                <a:sym typeface="Symbol" pitchFamily="18" charset="2"/>
              </a:rPr>
              <a:t>m</a:t>
            </a:r>
            <a:r>
              <a:rPr lang="en-US" sz="2400" dirty="0" smtClean="0">
                <a:sym typeface="Symbol" pitchFamily="18" charset="2"/>
              </a:rPr>
              <a:t> CMOS INMAPS process</a:t>
            </a:r>
            <a:endParaRPr lang="it-IT" sz="2400" dirty="0">
              <a:sym typeface="Symbol" pitchFamily="18" charset="2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16267" y="1928948"/>
            <a:ext cx="432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>
                <a:solidFill>
                  <a:srgbClr val="000066"/>
                </a:solidFill>
              </a:rPr>
              <a:t>Charge collection efficiency </a:t>
            </a:r>
            <a:r>
              <a:rPr lang="en-US" sz="1600" b="0" dirty="0" smtClean="0">
                <a:solidFill>
                  <a:srgbClr val="000066"/>
                </a:solidFill>
              </a:rPr>
              <a:t>of MAPS structures developed in a standard CMOS process can </a:t>
            </a:r>
            <a:r>
              <a:rPr lang="en-US" sz="1600" b="0" dirty="0">
                <a:solidFill>
                  <a:srgbClr val="000066"/>
                </a:solidFill>
              </a:rPr>
              <a:t>be affected by the presence of competitive </a:t>
            </a:r>
            <a:r>
              <a:rPr lang="en-US" sz="1600" b="0" dirty="0" smtClean="0">
                <a:solidFill>
                  <a:srgbClr val="000066"/>
                </a:solidFill>
              </a:rPr>
              <a:t>N-wells needed for in-pixel logic suited for a fast readout.</a:t>
            </a:r>
            <a:endParaRPr lang="en-US" sz="1600" dirty="0" smtClean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28" name="Picture 22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505" y="204166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108200" y="307340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>
                <a:solidFill>
                  <a:srgbClr val="002060"/>
                </a:solidFill>
              </a:rPr>
              <a:t>Standard CMOS </a:t>
            </a:r>
            <a:r>
              <a:rPr lang="it-IT" sz="1400" dirty="0" err="1" smtClean="0">
                <a:solidFill>
                  <a:srgbClr val="002060"/>
                </a:solidFill>
              </a:rPr>
              <a:t>process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28967" y="3347046"/>
            <a:ext cx="4314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>
                <a:solidFill>
                  <a:srgbClr val="000066"/>
                </a:solidFill>
              </a:rPr>
              <a:t>To overcome this issue </a:t>
            </a:r>
            <a:r>
              <a:rPr lang="en-US" sz="1600" b="0" dirty="0" smtClean="0">
                <a:solidFill>
                  <a:srgbClr val="000066"/>
                </a:solidFill>
              </a:rPr>
              <a:t>a </a:t>
            </a:r>
            <a:r>
              <a:rPr lang="en-US" sz="1600" b="0" dirty="0">
                <a:solidFill>
                  <a:srgbClr val="000066"/>
                </a:solidFill>
              </a:rPr>
              <a:t>planar </a:t>
            </a:r>
            <a:r>
              <a:rPr lang="en-US" sz="1600" b="0" dirty="0" smtClean="0">
                <a:solidFill>
                  <a:srgbClr val="000066"/>
                </a:solidFill>
              </a:rPr>
              <a:t>0.18 </a:t>
            </a:r>
            <a:r>
              <a:rPr lang="el-GR" sz="1600" b="0" dirty="0" smtClean="0">
                <a:solidFill>
                  <a:srgbClr val="000066"/>
                </a:solidFill>
                <a:latin typeface="Comic Sans MS"/>
              </a:rPr>
              <a:t>μ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m </a:t>
            </a:r>
            <a:r>
              <a:rPr lang="en-US" sz="1600" b="0" dirty="0" smtClean="0">
                <a:solidFill>
                  <a:srgbClr val="000066"/>
                </a:solidFill>
              </a:rPr>
              <a:t>CMOS </a:t>
            </a:r>
            <a:r>
              <a:rPr lang="en-US" sz="1600" b="0" dirty="0">
                <a:solidFill>
                  <a:srgbClr val="000066"/>
                </a:solidFill>
              </a:rPr>
              <a:t>process with quadruple well (</a:t>
            </a:r>
            <a:r>
              <a:rPr lang="en-US" sz="1600" b="0" dirty="0" smtClean="0">
                <a:solidFill>
                  <a:srgbClr val="000066"/>
                </a:solidFill>
              </a:rPr>
              <a:t>INMAPS) has been considered</a:t>
            </a:r>
            <a:endParaRPr lang="en-US" sz="1600" b="0" dirty="0">
              <a:solidFill>
                <a:srgbClr val="000066"/>
              </a:solidFill>
            </a:endParaRPr>
          </a:p>
        </p:txBody>
      </p:sp>
      <p:pic>
        <p:nvPicPr>
          <p:cNvPr id="30" name="Picture 22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205" y="3447059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338038" y="4307019"/>
            <a:ext cx="4048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>
                <a:solidFill>
                  <a:srgbClr val="000066"/>
                </a:solidFill>
              </a:rPr>
              <a:t>An additional processing step deposits a </a:t>
            </a:r>
            <a:r>
              <a:rPr lang="en-US" sz="1600" b="0" dirty="0" smtClean="0">
                <a:solidFill>
                  <a:srgbClr val="C00000"/>
                </a:solidFill>
              </a:rPr>
              <a:t>deep </a:t>
            </a:r>
            <a:r>
              <a:rPr lang="en-US" sz="1600" b="0" dirty="0">
                <a:solidFill>
                  <a:srgbClr val="C00000"/>
                </a:solidFill>
              </a:rPr>
              <a:t>P-well </a:t>
            </a:r>
            <a:r>
              <a:rPr lang="en-US" sz="1600" b="0" dirty="0" smtClean="0">
                <a:solidFill>
                  <a:srgbClr val="000066"/>
                </a:solidFill>
              </a:rPr>
              <a:t>layer</a:t>
            </a:r>
            <a:endParaRPr lang="en-US" sz="1600" b="0" dirty="0">
              <a:solidFill>
                <a:srgbClr val="000066"/>
              </a:solidFill>
            </a:endParaRPr>
          </a:p>
        </p:txBody>
      </p:sp>
      <p:pic>
        <p:nvPicPr>
          <p:cNvPr id="33" name="Picture 22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276" y="4407032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354367" y="4999574"/>
            <a:ext cx="4467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 smtClean="0">
                <a:solidFill>
                  <a:srgbClr val="000066"/>
                </a:solidFill>
              </a:rPr>
              <a:t>Different epitaxial layer options for Apsel4well - high resistivity epitaxial layer (1 k</a:t>
            </a:r>
            <a:r>
              <a:rPr lang="el-GR" sz="1600" b="0" dirty="0" smtClean="0">
                <a:solidFill>
                  <a:srgbClr val="000066"/>
                </a:solidFill>
              </a:rPr>
              <a:t>Ω∙</a:t>
            </a:r>
            <a:r>
              <a:rPr lang="it-IT" sz="1600" b="0" dirty="0" smtClean="0">
                <a:solidFill>
                  <a:srgbClr val="000066"/>
                </a:solidFill>
              </a:rPr>
              <a:t>cm) </a:t>
            </a:r>
            <a:r>
              <a:rPr lang="en-US" sz="1600" b="0" dirty="0" smtClean="0">
                <a:solidFill>
                  <a:srgbClr val="000066"/>
                </a:solidFill>
              </a:rPr>
              <a:t>expected to provide better charge collection properties and higher bulk damage tolerance</a:t>
            </a:r>
          </a:p>
        </p:txBody>
      </p:sp>
      <p:pic>
        <p:nvPicPr>
          <p:cNvPr id="35" name="Picture 22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605" y="5082333"/>
            <a:ext cx="174625" cy="1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2501900" y="590550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>
                <a:solidFill>
                  <a:srgbClr val="002060"/>
                </a:solidFill>
              </a:rPr>
              <a:t>INMAPS </a:t>
            </a:r>
            <a:r>
              <a:rPr lang="it-IT" sz="1400" dirty="0" err="1" smtClean="0">
                <a:solidFill>
                  <a:srgbClr val="002060"/>
                </a:solidFill>
              </a:rPr>
              <a:t>process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352019" y="809526"/>
            <a:ext cx="41858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Charge diffuses in the almost </a:t>
            </a:r>
            <a:r>
              <a:rPr lang="en-US" sz="1600" b="0" dirty="0" err="1" smtClean="0">
                <a:solidFill>
                  <a:srgbClr val="000066"/>
                </a:solidFill>
                <a:sym typeface="Symbol" pitchFamily="18" charset="2"/>
              </a:rPr>
              <a:t>undepleted</a:t>
            </a:r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 substrate of CMOS MAPS. It can be thinned down to few tens of microns with no signal loss</a:t>
            </a:r>
            <a:endParaRPr lang="en-US" sz="1600" b="0" dirty="0">
              <a:solidFill>
                <a:srgbClr val="000066"/>
              </a:solidFill>
            </a:endParaRPr>
          </a:p>
        </p:txBody>
      </p:sp>
      <p:pic>
        <p:nvPicPr>
          <p:cNvPr id="20" name="Picture 22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6257" y="909539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9"/>
          <p:cNvSpPr txBox="1">
            <a:spLocks noChangeArrowheads="1"/>
          </p:cNvSpPr>
          <p:nvPr/>
        </p:nvSpPr>
        <p:spPr bwMode="auto">
          <a:xfrm>
            <a:off x="171450" y="134938"/>
            <a:ext cx="732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Apsel4well pixel layout</a:t>
            </a:r>
            <a:endParaRPr lang="it-IT" sz="2400" dirty="0">
              <a:sym typeface="Symbol" pitchFamily="18" charset="2"/>
            </a:endParaRPr>
          </a:p>
        </p:txBody>
      </p:sp>
      <p:pic>
        <p:nvPicPr>
          <p:cNvPr id="12" name="Picture 15" descr="deep_pwell_ri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90290" y="1332474"/>
            <a:ext cx="4428000" cy="4458322"/>
          </a:xfrm>
          <a:prstGeom prst="rect">
            <a:avLst/>
          </a:prstGeom>
          <a:noFill/>
          <a:ln/>
        </p:spPr>
      </p:pic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5124092" y="853604"/>
            <a:ext cx="4144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solidFill>
                  <a:srgbClr val="000066"/>
                </a:solidFill>
                <a:latin typeface="Comic Sans MS" pitchFamily="66" charset="0"/>
              </a:rPr>
              <a:t>DPW (yello</a:t>
            </a:r>
            <a:r>
              <a:rPr lang="en-US" sz="1800" b="0" dirty="0" smtClean="0">
                <a:solidFill>
                  <a:srgbClr val="000066"/>
                </a:solidFill>
              </a:rPr>
              <a:t>w)</a:t>
            </a:r>
            <a:r>
              <a:rPr lang="en-US" sz="1800" b="0" dirty="0" smtClean="0">
                <a:solidFill>
                  <a:srgbClr val="000066"/>
                </a:solidFill>
                <a:latin typeface="Comic Sans MS" pitchFamily="66" charset="0"/>
              </a:rPr>
              <a:t> and NW (pink) layers</a:t>
            </a:r>
            <a:endParaRPr lang="en-US" sz="18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849338" y="843756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solidFill>
                  <a:srgbClr val="000066"/>
                </a:solidFill>
                <a:latin typeface="Comic Sans MS" pitchFamily="66" charset="0"/>
              </a:rPr>
              <a:t>Pixel layout</a:t>
            </a:r>
            <a:endParaRPr lang="en-US" sz="18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>
            <a:off x="5385842" y="1357660"/>
            <a:ext cx="23762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Connettore 2 16"/>
          <p:cNvCxnSpPr/>
          <p:nvPr/>
        </p:nvCxnSpPr>
        <p:spPr bwMode="auto">
          <a:xfrm>
            <a:off x="5025802" y="2293764"/>
            <a:ext cx="7200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>
            <a:off x="7618090" y="2005732"/>
            <a:ext cx="2160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05922" y="13576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lang="it-IT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953794" y="22844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dirty="0" smtClean="0">
                <a:solidFill>
                  <a:schemeClr val="tx1"/>
                </a:solidFill>
                <a:latin typeface="Comic Sans MS" pitchFamily="66" charset="0"/>
              </a:rPr>
              <a:t>W</a:t>
            </a:r>
            <a:endParaRPr lang="it-IT" sz="18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330058" y="1429668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0" dirty="0" smtClean="0">
                <a:solidFill>
                  <a:schemeClr val="bg1"/>
                </a:solidFill>
                <a:latin typeface="Comic Sans MS" pitchFamily="66" charset="0"/>
              </a:rPr>
              <a:t>L</a:t>
            </a:r>
            <a:endParaRPr lang="it-IT" sz="1800" b="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417290" y="5894164"/>
            <a:ext cx="44644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66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CasellaDiTesto 22"/>
          <p:cNvSpPr txBox="1"/>
          <p:nvPr/>
        </p:nvSpPr>
        <p:spPr>
          <a:xfrm>
            <a:off x="2217490" y="5884872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0" dirty="0" smtClean="0">
                <a:solidFill>
                  <a:srgbClr val="002060"/>
                </a:solidFill>
                <a:latin typeface="Comic Sans MS" pitchFamily="66" charset="0"/>
              </a:rPr>
              <a:t>50 </a:t>
            </a:r>
            <a:r>
              <a:rPr lang="el-GR" sz="1800" b="0" dirty="0" smtClean="0">
                <a:solidFill>
                  <a:srgbClr val="002060"/>
                </a:solidFill>
                <a:latin typeface="Comic Sans MS" pitchFamily="66" charset="0"/>
              </a:rPr>
              <a:t>μ</a:t>
            </a:r>
            <a:r>
              <a:rPr lang="it-IT" sz="1800" b="0" dirty="0" smtClean="0">
                <a:solidFill>
                  <a:srgbClr val="002060"/>
                </a:solidFill>
                <a:latin typeface="Comic Sans MS" pitchFamily="66" charset="0"/>
              </a:rPr>
              <a:t>m</a:t>
            </a:r>
            <a:endParaRPr lang="it-IT" sz="18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025802" y="58221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dirty="0" smtClean="0">
                <a:solidFill>
                  <a:srgbClr val="002060"/>
                </a:solidFill>
                <a:latin typeface="Comic Sans MS" pitchFamily="66" charset="0"/>
              </a:rPr>
              <a:t>W=8 </a:t>
            </a:r>
            <a:r>
              <a:rPr lang="el-GR" sz="1800" b="0" dirty="0" smtClean="0">
                <a:solidFill>
                  <a:srgbClr val="002060"/>
                </a:solidFill>
                <a:latin typeface="Comic Sans MS" pitchFamily="66" charset="0"/>
              </a:rPr>
              <a:t>μ</a:t>
            </a:r>
            <a:r>
              <a:rPr lang="it-IT" sz="1800" b="0" dirty="0" smtClean="0">
                <a:solidFill>
                  <a:srgbClr val="002060"/>
                </a:solidFill>
                <a:latin typeface="Comic Sans MS" pitchFamily="66" charset="0"/>
              </a:rPr>
              <a:t>m      L=1.5 </a:t>
            </a:r>
            <a:r>
              <a:rPr lang="el-GR" sz="1800" b="0" dirty="0" smtClean="0">
                <a:solidFill>
                  <a:srgbClr val="002060"/>
                </a:solidFill>
                <a:latin typeface="Comic Sans MS" pitchFamily="66" charset="0"/>
              </a:rPr>
              <a:t>μ</a:t>
            </a:r>
            <a:r>
              <a:rPr lang="it-IT" sz="1800" b="0" dirty="0" smtClean="0">
                <a:solidFill>
                  <a:srgbClr val="002060"/>
                </a:solidFill>
                <a:latin typeface="Comic Sans MS" pitchFamily="66" charset="0"/>
              </a:rPr>
              <a:t>m     D=27 </a:t>
            </a:r>
            <a:r>
              <a:rPr lang="el-GR" sz="1800" b="0" dirty="0" smtClean="0">
                <a:solidFill>
                  <a:srgbClr val="002060"/>
                </a:solidFill>
                <a:latin typeface="Comic Sans MS" pitchFamily="66" charset="0"/>
              </a:rPr>
              <a:t>μ</a:t>
            </a:r>
            <a:r>
              <a:rPr lang="it-IT" sz="1800" b="0" dirty="0" smtClean="0">
                <a:solidFill>
                  <a:srgbClr val="002060"/>
                </a:solidFill>
                <a:latin typeface="Comic Sans MS" pitchFamily="66" charset="0"/>
              </a:rPr>
              <a:t>m </a:t>
            </a:r>
            <a:endParaRPr lang="it-IT" sz="18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5" name="Immagine 24" descr="pix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290" y="1317546"/>
            <a:ext cx="4464496" cy="4497204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345282" y="2221756"/>
            <a:ext cx="279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SENSORS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1" name="Connettore 1 30"/>
          <p:cNvCxnSpPr/>
          <p:nvPr/>
        </p:nvCxnSpPr>
        <p:spPr bwMode="auto">
          <a:xfrm flipV="1">
            <a:off x="561306" y="1861716"/>
            <a:ext cx="36004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1 31"/>
          <p:cNvCxnSpPr/>
          <p:nvPr/>
        </p:nvCxnSpPr>
        <p:spPr bwMode="auto">
          <a:xfrm flipV="1">
            <a:off x="561306" y="1861716"/>
            <a:ext cx="2664296" cy="7920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ttore 1 32"/>
          <p:cNvCxnSpPr/>
          <p:nvPr/>
        </p:nvCxnSpPr>
        <p:spPr bwMode="auto">
          <a:xfrm>
            <a:off x="561306" y="3373884"/>
            <a:ext cx="2664296" cy="7920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ttore 1 33"/>
          <p:cNvCxnSpPr/>
          <p:nvPr/>
        </p:nvCxnSpPr>
        <p:spPr bwMode="auto">
          <a:xfrm>
            <a:off x="561306" y="3733924"/>
            <a:ext cx="360040" cy="432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CasellaDiTesto 34"/>
          <p:cNvSpPr txBox="1"/>
          <p:nvPr/>
        </p:nvSpPr>
        <p:spPr>
          <a:xfrm>
            <a:off x="417290" y="279782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Analog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front-end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section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17290" y="508233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Digital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front-end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section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8" name="Connettore 1 37"/>
          <p:cNvCxnSpPr/>
          <p:nvPr/>
        </p:nvCxnSpPr>
        <p:spPr bwMode="auto">
          <a:xfrm flipH="1">
            <a:off x="3721100" y="1498600"/>
            <a:ext cx="25400" cy="3213100"/>
          </a:xfrm>
          <a:prstGeom prst="line">
            <a:avLst/>
          </a:prstGeom>
          <a:solidFill>
            <a:srgbClr val="00006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ttore 1 39"/>
          <p:cNvCxnSpPr/>
          <p:nvPr/>
        </p:nvCxnSpPr>
        <p:spPr bwMode="auto">
          <a:xfrm flipV="1">
            <a:off x="3759200" y="1485900"/>
            <a:ext cx="1104900" cy="12700"/>
          </a:xfrm>
          <a:prstGeom prst="line">
            <a:avLst/>
          </a:prstGeom>
          <a:solidFill>
            <a:srgbClr val="00006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ttore 1 41"/>
          <p:cNvCxnSpPr/>
          <p:nvPr/>
        </p:nvCxnSpPr>
        <p:spPr bwMode="auto">
          <a:xfrm>
            <a:off x="4851400" y="1485900"/>
            <a:ext cx="0" cy="4330700"/>
          </a:xfrm>
          <a:prstGeom prst="line">
            <a:avLst/>
          </a:prstGeom>
          <a:solidFill>
            <a:srgbClr val="00006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ttore 1 44"/>
          <p:cNvCxnSpPr/>
          <p:nvPr/>
        </p:nvCxnSpPr>
        <p:spPr bwMode="auto">
          <a:xfrm flipH="1">
            <a:off x="609600" y="4699000"/>
            <a:ext cx="3098800" cy="12700"/>
          </a:xfrm>
          <a:prstGeom prst="line">
            <a:avLst/>
          </a:prstGeom>
          <a:solidFill>
            <a:srgbClr val="00006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ttore 1 46"/>
          <p:cNvCxnSpPr/>
          <p:nvPr/>
        </p:nvCxnSpPr>
        <p:spPr bwMode="auto">
          <a:xfrm flipH="1">
            <a:off x="584200" y="4711700"/>
            <a:ext cx="12700" cy="1066800"/>
          </a:xfrm>
          <a:prstGeom prst="line">
            <a:avLst/>
          </a:prstGeom>
          <a:solidFill>
            <a:srgbClr val="00006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ttore 1 48"/>
          <p:cNvCxnSpPr/>
          <p:nvPr/>
        </p:nvCxnSpPr>
        <p:spPr bwMode="auto">
          <a:xfrm flipV="1">
            <a:off x="571500" y="5778500"/>
            <a:ext cx="4292600" cy="12700"/>
          </a:xfrm>
          <a:prstGeom prst="line">
            <a:avLst/>
          </a:prstGeom>
          <a:solidFill>
            <a:srgbClr val="00006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1"/>
          <p:cNvSpPr txBox="1">
            <a:spLocks noChangeArrowheads="1"/>
          </p:cNvSpPr>
          <p:nvPr/>
        </p:nvSpPr>
        <p:spPr bwMode="auto">
          <a:xfrm>
            <a:off x="171450" y="134938"/>
            <a:ext cx="686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Apsel4well chip layout</a:t>
            </a:r>
            <a:endParaRPr lang="it-IT" sz="2400" dirty="0">
              <a:sym typeface="Symbol" pitchFamily="18" charset="2"/>
            </a:endParaRPr>
          </a:p>
        </p:txBody>
      </p:sp>
      <p:sp>
        <p:nvSpPr>
          <p:cNvPr id="21513" name="Text Box 43"/>
          <p:cNvSpPr txBox="1">
            <a:spLocks noChangeArrowheads="1"/>
          </p:cNvSpPr>
          <p:nvPr/>
        </p:nvSpPr>
        <p:spPr bwMode="auto">
          <a:xfrm>
            <a:off x="6416675" y="901700"/>
            <a:ext cx="323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rgbClr val="000066"/>
                </a:solidFill>
              </a:rPr>
              <a:t>Four 3x3 test analog </a:t>
            </a:r>
            <a:r>
              <a:rPr lang="en-US" sz="1600" b="0" dirty="0" smtClean="0">
                <a:solidFill>
                  <a:srgbClr val="000066"/>
                </a:solidFill>
              </a:rPr>
              <a:t>matrices</a:t>
            </a:r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:</a:t>
            </a:r>
            <a:endParaRPr lang="it-IT" sz="1600" b="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21514" name="Picture 44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013" y="9890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713" y="1433513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702425" y="1306513"/>
            <a:ext cx="3025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400" b="0" dirty="0" err="1">
                <a:solidFill>
                  <a:srgbClr val="000066"/>
                </a:solidFill>
              </a:rPr>
              <a:t>Enclosed</a:t>
            </a:r>
            <a:r>
              <a:rPr lang="it-IT" sz="1400" b="0" dirty="0">
                <a:solidFill>
                  <a:srgbClr val="000066"/>
                </a:solidFill>
              </a:rPr>
              <a:t> layout PA input transistor, 4 </a:t>
            </a:r>
            <a:r>
              <a:rPr lang="it-IT" sz="1400" b="0" dirty="0" err="1">
                <a:solidFill>
                  <a:srgbClr val="000066"/>
                </a:solidFill>
              </a:rPr>
              <a:t>collecting</a:t>
            </a:r>
            <a:r>
              <a:rPr lang="it-IT" sz="1400" b="0" dirty="0">
                <a:solidFill>
                  <a:srgbClr val="000066"/>
                </a:solidFill>
              </a:rPr>
              <a:t> </a:t>
            </a:r>
            <a:r>
              <a:rPr lang="it-IT" sz="1400" b="0" dirty="0" err="1">
                <a:solidFill>
                  <a:srgbClr val="000066"/>
                </a:solidFill>
              </a:rPr>
              <a:t>electrodes</a:t>
            </a:r>
            <a:r>
              <a:rPr lang="it-IT" sz="1400" b="0" dirty="0">
                <a:solidFill>
                  <a:srgbClr val="000066"/>
                </a:solidFill>
              </a:rPr>
              <a:t>, DPW</a:t>
            </a:r>
            <a:endParaRPr lang="en-US" sz="1400" b="0" dirty="0">
              <a:solidFill>
                <a:srgbClr val="000066"/>
              </a:solidFill>
            </a:endParaRPr>
          </a:p>
        </p:txBody>
      </p:sp>
      <p:pic>
        <p:nvPicPr>
          <p:cNvPr id="17" name="Immagine 16" descr="layout_ch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68" y="976411"/>
            <a:ext cx="5384032" cy="5098897"/>
          </a:xfrm>
          <a:prstGeom prst="rect">
            <a:avLst/>
          </a:prstGeom>
        </p:spPr>
      </p:pic>
      <p:pic>
        <p:nvPicPr>
          <p:cNvPr id="18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994" y="2136364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650831" y="2049051"/>
            <a:ext cx="291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66"/>
                </a:solidFill>
              </a:rPr>
              <a:t>Open layout</a:t>
            </a:r>
            <a:r>
              <a:rPr lang="en-US" sz="1400" b="0" dirty="0" smtClean="0">
                <a:solidFill>
                  <a:srgbClr val="000066"/>
                </a:solidFill>
                <a:latin typeface="Comic Sans MS" pitchFamily="66" charset="0"/>
              </a:rPr>
              <a:t> PA input transistor, 4 collecting electrodes, DPW</a:t>
            </a:r>
            <a:endParaRPr lang="en-US" sz="14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0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962" y="2712428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635799" y="2625115"/>
            <a:ext cx="291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66"/>
                </a:solidFill>
                <a:latin typeface="Comic Sans MS" pitchFamily="66" charset="0"/>
              </a:rPr>
              <a:t>EL PA input transistor, 2 collecting electrodes, DPW</a:t>
            </a:r>
            <a:endParaRPr lang="en-US" sz="14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2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962" y="3216484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635799" y="3129171"/>
            <a:ext cx="291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66"/>
                </a:solidFill>
                <a:latin typeface="Comic Sans MS" pitchFamily="66" charset="0"/>
              </a:rPr>
              <a:t>EL PA input transistor, 4 collecting electrodes,  no DPW</a:t>
            </a:r>
            <a:endParaRPr lang="en-US" sz="14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cxnSp>
        <p:nvCxnSpPr>
          <p:cNvPr id="24" name="Connettore 2 23"/>
          <p:cNvCxnSpPr/>
          <p:nvPr/>
        </p:nvCxnSpPr>
        <p:spPr bwMode="auto">
          <a:xfrm>
            <a:off x="413098" y="6211788"/>
            <a:ext cx="5400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66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2645346" y="62024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0" dirty="0" smtClean="0">
                <a:solidFill>
                  <a:srgbClr val="002060"/>
                </a:solidFill>
                <a:latin typeface="Comic Sans MS" pitchFamily="66" charset="0"/>
              </a:rPr>
              <a:t>5 mm</a:t>
            </a:r>
            <a:endParaRPr lang="it-IT" sz="1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26" name="Connettore 2 25"/>
          <p:cNvCxnSpPr/>
          <p:nvPr/>
        </p:nvCxnSpPr>
        <p:spPr bwMode="auto">
          <a:xfrm flipH="1">
            <a:off x="355600" y="990600"/>
            <a:ext cx="12700" cy="5092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66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 rot="5400000">
            <a:off x="-212154" y="35989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0" dirty="0" smtClean="0">
                <a:solidFill>
                  <a:srgbClr val="002060"/>
                </a:solidFill>
                <a:latin typeface="Comic Sans MS" pitchFamily="66" charset="0"/>
              </a:rPr>
              <a:t>5 mm</a:t>
            </a:r>
            <a:endParaRPr lang="it-IT" sz="16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429375" y="3886200"/>
            <a:ext cx="323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Test structures</a:t>
            </a:r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:</a:t>
            </a:r>
            <a:endParaRPr lang="it-IT" sz="1600" b="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31" name="Picture 44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713" y="39735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962" y="4341044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635799" y="4241031"/>
            <a:ext cx="2708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66"/>
                </a:solidFill>
                <a:latin typeface="Comic Sans MS" pitchFamily="66" charset="0"/>
              </a:rPr>
              <a:t>Octagonal </a:t>
            </a:r>
            <a:r>
              <a:rPr lang="en-US" sz="1400" b="0" dirty="0" err="1" smtClean="0">
                <a:solidFill>
                  <a:srgbClr val="000066"/>
                </a:solidFill>
                <a:latin typeface="Comic Sans MS" pitchFamily="66" charset="0"/>
              </a:rPr>
              <a:t>pn</a:t>
            </a:r>
            <a:r>
              <a:rPr lang="en-US" sz="1400" b="0" dirty="0" smtClean="0">
                <a:solidFill>
                  <a:srgbClr val="000066"/>
                </a:solidFill>
                <a:latin typeface="Comic Sans MS" pitchFamily="66" charset="0"/>
              </a:rPr>
              <a:t> diodes</a:t>
            </a:r>
            <a:endParaRPr lang="en-US" sz="14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4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962" y="4609331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635799" y="4509318"/>
            <a:ext cx="2708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66"/>
                </a:solidFill>
                <a:latin typeface="Comic Sans MS" pitchFamily="66" charset="0"/>
              </a:rPr>
              <a:t>Accumulation capacitors</a:t>
            </a:r>
            <a:endParaRPr lang="en-US" sz="14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6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8170" y="4897363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638007" y="4797350"/>
            <a:ext cx="2708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66"/>
                </a:solidFill>
                <a:latin typeface="Comic Sans MS" pitchFamily="66" charset="0"/>
              </a:rPr>
              <a:t>Single analog channels</a:t>
            </a:r>
            <a:endParaRPr lang="en-US" sz="14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6429375" y="5461000"/>
            <a:ext cx="3235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>
                <a:solidFill>
                  <a:srgbClr val="002060"/>
                </a:solidFill>
              </a:rPr>
              <a:t>32x32 matrix with peripheral readout logic</a:t>
            </a:r>
          </a:p>
        </p:txBody>
      </p:sp>
      <p:pic>
        <p:nvPicPr>
          <p:cNvPr id="39" name="Picture 44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713" y="55483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0"/>
          <p:cNvSpPr txBox="1">
            <a:spLocks noChangeArrowheads="1"/>
          </p:cNvSpPr>
          <p:nvPr/>
        </p:nvSpPr>
        <p:spPr bwMode="auto">
          <a:xfrm>
            <a:off x="171450" y="109538"/>
            <a:ext cx="781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Epitaxial layer</a:t>
            </a:r>
            <a:endParaRPr lang="it-IT" sz="2400" dirty="0">
              <a:sym typeface="Symbol" pitchFamily="18" charset="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15975" y="660400"/>
            <a:ext cx="8607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95300"/>
            <a:r>
              <a:rPr lang="en-US" sz="1800" b="0" dirty="0" smtClean="0">
                <a:solidFill>
                  <a:srgbClr val="002060"/>
                </a:solidFill>
                <a:latin typeface="Comic Sans MS" charset="0"/>
                <a:cs typeface="Times New Roman" charset="0"/>
              </a:rPr>
              <a:t>The epitaxial layer, featuring a resistivity higher than both the deep P-well and the substrate, improves the charge collection properties.</a:t>
            </a:r>
            <a:endParaRPr lang="en-US" sz="1800" b="0" dirty="0">
              <a:solidFill>
                <a:srgbClr val="000066"/>
              </a:solidFill>
            </a:endParaRPr>
          </a:p>
        </p:txBody>
      </p:sp>
      <p:pic>
        <p:nvPicPr>
          <p:cNvPr id="20" name="Picture 2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7731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15975" y="1358900"/>
            <a:ext cx="8607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95300"/>
            <a:r>
              <a:rPr lang="en-US" sz="1800" b="0" dirty="0" smtClean="0">
                <a:solidFill>
                  <a:srgbClr val="000066"/>
                </a:solidFill>
              </a:rPr>
              <a:t>The foundry provides different typologies of epitaxial layers. Three different versions of Apsel4well have been fabricated:</a:t>
            </a:r>
            <a:endParaRPr lang="en-US" sz="1800" b="0" dirty="0">
              <a:solidFill>
                <a:srgbClr val="000066"/>
              </a:solidFill>
            </a:endParaRPr>
          </a:p>
        </p:txBody>
      </p:sp>
      <p:pic>
        <p:nvPicPr>
          <p:cNvPr id="24" name="Picture 2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14716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2449513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190625" y="2322513"/>
            <a:ext cx="593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12 </a:t>
            </a:r>
            <a:r>
              <a:rPr lang="en-US" sz="1600" b="0" dirty="0" err="1" smtClean="0">
                <a:solidFill>
                  <a:srgbClr val="000066"/>
                </a:solidFill>
              </a:rPr>
              <a:t>μm</a:t>
            </a:r>
            <a:r>
              <a:rPr lang="en-US" sz="1600" b="0" dirty="0" smtClean="0">
                <a:solidFill>
                  <a:srgbClr val="000066"/>
                </a:solidFill>
              </a:rPr>
              <a:t> standard resistivity epitaxial layer </a:t>
            </a:r>
            <a:endParaRPr lang="it-IT" sz="1600" b="0" baseline="-25000" dirty="0">
              <a:solidFill>
                <a:srgbClr val="000066"/>
              </a:solidFill>
            </a:endParaRPr>
          </a:p>
        </p:txBody>
      </p:sp>
      <p:pic>
        <p:nvPicPr>
          <p:cNvPr id="27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2767013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190625" y="2640013"/>
            <a:ext cx="593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12 </a:t>
            </a:r>
            <a:r>
              <a:rPr lang="en-US" sz="1600" b="0" dirty="0" err="1" smtClean="0">
                <a:solidFill>
                  <a:srgbClr val="000066"/>
                </a:solidFill>
              </a:rPr>
              <a:t>μm</a:t>
            </a:r>
            <a:r>
              <a:rPr lang="en-US" sz="1600" b="0" dirty="0" smtClean="0">
                <a:solidFill>
                  <a:srgbClr val="000066"/>
                </a:solidFill>
              </a:rPr>
              <a:t> high resistivity (≈1 k</a:t>
            </a:r>
            <a:r>
              <a:rPr lang="el-GR" sz="1600" b="0" dirty="0" smtClean="0">
                <a:solidFill>
                  <a:srgbClr val="000066"/>
                </a:solidFill>
              </a:rPr>
              <a:t>Ω∙</a:t>
            </a:r>
            <a:r>
              <a:rPr lang="it-IT" sz="1600" b="0" dirty="0" smtClean="0">
                <a:solidFill>
                  <a:srgbClr val="000066"/>
                </a:solidFill>
              </a:rPr>
              <a:t>cm)</a:t>
            </a:r>
            <a:r>
              <a:rPr lang="en-US" sz="1600" b="0" dirty="0" smtClean="0">
                <a:solidFill>
                  <a:srgbClr val="000066"/>
                </a:solidFill>
              </a:rPr>
              <a:t> epitaxial layer </a:t>
            </a:r>
            <a:endParaRPr lang="it-IT" sz="1600" b="0" baseline="-25000" dirty="0">
              <a:solidFill>
                <a:srgbClr val="000066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15975" y="3009900"/>
            <a:ext cx="8607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95300"/>
            <a:r>
              <a:rPr lang="en-US" sz="1800" b="0" dirty="0" smtClean="0">
                <a:solidFill>
                  <a:srgbClr val="000066"/>
                </a:solidFill>
              </a:rPr>
              <a:t>Advantages of a high resistivity epitaxial layer:</a:t>
            </a:r>
            <a:endParaRPr lang="en-US" sz="1800" b="0" dirty="0">
              <a:solidFill>
                <a:srgbClr val="000066"/>
              </a:solidFill>
            </a:endParaRPr>
          </a:p>
        </p:txBody>
      </p:sp>
      <p:pic>
        <p:nvPicPr>
          <p:cNvPr id="31" name="Picture 2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31226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3478213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190625" y="3351213"/>
            <a:ext cx="8512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rgbClr val="000066"/>
                </a:solidFill>
              </a:rPr>
              <a:t>b</a:t>
            </a:r>
            <a:r>
              <a:rPr lang="en-US" sz="1600" b="0" dirty="0" smtClean="0">
                <a:solidFill>
                  <a:srgbClr val="000066"/>
                </a:solidFill>
              </a:rPr>
              <a:t>etter charge collection properties (higher collected charge, charge collection speed) </a:t>
            </a:r>
            <a:endParaRPr lang="it-IT" sz="1600" b="0" baseline="-25000" dirty="0">
              <a:solidFill>
                <a:srgbClr val="000066"/>
              </a:solidFill>
            </a:endParaRPr>
          </a:p>
        </p:txBody>
      </p:sp>
      <p:pic>
        <p:nvPicPr>
          <p:cNvPr id="36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3808413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190625" y="3681413"/>
            <a:ext cx="8220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rgbClr val="000066"/>
                </a:solidFill>
              </a:rPr>
              <a:t>h</a:t>
            </a:r>
            <a:r>
              <a:rPr lang="en-US" sz="1600" b="0" dirty="0" smtClean="0">
                <a:solidFill>
                  <a:srgbClr val="000066"/>
                </a:solidFill>
              </a:rPr>
              <a:t>igher bulk damage hardness expected</a:t>
            </a:r>
            <a:endParaRPr lang="it-IT" sz="1600" b="0" baseline="-25000" dirty="0">
              <a:solidFill>
                <a:srgbClr val="000066"/>
              </a:solidFill>
            </a:endParaRPr>
          </a:p>
        </p:txBody>
      </p:sp>
      <p:grpSp>
        <p:nvGrpSpPr>
          <p:cNvPr id="2" name="Gruppo 38"/>
          <p:cNvGrpSpPr>
            <a:grpSpLocks noChangeAspect="1"/>
          </p:cNvGrpSpPr>
          <p:nvPr/>
        </p:nvGrpSpPr>
        <p:grpSpPr>
          <a:xfrm>
            <a:off x="1393034" y="4083939"/>
            <a:ext cx="7042120" cy="2274660"/>
            <a:chOff x="1130300" y="3354699"/>
            <a:chExt cx="8077981" cy="2609251"/>
          </a:xfrm>
        </p:grpSpPr>
        <p:pic>
          <p:nvPicPr>
            <p:cNvPr id="35" name="Picture 3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0300" y="3354699"/>
              <a:ext cx="3970800" cy="260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7481" y="3361150"/>
              <a:ext cx="3970800" cy="260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2132013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190625" y="2005013"/>
            <a:ext cx="593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5 </a:t>
            </a:r>
            <a:r>
              <a:rPr lang="en-US" sz="1600" b="0" dirty="0" err="1" smtClean="0">
                <a:solidFill>
                  <a:srgbClr val="000066"/>
                </a:solidFill>
              </a:rPr>
              <a:t>μm</a:t>
            </a:r>
            <a:r>
              <a:rPr lang="en-US" sz="1600" b="0" dirty="0" smtClean="0">
                <a:solidFill>
                  <a:srgbClr val="000066"/>
                </a:solidFill>
              </a:rPr>
              <a:t> standard resistivity  (≈10 </a:t>
            </a:r>
            <a:r>
              <a:rPr lang="el-GR" sz="1600" b="0" dirty="0" smtClean="0">
                <a:solidFill>
                  <a:srgbClr val="000066"/>
                </a:solidFill>
              </a:rPr>
              <a:t>Ω∙</a:t>
            </a:r>
            <a:r>
              <a:rPr lang="it-IT" sz="1600" b="0" dirty="0" smtClean="0">
                <a:solidFill>
                  <a:srgbClr val="000066"/>
                </a:solidFill>
              </a:rPr>
              <a:t>cm)</a:t>
            </a:r>
            <a:r>
              <a:rPr lang="en-US" sz="1600" b="0" dirty="0" smtClean="0">
                <a:solidFill>
                  <a:srgbClr val="000066"/>
                </a:solidFill>
              </a:rPr>
              <a:t> epitaxial layer </a:t>
            </a:r>
            <a:endParaRPr lang="it-IT" sz="1600" b="0" baseline="-25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6"/>
          <p:cNvSpPr txBox="1">
            <a:spLocks noChangeArrowheads="1"/>
          </p:cNvSpPr>
          <p:nvPr/>
        </p:nvSpPr>
        <p:spPr bwMode="auto">
          <a:xfrm>
            <a:off x="647699" y="691777"/>
            <a:ext cx="9059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solidFill>
                  <a:srgbClr val="000066"/>
                </a:solidFill>
              </a:rPr>
              <a:t>Motivation: </a:t>
            </a:r>
            <a:r>
              <a:rPr lang="en-US" sz="1800" b="0" dirty="0" smtClean="0">
                <a:solidFill>
                  <a:srgbClr val="000066"/>
                </a:solidFill>
              </a:rPr>
              <a:t>design of high granularity monolithic active pixel sensors (MAPS) for application to the Layer0 of the </a:t>
            </a:r>
            <a:r>
              <a:rPr lang="en-US" sz="1800" b="0" dirty="0" err="1" smtClean="0">
                <a:solidFill>
                  <a:srgbClr val="000066"/>
                </a:solidFill>
              </a:rPr>
              <a:t>SuperB</a:t>
            </a:r>
            <a:r>
              <a:rPr lang="en-US" sz="1800" b="0" dirty="0" smtClean="0">
                <a:solidFill>
                  <a:srgbClr val="000066"/>
                </a:solidFill>
              </a:rPr>
              <a:t> SVT</a:t>
            </a:r>
            <a:endParaRPr lang="en-US" sz="1800" b="0" baseline="30000" dirty="0">
              <a:solidFill>
                <a:srgbClr val="000066"/>
              </a:solidFill>
            </a:endParaRPr>
          </a:p>
        </p:txBody>
      </p:sp>
      <p:pic>
        <p:nvPicPr>
          <p:cNvPr id="11267" name="Picture 47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779090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0"/>
          <p:cNvSpPr txBox="1">
            <a:spLocks noChangeArrowheads="1"/>
          </p:cNvSpPr>
          <p:nvPr/>
        </p:nvSpPr>
        <p:spPr bwMode="auto">
          <a:xfrm>
            <a:off x="171450" y="109538"/>
            <a:ext cx="686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ym typeface="Symbol" pitchFamily="18" charset="2"/>
              </a:rPr>
              <a:t>Outline</a:t>
            </a:r>
            <a:endParaRPr lang="it-IT" sz="2400" dirty="0">
              <a:sym typeface="Symbol" pitchFamily="18" charset="2"/>
            </a:endParaRPr>
          </a:p>
        </p:txBody>
      </p:sp>
      <p:pic>
        <p:nvPicPr>
          <p:cNvPr id="11277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713" y="1947588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1199425" y="1833288"/>
            <a:ext cx="5308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Pixel pitch of 50 </a:t>
            </a:r>
            <a:r>
              <a:rPr lang="el-GR" sz="1600" b="0" dirty="0" smtClean="0">
                <a:solidFill>
                  <a:srgbClr val="000066"/>
                </a:solidFill>
                <a:latin typeface="Comic Sans MS"/>
              </a:rPr>
              <a:t>μ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m in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both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 x and y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directions</a:t>
            </a:r>
            <a:endParaRPr lang="it-IT" sz="1600" b="0" baseline="-25000" dirty="0">
              <a:solidFill>
                <a:srgbClr val="000066"/>
              </a:solidFill>
            </a:endParaRPr>
          </a:p>
        </p:txBody>
      </p:sp>
      <p:pic>
        <p:nvPicPr>
          <p:cNvPr id="20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713" y="2712781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199424" y="2567668"/>
            <a:ext cx="8014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High radiation hardness (3 </a:t>
            </a:r>
            <a:r>
              <a:rPr lang="en-US" sz="1600" b="0" dirty="0" err="1" smtClean="0">
                <a:solidFill>
                  <a:srgbClr val="000066"/>
                </a:solidFill>
              </a:rPr>
              <a:t>Mrad</a:t>
            </a:r>
            <a:r>
              <a:rPr lang="en-US" sz="1600" b="0" dirty="0" smtClean="0">
                <a:solidFill>
                  <a:srgbClr val="000066"/>
                </a:solidFill>
              </a:rPr>
              <a:t>/yr and 5∙10</a:t>
            </a:r>
            <a:r>
              <a:rPr lang="en-US" sz="1600" b="0" baseline="30000" dirty="0" smtClean="0">
                <a:solidFill>
                  <a:srgbClr val="000066"/>
                </a:solidFill>
              </a:rPr>
              <a:t>12</a:t>
            </a:r>
            <a:r>
              <a:rPr lang="en-US" sz="1600" b="0" dirty="0" smtClean="0">
                <a:solidFill>
                  <a:srgbClr val="000066"/>
                </a:solidFill>
              </a:rPr>
              <a:t> 1 </a:t>
            </a:r>
            <a:r>
              <a:rPr lang="en-US" sz="1600" b="0" dirty="0" err="1" smtClean="0">
                <a:solidFill>
                  <a:srgbClr val="000066"/>
                </a:solidFill>
              </a:rPr>
              <a:t>MeV</a:t>
            </a:r>
            <a:r>
              <a:rPr lang="en-US" sz="1600" b="0" dirty="0" smtClean="0">
                <a:solidFill>
                  <a:srgbClr val="000066"/>
                </a:solidFill>
              </a:rPr>
              <a:t> neutron equivalent/cm</a:t>
            </a:r>
            <a:r>
              <a:rPr lang="en-US" sz="1600" b="0" baseline="30000" dirty="0" smtClean="0">
                <a:solidFill>
                  <a:srgbClr val="000066"/>
                </a:solidFill>
              </a:rPr>
              <a:t>2</a:t>
            </a:r>
            <a:r>
              <a:rPr lang="en-US" sz="1600" b="0" dirty="0" smtClean="0">
                <a:solidFill>
                  <a:srgbClr val="000066"/>
                </a:solidFill>
              </a:rPr>
              <a:t>/yr) – challenging for CMOS MAPS</a:t>
            </a:r>
            <a:endParaRPr lang="en-US" sz="1600" b="0" baseline="30000" dirty="0">
              <a:solidFill>
                <a:srgbClr val="000066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191489" y="2186742"/>
            <a:ext cx="85076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High hit rate (100 MHz/cm</a:t>
            </a:r>
            <a:r>
              <a:rPr lang="en-US" sz="1600" b="0" baseline="30000" dirty="0" smtClean="0">
                <a:solidFill>
                  <a:srgbClr val="000066"/>
                </a:solidFill>
              </a:rPr>
              <a:t>2</a:t>
            </a:r>
            <a:r>
              <a:rPr lang="en-US" sz="1600" b="0" dirty="0" smtClean="0">
                <a:solidFill>
                  <a:srgbClr val="000066"/>
                </a:solidFill>
              </a:rPr>
              <a:t>) &amp; fast timestamp (&lt; 1</a:t>
            </a:r>
            <a:r>
              <a:rPr lang="el-GR" sz="1600" b="0" dirty="0" smtClean="0">
                <a:solidFill>
                  <a:srgbClr val="000066"/>
                </a:solidFill>
                <a:latin typeface="Comic Sans MS"/>
              </a:rPr>
              <a:t>μ</a:t>
            </a:r>
            <a:r>
              <a:rPr lang="en-US" sz="1600" b="0" dirty="0" smtClean="0">
                <a:solidFill>
                  <a:srgbClr val="000066"/>
                </a:solidFill>
              </a:rPr>
              <a:t>s) -  challenging for CMOS MAPS</a:t>
            </a:r>
            <a:endParaRPr lang="en-US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5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452" y="2323020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654269" y="4062292"/>
            <a:ext cx="9038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solidFill>
                  <a:srgbClr val="000066"/>
                </a:solidFill>
              </a:rPr>
              <a:t>Analog FE and charge collection performance</a:t>
            </a:r>
            <a:endParaRPr lang="en-US" sz="1800" b="0" dirty="0">
              <a:solidFill>
                <a:srgbClr val="000066"/>
              </a:solidFill>
            </a:endParaRPr>
          </a:p>
        </p:txBody>
      </p:sp>
      <p:pic>
        <p:nvPicPr>
          <p:cNvPr id="27" name="Picture 47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16" y="4149605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58051" y="3410827"/>
            <a:ext cx="534885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solidFill>
                  <a:srgbClr val="000066"/>
                </a:solidFill>
              </a:rPr>
              <a:t>Apsel4well front-end readout</a:t>
            </a:r>
            <a:endParaRPr lang="en-US" sz="1800" b="0" baseline="30000" dirty="0">
              <a:solidFill>
                <a:srgbClr val="000066"/>
              </a:solidFill>
            </a:endParaRPr>
          </a:p>
        </p:txBody>
      </p:sp>
      <p:pic>
        <p:nvPicPr>
          <p:cNvPr id="29" name="Picture 47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65" y="3498140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651922" y="4705034"/>
            <a:ext cx="884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solidFill>
                  <a:srgbClr val="000066"/>
                </a:solidFill>
              </a:rPr>
              <a:t>Effects of neutron irradiation on charge collection properties</a:t>
            </a:r>
            <a:endParaRPr lang="en-US" sz="1800" b="0" dirty="0">
              <a:solidFill>
                <a:srgbClr val="000066"/>
              </a:solidFill>
            </a:endParaRPr>
          </a:p>
        </p:txBody>
      </p:sp>
      <p:pic>
        <p:nvPicPr>
          <p:cNvPr id="35" name="Picture 47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97" y="479234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806775" y="1497271"/>
            <a:ext cx="3721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       Low </a:t>
            </a:r>
            <a:r>
              <a:rPr lang="en-US" sz="1600" b="0" dirty="0" smtClean="0">
                <a:solidFill>
                  <a:srgbClr val="000066"/>
                </a:solidFill>
              </a:rPr>
              <a:t>material budget (&lt;1% X</a:t>
            </a:r>
            <a:r>
              <a:rPr lang="en-US" sz="1600" b="0" baseline="-25000" dirty="0" smtClean="0">
                <a:solidFill>
                  <a:srgbClr val="000066"/>
                </a:solidFill>
              </a:rPr>
              <a:t>0</a:t>
            </a:r>
            <a:r>
              <a:rPr lang="en-US" sz="1600" b="0" dirty="0" smtClean="0">
                <a:solidFill>
                  <a:srgbClr val="000066"/>
                </a:solidFill>
              </a:rPr>
              <a:t>)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9" name="Picture 15" descr="bull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365" y="1592968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642958" y="5287738"/>
            <a:ext cx="884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solidFill>
                  <a:srgbClr val="000066"/>
                </a:solidFill>
              </a:rPr>
              <a:t>Monte Carlo charge loss model</a:t>
            </a:r>
            <a:endParaRPr lang="en-US" sz="1800" b="0" dirty="0">
              <a:solidFill>
                <a:srgbClr val="000066"/>
              </a:solidFill>
            </a:endParaRPr>
          </a:p>
        </p:txBody>
      </p:sp>
      <p:pic>
        <p:nvPicPr>
          <p:cNvPr id="23" name="Picture 47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33" y="537505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660888" y="5951124"/>
            <a:ext cx="884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0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solidFill>
                  <a:srgbClr val="000066"/>
                </a:solidFill>
              </a:rPr>
              <a:t>Ongoing activities and future plans</a:t>
            </a:r>
            <a:endParaRPr lang="en-US" sz="1800" b="0" dirty="0">
              <a:solidFill>
                <a:srgbClr val="000066"/>
              </a:solidFill>
            </a:endParaRPr>
          </a:p>
        </p:txBody>
      </p:sp>
      <p:pic>
        <p:nvPicPr>
          <p:cNvPr id="31" name="Picture 47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63" y="603843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9"/>
          <p:cNvSpPr txBox="1">
            <a:spLocks noChangeArrowheads="1"/>
          </p:cNvSpPr>
          <p:nvPr/>
        </p:nvSpPr>
        <p:spPr bwMode="auto">
          <a:xfrm>
            <a:off x="171450" y="134938"/>
            <a:ext cx="732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Apsel4well front-end architecture</a:t>
            </a:r>
            <a:endParaRPr lang="it-IT" sz="2400" dirty="0">
              <a:sym typeface="Symbol" pitchFamily="18" charset="2"/>
            </a:endParaRPr>
          </a:p>
        </p:txBody>
      </p:sp>
      <p:pic>
        <p:nvPicPr>
          <p:cNvPr id="16390" name="Picture 9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383894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3"/>
          <p:cNvSpPr txBox="1">
            <a:spLocks noChangeArrowheads="1"/>
          </p:cNvSpPr>
          <p:nvPr/>
        </p:nvSpPr>
        <p:spPr bwMode="auto">
          <a:xfrm>
            <a:off x="561974" y="3768056"/>
            <a:ext cx="5717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rgbClr val="000066"/>
                </a:solidFill>
                <a:sym typeface="Symbol" pitchFamily="18" charset="2"/>
              </a:rPr>
              <a:t>4 interconnected N-well </a:t>
            </a:r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diffusions </a:t>
            </a:r>
            <a:r>
              <a:rPr lang="en-US" sz="1600" b="0" dirty="0">
                <a:solidFill>
                  <a:srgbClr val="000066"/>
                </a:solidFill>
                <a:sym typeface="Symbol" pitchFamily="18" charset="2"/>
              </a:rPr>
              <a:t>as collecting </a:t>
            </a:r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electrode</a:t>
            </a:r>
            <a:endParaRPr lang="en-US" sz="1600" b="0" dirty="0">
              <a:solidFill>
                <a:srgbClr val="000066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16392" name="Picture 9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422911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3"/>
          <p:cNvSpPr txBox="1">
            <a:spLocks noChangeArrowheads="1"/>
          </p:cNvSpPr>
          <p:nvPr/>
        </p:nvSpPr>
        <p:spPr bwMode="auto">
          <a:xfrm>
            <a:off x="561974" y="4130168"/>
            <a:ext cx="56909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</a:rPr>
              <a:t>Charge PA with feedback capacitance C</a:t>
            </a:r>
            <a:r>
              <a:rPr lang="en-US" sz="1600" b="0" baseline="-25000" dirty="0" smtClean="0">
                <a:solidFill>
                  <a:srgbClr val="000066"/>
                </a:solidFill>
              </a:rPr>
              <a:t>FB</a:t>
            </a:r>
            <a:r>
              <a:rPr lang="en-US" sz="1600" b="0" dirty="0" smtClean="0">
                <a:solidFill>
                  <a:srgbClr val="000066"/>
                </a:solidFill>
              </a:rPr>
              <a:t> continuously discharged by a PMOS operated in deep-</a:t>
            </a:r>
            <a:r>
              <a:rPr lang="en-US" sz="1600" b="0" dirty="0" err="1" smtClean="0">
                <a:solidFill>
                  <a:srgbClr val="000066"/>
                </a:solidFill>
              </a:rPr>
              <a:t>subthreshold</a:t>
            </a:r>
            <a:r>
              <a:rPr lang="en-US" sz="1600" b="0" dirty="0" smtClean="0">
                <a:solidFill>
                  <a:srgbClr val="000066"/>
                </a:solidFill>
              </a:rPr>
              <a:t> region</a:t>
            </a:r>
            <a:endParaRPr lang="en-US" sz="1600" b="0" baseline="-2500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14" name="Picture 9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65" y="5057265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674" y="712115"/>
            <a:ext cx="8583297" cy="293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19" descr="pix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0890" y="3304819"/>
            <a:ext cx="3092392" cy="3115048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6329223" y="3700932"/>
            <a:ext cx="279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SENSORS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23" name="Connettore 1 22"/>
          <p:cNvCxnSpPr/>
          <p:nvPr/>
        </p:nvCxnSpPr>
        <p:spPr bwMode="auto">
          <a:xfrm flipV="1">
            <a:off x="6602506" y="3657601"/>
            <a:ext cx="1707776" cy="4437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>
            <a:off x="6606989" y="4778189"/>
            <a:ext cx="1716740" cy="4930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ttore 1 33"/>
          <p:cNvCxnSpPr/>
          <p:nvPr/>
        </p:nvCxnSpPr>
        <p:spPr bwMode="auto">
          <a:xfrm flipH="1">
            <a:off x="6615953" y="3657600"/>
            <a:ext cx="80682" cy="443753"/>
          </a:xfrm>
          <a:prstGeom prst="line">
            <a:avLst/>
          </a:prstGeom>
          <a:solidFill>
            <a:srgbClr val="00006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ttore 1 36"/>
          <p:cNvCxnSpPr/>
          <p:nvPr/>
        </p:nvCxnSpPr>
        <p:spPr bwMode="auto">
          <a:xfrm>
            <a:off x="6602506" y="4773706"/>
            <a:ext cx="121023" cy="484094"/>
          </a:xfrm>
          <a:prstGeom prst="line">
            <a:avLst/>
          </a:prstGeom>
          <a:solidFill>
            <a:srgbClr val="00006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CasellaDiTesto 37"/>
          <p:cNvSpPr txBox="1"/>
          <p:nvPr/>
        </p:nvSpPr>
        <p:spPr>
          <a:xfrm>
            <a:off x="6440942" y="4182036"/>
            <a:ext cx="197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Analog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front-end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section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6306471" y="595639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In-pixel</a:t>
            </a:r>
            <a:r>
              <a:rPr lang="it-IT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Comic Sans MS" pitchFamily="66" charset="0"/>
              </a:rPr>
              <a:t>logic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41" name="Connettore 1 40"/>
          <p:cNvCxnSpPr/>
          <p:nvPr/>
        </p:nvCxnSpPr>
        <p:spPr bwMode="auto">
          <a:xfrm>
            <a:off x="6400800" y="5607424"/>
            <a:ext cx="0" cy="793376"/>
          </a:xfrm>
          <a:prstGeom prst="line">
            <a:avLst/>
          </a:prstGeom>
          <a:solidFill>
            <a:srgbClr val="00006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ttore 1 42"/>
          <p:cNvCxnSpPr/>
          <p:nvPr/>
        </p:nvCxnSpPr>
        <p:spPr bwMode="auto">
          <a:xfrm>
            <a:off x="6400800" y="5607424"/>
            <a:ext cx="2259106" cy="13447"/>
          </a:xfrm>
          <a:prstGeom prst="line">
            <a:avLst/>
          </a:prstGeom>
          <a:solidFill>
            <a:srgbClr val="00006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ttore 1 44"/>
          <p:cNvCxnSpPr/>
          <p:nvPr/>
        </p:nvCxnSpPr>
        <p:spPr bwMode="auto">
          <a:xfrm flipV="1">
            <a:off x="8646459" y="3388659"/>
            <a:ext cx="26894" cy="2218765"/>
          </a:xfrm>
          <a:prstGeom prst="line">
            <a:avLst/>
          </a:prstGeom>
          <a:solidFill>
            <a:srgbClr val="00006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ttore 1 46"/>
          <p:cNvCxnSpPr/>
          <p:nvPr/>
        </p:nvCxnSpPr>
        <p:spPr bwMode="auto">
          <a:xfrm flipV="1">
            <a:off x="8659906" y="3388659"/>
            <a:ext cx="753035" cy="1"/>
          </a:xfrm>
          <a:prstGeom prst="line">
            <a:avLst/>
          </a:prstGeom>
          <a:solidFill>
            <a:srgbClr val="00006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 Box 93"/>
          <p:cNvSpPr txBox="1">
            <a:spLocks noChangeArrowheads="1"/>
          </p:cNvSpPr>
          <p:nvPr/>
        </p:nvSpPr>
        <p:spPr bwMode="auto">
          <a:xfrm>
            <a:off x="566457" y="4982769"/>
            <a:ext cx="5717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Shaping stage with a feedback capacitance C</a:t>
            </a:r>
            <a:r>
              <a:rPr lang="en-US" sz="1600" b="0" baseline="-25000" dirty="0" smtClean="0">
                <a:solidFill>
                  <a:srgbClr val="000066"/>
                </a:solidFill>
                <a:sym typeface="Symbol" pitchFamily="18" charset="2"/>
              </a:rPr>
              <a:t>2 </a:t>
            </a:r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discharged with a constant current proportional to </a:t>
            </a:r>
            <a:r>
              <a:rPr lang="en-US" sz="1600" b="0" dirty="0" err="1" smtClean="0">
                <a:solidFill>
                  <a:srgbClr val="000066"/>
                </a:solidFill>
                <a:sym typeface="Symbol" pitchFamily="18" charset="2"/>
              </a:rPr>
              <a:t>I</a:t>
            </a:r>
            <a:r>
              <a:rPr lang="en-US" sz="1600" b="0" baseline="-25000" dirty="0" err="1" smtClean="0">
                <a:solidFill>
                  <a:srgbClr val="000066"/>
                </a:solidFill>
                <a:sym typeface="Symbol" pitchFamily="18" charset="2"/>
              </a:rPr>
              <a:t>mir</a:t>
            </a:r>
            <a:endParaRPr lang="en-US" sz="1600" b="0" baseline="-25000" dirty="0">
              <a:solidFill>
                <a:srgbClr val="000066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52" name="Picture 9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48" y="5626522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93"/>
          <p:cNvSpPr txBox="1">
            <a:spLocks noChangeArrowheads="1"/>
          </p:cNvSpPr>
          <p:nvPr/>
        </p:nvSpPr>
        <p:spPr bwMode="auto">
          <a:xfrm>
            <a:off x="570940" y="5552026"/>
            <a:ext cx="5717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Active load comparator</a:t>
            </a:r>
            <a:endParaRPr lang="en-US" sz="1600" b="0" baseline="-25000" dirty="0">
              <a:solidFill>
                <a:srgbClr val="000066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54" name="Picture 92" descr="bul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31" y="600752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 Box 93"/>
          <p:cNvSpPr txBox="1">
            <a:spLocks noChangeArrowheads="1"/>
          </p:cNvSpPr>
          <p:nvPr/>
        </p:nvSpPr>
        <p:spPr bwMode="auto">
          <a:xfrm>
            <a:off x="575423" y="5933025"/>
            <a:ext cx="5717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sym typeface="Symbol" pitchFamily="18" charset="2"/>
              </a:rPr>
              <a:t>In-pixel logic with time stamping capabilities, readout can be data-push or triggered</a:t>
            </a:r>
            <a:endParaRPr lang="en-US" sz="1600" b="0" baseline="-25000" dirty="0">
              <a:solidFill>
                <a:srgbClr val="000066"/>
              </a:solidFill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99"/>
          <p:cNvSpPr txBox="1">
            <a:spLocks noChangeArrowheads="1"/>
          </p:cNvSpPr>
          <p:nvPr/>
        </p:nvSpPr>
        <p:spPr bwMode="auto">
          <a:xfrm>
            <a:off x="171450" y="109538"/>
            <a:ext cx="780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Apsel4well analog FE performance</a:t>
            </a:r>
            <a:endParaRPr lang="it-IT" sz="2400" dirty="0">
              <a:sym typeface="Symbol" pitchFamily="18" charset="2"/>
            </a:endParaRPr>
          </a:p>
        </p:txBody>
      </p:sp>
      <p:graphicFrame>
        <p:nvGraphicFramePr>
          <p:cNvPr id="21" name="Table 14"/>
          <p:cNvGraphicFramePr>
            <a:graphicFrameLocks noGrp="1"/>
          </p:cNvGraphicFramePr>
          <p:nvPr/>
        </p:nvGraphicFramePr>
        <p:xfrm>
          <a:off x="309283" y="2615726"/>
          <a:ext cx="5050559" cy="3720537"/>
        </p:xfrm>
        <a:graphic>
          <a:graphicData uri="http://schemas.openxmlformats.org/drawingml/2006/table">
            <a:tbl>
              <a:tblPr/>
              <a:tblGrid>
                <a:gridCol w="3254560"/>
                <a:gridCol w="1795999"/>
              </a:tblGrid>
              <a:tr h="416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Measured performance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3x3 matrix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Gq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600" kern="1200" baseline="-250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inj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std.-high res.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epi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layer)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ea typeface="ＭＳ Ｐゴシック"/>
                        <a:cs typeface="ＭＳ Ｐゴシック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900-1100 mV/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fC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ea typeface="ＭＳ Ｐゴシック"/>
                        <a:cs typeface="ＭＳ Ｐゴシック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Gq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baseline="300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Fe, high res.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epi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layer)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ea typeface="ＭＳ Ｐゴシック"/>
                        <a:cs typeface="ＭＳ Ｐゴシック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850-950 mV/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fC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ea typeface="ＭＳ Ｐゴシック"/>
                        <a:cs typeface="ＭＳ Ｐゴシック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810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Peaking time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290 ns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ENC  (C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 =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D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+C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gg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 =42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fF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38 e-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INL (@ 2000e-)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2%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Current consumption*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10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μ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A/pixel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ea typeface="ＭＳ Ｐゴシック"/>
                        <a:cs typeface="ＭＳ Ｐゴシック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186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Analog power consumption*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18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μ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W/pixel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Analog power dissipation*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0.7 W/cm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ea typeface="ＭＳ Ｐゴシック"/>
                          <a:cs typeface="ＭＳ Ｐゴシック"/>
                        </a:rPr>
                        <a:t>2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ea typeface="ＭＳ Ｐゴシック"/>
                        <a:cs typeface="ＭＳ Ｐゴシック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58800" y="6350835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dirty="0" smtClean="0">
                <a:solidFill>
                  <a:srgbClr val="002060"/>
                </a:solidFill>
              </a:rPr>
              <a:t>* Data </a:t>
            </a:r>
            <a:r>
              <a:rPr lang="it-IT" sz="1200" b="0" dirty="0" err="1" smtClean="0">
                <a:solidFill>
                  <a:srgbClr val="002060"/>
                </a:solidFill>
              </a:rPr>
              <a:t>from</a:t>
            </a:r>
            <a:r>
              <a:rPr lang="it-IT" sz="1200" b="0" dirty="0" smtClean="0">
                <a:solidFill>
                  <a:srgbClr val="002060"/>
                </a:solidFill>
              </a:rPr>
              <a:t> </a:t>
            </a:r>
            <a:r>
              <a:rPr lang="it-IT" sz="1200" b="0" dirty="0" err="1" smtClean="0">
                <a:solidFill>
                  <a:srgbClr val="002060"/>
                </a:solidFill>
              </a:rPr>
              <a:t>simulations</a:t>
            </a:r>
            <a:endParaRPr lang="it-IT" sz="1200" b="0" dirty="0">
              <a:solidFill>
                <a:srgbClr val="00206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294967295"/>
          </p:nvPr>
        </p:nvSpPr>
        <p:spPr>
          <a:xfrm>
            <a:off x="83058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D2BBA-8274-4601-B978-568F7867F1B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509681" y="604138"/>
            <a:ext cx="5017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Three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different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versions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of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 Apsel4well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have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been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fabricated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:</a:t>
            </a:r>
            <a:endParaRPr lang="it-IT" sz="1600" b="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11" name="Picture 44" descr="bulle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07" y="69145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24388" y="1187990"/>
            <a:ext cx="3721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       </a:t>
            </a:r>
            <a:r>
              <a:rPr lang="en-US" sz="1600" b="0" dirty="0" smtClean="0">
                <a:solidFill>
                  <a:srgbClr val="000066"/>
                </a:solidFill>
              </a:rPr>
              <a:t>5 </a:t>
            </a:r>
            <a:r>
              <a:rPr lang="el-GR" sz="1600" b="0" dirty="0" smtClean="0">
                <a:solidFill>
                  <a:srgbClr val="000066"/>
                </a:solidFill>
                <a:latin typeface="Comic Sans MS"/>
              </a:rPr>
              <a:t>μ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m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thick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std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.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res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.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epi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layer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3" name="Picture 15" descr="bull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978" y="1283687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28871" y="1474860"/>
            <a:ext cx="3721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       </a:t>
            </a:r>
            <a:r>
              <a:rPr lang="en-US" sz="1600" b="0" dirty="0" smtClean="0">
                <a:solidFill>
                  <a:srgbClr val="000066"/>
                </a:solidFill>
              </a:rPr>
              <a:t>12 </a:t>
            </a:r>
            <a:r>
              <a:rPr lang="el-GR" sz="1600" b="0" dirty="0" smtClean="0">
                <a:solidFill>
                  <a:srgbClr val="000066"/>
                </a:solidFill>
                <a:latin typeface="Comic Sans MS"/>
              </a:rPr>
              <a:t>μ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m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thick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std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.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res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.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epi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layer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5" name="Picture 15" descr="bull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61" y="1570557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33354" y="1761730"/>
            <a:ext cx="3721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       </a:t>
            </a:r>
            <a:r>
              <a:rPr lang="en-US" sz="1600" b="0" dirty="0" smtClean="0">
                <a:solidFill>
                  <a:srgbClr val="000066"/>
                </a:solidFill>
              </a:rPr>
              <a:t>12 </a:t>
            </a:r>
            <a:r>
              <a:rPr lang="el-GR" sz="1600" b="0" dirty="0" smtClean="0">
                <a:solidFill>
                  <a:srgbClr val="000066"/>
                </a:solidFill>
                <a:latin typeface="Comic Sans MS"/>
              </a:rPr>
              <a:t>μ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m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thick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 high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res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.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epi</a:t>
            </a:r>
            <a:r>
              <a:rPr lang="it-IT" sz="1600" b="0" dirty="0" smtClean="0">
                <a:solidFill>
                  <a:srgbClr val="000066"/>
                </a:solidFill>
                <a:latin typeface="Comic Sans MS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latin typeface="Comic Sans MS"/>
              </a:rPr>
              <a:t>layer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7" name="Picture 15" descr="bull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944" y="1857427"/>
            <a:ext cx="107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514164" y="2141579"/>
            <a:ext cx="5017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Slight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differences</a:t>
            </a:r>
            <a:r>
              <a:rPr lang="it-IT" sz="1600" b="0" dirty="0" smtClean="0">
                <a:solidFill>
                  <a:srgbClr val="000066"/>
                </a:solidFill>
                <a:sym typeface="Symbol" pitchFamily="18" charset="2"/>
              </a:rPr>
              <a:t> in </a:t>
            </a:r>
            <a:r>
              <a:rPr lang="it-IT" sz="1600" b="0" dirty="0" err="1" smtClean="0">
                <a:solidFill>
                  <a:srgbClr val="000066"/>
                </a:solidFill>
                <a:sym typeface="Symbol" pitchFamily="18" charset="2"/>
              </a:rPr>
              <a:t>Gq</a:t>
            </a:r>
            <a:endParaRPr lang="it-IT" sz="1600" b="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19" name="Picture 44" descr="bulle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90" y="2228892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5594537" y="551328"/>
          <a:ext cx="3690098" cy="2985247"/>
        </p:xfrm>
        <a:graphic>
          <a:graphicData uri="http://schemas.openxmlformats.org/presentationml/2006/ole">
            <p:oleObj spid="_x0000_s81925" name="KGPlot" r:id="rId6" imgW="5651280" imgH="4572000" progId="KGraph_Plot">
              <p:embed/>
            </p:oleObj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5590979" y="3428997"/>
          <a:ext cx="3673289" cy="3170889"/>
        </p:xfrm>
        <a:graphic>
          <a:graphicData uri="http://schemas.openxmlformats.org/presentationml/2006/ole">
            <p:oleObj spid="_x0000_s81926" name="KGPlot" r:id="rId7" imgW="5664240" imgH="488952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 descr="DPW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224" y="3455189"/>
            <a:ext cx="3721301" cy="3402811"/>
          </a:xfrm>
          <a:prstGeom prst="rect">
            <a:avLst/>
          </a:prstGeom>
        </p:spPr>
      </p:pic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171450" y="109538"/>
            <a:ext cx="875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Charge collection measurements</a:t>
            </a:r>
            <a:endParaRPr lang="it-IT" sz="2400" dirty="0">
              <a:sym typeface="Symbol" pitchFamily="18" charset="2"/>
            </a:endParaRPr>
          </a:p>
        </p:txBody>
      </p:sp>
      <p:pic>
        <p:nvPicPr>
          <p:cNvPr id="36" name="Immagine 35" descr="laser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9719" y="593866"/>
            <a:ext cx="3731075" cy="3115326"/>
          </a:xfrm>
          <a:prstGeom prst="rect">
            <a:avLst/>
          </a:prstGeom>
        </p:spPr>
      </p:pic>
      <p:pic>
        <p:nvPicPr>
          <p:cNvPr id="38" name="Immagine 37" descr="Laser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0768" y="591607"/>
            <a:ext cx="3711932" cy="3119782"/>
          </a:xfrm>
          <a:prstGeom prst="rect">
            <a:avLst/>
          </a:prstGeom>
        </p:spPr>
      </p:pic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5052361" y="3716991"/>
          <a:ext cx="3863038" cy="3141009"/>
        </p:xfrm>
        <a:graphic>
          <a:graphicData uri="http://schemas.openxmlformats.org/presentationml/2006/ole">
            <p:oleObj spid="_x0000_s133121" name="KGPlot" r:id="rId7" imgW="5575320" imgH="4533840" progId="KGraph_Plot">
              <p:embed/>
            </p:oleObj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1559859" y="658906"/>
            <a:ext cx="22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5 </a:t>
            </a:r>
            <a:r>
              <a:rPr lang="it-IT" sz="1200" dirty="0" err="1" smtClean="0"/>
              <a:t>um</a:t>
            </a:r>
            <a:r>
              <a:rPr lang="it-IT" sz="1200" dirty="0" smtClean="0"/>
              <a:t> </a:t>
            </a:r>
            <a:r>
              <a:rPr lang="it-IT" sz="1200" dirty="0" err="1" smtClean="0"/>
              <a:t>thick</a:t>
            </a:r>
            <a:r>
              <a:rPr lang="it-IT" sz="1200" dirty="0" smtClean="0"/>
              <a:t> </a:t>
            </a:r>
            <a:r>
              <a:rPr lang="it-IT" sz="1200" dirty="0" err="1" smtClean="0"/>
              <a:t>std</a:t>
            </a:r>
            <a:r>
              <a:rPr lang="it-IT" sz="1200" dirty="0" smtClean="0"/>
              <a:t>. </a:t>
            </a:r>
            <a:r>
              <a:rPr lang="it-IT" sz="1200" dirty="0" err="1" smtClean="0"/>
              <a:t>Res</a:t>
            </a:r>
            <a:r>
              <a:rPr lang="it-IT" sz="1200" dirty="0" smtClean="0"/>
              <a:t> w/o </a:t>
            </a:r>
            <a:r>
              <a:rPr lang="it-IT" sz="1200" dirty="0" err="1" smtClean="0"/>
              <a:t>deep</a:t>
            </a:r>
            <a:r>
              <a:rPr lang="it-IT" sz="1200" dirty="0" smtClean="0"/>
              <a:t> </a:t>
            </a:r>
            <a:r>
              <a:rPr lang="it-IT" sz="1200" dirty="0" err="1" smtClean="0"/>
              <a:t>Pwell</a:t>
            </a:r>
            <a:endParaRPr lang="it-IT" sz="12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1591236" y="3769646"/>
            <a:ext cx="22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5 </a:t>
            </a:r>
            <a:r>
              <a:rPr lang="it-IT" sz="1200" dirty="0" err="1" smtClean="0"/>
              <a:t>um</a:t>
            </a:r>
            <a:r>
              <a:rPr lang="it-IT" sz="1200" dirty="0" smtClean="0"/>
              <a:t> </a:t>
            </a:r>
            <a:r>
              <a:rPr lang="it-IT" sz="1200" dirty="0" err="1" smtClean="0"/>
              <a:t>thick</a:t>
            </a:r>
            <a:r>
              <a:rPr lang="it-IT" sz="1200" dirty="0" smtClean="0"/>
              <a:t> </a:t>
            </a:r>
            <a:r>
              <a:rPr lang="it-IT" sz="1200" dirty="0" err="1" smtClean="0"/>
              <a:t>std</a:t>
            </a:r>
            <a:r>
              <a:rPr lang="it-IT" sz="1200" dirty="0" smtClean="0"/>
              <a:t>. </a:t>
            </a:r>
            <a:r>
              <a:rPr lang="it-IT" sz="1200" dirty="0" err="1" smtClean="0"/>
              <a:t>Res</a:t>
            </a:r>
            <a:r>
              <a:rPr lang="it-IT" sz="1200" dirty="0" smtClean="0"/>
              <a:t> </a:t>
            </a:r>
            <a:r>
              <a:rPr lang="it-IT" sz="1200" dirty="0" err="1" smtClean="0"/>
              <a:t>with</a:t>
            </a:r>
            <a:r>
              <a:rPr lang="it-IT" sz="1200" dirty="0" smtClean="0"/>
              <a:t> </a:t>
            </a:r>
            <a:r>
              <a:rPr lang="it-IT" sz="1200" dirty="0" err="1" smtClean="0"/>
              <a:t>deep</a:t>
            </a:r>
            <a:r>
              <a:rPr lang="it-IT" sz="1200" dirty="0" smtClean="0"/>
              <a:t> </a:t>
            </a:r>
            <a:r>
              <a:rPr lang="it-IT" sz="1200" dirty="0" err="1" smtClean="0"/>
              <a:t>Pwell</a:t>
            </a:r>
            <a:endParaRPr lang="it-IT" sz="12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912224" y="627517"/>
            <a:ext cx="22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12 </a:t>
            </a:r>
            <a:r>
              <a:rPr lang="it-IT" sz="1200" dirty="0" err="1" smtClean="0"/>
              <a:t>um</a:t>
            </a:r>
            <a:r>
              <a:rPr lang="it-IT" sz="1200" dirty="0" smtClean="0"/>
              <a:t> </a:t>
            </a:r>
            <a:r>
              <a:rPr lang="it-IT" sz="1200" dirty="0" err="1" smtClean="0"/>
              <a:t>thick</a:t>
            </a:r>
            <a:r>
              <a:rPr lang="it-IT" sz="1200" dirty="0" smtClean="0"/>
              <a:t> high </a:t>
            </a:r>
            <a:r>
              <a:rPr lang="it-IT" sz="1200" dirty="0" err="1" smtClean="0"/>
              <a:t>res</a:t>
            </a:r>
            <a:r>
              <a:rPr lang="it-IT" sz="1200" dirty="0" smtClean="0"/>
              <a:t> </a:t>
            </a:r>
            <a:r>
              <a:rPr lang="it-IT" sz="1200" dirty="0" err="1" smtClean="0"/>
              <a:t>with</a:t>
            </a:r>
            <a:r>
              <a:rPr lang="it-IT" sz="1200" dirty="0" smtClean="0"/>
              <a:t> </a:t>
            </a:r>
            <a:r>
              <a:rPr lang="it-IT" sz="1200" dirty="0" err="1" smtClean="0"/>
              <a:t>deep</a:t>
            </a:r>
            <a:r>
              <a:rPr lang="it-IT" sz="1200" dirty="0" smtClean="0"/>
              <a:t> </a:t>
            </a:r>
            <a:r>
              <a:rPr lang="it-IT" sz="1200" dirty="0" err="1" smtClean="0"/>
              <a:t>Pwell</a:t>
            </a:r>
            <a:endParaRPr lang="it-IT" sz="12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7100047" y="4773705"/>
            <a:ext cx="174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MPV </a:t>
            </a:r>
            <a:r>
              <a:rPr lang="it-IT" sz="1200" dirty="0" err="1" smtClean="0">
                <a:solidFill>
                  <a:srgbClr val="002060"/>
                </a:solidFill>
              </a:rPr>
              <a:t>calculated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with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Gq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measured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through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C</a:t>
            </a:r>
            <a:r>
              <a:rPr lang="it-IT" sz="1200" baseline="-25000" dirty="0" err="1" smtClean="0">
                <a:solidFill>
                  <a:srgbClr val="002060"/>
                </a:solidFill>
              </a:rPr>
              <a:t>inj</a:t>
            </a:r>
            <a:endParaRPr lang="it-IT" sz="1200" baseline="-2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171450" y="109538"/>
            <a:ext cx="9734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Charge collection: TCAD simulations</a:t>
            </a:r>
            <a:endParaRPr lang="it-IT" sz="2400" dirty="0">
              <a:sym typeface="Symbol" pitchFamily="18" charset="2"/>
            </a:endParaRPr>
          </a:p>
        </p:txBody>
      </p:sp>
      <p:grpSp>
        <p:nvGrpSpPr>
          <p:cNvPr id="44" name="Gruppo 43"/>
          <p:cNvGrpSpPr>
            <a:grpSpLocks noChangeAspect="1"/>
          </p:cNvGrpSpPr>
          <p:nvPr/>
        </p:nvGrpSpPr>
        <p:grpSpPr>
          <a:xfrm>
            <a:off x="797633" y="3940823"/>
            <a:ext cx="4056754" cy="2917177"/>
            <a:chOff x="2384387" y="1412776"/>
            <a:chExt cx="5355965" cy="4176464"/>
          </a:xfrm>
        </p:grpSpPr>
        <p:pic>
          <p:nvPicPr>
            <p:cNvPr id="45" name="Immagine 44" descr="3x3_N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4387" y="1412776"/>
              <a:ext cx="5355965" cy="4176464"/>
            </a:xfrm>
            <a:prstGeom prst="rect">
              <a:avLst/>
            </a:prstGeom>
          </p:spPr>
        </p:pic>
        <p:sp>
          <p:nvSpPr>
            <p:cNvPr id="46" name="Ovale 45"/>
            <p:cNvSpPr/>
            <p:nvPr/>
          </p:nvSpPr>
          <p:spPr>
            <a:xfrm>
              <a:off x="4427984" y="299695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4932040" y="3284984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5364088" y="299695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4932040" y="2708920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1" name="Object 26"/>
          <p:cNvGraphicFramePr>
            <a:graphicFrameLocks noChangeAspect="1"/>
          </p:cNvGraphicFramePr>
          <p:nvPr/>
        </p:nvGraphicFramePr>
        <p:xfrm>
          <a:off x="4997450" y="457200"/>
          <a:ext cx="4348163" cy="3462338"/>
        </p:xfrm>
        <a:graphic>
          <a:graphicData uri="http://schemas.openxmlformats.org/presentationml/2006/ole">
            <p:oleObj spid="_x0000_s85003" name="KGPlot" r:id="rId5" imgW="6159240" imgH="4775040" progId="KGraph_Plot">
              <p:embed/>
            </p:oleObj>
          </a:graphicData>
        </a:graphic>
      </p:graphicFrame>
      <p:graphicFrame>
        <p:nvGraphicFramePr>
          <p:cNvPr id="52" name="Object 31"/>
          <p:cNvGraphicFramePr>
            <a:graphicFrameLocks noChangeAspect="1"/>
          </p:cNvGraphicFramePr>
          <p:nvPr/>
        </p:nvGraphicFramePr>
        <p:xfrm>
          <a:off x="608013" y="581025"/>
          <a:ext cx="4352925" cy="3346450"/>
        </p:xfrm>
        <a:graphic>
          <a:graphicData uri="http://schemas.openxmlformats.org/presentationml/2006/ole">
            <p:oleObj spid="_x0000_s85004" name="KGPlot" r:id="rId6" imgW="6222960" imgH="4622760" progId="KGraph_Plot">
              <p:embed/>
            </p:oleObj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5218113" y="3776663"/>
          <a:ext cx="3694112" cy="3060700"/>
        </p:xfrm>
        <a:graphic>
          <a:graphicData uri="http://schemas.openxmlformats.org/presentationml/2006/ole">
            <p:oleObj spid="_x0000_s85005" name="KGPlot" r:id="rId7" imgW="5486400" imgH="4546440" progId="KGraph_Plot">
              <p:embed/>
            </p:oleObj>
          </a:graphicData>
        </a:graphic>
      </p:graphicFrame>
      <p:sp>
        <p:nvSpPr>
          <p:cNvPr id="53" name="CasellaDiTesto 52"/>
          <p:cNvSpPr txBox="1"/>
          <p:nvPr/>
        </p:nvSpPr>
        <p:spPr>
          <a:xfrm>
            <a:off x="2729753" y="874059"/>
            <a:ext cx="151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12 </a:t>
            </a:r>
            <a:r>
              <a:rPr lang="it-IT" sz="1400" dirty="0" err="1" smtClean="0">
                <a:solidFill>
                  <a:srgbClr val="002060"/>
                </a:solidFill>
              </a:rPr>
              <a:t>um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std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res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279341" y="2559423"/>
            <a:ext cx="151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12 </a:t>
            </a:r>
            <a:r>
              <a:rPr lang="it-IT" sz="1400" dirty="0" err="1" smtClean="0">
                <a:solidFill>
                  <a:srgbClr val="002060"/>
                </a:solidFill>
              </a:rPr>
              <a:t>um</a:t>
            </a:r>
            <a:r>
              <a:rPr lang="it-IT" sz="1400" dirty="0" smtClean="0">
                <a:solidFill>
                  <a:srgbClr val="002060"/>
                </a:solidFill>
              </a:rPr>
              <a:t> high </a:t>
            </a:r>
            <a:r>
              <a:rPr lang="it-IT" sz="1400" dirty="0" err="1" smtClean="0">
                <a:solidFill>
                  <a:srgbClr val="002060"/>
                </a:solidFill>
              </a:rPr>
              <a:t>res</a:t>
            </a:r>
            <a:endParaRPr lang="it-IT" sz="1400" dirty="0">
              <a:solidFill>
                <a:srgbClr val="002060"/>
              </a:solidFill>
            </a:endParaRPr>
          </a:p>
        </p:txBody>
      </p:sp>
      <p:cxnSp>
        <p:nvCxnSpPr>
          <p:cNvPr id="56" name="Connettore 1 55"/>
          <p:cNvCxnSpPr/>
          <p:nvPr/>
        </p:nvCxnSpPr>
        <p:spPr bwMode="auto">
          <a:xfrm flipV="1">
            <a:off x="2608730" y="5029200"/>
            <a:ext cx="806823" cy="416859"/>
          </a:xfrm>
          <a:prstGeom prst="line">
            <a:avLst/>
          </a:prstGeom>
          <a:solidFill>
            <a:srgbClr val="000066"/>
          </a:solidFill>
          <a:ln w="28575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onnettore 2 58"/>
          <p:cNvCxnSpPr/>
          <p:nvPr/>
        </p:nvCxnSpPr>
        <p:spPr bwMode="auto">
          <a:xfrm>
            <a:off x="3052482" y="5230906"/>
            <a:ext cx="2043953" cy="0"/>
          </a:xfrm>
          <a:prstGeom prst="straightConnector1">
            <a:avLst/>
          </a:prstGeom>
          <a:solidFill>
            <a:srgbClr val="000066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 descr="pixel2_2_corret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507" y="3428991"/>
            <a:ext cx="3064748" cy="2972344"/>
          </a:xfrm>
          <a:prstGeom prst="rect">
            <a:avLst/>
          </a:prstGeom>
        </p:spPr>
      </p:pic>
      <p:pic>
        <p:nvPicPr>
          <p:cNvPr id="29" name="Immagine 28" descr="pixel2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198" y="668331"/>
            <a:ext cx="3096336" cy="3002980"/>
          </a:xfrm>
          <a:prstGeom prst="rect">
            <a:avLst/>
          </a:prstGeom>
        </p:spPr>
      </p:pic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171450" y="109538"/>
            <a:ext cx="9734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Neutron irradiation effects on charge collection</a:t>
            </a:r>
            <a:endParaRPr lang="it-IT" sz="2400" dirty="0">
              <a:sym typeface="Symbol" pitchFamily="18" charset="2"/>
            </a:endParaRP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1438158" y="5687109"/>
            <a:ext cx="2036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i="0" u="none" dirty="0" smtClean="0"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After 10</a:t>
            </a:r>
            <a:r>
              <a:rPr lang="en-US" sz="1200" b="1" i="0" u="none" baseline="30000" dirty="0" smtClean="0"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14</a:t>
            </a:r>
            <a:r>
              <a:rPr lang="en-US" sz="1200" b="1" i="0" u="none" dirty="0" smtClean="0"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 n/cm</a:t>
            </a:r>
            <a:r>
              <a:rPr lang="en-US" sz="1200" b="1" i="0" u="none" baseline="30000" dirty="0" smtClean="0"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2</a:t>
            </a:r>
            <a:r>
              <a:rPr lang="en-US" sz="1200" b="1" i="0" u="none" dirty="0" smtClean="0"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      355 e-</a:t>
            </a:r>
            <a:endParaRPr lang="it-IT" sz="1200" b="1" i="0" u="none" dirty="0">
              <a:latin typeface="Comic Sans MS" pitchFamily="-102" charset="0"/>
              <a:ea typeface="Comic Sans MS" pitchFamily="-102" charset="0"/>
              <a:cs typeface="Comic Sans MS" pitchFamily="-102" charset="0"/>
              <a:sym typeface="Symbol" pitchFamily="-102" charset="2"/>
            </a:endParaRP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 rot="5400000">
            <a:off x="3061087" y="2022996"/>
            <a:ext cx="21947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i="0" u="none" dirty="0" smtClean="0">
                <a:solidFill>
                  <a:srgbClr val="000000"/>
                </a:solidFill>
                <a:latin typeface="Comic Sans MS" pitchFamily="66" charset="0"/>
                <a:ea typeface="Comic Sans MS" pitchFamily="-102" charset="0"/>
                <a:cs typeface="Verdana"/>
                <a:sym typeface="Symbol" pitchFamily="-102" charset="2"/>
              </a:rPr>
              <a:t>Collected Charge (electrons)</a:t>
            </a:r>
            <a:endParaRPr lang="it-IT" sz="1100" i="0" u="none" dirty="0">
              <a:solidFill>
                <a:srgbClr val="000000"/>
              </a:solidFill>
              <a:latin typeface="Comic Sans MS" pitchFamily="66" charset="0"/>
              <a:ea typeface="Comic Sans MS" pitchFamily="-102" charset="0"/>
              <a:cs typeface="Verdana"/>
              <a:sym typeface="Symbol" pitchFamily="-10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408659" y="2965509"/>
            <a:ext cx="2036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i="0" u="none" dirty="0" smtClean="0"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Before irradiation    </a:t>
            </a:r>
            <a:r>
              <a:rPr lang="en-US" sz="1200" dirty="0" smtClean="0"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725 e-</a:t>
            </a:r>
            <a:endParaRPr lang="it-IT" sz="1200" b="1" i="0" u="none" dirty="0">
              <a:latin typeface="Comic Sans MS" pitchFamily="-102" charset="0"/>
              <a:ea typeface="Comic Sans MS" pitchFamily="-102" charset="0"/>
              <a:cs typeface="Comic Sans MS" pitchFamily="-102" charset="0"/>
              <a:sym typeface="Symbol" pitchFamily="-102" charset="2"/>
            </a:endParaRPr>
          </a:p>
        </p:txBody>
      </p:sp>
      <p:pic>
        <p:nvPicPr>
          <p:cNvPr id="26" name="Pictur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1628565" y="1478930"/>
            <a:ext cx="1071402" cy="976469"/>
          </a:xfrm>
          <a:prstGeom prst="rect">
            <a:avLst/>
          </a:prstGeom>
        </p:spPr>
      </p:pic>
      <p:sp>
        <p:nvSpPr>
          <p:cNvPr id="28" name="Text Box 53"/>
          <p:cNvSpPr txBox="1">
            <a:spLocks noChangeArrowheads="1"/>
          </p:cNvSpPr>
          <p:nvPr/>
        </p:nvSpPr>
        <p:spPr bwMode="auto">
          <a:xfrm rot="5400000">
            <a:off x="3061087" y="4747772"/>
            <a:ext cx="21947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i="0" u="none" dirty="0" smtClean="0">
                <a:solidFill>
                  <a:schemeClr val="tx1"/>
                </a:solidFill>
                <a:latin typeface="Comic Sans MS" pitchFamily="66" charset="0"/>
                <a:ea typeface="Comic Sans MS" pitchFamily="-102" charset="0"/>
                <a:cs typeface="Verdana"/>
                <a:sym typeface="Symbol" pitchFamily="-102" charset="2"/>
              </a:rPr>
              <a:t>Collected Charge (electrons)</a:t>
            </a:r>
            <a:endParaRPr lang="it-IT" sz="1100" i="0" u="none" dirty="0">
              <a:solidFill>
                <a:schemeClr val="tx1"/>
              </a:solidFill>
              <a:latin typeface="Comic Sans MS" pitchFamily="66" charset="0"/>
              <a:ea typeface="Comic Sans MS" pitchFamily="-102" charset="0"/>
              <a:cs typeface="Verdana"/>
              <a:sym typeface="Symbol" pitchFamily="-102" charset="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069675" y="654787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200" b="1" i="0" u="none" dirty="0" smtClean="0">
                <a:solidFill>
                  <a:srgbClr val="002060"/>
                </a:solidFill>
                <a:latin typeface="Comic Sans MS" pitchFamily="-102" charset="0"/>
              </a:rPr>
              <a:t>Apsel4well MAPS (12 um </a:t>
            </a:r>
            <a:r>
              <a:rPr lang="en-US" sz="1200" dirty="0" smtClean="0">
                <a:solidFill>
                  <a:srgbClr val="002060"/>
                </a:solidFill>
                <a:latin typeface="Comic Sans MS" pitchFamily="-102" charset="0"/>
              </a:rPr>
              <a:t>high</a:t>
            </a:r>
            <a:r>
              <a:rPr lang="en-US" sz="1200" b="1" i="0" u="none" dirty="0" smtClean="0">
                <a:solidFill>
                  <a:srgbClr val="002060"/>
                </a:solidFill>
                <a:latin typeface="Comic Sans MS" pitchFamily="-102" charset="0"/>
              </a:rPr>
              <a:t> res)</a:t>
            </a:r>
            <a:endParaRPr lang="it-IT" sz="1200" b="1" i="0" u="none" dirty="0">
              <a:solidFill>
                <a:srgbClr val="002060"/>
              </a:solidFill>
              <a:latin typeface="Comic Sans MS" pitchFamily="-102" charset="0"/>
              <a:sym typeface="Symbol" pitchFamily="-102" charset="2"/>
            </a:endParaRPr>
          </a:p>
        </p:txBody>
      </p:sp>
      <p:sp>
        <p:nvSpPr>
          <p:cNvPr id="33" name="Rectangle 32"/>
          <p:cNvSpPr/>
          <p:nvPr/>
        </p:nvSpPr>
        <p:spPr bwMode="auto">
          <a:xfrm flipH="1">
            <a:off x="3779411" y="853313"/>
            <a:ext cx="293090" cy="5368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700082" y="1042609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 smtClean="0">
                <a:solidFill>
                  <a:srgbClr val="000066"/>
                </a:solidFill>
                <a:latin typeface="Verdana"/>
                <a:cs typeface="Verdana"/>
              </a:rPr>
              <a:t>7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700082" y="1703499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>
                <a:solidFill>
                  <a:srgbClr val="000066"/>
                </a:solidFill>
                <a:latin typeface="Verdana"/>
                <a:cs typeface="Verdana"/>
              </a:rPr>
              <a:t>5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700082" y="2378457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 smtClean="0">
                <a:solidFill>
                  <a:srgbClr val="000066"/>
                </a:solidFill>
                <a:latin typeface="Verdana"/>
                <a:cs typeface="Verdana"/>
              </a:rPr>
              <a:t>3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700082" y="3017561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>
                <a:solidFill>
                  <a:srgbClr val="000066"/>
                </a:solidFill>
                <a:latin typeface="Verdana"/>
                <a:cs typeface="Verdana"/>
              </a:rPr>
              <a:t>1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160963" y="4365104"/>
            <a:ext cx="4257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  <a:ea typeface="Verdana" pitchFamily="34" charset="0"/>
                <a:cs typeface="Verdana" pitchFamily="34" charset="0"/>
                <a:sym typeface="Symbol" pitchFamily="18" charset="2"/>
              </a:rPr>
              <a:t>Measurements performed by means of IR laser source (different samples for each irradiation step)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5175721" y="5169767"/>
            <a:ext cx="4257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  <a:ea typeface="Verdana" pitchFamily="34" charset="0"/>
                <a:cs typeface="Verdana" pitchFamily="34" charset="0"/>
                <a:sym typeface="Symbol" pitchFamily="18" charset="2"/>
              </a:rPr>
              <a:t>Higher resistance to bulk damage in the case of high res </a:t>
            </a:r>
            <a:r>
              <a:rPr lang="en-US" sz="1600" b="0" dirty="0" err="1" smtClean="0">
                <a:solidFill>
                  <a:srgbClr val="000066"/>
                </a:solidFill>
                <a:latin typeface="Comic Sans MS" pitchFamily="66" charset="0"/>
                <a:ea typeface="Verdana" pitchFamily="34" charset="0"/>
                <a:cs typeface="Verdana" pitchFamily="34" charset="0"/>
                <a:sym typeface="Symbol" pitchFamily="18" charset="2"/>
              </a:rPr>
              <a:t>epi</a:t>
            </a:r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  <a:ea typeface="Verdana" pitchFamily="34" charset="0"/>
                <a:cs typeface="Verdana" pitchFamily="34" charset="0"/>
                <a:sym typeface="Symbol" pitchFamily="18" charset="2"/>
              </a:rPr>
              <a:t> layer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7" name="Object 6"/>
          <p:cNvGraphicFramePr>
            <a:graphicFrameLocks noChangeAspect="1"/>
          </p:cNvGraphicFramePr>
          <p:nvPr/>
        </p:nvGraphicFramePr>
        <p:xfrm>
          <a:off x="4781550" y="687388"/>
          <a:ext cx="4587533" cy="3690937"/>
        </p:xfrm>
        <a:graphic>
          <a:graphicData uri="http://schemas.openxmlformats.org/presentationml/2006/ole">
            <p:oleObj spid="_x0000_s145412" name="KGPlot" r:id="rId7" imgW="5600520" imgH="4927320" progId="KGraph_Plot">
              <p:embed/>
            </p:oleObj>
          </a:graphicData>
        </a:graphic>
      </p:graphicFrame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5175721" y="5809128"/>
            <a:ext cx="4257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95300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  <a:ea typeface="Verdana" pitchFamily="34" charset="0"/>
                <a:cs typeface="Verdana" pitchFamily="34" charset="0"/>
                <a:sym typeface="Symbol" pitchFamily="18" charset="2"/>
              </a:rPr>
              <a:t>Results quite in good agreement with Monte Carlo charge loss model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" name="Picture 22" descr="bulle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8287" y="4458850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2" descr="bulle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5939" y="527595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2" descr="bulle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3591" y="5906669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711802" y="3769453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 smtClean="0">
                <a:solidFill>
                  <a:srgbClr val="000066"/>
                </a:solidFill>
                <a:latin typeface="Verdana"/>
                <a:cs typeface="Verdana"/>
              </a:rPr>
              <a:t>7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711802" y="4430343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>
                <a:solidFill>
                  <a:srgbClr val="000066"/>
                </a:solidFill>
                <a:latin typeface="Verdana"/>
                <a:cs typeface="Verdana"/>
              </a:rPr>
              <a:t>5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711802" y="5105301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 smtClean="0">
                <a:solidFill>
                  <a:srgbClr val="000066"/>
                </a:solidFill>
                <a:latin typeface="Verdana"/>
                <a:cs typeface="Verdana"/>
              </a:rPr>
              <a:t>3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711802" y="5744405"/>
            <a:ext cx="6361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900" dirty="0">
                <a:solidFill>
                  <a:srgbClr val="000066"/>
                </a:solidFill>
                <a:latin typeface="Verdana"/>
                <a:cs typeface="Verdana"/>
              </a:rPr>
              <a:t>1</a:t>
            </a:r>
            <a:r>
              <a:rPr lang="en-US" sz="900" i="0" u="none" dirty="0" smtClean="0">
                <a:solidFill>
                  <a:srgbClr val="000066"/>
                </a:solidFill>
                <a:latin typeface="Verdana"/>
                <a:cs typeface="Verdana"/>
              </a:rPr>
              <a:t>00</a:t>
            </a:r>
            <a:endParaRPr lang="it-IT" sz="900" i="0" u="none" dirty="0">
              <a:solidFill>
                <a:srgbClr val="A50021"/>
              </a:solidFill>
              <a:latin typeface="Verdana"/>
              <a:cs typeface="Verdana"/>
              <a:sym typeface="Symbol" pitchFamily="-102" charset="2"/>
            </a:endParaRPr>
          </a:p>
        </p:txBody>
      </p:sp>
      <p:pic>
        <p:nvPicPr>
          <p:cNvPr id="36" name="Pictur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1661805" y="4270525"/>
            <a:ext cx="1071402" cy="97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171450" y="109538"/>
            <a:ext cx="9734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Monte Carlo charge loss model</a:t>
            </a:r>
            <a:endParaRPr lang="it-IT" sz="2400" dirty="0">
              <a:sym typeface="Symbol" pitchFamily="18" charset="2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520769" y="692696"/>
            <a:ext cx="4332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600" b="0" i="0" u="none" dirty="0" smtClean="0">
                <a:solidFill>
                  <a:srgbClr val="000066"/>
                </a:solidFill>
                <a:latin typeface="Comic Sans MS" pitchFamily="66" charset="0"/>
              </a:rPr>
              <a:t>In typical CMOS monolithic sensors, </a:t>
            </a:r>
            <a:r>
              <a:rPr lang="en-US" sz="1600" b="0" i="0" u="none" dirty="0" smtClean="0">
                <a:solidFill>
                  <a:srgbClr val="000066"/>
                </a:solidFill>
                <a:latin typeface="Comic Sans MS" pitchFamily="66" charset="0"/>
                <a:sym typeface="Wingdings"/>
              </a:rPr>
              <a:t>charge released in the substrate mainly moves by thermal diffusion</a:t>
            </a:r>
            <a:endParaRPr lang="it-IT" sz="1600" b="0" i="0" u="none" dirty="0">
              <a:solidFill>
                <a:srgbClr val="A50021"/>
              </a:solidFill>
              <a:latin typeface="Comic Sans MS" pitchFamily="66" charset="0"/>
              <a:sym typeface="Symbol" pitchFamily="-102" charset="2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260515"/>
              </p:ext>
            </p:extLst>
          </p:nvPr>
        </p:nvGraphicFramePr>
        <p:xfrm>
          <a:off x="808802" y="1621405"/>
          <a:ext cx="2609647" cy="598044"/>
        </p:xfrm>
        <a:graphic>
          <a:graphicData uri="http://schemas.openxmlformats.org/presentationml/2006/ole">
            <p:oleObj spid="_x0000_s146435" name="Equation" r:id="rId4" imgW="1819080" imgH="411120" progId="Equation.3">
              <p:embed/>
            </p:oleObj>
          </a:graphicData>
        </a:graphic>
      </p:graphicFrame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736793" y="2269476"/>
            <a:ext cx="2203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 b="0" i="0" u="none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D=diffusion constant </a:t>
            </a:r>
            <a:r>
              <a:rPr lang="en-US" sz="1200" b="0" i="0" u="none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  <a:sym typeface="Symbol" pitchFamily="-102" charset="2"/>
              </a:rPr>
              <a:t>n=carrier concentration</a:t>
            </a:r>
            <a:endParaRPr lang="it-IT" sz="1200" b="0" i="0" u="none" dirty="0">
              <a:solidFill>
                <a:srgbClr val="000066"/>
              </a:solidFill>
              <a:latin typeface="Comic Sans MS" pitchFamily="-102" charset="0"/>
              <a:ea typeface="Comic Sans MS" pitchFamily="-102" charset="0"/>
              <a:cs typeface="Comic Sans MS" pitchFamily="-102" charset="0"/>
              <a:sym typeface="Symbol" pitchFamily="-102" charset="2"/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520770" y="2777088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600" b="0" i="0" u="none" dirty="0" smtClean="0">
                <a:solidFill>
                  <a:srgbClr val="000066"/>
                </a:solidFill>
                <a:latin typeface="Comic Sans MS" pitchFamily="-102" charset="0"/>
              </a:rPr>
              <a:t>Excess charge in the substrate recombines according to</a:t>
            </a:r>
            <a:endParaRPr lang="it-IT" sz="1600" b="0" i="0" u="none" dirty="0">
              <a:solidFill>
                <a:srgbClr val="A50021"/>
              </a:solidFill>
              <a:latin typeface="Comic Sans MS" pitchFamily="-102" charset="0"/>
              <a:sym typeface="Symbol" pitchFamily="-102" charset="2"/>
            </a:endParaRPr>
          </a:p>
        </p:txBody>
      </p:sp>
      <p:graphicFrame>
        <p:nvGraphicFramePr>
          <p:cNvPr id="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1996399"/>
              </p:ext>
            </p:extLst>
          </p:nvPr>
        </p:nvGraphicFramePr>
        <p:xfrm>
          <a:off x="592779" y="3296880"/>
          <a:ext cx="1981610" cy="674917"/>
        </p:xfrm>
        <a:graphic>
          <a:graphicData uri="http://schemas.openxmlformats.org/presentationml/2006/ole">
            <p:oleObj spid="_x0000_s146436" name="Equation" r:id="rId5" imgW="1407960" imgH="466200" progId="Equation.3">
              <p:embed/>
            </p:oleObj>
          </a:graphicData>
        </a:graphic>
      </p:graphicFrame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527442" y="3920936"/>
            <a:ext cx="283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i="0" u="none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n’=excess charge   </a:t>
            </a:r>
            <a:r>
              <a:rPr lang="en-US" sz="1200" b="0" dirty="0" smtClean="0">
                <a:solidFill>
                  <a:srgbClr val="000066"/>
                </a:solidFill>
                <a:latin typeface="Symbol" charset="2"/>
                <a:ea typeface="Comic Sans MS" pitchFamily="-102" charset="0"/>
                <a:cs typeface="Symbol" charset="2"/>
              </a:rPr>
              <a:t>t</a:t>
            </a:r>
            <a:r>
              <a:rPr lang="en-US" sz="1200" b="0" baseline="-2500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0</a:t>
            </a:r>
            <a:r>
              <a:rPr lang="en-US" sz="1200" b="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=10 </a:t>
            </a:r>
            <a:r>
              <a:rPr lang="en-US" sz="1200" b="0" dirty="0" smtClean="0">
                <a:solidFill>
                  <a:srgbClr val="000066"/>
                </a:solidFill>
                <a:latin typeface="Symbol" charset="2"/>
                <a:ea typeface="Comic Sans MS" pitchFamily="-102" charset="0"/>
                <a:cs typeface="Symbol" charset="2"/>
              </a:rPr>
              <a:t>m</a:t>
            </a:r>
            <a:r>
              <a:rPr lang="en-US" sz="1200" b="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s </a:t>
            </a:r>
            <a:r>
              <a:rPr lang="en-US" sz="1200" b="0" i="0" u="none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concentration        </a:t>
            </a:r>
            <a:r>
              <a:rPr lang="en-US" sz="1200" b="0" dirty="0" err="1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N</a:t>
            </a:r>
            <a:r>
              <a:rPr lang="en-US" sz="1200" b="0" baseline="-25000" dirty="0" err="1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ref</a:t>
            </a:r>
            <a:r>
              <a:rPr lang="en-US" sz="1200" b="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=10</a:t>
            </a:r>
            <a:r>
              <a:rPr lang="en-US" sz="1200" b="0" baseline="3000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16</a:t>
            </a:r>
            <a:r>
              <a:rPr lang="en-US" sz="1200" b="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 cm</a:t>
            </a:r>
            <a:r>
              <a:rPr lang="en-US" sz="1200" b="0" baseline="3000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-3</a:t>
            </a:r>
            <a:endParaRPr lang="en-US" sz="1200" b="0" dirty="0" smtClean="0">
              <a:solidFill>
                <a:srgbClr val="000066"/>
              </a:solidFill>
              <a:latin typeface="Comic Sans MS" pitchFamily="-102" charset="0"/>
              <a:ea typeface="Comic Sans MS" pitchFamily="-102" charset="0"/>
              <a:cs typeface="Comic Sans MS" pitchFamily="-102" charset="0"/>
            </a:endParaRPr>
          </a:p>
        </p:txBody>
      </p:sp>
      <p:graphicFrame>
        <p:nvGraphicFramePr>
          <p:cNvPr id="68" name="Object 6"/>
          <p:cNvGraphicFramePr>
            <a:graphicFrameLocks noChangeAspect="1"/>
          </p:cNvGraphicFramePr>
          <p:nvPr/>
        </p:nvGraphicFramePr>
        <p:xfrm>
          <a:off x="3113058" y="3341535"/>
          <a:ext cx="1333455" cy="892835"/>
        </p:xfrm>
        <a:graphic>
          <a:graphicData uri="http://schemas.openxmlformats.org/presentationml/2006/ole">
            <p:oleObj spid="_x0000_s146437" name="Equation" r:id="rId6" imgW="950760" imgH="639720" progId="Equation.3">
              <p:embed/>
            </p:oleObj>
          </a:graphicData>
        </a:graphic>
      </p:graphicFrame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505490" y="4465276"/>
            <a:ext cx="4403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600" b="0" i="0" u="none" dirty="0" smtClean="0">
                <a:solidFill>
                  <a:srgbClr val="000066"/>
                </a:solidFill>
                <a:latin typeface="Comic Sans MS" pitchFamily="-102" charset="0"/>
              </a:rPr>
              <a:t>To account for bulk damage</a:t>
            </a:r>
            <a:endParaRPr lang="it-IT" sz="1600" b="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graphicFrame>
        <p:nvGraphicFramePr>
          <p:cNvPr id="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6305409"/>
              </p:ext>
            </p:extLst>
          </p:nvPr>
        </p:nvGraphicFramePr>
        <p:xfrm>
          <a:off x="627870" y="4803386"/>
          <a:ext cx="2950879" cy="1140214"/>
        </p:xfrm>
        <a:graphic>
          <a:graphicData uri="http://schemas.openxmlformats.org/presentationml/2006/ole">
            <p:oleObj spid="_x0000_s146438" name="Equazione" r:id="rId7" imgW="2450880" imgH="1015920" progId="Equation.3">
              <p:embed/>
            </p:oleObj>
          </a:graphicData>
        </a:graphic>
      </p:graphicFrame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523319" y="5988508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 b="0" i="0" u="none" dirty="0" smtClean="0">
                <a:solidFill>
                  <a:srgbClr val="000066"/>
                </a:solidFill>
                <a:latin typeface="Symbol" charset="2"/>
                <a:ea typeface="Comic Sans MS" pitchFamily="-102" charset="0"/>
                <a:cs typeface="Symbol" charset="2"/>
              </a:rPr>
              <a:t>F</a:t>
            </a:r>
            <a:r>
              <a:rPr lang="en-US" sz="1200" b="0" i="0" u="none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=1-MeV-neutron equivalent </a:t>
            </a:r>
            <a:r>
              <a:rPr lang="en-US" sz="1200" b="0" i="0" u="none" dirty="0" err="1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fluence</a:t>
            </a:r>
            <a:r>
              <a:rPr lang="en-US" sz="1200" b="0" dirty="0" smtClean="0">
                <a:solidFill>
                  <a:srgbClr val="000066"/>
                </a:solidFill>
                <a:latin typeface="Comic Sans MS" pitchFamily="-102" charset="0"/>
                <a:ea typeface="Comic Sans MS" pitchFamily="-102" charset="0"/>
                <a:cs typeface="Comic Sans MS" pitchFamily="-102" charset="0"/>
              </a:rPr>
              <a:t> </a:t>
            </a:r>
            <a:r>
              <a:rPr lang="en-US" sz="1200" b="0" dirty="0" smtClean="0">
                <a:solidFill>
                  <a:srgbClr val="000066"/>
                </a:solidFill>
                <a:latin typeface="Comic Sans MS"/>
                <a:ea typeface="Comic Sans MS" pitchFamily="-102" charset="0"/>
                <a:cs typeface="Comic Sans MS"/>
              </a:rPr>
              <a:t>K=silicon damage constant</a:t>
            </a:r>
          </a:p>
        </p:txBody>
      </p:sp>
      <p:pic>
        <p:nvPicPr>
          <p:cNvPr id="76" name="Picture 22" descr="bulle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667" y="798876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2" descr="bulle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319" y="2864524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2" descr="bulle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971" y="4564404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5400018" y="5246388"/>
            <a:ext cx="4505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600" b="0" dirty="0" smtClean="0">
                <a:solidFill>
                  <a:srgbClr val="000066"/>
                </a:solidFill>
                <a:latin typeface="Comic Sans MS" pitchFamily="-102" charset="0"/>
              </a:rPr>
              <a:t>The bulk damage tolerance of Apsel4well </a:t>
            </a:r>
            <a:r>
              <a:rPr lang="en-US" sz="1600" b="0" i="0" u="none" dirty="0" smtClean="0">
                <a:solidFill>
                  <a:srgbClr val="000066"/>
                </a:solidFill>
                <a:latin typeface="Comic Sans MS" pitchFamily="-102" charset="0"/>
              </a:rPr>
              <a:t>with high resistivity epitaxial layer can be further improved by </a:t>
            </a:r>
            <a:r>
              <a:rPr lang="en-US" sz="1600" b="0" dirty="0" smtClean="0">
                <a:solidFill>
                  <a:srgbClr val="000066"/>
                </a:solidFill>
                <a:latin typeface="Comic Sans MS" pitchFamily="-102" charset="0"/>
              </a:rPr>
              <a:t> increasing</a:t>
            </a:r>
            <a:r>
              <a:rPr lang="en-US" sz="1600" b="0" i="0" u="none" dirty="0" smtClean="0">
                <a:solidFill>
                  <a:srgbClr val="000066"/>
                </a:solidFill>
                <a:latin typeface="Comic Sans MS" pitchFamily="-102" charset="0"/>
              </a:rPr>
              <a:t> the area of the four collecting electrodes</a:t>
            </a:r>
            <a:endParaRPr lang="it-IT" sz="1600" b="0" i="0" u="none" dirty="0">
              <a:solidFill>
                <a:srgbClr val="A50021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80" name="Picture 22" descr="bulle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4567" y="5333824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442" name="Object 10"/>
          <p:cNvGraphicFramePr>
            <a:graphicFrameLocks noChangeAspect="1"/>
          </p:cNvGraphicFramePr>
          <p:nvPr/>
        </p:nvGraphicFramePr>
        <p:xfrm>
          <a:off x="4777635" y="571498"/>
          <a:ext cx="4808531" cy="4572000"/>
        </p:xfrm>
        <a:graphic>
          <a:graphicData uri="http://schemas.openxmlformats.org/presentationml/2006/ole">
            <p:oleObj spid="_x0000_s146442" name="KGPlot" r:id="rId9" imgW="5486400" imgH="521640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171450" y="109538"/>
            <a:ext cx="9734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Neutron irradiation effects on </a:t>
            </a:r>
            <a:r>
              <a:rPr lang="en-US" sz="2400" dirty="0" err="1" smtClean="0"/>
              <a:t>Gq</a:t>
            </a:r>
            <a:r>
              <a:rPr lang="en-US" sz="2400" dirty="0" smtClean="0"/>
              <a:t> and ENC</a:t>
            </a:r>
            <a:endParaRPr lang="it-IT" sz="2400" dirty="0">
              <a:sym typeface="Symbol" pitchFamily="18" charset="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7110" y="692696"/>
            <a:ext cx="8723188" cy="59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l" defTabSz="495300">
              <a:spcBef>
                <a:spcPct val="50000"/>
              </a:spcBef>
            </a:pPr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Normalized charge sensitivity and ENC of pixel 22 at varying </a:t>
            </a:r>
            <a:r>
              <a:rPr lang="en-US" sz="1600" b="0" dirty="0" err="1" smtClean="0">
                <a:solidFill>
                  <a:srgbClr val="000066"/>
                </a:solidFill>
                <a:latin typeface="Comic Sans MS" pitchFamily="66" charset="0"/>
              </a:rPr>
              <a:t>fluences</a:t>
            </a:r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 (up to 10</a:t>
            </a:r>
            <a:r>
              <a:rPr lang="en-US" sz="1600" b="0" baseline="30000" dirty="0" smtClean="0">
                <a:solidFill>
                  <a:srgbClr val="000066"/>
                </a:solidFill>
                <a:latin typeface="Comic Sans MS" pitchFamily="66" charset="0"/>
              </a:rPr>
              <a:t>14</a:t>
            </a:r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 1 </a:t>
            </a:r>
            <a:r>
              <a:rPr lang="en-US" sz="1600" b="0" dirty="0" err="1" smtClean="0">
                <a:solidFill>
                  <a:srgbClr val="000066"/>
                </a:solidFill>
                <a:latin typeface="Comic Sans MS" pitchFamily="66" charset="0"/>
              </a:rPr>
              <a:t>MeV</a:t>
            </a:r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 neutron equivalent/cm</a:t>
            </a:r>
            <a:r>
              <a:rPr lang="en-US" sz="1600" b="0" baseline="30000" dirty="0" smtClean="0">
                <a:solidFill>
                  <a:srgbClr val="000066"/>
                </a:solidFill>
                <a:latin typeface="Comic Sans MS" pitchFamily="66" charset="0"/>
              </a:rPr>
              <a:t>2</a:t>
            </a:r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US" sz="16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39118" y="5380483"/>
            <a:ext cx="8762082" cy="59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l" defTabSz="495300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  <a:ea typeface="Verdana" pitchFamily="34" charset="0"/>
                <a:cs typeface="Verdana" pitchFamily="34" charset="0"/>
                <a:sym typeface="Symbol" pitchFamily="18" charset="2"/>
              </a:rPr>
              <a:t>No significant trend in the case of a standard resistivity epitaxial </a:t>
            </a:r>
            <a:r>
              <a:rPr lang="en-US" sz="1600" b="0" dirty="0" smtClean="0">
                <a:solidFill>
                  <a:srgbClr val="000066"/>
                </a:solidFill>
                <a:ea typeface="Verdana" pitchFamily="34" charset="0"/>
                <a:cs typeface="Verdana" pitchFamily="34" charset="0"/>
                <a:sym typeface="Symbol" pitchFamily="18" charset="2"/>
              </a:rPr>
              <a:t>layer (different samples for each irradiation step) 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4950754" y="1539875"/>
          <a:ext cx="4746625" cy="3751263"/>
        </p:xfrm>
        <a:graphic>
          <a:graphicData uri="http://schemas.openxmlformats.org/presentationml/2006/ole">
            <p:oleObj spid="_x0000_s163842" name="KGPlot" r:id="rId3" imgW="5752800" imgH="4546440" progId="KGraph_Plot">
              <p:embed/>
            </p:oleObj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143753" y="1522413"/>
          <a:ext cx="4829175" cy="3783012"/>
        </p:xfrm>
        <a:graphic>
          <a:graphicData uri="http://schemas.openxmlformats.org/presentationml/2006/ole">
            <p:oleObj spid="_x0000_s163843" name="KGPlot" r:id="rId4" imgW="5803920" imgH="4546440" progId="KGraph_Plot">
              <p:embed/>
            </p:oleObj>
          </a:graphicData>
        </a:graphic>
      </p:graphicFrame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839118" y="5969122"/>
            <a:ext cx="8435156" cy="8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l" defTabSz="495300"/>
            <a:r>
              <a:rPr lang="en-US" sz="1600" b="0" dirty="0" smtClean="0">
                <a:solidFill>
                  <a:srgbClr val="000066"/>
                </a:solidFill>
                <a:latin typeface="Comic Sans MS" pitchFamily="66" charset="0"/>
              </a:rPr>
              <a:t>Decrease in charge sensitivity in the case of high resistivity epitaxial layer, probably due to the increase of the leakage current in the collecting electrodes (to be further investigated)</a:t>
            </a:r>
            <a:endParaRPr lang="en-US" sz="1600" b="0" baseline="-25000" dirty="0">
              <a:solidFill>
                <a:srgbClr val="000066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05322" y="1335995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Comic Sans MS" pitchFamily="66" charset="0"/>
              </a:rPr>
              <a:t>12 </a:t>
            </a:r>
            <a:r>
              <a:rPr lang="el-GR" sz="1400" dirty="0" smtClean="0">
                <a:solidFill>
                  <a:srgbClr val="002060"/>
                </a:solidFill>
                <a:latin typeface="Comic Sans MS"/>
              </a:rPr>
              <a:t>μ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m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thick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std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.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res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.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epi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.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layer</a:t>
            </a:r>
            <a:endParaRPr lang="it-IT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385842" y="138978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  <a:latin typeface="Comic Sans MS" pitchFamily="66" charset="0"/>
              </a:rPr>
              <a:t>12 </a:t>
            </a:r>
            <a:r>
              <a:rPr lang="el-GR" sz="1400" dirty="0" smtClean="0">
                <a:solidFill>
                  <a:srgbClr val="002060"/>
                </a:solidFill>
                <a:latin typeface="Comic Sans MS"/>
              </a:rPr>
              <a:t>μ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m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thick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 high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res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.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epi</a:t>
            </a:r>
            <a:r>
              <a:rPr lang="it-IT" sz="1400" dirty="0" smtClean="0">
                <a:solidFill>
                  <a:srgbClr val="002060"/>
                </a:solidFill>
                <a:latin typeface="Comic Sans MS"/>
              </a:rPr>
              <a:t>. </a:t>
            </a:r>
            <a:r>
              <a:rPr lang="it-IT" sz="1400" dirty="0" err="1" smtClean="0">
                <a:solidFill>
                  <a:srgbClr val="002060"/>
                </a:solidFill>
                <a:latin typeface="Comic Sans MS"/>
              </a:rPr>
              <a:t>layer</a:t>
            </a:r>
            <a:endParaRPr lang="it-IT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8" name="Picture 44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10" y="77799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4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00" y="5471158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4" descr="bull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052" y="606317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34459</TotalTime>
  <Words>1076</Words>
  <Application>Microsoft Office PowerPoint</Application>
  <PresentationFormat>A4 (21x29,7 cm)</PresentationFormat>
  <Paragraphs>148</Paragraphs>
  <Slides>15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15</vt:i4>
      </vt:variant>
    </vt:vector>
  </HeadingPairs>
  <TitlesOfParts>
    <vt:vector size="30" baseType="lpstr">
      <vt:lpstr>Arial</vt:lpstr>
      <vt:lpstr>Comic Sans MS</vt:lpstr>
      <vt:lpstr>Wingdings</vt:lpstr>
      <vt:lpstr>Symbol</vt:lpstr>
      <vt:lpstr>ＭＳ Ｐゴシック</vt:lpstr>
      <vt:lpstr>Times New Roman</vt:lpstr>
      <vt:lpstr>Verdana</vt:lpstr>
      <vt:lpstr>Calibri</vt:lpstr>
      <vt:lpstr>Struttura predefinita</vt:lpstr>
      <vt:lpstr>1_Personalizza struttura</vt:lpstr>
      <vt:lpstr>Personalizza struttura</vt:lpstr>
      <vt:lpstr>KGPlot</vt:lpstr>
      <vt:lpstr>Equation</vt:lpstr>
      <vt:lpstr>Equazione</vt:lpstr>
      <vt:lpstr>KaleidaGraph Plot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Università di Pavia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Lab S. E.</dc:creator>
  <cp:lastModifiedBy>Stefano</cp:lastModifiedBy>
  <cp:revision>1516</cp:revision>
  <dcterms:created xsi:type="dcterms:W3CDTF">2003-03-12T13:56:02Z</dcterms:created>
  <dcterms:modified xsi:type="dcterms:W3CDTF">2013-03-25T16:51:50Z</dcterms:modified>
</cp:coreProperties>
</file>