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83" r:id="rId10"/>
    <p:sldId id="262" r:id="rId11"/>
    <p:sldId id="276" r:id="rId12"/>
    <p:sldId id="278" r:id="rId13"/>
    <p:sldId id="282" r:id="rId14"/>
    <p:sldId id="266" r:id="rId15"/>
    <p:sldId id="269" r:id="rId16"/>
    <p:sldId id="268" r:id="rId17"/>
    <p:sldId id="284" r:id="rId18"/>
    <p:sldId id="270" r:id="rId19"/>
    <p:sldId id="271" r:id="rId20"/>
    <p:sldId id="272" r:id="rId21"/>
    <p:sldId id="277" r:id="rId22"/>
    <p:sldId id="279" r:id="rId23"/>
    <p:sldId id="280" r:id="rId24"/>
    <p:sldId id="281" r:id="rId25"/>
    <p:sldId id="26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BC85-21B6-45C4-9D71-B81506D3CFF9}" type="datetimeFigureOut">
              <a:rPr lang="it-IT" smtClean="0"/>
              <a:t>26/03/2013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E30F6-E144-4720-8019-E982290A449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D5746B-B5C9-4DBD-B12E-7C2B16FF0C61}" type="slidenum">
              <a:rPr lang="de-DE"/>
              <a:pPr/>
              <a:t>9</a:t>
            </a:fld>
            <a:endParaRPr lang="de-DE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81A2E5-3CEC-499B-808A-13AC71118984}" type="slidenum">
              <a:rPr lang="de-DE"/>
              <a:pPr/>
              <a:t>23</a:t>
            </a:fld>
            <a:endParaRPr lang="de-DE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9AC3BD-28F8-4303-8D33-54A6BBCDC8FD}" type="slidenum">
              <a:rPr lang="de-DE"/>
              <a:pPr/>
              <a:t>24</a:t>
            </a:fld>
            <a:endParaRPr lang="de-DE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347BCD-BFE4-42DD-9903-5184EB2C0C99}" type="slidenum">
              <a:rPr lang="de-DE"/>
              <a:pPr/>
              <a:t>11</a:t>
            </a:fld>
            <a:endParaRPr lang="de-DE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FD6236-666E-4B02-82F2-D5FE540AC6F2}" type="slidenum">
              <a:rPr lang="de-DE"/>
              <a:pPr/>
              <a:t>12</a:t>
            </a:fld>
            <a:endParaRPr lang="de-DE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614C12-DF67-40D1-8459-1FE2A5E8F9D9}" type="slidenum">
              <a:rPr lang="de-DE"/>
              <a:pPr/>
              <a:t>13</a:t>
            </a:fld>
            <a:endParaRPr lang="de-DE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985062-0BF6-4BEA-9B2B-1CC0D31F1BB0}" type="slidenum">
              <a:rPr lang="de-DE"/>
              <a:pPr/>
              <a:t>18</a:t>
            </a:fld>
            <a:endParaRPr lang="de-DE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C0252E-E744-43C0-B470-E9D5DFC75DC7}" type="slidenum">
              <a:rPr lang="de-DE"/>
              <a:pPr/>
              <a:t>19</a:t>
            </a:fld>
            <a:endParaRPr lang="de-DE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6E3164-247A-4F98-B7F6-D7ACE2617677}" type="slidenum">
              <a:rPr lang="de-DE"/>
              <a:pPr/>
              <a:t>20</a:t>
            </a:fld>
            <a:endParaRPr lang="de-DE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E0A9A3-42EE-4CFD-84EC-22AB85AEDB2F}" type="slidenum">
              <a:rPr lang="de-DE"/>
              <a:pPr/>
              <a:t>21</a:t>
            </a:fld>
            <a:endParaRPr lang="de-DE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D5746B-B5C9-4DBD-B12E-7C2B16FF0C61}" type="slidenum">
              <a:rPr lang="de-DE"/>
              <a:pPr/>
              <a:t>22</a:t>
            </a:fld>
            <a:endParaRPr lang="de-DE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1" y="154180"/>
            <a:ext cx="8534399" cy="609600"/>
          </a:xfrm>
          <a:solidFill>
            <a:srgbClr val="FFFF00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>
              <a:defRPr sz="400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8425"/>
            <a:ext cx="1371600" cy="365125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/>
              <a:t>30-03-2012</a:t>
            </a: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1663" y="6448425"/>
            <a:ext cx="21336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726452B3-DB4F-487E-9D73-DAB342A9F2C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Prin</a:t>
            </a:r>
            <a:r>
              <a:rPr lang="it-IT" dirty="0" smtClean="0"/>
              <a:t> 2009</a:t>
            </a:r>
            <a:br>
              <a:rPr lang="it-IT" dirty="0" smtClean="0"/>
            </a:br>
            <a:r>
              <a:rPr lang="it-IT" dirty="0" smtClean="0"/>
              <a:t>Bologna RU - Status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Mauro Villa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738" y="154180"/>
            <a:ext cx="9026526" cy="609600"/>
          </a:xfrm>
          <a:solidFill>
            <a:srgbClr val="FFFF00"/>
          </a:solidFill>
          <a:effectLst>
            <a:glow rad="101600">
              <a:schemeClr val="bg2">
                <a:lumMod val="40000"/>
                <a:lumOff val="6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it-IT" sz="280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HW Hit generation in EDRO  AM  EDRO  ROS</a:t>
            </a:r>
            <a:endParaRPr lang="it-IT" sz="2400" u="sng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915" name="CasellaDiTesto 32"/>
          <p:cNvSpPr txBox="1">
            <a:spLocks noChangeArrowheads="1"/>
          </p:cNvSpPr>
          <p:nvPr/>
        </p:nvSpPr>
        <p:spPr bwMode="auto">
          <a:xfrm>
            <a:off x="323850" y="822325"/>
            <a:ext cx="581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>
                <a:latin typeface="Trebuchet MS" pitchFamily="34" charset="0"/>
              </a:rPr>
              <a:t>Test system in Bologna: sample </a:t>
            </a:r>
            <a:r>
              <a:rPr lang="it-IT" sz="2800" dirty="0" err="1">
                <a:latin typeface="Trebuchet MS" pitchFamily="34" charset="0"/>
              </a:rPr>
              <a:t>run</a:t>
            </a:r>
            <a:endParaRPr lang="it-IT" sz="2800" dirty="0">
              <a:latin typeface="Trebuchet MS" pitchFamily="34" charset="0"/>
            </a:endParaRPr>
          </a:p>
        </p:txBody>
      </p:sp>
      <p:pic>
        <p:nvPicPr>
          <p:cNvPr id="37918" name="Picture 30" descr="RateNotWriting29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327150"/>
            <a:ext cx="5508625" cy="2030413"/>
          </a:xfrm>
          <a:prstGeom prst="rect">
            <a:avLst/>
          </a:prstGeom>
          <a:noFill/>
        </p:spPr>
      </p:pic>
      <p:sp>
        <p:nvSpPr>
          <p:cNvPr id="37919" name="CasellaDiTesto 32"/>
          <p:cNvSpPr txBox="1">
            <a:spLocks noChangeArrowheads="1"/>
          </p:cNvSpPr>
          <p:nvPr/>
        </p:nvSpPr>
        <p:spPr bwMode="auto">
          <a:xfrm>
            <a:off x="323850" y="1341438"/>
            <a:ext cx="28797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Trebuchet MS" pitchFamily="34" charset="0"/>
              </a:rPr>
              <a:t>HW hit generation </a:t>
            </a:r>
            <a:r>
              <a:rPr lang="it-IT" sz="2000" dirty="0" err="1">
                <a:latin typeface="Trebuchet MS" pitchFamily="34" charset="0"/>
              </a:rPr>
              <a:t>to</a:t>
            </a:r>
            <a:r>
              <a:rPr lang="it-IT" sz="2000" dirty="0">
                <a:latin typeface="Trebuchet MS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000" dirty="0" err="1">
                <a:latin typeface="Trebuchet MS" pitchFamily="34" charset="0"/>
              </a:rPr>
              <a:t>exercise</a:t>
            </a:r>
            <a:r>
              <a:rPr lang="it-IT" sz="2000" dirty="0">
                <a:latin typeface="Trebuchet MS" pitchFamily="34" charset="0"/>
              </a:rPr>
              <a:t> the system at low and high </a:t>
            </a:r>
            <a:r>
              <a:rPr lang="it-IT" sz="2000" dirty="0" err="1">
                <a:latin typeface="Trebuchet MS" pitchFamily="34" charset="0"/>
              </a:rPr>
              <a:t>rates</a:t>
            </a:r>
            <a:endParaRPr lang="it-IT" sz="2000" dirty="0">
              <a:latin typeface="Trebuchet MS" pitchFamily="34" charset="0"/>
            </a:endParaRP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476750" y="1790700"/>
            <a:ext cx="44878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it-IT" sz="2400">
                <a:solidFill>
                  <a:srgbClr val="FF0000"/>
                </a:solidFill>
                <a:latin typeface="Trebuchet MS" pitchFamily="34" charset="0"/>
              </a:rPr>
              <a:t>DAQ rates 1Hz </a:t>
            </a:r>
            <a:r>
              <a:rPr lang="it-IT" sz="240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</a:t>
            </a:r>
            <a:r>
              <a:rPr lang="it-IT" sz="2400">
                <a:solidFill>
                  <a:srgbClr val="FF0000"/>
                </a:solidFill>
                <a:latin typeface="Trebuchet MS" pitchFamily="34" charset="0"/>
              </a:rPr>
              <a:t>62 kHz stable</a:t>
            </a:r>
          </a:p>
          <a:p>
            <a:pPr defTabSz="914400">
              <a:spcAft>
                <a:spcPts val="600"/>
              </a:spcAft>
            </a:pPr>
            <a:r>
              <a:rPr lang="it-IT" sz="2400">
                <a:solidFill>
                  <a:srgbClr val="FF0000"/>
                </a:solidFill>
                <a:latin typeface="Trebuchet MS" pitchFamily="34" charset="0"/>
              </a:rPr>
              <a:t> depending on event size</a:t>
            </a:r>
          </a:p>
        </p:txBody>
      </p:sp>
      <p:pic>
        <p:nvPicPr>
          <p:cNvPr id="37922" name="Picture 34" descr="EventLen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768725"/>
            <a:ext cx="3457575" cy="2108200"/>
          </a:xfrm>
          <a:prstGeom prst="rect">
            <a:avLst/>
          </a:prstGeom>
          <a:noFill/>
        </p:spPr>
      </p:pic>
      <p:pic>
        <p:nvPicPr>
          <p:cNvPr id="37923" name="Picture 35" descr="ro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813175"/>
            <a:ext cx="3384550" cy="2063750"/>
          </a:xfrm>
          <a:prstGeom prst="rect">
            <a:avLst/>
          </a:prstGeom>
          <a:noFill/>
        </p:spPr>
      </p:pic>
      <p:sp>
        <p:nvSpPr>
          <p:cNvPr id="37924" name="CasellaDiTesto 32"/>
          <p:cNvSpPr txBox="1">
            <a:spLocks noChangeArrowheads="1"/>
          </p:cNvSpPr>
          <p:nvPr/>
        </p:nvSpPr>
        <p:spPr bwMode="auto">
          <a:xfrm>
            <a:off x="7019925" y="822325"/>
            <a:ext cx="1892300" cy="5191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>
                <a:solidFill>
                  <a:schemeClr val="tx2"/>
                </a:solidFill>
                <a:latin typeface="Trebuchet MS" pitchFamily="34" charset="0"/>
              </a:rPr>
              <a:t>TDAQ Rate</a:t>
            </a:r>
          </a:p>
        </p:txBody>
      </p:sp>
      <p:sp>
        <p:nvSpPr>
          <p:cNvPr id="37925" name="CasellaDiTesto 32"/>
          <p:cNvSpPr txBox="1">
            <a:spLocks noChangeArrowheads="1"/>
          </p:cNvSpPr>
          <p:nvPr/>
        </p:nvSpPr>
        <p:spPr bwMode="auto">
          <a:xfrm>
            <a:off x="323850" y="3324225"/>
            <a:ext cx="24257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 err="1">
                <a:latin typeface="Trebuchet MS" pitchFamily="34" charset="0"/>
              </a:rPr>
              <a:t>Mean</a:t>
            </a:r>
            <a:r>
              <a:rPr lang="it-IT" sz="1600" dirty="0">
                <a:latin typeface="Trebuchet MS" pitchFamily="34" charset="0"/>
              </a:rPr>
              <a:t> </a:t>
            </a:r>
            <a:r>
              <a:rPr lang="it-IT" sz="1600" dirty="0" err="1">
                <a:latin typeface="Trebuchet MS" pitchFamily="34" charset="0"/>
              </a:rPr>
              <a:t>size</a:t>
            </a:r>
            <a:r>
              <a:rPr lang="it-IT" sz="1600" dirty="0">
                <a:latin typeface="Trebuchet MS" pitchFamily="34" charset="0"/>
              </a:rPr>
              <a:t> ≈ 500 </a:t>
            </a:r>
            <a:r>
              <a:rPr lang="it-IT" sz="1600" dirty="0" err="1">
                <a:latin typeface="Trebuchet MS" pitchFamily="34" charset="0"/>
              </a:rPr>
              <a:t>words</a:t>
            </a:r>
            <a:endParaRPr lang="it-IT" sz="1600" dirty="0"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1600" dirty="0" err="1">
                <a:latin typeface="Trebuchet MS" pitchFamily="34" charset="0"/>
              </a:rPr>
              <a:t>Mean</a:t>
            </a:r>
            <a:r>
              <a:rPr lang="it-IT" sz="1600" dirty="0">
                <a:latin typeface="Trebuchet MS" pitchFamily="34" charset="0"/>
              </a:rPr>
              <a:t> </a:t>
            </a:r>
            <a:r>
              <a:rPr lang="it-IT" sz="1600" dirty="0" err="1">
                <a:latin typeface="Trebuchet MS" pitchFamily="34" charset="0"/>
              </a:rPr>
              <a:t>roads</a:t>
            </a:r>
            <a:r>
              <a:rPr lang="it-IT" sz="1600" dirty="0">
                <a:latin typeface="Trebuchet MS" pitchFamily="34" charset="0"/>
              </a:rPr>
              <a:t> </a:t>
            </a:r>
            <a:r>
              <a:rPr lang="it-IT" sz="1600" dirty="0"/>
              <a:t>≈</a:t>
            </a:r>
            <a:r>
              <a:rPr lang="it-IT" sz="1600" dirty="0">
                <a:latin typeface="Trebuchet MS" pitchFamily="34" charset="0"/>
              </a:rPr>
              <a:t> 90 </a:t>
            </a:r>
            <a:r>
              <a:rPr lang="it-IT" sz="1600" dirty="0"/>
              <a:t> </a:t>
            </a:r>
            <a:r>
              <a:rPr lang="it-IT" sz="1600" dirty="0">
                <a:latin typeface="Trebuchet MS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1600" dirty="0">
                <a:latin typeface="Trebuchet MS" pitchFamily="34" charset="0"/>
              </a:rPr>
              <a:t>TDAQ rate: 28 kHz</a:t>
            </a:r>
          </a:p>
        </p:txBody>
      </p:sp>
      <p:sp>
        <p:nvSpPr>
          <p:cNvPr id="37926" name="CasellaDiTesto 32"/>
          <p:cNvSpPr txBox="1">
            <a:spLocks noChangeArrowheads="1"/>
          </p:cNvSpPr>
          <p:nvPr/>
        </p:nvSpPr>
        <p:spPr bwMode="auto">
          <a:xfrm>
            <a:off x="7448550" y="4456113"/>
            <a:ext cx="1463675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solidFill>
                  <a:schemeClr val="tx2"/>
                </a:solidFill>
                <a:latin typeface="Trebuchet MS" pitchFamily="34" charset="0"/>
              </a:rPr>
              <a:t>AM </a:t>
            </a:r>
            <a:r>
              <a:rPr lang="it-IT" sz="2000" dirty="0" err="1">
                <a:solidFill>
                  <a:schemeClr val="tx2"/>
                </a:solidFill>
                <a:latin typeface="Trebuchet MS" pitchFamily="34" charset="0"/>
              </a:rPr>
              <a:t>roads</a:t>
            </a:r>
            <a:endParaRPr lang="it-IT" sz="2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7927" name="CasellaDiTesto 32"/>
          <p:cNvSpPr txBox="1">
            <a:spLocks noChangeArrowheads="1"/>
          </p:cNvSpPr>
          <p:nvPr/>
        </p:nvSpPr>
        <p:spPr bwMode="auto">
          <a:xfrm>
            <a:off x="2484438" y="3813175"/>
            <a:ext cx="1463675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 err="1">
                <a:solidFill>
                  <a:schemeClr val="tx2"/>
                </a:solidFill>
                <a:latin typeface="Trebuchet MS" pitchFamily="34" charset="0"/>
              </a:rPr>
              <a:t>Evt</a:t>
            </a:r>
            <a:r>
              <a:rPr lang="it-IT" sz="2000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Trebuchet MS" pitchFamily="34" charset="0"/>
              </a:rPr>
              <a:t>length</a:t>
            </a:r>
            <a:endParaRPr lang="it-IT" sz="2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3203575" y="3116263"/>
            <a:ext cx="5881688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7928" name="CasellaDiTesto 32"/>
          <p:cNvSpPr txBox="1">
            <a:spLocks noChangeArrowheads="1"/>
          </p:cNvSpPr>
          <p:nvPr/>
        </p:nvSpPr>
        <p:spPr bwMode="auto">
          <a:xfrm>
            <a:off x="5932488" y="3294063"/>
            <a:ext cx="3032125" cy="51911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dirty="0">
                <a:solidFill>
                  <a:schemeClr val="tx2"/>
                </a:solidFill>
                <a:latin typeface="Trebuchet MS" pitchFamily="34" charset="0"/>
              </a:rPr>
              <a:t>Online </a:t>
            </a:r>
            <a:r>
              <a:rPr lang="it-IT" sz="2800" dirty="0" err="1">
                <a:solidFill>
                  <a:schemeClr val="tx2"/>
                </a:solidFill>
                <a:latin typeface="Trebuchet MS" pitchFamily="34" charset="0"/>
              </a:rPr>
              <a:t>histograms</a:t>
            </a:r>
            <a:endParaRPr lang="it-IT" sz="28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7930" name="CasellaDiTesto 32"/>
          <p:cNvSpPr txBox="1">
            <a:spLocks noChangeArrowheads="1"/>
          </p:cNvSpPr>
          <p:nvPr/>
        </p:nvSpPr>
        <p:spPr bwMode="auto">
          <a:xfrm>
            <a:off x="323850" y="5997575"/>
            <a:ext cx="8761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 err="1">
                <a:latin typeface="Trebuchet MS" pitchFamily="34" charset="0"/>
              </a:rPr>
              <a:t>Comparison</a:t>
            </a:r>
            <a:r>
              <a:rPr lang="it-IT" sz="1600" dirty="0">
                <a:latin typeface="Trebuchet MS" pitchFamily="34" charset="0"/>
              </a:rPr>
              <a:t> </a:t>
            </a:r>
            <a:r>
              <a:rPr lang="it-IT" sz="1600" dirty="0" err="1">
                <a:latin typeface="Trebuchet MS" pitchFamily="34" charset="0"/>
              </a:rPr>
              <a:t>with</a:t>
            </a:r>
            <a:r>
              <a:rPr lang="it-IT" sz="1600" dirty="0">
                <a:latin typeface="Trebuchet MS" pitchFamily="34" charset="0"/>
              </a:rPr>
              <a:t> offline </a:t>
            </a:r>
            <a:r>
              <a:rPr lang="it-IT" sz="1600" dirty="0" err="1">
                <a:latin typeface="Trebuchet MS" pitchFamily="34" charset="0"/>
              </a:rPr>
              <a:t>analysis</a:t>
            </a:r>
            <a:r>
              <a:rPr lang="it-IT" sz="1600" dirty="0">
                <a:latin typeface="Trebuchet MS" pitchFamily="34" charset="0"/>
              </a:rPr>
              <a:t>:  on 100k </a:t>
            </a:r>
            <a:r>
              <a:rPr lang="it-IT" sz="1600" dirty="0" err="1">
                <a:latin typeface="Trebuchet MS" pitchFamily="34" charset="0"/>
              </a:rPr>
              <a:t>events</a:t>
            </a:r>
            <a:r>
              <a:rPr lang="it-IT" sz="1600" dirty="0">
                <a:latin typeface="Trebuchet MS" pitchFamily="34" charset="0"/>
              </a:rPr>
              <a:t>, 9M HW </a:t>
            </a:r>
            <a:r>
              <a:rPr lang="it-IT" sz="1600" dirty="0" err="1">
                <a:latin typeface="Trebuchet MS" pitchFamily="34" charset="0"/>
              </a:rPr>
              <a:t>roads</a:t>
            </a:r>
            <a:r>
              <a:rPr lang="it-IT" sz="1600" dirty="0">
                <a:latin typeface="Trebuchet MS" pitchFamily="34" charset="0"/>
              </a:rPr>
              <a:t>, 99% </a:t>
            </a:r>
            <a:r>
              <a:rPr lang="it-IT" sz="1600" dirty="0" err="1">
                <a:latin typeface="Trebuchet MS" pitchFamily="34" charset="0"/>
              </a:rPr>
              <a:t>matched</a:t>
            </a:r>
            <a:r>
              <a:rPr lang="it-IT" sz="1600" dirty="0">
                <a:latin typeface="Trebuchet MS" pitchFamily="34" charset="0"/>
              </a:rPr>
              <a:t> in </a:t>
            </a:r>
            <a:r>
              <a:rPr lang="it-IT" sz="1600" dirty="0" err="1">
                <a:latin typeface="Trebuchet MS" pitchFamily="34" charset="0"/>
              </a:rPr>
              <a:t>simulation</a:t>
            </a:r>
            <a:r>
              <a:rPr lang="it-IT" sz="1600" dirty="0">
                <a:latin typeface="Trebuchet MS" pitchFamily="34" charset="0"/>
              </a:rPr>
              <a:t> (</a:t>
            </a:r>
            <a:r>
              <a:rPr lang="it-IT" sz="1600" dirty="0" err="1">
                <a:latin typeface="Trebuchet MS" pitchFamily="34" charset="0"/>
              </a:rPr>
              <a:t>missing</a:t>
            </a:r>
            <a:r>
              <a:rPr lang="it-IT" sz="1600" dirty="0">
                <a:latin typeface="Trebuchet MS" pitchFamily="34" charset="0"/>
              </a:rPr>
              <a:t> </a:t>
            </a:r>
            <a:r>
              <a:rPr lang="it-IT" sz="1600" dirty="0" err="1">
                <a:latin typeface="Trebuchet MS" pitchFamily="34" charset="0"/>
              </a:rPr>
              <a:t>roads</a:t>
            </a:r>
            <a:r>
              <a:rPr lang="it-IT" sz="1600" dirty="0">
                <a:latin typeface="Trebuchet MS" pitchFamily="34" charset="0"/>
              </a:rPr>
              <a:t> due </a:t>
            </a:r>
            <a:r>
              <a:rPr lang="it-IT" sz="1600" dirty="0" err="1">
                <a:latin typeface="Trebuchet MS" pitchFamily="34" charset="0"/>
              </a:rPr>
              <a:t>to</a:t>
            </a:r>
            <a:r>
              <a:rPr lang="it-IT" sz="1600" dirty="0">
                <a:latin typeface="Trebuchet MS" pitchFamily="34" charset="0"/>
              </a:rPr>
              <a:t> </a:t>
            </a:r>
            <a:r>
              <a:rPr lang="it-IT" sz="1600" dirty="0" err="1">
                <a:latin typeface="Trebuchet MS" pitchFamily="34" charset="0"/>
              </a:rPr>
              <a:t>event</a:t>
            </a:r>
            <a:r>
              <a:rPr lang="it-IT" sz="1600" dirty="0">
                <a:latin typeface="Trebuchet MS" pitchFamily="34" charset="0"/>
              </a:rPr>
              <a:t> mixing, wrong data transfer or </a:t>
            </a:r>
            <a:r>
              <a:rPr lang="it-IT" sz="1600" dirty="0" err="1">
                <a:latin typeface="Trebuchet MS" pitchFamily="34" charset="0"/>
              </a:rPr>
              <a:t>cuts</a:t>
            </a:r>
            <a:r>
              <a:rPr lang="it-IT" sz="1600" dirty="0">
                <a:latin typeface="Trebuchet MS" pitchFamily="34" charset="0"/>
              </a:rPr>
              <a:t>), 0.1% </a:t>
            </a:r>
            <a:r>
              <a:rPr lang="it-IT" sz="1600" dirty="0" err="1">
                <a:latin typeface="Trebuchet MS" pitchFamily="34" charset="0"/>
              </a:rPr>
              <a:t>missing</a:t>
            </a:r>
            <a:r>
              <a:rPr lang="it-IT" sz="1600" dirty="0">
                <a:latin typeface="Trebuchet MS" pitchFamily="34" charset="0"/>
              </a:rPr>
              <a:t> </a:t>
            </a:r>
            <a:r>
              <a:rPr lang="it-IT" sz="1600" dirty="0" err="1">
                <a:latin typeface="Trebuchet MS" pitchFamily="34" charset="0"/>
              </a:rPr>
              <a:t>End-Events</a:t>
            </a:r>
            <a:r>
              <a:rPr lang="it-IT" sz="1600" dirty="0">
                <a:latin typeface="Trebuchet MS" pitchFamily="34" charset="0"/>
              </a:rPr>
              <a:t>.</a:t>
            </a:r>
          </a:p>
        </p:txBody>
      </p:sp>
      <p:sp>
        <p:nvSpPr>
          <p:cNvPr id="37931" name="CasellaDiTesto 32"/>
          <p:cNvSpPr txBox="1">
            <a:spLocks noChangeArrowheads="1"/>
          </p:cNvSpPr>
          <p:nvPr/>
        </p:nvSpPr>
        <p:spPr bwMode="auto">
          <a:xfrm>
            <a:off x="788988" y="2597150"/>
            <a:ext cx="2640012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>
                <a:solidFill>
                  <a:srgbClr val="FF0000"/>
                </a:solidFill>
                <a:latin typeface="Trebuchet MS" pitchFamily="34" charset="0"/>
              </a:rPr>
              <a:t>No TDAQ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8D4A6AB-D099-45C9-A15A-67F7CF83700D}" type="slidenum">
              <a:rPr lang="de-DE"/>
              <a:pPr/>
              <a:t>11</a:t>
            </a:fld>
            <a:endParaRPr lang="de-DE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>
                <a:latin typeface="Comic Sans MS" pitchFamily="64" charset="0"/>
              </a:rPr>
              <a:t>Firmware e Software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28960" y="1828992"/>
            <a:ext cx="1468800" cy="420524"/>
          </a:xfrm>
          <a:prstGeom prst="homePlate">
            <a:avLst>
              <a:gd name="adj" fmla="val 87329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56821" rIns="81639" bIns="40820" anchor="ctr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b="1" dirty="0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697761" y="1960047"/>
            <a:ext cx="1632960" cy="653829"/>
          </a:xfrm>
          <a:prstGeom prst="flowChartProcess">
            <a:avLst/>
          </a:prstGeom>
          <a:solidFill>
            <a:srgbClr val="FF950E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48133" rIns="81639" bIns="40820" anchor="ctr"/>
          <a:lstStyle/>
          <a:p>
            <a:pPr algn="ctr">
              <a:lnSpc>
                <a:spcPct val="98000"/>
              </a:lnSpc>
              <a:tabLst>
                <a:tab pos="656650" algn="l"/>
                <a:tab pos="1313299" algn="l"/>
              </a:tabLst>
            </a:pPr>
            <a:r>
              <a:rPr lang="de-DE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6" charset="0"/>
              </a:rPr>
              <a:t>HIT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28960" y="2354648"/>
            <a:ext cx="1468800" cy="420524"/>
          </a:xfrm>
          <a:prstGeom prst="homePlate">
            <a:avLst>
              <a:gd name="adj" fmla="val 87329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118000"/>
              </a:lnSpc>
              <a:tabLst>
                <a:tab pos="656650" algn="l"/>
                <a:tab pos="1313299" algn="l"/>
              </a:tabLst>
            </a:pPr>
            <a:r>
              <a:rPr lang="de-DE" sz="2000" dirty="0">
                <a:solidFill>
                  <a:srgbClr val="000000"/>
                </a:solidFill>
                <a:latin typeface="Arial Black" pitchFamily="32" charset="0"/>
              </a:rPr>
              <a:t>ATLAS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959841" y="2612435"/>
            <a:ext cx="1143360" cy="653829"/>
          </a:xfrm>
          <a:prstGeom prst="downArrow">
            <a:avLst>
              <a:gd name="adj1" fmla="val 58870"/>
              <a:gd name="adj2" fmla="val 21144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568161" y="3266263"/>
            <a:ext cx="2024640" cy="1306218"/>
          </a:xfrm>
          <a:prstGeom prst="flowChartProcess">
            <a:avLst/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46763" rIns="81639" bIns="40820" anchor="ctr"/>
          <a:lstStyle/>
          <a:p>
            <a:pPr algn="ctr">
              <a:lnSpc>
                <a:spcPct val="98000"/>
              </a:lnSpc>
              <a:tabLst>
                <a:tab pos="656650" algn="l"/>
                <a:tab pos="1313299" algn="l"/>
                <a:tab pos="1969949" algn="l"/>
              </a:tabLst>
            </a:pPr>
            <a:endParaRPr lang="de-DE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6" charset="0"/>
            </a:endParaRPr>
          </a:p>
          <a:p>
            <a:pPr algn="ctr">
              <a:lnSpc>
                <a:spcPct val="98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de-D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6" charset="0"/>
              </a:rPr>
              <a:t>EDRO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591360" y="3886968"/>
            <a:ext cx="489600" cy="326914"/>
          </a:xfrm>
          <a:prstGeom prst="leftRightArrow">
            <a:avLst>
              <a:gd name="adj1" fmla="val 50000"/>
              <a:gd name="adj2" fmla="val 2981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082400" y="3395877"/>
            <a:ext cx="979200" cy="1143480"/>
          </a:xfrm>
          <a:prstGeom prst="flowChartProcess">
            <a:avLst/>
          </a:prstGeom>
          <a:solidFill>
            <a:srgbClr val="00AE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47220" rIns="81639" bIns="40820" anchor="ctr"/>
          <a:lstStyle/>
          <a:p>
            <a:pPr algn="ctr">
              <a:lnSpc>
                <a:spcPct val="98000"/>
              </a:lnSpc>
              <a:tabLst>
                <a:tab pos="656650" algn="l"/>
              </a:tabLst>
            </a:pPr>
            <a:r>
              <a:rPr lang="de-DE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6" charset="0"/>
              </a:rPr>
              <a:t>AMB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514240" y="4572481"/>
            <a:ext cx="1440" cy="653829"/>
          </a:xfrm>
          <a:prstGeom prst="line">
            <a:avLst/>
          </a:prstGeom>
          <a:noFill/>
          <a:ln w="18360">
            <a:solidFill>
              <a:srgbClr val="008000"/>
            </a:solidFill>
            <a:round/>
            <a:headEnd/>
            <a:tailEnd type="triangle" w="med" len="med"/>
          </a:ln>
          <a:effectLst>
            <a:outerShdw dist="152735" dir="2700000" algn="ctr" rotWithShape="0">
              <a:srgbClr val="808080"/>
            </a:outerShdw>
          </a:effec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208160" y="5224869"/>
            <a:ext cx="2776320" cy="1306218"/>
          </a:xfrm>
          <a:prstGeom prst="flowChartProcess">
            <a:avLst/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35040" y="5727482"/>
            <a:ext cx="114336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9049" rIns="81639" bIns="40820"/>
          <a:lstStyle/>
          <a:p>
            <a:pPr algn="ctr">
              <a:lnSpc>
                <a:spcPct val="97000"/>
              </a:lnSpc>
              <a:tabLst>
                <a:tab pos="656650" algn="l"/>
              </a:tabLst>
            </a:pPr>
            <a:r>
              <a:rPr lang="de-DE" sz="2200" b="1" dirty="0">
                <a:solidFill>
                  <a:srgbClr val="000000"/>
                </a:solidFill>
                <a:latin typeface="Arial Narrow" pitchFamily="32" charset="0"/>
              </a:rPr>
              <a:t>DISCO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3070081" y="5355923"/>
            <a:ext cx="816480" cy="489651"/>
          </a:xfrm>
          <a:prstGeom prst="flowChartProcess">
            <a:avLst/>
          </a:prstGeom>
          <a:solidFill>
            <a:srgbClr val="FF950E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43791" rIns="81639" bIns="40820" anchor="ctr"/>
          <a:lstStyle/>
          <a:p>
            <a:pPr algn="ctr">
              <a:lnSpc>
                <a:spcPct val="99000"/>
              </a:lnSpc>
              <a:tabLst>
                <a:tab pos="656650" algn="l"/>
              </a:tabLst>
            </a:pPr>
            <a:r>
              <a:rPr lang="de-DE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2" charset="0"/>
              </a:rPr>
              <a:t>HIT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3070081" y="5911821"/>
            <a:ext cx="816480" cy="489651"/>
          </a:xfrm>
          <a:prstGeom prst="flowChartProcess">
            <a:avLst/>
          </a:prstGeom>
          <a:solidFill>
            <a:srgbClr val="00AE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43563" rIns="81639" bIns="40820" anchor="ctr"/>
          <a:lstStyle/>
          <a:p>
            <a:pPr algn="ctr">
              <a:lnSpc>
                <a:spcPct val="99000"/>
              </a:lnSpc>
              <a:tabLst>
                <a:tab pos="656650" algn="l"/>
              </a:tabLst>
            </a:pPr>
            <a:r>
              <a:rPr lang="de-DE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2" charset="0"/>
              </a:rPr>
              <a:t>ROAD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6040801" y="1306218"/>
            <a:ext cx="2514240" cy="3755914"/>
          </a:xfrm>
          <a:prstGeom prst="flowChartProcess">
            <a:avLst/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cxnSp>
        <p:nvCxnSpPr>
          <p:cNvPr id="16399" name="AutoShape 15"/>
          <p:cNvCxnSpPr>
            <a:cxnSpLocks noChangeShapeType="1"/>
            <a:stCxn id="16396" idx="3"/>
            <a:endCxn id="16401" idx="1"/>
          </p:cNvCxnSpPr>
          <p:nvPr/>
        </p:nvCxnSpPr>
        <p:spPr bwMode="auto">
          <a:xfrm flipV="1">
            <a:off x="3886561" y="2232235"/>
            <a:ext cx="2253600" cy="33685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cxn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269760" y="1339341"/>
            <a:ext cx="2122560" cy="44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3220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de-DE" sz="2500" b="1" dirty="0" err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Simulazione</a:t>
            </a:r>
            <a:endParaRPr lang="de-DE" sz="2500" b="1" dirty="0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6138720" y="1862116"/>
            <a:ext cx="2285280" cy="740238"/>
          </a:xfrm>
          <a:prstGeom prst="diamond">
            <a:avLst/>
          </a:prstGeom>
          <a:solidFill>
            <a:srgbClr val="FF663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58421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sz="2000" b="1" dirty="0" err="1">
                <a:solidFill>
                  <a:srgbClr val="000080"/>
                </a:solidFill>
              </a:rPr>
              <a:t>Lettura</a:t>
            </a:r>
            <a:endParaRPr lang="de-DE" sz="2000" b="1" dirty="0">
              <a:solidFill>
                <a:srgbClr val="00008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sz="2000" b="1" dirty="0" err="1">
                <a:solidFill>
                  <a:srgbClr val="000080"/>
                </a:solidFill>
              </a:rPr>
              <a:t>Controllo</a:t>
            </a:r>
            <a:endParaRPr lang="de-DE" sz="2000" b="1" dirty="0">
              <a:solidFill>
                <a:srgbClr val="000080"/>
              </a:solidFill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6138720" y="2639798"/>
            <a:ext cx="2285280" cy="740238"/>
          </a:xfrm>
          <a:prstGeom prst="diamond">
            <a:avLst/>
          </a:prstGeom>
          <a:solidFill>
            <a:srgbClr val="FF663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b="1" i="1" dirty="0">
                <a:solidFill>
                  <a:srgbClr val="3DEB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EDRO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6138720" y="3380036"/>
            <a:ext cx="2285280" cy="740238"/>
          </a:xfrm>
          <a:prstGeom prst="diamond">
            <a:avLst/>
          </a:prstGeom>
          <a:solidFill>
            <a:srgbClr val="FF663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b="1" i="1" dirty="0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</a:t>
            </a: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6138720" y="4157717"/>
            <a:ext cx="2285280" cy="740238"/>
          </a:xfrm>
          <a:prstGeom prst="diamond">
            <a:avLst/>
          </a:prstGeom>
          <a:solidFill>
            <a:srgbClr val="FF6633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1639" tIns="58421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sz="2000" dirty="0" err="1">
                <a:solidFill>
                  <a:srgbClr val="28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Confronto</a:t>
            </a:r>
            <a:endParaRPr lang="de-DE" sz="2000" dirty="0">
              <a:solidFill>
                <a:srgbClr val="28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7119361" y="5062132"/>
            <a:ext cx="326880" cy="1627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5813281" y="5257993"/>
            <a:ext cx="3101760" cy="1468954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976000" y="5291116"/>
            <a:ext cx="2776320" cy="131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00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200" dirty="0" err="1">
                <a:solidFill>
                  <a:srgbClr val="B80047"/>
                </a:solidFill>
                <a:latin typeface="comic" pitchFamily="80" charset="0"/>
              </a:rPr>
              <a:t>Qualità</a:t>
            </a:r>
            <a:r>
              <a:rPr lang="de-DE" sz="2200" dirty="0">
                <a:solidFill>
                  <a:srgbClr val="B80047"/>
                </a:solidFill>
                <a:latin typeface="comic" pitchFamily="80" charset="0"/>
              </a:rPr>
              <a:t> del Run:</a:t>
            </a: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200" dirty="0" err="1">
                <a:solidFill>
                  <a:srgbClr val="B80047"/>
                </a:solidFill>
                <a:latin typeface="comic" pitchFamily="80" charset="0"/>
              </a:rPr>
              <a:t>Errori</a:t>
            </a:r>
            <a:endParaRPr lang="de-DE" sz="2200" dirty="0">
              <a:solidFill>
                <a:srgbClr val="B80047"/>
              </a:solidFill>
              <a:latin typeface="comic" pitchFamily="80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200" dirty="0" err="1">
                <a:solidFill>
                  <a:srgbClr val="B80047"/>
                </a:solidFill>
                <a:latin typeface="comic" pitchFamily="80" charset="0"/>
              </a:rPr>
              <a:t>Istogrammi</a:t>
            </a:r>
            <a:endParaRPr lang="de-DE" sz="2200" dirty="0">
              <a:solidFill>
                <a:srgbClr val="B80047"/>
              </a:solidFill>
              <a:latin typeface="comic" pitchFamily="80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200" dirty="0" err="1">
                <a:solidFill>
                  <a:srgbClr val="B80047"/>
                </a:solidFill>
                <a:latin typeface="comic" pitchFamily="80" charset="0"/>
              </a:rPr>
              <a:t>Grafici</a:t>
            </a:r>
            <a:endParaRPr lang="de-DE" sz="2200" dirty="0">
              <a:solidFill>
                <a:srgbClr val="B80047"/>
              </a:solidFill>
              <a:latin typeface="comic" pitchFamily="80" charset="0"/>
            </a:endParaRPr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1632960" y="3429001"/>
            <a:ext cx="979200" cy="489651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616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de-DE" sz="2400" dirty="0">
                <a:solidFill>
                  <a:srgbClr val="000000"/>
                </a:solidFill>
              </a:rPr>
              <a:t>Gen</a:t>
            </a: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450081" y="2322964"/>
            <a:ext cx="653760" cy="1432950"/>
          </a:xfrm>
          <a:custGeom>
            <a:avLst/>
            <a:gdLst>
              <a:gd name="G0" fmla="+- 6849434 0 0"/>
              <a:gd name="G1" fmla="+- -5415570 0 0"/>
              <a:gd name="G2" fmla="+- 9557 0 0"/>
              <a:gd name="G3" fmla="+- 10800 9557 0"/>
              <a:gd name="G4" fmla="sin 10800 6849434"/>
              <a:gd name="G5" fmla="cos 10800 6849434"/>
              <a:gd name="G6" fmla="sin 10800 -5415570"/>
              <a:gd name="G7" fmla="cos 10800 -5415570"/>
              <a:gd name="G8" fmla="+- G4 10800 0"/>
              <a:gd name="G9" fmla="+- G5 10800 0"/>
              <a:gd name="G10" fmla="+- G6 10800 0"/>
              <a:gd name="G11" fmla="+- G7 10800 0"/>
              <a:gd name="G12" fmla="sin G3 6849434"/>
              <a:gd name="G13" fmla="cos G3 6849434"/>
              <a:gd name="G14" fmla="sin G3 -5415570"/>
              <a:gd name="G15" fmla="cos G3 -5415570"/>
              <a:gd name="G16" fmla="+- G12 10800 0"/>
              <a:gd name="G17" fmla="+- G13 10800 0"/>
              <a:gd name="G18" fmla="+- G14 10800 0"/>
              <a:gd name="G19" fmla="+- G15 10800 0"/>
              <a:gd name="G20" fmla="+- 21600 0 G3"/>
              <a:gd name="G21" fmla="sin 13500 -5415570"/>
              <a:gd name="G22" fmla="cos 13500 -5415570"/>
              <a:gd name="G23" fmla="+- G21 10800 0"/>
              <a:gd name="G24" fmla="+- G22 10800 0"/>
              <a:gd name="G25" fmla="+- 9557 0 2700"/>
              <a:gd name="G26" fmla="sin G25 -5415570"/>
              <a:gd name="G27" fmla="cos G25 -5415570"/>
              <a:gd name="G28" fmla="+- G26 10800 0"/>
              <a:gd name="G29" fmla="+- G27 10800 0"/>
              <a:gd name="G30" fmla="+- -5415570 45 0"/>
              <a:gd name="G31" fmla="*/ 1 48365 11520"/>
              <a:gd name="G32" fmla="*/ G30 G31 1"/>
              <a:gd name="G33" fmla="*/ G32 1 180"/>
              <a:gd name="G34" fmla="+- G29 0 G24"/>
              <a:gd name="G35" fmla="+- G29 0 G24"/>
              <a:gd name="G36" fmla="*/ G34 G35 1"/>
              <a:gd name="G37" fmla="+- G28 0 G23"/>
              <a:gd name="G38" fmla="+- G28 0 G23"/>
              <a:gd name="G39" fmla="*/ G37 G38 1"/>
              <a:gd name="G40" fmla="+- G36 G39 0"/>
              <a:gd name="G41" fmla="sqrt G40"/>
              <a:gd name="G42" fmla="*/ 1 38877 51712"/>
              <a:gd name="G43" fmla="*/ G42 G41 1"/>
              <a:gd name="G44" fmla="sin G43 G33"/>
              <a:gd name="G45" fmla="cos G43 G33"/>
              <a:gd name="G46" fmla="+- G28 G44 0"/>
              <a:gd name="G47" fmla="+- G29 G45 0"/>
              <a:gd name="T0" fmla="*/ -213 w 21600"/>
              <a:gd name="T1" fmla="*/ 6638 h 21600"/>
              <a:gd name="T2" fmla="*/ 0 w 21600"/>
              <a:gd name="T3" fmla="*/ 0 h 21600"/>
              <a:gd name="T4" fmla="*/ 3786 w 21600"/>
              <a:gd name="T5" fmla="*/ 18316 h 21600"/>
              <a:gd name="T6" fmla="*/ 5698 w 21600"/>
              <a:gd name="T7" fmla="*/ -9390 h 21600"/>
              <a:gd name="T8" fmla="*/ 12530 w 21600"/>
              <a:gd name="T9" fmla="*/ 6857 h 21600"/>
              <a:gd name="T10" fmla="*/ 2609 w 21600"/>
              <a:gd name="T11" fmla="*/ 30507 h 21600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2024" y="1321"/>
                </a:moveTo>
                <a:cubicBezTo>
                  <a:pt x="11618" y="1269"/>
                  <a:pt x="11209" y="1243"/>
                  <a:pt x="10800" y="1243"/>
                </a:cubicBezTo>
                <a:cubicBezTo>
                  <a:pt x="5521" y="1243"/>
                  <a:pt x="1243" y="5521"/>
                  <a:pt x="1243" y="10800"/>
                </a:cubicBezTo>
                <a:cubicBezTo>
                  <a:pt x="1242" y="15155"/>
                  <a:pt x="4188" y="18960"/>
                  <a:pt x="8404" y="20051"/>
                </a:cubicBezTo>
                <a:lnTo>
                  <a:pt x="8092" y="21255"/>
                </a:lnTo>
                <a:cubicBezTo>
                  <a:pt x="3328" y="20021"/>
                  <a:pt x="0" y="1572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262" y="-1"/>
                  <a:pt x="11725" y="29"/>
                  <a:pt x="12183" y="89"/>
                </a:cubicBezTo>
                <a:lnTo>
                  <a:pt x="12530" y="-2589"/>
                </a:lnTo>
                <a:lnTo>
                  <a:pt x="18316" y="3786"/>
                </a:lnTo>
                <a:lnTo>
                  <a:pt x="11678" y="3999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cxnSp>
        <p:nvCxnSpPr>
          <p:cNvPr id="16410" name="AutoShape 26"/>
          <p:cNvCxnSpPr>
            <a:cxnSpLocks noChangeShapeType="1"/>
            <a:stCxn id="16387" idx="3"/>
            <a:endCxn id="16401" idx="1"/>
          </p:cNvCxnSpPr>
          <p:nvPr/>
        </p:nvCxnSpPr>
        <p:spPr bwMode="auto">
          <a:xfrm flipV="1">
            <a:off x="3330721" y="2232234"/>
            <a:ext cx="2808000" cy="5328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cxnSp>
      <p:cxnSp>
        <p:nvCxnSpPr>
          <p:cNvPr id="16411" name="AutoShape 27"/>
          <p:cNvCxnSpPr>
            <a:cxnSpLocks noChangeShapeType="1"/>
            <a:stCxn id="16397" idx="3"/>
            <a:endCxn id="16404" idx="1"/>
          </p:cNvCxnSpPr>
          <p:nvPr/>
        </p:nvCxnSpPr>
        <p:spPr bwMode="auto">
          <a:xfrm flipV="1">
            <a:off x="3886561" y="4527836"/>
            <a:ext cx="2253600" cy="162737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5DCC298-09F7-405A-96C0-9D932291976A}" type="slidenum">
              <a:rPr lang="de-DE"/>
              <a:pPr/>
              <a:t>12</a:t>
            </a:fld>
            <a:endParaRPr lang="de-DE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816480" y="1201086"/>
            <a:ext cx="3755520" cy="564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01" rIns="0" bIns="0"/>
          <a:lstStyle/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000" dirty="0" err="1">
                <a:solidFill>
                  <a:srgbClr val="000000"/>
                </a:solidFill>
              </a:rPr>
              <a:t>Purezza</a:t>
            </a:r>
            <a:r>
              <a:rPr lang="de-DE" sz="2000" dirty="0">
                <a:solidFill>
                  <a:srgbClr val="000000"/>
                </a:solidFill>
              </a:rPr>
              <a:t> = Road </a:t>
            </a:r>
            <a:r>
              <a:rPr lang="de-DE" sz="2000" dirty="0" err="1">
                <a:solidFill>
                  <a:srgbClr val="000000"/>
                </a:solidFill>
              </a:rPr>
              <a:t>corrette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individuate</a:t>
            </a:r>
            <a:r>
              <a:rPr lang="de-DE" sz="2000" dirty="0">
                <a:solidFill>
                  <a:srgbClr val="000000"/>
                </a:solidFill>
              </a:rPr>
              <a:t> / </a:t>
            </a:r>
            <a:r>
              <a:rPr lang="de-DE" sz="2000" dirty="0" err="1">
                <a:solidFill>
                  <a:srgbClr val="000000"/>
                </a:solidFill>
              </a:rPr>
              <a:t>totali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individuate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440" y="1828992"/>
            <a:ext cx="7444800" cy="2547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400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Evoluzione</a:t>
            </a:r>
            <a:r>
              <a:rPr lang="de-DE" dirty="0"/>
              <a:t> Firmware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rot="16200000">
            <a:off x="-522125" y="2810481"/>
            <a:ext cx="2383451" cy="489600"/>
          </a:xfrm>
          <a:prstGeom prst="roundRect">
            <a:avLst>
              <a:gd name="adj" fmla="val 292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600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sz="2200" b="1" dirty="0" err="1">
                <a:solidFill>
                  <a:srgbClr val="000000"/>
                </a:solidFill>
              </a:rPr>
              <a:t>Vecchia</a:t>
            </a:r>
            <a:r>
              <a:rPr lang="de-DE" sz="2200" b="1" dirty="0">
                <a:solidFill>
                  <a:srgbClr val="000000"/>
                </a:solidFill>
              </a:rPr>
              <a:t> </a:t>
            </a:r>
            <a:r>
              <a:rPr lang="de-DE" sz="2200" b="1" dirty="0" err="1">
                <a:solidFill>
                  <a:srgbClr val="000000"/>
                </a:solidFill>
              </a:rPr>
              <a:t>Versione</a:t>
            </a:r>
            <a:endParaRPr lang="de-DE" sz="2200" b="1" dirty="0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16200000">
            <a:off x="-522125" y="5228495"/>
            <a:ext cx="2383450" cy="489600"/>
          </a:xfrm>
          <a:prstGeom prst="roundRect">
            <a:avLst>
              <a:gd name="adj" fmla="val 29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600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de-DE" sz="2200" b="1" dirty="0" err="1">
                <a:solidFill>
                  <a:srgbClr val="000000"/>
                </a:solidFill>
              </a:rPr>
              <a:t>Nuova</a:t>
            </a:r>
            <a:r>
              <a:rPr lang="de-DE" sz="2200" b="1" dirty="0">
                <a:solidFill>
                  <a:srgbClr val="000000"/>
                </a:solidFill>
              </a:rPr>
              <a:t> </a:t>
            </a:r>
            <a:r>
              <a:rPr lang="de-DE" sz="2200" b="1" dirty="0" err="1">
                <a:solidFill>
                  <a:srgbClr val="000000"/>
                </a:solidFill>
              </a:rPr>
              <a:t>Versione</a:t>
            </a:r>
            <a:endParaRPr lang="de-DE" sz="2200" b="1" dirty="0">
              <a:solidFill>
                <a:srgbClr val="0000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34720" y="1208287"/>
            <a:ext cx="3428640" cy="564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01" rIns="0" bIns="0"/>
          <a:lstStyle/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000" dirty="0" err="1">
                <a:solidFill>
                  <a:srgbClr val="000000"/>
                </a:solidFill>
              </a:rPr>
              <a:t>Efficienza</a:t>
            </a:r>
            <a:r>
              <a:rPr lang="de-DE" sz="2000" dirty="0">
                <a:solidFill>
                  <a:srgbClr val="000000"/>
                </a:solidFill>
              </a:rPr>
              <a:t> = Road </a:t>
            </a:r>
            <a:r>
              <a:rPr lang="de-DE" sz="2000" dirty="0" err="1">
                <a:solidFill>
                  <a:srgbClr val="000000"/>
                </a:solidFill>
              </a:rPr>
              <a:t>corrette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individuate</a:t>
            </a:r>
            <a:r>
              <a:rPr lang="de-DE" sz="2000" dirty="0">
                <a:solidFill>
                  <a:srgbClr val="000000"/>
                </a:solidFill>
              </a:rPr>
              <a:t> / </a:t>
            </a:r>
            <a:r>
              <a:rPr lang="de-DE" sz="2000" dirty="0" err="1">
                <a:solidFill>
                  <a:srgbClr val="000000"/>
                </a:solidFill>
              </a:rPr>
              <a:t>totali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>
                <a:solidFill>
                  <a:srgbClr val="000000"/>
                </a:solidFill>
              </a:rPr>
              <a:t>attese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45440" y="4460149"/>
            <a:ext cx="3722400" cy="2364728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81639" tIns="600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200" b="1" dirty="0">
                <a:solidFill>
                  <a:srgbClr val="355E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 100%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878720" y="4455828"/>
            <a:ext cx="3611520" cy="2356087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81639" tIns="600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200" b="1" dirty="0" err="1">
                <a:solidFill>
                  <a:srgbClr val="355E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</a:t>
            </a:r>
            <a:r>
              <a:rPr lang="de-DE" sz="2200" b="1" dirty="0">
                <a:solidFill>
                  <a:srgbClr val="355E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100%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43DAA0-95A4-44A1-B6DD-50330866D04B}" type="slidenum">
              <a:rPr lang="de-DE"/>
              <a:pPr/>
              <a:t>13</a:t>
            </a:fld>
            <a:endParaRPr lang="de-DE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80" y="1143480"/>
            <a:ext cx="4245120" cy="571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624481" y="4474550"/>
            <a:ext cx="1437120" cy="489651"/>
          </a:xfrm>
          <a:prstGeom prst="roundRect">
            <a:avLst>
              <a:gd name="adj" fmla="val 29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>
                <a:latin typeface="Comic Sans MS" pitchFamily="64" charset="0"/>
              </a:rPr>
              <a:t>Installazione</a:t>
            </a:r>
            <a:endParaRPr lang="de-DE" dirty="0">
              <a:latin typeface="Comic Sans MS" pitchFamily="6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4440960" cy="4526396"/>
          </a:xfrm>
          <a:ln/>
        </p:spPr>
        <p:txBody>
          <a:bodyPr/>
          <a:lstStyle/>
          <a:p>
            <a:pPr marL="391686" indent="-293764">
              <a:buClr>
                <a:srgbClr val="800000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dirty="0" err="1"/>
              <a:t>Ottobre</a:t>
            </a:r>
            <a:r>
              <a:rPr lang="de-DE" dirty="0"/>
              <a:t>, CERN: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dirty="0" err="1"/>
              <a:t>Installazione</a:t>
            </a:r>
            <a:r>
              <a:rPr lang="de-DE" dirty="0"/>
              <a:t> in ATLAS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dirty="0"/>
              <a:t>Test </a:t>
            </a:r>
            <a:r>
              <a:rPr lang="de-DE" dirty="0" err="1"/>
              <a:t>dati</a:t>
            </a:r>
            <a:r>
              <a:rPr lang="de-DE" dirty="0"/>
              <a:t> </a:t>
            </a:r>
            <a:r>
              <a:rPr lang="de-DE" dirty="0" err="1"/>
              <a:t>reali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dirty="0" err="1"/>
              <a:t>Banca</a:t>
            </a:r>
            <a:r>
              <a:rPr lang="de-DE" dirty="0"/>
              <a:t> </a:t>
            </a:r>
            <a:r>
              <a:rPr lang="de-DE" dirty="0" err="1"/>
              <a:t>pattern</a:t>
            </a:r>
            <a:r>
              <a:rPr lang="de-DE" dirty="0"/>
              <a:t> di </a:t>
            </a:r>
            <a:r>
              <a:rPr lang="de-DE" dirty="0" err="1"/>
              <a:t>prova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dirty="0"/>
              <a:t>Test di </a:t>
            </a:r>
            <a:r>
              <a:rPr lang="de-DE" dirty="0" err="1"/>
              <a:t>trasmissione</a:t>
            </a:r>
            <a:r>
              <a:rPr lang="de-DE" dirty="0"/>
              <a:t> </a:t>
            </a:r>
            <a:r>
              <a:rPr lang="de-DE" dirty="0" err="1"/>
              <a:t>hit</a:t>
            </a:r>
            <a:r>
              <a:rPr lang="de-DE" dirty="0"/>
              <a:t> e </a:t>
            </a:r>
            <a:r>
              <a:rPr lang="de-DE" dirty="0" err="1"/>
              <a:t>stabilità</a:t>
            </a:r>
            <a:endParaRPr lang="de-DE" dirty="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5061601" y="3754475"/>
            <a:ext cx="1143360" cy="982183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24480" y="4474550"/>
            <a:ext cx="1468800" cy="44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3220" rIns="81639" bIns="40820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2500" b="1" dirty="0">
                <a:solidFill>
                  <a:srgbClr val="FF0000"/>
                </a:solidFill>
              </a:rPr>
              <a:t>EDRO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624481" y="5257993"/>
            <a:ext cx="1437120" cy="489651"/>
          </a:xfrm>
          <a:prstGeom prst="roundRect">
            <a:avLst>
              <a:gd name="adj" fmla="val 29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5061600" y="3754475"/>
            <a:ext cx="1795680" cy="179874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624480" y="5257993"/>
            <a:ext cx="1468800" cy="44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3220" rIns="81639" bIns="40820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2500" b="1" dirty="0">
                <a:solidFill>
                  <a:srgbClr val="FF0000"/>
                </a:solidFill>
              </a:rPr>
              <a:t>AMB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Prin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describes</a:t>
            </a:r>
            <a:r>
              <a:rPr lang="it-IT" dirty="0" smtClean="0"/>
              <a:t> </a:t>
            </a:r>
            <a:r>
              <a:rPr lang="it-IT" dirty="0" err="1" smtClean="0"/>
              <a:t>track</a:t>
            </a:r>
            <a:r>
              <a:rPr lang="it-IT" dirty="0" smtClean="0"/>
              <a:t> </a:t>
            </a:r>
            <a:r>
              <a:rPr lang="it-IT" dirty="0" err="1" smtClean="0"/>
              <a:t>cleaning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a Data Organizer, a </a:t>
            </a:r>
            <a:r>
              <a:rPr lang="it-IT" dirty="0" err="1" smtClean="0"/>
              <a:t>Tree</a:t>
            </a:r>
            <a:r>
              <a:rPr lang="it-IT" dirty="0" smtClean="0"/>
              <a:t>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Processor</a:t>
            </a:r>
            <a:r>
              <a:rPr lang="it-IT" dirty="0" smtClean="0"/>
              <a:t> and a </a:t>
            </a:r>
            <a:r>
              <a:rPr lang="it-IT" dirty="0" err="1" smtClean="0"/>
              <a:t>Track</a:t>
            </a:r>
            <a:r>
              <a:rPr lang="it-IT" dirty="0" smtClean="0"/>
              <a:t> </a:t>
            </a:r>
            <a:r>
              <a:rPr lang="it-IT" dirty="0" err="1" smtClean="0"/>
              <a:t>fitter</a:t>
            </a:r>
            <a:r>
              <a:rPr lang="it-IT" dirty="0" smtClean="0"/>
              <a:t> (BO+MI+PI).</a:t>
            </a:r>
          </a:p>
          <a:p>
            <a:endParaRPr lang="it-IT" dirty="0" smtClean="0"/>
          </a:p>
          <a:p>
            <a:r>
              <a:rPr lang="it-IT" dirty="0" smtClean="0"/>
              <a:t>No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develop</a:t>
            </a:r>
            <a:r>
              <a:rPr lang="it-IT" dirty="0" smtClean="0"/>
              <a:t> the data organizer, no </a:t>
            </a:r>
            <a:r>
              <a:rPr lang="it-IT" dirty="0" err="1" smtClean="0"/>
              <a:t>track</a:t>
            </a:r>
            <a:r>
              <a:rPr lang="it-IT" dirty="0" smtClean="0"/>
              <a:t> </a:t>
            </a:r>
            <a:r>
              <a:rPr lang="it-IT" dirty="0" err="1" smtClean="0"/>
              <a:t>fitting</a:t>
            </a:r>
            <a:r>
              <a:rPr lang="it-IT" dirty="0" smtClean="0"/>
              <a:t>. The TSP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smtClean="0"/>
              <a:t> superseeded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next</a:t>
            </a:r>
            <a:r>
              <a:rPr lang="it-IT" dirty="0" smtClean="0"/>
              <a:t> generation </a:t>
            </a:r>
            <a:r>
              <a:rPr lang="it-IT" dirty="0" err="1" smtClean="0"/>
              <a:t>of</a:t>
            </a:r>
            <a:r>
              <a:rPr lang="it-IT" dirty="0" smtClean="0"/>
              <a:t> AM </a:t>
            </a:r>
            <a:r>
              <a:rPr lang="it-IT" dirty="0" err="1" smtClean="0"/>
              <a:t>chips</a:t>
            </a:r>
            <a:r>
              <a:rPr lang="it-IT" dirty="0" smtClean="0"/>
              <a:t> (don’t care </a:t>
            </a:r>
            <a:r>
              <a:rPr lang="it-IT" dirty="0" err="1" smtClean="0"/>
              <a:t>bits</a:t>
            </a:r>
            <a:r>
              <a:rPr lang="it-IT" dirty="0" smtClean="0"/>
              <a:t>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Prin-related</a:t>
            </a:r>
            <a:r>
              <a:rPr lang="it-IT" dirty="0" smtClean="0"/>
              <a:t> </a:t>
            </a:r>
            <a:r>
              <a:rPr lang="it-IT" dirty="0" err="1" smtClean="0"/>
              <a:t>papers</a:t>
            </a:r>
            <a:r>
              <a:rPr lang="it-IT" dirty="0" smtClean="0"/>
              <a:t>/</a:t>
            </a:r>
            <a:r>
              <a:rPr lang="it-IT" dirty="0" err="1" smtClean="0"/>
              <a:t>presentations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sz="2400" dirty="0" smtClean="0"/>
              <a:t>F. Giorgi – The </a:t>
            </a:r>
            <a:r>
              <a:rPr lang="it-IT" sz="2400" dirty="0" err="1" smtClean="0"/>
              <a:t>Front-End</a:t>
            </a:r>
            <a:r>
              <a:rPr lang="it-IT" sz="2400" dirty="0" smtClean="0"/>
              <a:t> chip </a:t>
            </a:r>
            <a:r>
              <a:rPr lang="it-IT" sz="2400" dirty="0" err="1" smtClean="0"/>
              <a:t>for</a:t>
            </a:r>
            <a:r>
              <a:rPr lang="it-IT" sz="2400" dirty="0" smtClean="0"/>
              <a:t> the SVT detector – Elba 2012</a:t>
            </a:r>
          </a:p>
          <a:p>
            <a:r>
              <a:rPr lang="it-IT" sz="2400" dirty="0" smtClean="0"/>
              <a:t>F. Giorgi - </a:t>
            </a:r>
            <a:r>
              <a:rPr lang="en-US" sz="2400" dirty="0" smtClean="0"/>
              <a:t>A fast digital readout architecture for vertically integrated pixel sensors WIT 2012 (poster </a:t>
            </a:r>
            <a:r>
              <a:rPr lang="en-US" sz="2400" dirty="0" err="1" smtClean="0"/>
              <a:t>np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A. </a:t>
            </a:r>
            <a:r>
              <a:rPr lang="en-US" sz="2400" dirty="0" err="1" smtClean="0"/>
              <a:t>Gabrielli</a:t>
            </a:r>
            <a:r>
              <a:rPr lang="en-US" sz="2400" dirty="0" smtClean="0"/>
              <a:t> – Development and simulation results-… IPRD2010</a:t>
            </a:r>
          </a:p>
          <a:p>
            <a:r>
              <a:rPr lang="en-US" sz="2400" dirty="0" smtClean="0"/>
              <a:t>A. </a:t>
            </a:r>
            <a:r>
              <a:rPr lang="en-US" sz="2400" dirty="0" err="1" smtClean="0"/>
              <a:t>Gabrielli</a:t>
            </a:r>
            <a:r>
              <a:rPr lang="en-US" sz="2400" dirty="0" smtClean="0"/>
              <a:t> – High efficiency readout circuits … (NIM 2011)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A. </a:t>
            </a:r>
            <a:r>
              <a:rPr lang="en-US" sz="2400" dirty="0" err="1" smtClean="0"/>
              <a:t>Annovi</a:t>
            </a:r>
            <a:r>
              <a:rPr lang="en-US" sz="2400" dirty="0" smtClean="0"/>
              <a:t> – The EDRO Board connected to the Associative Memory  … TIPP2011</a:t>
            </a:r>
          </a:p>
          <a:p>
            <a:r>
              <a:rPr lang="en-US" sz="2400" dirty="0" smtClean="0"/>
              <a:t>M. Villa - Online tracking applications of the general purpose EDRO Board ... WIT 2012 (poster </a:t>
            </a:r>
            <a:r>
              <a:rPr lang="en-US" sz="2400" dirty="0" err="1" smtClean="0"/>
              <a:t>np</a:t>
            </a:r>
            <a:r>
              <a:rPr lang="en-US" sz="2400" dirty="0" smtClean="0"/>
              <a:t>)</a:t>
            </a:r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readout</a:t>
            </a:r>
            <a:r>
              <a:rPr lang="it-IT" dirty="0" smtClean="0"/>
              <a:t> </a:t>
            </a:r>
            <a:r>
              <a:rPr lang="it-IT" dirty="0" err="1" smtClean="0"/>
              <a:t>architectures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pixel </a:t>
            </a:r>
            <a:r>
              <a:rPr lang="it-IT" dirty="0" err="1" smtClean="0"/>
              <a:t>chips</a:t>
            </a:r>
            <a:endParaRPr lang="it-IT" dirty="0" smtClean="0"/>
          </a:p>
          <a:p>
            <a:pPr lvl="1"/>
            <a:r>
              <a:rPr lang="it-IT" dirty="0" smtClean="0"/>
              <a:t>PRIN </a:t>
            </a:r>
            <a:r>
              <a:rPr lang="it-IT" dirty="0" err="1" smtClean="0"/>
              <a:t>goals</a:t>
            </a:r>
            <a:r>
              <a:rPr lang="it-IT" dirty="0" smtClean="0"/>
              <a:t> </a:t>
            </a:r>
            <a:r>
              <a:rPr lang="it-IT" dirty="0" err="1" smtClean="0"/>
              <a:t>reached</a:t>
            </a:r>
            <a:r>
              <a:rPr lang="it-IT" dirty="0" smtClean="0"/>
              <a:t>;  </a:t>
            </a:r>
            <a:r>
              <a:rPr lang="it-IT" dirty="0" err="1" smtClean="0"/>
              <a:t>readout</a:t>
            </a:r>
            <a:r>
              <a:rPr lang="it-IT" dirty="0" smtClean="0"/>
              <a:t> </a:t>
            </a:r>
            <a:r>
              <a:rPr lang="it-IT" dirty="0" err="1" smtClean="0"/>
              <a:t>architectures</a:t>
            </a:r>
            <a:r>
              <a:rPr lang="it-IT" dirty="0" smtClean="0"/>
              <a:t> </a:t>
            </a:r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, </a:t>
            </a:r>
            <a:r>
              <a:rPr lang="it-IT" dirty="0" err="1" smtClean="0"/>
              <a:t>simulated</a:t>
            </a:r>
            <a:r>
              <a:rPr lang="it-IT" dirty="0" smtClean="0"/>
              <a:t> and </a:t>
            </a:r>
            <a:r>
              <a:rPr lang="it-IT" dirty="0" err="1" smtClean="0"/>
              <a:t>ready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submitted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>Online </a:t>
            </a:r>
            <a:r>
              <a:rPr lang="it-IT" dirty="0" err="1" smtClean="0"/>
              <a:t>tracking</a:t>
            </a:r>
            <a:r>
              <a:rPr lang="it-IT" dirty="0" smtClean="0"/>
              <a:t> system</a:t>
            </a:r>
          </a:p>
          <a:p>
            <a:pPr lvl="1"/>
            <a:r>
              <a:rPr lang="it-IT" dirty="0" smtClean="0"/>
              <a:t>2 out </a:t>
            </a:r>
            <a:r>
              <a:rPr lang="it-IT" dirty="0" err="1" smtClean="0"/>
              <a:t>of</a:t>
            </a:r>
            <a:r>
              <a:rPr lang="it-IT" dirty="0" smtClean="0"/>
              <a:t> 3 PRIN </a:t>
            </a:r>
            <a:r>
              <a:rPr lang="it-IT" dirty="0" err="1" smtClean="0"/>
              <a:t>goals</a:t>
            </a:r>
            <a:r>
              <a:rPr lang="it-IT" dirty="0" smtClean="0"/>
              <a:t> </a:t>
            </a:r>
            <a:r>
              <a:rPr lang="it-IT" dirty="0" err="1" smtClean="0"/>
              <a:t>reached</a:t>
            </a:r>
            <a:r>
              <a:rPr lang="it-IT" dirty="0" smtClean="0"/>
              <a:t>; </a:t>
            </a:r>
          </a:p>
          <a:p>
            <a:pPr lvl="1"/>
            <a:r>
              <a:rPr lang="it-IT" dirty="0" smtClean="0"/>
              <a:t>Last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superseed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new</a:t>
            </a:r>
            <a:r>
              <a:rPr lang="it-IT" dirty="0" smtClean="0"/>
              <a:t> AM </a:t>
            </a:r>
            <a:r>
              <a:rPr lang="it-IT" dirty="0" err="1" smtClean="0"/>
              <a:t>chips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306B1-B7E9-4EF8-887E-A8B015F3F74F}" type="slidenum">
              <a:rPr lang="de-DE"/>
              <a:pPr/>
              <a:t>18</a:t>
            </a:fld>
            <a:endParaRPr lang="de-DE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b="25639"/>
          <a:stretch>
            <a:fillRect/>
          </a:stretch>
        </p:blipFill>
        <p:spPr bwMode="auto">
          <a:xfrm>
            <a:off x="162721" y="3911451"/>
            <a:ext cx="2393280" cy="1800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-30003"/>
          <a:stretch>
            <a:fillRect/>
          </a:stretch>
        </p:blipFill>
        <p:spPr bwMode="auto">
          <a:xfrm>
            <a:off x="1979712" y="979303"/>
            <a:ext cx="6837409" cy="558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>
                <a:solidFill>
                  <a:srgbClr val="EB61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Vertical</a:t>
            </a:r>
            <a:r>
              <a:rPr lang="de-DE" dirty="0">
                <a:solidFill>
                  <a:srgbClr val="EB61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Slice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021441" y="5715960"/>
            <a:ext cx="1795680" cy="81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3220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de-DE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Particella</a:t>
            </a:r>
            <a:r>
              <a:rPr lang="de-DE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de-DE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alto</a:t>
            </a:r>
            <a:r>
              <a:rPr lang="de-DE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de-DE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de-DE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6693120" y="4735218"/>
            <a:ext cx="1080000" cy="982183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3120" y="1143480"/>
            <a:ext cx="3035520" cy="1566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/>
          <a:lstStyle/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900" dirty="0" err="1">
                <a:solidFill>
                  <a:srgbClr val="000000"/>
                </a:solidFill>
              </a:rPr>
              <a:t>Prototipo</a:t>
            </a:r>
            <a:r>
              <a:rPr lang="de-DE" sz="2900" dirty="0">
                <a:solidFill>
                  <a:srgbClr val="000000"/>
                </a:solidFill>
              </a:rPr>
              <a:t> 2012:</a:t>
            </a:r>
          </a:p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900" dirty="0">
                <a:solidFill>
                  <a:srgbClr val="000000"/>
                </a:solidFill>
              </a:rPr>
              <a:t>AMB</a:t>
            </a:r>
          </a:p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900" dirty="0">
                <a:solidFill>
                  <a:srgbClr val="000000"/>
                </a:solidFill>
              </a:rPr>
              <a:t>EDRO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1040" y="3135210"/>
            <a:ext cx="91440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6421" rIns="81639" bIns="40820"/>
          <a:lstStyle/>
          <a:p>
            <a:pPr>
              <a:tabLst>
                <a:tab pos="656650" algn="l"/>
              </a:tabLst>
            </a:pPr>
            <a:r>
              <a:rPr lang="de-DE" sz="2900" b="1" dirty="0">
                <a:solidFill>
                  <a:srgbClr val="00AE00"/>
                </a:solidFill>
              </a:rPr>
              <a:t>HIT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143360" y="3162572"/>
            <a:ext cx="195984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64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de-DE" sz="2900" b="1" dirty="0">
                <a:solidFill>
                  <a:srgbClr val="00AE00"/>
                </a:solidFill>
              </a:rPr>
              <a:t>PATTERN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6880" y="5839814"/>
            <a:ext cx="6530400" cy="908735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lIns="81639" tIns="664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de-DE" sz="2900" b="1" dirty="0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ROAD = </a:t>
            </a:r>
            <a:r>
              <a:rPr lang="de-DE" sz="29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Regione</a:t>
            </a:r>
            <a:r>
              <a:rPr lang="de-DE" sz="2900" b="1" dirty="0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29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</a:t>
            </a:r>
            <a:r>
              <a:rPr lang="de-DE" sz="2900" b="1" dirty="0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29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contiene</a:t>
            </a:r>
            <a:r>
              <a:rPr lang="de-DE" sz="2900" b="1" dirty="0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sz="29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tutte</a:t>
            </a:r>
            <a:r>
              <a:rPr lang="de-DE" sz="2900" b="1" dirty="0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 </a:t>
            </a:r>
            <a:r>
              <a:rPr lang="de-DE" sz="29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tracce</a:t>
            </a:r>
            <a:r>
              <a:rPr lang="de-DE" sz="2900" b="1" dirty="0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de-DE" sz="2900" b="1" dirty="0" err="1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</a:t>
            </a:r>
            <a:r>
              <a:rPr lang="de-DE" sz="2900" b="1" dirty="0">
                <a:solidFill>
                  <a:srgbClr val="00A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Pattern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89601" y="3526931"/>
            <a:ext cx="131040" cy="424844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456480" y="3951775"/>
            <a:ext cx="326880" cy="326915"/>
          </a:xfrm>
          <a:prstGeom prst="ellipse">
            <a:avLst/>
          </a:prstGeom>
          <a:noFill/>
          <a:ln w="3672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122560" y="3591737"/>
            <a:ext cx="1440" cy="653829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1370880" y="4016583"/>
            <a:ext cx="979200" cy="1633131"/>
          </a:xfrm>
          <a:prstGeom prst="parallelogram">
            <a:avLst>
              <a:gd name="adj" fmla="val 78306"/>
            </a:avLst>
          </a:prstGeom>
          <a:noFill/>
          <a:ln w="3672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4147200" y="1143480"/>
            <a:ext cx="1370880" cy="88137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2448000" y="5224869"/>
            <a:ext cx="3268800" cy="32691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2448001" y="4997324"/>
            <a:ext cx="3431520" cy="1441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4278240" y="3886969"/>
            <a:ext cx="489600" cy="489651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2448001" y="4408304"/>
            <a:ext cx="2452320" cy="1627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 flipV="1">
            <a:off x="2448000" y="4081389"/>
            <a:ext cx="2288160" cy="16561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55AE0A4-A4F9-4841-BD41-3DE5E7B81CD4}" type="slidenum">
              <a:rPr lang="de-DE"/>
              <a:pPr/>
              <a:t>19</a:t>
            </a:fld>
            <a:endParaRPr lang="de-DE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>
                <a:latin typeface="Comic Sans MS" pitchFamily="64" charset="0"/>
              </a:rPr>
              <a:t>La </a:t>
            </a:r>
            <a:r>
              <a:rPr lang="de-DE" dirty="0" err="1">
                <a:latin typeface="Comic Sans MS" pitchFamily="64" charset="0"/>
              </a:rPr>
              <a:t>scheda</a:t>
            </a:r>
            <a:r>
              <a:rPr lang="de-DE" dirty="0">
                <a:latin typeface="Comic Sans MS" pitchFamily="64" charset="0"/>
              </a:rPr>
              <a:t> EDRO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Altera</a:t>
            </a:r>
            <a:r>
              <a:rPr lang="de-DE" dirty="0"/>
              <a:t> </a:t>
            </a:r>
            <a:r>
              <a:rPr lang="de-DE" dirty="0" err="1"/>
              <a:t>Stratix</a:t>
            </a:r>
            <a:r>
              <a:rPr lang="de-DE" dirty="0"/>
              <a:t> II FPGA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Riceve</a:t>
            </a:r>
            <a:r>
              <a:rPr lang="de-DE" dirty="0"/>
              <a:t>/</a:t>
            </a:r>
            <a:r>
              <a:rPr lang="de-DE" dirty="0" err="1"/>
              <a:t>genera</a:t>
            </a:r>
            <a:r>
              <a:rPr lang="de-DE" dirty="0"/>
              <a:t> e </a:t>
            </a:r>
            <a:r>
              <a:rPr lang="de-DE" dirty="0" err="1"/>
              <a:t>organizza</a:t>
            </a:r>
            <a:r>
              <a:rPr lang="de-DE" dirty="0"/>
              <a:t> le </a:t>
            </a:r>
            <a:r>
              <a:rPr lang="de-DE" dirty="0" err="1"/>
              <a:t>hit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/>
              <a:t>Strip/</a:t>
            </a:r>
            <a:r>
              <a:rPr lang="de-DE" dirty="0" err="1"/>
              <a:t>pixel</a:t>
            </a:r>
            <a:r>
              <a:rPr lang="de-DE" dirty="0"/>
              <a:t> </a:t>
            </a:r>
            <a:r>
              <a:rPr lang="de-DE" dirty="0" err="1"/>
              <a:t>colpito</a:t>
            </a:r>
            <a:r>
              <a:rPr lang="de-DE" dirty="0"/>
              <a:t> → </a:t>
            </a:r>
            <a:r>
              <a:rPr lang="de-DE" dirty="0" err="1"/>
              <a:t>coordinate</a:t>
            </a:r>
            <a:r>
              <a:rPr lang="de-DE" dirty="0"/>
              <a:t> </a:t>
            </a:r>
            <a:r>
              <a:rPr lang="de-DE" dirty="0" err="1"/>
              <a:t>reali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Comunica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la AMB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080" y="3755914"/>
            <a:ext cx="4082400" cy="2939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307681" y="3892729"/>
            <a:ext cx="1143360" cy="587582"/>
          </a:xfrm>
          <a:prstGeom prst="roundRect">
            <a:avLst>
              <a:gd name="adj" fmla="val 241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664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de-DE" sz="2900" dirty="0">
                <a:solidFill>
                  <a:srgbClr val="800000"/>
                </a:solidFill>
              </a:rPr>
              <a:t>EDRO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41280" y="5616589"/>
            <a:ext cx="653760" cy="144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241280" y="5715961"/>
            <a:ext cx="653760" cy="1440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l="5022" r="10049"/>
          <a:stretch>
            <a:fillRect/>
          </a:stretch>
        </p:blipFill>
        <p:spPr bwMode="auto">
          <a:xfrm>
            <a:off x="6111360" y="3789038"/>
            <a:ext cx="2985120" cy="2874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923521" y="5649714"/>
            <a:ext cx="1404000" cy="489651"/>
          </a:xfrm>
          <a:prstGeom prst="roundRect">
            <a:avLst>
              <a:gd name="adj" fmla="val 292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63220" rIns="81639" bIns="4082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2500" dirty="0">
                <a:solidFill>
                  <a:srgbClr val="B80047"/>
                </a:solidFill>
              </a:rPr>
              <a:t>AMB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715361" y="5878697"/>
            <a:ext cx="653760" cy="1441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715361" y="6107682"/>
            <a:ext cx="653760" cy="144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715361" y="6335226"/>
            <a:ext cx="653760" cy="144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5715361" y="6433156"/>
            <a:ext cx="653760" cy="144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715361" y="5976627"/>
            <a:ext cx="653760" cy="1441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5715361" y="6205612"/>
            <a:ext cx="653760" cy="144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241280" y="4866272"/>
            <a:ext cx="653760" cy="1440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1241280" y="5095255"/>
            <a:ext cx="653760" cy="144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241280" y="5420729"/>
            <a:ext cx="653760" cy="144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1241280" y="5518659"/>
            <a:ext cx="653760" cy="144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241280" y="4964202"/>
            <a:ext cx="653760" cy="1440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1241280" y="5193185"/>
            <a:ext cx="653760" cy="144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034400" y="4094350"/>
            <a:ext cx="816480" cy="326914"/>
          </a:xfrm>
          <a:prstGeom prst="roundRect">
            <a:avLst>
              <a:gd name="adj" fmla="val 440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de-DE" dirty="0" err="1">
                <a:solidFill>
                  <a:srgbClr val="000000"/>
                </a:solidFill>
              </a:rPr>
              <a:t>AMChip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7673760" y="4343497"/>
            <a:ext cx="489600" cy="228984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143361" y="5780767"/>
            <a:ext cx="1306080" cy="767601"/>
          </a:xfrm>
          <a:prstGeom prst="rect">
            <a:avLst/>
          </a:prstGeom>
          <a:solidFill>
            <a:srgbClr val="00DCFF"/>
          </a:solidFill>
          <a:ln w="9525">
            <a:noFill/>
            <a:round/>
            <a:headEnd/>
            <a:tailEnd/>
          </a:ln>
          <a:effectLst/>
        </p:spPr>
        <p:txBody>
          <a:bodyPr lIns="81639" tIns="61621" rIns="81639" bIns="40820"/>
          <a:lstStyle/>
          <a:p>
            <a:pPr>
              <a:tabLst>
                <a:tab pos="656650" algn="l"/>
              </a:tabLst>
            </a:pPr>
            <a:r>
              <a:rPr lang="de-DE" sz="2400" b="1" dirty="0">
                <a:solidFill>
                  <a:srgbClr val="800000"/>
                </a:solidFill>
              </a:rPr>
              <a:t>8 </a:t>
            </a:r>
            <a:r>
              <a:rPr lang="de-DE" sz="2400" b="1" dirty="0" err="1">
                <a:solidFill>
                  <a:srgbClr val="800000"/>
                </a:solidFill>
              </a:rPr>
              <a:t>hit</a:t>
            </a:r>
            <a:r>
              <a:rPr lang="de-DE" sz="2400" b="1" dirty="0">
                <a:solidFill>
                  <a:srgbClr val="800000"/>
                </a:solidFill>
              </a:rPr>
              <a:t> </a:t>
            </a:r>
            <a:r>
              <a:rPr lang="de-DE" sz="2400" b="1" dirty="0" err="1">
                <a:solidFill>
                  <a:srgbClr val="800000"/>
                </a:solidFill>
              </a:rPr>
              <a:t>stream</a:t>
            </a:r>
            <a:endParaRPr lang="de-DE" sz="2400" b="1" dirty="0">
              <a:solidFill>
                <a:srgbClr val="800000"/>
              </a:solidFill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388480" y="6460518"/>
            <a:ext cx="1632960" cy="397482"/>
          </a:xfrm>
          <a:prstGeom prst="rect">
            <a:avLst/>
          </a:prstGeom>
          <a:solidFill>
            <a:srgbClr val="00DCFF"/>
          </a:solidFill>
          <a:ln w="9525">
            <a:noFill/>
            <a:round/>
            <a:headEnd/>
            <a:tailEnd/>
          </a:ln>
          <a:effectLst/>
        </p:spPr>
        <p:txBody>
          <a:bodyPr lIns="81639" tIns="600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de-DE" sz="2200" b="1" dirty="0">
                <a:solidFill>
                  <a:srgbClr val="FF0000"/>
                </a:solidFill>
              </a:rPr>
              <a:t>6 </a:t>
            </a:r>
            <a:r>
              <a:rPr lang="de-DE" sz="2200" b="1" dirty="0" err="1">
                <a:solidFill>
                  <a:srgbClr val="FF0000"/>
                </a:solidFill>
              </a:rPr>
              <a:t>hit</a:t>
            </a:r>
            <a:r>
              <a:rPr lang="de-DE" sz="2200" b="1" dirty="0">
                <a:solidFill>
                  <a:srgbClr val="FF0000"/>
                </a:solidFill>
              </a:rPr>
              <a:t> </a:t>
            </a:r>
            <a:r>
              <a:rPr lang="de-DE" sz="2200" b="1" dirty="0" err="1">
                <a:solidFill>
                  <a:srgbClr val="FF0000"/>
                </a:solidFill>
              </a:rPr>
              <a:t>bus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>
            <a:off x="5385600" y="5747644"/>
            <a:ext cx="1146240" cy="1440"/>
          </a:xfrm>
          <a:prstGeom prst="line">
            <a:avLst/>
          </a:prstGeom>
          <a:noFill/>
          <a:ln w="5472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715360" y="5257992"/>
            <a:ext cx="979200" cy="397482"/>
          </a:xfrm>
          <a:prstGeom prst="rect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lIns="81639" tIns="60021" rIns="81639" bIns="40820"/>
          <a:lstStyle/>
          <a:p>
            <a:pPr>
              <a:tabLst>
                <a:tab pos="656650" algn="l"/>
              </a:tabLst>
            </a:pPr>
            <a:r>
              <a:rPr lang="de-DE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Road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V="1">
            <a:off x="3918241" y="5485537"/>
            <a:ext cx="1440" cy="329794"/>
          </a:xfrm>
          <a:prstGeom prst="line">
            <a:avLst/>
          </a:prstGeom>
          <a:noFill/>
          <a:ln w="18360">
            <a:solidFill>
              <a:srgbClr val="99CCFF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2939040" y="5649714"/>
            <a:ext cx="1795680" cy="1208286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58421" rIns="81639" bIns="40820" anchor="ctr" anchorCtr="1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de-DE" sz="2000" dirty="0" err="1">
                <a:solidFill>
                  <a:srgbClr val="FF0000"/>
                </a:solidFill>
              </a:rPr>
              <a:t>Stratix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815040" y="4180760"/>
            <a:ext cx="1308960" cy="1440"/>
          </a:xfrm>
          <a:prstGeom prst="line">
            <a:avLst/>
          </a:prstGeom>
          <a:noFill/>
          <a:ln w="36720">
            <a:solidFill>
              <a:srgbClr val="33CC66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678400" y="6041435"/>
            <a:ext cx="653760" cy="653829"/>
          </a:xfrm>
          <a:prstGeom prst="ellipse">
            <a:avLst/>
          </a:prstGeom>
          <a:solidFill>
            <a:srgbClr val="33CC66"/>
          </a:solidFill>
          <a:ln w="9525">
            <a:noFill/>
            <a:round/>
            <a:headEnd/>
            <a:tailEnd/>
          </a:ln>
          <a:effectLst/>
        </p:spPr>
        <p:txBody>
          <a:bodyPr lIns="81639" tIns="60021" rIns="81639" bIns="40820" anchor="ctr" anchorCtr="1"/>
          <a:lstStyle/>
          <a:p>
            <a:pPr algn="ctr"/>
            <a:r>
              <a:rPr lang="de-DE" sz="2200" dirty="0">
                <a:solidFill>
                  <a:srgbClr val="800000"/>
                </a:solidFill>
              </a:rPr>
              <a:t>Gen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3070080" y="5845574"/>
            <a:ext cx="489600" cy="489651"/>
          </a:xfrm>
          <a:custGeom>
            <a:avLst/>
            <a:gdLst>
              <a:gd name="G0" fmla="+- 11796480 0 0"/>
              <a:gd name="G1" fmla="+- 0 0 0"/>
              <a:gd name="G2" fmla="+- 5500 0 0"/>
              <a:gd name="G3" fmla="+- 10800 5500 0"/>
              <a:gd name="G4" fmla="sin 10800 11796480"/>
              <a:gd name="G5" fmla="cos 10800 11796480"/>
              <a:gd name="G6" fmla="sin 10800 0"/>
              <a:gd name="G7" fmla="cos 10800 0"/>
              <a:gd name="G8" fmla="+- G4 10800 0"/>
              <a:gd name="G9" fmla="+- G5 10800 0"/>
              <a:gd name="G10" fmla="+- G6 10800 0"/>
              <a:gd name="G11" fmla="+- G7 10800 0"/>
              <a:gd name="G12" fmla="sin G3 11796480"/>
              <a:gd name="G13" fmla="cos G3 11796480"/>
              <a:gd name="G14" fmla="sin G3 0"/>
              <a:gd name="G15" fmla="cos G3 0"/>
              <a:gd name="G16" fmla="+- G12 10800 0"/>
              <a:gd name="G17" fmla="+- G13 10800 0"/>
              <a:gd name="G18" fmla="+- G14 10800 0"/>
              <a:gd name="G19" fmla="+- G15 10800 0"/>
              <a:gd name="G20" fmla="+- 21600 0 G3"/>
              <a:gd name="G21" fmla="sin 13500 0"/>
              <a:gd name="G22" fmla="cos 13500 0"/>
              <a:gd name="G23" fmla="+- G21 10800 0"/>
              <a:gd name="G24" fmla="+- G22 10800 0"/>
              <a:gd name="G25" fmla="+- 5500 0 2700"/>
              <a:gd name="G26" fmla="sin G25 0"/>
              <a:gd name="G27" fmla="cos G25 0"/>
              <a:gd name="G28" fmla="+- G26 10800 0"/>
              <a:gd name="G29" fmla="+- G27 10800 0"/>
              <a:gd name="G30" fmla="+- 0 45 0"/>
              <a:gd name="G31" fmla="*/ 1 48365 11520"/>
              <a:gd name="G32" fmla="*/ G30 G31 1"/>
              <a:gd name="G33" fmla="*/ G32 1 180"/>
              <a:gd name="G34" fmla="+- G29 0 G24"/>
              <a:gd name="G35" fmla="+- G29 0 G24"/>
              <a:gd name="G36" fmla="*/ G34 G35 1"/>
              <a:gd name="G37" fmla="+- G28 0 G23"/>
              <a:gd name="G38" fmla="+- G28 0 G23"/>
              <a:gd name="G39" fmla="*/ G37 G38 1"/>
              <a:gd name="G40" fmla="+- G36 G39 0"/>
              <a:gd name="G41" fmla="sqrt G40"/>
              <a:gd name="G42" fmla="*/ 1 38877 51712"/>
              <a:gd name="G43" fmla="*/ G42 G41 1"/>
              <a:gd name="G44" fmla="sin G43 G33"/>
              <a:gd name="G45" fmla="cos G43 G33"/>
              <a:gd name="G46" fmla="+- G28 G44 0"/>
              <a:gd name="G47" fmla="+- G29 G45 0"/>
              <a:gd name="T0" fmla="*/ 0 w 21600"/>
              <a:gd name="T1" fmla="*/ 10699 h 21600"/>
              <a:gd name="T2" fmla="*/ 0 w 21600"/>
              <a:gd name="T3" fmla="*/ 0 h 21600"/>
              <a:gd name="T4" fmla="*/ 10800 w 21600"/>
              <a:gd name="T5" fmla="*/ 24299 h 21600"/>
              <a:gd name="T6" fmla="*/ -5500 w 21600"/>
              <a:gd name="T7" fmla="*/ 10800 h 21600"/>
              <a:gd name="T8" fmla="*/ 24300 w 21600"/>
              <a:gd name="T9" fmla="*/ 2800 h 21600"/>
              <a:gd name="T10" fmla="*/ 16300 w 21600"/>
              <a:gd name="T11" fmla="*/ 10800 h 21600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6300" y="10800"/>
                </a:moveTo>
                <a:cubicBezTo>
                  <a:pt x="16300" y="7762"/>
                  <a:pt x="13837" y="5300"/>
                  <a:pt x="10800" y="5300"/>
                </a:cubicBezTo>
                <a:cubicBezTo>
                  <a:pt x="7762" y="5300"/>
                  <a:pt x="5300" y="7762"/>
                  <a:pt x="53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24299" y="10800"/>
                </a:lnTo>
                <a:lnTo>
                  <a:pt x="13600" y="10800"/>
                </a:lnTo>
                <a:close/>
              </a:path>
            </a:pathLst>
          </a:custGeom>
          <a:solidFill>
            <a:srgbClr val="33A3A3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33120" y="3755915"/>
            <a:ext cx="816480" cy="653829"/>
          </a:xfrm>
          <a:prstGeom prst="roundRect">
            <a:avLst>
              <a:gd name="adj" fmla="val 218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600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de-DE" sz="2200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DAQ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1241280" y="3773197"/>
            <a:ext cx="979200" cy="71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0021" rIns="81639" bIns="40820"/>
          <a:lstStyle/>
          <a:p>
            <a:pPr>
              <a:tabLst>
                <a:tab pos="656650" algn="l"/>
              </a:tabLst>
            </a:pPr>
            <a:r>
              <a:rPr lang="de-DE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Road + </a:t>
            </a:r>
            <a:r>
              <a:rPr lang="de-DE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</a:t>
            </a:r>
            <a:endParaRPr lang="de-DE" sz="2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33121" y="4735217"/>
            <a:ext cx="1143360" cy="1306218"/>
          </a:xfrm>
          <a:prstGeom prst="roundRect">
            <a:avLst>
              <a:gd name="adj" fmla="val 125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1639" tIns="600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de-DE" sz="2200" dirty="0">
                <a:solidFill>
                  <a:srgbClr val="7E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ATLAS</a:t>
            </a:r>
          </a:p>
          <a:p>
            <a:pPr algn="ctr">
              <a:tabLst>
                <a:tab pos="656650" algn="l"/>
              </a:tabLst>
            </a:pPr>
            <a:r>
              <a:rPr lang="de-DE" sz="2200" dirty="0">
                <a:solidFill>
                  <a:srgbClr val="7E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>
              <a:tabLst>
                <a:tab pos="656650" algn="l"/>
              </a:tabLst>
            </a:pPr>
            <a:r>
              <a:rPr lang="de-DE" sz="2200" dirty="0" err="1">
                <a:solidFill>
                  <a:srgbClr val="7E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</a:t>
            </a:r>
            <a:endParaRPr lang="de-DE" sz="2200" dirty="0">
              <a:solidFill>
                <a:srgbClr val="7E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5453281" y="3918652"/>
            <a:ext cx="1143360" cy="620705"/>
          </a:xfrm>
          <a:prstGeom prst="leftRightArrowCallout">
            <a:avLst>
              <a:gd name="adj1" fmla="val 25000"/>
              <a:gd name="adj2" fmla="val 24537"/>
              <a:gd name="adj3" fmla="val 23028"/>
              <a:gd name="adj4" fmla="val 5950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616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de-DE" sz="2400" b="1" dirty="0">
                <a:solidFill>
                  <a:srgbClr val="800000"/>
                </a:solidFill>
              </a:rPr>
              <a:t>VME</a:t>
            </a:r>
          </a:p>
          <a:p>
            <a:pPr algn="ctr">
              <a:tabLst>
                <a:tab pos="656650" algn="l"/>
              </a:tabLst>
            </a:pPr>
            <a:r>
              <a:rPr lang="de-DE" sz="2400" b="1" dirty="0">
                <a:solidFill>
                  <a:srgbClr val="800000"/>
                </a:solidFill>
              </a:rPr>
              <a:t>CPU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Prin</a:t>
            </a:r>
            <a:r>
              <a:rPr lang="it-IT" dirty="0" smtClean="0"/>
              <a:t> 2009 BO </a:t>
            </a:r>
            <a:r>
              <a:rPr lang="it-IT" dirty="0" err="1" smtClean="0"/>
              <a:t>Goals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readout</a:t>
            </a:r>
            <a:r>
              <a:rPr lang="it-IT" dirty="0" smtClean="0"/>
              <a:t> </a:t>
            </a:r>
            <a:r>
              <a:rPr lang="it-IT" dirty="0" err="1" smtClean="0"/>
              <a:t>architectures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pixel </a:t>
            </a:r>
            <a:r>
              <a:rPr lang="it-IT" dirty="0" err="1" smtClean="0"/>
              <a:t>chips</a:t>
            </a:r>
            <a:endParaRPr lang="it-IT" dirty="0" smtClean="0"/>
          </a:p>
          <a:p>
            <a:pPr lvl="1"/>
            <a:r>
              <a:rPr lang="it-IT" dirty="0" err="1" smtClean="0"/>
              <a:t>Space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50 </a:t>
            </a:r>
            <a:r>
              <a:rPr lang="it-IT" dirty="0" err="1" smtClean="0"/>
              <a:t>um</a:t>
            </a:r>
            <a:r>
              <a:rPr lang="it-IT" dirty="0" smtClean="0"/>
              <a:t>,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100 </a:t>
            </a:r>
            <a:r>
              <a:rPr lang="it-IT" dirty="0" err="1" smtClean="0"/>
              <a:t>ns</a:t>
            </a:r>
            <a:endParaRPr lang="it-IT" dirty="0" smtClean="0"/>
          </a:p>
          <a:p>
            <a:pPr lvl="1"/>
            <a:r>
              <a:rPr lang="it-IT" dirty="0" err="1" smtClean="0"/>
              <a:t>Efficiency</a:t>
            </a:r>
            <a:r>
              <a:rPr lang="it-IT" dirty="0" smtClean="0"/>
              <a:t> &gt;98% </a:t>
            </a:r>
            <a:r>
              <a:rPr lang="it-IT" dirty="0" err="1" smtClean="0"/>
              <a:t>with</a:t>
            </a:r>
            <a:r>
              <a:rPr lang="it-IT" dirty="0" smtClean="0"/>
              <a:t> 100 </a:t>
            </a:r>
            <a:r>
              <a:rPr lang="it-IT" dirty="0" err="1" smtClean="0"/>
              <a:t>Mhit</a:t>
            </a:r>
            <a:r>
              <a:rPr lang="it-IT" dirty="0" smtClean="0"/>
              <a:t>/s rate on 1 cmq</a:t>
            </a:r>
          </a:p>
          <a:p>
            <a:endParaRPr lang="it-IT" dirty="0" smtClean="0"/>
          </a:p>
          <a:p>
            <a:r>
              <a:rPr lang="it-IT" dirty="0" smtClean="0"/>
              <a:t>Online </a:t>
            </a:r>
            <a:r>
              <a:rPr lang="it-IT" dirty="0" err="1" smtClean="0"/>
              <a:t>tracking</a:t>
            </a:r>
            <a:r>
              <a:rPr lang="it-IT" dirty="0" smtClean="0"/>
              <a:t> system</a:t>
            </a:r>
          </a:p>
          <a:p>
            <a:pPr lvl="1"/>
            <a:r>
              <a:rPr lang="it-IT" dirty="0" smtClean="0"/>
              <a:t>Continue the </a:t>
            </a:r>
            <a:r>
              <a:rPr lang="it-IT" dirty="0" err="1" smtClean="0"/>
              <a:t>study</a:t>
            </a:r>
            <a:r>
              <a:rPr lang="it-IT" dirty="0" smtClean="0"/>
              <a:t> on the AM </a:t>
            </a:r>
            <a:r>
              <a:rPr lang="it-IT" dirty="0" err="1" smtClean="0"/>
              <a:t>systems</a:t>
            </a:r>
            <a:r>
              <a:rPr lang="it-IT" dirty="0" smtClean="0"/>
              <a:t> (+PI+MI)</a:t>
            </a:r>
          </a:p>
          <a:p>
            <a:pPr lvl="1"/>
            <a:r>
              <a:rPr lang="it-IT" dirty="0" err="1" smtClean="0"/>
              <a:t>Push</a:t>
            </a:r>
            <a:r>
              <a:rPr lang="it-IT" dirty="0" smtClean="0"/>
              <a:t> the system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limit</a:t>
            </a:r>
            <a:r>
              <a:rPr lang="it-IT" dirty="0" smtClean="0"/>
              <a:t> (</a:t>
            </a:r>
            <a:r>
              <a:rPr lang="it-IT" dirty="0" err="1" smtClean="0"/>
              <a:t>bandwidths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AM </a:t>
            </a:r>
            <a:r>
              <a:rPr lang="it-IT" dirty="0" err="1" smtClean="0"/>
              <a:t>roads</a:t>
            </a:r>
            <a:r>
              <a:rPr lang="it-IT" dirty="0" smtClean="0"/>
              <a:t> processing (</a:t>
            </a:r>
            <a:r>
              <a:rPr lang="it-IT" dirty="0" err="1" smtClean="0"/>
              <a:t>tracking</a:t>
            </a:r>
            <a:r>
              <a:rPr lang="it-IT" dirty="0" smtClean="0"/>
              <a:t>/</a:t>
            </a:r>
            <a:r>
              <a:rPr lang="it-IT" dirty="0" err="1" smtClean="0"/>
              <a:t>fitting</a:t>
            </a:r>
            <a:r>
              <a:rPr lang="it-IT" dirty="0" smtClean="0"/>
              <a:t>/TSP)</a:t>
            </a:r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954E603-2EDE-42B4-9324-445B35B66A99}" type="slidenum">
              <a:rPr lang="de-DE"/>
              <a:pPr/>
              <a:t>20</a:t>
            </a:fld>
            <a:endParaRPr lang="de-DE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60" y="3429000"/>
            <a:ext cx="8599680" cy="3312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>
                <a:latin typeface="Comic Sans MS" pitchFamily="64" charset="0"/>
              </a:rPr>
              <a:t>Memorie</a:t>
            </a:r>
            <a:r>
              <a:rPr lang="de-DE" dirty="0">
                <a:latin typeface="Comic Sans MS" pitchFamily="64" charset="0"/>
              </a:rPr>
              <a:t> </a:t>
            </a:r>
            <a:r>
              <a:rPr lang="de-DE" dirty="0" err="1">
                <a:latin typeface="Comic Sans MS" pitchFamily="64" charset="0"/>
              </a:rPr>
              <a:t>Associative</a:t>
            </a:r>
            <a:endParaRPr lang="de-DE" dirty="0">
              <a:latin typeface="Comic Sans MS" pitchFamily="6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AMChip</a:t>
            </a:r>
            <a:r>
              <a:rPr lang="de-DE" dirty="0"/>
              <a:t> </a:t>
            </a:r>
            <a:r>
              <a:rPr lang="de-DE" dirty="0" err="1"/>
              <a:t>basato</a:t>
            </a:r>
            <a:r>
              <a:rPr lang="de-DE" dirty="0"/>
              <a:t> </a:t>
            </a:r>
            <a:r>
              <a:rPr lang="de-DE" dirty="0" err="1"/>
              <a:t>sulle</a:t>
            </a:r>
            <a:r>
              <a:rPr lang="de-DE" dirty="0"/>
              <a:t> CAM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Correlazione</a:t>
            </a:r>
            <a:r>
              <a:rPr lang="de-DE" dirty="0"/>
              <a:t> </a:t>
            </a:r>
            <a:r>
              <a:rPr lang="de-DE" dirty="0" err="1"/>
              <a:t>tra</a:t>
            </a:r>
            <a:r>
              <a:rPr lang="de-DE" dirty="0"/>
              <a:t> </a:t>
            </a:r>
            <a:r>
              <a:rPr lang="de-DE" dirty="0" err="1"/>
              <a:t>hit</a:t>
            </a:r>
            <a:r>
              <a:rPr lang="de-DE" dirty="0"/>
              <a:t> -&gt; </a:t>
            </a:r>
            <a:r>
              <a:rPr lang="de-DE" dirty="0" err="1"/>
              <a:t>pattern</a:t>
            </a:r>
            <a:r>
              <a:rPr lang="de-DE" dirty="0"/>
              <a:t> a bassa </a:t>
            </a:r>
            <a:r>
              <a:rPr lang="de-DE" dirty="0" err="1"/>
              <a:t>risoluzione</a:t>
            </a:r>
            <a:r>
              <a:rPr lang="de-DE" dirty="0"/>
              <a:t> in </a:t>
            </a:r>
            <a:r>
              <a:rPr lang="de-DE" dirty="0" err="1"/>
              <a:t>parallelo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Banca</a:t>
            </a:r>
            <a:r>
              <a:rPr lang="de-DE" dirty="0"/>
              <a:t> (50k - 100k) </a:t>
            </a:r>
            <a:r>
              <a:rPr lang="de-DE" dirty="0" err="1"/>
              <a:t>pattern</a:t>
            </a:r>
            <a:r>
              <a:rPr lang="de-DE" dirty="0"/>
              <a:t> (6-8 </a:t>
            </a:r>
            <a:r>
              <a:rPr lang="de-DE" dirty="0" err="1"/>
              <a:t>layer</a:t>
            </a:r>
            <a:r>
              <a:rPr lang="de-DE" dirty="0"/>
              <a:t>) → </a:t>
            </a:r>
            <a:r>
              <a:rPr lang="de-DE" dirty="0" err="1"/>
              <a:t>road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BA012C6-4811-4F1F-8447-82B387DC8BB8}" type="slidenum">
              <a:rPr lang="de-DE"/>
              <a:pPr/>
              <a:t>21</a:t>
            </a:fld>
            <a:endParaRPr lang="de-DE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>
                <a:latin typeface="Comic Sans MS" pitchFamily="64" charset="0"/>
              </a:rPr>
              <a:t>I Primi Test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Scopo</a:t>
            </a:r>
            <a:r>
              <a:rPr lang="de-DE" dirty="0"/>
              <a:t>: </a:t>
            </a:r>
            <a:r>
              <a:rPr lang="de-DE" dirty="0" err="1"/>
              <a:t>testare</a:t>
            </a:r>
            <a:r>
              <a:rPr lang="de-DE" dirty="0"/>
              <a:t> </a:t>
            </a:r>
            <a:r>
              <a:rPr lang="de-DE" dirty="0" err="1"/>
              <a:t>passo</a:t>
            </a:r>
            <a:r>
              <a:rPr lang="de-DE" dirty="0"/>
              <a:t> a </a:t>
            </a:r>
            <a:r>
              <a:rPr lang="de-DE" dirty="0" err="1"/>
              <a:t>passo</a:t>
            </a:r>
            <a:r>
              <a:rPr lang="de-DE" dirty="0"/>
              <a:t>, </a:t>
            </a:r>
            <a:r>
              <a:rPr lang="de-DE" dirty="0" err="1"/>
              <a:t>scheda</a:t>
            </a:r>
            <a:r>
              <a:rPr lang="de-DE" dirty="0"/>
              <a:t> per </a:t>
            </a:r>
            <a:r>
              <a:rPr lang="de-DE" dirty="0" err="1"/>
              <a:t>scheda</a:t>
            </a:r>
            <a:r>
              <a:rPr lang="de-DE" dirty="0"/>
              <a:t> </a:t>
            </a:r>
            <a:r>
              <a:rPr lang="de-DE" dirty="0" err="1"/>
              <a:t>durante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sviluppo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/>
              <a:t>Bologna, Pisa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Sviluppo</a:t>
            </a:r>
            <a:r>
              <a:rPr lang="de-DE" dirty="0"/>
              <a:t> </a:t>
            </a:r>
            <a:r>
              <a:rPr lang="de-DE" dirty="0" err="1"/>
              <a:t>firmware</a:t>
            </a:r>
            <a:r>
              <a:rPr lang="de-DE" dirty="0"/>
              <a:t> EDRO e AM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/>
              <a:t>Hit </a:t>
            </a:r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nella</a:t>
            </a:r>
            <a:r>
              <a:rPr lang="de-DE" dirty="0"/>
              <a:t> EDRO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/>
              <a:t>Hit e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salvate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disco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Simulazione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Confronto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risultati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6E90EA-5F02-4698-8373-6DB676C53FBB}" type="slidenum">
              <a:rPr lang="de-DE"/>
              <a:pPr/>
              <a:t>22</a:t>
            </a:fld>
            <a:endParaRPr lang="de-DE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80" y="3918652"/>
            <a:ext cx="7653600" cy="290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148640" y="5062132"/>
            <a:ext cx="4014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/>
          <a:lstStyle/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2900" dirty="0" err="1">
                <a:solidFill>
                  <a:srgbClr val="000000"/>
                </a:solidFill>
              </a:rPr>
              <a:t>Scrittura</a:t>
            </a:r>
            <a:r>
              <a:rPr lang="de-DE" sz="2900" dirty="0">
                <a:solidFill>
                  <a:srgbClr val="000000"/>
                </a:solidFill>
              </a:rPr>
              <a:t> </a:t>
            </a:r>
            <a:r>
              <a:rPr lang="de-DE" sz="2900" dirty="0" err="1">
                <a:solidFill>
                  <a:srgbClr val="000000"/>
                </a:solidFill>
              </a:rPr>
              <a:t>disabilitata</a:t>
            </a:r>
            <a:endParaRPr lang="de-DE" sz="2900" dirty="0">
              <a:solidFill>
                <a:srgbClr val="000000"/>
              </a:solidFill>
            </a:endParaRPr>
          </a:p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2900" dirty="0" err="1">
                <a:solidFill>
                  <a:srgbClr val="000000"/>
                </a:solidFill>
              </a:rPr>
              <a:t>Configurazione</a:t>
            </a:r>
            <a:r>
              <a:rPr lang="de-DE" sz="2900" dirty="0">
                <a:solidFill>
                  <a:srgbClr val="000000"/>
                </a:solidFill>
              </a:rPr>
              <a:t> finale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>
                <a:latin typeface="Comic Sans MS" pitchFamily="64" charset="0"/>
              </a:rPr>
              <a:t>Latenza</a:t>
            </a:r>
            <a:r>
              <a:rPr lang="de-DE" dirty="0">
                <a:latin typeface="Comic Sans MS" pitchFamily="64" charset="0"/>
              </a:rPr>
              <a:t> e Rate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720" y="1156443"/>
            <a:ext cx="8264160" cy="2599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76320" y="3135210"/>
            <a:ext cx="3591360" cy="489651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25602" rIns="0" bIns="0"/>
          <a:lstStyle/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900" dirty="0" err="1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Latenza</a:t>
            </a:r>
            <a:r>
              <a:rPr lang="de-DE" sz="2900" dirty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AM </a:t>
            </a:r>
            <a:r>
              <a:rPr lang="de-DE" sz="2900" dirty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Tahoma" pitchFamily="32" charset="0"/>
              </a:rPr>
              <a:t>≈</a:t>
            </a:r>
            <a:r>
              <a:rPr lang="de-DE" sz="2900" dirty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2" charset="0"/>
              </a:rPr>
              <a:t> </a:t>
            </a:r>
            <a:r>
              <a:rPr lang="de-DE" sz="2900" dirty="0" err="1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  <a:cs typeface="Tahoma" pitchFamily="32" charset="0"/>
              </a:rPr>
              <a:t>m</a:t>
            </a:r>
            <a:r>
              <a:rPr lang="de-DE" sz="2900" dirty="0" err="1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2" charset="0"/>
              </a:rPr>
              <a:t>s</a:t>
            </a:r>
            <a:endParaRPr lang="de-DE" sz="2900" dirty="0">
              <a:solidFill>
                <a:srgbClr val="FF33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2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80160" y="1191006"/>
            <a:ext cx="293904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16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400" b="1" dirty="0">
                <a:solidFill>
                  <a:srgbClr val="9400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 EDRO → AMB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80160" y="1926923"/>
            <a:ext cx="3428640" cy="424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16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Road AMB → EDRO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DE4F17-581A-4CA9-9A51-E0466247085C}" type="slidenum">
              <a:rPr lang="de-DE"/>
              <a:pPr/>
              <a:t>23</a:t>
            </a:fld>
            <a:endParaRPr lang="de-DE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>
                <a:latin typeface="Comic Sans MS" pitchFamily="64" charset="0"/>
              </a:rPr>
              <a:t>Test </a:t>
            </a:r>
            <a:r>
              <a:rPr lang="de-DE" dirty="0" err="1">
                <a:latin typeface="Comic Sans MS" pitchFamily="64" charset="0"/>
              </a:rPr>
              <a:t>Vertical</a:t>
            </a:r>
            <a:r>
              <a:rPr lang="de-DE" dirty="0">
                <a:latin typeface="Comic Sans MS" pitchFamily="64" charset="0"/>
              </a:rPr>
              <a:t> Slice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/>
              <a:t>Bologna, Pisa, CERN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/>
              <a:t>Test </a:t>
            </a:r>
            <a:r>
              <a:rPr lang="de-DE" dirty="0" err="1"/>
              <a:t>prototipo</a:t>
            </a:r>
            <a:r>
              <a:rPr lang="de-DE" dirty="0"/>
              <a:t> </a:t>
            </a:r>
            <a:r>
              <a:rPr lang="de-DE" dirty="0" err="1"/>
              <a:t>completo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/>
              <a:t>Hit </a:t>
            </a:r>
            <a:r>
              <a:rPr lang="de-DE" dirty="0" err="1"/>
              <a:t>generate</a:t>
            </a:r>
            <a:r>
              <a:rPr lang="de-DE" dirty="0"/>
              <a:t> da </a:t>
            </a:r>
            <a:r>
              <a:rPr lang="de-DE" dirty="0" err="1"/>
              <a:t>programma</a:t>
            </a:r>
            <a:r>
              <a:rPr lang="de-DE" dirty="0"/>
              <a:t> e </a:t>
            </a:r>
            <a:r>
              <a:rPr lang="de-DE" dirty="0" err="1"/>
              <a:t>salvate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Inviate</a:t>
            </a:r>
            <a:r>
              <a:rPr lang="de-DE" dirty="0"/>
              <a:t> da PC</a:t>
            </a:r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Risultati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disco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Simulazione</a:t>
            </a:r>
            <a:r>
              <a:rPr lang="de-DE" dirty="0"/>
              <a:t> </a:t>
            </a:r>
            <a:r>
              <a:rPr lang="de-DE" dirty="0" err="1"/>
              <a:t>prende</a:t>
            </a:r>
            <a:r>
              <a:rPr lang="de-DE" dirty="0"/>
              <a:t> </a:t>
            </a:r>
            <a:r>
              <a:rPr lang="de-DE" dirty="0" err="1"/>
              <a:t>hit</a:t>
            </a:r>
            <a:r>
              <a:rPr lang="de-DE" dirty="0"/>
              <a:t> e </a:t>
            </a:r>
            <a:r>
              <a:rPr lang="de-DE" dirty="0" err="1"/>
              <a:t>road</a:t>
            </a:r>
            <a:r>
              <a:rPr lang="de-DE" dirty="0"/>
              <a:t> da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diversi</a:t>
            </a:r>
            <a:endParaRPr lang="de-DE" dirty="0"/>
          </a:p>
          <a:p>
            <a:pPr marL="391686" indent="-293764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Confronto</a:t>
            </a:r>
            <a:r>
              <a:rPr lang="de-DE" dirty="0"/>
              <a:t> </a:t>
            </a:r>
            <a:r>
              <a:rPr lang="de-DE" dirty="0" err="1"/>
              <a:t>risultati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8CBC01-F633-4090-BE39-BECD1E66D3AD}" type="slidenum">
              <a:rPr lang="de-DE"/>
              <a:pPr/>
              <a:t>24</a:t>
            </a:fld>
            <a:endParaRPr lang="de-DE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 l="50261"/>
          <a:stretch>
            <a:fillRect/>
          </a:stretch>
        </p:blipFill>
        <p:spPr bwMode="auto">
          <a:xfrm>
            <a:off x="685441" y="4376620"/>
            <a:ext cx="3615840" cy="2384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080" y="1156442"/>
            <a:ext cx="4147200" cy="3187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r="50261"/>
          <a:stretch>
            <a:fillRect/>
          </a:stretch>
        </p:blipFill>
        <p:spPr bwMode="auto">
          <a:xfrm>
            <a:off x="4907521" y="4375180"/>
            <a:ext cx="3615840" cy="2384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55840" y="1600009"/>
            <a:ext cx="3525120" cy="1817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/>
          <a:lstStyle/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900" dirty="0" err="1">
                <a:solidFill>
                  <a:srgbClr val="000000"/>
                </a:solidFill>
              </a:rPr>
              <a:t>Corretta</a:t>
            </a:r>
            <a:r>
              <a:rPr lang="de-DE" sz="2900" dirty="0">
                <a:solidFill>
                  <a:srgbClr val="000000"/>
                </a:solidFill>
              </a:rPr>
              <a:t> </a:t>
            </a:r>
            <a:r>
              <a:rPr lang="de-DE" sz="2900" dirty="0" err="1">
                <a:solidFill>
                  <a:srgbClr val="000000"/>
                </a:solidFill>
              </a:rPr>
              <a:t>trasmissione</a:t>
            </a:r>
            <a:r>
              <a:rPr lang="de-DE" sz="2900" dirty="0">
                <a:solidFill>
                  <a:srgbClr val="000000"/>
                </a:solidFill>
              </a:rPr>
              <a:t> </a:t>
            </a:r>
            <a:r>
              <a:rPr lang="de-DE" sz="2900" dirty="0" err="1">
                <a:solidFill>
                  <a:srgbClr val="000000"/>
                </a:solidFill>
              </a:rPr>
              <a:t>hit</a:t>
            </a:r>
            <a:endParaRPr lang="de-DE" sz="2900" dirty="0">
              <a:solidFill>
                <a:srgbClr val="000000"/>
              </a:solidFill>
            </a:endParaRPr>
          </a:p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900" dirty="0">
                <a:solidFill>
                  <a:srgbClr val="000000"/>
                </a:solidFill>
              </a:rPr>
              <a:t>Match </a:t>
            </a:r>
            <a:r>
              <a:rPr lang="de-DE" sz="2900" dirty="0" err="1">
                <a:solidFill>
                  <a:srgbClr val="000000"/>
                </a:solidFill>
              </a:rPr>
              <a:t>tra</a:t>
            </a:r>
            <a:r>
              <a:rPr lang="de-DE" sz="2900" dirty="0">
                <a:solidFill>
                  <a:srgbClr val="000000"/>
                </a:solidFill>
              </a:rPr>
              <a:t> </a:t>
            </a:r>
            <a:r>
              <a:rPr lang="de-DE" sz="2900" dirty="0" err="1">
                <a:solidFill>
                  <a:srgbClr val="000000"/>
                </a:solidFill>
              </a:rPr>
              <a:t>road</a:t>
            </a:r>
            <a:r>
              <a:rPr lang="de-DE" sz="2900" dirty="0">
                <a:solidFill>
                  <a:srgbClr val="000000"/>
                </a:solidFill>
              </a:rPr>
              <a:t> </a:t>
            </a:r>
            <a:r>
              <a:rPr lang="de-DE" sz="2900" dirty="0" err="1">
                <a:solidFill>
                  <a:srgbClr val="000000"/>
                </a:solidFill>
              </a:rPr>
              <a:t>trovate</a:t>
            </a:r>
            <a:r>
              <a:rPr lang="de-DE" sz="2900" dirty="0">
                <a:solidFill>
                  <a:srgbClr val="000000"/>
                </a:solidFill>
              </a:rPr>
              <a:t> e </a:t>
            </a:r>
            <a:r>
              <a:rPr lang="de-DE" sz="2900" dirty="0" err="1">
                <a:solidFill>
                  <a:srgbClr val="000000"/>
                </a:solidFill>
              </a:rPr>
              <a:t>simulate</a:t>
            </a:r>
            <a:endParaRPr lang="de-DE" sz="2900" dirty="0">
              <a:solidFill>
                <a:srgbClr val="0000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66080" y="5193186"/>
            <a:ext cx="1795680" cy="79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3220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de-DE" sz="2500" dirty="0" err="1">
                <a:solidFill>
                  <a:srgbClr val="3DEB3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Purezza</a:t>
            </a:r>
            <a:r>
              <a:rPr lang="de-DE" sz="2500" dirty="0">
                <a:solidFill>
                  <a:srgbClr val="3DEB3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100%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47040" y="5126939"/>
            <a:ext cx="1795680" cy="79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3220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de-DE" sz="2500" dirty="0" err="1">
                <a:solidFill>
                  <a:srgbClr val="3DEB3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Efficienza</a:t>
            </a:r>
            <a:r>
              <a:rPr lang="de-DE" sz="2500" dirty="0">
                <a:solidFill>
                  <a:srgbClr val="3DEB3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100%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400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/>
              <a:t>Test </a:t>
            </a:r>
            <a:r>
              <a:rPr lang="de-DE" dirty="0" err="1"/>
              <a:t>Vertical</a:t>
            </a:r>
            <a:r>
              <a:rPr lang="de-DE" dirty="0"/>
              <a:t> Slice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89248"/>
            <a:ext cx="12019981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Pixel chip </a:t>
            </a:r>
            <a:r>
              <a:rPr lang="it-IT" dirty="0" err="1" smtClean="0"/>
              <a:t>architecture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1354286"/>
            <a:ext cx="82169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26" y="476673"/>
            <a:ext cx="9154726" cy="579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3D MAPS projects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5565304" cy="3384376"/>
          </a:xfrm>
        </p:spPr>
        <p:txBody>
          <a:bodyPr>
            <a:noAutofit/>
          </a:bodyPr>
          <a:lstStyle/>
          <a:p>
            <a:pPr marL="174625" indent="-166688"/>
            <a:r>
              <a:rPr lang="en-US" sz="2000" b="1" dirty="0" err="1" smtClean="0"/>
              <a:t>Apsel</a:t>
            </a:r>
            <a:r>
              <a:rPr lang="en-US" sz="2000" b="1" dirty="0" smtClean="0"/>
              <a:t>-VI</a:t>
            </a:r>
          </a:p>
          <a:p>
            <a:pPr lvl="1"/>
            <a:r>
              <a:rPr lang="en-US" sz="1800" dirty="0" smtClean="0"/>
              <a:t>MATRIX 96x128(2 sub-m. 48 x128)</a:t>
            </a:r>
          </a:p>
          <a:p>
            <a:pPr lvl="1"/>
            <a:r>
              <a:rPr lang="en-US" sz="1800" dirty="0" smtClean="0"/>
              <a:t>5.2 x 10 mm (incl. scr. line)</a:t>
            </a:r>
          </a:p>
          <a:p>
            <a:pPr lvl="1"/>
            <a:r>
              <a:rPr lang="en-US" sz="1800" dirty="0" smtClean="0"/>
              <a:t>Rows divided in:</a:t>
            </a:r>
          </a:p>
          <a:p>
            <a:pPr lvl="2"/>
            <a:r>
              <a:rPr lang="en-US" sz="1600" dirty="0" smtClean="0"/>
              <a:t> 4 </a:t>
            </a:r>
            <a:r>
              <a:rPr lang="en-US" sz="1600" dirty="0" err="1" smtClean="0"/>
              <a:t>sparsifiers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32 rows for each </a:t>
            </a:r>
            <a:r>
              <a:rPr lang="en-US" sz="1600" dirty="0" err="1" smtClean="0"/>
              <a:t>sparsifier</a:t>
            </a:r>
            <a:endParaRPr lang="en-US" sz="1600" dirty="0" smtClean="0"/>
          </a:p>
          <a:p>
            <a:pPr lvl="2"/>
            <a:r>
              <a:rPr lang="en-US" sz="1600" dirty="0" smtClean="0"/>
              <a:t>8 zones for each </a:t>
            </a:r>
            <a:r>
              <a:rPr lang="en-US" sz="1600" dirty="0" err="1" smtClean="0"/>
              <a:t>sparsifier</a:t>
            </a:r>
            <a:r>
              <a:rPr lang="en-US" sz="1600" dirty="0" smtClean="0"/>
              <a:t> (</a:t>
            </a:r>
            <a:r>
              <a:rPr lang="en-US" sz="1600" dirty="0" err="1" smtClean="0"/>
              <a:t>Wzone</a:t>
            </a:r>
            <a:r>
              <a:rPr lang="en-US" sz="1600" dirty="0" smtClean="0"/>
              <a:t>= 4 pixels)</a:t>
            </a:r>
          </a:p>
          <a:p>
            <a:pPr lvl="2"/>
            <a:endParaRPr lang="en-US" sz="1800" dirty="0" smtClean="0"/>
          </a:p>
          <a:p>
            <a:pPr marL="166688" indent="-166688"/>
            <a:r>
              <a:rPr lang="en-US" sz="2000" b="1" dirty="0" smtClean="0"/>
              <a:t>SuperPix1</a:t>
            </a:r>
          </a:p>
          <a:p>
            <a:pPr lvl="1"/>
            <a:r>
              <a:rPr lang="en-US" sz="1800" dirty="0" smtClean="0"/>
              <a:t>MATRIX 32x128 (2 sub-m. 16x128)</a:t>
            </a:r>
          </a:p>
          <a:p>
            <a:pPr lvl="1"/>
            <a:r>
              <a:rPr lang="en-US" sz="1800" dirty="0" smtClean="0"/>
              <a:t>3.5 x 10 mm (inc. scr. Line)</a:t>
            </a:r>
          </a:p>
          <a:p>
            <a:pPr lvl="1"/>
            <a:r>
              <a:rPr lang="en-US" sz="1800" dirty="0" smtClean="0"/>
              <a:t>Rows divided in:</a:t>
            </a:r>
          </a:p>
          <a:p>
            <a:pPr lvl="2"/>
            <a:r>
              <a:rPr lang="en-US" sz="1600" dirty="0" smtClean="0"/>
              <a:t> 4 </a:t>
            </a:r>
            <a:r>
              <a:rPr lang="en-US" sz="1600" dirty="0" err="1" smtClean="0"/>
              <a:t>sparsifiers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32 rows for each </a:t>
            </a:r>
            <a:r>
              <a:rPr lang="en-US" sz="1600" dirty="0" err="1" smtClean="0"/>
              <a:t>sparsifier</a:t>
            </a:r>
            <a:endParaRPr lang="en-US" sz="1600" dirty="0" smtClean="0"/>
          </a:p>
          <a:p>
            <a:pPr lvl="2"/>
            <a:r>
              <a:rPr lang="en-US" sz="1600" dirty="0" smtClean="0"/>
              <a:t>8 zones for each </a:t>
            </a:r>
            <a:r>
              <a:rPr lang="en-US" sz="1600" dirty="0" err="1" smtClean="0"/>
              <a:t>sparsifier</a:t>
            </a:r>
            <a:r>
              <a:rPr lang="en-US" sz="1600" dirty="0" smtClean="0"/>
              <a:t> (</a:t>
            </a:r>
            <a:r>
              <a:rPr lang="en-US" sz="1600" dirty="0" err="1" smtClean="0"/>
              <a:t>Wzone</a:t>
            </a:r>
            <a:r>
              <a:rPr lang="en-US" sz="1600" dirty="0" smtClean="0"/>
              <a:t>= 4 pixels)</a:t>
            </a:r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2132856"/>
            <a:ext cx="41915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45542"/>
            <a:ext cx="4248472" cy="145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4450"/>
            <a:ext cx="9015413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172400" y="6381328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33338"/>
            <a:ext cx="9113837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12C8-562D-492B-8CAE-544F960B148E}" type="slidenum">
              <a:rPr lang="it-IT"/>
              <a:pPr/>
              <a:t>8</a:t>
            </a:fld>
            <a:endParaRPr lang="it-IT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781800" y="3429000"/>
            <a:ext cx="2057400" cy="1295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Stratix Firmware building blocks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905000" y="1371600"/>
            <a:ext cx="4800600" cy="4724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676400" y="19812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1524000"/>
            <a:ext cx="1447800" cy="835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/>
              <a:t>VME Memory</a:t>
            </a:r>
          </a:p>
          <a:p>
            <a:r>
              <a:rPr lang="it-IT" sz="1600"/>
              <a:t>32 D32</a:t>
            </a:r>
          </a:p>
          <a:p>
            <a:r>
              <a:rPr lang="it-IT" sz="1600"/>
              <a:t>+ EPMCs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86000" y="20574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rgbClr val="FF0000"/>
                </a:solidFill>
              </a:rPr>
              <a:t>Register </a:t>
            </a:r>
          </a:p>
          <a:p>
            <a:pPr algn="ctr"/>
            <a:r>
              <a:rPr lang="it-IT">
                <a:solidFill>
                  <a:srgbClr val="FF0000"/>
                </a:solidFill>
              </a:rPr>
              <a:t>File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1676400" y="25146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09600" y="2514600"/>
            <a:ext cx="854075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EPMC</a:t>
            </a:r>
          </a:p>
          <a:p>
            <a:r>
              <a:rPr lang="it-IT"/>
              <a:t>Regs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105400" y="20574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rgbClr val="008000"/>
                </a:solidFill>
              </a:rPr>
              <a:t>Clock</a:t>
            </a:r>
          </a:p>
          <a:p>
            <a:pPr algn="ctr"/>
            <a:r>
              <a:rPr lang="it-IT">
                <a:solidFill>
                  <a:srgbClr val="008000"/>
                </a:solidFill>
              </a:rPr>
              <a:t>Manager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33800" y="20574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rgbClr val="FF0000"/>
                </a:solidFill>
              </a:rPr>
              <a:t>Main</a:t>
            </a:r>
          </a:p>
          <a:p>
            <a:pPr algn="ctr"/>
            <a:r>
              <a:rPr lang="it-IT">
                <a:solidFill>
                  <a:srgbClr val="FF0000"/>
                </a:solidFill>
              </a:rPr>
              <a:t>FSM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819400" y="2971800"/>
            <a:ext cx="2743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/>
              <a:t>Data </a:t>
            </a:r>
          </a:p>
          <a:p>
            <a:pPr algn="ctr"/>
            <a:r>
              <a:rPr lang="it-IT" sz="2400"/>
              <a:t>Processing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04800" y="3581400"/>
            <a:ext cx="15398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8 Hit streams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1981200" y="37338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5562600" y="36576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781800" y="3581400"/>
            <a:ext cx="19462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6 AM Hit streams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5791200" y="2895600"/>
            <a:ext cx="838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rgbClr val="008000"/>
                </a:solidFill>
                <a:latin typeface="Comic Sans MS" pitchFamily="66" charset="0"/>
              </a:rPr>
              <a:t>Spy</a:t>
            </a:r>
          </a:p>
          <a:p>
            <a:pPr algn="ctr"/>
            <a:r>
              <a:rPr lang="it-IT">
                <a:solidFill>
                  <a:srgbClr val="008000"/>
                </a:solidFill>
                <a:latin typeface="Comic Sans MS" pitchFamily="66" charset="0"/>
              </a:rPr>
              <a:t>buffer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1981200" y="3048000"/>
            <a:ext cx="762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rgbClr val="008000"/>
                </a:solidFill>
                <a:latin typeface="Comic Sans MS" pitchFamily="66" charset="0"/>
              </a:rPr>
              <a:t>Spy</a:t>
            </a:r>
          </a:p>
          <a:p>
            <a:pPr algn="ctr"/>
            <a:r>
              <a:rPr lang="it-IT">
                <a:solidFill>
                  <a:srgbClr val="008000"/>
                </a:solidFill>
                <a:latin typeface="Comic Sans MS" pitchFamily="66" charset="0"/>
              </a:rPr>
              <a:t>buffer</a:t>
            </a: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286000" y="36576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096000" y="3505200"/>
            <a:ext cx="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6858000" y="4267200"/>
            <a:ext cx="8540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Roads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 rot="21172499" flipH="1">
            <a:off x="5715000" y="4343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6019800" y="4724400"/>
            <a:ext cx="685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>
                <a:solidFill>
                  <a:srgbClr val="008000"/>
                </a:solidFill>
              </a:rPr>
              <a:t>Spy</a:t>
            </a:r>
          </a:p>
          <a:p>
            <a:pPr algn="ctr"/>
            <a:r>
              <a:rPr lang="it-IT">
                <a:solidFill>
                  <a:srgbClr val="008000"/>
                </a:solidFill>
              </a:rPr>
              <a:t>buffer</a:t>
            </a: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6324600" y="4495800"/>
            <a:ext cx="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8001000" y="41910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latin typeface="Comic Sans MS" pitchFamily="66" charset="0"/>
                <a:ea typeface="Comics"/>
                <a:cs typeface="Comics"/>
              </a:rPr>
              <a:t>AM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304800" y="4267200"/>
            <a:ext cx="14509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L1Accept</a:t>
            </a:r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 rot="-1061063">
            <a:off x="1828800" y="41910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3733800" y="4572000"/>
            <a:ext cx="19812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 b="1">
                <a:solidFill>
                  <a:schemeClr val="accent2"/>
                </a:solidFill>
              </a:rPr>
              <a:t>Post</a:t>
            </a:r>
          </a:p>
          <a:p>
            <a:pPr algn="ctr"/>
            <a:r>
              <a:rPr lang="it-IT" sz="2400" b="1">
                <a:solidFill>
                  <a:schemeClr val="accent2"/>
                </a:solidFill>
              </a:rPr>
              <a:t>Processing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2286000" y="4724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400">
                <a:solidFill>
                  <a:schemeClr val="accent2"/>
                </a:solidFill>
              </a:rPr>
              <a:t>Event</a:t>
            </a:r>
          </a:p>
          <a:p>
            <a:pPr algn="ctr"/>
            <a:r>
              <a:rPr lang="it-IT" sz="2400">
                <a:solidFill>
                  <a:schemeClr val="accent2"/>
                </a:solidFill>
              </a:rPr>
              <a:t>Out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 flipH="1">
            <a:off x="3429000" y="5029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 flipH="1">
            <a:off x="1676400" y="5181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457200" y="5105400"/>
            <a:ext cx="12223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S-Link out</a:t>
            </a: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4419600" y="43434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195263" y="3886200"/>
            <a:ext cx="1709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From epmc or simu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228600" y="4572000"/>
            <a:ext cx="1620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From TTC or simu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5105400" y="1371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latin typeface="Comic Sans MS" pitchFamily="66" charset="0"/>
                <a:ea typeface="Comics"/>
                <a:cs typeface="Comics"/>
              </a:rPr>
              <a:t>Stratix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6E90EA-5F02-4698-8373-6DB676C53FBB}" type="slidenum">
              <a:rPr lang="de-DE"/>
              <a:pPr/>
              <a:t>9</a:t>
            </a:fld>
            <a:endParaRPr lang="de-DE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80" y="3918652"/>
            <a:ext cx="7653600" cy="290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148640" y="5062132"/>
            <a:ext cx="4014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/>
          <a:lstStyle/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2900" dirty="0" err="1">
                <a:solidFill>
                  <a:srgbClr val="000000"/>
                </a:solidFill>
              </a:rPr>
              <a:t>Scrittura</a:t>
            </a:r>
            <a:r>
              <a:rPr lang="de-DE" sz="2900" dirty="0">
                <a:solidFill>
                  <a:srgbClr val="000000"/>
                </a:solidFill>
              </a:rPr>
              <a:t> </a:t>
            </a:r>
            <a:r>
              <a:rPr lang="de-DE" sz="2900" dirty="0" err="1">
                <a:solidFill>
                  <a:srgbClr val="000000"/>
                </a:solidFill>
              </a:rPr>
              <a:t>disabilitata</a:t>
            </a:r>
            <a:endParaRPr lang="de-DE" sz="2900" dirty="0">
              <a:solidFill>
                <a:srgbClr val="000000"/>
              </a:solidFill>
            </a:endParaRPr>
          </a:p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2900" dirty="0" err="1">
                <a:solidFill>
                  <a:srgbClr val="000000"/>
                </a:solidFill>
              </a:rPr>
              <a:t>Configurazione</a:t>
            </a:r>
            <a:r>
              <a:rPr lang="de-DE" sz="2900" dirty="0">
                <a:solidFill>
                  <a:srgbClr val="000000"/>
                </a:solidFill>
              </a:rPr>
              <a:t> finale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>
                <a:latin typeface="Comic Sans MS" pitchFamily="64" charset="0"/>
              </a:rPr>
              <a:t>Latenza</a:t>
            </a:r>
            <a:r>
              <a:rPr lang="de-DE" dirty="0">
                <a:latin typeface="Comic Sans MS" pitchFamily="64" charset="0"/>
              </a:rPr>
              <a:t> e Rate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720" y="1156443"/>
            <a:ext cx="8264160" cy="2599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76320" y="3135210"/>
            <a:ext cx="3591360" cy="489651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25602" rIns="0" bIns="0"/>
          <a:lstStyle/>
          <a:p>
            <a:pPr marL="391686" indent="-293764">
              <a:spcAft>
                <a:spcPts val="1293"/>
              </a:spcAft>
              <a:buClr>
                <a:srgbClr val="8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900" dirty="0" err="1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Latenza</a:t>
            </a:r>
            <a:r>
              <a:rPr lang="de-DE" sz="2900" dirty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AM </a:t>
            </a:r>
            <a:r>
              <a:rPr lang="de-DE" sz="2900" dirty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Tahoma" pitchFamily="32" charset="0"/>
              </a:rPr>
              <a:t>≈</a:t>
            </a:r>
            <a:r>
              <a:rPr lang="de-DE" sz="2900" dirty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2" charset="0"/>
              </a:rPr>
              <a:t> </a:t>
            </a:r>
            <a:r>
              <a:rPr lang="de-DE" sz="2900" dirty="0" smtClean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2" charset="0"/>
              </a:rPr>
              <a:t>0.8 </a:t>
            </a:r>
            <a:r>
              <a:rPr lang="de-DE" sz="2900" dirty="0" err="1" smtClean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6" charset="2"/>
                <a:cs typeface="Tahoma" pitchFamily="32" charset="0"/>
              </a:rPr>
              <a:t>m</a:t>
            </a:r>
            <a:r>
              <a:rPr lang="de-DE" sz="2900" dirty="0" err="1" smtClean="0">
                <a:solidFill>
                  <a:srgbClr val="FF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2" charset="0"/>
              </a:rPr>
              <a:t>s</a:t>
            </a:r>
            <a:endParaRPr lang="de-DE" sz="2900" dirty="0">
              <a:solidFill>
                <a:srgbClr val="FF33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2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80160" y="1191006"/>
            <a:ext cx="2939040" cy="424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16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de-DE" sz="2400" b="1" dirty="0">
                <a:solidFill>
                  <a:srgbClr val="9400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 EDRO → AMB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80160" y="1926923"/>
            <a:ext cx="3428640" cy="424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16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de-DE" sz="2400" b="1" dirty="0">
                <a:solidFill>
                  <a:srgbClr val="CC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Road AMB → EDRO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817</Words>
  <Application>Microsoft Office PowerPoint</Application>
  <PresentationFormat>Presentazione su schermo (4:3)</PresentationFormat>
  <Paragraphs>220</Paragraphs>
  <Slides>25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Prin 2009 Bologna RU - Status</vt:lpstr>
      <vt:lpstr>Prin 2009 BO Goals</vt:lpstr>
      <vt:lpstr>Pixel chip architecture</vt:lpstr>
      <vt:lpstr>Diapositiva 4</vt:lpstr>
      <vt:lpstr>The 3D MAPS projects</vt:lpstr>
      <vt:lpstr>Diapositiva 6</vt:lpstr>
      <vt:lpstr>Diapositiva 7</vt:lpstr>
      <vt:lpstr>Stratix Firmware building blocks</vt:lpstr>
      <vt:lpstr>Latenza e Rate</vt:lpstr>
      <vt:lpstr>HW Hit generation in EDRO  AM  EDRO  ROS</vt:lpstr>
      <vt:lpstr>Firmware e Software</vt:lpstr>
      <vt:lpstr>Evoluzione Firmware</vt:lpstr>
      <vt:lpstr>Installazione</vt:lpstr>
      <vt:lpstr>Not implemented</vt:lpstr>
      <vt:lpstr>Prin-related papers/presentations</vt:lpstr>
      <vt:lpstr>Summary</vt:lpstr>
      <vt:lpstr>Diapositiva 17</vt:lpstr>
      <vt:lpstr>Vertical Slice</vt:lpstr>
      <vt:lpstr>La scheda EDRO</vt:lpstr>
      <vt:lpstr>Memorie Associative</vt:lpstr>
      <vt:lpstr>I Primi Test</vt:lpstr>
      <vt:lpstr>Latenza e Rate</vt:lpstr>
      <vt:lpstr>Test Vertical Slice</vt:lpstr>
      <vt:lpstr>Test Vertical Slice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 2009 Bologna RU - Status</dc:title>
  <dc:creator>villa</dc:creator>
  <cp:lastModifiedBy>villa</cp:lastModifiedBy>
  <cp:revision>7</cp:revision>
  <dcterms:created xsi:type="dcterms:W3CDTF">2013-03-26T14:15:33Z</dcterms:created>
  <dcterms:modified xsi:type="dcterms:W3CDTF">2013-03-26T18:25:12Z</dcterms:modified>
</cp:coreProperties>
</file>