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3" r:id="rId4"/>
    <p:sldId id="261" r:id="rId5"/>
    <p:sldId id="256" r:id="rId6"/>
    <p:sldId id="260" r:id="rId7"/>
    <p:sldId id="264" r:id="rId8"/>
    <p:sldId id="26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515" autoAdjust="0"/>
  </p:normalViewPr>
  <p:slideViewPr>
    <p:cSldViewPr snapToGrid="0" snapToObjects="1">
      <p:cViewPr>
        <p:scale>
          <a:sx n="103" d="100"/>
          <a:sy n="103" d="100"/>
        </p:scale>
        <p:origin x="-17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3E1A2-CB2B-1644-B63E-A72A0C2474EE}" type="datetimeFigureOut">
              <a:rPr lang="en-US" smtClean="0"/>
              <a:t>3/27/13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F8C8B-EA3B-C442-8036-18C884664BA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891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9EED8-75EF-4249-9A6C-7B029C7E086A}" type="datetimeFigureOut">
              <a:rPr lang="en-US" smtClean="0"/>
              <a:t>3/27/13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A3F0F-9F14-4B41-9792-B73E6A8BDB5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9760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63F8-2E61-4947-9FC4-8C3C6D330ECA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2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2224-9C92-7F4D-ADC5-9B18DF194C18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1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00F-C686-D244-83DE-3AB42B1FEBB8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CD09-D574-1745-A90F-8A633E9397A0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5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4C9B4-138C-0D43-8980-1D259CD87A23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2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AF70-3CAC-F348-9C18-65091B2BABE9}" type="datetime1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9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1776-5FAF-3945-A81D-333F7F0262A7}" type="datetime1">
              <a:rPr lang="en-US" smtClean="0"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4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C0CC-B364-6E4F-8434-878F396BC68E}" type="datetime1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8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F50-7911-3049-AB16-774069F1C1B1}" type="datetime1">
              <a:rPr lang="en-US" smtClean="0"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1517-AF46-3D4A-8122-DA8A6796D092}" type="datetime1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2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FCD-EC68-E04F-9B9D-03FA8C30D818}" type="datetime1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4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98227-684A-B64E-871E-9968C1814A04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800BB-9A97-5344-BE07-3104B6FC4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1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norhdia.gsi.de/talks/2nd/cara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93752"/>
            <a:ext cx="7772400" cy="2506698"/>
          </a:xfrm>
        </p:spPr>
        <p:txBody>
          <a:bodyPr>
            <a:normAutofit/>
          </a:bodyPr>
          <a:lstStyle/>
          <a:p>
            <a:r>
              <a:rPr lang="it-IT" dirty="0" smtClean="0"/>
              <a:t>Attività Sensori Diamante (TS+PI)</a:t>
            </a:r>
            <a:br>
              <a:rPr lang="it-IT" dirty="0" smtClean="0"/>
            </a:br>
            <a:r>
              <a:rPr lang="it-IT" dirty="0" smtClean="0"/>
              <a:t>e </a:t>
            </a:r>
            <a:br>
              <a:rPr lang="it-IT" dirty="0" smtClean="0"/>
            </a:br>
            <a:r>
              <a:rPr lang="it-IT" dirty="0" smtClean="0"/>
              <a:t>Resoconto Economico TS</a:t>
            </a:r>
            <a:endParaRPr lang="it-IT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Lorenzo Vitale </a:t>
            </a:r>
          </a:p>
          <a:p>
            <a:r>
              <a:rPr lang="it-IT" dirty="0" smtClean="0"/>
              <a:t>per le unità di Trieste e Pisa </a:t>
            </a:r>
            <a:endParaRPr lang="it-IT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B6F6-62B5-8742-8FB0-0FDF2610F43D}" type="datetime1">
              <a:rPr lang="en-US" smtClean="0"/>
              <a:t>3/27/13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Sensori disponibili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PI dispone di 2 sensori </a:t>
            </a:r>
            <a:r>
              <a:rPr lang="it-IT" dirty="0" smtClean="0"/>
              <a:t>DDL (</a:t>
            </a:r>
            <a:r>
              <a:rPr lang="it-IT" dirty="0"/>
              <a:t>Diamond </a:t>
            </a:r>
            <a:r>
              <a:rPr lang="it-IT" dirty="0" smtClean="0"/>
              <a:t>Detector Ltd) 4.7 x 4.7 x 0.15 (0.3) mm</a:t>
            </a:r>
            <a:r>
              <a:rPr lang="it-IT" baseline="30000" dirty="0" smtClean="0"/>
              <a:t>3</a:t>
            </a:r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Acquistati in precedenza</a:t>
            </a:r>
          </a:p>
          <a:p>
            <a:pPr marL="457200" lvl="1" indent="0">
              <a:buNone/>
            </a:pPr>
            <a:r>
              <a:rPr lang="it-IT" dirty="0" err="1" smtClean="0"/>
              <a:t>preassemblati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4" name="Picture 3" descr="Screen Shot 2013-03-27 at 8.21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646" y="2835237"/>
            <a:ext cx="4452045" cy="2617221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803-34CA-2849-97C6-670A84A9E4E7}" type="datetime1">
              <a:rPr lang="en-US" smtClean="0"/>
              <a:t>3/27/13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9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Nuovi Sensori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Pochi </a:t>
            </a:r>
            <a:r>
              <a:rPr lang="it-IT" dirty="0" smtClean="0"/>
              <a:t>fornitori rimasti: </a:t>
            </a:r>
            <a:endParaRPr lang="it-IT" dirty="0" smtClean="0"/>
          </a:p>
          <a:p>
            <a:pPr lvl="1"/>
            <a:r>
              <a:rPr lang="it-IT" dirty="0" smtClean="0"/>
              <a:t> DDL ha </a:t>
            </a:r>
            <a:r>
              <a:rPr lang="it-IT" dirty="0" smtClean="0"/>
              <a:t>chiuso 05/2012; sembra che abbia passato il know</a:t>
            </a:r>
            <a:r>
              <a:rPr lang="it-IT" dirty="0"/>
              <a:t>-</a:t>
            </a:r>
            <a:r>
              <a:rPr lang="it-IT" dirty="0" smtClean="0"/>
              <a:t>how a Micron </a:t>
            </a:r>
            <a:endParaRPr lang="it-IT" dirty="0" smtClean="0"/>
          </a:p>
          <a:p>
            <a:pPr lvl="1"/>
            <a:r>
              <a:rPr lang="it-IT" dirty="0" smtClean="0"/>
              <a:t>II-VI in USA </a:t>
            </a:r>
          </a:p>
          <a:p>
            <a:r>
              <a:rPr lang="it-IT" dirty="0" smtClean="0"/>
              <a:t>TS </a:t>
            </a:r>
            <a:r>
              <a:rPr lang="it-IT" dirty="0"/>
              <a:t>ha </a:t>
            </a:r>
            <a:r>
              <a:rPr lang="it-IT" dirty="0" smtClean="0"/>
              <a:t>ordinato 3 </a:t>
            </a:r>
            <a:r>
              <a:rPr lang="it-IT" dirty="0" smtClean="0"/>
              <a:t>sensori </a:t>
            </a:r>
            <a:r>
              <a:rPr lang="it-IT" dirty="0" smtClean="0"/>
              <a:t>a </a:t>
            </a:r>
            <a:r>
              <a:rPr lang="it-IT" dirty="0" smtClean="0"/>
              <a:t>Micron 12/2012:</a:t>
            </a:r>
          </a:p>
          <a:p>
            <a:pPr lvl="1"/>
            <a:r>
              <a:rPr lang="it-IT" dirty="0" smtClean="0"/>
              <a:t>2 policristallini 5.0 </a:t>
            </a:r>
            <a:r>
              <a:rPr lang="it-IT" dirty="0"/>
              <a:t>x </a:t>
            </a:r>
            <a:r>
              <a:rPr lang="it-IT" dirty="0" smtClean="0"/>
              <a:t>5.0 </a:t>
            </a:r>
            <a:r>
              <a:rPr lang="it-IT" dirty="0"/>
              <a:t>x 0.5 mm</a:t>
            </a:r>
            <a:r>
              <a:rPr lang="it-IT" baseline="30000" dirty="0"/>
              <a:t>3</a:t>
            </a:r>
            <a:endParaRPr lang="it-IT" dirty="0" smtClean="0"/>
          </a:p>
          <a:p>
            <a:pPr lvl="1"/>
            <a:r>
              <a:rPr lang="it-IT" dirty="0" smtClean="0"/>
              <a:t>1 monocristallino 4.0 x 4.0 x 0.5 mm</a:t>
            </a:r>
            <a:r>
              <a:rPr lang="it-IT" baseline="30000" dirty="0" smtClean="0"/>
              <a:t>3</a:t>
            </a:r>
          </a:p>
          <a:p>
            <a:pPr lvl="1"/>
            <a:endParaRPr lang="it-IT" baseline="30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AFD-A74D-1A4B-A49A-C19ADD296408}" type="datetime1">
              <a:rPr lang="en-US" smtClean="0"/>
              <a:t>3/27/13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2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Metallization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6023792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3x3 </a:t>
            </a:r>
            <a:r>
              <a:rPr lang="it-IT" dirty="0" err="1" smtClean="0"/>
              <a:t>pads</a:t>
            </a:r>
            <a:r>
              <a:rPr lang="it-IT" dirty="0" smtClean="0"/>
              <a:t> </a:t>
            </a:r>
            <a:r>
              <a:rPr lang="en-US" dirty="0" smtClean="0"/>
              <a:t>1.2 </a:t>
            </a:r>
            <a:r>
              <a:rPr lang="it-IT" dirty="0" smtClean="0"/>
              <a:t>x 1.2 mm</a:t>
            </a:r>
            <a:r>
              <a:rPr lang="it-IT" baseline="30000" dirty="0" smtClean="0"/>
              <a:t>2</a:t>
            </a:r>
            <a:r>
              <a:rPr lang="it-IT" dirty="0" smtClean="0"/>
              <a:t> </a:t>
            </a:r>
          </a:p>
          <a:p>
            <a:r>
              <a:rPr lang="it-IT" dirty="0" smtClean="0"/>
              <a:t>Micron sta sperimentando diverse tecniche di metallizzazione /  contatto:</a:t>
            </a:r>
          </a:p>
          <a:p>
            <a:pPr lvl="1"/>
            <a:r>
              <a:rPr lang="it-IT" dirty="0"/>
              <a:t>Al </a:t>
            </a:r>
            <a:r>
              <a:rPr lang="it-IT" dirty="0" err="1"/>
              <a:t>only</a:t>
            </a:r>
            <a:r>
              <a:rPr lang="it-IT" dirty="0"/>
              <a:t>: </a:t>
            </a:r>
            <a:r>
              <a:rPr lang="it-IT" baseline="30000" dirty="0" smtClean="0"/>
              <a:t>10</a:t>
            </a:r>
            <a:r>
              <a:rPr lang="it-IT" dirty="0" smtClean="0"/>
              <a:t>B doping + Al</a:t>
            </a:r>
          </a:p>
          <a:p>
            <a:pPr lvl="1"/>
            <a:r>
              <a:rPr lang="it-IT" dirty="0" smtClean="0"/>
              <a:t>Al/Ti: </a:t>
            </a:r>
            <a:r>
              <a:rPr lang="it-IT" dirty="0" err="1" smtClean="0"/>
              <a:t>TiW</a:t>
            </a:r>
            <a:r>
              <a:rPr lang="it-IT" dirty="0"/>
              <a:t>, </a:t>
            </a:r>
            <a:r>
              <a:rPr lang="it-IT" dirty="0" err="1"/>
              <a:t>anneal</a:t>
            </a:r>
            <a:r>
              <a:rPr lang="it-IT" dirty="0"/>
              <a:t>, </a:t>
            </a:r>
            <a:r>
              <a:rPr lang="it-IT" dirty="0" smtClean="0"/>
              <a:t>e poi Al</a:t>
            </a:r>
          </a:p>
          <a:p>
            <a:pPr lvl="1"/>
            <a:r>
              <a:rPr lang="it-IT" dirty="0" err="1"/>
              <a:t>Graphite</a:t>
            </a:r>
            <a:r>
              <a:rPr lang="it-IT" dirty="0"/>
              <a:t>: </a:t>
            </a:r>
            <a:r>
              <a:rPr lang="it-IT" baseline="30000" dirty="0"/>
              <a:t>10</a:t>
            </a:r>
            <a:r>
              <a:rPr lang="it-IT" dirty="0"/>
              <a:t>B doping </a:t>
            </a:r>
            <a:r>
              <a:rPr lang="it-IT" dirty="0" smtClean="0"/>
              <a:t>(o meglio ancora C se disponibile) per “grafitizzare”, </a:t>
            </a:r>
            <a:r>
              <a:rPr lang="it-IT" dirty="0" err="1" smtClean="0"/>
              <a:t>anneal</a:t>
            </a:r>
            <a:r>
              <a:rPr lang="it-IT" dirty="0"/>
              <a:t>, e poi </a:t>
            </a:r>
            <a:r>
              <a:rPr lang="it-IT" dirty="0" smtClean="0"/>
              <a:t>Al</a:t>
            </a:r>
          </a:p>
          <a:p>
            <a:r>
              <a:rPr lang="it-IT" dirty="0" smtClean="0"/>
              <a:t>Tempi di consegna ancora ignoti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294573" y="1782989"/>
            <a:ext cx="2566048" cy="2340370"/>
            <a:chOff x="4883603" y="1361459"/>
            <a:chExt cx="2903808" cy="2954721"/>
          </a:xfrm>
        </p:grpSpPr>
        <p:sp>
          <p:nvSpPr>
            <p:cNvPr id="5" name="Rectangle 4"/>
            <p:cNvSpPr/>
            <p:nvPr/>
          </p:nvSpPr>
          <p:spPr>
            <a:xfrm>
              <a:off x="4886339" y="1364319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86339" y="2374881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74035" y="2374881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82565" y="1361459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870275" y="1361459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70275" y="2374881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883603" y="3404116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874035" y="3399606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70275" y="3393354"/>
              <a:ext cx="917136" cy="912064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ABF7-D636-E440-9255-C4C2950047B0}" type="datetime1">
              <a:rPr lang="en-US" smtClean="0"/>
              <a:t>3/27/13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80367" y="2858113"/>
            <a:ext cx="4074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side L is not critical for us. If this does not create problems for the proper operation of the sensor, the metallization could extend to the chip edge.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8080" y="1522415"/>
            <a:ext cx="3254829" cy="2536027"/>
            <a:chOff x="2460447" y="1362669"/>
            <a:chExt cx="4591077" cy="4100745"/>
          </a:xfrm>
        </p:grpSpPr>
        <p:sp>
          <p:nvSpPr>
            <p:cNvPr id="5" name="Rectangle 4"/>
            <p:cNvSpPr/>
            <p:nvPr/>
          </p:nvSpPr>
          <p:spPr>
            <a:xfrm>
              <a:off x="2460447" y="1362669"/>
              <a:ext cx="1966894" cy="4100745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93514" y="1362669"/>
              <a:ext cx="1967677" cy="4100745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7051524" y="1362669"/>
              <a:ext cx="0" cy="410074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4780369" y="1522415"/>
            <a:ext cx="3880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Two rectangular pads separated by a narrow gap (0.1 mm ?) </a:t>
            </a:r>
          </a:p>
          <a:p>
            <a:r>
              <a:rPr lang="en-US" dirty="0"/>
              <a:t>dividing the area in half.</a:t>
            </a:r>
          </a:p>
          <a:p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1040745" y="5098295"/>
            <a:ext cx="72301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gap allows to illuminate with a laser to generate charge in the bulk.</a:t>
            </a:r>
          </a:p>
          <a:p>
            <a:endParaRPr lang="en-US" dirty="0" smtClean="0"/>
          </a:p>
          <a:p>
            <a:r>
              <a:rPr lang="en-US" dirty="0" smtClean="0"/>
              <a:t>Large </a:t>
            </a:r>
            <a:r>
              <a:rPr lang="en-US" dirty="0" smtClean="0"/>
              <a:t>band gap of diamond </a:t>
            </a:r>
            <a:r>
              <a:rPr lang="en-US" dirty="0" smtClean="0"/>
              <a:t>(5.5 </a:t>
            </a:r>
            <a:r>
              <a:rPr lang="en-US" dirty="0" err="1" smtClean="0"/>
              <a:t>eV</a:t>
            </a:r>
            <a:r>
              <a:rPr lang="en-US" dirty="0" smtClean="0"/>
              <a:t>) =</a:t>
            </a:r>
            <a:r>
              <a:rPr lang="en-US" dirty="0" smtClean="0"/>
              <a:t>&gt; deep UV </a:t>
            </a:r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≤ 225 nm</a:t>
            </a:r>
            <a:r>
              <a:rPr lang="en-US" dirty="0" smtClean="0"/>
              <a:t>) laser </a:t>
            </a:r>
            <a:r>
              <a:rPr lang="en-US" dirty="0" smtClean="0"/>
              <a:t>needed! 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Backside metallization </a:t>
            </a:r>
            <a:r>
              <a:rPr lang="en-US" dirty="0" smtClean="0"/>
              <a:t>pattern</a:t>
            </a:r>
            <a:endParaRPr lang="it-IT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E7C-C843-074D-AB34-691ECB9217D2}" type="datetime1">
              <a:rPr lang="en-US" smtClean="0"/>
              <a:t>3/27/13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di Test a Trieste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900" y="1419328"/>
            <a:ext cx="8229600" cy="112077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Caratterizzazione statica (I-V, C, stabilità nel tempo) </a:t>
            </a:r>
          </a:p>
        </p:txBody>
      </p:sp>
      <p:pic>
        <p:nvPicPr>
          <p:cNvPr id="5" name="Picture 4" descr="foto_setu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891" y="2616736"/>
            <a:ext cx="4418941" cy="390798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9900" y="2145947"/>
            <a:ext cx="4360783" cy="4378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 smtClean="0"/>
              <a:t>Misure di rumore e di CCE sul pixel centrale  con catena </a:t>
            </a:r>
            <a:r>
              <a:rPr lang="it-IT" sz="2800" dirty="0" err="1" smtClean="0"/>
              <a:t>Amptek</a:t>
            </a:r>
            <a:r>
              <a:rPr lang="it-IT" sz="2800" dirty="0" smtClean="0"/>
              <a:t> a canale singolo: </a:t>
            </a:r>
            <a:r>
              <a:rPr lang="it-IT" sz="2800" dirty="0" err="1" smtClean="0"/>
              <a:t>preamp</a:t>
            </a:r>
            <a:r>
              <a:rPr lang="it-IT" sz="2800" dirty="0" smtClean="0"/>
              <a:t>. A250 (2.5 ns </a:t>
            </a:r>
            <a:r>
              <a:rPr lang="it-IT" sz="2800" dirty="0" err="1" smtClean="0"/>
              <a:t>risetime</a:t>
            </a:r>
            <a:r>
              <a:rPr lang="it-IT" sz="2800" dirty="0" smtClean="0"/>
              <a:t>) + formatore digitale PX5 (tempo di formatura semi-gaussiano equivalente 40 ns – 40 µs) gi</a:t>
            </a:r>
            <a:r>
              <a:rPr lang="it-IT" sz="2800" dirty="0" smtClean="0"/>
              <a:t>à usata per testare altri sensori</a:t>
            </a:r>
            <a:endParaRPr lang="it-IT" sz="2800" dirty="0" smtClean="0"/>
          </a:p>
          <a:p>
            <a:pPr marL="0" indent="0">
              <a:buFont typeface="Arial"/>
              <a:buNone/>
            </a:pPr>
            <a:endParaRPr lang="it-IT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4871-D8CC-BD4E-A17F-5D5A4049F0DD}" type="datetime1">
              <a:rPr lang="en-US" smtClean="0"/>
              <a:t>3/27/13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86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di Test a </a:t>
            </a:r>
            <a:r>
              <a:rPr lang="it-IT" dirty="0" smtClean="0"/>
              <a:t>Trieste (</a:t>
            </a:r>
            <a:r>
              <a:rPr lang="it-IT" dirty="0" err="1" smtClean="0"/>
              <a:t>cont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Segnale </a:t>
            </a:r>
            <a:r>
              <a:rPr lang="it-IT" dirty="0" smtClean="0"/>
              <a:t>generato con sorgente beta </a:t>
            </a:r>
            <a:r>
              <a:rPr lang="it-IT" baseline="30000" dirty="0" smtClean="0"/>
              <a:t>90</a:t>
            </a:r>
            <a:r>
              <a:rPr lang="it-IT" dirty="0" smtClean="0"/>
              <a:t>Sr </a:t>
            </a:r>
            <a:r>
              <a:rPr lang="it-IT" dirty="0" smtClean="0"/>
              <a:t>(</a:t>
            </a:r>
            <a:r>
              <a:rPr lang="it-IT" dirty="0" smtClean="0"/>
              <a:t>all'Area </a:t>
            </a:r>
            <a:r>
              <a:rPr lang="it-IT" dirty="0"/>
              <a:t>disponiamo di </a:t>
            </a:r>
            <a:r>
              <a:rPr lang="it-IT" dirty="0" smtClean="0"/>
              <a:t>una </a:t>
            </a:r>
            <a:r>
              <a:rPr lang="it-IT" dirty="0"/>
              <a:t>puntiforme da </a:t>
            </a:r>
            <a:r>
              <a:rPr lang="it-IT" dirty="0"/>
              <a:t>~</a:t>
            </a:r>
            <a:r>
              <a:rPr lang="it-IT" dirty="0" smtClean="0"/>
              <a:t>2 </a:t>
            </a:r>
            <a:r>
              <a:rPr lang="it-IT" dirty="0" err="1" smtClean="0"/>
              <a:t>MBq</a:t>
            </a:r>
            <a:r>
              <a:rPr lang="it-IT" dirty="0" smtClean="0"/>
              <a:t>) o sorgente X </a:t>
            </a:r>
            <a:r>
              <a:rPr lang="it-IT" baseline="30000" dirty="0" smtClean="0"/>
              <a:t>241</a:t>
            </a:r>
            <a:r>
              <a:rPr lang="it-IT" dirty="0" smtClean="0"/>
              <a:t>Am (forse poca carica?) o con laser (se ne troviamo uno adatto</a:t>
            </a:r>
            <a:r>
              <a:rPr lang="it-IT" dirty="0" smtClean="0"/>
              <a:t>)</a:t>
            </a:r>
          </a:p>
          <a:p>
            <a:r>
              <a:rPr lang="it-IT" dirty="0" smtClean="0"/>
              <a:t>Capacit</a:t>
            </a:r>
            <a:r>
              <a:rPr lang="it-IT" dirty="0" smtClean="0"/>
              <a:t>à stimata di una </a:t>
            </a:r>
            <a:r>
              <a:rPr lang="it-IT" dirty="0" err="1" smtClean="0"/>
              <a:t>pad</a:t>
            </a:r>
            <a:r>
              <a:rPr lang="it-IT" smtClean="0"/>
              <a:t> ~0.5 </a:t>
            </a:r>
            <a:r>
              <a:rPr lang="it-IT" dirty="0" err="1" smtClean="0"/>
              <a:t>pF</a:t>
            </a:r>
            <a:r>
              <a:rPr lang="it-IT" dirty="0"/>
              <a:t> </a:t>
            </a:r>
            <a:r>
              <a:rPr lang="it-IT" dirty="0" smtClean="0"/>
              <a:t>=&gt;</a:t>
            </a:r>
            <a:r>
              <a:rPr lang="it-IT" dirty="0" smtClean="0"/>
              <a:t> dominano altri contributi (≤10 </a:t>
            </a:r>
            <a:r>
              <a:rPr lang="it-IT" dirty="0" err="1" smtClean="0"/>
              <a:t>pF</a:t>
            </a:r>
            <a:r>
              <a:rPr lang="it-IT" dirty="0" smtClean="0"/>
              <a:t>)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1780-4E55-A94B-A1DD-CF15E19E198C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di Test a Pisa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Misure di CCE a tempi molto più </a:t>
            </a:r>
            <a:r>
              <a:rPr lang="it-IT" dirty="0" smtClean="0"/>
              <a:t>veloci  (sempre sul </a:t>
            </a:r>
            <a:r>
              <a:rPr lang="it-IT" dirty="0"/>
              <a:t>pixel </a:t>
            </a:r>
            <a:r>
              <a:rPr lang="it-IT" dirty="0" smtClean="0"/>
              <a:t>centrale) con </a:t>
            </a:r>
            <a:r>
              <a:rPr lang="it-IT" dirty="0" smtClean="0"/>
              <a:t>catena in sviluppo con CSA (</a:t>
            </a:r>
            <a:r>
              <a:rPr lang="it-IT" dirty="0" err="1" smtClean="0"/>
              <a:t>Charge</a:t>
            </a:r>
            <a:r>
              <a:rPr lang="it-IT" dirty="0" smtClean="0"/>
              <a:t> Sensitive </a:t>
            </a:r>
            <a:r>
              <a:rPr lang="it-IT" dirty="0" err="1" smtClean="0"/>
              <a:t>Amplifier</a:t>
            </a:r>
            <a:r>
              <a:rPr lang="it-IT" dirty="0" smtClean="0"/>
              <a:t> 1 ns </a:t>
            </a:r>
            <a:r>
              <a:rPr lang="it-IT" dirty="0" err="1" smtClean="0"/>
              <a:t>risetime</a:t>
            </a:r>
            <a:r>
              <a:rPr lang="it-IT" dirty="0" smtClean="0"/>
              <a:t>) ispirato a </a:t>
            </a:r>
          </a:p>
          <a:p>
            <a:pPr marL="400050" lvl="1" indent="0">
              <a:buNone/>
            </a:pPr>
            <a:r>
              <a:rPr lang="it-IT" sz="1600" u="sng" dirty="0" smtClean="0">
                <a:hlinkClick r:id="rId2"/>
              </a:rPr>
              <a:t>http</a:t>
            </a:r>
            <a:r>
              <a:rPr lang="it-IT" sz="1600" u="sng" dirty="0">
                <a:hlinkClick r:id="rId2"/>
              </a:rPr>
              <a:t>://www-norhdia.gsi.de/talks/2nd/cara.pdf</a:t>
            </a:r>
            <a:endParaRPr lang="it-IT" sz="1600" dirty="0" smtClean="0"/>
          </a:p>
          <a:p>
            <a:r>
              <a:rPr lang="it-IT" dirty="0" smtClean="0"/>
              <a:t>Scintillatore per trigger esterno</a:t>
            </a:r>
          </a:p>
          <a:p>
            <a:r>
              <a:rPr lang="it-IT" dirty="0" smtClean="0"/>
              <a:t>Segnale generato con sorgente beta </a:t>
            </a:r>
            <a:r>
              <a:rPr lang="it-IT" baseline="30000" dirty="0" smtClean="0"/>
              <a:t>90</a:t>
            </a:r>
            <a:r>
              <a:rPr lang="it-IT" dirty="0" smtClean="0"/>
              <a:t>Sr </a:t>
            </a:r>
            <a:r>
              <a:rPr lang="it-IT" dirty="0" smtClean="0"/>
              <a:t>o </a:t>
            </a:r>
            <a:r>
              <a:rPr lang="it-IT" dirty="0" smtClean="0"/>
              <a:t>con laser </a:t>
            </a:r>
            <a:r>
              <a:rPr lang="it-IT" dirty="0" smtClean="0"/>
              <a:t>(?)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EA979-FD4C-CB42-82EB-08EB211B6DB1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7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Resoconto Economico TS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Assegnazione 25,310 € </a:t>
            </a:r>
            <a:endParaRPr lang="it-IT" dirty="0"/>
          </a:p>
          <a:p>
            <a:pPr lvl="1"/>
            <a:r>
              <a:rPr lang="it-IT" dirty="0" smtClean="0"/>
              <a:t>Spese generali </a:t>
            </a:r>
            <a:r>
              <a:rPr lang="it-IT" dirty="0" smtClean="0"/>
              <a:t>8,308-2,025(8%) = 6,283 € </a:t>
            </a:r>
            <a:endParaRPr lang="it-IT" dirty="0" smtClean="0"/>
          </a:p>
          <a:p>
            <a:pPr lvl="1"/>
            <a:r>
              <a:rPr lang="it-IT" dirty="0" smtClean="0"/>
              <a:t>Spese personale non dipendente 3,000 €</a:t>
            </a:r>
          </a:p>
          <a:p>
            <a:pPr lvl="1"/>
            <a:r>
              <a:rPr lang="it-IT" dirty="0" smtClean="0"/>
              <a:t>Consumo e altro 14,002 €</a:t>
            </a:r>
          </a:p>
          <a:p>
            <a:pPr lvl="1"/>
            <a:endParaRPr lang="it-IT" dirty="0"/>
          </a:p>
          <a:p>
            <a:r>
              <a:rPr lang="it-IT" dirty="0" smtClean="0"/>
              <a:t>Per ora abbiamo speso/impegnato “solo” ~700 € di missioni, in quanto i sensori sono stati ordinati con fondi SuperB (19,965 </a:t>
            </a:r>
            <a:r>
              <a:rPr lang="it-IT" dirty="0"/>
              <a:t>€</a:t>
            </a:r>
            <a:r>
              <a:rPr lang="it-IT" dirty="0" smtClean="0"/>
              <a:t>)</a:t>
            </a:r>
          </a:p>
          <a:p>
            <a:r>
              <a:rPr lang="it-IT" dirty="0" smtClean="0"/>
              <a:t>Prevediamo di ordinare ancora altri </a:t>
            </a:r>
            <a:r>
              <a:rPr lang="it-IT" dirty="0" smtClean="0"/>
              <a:t>sensori (da fatturare e pagare entro 17 ottobre 2013!!!)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C7B-FC80-524C-A3BF-AA25CFC83850}" type="datetime1">
              <a:rPr lang="en-US" smtClean="0"/>
              <a:t>3/27/13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BB-9A97-5344-BE07-3104B6FC40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2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441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Attività Sensori Diamante (TS+PI) e  Resoconto Economico TS</vt:lpstr>
      <vt:lpstr>Sensori disponibili </vt:lpstr>
      <vt:lpstr>Nuovi Sensori</vt:lpstr>
      <vt:lpstr>Front Metallization</vt:lpstr>
      <vt:lpstr>Backside metallization pattern</vt:lpstr>
      <vt:lpstr>Programma di Test a Trieste</vt:lpstr>
      <vt:lpstr>Programma di Test a Trieste (cont.)</vt:lpstr>
      <vt:lpstr>Programma di Test a Pisa</vt:lpstr>
      <vt:lpstr>Resoconto Economico TS </vt:lpstr>
    </vt:vector>
  </TitlesOfParts>
  <Company>Dipartimento di Fisica, Università di Trieste and I.N.F.N. - 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Luciano Bosisio</dc:creator>
  <cp:lastModifiedBy>Lorenzo Vitale</cp:lastModifiedBy>
  <cp:revision>31</cp:revision>
  <dcterms:created xsi:type="dcterms:W3CDTF">2013-02-13T17:58:05Z</dcterms:created>
  <dcterms:modified xsi:type="dcterms:W3CDTF">2013-03-27T13:56:26Z</dcterms:modified>
</cp:coreProperties>
</file>