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19" r:id="rId3"/>
    <p:sldId id="551" r:id="rId4"/>
    <p:sldId id="552" r:id="rId5"/>
    <p:sldId id="553" r:id="rId6"/>
    <p:sldId id="554" r:id="rId7"/>
    <p:sldId id="555" r:id="rId8"/>
    <p:sldId id="556" r:id="rId9"/>
  </p:sldIdLst>
  <p:sldSz cx="9906000" cy="6858000" type="A4"/>
  <p:notesSz cx="6781800" cy="9918700"/>
  <p:defaultTextStyle>
    <a:defPPr>
      <a:defRPr lang="it-IT"/>
    </a:defPPr>
    <a:lvl1pPr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FF"/>
    <a:srgbClr val="004080"/>
    <a:srgbClr val="000000"/>
    <a:srgbClr val="FF0000"/>
    <a:srgbClr val="FFCC66"/>
    <a:srgbClr val="A50021"/>
    <a:srgbClr val="CC0000"/>
    <a:srgbClr val="FF9900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05" autoAdjust="0"/>
  </p:normalViewPr>
  <p:slideViewPr>
    <p:cSldViewPr snapToGrid="0">
      <p:cViewPr varScale="1">
        <p:scale>
          <a:sx n="82" d="100"/>
          <a:sy n="82" d="100"/>
        </p:scale>
        <p:origin x="-1120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61" y="-8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BD3FBD9D-0A30-FA49-9152-A7C0218EAB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92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765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0888" y="763588"/>
            <a:ext cx="52895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30750"/>
            <a:ext cx="49593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76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88475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fld id="{F016F84D-8187-5647-9B92-955803212F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0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32" name="Rectangle 1092"/>
          <p:cNvSpPr>
            <a:spLocks noChangeArrowheads="1"/>
          </p:cNvSpPr>
          <p:nvPr userDrawn="1"/>
        </p:nvSpPr>
        <p:spPr bwMode="auto">
          <a:xfrm>
            <a:off x="8890000" y="6375400"/>
            <a:ext cx="812800" cy="3429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4953" name="AutoShape 1113"/>
          <p:cNvSpPr>
            <a:spLocks noChangeArrowheads="1"/>
          </p:cNvSpPr>
          <p:nvPr userDrawn="1"/>
        </p:nvSpPr>
        <p:spPr bwMode="auto">
          <a:xfrm>
            <a:off x="127000" y="101600"/>
            <a:ext cx="9664700" cy="5207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4964" name="Text Box 1124"/>
          <p:cNvSpPr txBox="1">
            <a:spLocks noChangeArrowheads="1"/>
          </p:cNvSpPr>
          <p:nvPr userDrawn="1"/>
        </p:nvSpPr>
        <p:spPr bwMode="auto">
          <a:xfrm>
            <a:off x="1393825" y="6462713"/>
            <a:ext cx="694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000" b="1" i="0" u="none" noProof="0" dirty="0" smtClean="0">
                <a:solidFill>
                  <a:srgbClr val="003399"/>
                </a:solidFill>
                <a:latin typeface="Comic Sans MS" charset="0"/>
              </a:rPr>
              <a:t>VIPIX </a:t>
            </a:r>
            <a:r>
              <a:rPr lang="en-US" sz="1000" b="1" i="0" u="none" noProof="0" dirty="0" smtClean="0">
                <a:solidFill>
                  <a:srgbClr val="003399"/>
                </a:solidFill>
                <a:latin typeface="Comic Sans MS" charset="0"/>
              </a:rPr>
              <a:t>Collaboration Meeting</a:t>
            </a:r>
            <a:r>
              <a:rPr lang="en-US" sz="1000" b="1" i="0" u="none" noProof="0" dirty="0" smtClean="0">
                <a:solidFill>
                  <a:srgbClr val="003399"/>
                </a:solidFill>
                <a:latin typeface="Comic Sans MS" charset="0"/>
              </a:rPr>
              <a:t>, Milan,</a:t>
            </a:r>
            <a:r>
              <a:rPr lang="en-US" sz="1000" b="1" i="0" u="none" baseline="0" noProof="0" dirty="0" smtClean="0">
                <a:solidFill>
                  <a:srgbClr val="003399"/>
                </a:solidFill>
                <a:latin typeface="Comic Sans MS" charset="0"/>
              </a:rPr>
              <a:t> March 27</a:t>
            </a:r>
            <a:r>
              <a:rPr lang="en-US" sz="1000" b="1" i="0" u="none" baseline="30000" noProof="0" dirty="0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sz="1000" b="1" i="0" u="none" baseline="0" noProof="0" dirty="0" smtClean="0">
                <a:solidFill>
                  <a:srgbClr val="003399"/>
                </a:solidFill>
                <a:latin typeface="Comic Sans MS" charset="0"/>
              </a:rPr>
              <a:t> 2</a:t>
            </a:r>
            <a:r>
              <a:rPr lang="en-US" sz="1000" b="1" i="0" u="none" noProof="0" dirty="0" smtClean="0">
                <a:solidFill>
                  <a:srgbClr val="003399"/>
                </a:solidFill>
                <a:latin typeface="Comic Sans MS" charset="0"/>
              </a:rPr>
              <a:t>013</a:t>
            </a:r>
            <a:endParaRPr lang="en-US" sz="1000" i="0" u="none" noProof="0" dirty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164965" name="Rectangle 1125"/>
          <p:cNvSpPr>
            <a:spLocks noChangeArrowheads="1"/>
          </p:cNvSpPr>
          <p:nvPr userDrawn="1"/>
        </p:nvSpPr>
        <p:spPr bwMode="auto">
          <a:xfrm>
            <a:off x="177800" y="5875338"/>
            <a:ext cx="9575800" cy="87630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 i="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i="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74" name="Rectangle 70"/>
          <p:cNvSpPr>
            <a:spLocks noChangeArrowheads="1"/>
          </p:cNvSpPr>
          <p:nvPr userDrawn="1"/>
        </p:nvSpPr>
        <p:spPr bwMode="auto">
          <a:xfrm flipH="1">
            <a:off x="1612900" y="2667000"/>
            <a:ext cx="5638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6379" name="Rectangle 75"/>
          <p:cNvSpPr>
            <a:spLocks noChangeArrowheads="1"/>
          </p:cNvSpPr>
          <p:nvPr userDrawn="1"/>
        </p:nvSpPr>
        <p:spPr bwMode="auto">
          <a:xfrm flipH="1">
            <a:off x="5219700" y="3416300"/>
            <a:ext cx="3670300" cy="165100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10"/>
          <p:cNvSpPr txBox="1">
            <a:spLocks noChangeArrowheads="1"/>
          </p:cNvSpPr>
          <p:nvPr/>
        </p:nvSpPr>
        <p:spPr bwMode="auto">
          <a:xfrm>
            <a:off x="582613" y="3763963"/>
            <a:ext cx="87312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Massimo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Manghisoni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Lodovico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Ratti</a:t>
            </a:r>
            <a:endParaRPr lang="en-US" sz="2000" b="1" i="0" u="none" dirty="0">
              <a:solidFill>
                <a:srgbClr val="000066"/>
              </a:solidFill>
              <a:latin typeface="Comic Sans MS" charset="0"/>
              <a:ea typeface="Times New Roman" charset="0"/>
              <a:cs typeface="Times New Roman" charset="0"/>
            </a:endParaRPr>
          </a:p>
        </p:txBody>
      </p:sp>
      <p:sp>
        <p:nvSpPr>
          <p:cNvPr id="128087" name="AutoShape 1111"/>
          <p:cNvSpPr>
            <a:spLocks noChangeArrowheads="1"/>
          </p:cNvSpPr>
          <p:nvPr/>
        </p:nvSpPr>
        <p:spPr bwMode="auto">
          <a:xfrm>
            <a:off x="406400" y="317500"/>
            <a:ext cx="9182100" cy="25200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2" name="Text Box 1112"/>
          <p:cNvSpPr txBox="1">
            <a:spLocks noChangeArrowheads="1"/>
          </p:cNvSpPr>
          <p:nvPr/>
        </p:nvSpPr>
        <p:spPr bwMode="auto">
          <a:xfrm>
            <a:off x="1001713" y="842963"/>
            <a:ext cx="8015287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it-IT" sz="2800" i="0" u="none" dirty="0" smtClean="0">
                <a:latin typeface="Comic Sans MS"/>
                <a:cs typeface="Comic Sans MS"/>
              </a:rPr>
              <a:t>Vertical </a:t>
            </a:r>
            <a:r>
              <a:rPr lang="it-IT" sz="2800" i="0" u="none" dirty="0" err="1" smtClean="0">
                <a:latin typeface="Comic Sans MS"/>
                <a:cs typeface="Comic Sans MS"/>
              </a:rPr>
              <a:t>integration</a:t>
            </a:r>
            <a:r>
              <a:rPr lang="it-IT" sz="2800" i="0" u="none" dirty="0" smtClean="0">
                <a:latin typeface="Comic Sans MS"/>
                <a:cs typeface="Comic Sans MS"/>
              </a:rPr>
              <a:t> of </a:t>
            </a:r>
            <a:r>
              <a:rPr lang="it-IT" sz="2800" i="0" u="none" dirty="0" err="1" smtClean="0">
                <a:latin typeface="Comic Sans MS"/>
                <a:cs typeface="Comic Sans MS"/>
              </a:rPr>
              <a:t>heterogeneous</a:t>
            </a:r>
            <a:r>
              <a:rPr lang="it-IT" sz="2800" i="0" u="none" dirty="0" smtClean="0">
                <a:latin typeface="Comic Sans MS"/>
                <a:cs typeface="Comic Sans MS"/>
              </a:rPr>
              <a:t> </a:t>
            </a:r>
            <a:r>
              <a:rPr lang="it-IT" sz="2800" i="0" u="none" dirty="0" err="1" smtClean="0">
                <a:latin typeface="Comic Sans MS"/>
                <a:cs typeface="Comic Sans MS"/>
              </a:rPr>
              <a:t>layers</a:t>
            </a:r>
            <a:r>
              <a:rPr lang="it-IT" sz="2800" i="0" u="none" dirty="0" smtClean="0">
                <a:latin typeface="Comic Sans MS"/>
                <a:cs typeface="Comic Sans MS"/>
              </a:rPr>
              <a:t> with T-Micro and INMAPS </a:t>
            </a:r>
            <a:r>
              <a:rPr lang="it-IT" sz="2800" i="0" u="none" dirty="0" err="1" smtClean="0">
                <a:latin typeface="Comic Sans MS"/>
                <a:cs typeface="Comic Sans MS"/>
              </a:rPr>
              <a:t>sensor</a:t>
            </a:r>
            <a:r>
              <a:rPr lang="it-IT" sz="2800" i="0" u="none" dirty="0" smtClean="0">
                <a:latin typeface="Comic Sans MS"/>
                <a:cs typeface="Comic Sans MS"/>
              </a:rPr>
              <a:t> </a:t>
            </a:r>
            <a:r>
              <a:rPr lang="it-IT" sz="2800" i="0" u="none" dirty="0" err="1" smtClean="0">
                <a:latin typeface="Comic Sans MS"/>
                <a:cs typeface="Comic Sans MS"/>
              </a:rPr>
              <a:t>substrate</a:t>
            </a:r>
            <a:r>
              <a:rPr lang="it-IT" sz="2800" i="0" u="none" dirty="0" smtClean="0">
                <a:latin typeface="Comic Sans MS"/>
                <a:cs typeface="Comic Sans MS"/>
              </a:rPr>
              <a:t> </a:t>
            </a:r>
            <a:r>
              <a:rPr lang="it-IT" sz="2800" i="0" u="none" dirty="0" err="1" smtClean="0">
                <a:latin typeface="Comic Sans MS"/>
                <a:cs typeface="Comic Sans MS"/>
              </a:rPr>
              <a:t>thinning</a:t>
            </a:r>
            <a:r>
              <a:rPr lang="it-IT" sz="2800" i="0" u="none" dirty="0" smtClean="0">
                <a:latin typeface="Comic Sans MS"/>
                <a:cs typeface="Comic Sans MS"/>
              </a:rPr>
              <a:t> with </a:t>
            </a:r>
            <a:r>
              <a:rPr lang="it-IT" sz="2800" i="0" u="none" dirty="0" err="1" smtClean="0">
                <a:latin typeface="Comic Sans MS"/>
                <a:cs typeface="Comic Sans MS"/>
              </a:rPr>
              <a:t>Aptek</a:t>
            </a:r>
            <a:endParaRPr lang="en-US" sz="2800" b="1" i="0" u="none" dirty="0">
              <a:latin typeface="Comic Sans MS"/>
              <a:ea typeface="Times New Roman" charset="0"/>
              <a:cs typeface="Comic Sans MS"/>
            </a:endParaRPr>
          </a:p>
        </p:txBody>
      </p:sp>
      <p:sp>
        <p:nvSpPr>
          <p:cNvPr id="27653" name="Text Box 1108"/>
          <p:cNvSpPr txBox="1">
            <a:spLocks noChangeArrowheads="1"/>
          </p:cNvSpPr>
          <p:nvPr/>
        </p:nvSpPr>
        <p:spPr bwMode="auto">
          <a:xfrm>
            <a:off x="828675" y="53244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VIPIX </a:t>
            </a: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Collaboration </a:t>
            </a:r>
            <a:r>
              <a:rPr lang="en-US" sz="1800" b="1" i="0" u="none" dirty="0">
                <a:solidFill>
                  <a:srgbClr val="FF6600"/>
                </a:solidFill>
                <a:latin typeface="Comic Sans MS" charset="0"/>
                <a:sym typeface="Wingdings" charset="2"/>
              </a:rPr>
              <a:t>M</a:t>
            </a: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eeting</a:t>
            </a: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, Milan, March 27</a:t>
            </a:r>
            <a:r>
              <a:rPr lang="en-US" sz="1800" b="1" i="0" u="none" baseline="30000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th</a:t>
            </a: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 2013</a:t>
            </a:r>
            <a:endParaRPr lang="en-US" sz="1800" b="1" i="0" u="none" dirty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5" y="851925"/>
            <a:ext cx="6045202" cy="551953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Vertical integration with T-Micro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9" name="Picture 21" descr="bull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615" y="1618506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832007" y="1505792"/>
            <a:ext cx="50739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Very high interconnect density, with small bond pads (squares with a side of 5 or 10 </a:t>
            </a:r>
            <a:r>
              <a:rPr lang="en-US" sz="1800" i="0" u="none" dirty="0" err="1">
                <a:solidFill>
                  <a:srgbClr val="000066"/>
                </a:solidFill>
                <a:latin typeface="Comic Sans MS" charset="0"/>
                <a:sym typeface="Symbol" charset="0"/>
              </a:rPr>
              <a:t>μm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, depending on the bump size, 2x2 μm</a:t>
            </a:r>
            <a:r>
              <a:rPr lang="en-US" sz="1800" i="0" u="none" baseline="30000" dirty="0">
                <a:solidFill>
                  <a:srgbClr val="000066"/>
                </a:solidFill>
                <a:latin typeface="Comic Sans MS" charset="0"/>
                <a:sym typeface="Symbol" charset="0"/>
              </a:rPr>
              <a:t>2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 or 8x8 μm</a:t>
            </a:r>
            <a:r>
              <a:rPr lang="en-US" sz="1800" i="0" u="none" baseline="30000" dirty="0">
                <a:solidFill>
                  <a:srgbClr val="000066"/>
                </a:solidFill>
                <a:latin typeface="Comic Sans MS" charset="0"/>
                <a:sym typeface="Symbol" charset="0"/>
              </a:rPr>
              <a:t>2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) both on the sensor and the readout sides 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Wingdings" charset="0"/>
              </a:rPr>
              <a:t> more room for top metal routing, in particular for power and ground lines, smaller capacitive 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Wingdings" charset="0"/>
              </a:rPr>
              <a:t>coupling, </a:t>
            </a:r>
            <a:r>
              <a:rPr lang="en-US" sz="1800" i="0" u="none" smtClean="0">
                <a:solidFill>
                  <a:srgbClr val="000066"/>
                </a:solidFill>
                <a:latin typeface="Comic Sans MS" charset="0"/>
                <a:sym typeface="Wingdings" charset="0"/>
              </a:rPr>
              <a:t>less material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23215" y="1874245"/>
            <a:ext cx="2847874" cy="4098658"/>
            <a:chOff x="6847115" y="802965"/>
            <a:chExt cx="2847874" cy="40986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7115" y="1045155"/>
              <a:ext cx="2704536" cy="385646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8068837" y="836437"/>
              <a:ext cx="1177027" cy="2168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9227907" y="802965"/>
              <a:ext cx="4670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409" y="1502487"/>
            <a:ext cx="6245844" cy="4885471"/>
            <a:chOff x="108409" y="1471507"/>
            <a:chExt cx="6245844" cy="48854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33" y="1471507"/>
              <a:ext cx="6063654" cy="47870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2754253" y="5886032"/>
              <a:ext cx="3600000" cy="39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8409" y="5960978"/>
              <a:ext cx="216000" cy="39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Alignment rules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11" name="Picture 21" descr="bulle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15975" y="901700"/>
            <a:ext cx="8594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Markers for rough and fine alignment (through IR imaging), apparently not mandatory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545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Vertically integrated layers 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6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95368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15974" y="882655"/>
            <a:ext cx="8649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Preliminary test of the T-Micro integration process performed on pre-existing readout chips (Superpix0) and high resistivity n-on-n pixel sensors (VPix1)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6603" y="1841224"/>
            <a:ext cx="5262960" cy="2619418"/>
            <a:chOff x="4546603" y="3297284"/>
            <a:chExt cx="5262960" cy="261941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3" y="3297284"/>
              <a:ext cx="5262960" cy="256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893941" y="5720880"/>
              <a:ext cx="596992" cy="19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902444" y="5721302"/>
              <a:ext cx="596992" cy="19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pic>
        <p:nvPicPr>
          <p:cNvPr id="12" name="Immagine 4" descr="Superpix0_r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004" y="1722033"/>
            <a:ext cx="4070401" cy="1371300"/>
          </a:xfrm>
          <a:prstGeom prst="rect">
            <a:avLst/>
          </a:prstGeom>
        </p:spPr>
      </p:pic>
      <p:sp>
        <p:nvSpPr>
          <p:cNvPr id="13" name="Rettangolo 3"/>
          <p:cNvSpPr/>
          <p:nvPr/>
        </p:nvSpPr>
        <p:spPr>
          <a:xfrm>
            <a:off x="7654368" y="2317425"/>
            <a:ext cx="312764" cy="15891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8023291" y="1726395"/>
            <a:ext cx="17367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0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Sensors in the red box have no metal layers under the markers</a:t>
            </a:r>
            <a:endParaRPr lang="it-IT" sz="10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15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1" y="3348870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827272" y="3236157"/>
            <a:ext cx="4838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Front-end chips and a pixel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sensor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wafer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shipped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to T-Micro in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Dec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. 2012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823978" y="2713512"/>
            <a:ext cx="2767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000" i="0" u="none" dirty="0" smtClean="0">
                <a:latin typeface="Comic Sans MS" charset="0"/>
                <a:sym typeface="Symbol" charset="0"/>
              </a:rPr>
              <a:t>Superpix0 chip layout</a:t>
            </a:r>
            <a:endParaRPr lang="it-IT" sz="1000" i="0" u="none" dirty="0">
              <a:latin typeface="Comic Sans MS" charset="0"/>
              <a:sym typeface="Symbol" charset="0"/>
            </a:endParaRPr>
          </a:p>
        </p:txBody>
      </p:sp>
      <p:pic>
        <p:nvPicPr>
          <p:cNvPr id="18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1" y="4057761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36982" y="3945048"/>
            <a:ext cx="4838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5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vertically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integrated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chips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now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waiting</a:t>
            </a:r>
            <a:r>
              <a:rPr lang="it-IT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for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customs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expenses</a:t>
            </a:r>
            <a:r>
              <a:rPr lang="it-IT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to be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paid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5" y="4763222"/>
            <a:ext cx="5027342" cy="17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33" y="4953663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177594" y="4840950"/>
            <a:ext cx="3470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Recall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that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a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few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samples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of Superpix0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readout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chips and VPix1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sensors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have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already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been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bump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bonded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with IZM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5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4" y="402724"/>
            <a:ext cx="9048548" cy="6394164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Surface inspection and alignment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25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Auger electron spectroscopy (AES analysis)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5" y="776241"/>
            <a:ext cx="4910066" cy="3777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3" y="2797126"/>
            <a:ext cx="4888147" cy="3885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812002" y="4352562"/>
            <a:ext cx="1409336" cy="49566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96408" y="6424294"/>
            <a:ext cx="1409336" cy="28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32982" y="4394245"/>
            <a:ext cx="4838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ASIC chip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067273" y="2376958"/>
            <a:ext cx="4838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Sensor chip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6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INMAPS chip thinning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4" name="Immagine 14" descr="layout_ch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690" y="982493"/>
            <a:ext cx="3125516" cy="2959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" y="4759287"/>
            <a:ext cx="4859722" cy="159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38" y="4237980"/>
            <a:ext cx="4886230" cy="2125827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2920" y="4321734"/>
            <a:ext cx="4838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Processed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chips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941841" y="3733307"/>
            <a:ext cx="4838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Chip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thickness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after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processing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11" name="Picture 21" descr="bulle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005" y="1115766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739397" y="1003052"/>
            <a:ext cx="50739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The aim is to understand whether and how the collection properties of quadruple well MAPS are changed by thinning the substrate (low material budget)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13" name="Picture 21" descr="bulle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7875" y="2286876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746267" y="2174162"/>
            <a:ext cx="50739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Metallize (if needed) the chip backside after processing, try and increase depleted volume by uniformly applying a negative voltage to the backside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0051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30456</TotalTime>
  <Words>289</Words>
  <Application>Microsoft Macintosh PowerPoint</Application>
  <PresentationFormat>A4 Paper (210x297 mm)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Struttura predefinita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Pavia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Lab S. E.</dc:creator>
  <cp:lastModifiedBy>lr</cp:lastModifiedBy>
  <cp:revision>1314</cp:revision>
  <cp:lastPrinted>2011-06-22T11:54:36Z</cp:lastPrinted>
  <dcterms:created xsi:type="dcterms:W3CDTF">2012-01-25T17:37:34Z</dcterms:created>
  <dcterms:modified xsi:type="dcterms:W3CDTF">2013-03-27T09:44:17Z</dcterms:modified>
</cp:coreProperties>
</file>