
<file path=[Content_Types].xml><?xml version="1.0" encoding="utf-8"?>
<Types xmlns="http://schemas.openxmlformats.org/package/2006/content-types">
  <Default Extension="png" ContentType="image/png"/>
  <Default Extension="pdf" ContentType="application/pd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3"/>
  </p:notesMasterIdLst>
  <p:sldIdLst>
    <p:sldId id="285" r:id="rId2"/>
    <p:sldId id="286" r:id="rId3"/>
    <p:sldId id="276" r:id="rId4"/>
    <p:sldId id="277" r:id="rId5"/>
    <p:sldId id="278" r:id="rId6"/>
    <p:sldId id="279" r:id="rId7"/>
    <p:sldId id="280" r:id="rId8"/>
    <p:sldId id="281" r:id="rId9"/>
    <p:sldId id="282" r:id="rId10"/>
    <p:sldId id="283" r:id="rId11"/>
    <p:sldId id="284" r:id="rId12"/>
    <p:sldId id="261" r:id="rId13"/>
    <p:sldId id="260" r:id="rId14"/>
    <p:sldId id="290" r:id="rId15"/>
    <p:sldId id="272" r:id="rId16"/>
    <p:sldId id="273" r:id="rId17"/>
    <p:sldId id="274" r:id="rId18"/>
    <p:sldId id="287" r:id="rId19"/>
    <p:sldId id="288" r:id="rId20"/>
    <p:sldId id="289" r:id="rId21"/>
    <p:sldId id="293" r:id="rId22"/>
    <p:sldId id="292" r:id="rId23"/>
    <p:sldId id="275" r:id="rId24"/>
    <p:sldId id="291" r:id="rId25"/>
    <p:sldId id="269" r:id="rId26"/>
    <p:sldId id="270" r:id="rId27"/>
    <p:sldId id="271" r:id="rId28"/>
    <p:sldId id="265" r:id="rId29"/>
    <p:sldId id="266" r:id="rId30"/>
    <p:sldId id="267" r:id="rId31"/>
    <p:sldId id="268" r:id="rId3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38" d="100"/>
          <a:sy n="38" d="100"/>
        </p:scale>
        <p:origin x="-612"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3E1130-C7C5-4051-8993-F522CE9D116C}" type="datetimeFigureOut">
              <a:rPr lang="en-US" smtClean="0"/>
              <a:t>2/20/2013</a:t>
            </a:fld>
            <a:endParaRPr 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D7BDCF-F563-4377-BB0F-CD2ACB86081B}" type="slidenum">
              <a:rPr lang="en-US" smtClean="0"/>
              <a:t>‹#›</a:t>
            </a:fld>
            <a:endParaRPr lang="en-US"/>
          </a:p>
        </p:txBody>
      </p:sp>
    </p:spTree>
    <p:extLst>
      <p:ext uri="{BB962C8B-B14F-4D97-AF65-F5344CB8AC3E}">
        <p14:creationId xmlns:p14="http://schemas.microsoft.com/office/powerpoint/2010/main" val="3758792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約 </a:t>
            </a:r>
            <a:r>
              <a:rPr kumimoji="1" lang="en-US" altLang="ja-JP" dirty="0" smtClean="0"/>
              <a:t>28 </a:t>
            </a:r>
            <a:r>
              <a:rPr kumimoji="1" lang="ja-JP" altLang="en-US" dirty="0" smtClean="0"/>
              <a:t>万 </a:t>
            </a:r>
            <a:r>
              <a:rPr kumimoji="1" lang="en-US" altLang="ja-JP" dirty="0" smtClean="0"/>
              <a:t>5 </a:t>
            </a:r>
            <a:r>
              <a:rPr kumimoji="1" lang="ja-JP" altLang="en-US" dirty="0" smtClean="0"/>
              <a:t>千 </a:t>
            </a:r>
            <a:r>
              <a:rPr kumimoji="1" lang="en-US" altLang="ja-JP" dirty="0" smtClean="0"/>
              <a:t>Shot </a:t>
            </a:r>
            <a:endParaRPr kumimoji="1" lang="ja-JP" altLang="en-US" dirty="0"/>
          </a:p>
        </p:txBody>
      </p:sp>
      <p:sp>
        <p:nvSpPr>
          <p:cNvPr id="4" name="スライド番号プレースホルダー 3"/>
          <p:cNvSpPr>
            <a:spLocks noGrp="1"/>
          </p:cNvSpPr>
          <p:nvPr>
            <p:ph type="sldNum" sz="quarter" idx="10"/>
          </p:nvPr>
        </p:nvSpPr>
        <p:spPr/>
        <p:txBody>
          <a:bodyPr/>
          <a:lstStyle/>
          <a:p>
            <a:fld id="{BE05168E-FFCB-4626-A8D6-3106594AE182}" type="slidenum">
              <a:rPr kumimoji="1" lang="ja-JP" altLang="en-US" smtClean="0"/>
              <a:t>5</a:t>
            </a:fld>
            <a:endParaRPr kumimoji="1" lang="ja-JP" altLang="en-US"/>
          </a:p>
        </p:txBody>
      </p:sp>
    </p:spTree>
    <p:extLst>
      <p:ext uri="{BB962C8B-B14F-4D97-AF65-F5344CB8AC3E}">
        <p14:creationId xmlns:p14="http://schemas.microsoft.com/office/powerpoint/2010/main" val="593352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lang="ja-JP" altLang="en-US" dirty="0" smtClean="0"/>
              <a:t>ビーム電流増加（～２倍）、ビームパワー増大（～３倍）のため、地上部</a:t>
            </a:r>
            <a:r>
              <a:rPr lang="en-US" altLang="ja-JP" dirty="0" smtClean="0"/>
              <a:t>RF</a:t>
            </a:r>
            <a:r>
              <a:rPr lang="ja-JP" altLang="en-US" dirty="0" smtClean="0"/>
              <a:t>ステーション（クライストロン、クライストロン用電源、ハイパワー機器、冷却システム、制御系等で構成）の増設および</a:t>
            </a:r>
            <a:r>
              <a:rPr lang="en-US" altLang="ja-JP" dirty="0" smtClean="0"/>
              <a:t>ARES</a:t>
            </a:r>
            <a:r>
              <a:rPr lang="ja-JP" altLang="en-US" dirty="0" smtClean="0"/>
              <a:t>空洞の再配置を行ない、なるべく</a:t>
            </a:r>
            <a:r>
              <a:rPr lang="en-US" altLang="ja-JP" dirty="0" smtClean="0"/>
              <a:t>1 Klystron</a:t>
            </a:r>
            <a:r>
              <a:rPr lang="ja-JP" altLang="en-US" dirty="0" smtClean="0"/>
              <a:t>で</a:t>
            </a:r>
            <a:r>
              <a:rPr lang="en-US" altLang="ja-JP" dirty="0" smtClean="0"/>
              <a:t>1 cavity</a:t>
            </a:r>
            <a:r>
              <a:rPr lang="ja-JP" altLang="en-US" dirty="0" smtClean="0"/>
              <a:t>をドライブするようにする。</a:t>
            </a:r>
          </a:p>
          <a:p>
            <a:r>
              <a:rPr lang="ja-JP" altLang="en-US" dirty="0" smtClean="0"/>
              <a:t>　　　　　　　　</a:t>
            </a:r>
          </a:p>
          <a:p>
            <a:r>
              <a:rPr lang="en-US" altLang="ja-JP" dirty="0" smtClean="0"/>
              <a:t>T=0</a:t>
            </a:r>
            <a:r>
              <a:rPr lang="ja-JP" altLang="en-US" dirty="0" err="1" smtClean="0"/>
              <a:t>までに</a:t>
            </a:r>
            <a:r>
              <a:rPr lang="ja-JP" altLang="en-US" dirty="0" smtClean="0"/>
              <a:t>５ステーションを増強。</a:t>
            </a:r>
          </a:p>
          <a:p>
            <a:r>
              <a:rPr lang="en-US" altLang="ja-JP" dirty="0" smtClean="0"/>
              <a:t>T=0</a:t>
            </a:r>
            <a:r>
              <a:rPr lang="ja-JP" altLang="en-US" dirty="0" smtClean="0"/>
              <a:t>以後のビーム電流増強に合わせてさらに４ステーションを増強。</a:t>
            </a:r>
          </a:p>
          <a:p>
            <a:r>
              <a:rPr lang="ja-JP" altLang="en-US" dirty="0" smtClean="0"/>
              <a:t>　　　　</a:t>
            </a:r>
          </a:p>
          <a:p>
            <a:r>
              <a:rPr lang="ja-JP" altLang="en-US" dirty="0" smtClean="0"/>
              <a:t>（進捗）：</a:t>
            </a:r>
          </a:p>
          <a:p>
            <a:r>
              <a:rPr lang="ja-JP" altLang="en-US" dirty="0" smtClean="0"/>
              <a:t>・地上部</a:t>
            </a:r>
            <a:r>
              <a:rPr lang="en-US" altLang="ja-JP" dirty="0" smtClean="0"/>
              <a:t>RF</a:t>
            </a:r>
            <a:r>
              <a:rPr lang="ja-JP" altLang="en-US" dirty="0" smtClean="0"/>
              <a:t>は５ステーションの増強整備が進行中：</a:t>
            </a:r>
          </a:p>
          <a:p>
            <a:r>
              <a:rPr lang="ja-JP" altLang="en-US" dirty="0" smtClean="0"/>
              <a:t>　　　・増設分のクライストロン電源は設置済み</a:t>
            </a:r>
          </a:p>
          <a:p>
            <a:r>
              <a:rPr lang="ja-JP" altLang="en-US" dirty="0" smtClean="0"/>
              <a:t>　　　・クライストロンおよびハイパワー機器の増強は進行中</a:t>
            </a:r>
          </a:p>
          <a:p>
            <a:r>
              <a:rPr lang="ja-JP" altLang="en-US" dirty="0" smtClean="0"/>
              <a:t>　　　・冷却システム増強整備は来年度実施予定</a:t>
            </a:r>
          </a:p>
          <a:p>
            <a:r>
              <a:rPr lang="ja-JP" altLang="en-US" dirty="0" smtClean="0"/>
              <a:t>　　　・制御系の整備は進行中</a:t>
            </a:r>
          </a:p>
          <a:p>
            <a:r>
              <a:rPr lang="ja-JP" altLang="en-US" dirty="0" smtClean="0"/>
              <a:t>・</a:t>
            </a:r>
            <a:r>
              <a:rPr lang="en-US" altLang="ja-JP" dirty="0" smtClean="0"/>
              <a:t>ARES</a:t>
            </a:r>
            <a:r>
              <a:rPr lang="ja-JP" altLang="en-US" dirty="0" smtClean="0"/>
              <a:t>空洞の再配置は、メインの作業を終えた。　</a:t>
            </a:r>
            <a:endParaRPr lang="ja-JP" altLang="en-US" dirty="0"/>
          </a:p>
        </p:txBody>
      </p:sp>
      <p:sp>
        <p:nvSpPr>
          <p:cNvPr id="4" name="スライド番号プレースホルダ 3"/>
          <p:cNvSpPr>
            <a:spLocks noGrp="1"/>
          </p:cNvSpPr>
          <p:nvPr>
            <p:ph type="sldNum" sz="quarter" idx="10"/>
          </p:nvPr>
        </p:nvSpPr>
        <p:spPr/>
        <p:txBody>
          <a:bodyPr/>
          <a:lstStyle/>
          <a:p>
            <a:fld id="{5A34286B-2D9B-1446-9799-6FECC5F1A2DB}" type="slidenum">
              <a:rPr lang="ja-JP" altLang="en-US" smtClean="0"/>
              <a:pPr/>
              <a:t>7</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1623A972-A1E3-F044-A524-C22434989F47}" type="slidenum">
              <a:rPr lang="en-US" altLang="ja-JP">
                <a:solidFill>
                  <a:prstClr val="black"/>
                </a:solidFill>
              </a:rPr>
              <a:pPr/>
              <a:t>10</a:t>
            </a:fld>
            <a:endParaRPr lang="en-US" altLang="ja-JP">
              <a:solidFill>
                <a:prstClr val="black"/>
              </a:solidFill>
            </a:endParaRPr>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endParaRPr lang="ja-JP"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bg>
      <p:bgRef idx="1001">
        <a:schemeClr val="bg1"/>
      </p:bgRef>
    </p:bg>
    <p:spTree>
      <p:nvGrpSpPr>
        <p:cNvPr id="1" name=""/>
        <p:cNvGrpSpPr/>
        <p:nvPr/>
      </p:nvGrpSpPr>
      <p:grpSpPr>
        <a:xfrm>
          <a:off x="0" y="0"/>
          <a:ext cx="0" cy="0"/>
          <a:chOff x="0" y="0"/>
          <a:chExt cx="0" cy="0"/>
        </a:xfrm>
      </p:grpSpPr>
      <p:pic>
        <p:nvPicPr>
          <p:cNvPr id="6" name="image1.jpg"/>
          <p:cNvPicPr>
            <a:picLocks noChangeAspect="1"/>
          </p:cNvPicPr>
          <p:nvPr/>
        </p:nvPicPr>
        <p:blipFill>
          <a:blip r:embed="rId2" cstate="print">
            <a:duotone>
              <a:schemeClr val="accent1"/>
              <a:srgbClr val="FFFFFF"/>
            </a:duotone>
          </a:blip>
          <a:stretch>
            <a:fillRect/>
          </a:stretch>
        </p:blipFill>
        <p:spPr>
          <a:xfrm>
            <a:off x="0" y="0"/>
            <a:ext cx="9144000" cy="6858000"/>
          </a:xfrm>
          <a:prstGeom prst="rect">
            <a:avLst/>
          </a:prstGeom>
          <a:noFill/>
          <a:ln>
            <a:noFill/>
          </a:ln>
        </p:spPr>
      </p:pic>
      <p:pic>
        <p:nvPicPr>
          <p:cNvPr id="7" name="image2.png"/>
          <p:cNvPicPr>
            <a:picLocks noChangeAspect="1"/>
          </p:cNvPicPr>
          <p:nvPr/>
        </p:nvPicPr>
        <p:blipFill>
          <a:blip r:embed="rId3" cstate="print">
            <a:duotone>
              <a:schemeClr val="accent1"/>
              <a:srgbClr val="FFFFFF"/>
            </a:duotone>
          </a:blip>
          <a:stretch>
            <a:fillRect/>
          </a:stretch>
        </p:blipFill>
        <p:spPr>
          <a:xfrm>
            <a:off x="571" y="428"/>
            <a:ext cx="9142858" cy="6857143"/>
          </a:xfrm>
          <a:prstGeom prst="rect">
            <a:avLst/>
          </a:prstGeom>
          <a:noFill/>
          <a:ln>
            <a:noFill/>
          </a:ln>
        </p:spPr>
      </p:pic>
      <p:pic>
        <p:nvPicPr>
          <p:cNvPr id="8" name="image3.png"/>
          <p:cNvPicPr>
            <a:picLocks noChangeAspect="1"/>
          </p:cNvPicPr>
          <p:nvPr/>
        </p:nvPicPr>
        <p:blipFill>
          <a:blip r:embed="rId4" cstate="print">
            <a:duotone>
              <a:schemeClr val="accent1"/>
              <a:srgbClr val="FFFFFF"/>
            </a:duotone>
          </a:blip>
          <a:stretch>
            <a:fillRect/>
          </a:stretch>
        </p:blipFill>
        <p:spPr>
          <a:xfrm>
            <a:off x="571" y="428"/>
            <a:ext cx="9142858" cy="6857143"/>
          </a:xfrm>
          <a:prstGeom prst="rect">
            <a:avLst/>
          </a:prstGeom>
          <a:noFill/>
          <a:ln>
            <a:noFill/>
          </a:ln>
        </p:spPr>
      </p:pic>
      <p:pic>
        <p:nvPicPr>
          <p:cNvPr id="9" name="image4.png"/>
          <p:cNvPicPr>
            <a:picLocks noChangeAspect="1"/>
          </p:cNvPicPr>
          <p:nvPr/>
        </p:nvPicPr>
        <p:blipFill>
          <a:blip r:embed="rId5" cstate="print"/>
          <a:stretch>
            <a:fillRect/>
          </a:stretch>
        </p:blipFill>
        <p:spPr>
          <a:xfrm>
            <a:off x="571" y="428"/>
            <a:ext cx="9142858" cy="6857143"/>
          </a:xfrm>
          <a:prstGeom prst="rect">
            <a:avLst/>
          </a:prstGeom>
          <a:noFill/>
          <a:ln>
            <a:noFill/>
          </a:ln>
        </p:spPr>
      </p:pic>
      <p:sp>
        <p:nvSpPr>
          <p:cNvPr id="31" name="Rectangle 31"/>
          <p:cNvSpPr>
            <a:spLocks noGrp="1"/>
          </p:cNvSpPr>
          <p:nvPr>
            <p:ph type="subTitle" idx="1"/>
          </p:nvPr>
        </p:nvSpPr>
        <p:spPr>
          <a:xfrm>
            <a:off x="2492734" y="5094577"/>
            <a:ext cx="6194066" cy="925223"/>
          </a:xfrm>
        </p:spPr>
        <p:txBody>
          <a:bodyPr/>
          <a:lstStyle>
            <a:lvl1pPr marL="0" indent="0" algn="r">
              <a:buNone/>
              <a:defRPr sz="2800"/>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ja-JP" altLang="en-US" smtClean="0"/>
              <a:t>マスタ サブタイトルの書式設定</a:t>
            </a:r>
            <a:endParaRPr lang="en-US"/>
          </a:p>
        </p:txBody>
      </p:sp>
      <p:sp>
        <p:nvSpPr>
          <p:cNvPr id="5" name="Rectangle 5"/>
          <p:cNvSpPr>
            <a:spLocks noGrp="1"/>
          </p:cNvSpPr>
          <p:nvPr>
            <p:ph type="ctrTitle"/>
          </p:nvPr>
        </p:nvSpPr>
        <p:spPr>
          <a:xfrm>
            <a:off x="1108986" y="3606800"/>
            <a:ext cx="7577814" cy="1470025"/>
          </a:xfrm>
        </p:spPr>
        <p:txBody>
          <a:bodyPr anchor="b" anchorCtr="0"/>
          <a:lstStyle>
            <a:lvl1pPr algn="r">
              <a:defRPr sz="4000"/>
            </a:lvl1pPr>
          </a:lstStyle>
          <a:p>
            <a:r>
              <a:rPr lang="ja-JP" altLang="en-US" smtClean="0"/>
              <a:t>マスタ タイトルの書式設定</a:t>
            </a:r>
            <a:endParaRPr lang="en-US"/>
          </a:p>
        </p:txBody>
      </p:sp>
      <p:sp>
        <p:nvSpPr>
          <p:cNvPr id="10" name="Date Placeholder 9"/>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11" name="Slide Number Placeholder 10"/>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2" name="Footer Placeholder 11"/>
          <p:cNvSpPr>
            <a:spLocks noGrp="1"/>
          </p:cNvSpPr>
          <p:nvPr>
            <p:ph type="ftr" sz="quarter" idx="12"/>
          </p:nvPr>
        </p:nvSpPr>
        <p:spPr/>
        <p:txBody>
          <a:bodyPr/>
          <a:lstStyle/>
          <a:p>
            <a:r>
              <a:rPr lang="en-US" altLang="ja-JP" smtClean="0">
                <a:solidFill>
                  <a:prstClr val="black"/>
                </a:solidFill>
              </a:rPr>
              <a:t>B</a:t>
            </a:r>
            <a:r>
              <a:rPr lang="ja-JP" altLang="en-US" smtClean="0">
                <a:solidFill>
                  <a:prstClr val="black"/>
                </a:solidFill>
              </a:rPr>
              <a:t>ワークショップ</a:t>
            </a:r>
            <a:r>
              <a:rPr lang="en-US" altLang="ja-JP" smtClean="0">
                <a:solidFill>
                  <a:prstClr val="black"/>
                </a:solidFill>
              </a:rPr>
              <a:t>2010</a:t>
            </a:r>
            <a:r>
              <a:rPr lang="ja-JP" altLang="en-US" smtClean="0">
                <a:solidFill>
                  <a:prstClr val="black"/>
                </a:solidFill>
              </a:rPr>
              <a:t>熱海</a:t>
            </a:r>
            <a:endParaRPr lang="en-US">
              <a:solidFill>
                <a:prstClr val="black"/>
              </a:solidFill>
            </a:endParaRPr>
          </a:p>
        </p:txBody>
      </p:sp>
    </p:spTree>
    <p:extLst>
      <p:ext uri="{BB962C8B-B14F-4D97-AF65-F5344CB8AC3E}">
        <p14:creationId xmlns:p14="http://schemas.microsoft.com/office/powerpoint/2010/main" val="246588319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タイトルとテキスト">
    <p:spTree>
      <p:nvGrpSpPr>
        <p:cNvPr id="1" name=""/>
        <p:cNvGrpSpPr/>
        <p:nvPr/>
      </p:nvGrpSpPr>
      <p:grpSpPr>
        <a:xfrm>
          <a:off x="0" y="0"/>
          <a:ext cx="0" cy="0"/>
          <a:chOff x="0" y="0"/>
          <a:chExt cx="0" cy="0"/>
        </a:xfrm>
      </p:grpSpPr>
      <p:sp>
        <p:nvSpPr>
          <p:cNvPr id="7" name="Rectangle 7"/>
          <p:cNvSpPr>
            <a:spLocks noGrp="1"/>
          </p:cNvSpPr>
          <p:nvPr>
            <p:ph type="body"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9" name="Title 8"/>
          <p:cNvSpPr>
            <a:spLocks noGrp="1"/>
          </p:cNvSpPr>
          <p:nvPr>
            <p:ph type="title"/>
          </p:nvPr>
        </p:nvSpPr>
        <p:spPr>
          <a:xfrm>
            <a:off x="428596" y="0"/>
            <a:ext cx="8229600" cy="785794"/>
          </a:xfrm>
          <a:prstGeom prst="rect">
            <a:avLst/>
          </a:prstGeom>
        </p:spPr>
        <p:txBody>
          <a:bodyPr anchor="b" anchorCtr="0">
            <a:normAutofit/>
          </a:bodyPr>
          <a:lstStyle/>
          <a:p>
            <a:pPr algn="l"/>
            <a:r>
              <a:rPr lang="ja-JP" altLang="en-US" smtClean="0"/>
              <a:t>マスタ タイトルの書式設定</a:t>
            </a:r>
            <a:endParaRPr lang="en-US"/>
          </a:p>
        </p:txBody>
      </p:sp>
      <p:sp>
        <p:nvSpPr>
          <p:cNvPr id="8" name="Date Placeholder 7"/>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1" name="Footer Placeholder 10"/>
          <p:cNvSpPr>
            <a:spLocks noGrp="1"/>
          </p:cNvSpPr>
          <p:nvPr>
            <p:ph type="ftr" sz="quarter" idx="12"/>
          </p:nvPr>
        </p:nvSpPr>
        <p:spPr/>
        <p:txBody>
          <a:bodyPr/>
          <a:lstStyle/>
          <a:p>
            <a:r>
              <a:rPr lang="en-US" altLang="ja-JP" smtClean="0">
                <a:solidFill>
                  <a:prstClr val="black"/>
                </a:solidFill>
              </a:rPr>
              <a:t>B</a:t>
            </a:r>
            <a:r>
              <a:rPr lang="ja-JP" altLang="en-US" smtClean="0">
                <a:solidFill>
                  <a:prstClr val="black"/>
                </a:solidFill>
              </a:rPr>
              <a:t>ワークショップ</a:t>
            </a:r>
            <a:r>
              <a:rPr lang="en-US" altLang="ja-JP" smtClean="0">
                <a:solidFill>
                  <a:prstClr val="black"/>
                </a:solidFill>
              </a:rPr>
              <a:t>2010</a:t>
            </a:r>
            <a:r>
              <a:rPr lang="ja-JP" altLang="en-US" smtClean="0">
                <a:solidFill>
                  <a:prstClr val="black"/>
                </a:solidFill>
              </a:rPr>
              <a:t>熱海</a:t>
            </a:r>
            <a:endParaRPr lang="en-US">
              <a:solidFill>
                <a:prstClr val="black"/>
              </a:solidFill>
            </a:endParaRPr>
          </a:p>
        </p:txBody>
      </p:sp>
    </p:spTree>
    <p:extLst>
      <p:ext uri="{BB962C8B-B14F-4D97-AF65-F5344CB8AC3E}">
        <p14:creationId xmlns:p14="http://schemas.microsoft.com/office/powerpoint/2010/main" val="21730865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6" name="Title 5"/>
          <p:cNvSpPr>
            <a:spLocks noGrp="1"/>
          </p:cNvSpPr>
          <p:nvPr>
            <p:ph type="title"/>
          </p:nvPr>
        </p:nvSpPr>
        <p:spPr>
          <a:xfrm>
            <a:off x="457200" y="-24"/>
            <a:ext cx="8229600" cy="785818"/>
          </a:xfrm>
          <a:prstGeom prst="rect">
            <a:avLst/>
          </a:prstGeom>
        </p:spPr>
        <p:txBody>
          <a:bodyPr anchor="b" anchorCtr="0">
            <a:normAutofit/>
          </a:bodyPr>
          <a:lstStyle/>
          <a:p>
            <a:pPr algn="l"/>
            <a:r>
              <a:rPr lang="ja-JP" altLang="en-US" smtClean="0"/>
              <a:t>マスタ タイトルの書式設定</a:t>
            </a:r>
            <a:endParaRPr lang="en-US"/>
          </a:p>
        </p:txBody>
      </p:sp>
      <p:sp>
        <p:nvSpPr>
          <p:cNvPr id="7" name="Date Placeholder 6"/>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8" name="Slide Number Placeholder 7"/>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9" name="Footer Placeholder 8"/>
          <p:cNvSpPr>
            <a:spLocks noGrp="1"/>
          </p:cNvSpPr>
          <p:nvPr>
            <p:ph type="ftr" sz="quarter" idx="12"/>
          </p:nvPr>
        </p:nvSpPr>
        <p:spPr/>
        <p:txBody>
          <a:bodyPr/>
          <a:lstStyle/>
          <a:p>
            <a:r>
              <a:rPr lang="en-US" altLang="ja-JP" smtClean="0">
                <a:solidFill>
                  <a:prstClr val="black"/>
                </a:solidFill>
              </a:rPr>
              <a:t>B</a:t>
            </a:r>
            <a:r>
              <a:rPr lang="ja-JP" altLang="en-US" smtClean="0">
                <a:solidFill>
                  <a:prstClr val="black"/>
                </a:solidFill>
              </a:rPr>
              <a:t>ワークショップ</a:t>
            </a:r>
            <a:r>
              <a:rPr lang="en-US" altLang="ja-JP" smtClean="0">
                <a:solidFill>
                  <a:prstClr val="black"/>
                </a:solidFill>
              </a:rPr>
              <a:t>2010</a:t>
            </a:r>
            <a:r>
              <a:rPr lang="ja-JP" altLang="en-US" smtClean="0">
                <a:solidFill>
                  <a:prstClr val="black"/>
                </a:solidFill>
              </a:rPr>
              <a:t>熱海</a:t>
            </a:r>
            <a:endParaRPr lang="en-US">
              <a:solidFill>
                <a:prstClr val="black"/>
              </a:solidFill>
            </a:endParaRPr>
          </a:p>
        </p:txBody>
      </p:sp>
    </p:spTree>
    <p:extLst>
      <p:ext uri="{BB962C8B-B14F-4D97-AF65-F5344CB8AC3E}">
        <p14:creationId xmlns:p14="http://schemas.microsoft.com/office/powerpoint/2010/main" val="2236872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6" name="Slide Number Placeholder 5"/>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8" name="Footer Placeholder 7"/>
          <p:cNvSpPr>
            <a:spLocks noGrp="1"/>
          </p:cNvSpPr>
          <p:nvPr>
            <p:ph type="ftr" sz="quarter" idx="12"/>
          </p:nvPr>
        </p:nvSpPr>
        <p:spPr/>
        <p:txBody>
          <a:bodyPr/>
          <a:lstStyle/>
          <a:p>
            <a:r>
              <a:rPr lang="en-US" altLang="ja-JP" smtClean="0">
                <a:solidFill>
                  <a:prstClr val="black"/>
                </a:solidFill>
              </a:rPr>
              <a:t>B</a:t>
            </a:r>
            <a:r>
              <a:rPr lang="ja-JP" altLang="en-US" smtClean="0">
                <a:solidFill>
                  <a:prstClr val="black"/>
                </a:solidFill>
              </a:rPr>
              <a:t>ワークショップ</a:t>
            </a:r>
            <a:r>
              <a:rPr lang="en-US" altLang="ja-JP" smtClean="0">
                <a:solidFill>
                  <a:prstClr val="black"/>
                </a:solidFill>
              </a:rPr>
              <a:t>2010</a:t>
            </a:r>
            <a:r>
              <a:rPr lang="ja-JP" altLang="en-US" smtClean="0">
                <a:solidFill>
                  <a:prstClr val="black"/>
                </a:solidFill>
              </a:rPr>
              <a:t>熱海</a:t>
            </a:r>
            <a:endParaRPr lang="en-US">
              <a:solidFill>
                <a:prstClr val="black"/>
              </a:solidFill>
            </a:endParaRPr>
          </a:p>
        </p:txBody>
      </p:sp>
    </p:spTree>
    <p:extLst>
      <p:ext uri="{BB962C8B-B14F-4D97-AF65-F5344CB8AC3E}">
        <p14:creationId xmlns:p14="http://schemas.microsoft.com/office/powerpoint/2010/main" val="3711995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タイトルと 2 段組みテキスト">
    <p:spTree>
      <p:nvGrpSpPr>
        <p:cNvPr id="1" name=""/>
        <p:cNvGrpSpPr/>
        <p:nvPr/>
      </p:nvGrpSpPr>
      <p:grpSpPr>
        <a:xfrm>
          <a:off x="0" y="0"/>
          <a:ext cx="0" cy="0"/>
          <a:chOff x="0" y="0"/>
          <a:chExt cx="0" cy="0"/>
        </a:xfrm>
      </p:grpSpPr>
      <p:sp>
        <p:nvSpPr>
          <p:cNvPr id="4" name="Rectangle 4"/>
          <p:cNvSpPr>
            <a:spLocks noGrp="1"/>
          </p:cNvSpPr>
          <p:nvPr>
            <p:ph type="body" sz="half" idx="1"/>
          </p:nvPr>
        </p:nvSpPr>
        <p:spPr>
          <a:xfrm>
            <a:off x="457200" y="857232"/>
            <a:ext cx="4038600" cy="5268931"/>
          </a:xfrm>
        </p:spPr>
        <p:txBody>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11" name="Rectangle 11"/>
          <p:cNvSpPr>
            <a:spLocks noGrp="1"/>
          </p:cNvSpPr>
          <p:nvPr>
            <p:ph type="body" sz="half" idx="2"/>
          </p:nvPr>
        </p:nvSpPr>
        <p:spPr>
          <a:xfrm>
            <a:off x="4648200" y="857232"/>
            <a:ext cx="4038600" cy="5268931"/>
          </a:xfrm>
        </p:spPr>
        <p:txBody>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8" name="Title 7"/>
          <p:cNvSpPr>
            <a:spLocks noGrp="1"/>
          </p:cNvSpPr>
          <p:nvPr>
            <p:ph type="title"/>
          </p:nvPr>
        </p:nvSpPr>
        <p:spPr>
          <a:xfrm>
            <a:off x="457200" y="-24"/>
            <a:ext cx="8229600" cy="785818"/>
          </a:xfrm>
          <a:prstGeom prst="rect">
            <a:avLst/>
          </a:prstGeom>
        </p:spPr>
        <p:txBody>
          <a:bodyPr anchor="b" anchorCtr="0">
            <a:normAutofit/>
          </a:bodyPr>
          <a:lstStyle/>
          <a:p>
            <a:pPr algn="l"/>
            <a:r>
              <a:rPr lang="ja-JP" altLang="en-US" smtClean="0"/>
              <a:t>マスタ タイトルの書式設定</a:t>
            </a:r>
            <a:endParaRPr lang="en-US"/>
          </a:p>
        </p:txBody>
      </p:sp>
      <p:sp>
        <p:nvSpPr>
          <p:cNvPr id="10" name="Date Placeholder 9"/>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12" name="Slide Number Placeholder 11"/>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3" name="Footer Placeholder 12"/>
          <p:cNvSpPr>
            <a:spLocks noGrp="1"/>
          </p:cNvSpPr>
          <p:nvPr>
            <p:ph type="ftr" sz="quarter" idx="12"/>
          </p:nvPr>
        </p:nvSpPr>
        <p:spPr/>
        <p:txBody>
          <a:bodyPr/>
          <a:lstStyle/>
          <a:p>
            <a:r>
              <a:rPr lang="en-US" altLang="ja-JP" smtClean="0">
                <a:solidFill>
                  <a:prstClr val="black"/>
                </a:solidFill>
              </a:rPr>
              <a:t>B</a:t>
            </a:r>
            <a:r>
              <a:rPr lang="ja-JP" altLang="en-US" smtClean="0">
                <a:solidFill>
                  <a:prstClr val="black"/>
                </a:solidFill>
              </a:rPr>
              <a:t>ワークショップ</a:t>
            </a:r>
            <a:r>
              <a:rPr lang="en-US" altLang="ja-JP" smtClean="0">
                <a:solidFill>
                  <a:prstClr val="black"/>
                </a:solidFill>
              </a:rPr>
              <a:t>2010</a:t>
            </a:r>
            <a:r>
              <a:rPr lang="ja-JP" altLang="en-US" smtClean="0">
                <a:solidFill>
                  <a:prstClr val="black"/>
                </a:solidFill>
              </a:rPr>
              <a:t>熱海</a:t>
            </a:r>
            <a:endParaRPr lang="en-US">
              <a:solidFill>
                <a:prstClr val="black"/>
              </a:solidFill>
            </a:endParaRPr>
          </a:p>
        </p:txBody>
      </p:sp>
    </p:spTree>
    <p:extLst>
      <p:ext uri="{BB962C8B-B14F-4D97-AF65-F5344CB8AC3E}">
        <p14:creationId xmlns:p14="http://schemas.microsoft.com/office/powerpoint/2010/main" val="165484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タイトルとコンテンツ">
    <p:spTree>
      <p:nvGrpSpPr>
        <p:cNvPr id="1" name=""/>
        <p:cNvGrpSpPr/>
        <p:nvPr/>
      </p:nvGrpSpPr>
      <p:grpSpPr>
        <a:xfrm>
          <a:off x="0" y="0"/>
          <a:ext cx="0" cy="0"/>
          <a:chOff x="0" y="0"/>
          <a:chExt cx="0" cy="0"/>
        </a:xfrm>
      </p:grpSpPr>
      <p:sp>
        <p:nvSpPr>
          <p:cNvPr id="16" name="Rectangle 16"/>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7" name="Title 6"/>
          <p:cNvSpPr>
            <a:spLocks noGrp="1"/>
          </p:cNvSpPr>
          <p:nvPr>
            <p:ph type="title"/>
          </p:nvPr>
        </p:nvSpPr>
        <p:spPr>
          <a:xfrm>
            <a:off x="457200" y="-24"/>
            <a:ext cx="8229600" cy="785818"/>
          </a:xfrm>
          <a:prstGeom prst="rect">
            <a:avLst/>
          </a:prstGeom>
        </p:spPr>
        <p:txBody>
          <a:bodyPr anchor="b" anchorCtr="0">
            <a:normAutofit/>
          </a:bodyPr>
          <a:lstStyle/>
          <a:p>
            <a:pPr algn="l"/>
            <a:r>
              <a:rPr lang="ja-JP" altLang="en-US" smtClean="0"/>
              <a:t>マスタ タイトルの書式設定</a:t>
            </a:r>
            <a:endParaRPr lang="en-US"/>
          </a:p>
        </p:txBody>
      </p:sp>
      <p:sp>
        <p:nvSpPr>
          <p:cNvPr id="8" name="Date Placeholder 7"/>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9" name="Slide Number Placeholder 8"/>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0" name="Footer Placeholder 9"/>
          <p:cNvSpPr>
            <a:spLocks noGrp="1"/>
          </p:cNvSpPr>
          <p:nvPr>
            <p:ph type="ftr" sz="quarter" idx="12"/>
          </p:nvPr>
        </p:nvSpPr>
        <p:spPr/>
        <p:txBody>
          <a:bodyPr/>
          <a:lstStyle/>
          <a:p>
            <a:r>
              <a:rPr lang="en-US" altLang="ja-JP" smtClean="0">
                <a:solidFill>
                  <a:prstClr val="black"/>
                </a:solidFill>
              </a:rPr>
              <a:t>B</a:t>
            </a:r>
            <a:r>
              <a:rPr lang="ja-JP" altLang="en-US" smtClean="0">
                <a:solidFill>
                  <a:prstClr val="black"/>
                </a:solidFill>
              </a:rPr>
              <a:t>ワークショップ</a:t>
            </a:r>
            <a:r>
              <a:rPr lang="en-US" altLang="ja-JP" smtClean="0">
                <a:solidFill>
                  <a:prstClr val="black"/>
                </a:solidFill>
              </a:rPr>
              <a:t>2010</a:t>
            </a:r>
            <a:r>
              <a:rPr lang="ja-JP" altLang="en-US" smtClean="0">
                <a:solidFill>
                  <a:prstClr val="black"/>
                </a:solidFill>
              </a:rPr>
              <a:t>熱海</a:t>
            </a:r>
            <a:endParaRPr lang="en-US">
              <a:solidFill>
                <a:prstClr val="black"/>
              </a:solidFill>
            </a:endParaRPr>
          </a:p>
        </p:txBody>
      </p:sp>
    </p:spTree>
    <p:extLst>
      <p:ext uri="{BB962C8B-B14F-4D97-AF65-F5344CB8AC3E}">
        <p14:creationId xmlns:p14="http://schemas.microsoft.com/office/powerpoint/2010/main" val="37928752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2 Content">
    <p:spTree>
      <p:nvGrpSpPr>
        <p:cNvPr id="1" name=""/>
        <p:cNvGrpSpPr/>
        <p:nvPr/>
      </p:nvGrpSpPr>
      <p:grpSpPr>
        <a:xfrm>
          <a:off x="0" y="0"/>
          <a:ext cx="0" cy="0"/>
          <a:chOff x="0" y="0"/>
          <a:chExt cx="0" cy="0"/>
        </a:xfrm>
      </p:grpSpPr>
      <p:sp>
        <p:nvSpPr>
          <p:cNvPr id="30" name="Rectangle 30"/>
          <p:cNvSpPr>
            <a:spLocks noGrp="1"/>
          </p:cNvSpPr>
          <p:nvPr>
            <p:ph sz="half" idx="1"/>
          </p:nvPr>
        </p:nvSpPr>
        <p:spPr>
          <a:xfrm>
            <a:off x="457200" y="857232"/>
            <a:ext cx="4038600" cy="5268931"/>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17" name="Rectangle 17"/>
          <p:cNvSpPr>
            <a:spLocks noGrp="1"/>
          </p:cNvSpPr>
          <p:nvPr>
            <p:ph sz="half" idx="2"/>
          </p:nvPr>
        </p:nvSpPr>
        <p:spPr>
          <a:xfrm>
            <a:off x="4648200" y="857232"/>
            <a:ext cx="4038600" cy="5268931"/>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smtClean="0"/>
          </a:p>
        </p:txBody>
      </p:sp>
      <p:sp>
        <p:nvSpPr>
          <p:cNvPr id="8" name="Title 7"/>
          <p:cNvSpPr>
            <a:spLocks noGrp="1"/>
          </p:cNvSpPr>
          <p:nvPr>
            <p:ph type="title"/>
          </p:nvPr>
        </p:nvSpPr>
        <p:spPr>
          <a:xfrm>
            <a:off x="457200" y="-24"/>
            <a:ext cx="8229600" cy="785818"/>
          </a:xfrm>
          <a:prstGeom prst="rect">
            <a:avLst/>
          </a:prstGeom>
        </p:spPr>
        <p:txBody>
          <a:bodyPr anchor="b" anchorCtr="0">
            <a:normAutofit/>
          </a:bodyPr>
          <a:lstStyle/>
          <a:p>
            <a:pPr algn="l"/>
            <a:r>
              <a:rPr lang="ja-JP" altLang="en-US" smtClean="0"/>
              <a:t>マスタ タイトルの書式設定</a:t>
            </a:r>
            <a:endParaRPr lang="en-US"/>
          </a:p>
        </p:txBody>
      </p:sp>
      <p:sp>
        <p:nvSpPr>
          <p:cNvPr id="9" name="Date Placeholder 8"/>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10" name="Slide Number Placeholder 9"/>
          <p:cNvSpPr>
            <a:spLocks noGrp="1"/>
          </p:cNvSpPr>
          <p:nvPr>
            <p:ph type="sldNum" sz="quarter" idx="11"/>
          </p:nvPr>
        </p:nvSpPr>
        <p:spPr/>
        <p:txBody>
          <a:bodyPr/>
          <a:lstStyle/>
          <a:p>
            <a:pPr algn="r"/>
            <a:fld id="{D4C49B74-5DB2-4B03-B1D2-7F6A3C51C318}" type="slidenum">
              <a:rPr lang="en-US" smtClean="0">
                <a:solidFill>
                  <a:prstClr val="black"/>
                </a:solidFill>
              </a:rPr>
              <a:pPr algn="r"/>
              <a:t>‹#›</a:t>
            </a:fld>
            <a:endParaRPr lang="en-US">
              <a:solidFill>
                <a:prstClr val="black"/>
              </a:solidFill>
            </a:endParaRPr>
          </a:p>
        </p:txBody>
      </p:sp>
      <p:sp>
        <p:nvSpPr>
          <p:cNvPr id="11" name="Footer Placeholder 10"/>
          <p:cNvSpPr>
            <a:spLocks noGrp="1"/>
          </p:cNvSpPr>
          <p:nvPr>
            <p:ph type="ftr" sz="quarter" idx="12"/>
          </p:nvPr>
        </p:nvSpPr>
        <p:spPr/>
        <p:txBody>
          <a:bodyPr/>
          <a:lstStyle/>
          <a:p>
            <a:r>
              <a:rPr lang="en-US" altLang="ja-JP" smtClean="0">
                <a:solidFill>
                  <a:prstClr val="black"/>
                </a:solidFill>
              </a:rPr>
              <a:t>B</a:t>
            </a:r>
            <a:r>
              <a:rPr lang="ja-JP" altLang="en-US" smtClean="0">
                <a:solidFill>
                  <a:prstClr val="black"/>
                </a:solidFill>
              </a:rPr>
              <a:t>ワークショップ</a:t>
            </a:r>
            <a:r>
              <a:rPr lang="en-US" altLang="ja-JP" smtClean="0">
                <a:solidFill>
                  <a:prstClr val="black"/>
                </a:solidFill>
              </a:rPr>
              <a:t>2010</a:t>
            </a:r>
            <a:r>
              <a:rPr lang="ja-JP" altLang="en-US" smtClean="0">
                <a:solidFill>
                  <a:prstClr val="black"/>
                </a:solidFill>
              </a:rPr>
              <a:t>熱海</a:t>
            </a:r>
            <a:endParaRPr lang="en-US">
              <a:solidFill>
                <a:prstClr val="black"/>
              </a:solidFill>
            </a:endParaRPr>
          </a:p>
        </p:txBody>
      </p:sp>
    </p:spTree>
    <p:extLst>
      <p:ext uri="{BB962C8B-B14F-4D97-AF65-F5344CB8AC3E}">
        <p14:creationId xmlns:p14="http://schemas.microsoft.com/office/powerpoint/2010/main" val="3988288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r>
              <a:rPr lang="en-US" altLang="ja-JP" smtClean="0">
                <a:solidFill>
                  <a:prstClr val="black"/>
                </a:solidFill>
              </a:rPr>
              <a:t>2013/02/08</a:t>
            </a:r>
            <a:endParaRPr lang="ja-JP" altLang="en-US">
              <a:solidFill>
                <a:prstClr val="black"/>
              </a:solidFill>
            </a:endParaRPr>
          </a:p>
        </p:txBody>
      </p:sp>
      <p:sp>
        <p:nvSpPr>
          <p:cNvPr id="6" name="フッター プレースホルダ 5"/>
          <p:cNvSpPr>
            <a:spLocks noGrp="1"/>
          </p:cNvSpPr>
          <p:nvPr>
            <p:ph type="ftr" sz="quarter" idx="11"/>
          </p:nvPr>
        </p:nvSpPr>
        <p:spPr/>
        <p:txBody>
          <a:bodyPr/>
          <a:lstStyle/>
          <a:p>
            <a:r>
              <a:rPr lang="en-US" altLang="ja-JP" smtClean="0">
                <a:solidFill>
                  <a:prstClr val="black"/>
                </a:solidFill>
              </a:rPr>
              <a:t>B</a:t>
            </a:r>
            <a:r>
              <a:rPr lang="ja-JP" altLang="en-US" smtClean="0">
                <a:solidFill>
                  <a:prstClr val="black"/>
                </a:solidFill>
              </a:rPr>
              <a:t>ワークショップ</a:t>
            </a:r>
            <a:r>
              <a:rPr lang="en-US" altLang="ja-JP" smtClean="0">
                <a:solidFill>
                  <a:prstClr val="black"/>
                </a:solidFill>
              </a:rPr>
              <a:t>2010</a:t>
            </a:r>
            <a:r>
              <a:rPr lang="ja-JP" altLang="en-US" smtClean="0">
                <a:solidFill>
                  <a:prstClr val="black"/>
                </a:solidFill>
              </a:rPr>
              <a:t>熱海</a:t>
            </a:r>
            <a:endParaRPr lang="ja-JP" altLang="en-US">
              <a:solidFill>
                <a:prstClr val="black"/>
              </a:solidFill>
            </a:endParaRPr>
          </a:p>
        </p:txBody>
      </p:sp>
      <p:sp>
        <p:nvSpPr>
          <p:cNvPr id="7" name="スライド番号プレースホルダ 6"/>
          <p:cNvSpPr>
            <a:spLocks noGrp="1"/>
          </p:cNvSpPr>
          <p:nvPr>
            <p:ph type="sldNum" sz="quarter" idx="12"/>
          </p:nvPr>
        </p:nvSpPr>
        <p:spPr/>
        <p:txBody>
          <a:bodyPr/>
          <a:lstStyle/>
          <a:p>
            <a:fld id="{54931CA1-493F-458D-9CEB-CCF0E18603B8}" type="slidenum">
              <a:rPr lang="ja-JP" altLang="en-US" smtClean="0">
                <a:solidFill>
                  <a:prstClr val="black"/>
                </a:solidFill>
              </a:rPr>
              <a:pPr/>
              <a:t>‹#›</a:t>
            </a:fld>
            <a:endParaRPr lang="ja-JP" altLang="en-US">
              <a:solidFill>
                <a:prstClr val="black"/>
              </a:solidFill>
            </a:endParaRPr>
          </a:p>
        </p:txBody>
      </p:sp>
    </p:spTree>
    <p:extLst>
      <p:ext uri="{BB962C8B-B14F-4D97-AF65-F5344CB8AC3E}">
        <p14:creationId xmlns:p14="http://schemas.microsoft.com/office/powerpoint/2010/main" val="222727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hade val="85000"/>
          </a:schemeClr>
        </a:solidFill>
        <a:effectLst/>
      </p:bgPr>
    </p:bg>
    <p:spTree>
      <p:nvGrpSpPr>
        <p:cNvPr id="1" name=""/>
        <p:cNvGrpSpPr/>
        <p:nvPr/>
      </p:nvGrpSpPr>
      <p:grpSpPr>
        <a:xfrm>
          <a:off x="0" y="0"/>
          <a:ext cx="0" cy="0"/>
          <a:chOff x="0" y="0"/>
          <a:chExt cx="0" cy="0"/>
        </a:xfrm>
      </p:grpSpPr>
      <p:pic>
        <p:nvPicPr>
          <p:cNvPr id="8" name="image5.png"/>
          <p:cNvPicPr>
            <a:picLocks noChangeAspect="1"/>
          </p:cNvPicPr>
          <p:nvPr/>
        </p:nvPicPr>
        <p:blipFill>
          <a:blip r:embed="rId10" cstate="print">
            <a:duotone>
              <a:schemeClr val="accent1"/>
              <a:srgbClr val="FFFFFF"/>
            </a:duotone>
          </a:blip>
          <a:stretch>
            <a:fillRect/>
          </a:stretch>
        </p:blipFill>
        <p:spPr>
          <a:xfrm>
            <a:off x="571" y="428"/>
            <a:ext cx="9142858" cy="6857143"/>
          </a:xfrm>
          <a:prstGeom prst="rect">
            <a:avLst/>
          </a:prstGeom>
          <a:noFill/>
          <a:ln>
            <a:noFill/>
          </a:ln>
        </p:spPr>
      </p:pic>
      <p:pic>
        <p:nvPicPr>
          <p:cNvPr id="9" name="image6.png"/>
          <p:cNvPicPr>
            <a:picLocks noChangeAspect="1"/>
          </p:cNvPicPr>
          <p:nvPr/>
        </p:nvPicPr>
        <p:blipFill>
          <a:blip r:embed="rId11" cstate="print"/>
          <a:stretch>
            <a:fillRect/>
          </a:stretch>
        </p:blipFill>
        <p:spPr>
          <a:xfrm>
            <a:off x="571" y="429"/>
            <a:ext cx="9142858" cy="3928638"/>
          </a:xfrm>
          <a:prstGeom prst="rect">
            <a:avLst/>
          </a:prstGeom>
          <a:noFill/>
          <a:ln>
            <a:noFill/>
          </a:ln>
        </p:spPr>
      </p:pic>
      <p:sp>
        <p:nvSpPr>
          <p:cNvPr id="30" name="Rectangle 30"/>
          <p:cNvSpPr>
            <a:spLocks noGrp="1"/>
          </p:cNvSpPr>
          <p:nvPr>
            <p:ph type="title"/>
          </p:nvPr>
        </p:nvSpPr>
        <p:spPr>
          <a:xfrm>
            <a:off x="457200" y="-24"/>
            <a:ext cx="8229600" cy="714380"/>
          </a:xfrm>
          <a:prstGeom prst="rect">
            <a:avLst/>
          </a:prstGeom>
        </p:spPr>
        <p:txBody>
          <a:bodyPr anchor="b" anchorCtr="0">
            <a:normAutofit/>
          </a:bodyPr>
          <a:lstStyle/>
          <a:p>
            <a:pPr algn="l"/>
            <a:r>
              <a:rPr lang="ja-JP" altLang="en-US" smtClean="0"/>
              <a:t>マスタ タイトルの書式設定</a:t>
            </a:r>
            <a:endParaRPr lang="en-US"/>
          </a:p>
        </p:txBody>
      </p:sp>
      <p:sp>
        <p:nvSpPr>
          <p:cNvPr id="12" name="Rectangle 12"/>
          <p:cNvSpPr>
            <a:spLocks noGrp="1"/>
          </p:cNvSpPr>
          <p:nvPr>
            <p:ph type="body" idx="1"/>
          </p:nvPr>
        </p:nvSpPr>
        <p:spPr>
          <a:xfrm>
            <a:off x="457200" y="857232"/>
            <a:ext cx="8229600" cy="5268931"/>
          </a:xfrm>
          <a:prstGeom prst="rect">
            <a:avLst/>
          </a:prstGeom>
        </p:spPr>
        <p:txBody>
          <a:bodyPr>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en-US" dirty="0" smtClean="0"/>
          </a:p>
        </p:txBody>
      </p:sp>
      <p:sp>
        <p:nvSpPr>
          <p:cNvPr id="6" name="Rectangle 6"/>
          <p:cNvSpPr>
            <a:spLocks noGrp="1"/>
          </p:cNvSpPr>
          <p:nvPr>
            <p:ph type="dt" sz="half" idx="2"/>
          </p:nvPr>
        </p:nvSpPr>
        <p:spPr>
          <a:xfrm>
            <a:off x="457200" y="6245225"/>
            <a:ext cx="2133600" cy="476250"/>
          </a:xfrm>
          <a:prstGeom prst="rect">
            <a:avLst/>
          </a:prstGeom>
        </p:spPr>
        <p:txBody>
          <a:bodyPr/>
          <a:lstStyle>
            <a:lvl1pPr>
              <a:defRPr sz="1000">
                <a:latin typeface="+mn-lt"/>
              </a:defRPr>
            </a:lvl1pPr>
          </a:lstStyle>
          <a:p>
            <a:r>
              <a:rPr kumimoji="0" lang="en-US" altLang="ja-JP" smtClean="0">
                <a:solidFill>
                  <a:prstClr val="black"/>
                </a:solidFill>
              </a:rPr>
              <a:t>2013/02/08</a:t>
            </a:r>
            <a:endParaRPr kumimoji="0" lang="en-US" dirty="0" smtClean="0">
              <a:solidFill>
                <a:prstClr val="black"/>
              </a:solidFill>
            </a:endParaRPr>
          </a:p>
        </p:txBody>
      </p:sp>
      <p:sp>
        <p:nvSpPr>
          <p:cNvPr id="20" name="Rectangle 20"/>
          <p:cNvSpPr>
            <a:spLocks noGrp="1"/>
          </p:cNvSpPr>
          <p:nvPr>
            <p:ph type="ftr" sz="quarter" idx="3"/>
          </p:nvPr>
        </p:nvSpPr>
        <p:spPr>
          <a:xfrm>
            <a:off x="3124200" y="6245225"/>
            <a:ext cx="2895600" cy="476250"/>
          </a:xfrm>
          <a:prstGeom prst="rect">
            <a:avLst/>
          </a:prstGeom>
        </p:spPr>
        <p:txBody>
          <a:bodyPr/>
          <a:lstStyle>
            <a:lvl1pPr algn="ctr">
              <a:defRPr sz="1000">
                <a:latin typeface="+mn-lt"/>
              </a:defRPr>
            </a:lvl1pPr>
          </a:lstStyle>
          <a:p>
            <a:r>
              <a:rPr kumimoji="0" lang="en-US" altLang="ja-JP" smtClean="0">
                <a:solidFill>
                  <a:prstClr val="black"/>
                </a:solidFill>
              </a:rPr>
              <a:t>B</a:t>
            </a:r>
            <a:r>
              <a:rPr kumimoji="0" lang="ja-JP" altLang="en-US" smtClean="0">
                <a:solidFill>
                  <a:prstClr val="black"/>
                </a:solidFill>
              </a:rPr>
              <a:t>ワークショップ</a:t>
            </a:r>
            <a:r>
              <a:rPr kumimoji="0" lang="en-US" altLang="ja-JP" smtClean="0">
                <a:solidFill>
                  <a:prstClr val="black"/>
                </a:solidFill>
              </a:rPr>
              <a:t>2010</a:t>
            </a:r>
            <a:r>
              <a:rPr kumimoji="0" lang="ja-JP" altLang="en-US" smtClean="0">
                <a:solidFill>
                  <a:prstClr val="black"/>
                </a:solidFill>
              </a:rPr>
              <a:t>熱海</a:t>
            </a:r>
            <a:endParaRPr kumimoji="0" lang="en-US" smtClean="0">
              <a:solidFill>
                <a:prstClr val="black"/>
              </a:solidFill>
            </a:endParaRPr>
          </a:p>
        </p:txBody>
      </p:sp>
      <p:sp>
        <p:nvSpPr>
          <p:cNvPr id="21" name="Rectangle 21"/>
          <p:cNvSpPr>
            <a:spLocks noGrp="1"/>
          </p:cNvSpPr>
          <p:nvPr>
            <p:ph type="sldNum" sz="quarter" idx="4"/>
          </p:nvPr>
        </p:nvSpPr>
        <p:spPr>
          <a:xfrm>
            <a:off x="6553200" y="6245225"/>
            <a:ext cx="2133600" cy="476250"/>
          </a:xfrm>
          <a:prstGeom prst="rect">
            <a:avLst/>
          </a:prstGeom>
        </p:spPr>
        <p:txBody>
          <a:bodyPr/>
          <a:lstStyle>
            <a:lvl1pPr>
              <a:defRPr sz="1000">
                <a:latin typeface="+mn-lt"/>
              </a:defRPr>
            </a:lvl1pPr>
          </a:lstStyle>
          <a:p>
            <a:pPr algn="r"/>
            <a:fld id="{D4C49B74-5DB2-4B03-B1D2-7F6A3C51C318}" type="slidenum">
              <a:rPr kumimoji="0" lang="en-US" smtClean="0">
                <a:solidFill>
                  <a:prstClr val="black"/>
                </a:solidFill>
              </a:rPr>
              <a:pPr algn="r"/>
              <a:t>‹#›</a:t>
            </a:fld>
            <a:endParaRPr kumimoji="0" lang="en-US" dirty="0" smtClean="0">
              <a:solidFill>
                <a:prstClr val="black"/>
              </a:solidFill>
            </a:endParaRPr>
          </a:p>
        </p:txBody>
      </p:sp>
    </p:spTree>
    <p:extLst>
      <p:ext uri="{BB962C8B-B14F-4D97-AF65-F5344CB8AC3E}">
        <p14:creationId xmlns:p14="http://schemas.microsoft.com/office/powerpoint/2010/main" val="237753759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Lst>
  <p:hf hdr="0" ftr="0"/>
  <p:txStyles>
    <p:titleStyle>
      <a:defPPr>
        <a:defRPr sz="4400">
          <a:solidFill>
            <a:schemeClr val="tx1"/>
          </a:solidFill>
          <a:latin typeface="+mj-lt"/>
          <a:ea typeface="+mj-ea"/>
          <a:cs typeface="+mj-cs"/>
        </a:defRPr>
      </a:defPPr>
      <a:lvl1pPr algn="l" eaLnBrk="1" hangingPunct="1">
        <a:buNone/>
        <a:defRPr sz="3600">
          <a:solidFill>
            <a:schemeClr val="tx1">
              <a:alpha val="100000"/>
            </a:schemeClr>
          </a:solidFill>
          <a:latin typeface="+mj-lt"/>
        </a:defRPr>
      </a:lvl1pPr>
    </p:titleStyle>
    <p:bodyStyle>
      <a:defPPr>
        <a:defRPr>
          <a:solidFill>
            <a:schemeClr val="tx1"/>
          </a:solidFill>
          <a:latin typeface="+mn-lt"/>
          <a:ea typeface="+mn-ea"/>
          <a:cs typeface="+mn-cs"/>
        </a:defRPr>
      </a:defPPr>
      <a:lvl1pPr marL="342900" indent="-342900" eaLnBrk="1" hangingPunct="1">
        <a:buChar char="•"/>
        <a:defRPr sz="2800">
          <a:latin typeface="+mn-lt"/>
        </a:defRPr>
      </a:lvl1pPr>
      <a:lvl2pPr marL="742950" indent="-285750" eaLnBrk="1" hangingPunct="1">
        <a:buChar char="–"/>
        <a:defRPr sz="2400">
          <a:latin typeface="+mn-lt"/>
        </a:defRPr>
      </a:lvl2pPr>
      <a:lvl3pPr marL="1143000" indent="-228600" eaLnBrk="1" hangingPunct="1">
        <a:buChar char="•"/>
        <a:defRPr sz="2400">
          <a:latin typeface="+mn-lt"/>
        </a:defRPr>
      </a:lvl3pPr>
      <a:lvl4pPr marL="1600200" indent="-228600" eaLnBrk="1" hangingPunct="1">
        <a:buChar char="–"/>
        <a:defRPr sz="2000">
          <a:latin typeface="+mn-lt"/>
        </a:defRPr>
      </a:lvl4pPr>
      <a:lvl5pPr marL="2057400" indent="-228600" eaLnBrk="1" hangingPunct="1">
        <a:buChar char="»"/>
        <a:defRPr sz="2000">
          <a:latin typeface="+mn-lt"/>
        </a:defRPr>
      </a:lvl5pPr>
      <a:lvl6pPr marL="2514600" indent="-228600" eaLnBrk="1" hangingPunct="1">
        <a:buChar char="•"/>
        <a:defRPr sz="2000"/>
      </a:lvl6pPr>
      <a:lvl7pPr marL="2971800" indent="-228600" eaLnBrk="1" hangingPunct="1">
        <a:buChar char="•"/>
        <a:defRPr sz="2000"/>
      </a:lvl7pPr>
      <a:lvl8pPr marL="3429000" indent="-228600" eaLnBrk="1" hangingPunct="1">
        <a:buChar char="•"/>
        <a:defRPr sz="2000"/>
      </a:lvl8pPr>
      <a:lvl9pPr marL="3886200" indent="-228600" eaLnBrk="1" hangingPunct="1">
        <a:buChar char="•"/>
        <a:defRPr sz="2000"/>
      </a:lvl9pPr>
    </p:bodyStyle>
    <p:otherStyle>
      <a:defPPr>
        <a:defRPr>
          <a:solidFill>
            <a:schemeClr val="tx1"/>
          </a:solidFill>
          <a:latin typeface="+mn-lt"/>
          <a:ea typeface="+mn-ea"/>
          <a:cs typeface="+mn-cs"/>
        </a:defRPr>
      </a:defPPr>
      <a:lvl1pPr marL="0" eaLnBrk="1" hangingPunct="1"/>
      <a:lvl2pPr marL="457200" eaLnBrk="1" hangingPunct="1"/>
      <a:lvl3pPr marL="914400" eaLnBrk="1" hangingPunct="1"/>
      <a:lvl4pPr marL="1371600" eaLnBrk="1" hangingPunct="1"/>
      <a:lvl5pPr marL="1828800" eaLnBrk="1" hangingPunct="1"/>
      <a:lvl6pPr marL="2286000" eaLnBrk="1" hangingPunct="1"/>
      <a:lvl7pPr marL="2743200" eaLnBrk="1" hangingPunct="1"/>
      <a:lvl8pPr marL="3200400" eaLnBrk="1" hangingPunct="1"/>
      <a:lvl9pPr marL="3657600" eaLnBrk="1" hangingPunct="1"/>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df"/></Relationships>
</file>

<file path=ppt/slides/_rels/slide11.xml.rels><?xml version="1.0" encoding="UTF-8" standalone="yes"?>
<Relationships xmlns="http://schemas.openxmlformats.org/package/2006/relationships"><Relationship Id="rId3" Type="http://schemas.openxmlformats.org/officeDocument/2006/relationships/oleObject" Target="???" TargetMode="Externa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41.png"/><Relationship Id="rId5" Type="http://schemas.openxmlformats.org/officeDocument/2006/relationships/image" Target="../media/image7.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xml"/><Relationship Id="rId5" Type="http://schemas.openxmlformats.org/officeDocument/2006/relationships/image" Target="../media/image47.jpeg"/><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8.jpe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4.pdf"/><Relationship Id="rId15" Type="http://schemas.openxmlformats.org/officeDocument/2006/relationships/image" Target="../media/image7.pn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13.jpeg"/><Relationship Id="rId14" Type="http://schemas.openxmlformats.org/officeDocument/2006/relationships/oleObject" Targe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oleObject" Target="???" TargetMode="Externa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 y="980539"/>
            <a:ext cx="1194991"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r>
              <a:rPr lang="en-US" altLang="ja-JP" sz="1400" dirty="0" smtClean="0">
                <a:solidFill>
                  <a:schemeClr val="tx1"/>
                </a:solidFill>
                <a:latin typeface="Osaka"/>
                <a:ea typeface="Osaka"/>
                <a:cs typeface="Osaka"/>
              </a:rPr>
              <a:t>Calendar</a:t>
            </a:r>
            <a:endParaRPr kumimoji="1" lang="ja-JP" altLang="en-US" sz="1400" dirty="0">
              <a:solidFill>
                <a:schemeClr val="tx1"/>
              </a:solidFill>
              <a:latin typeface="Osaka"/>
              <a:ea typeface="Osaka"/>
              <a:cs typeface="Osaka"/>
            </a:endParaRPr>
          </a:p>
        </p:txBody>
      </p:sp>
      <p:sp>
        <p:nvSpPr>
          <p:cNvPr id="3" name="正方形/長方形 2"/>
          <p:cNvSpPr/>
          <p:nvPr/>
        </p:nvSpPr>
        <p:spPr>
          <a:xfrm>
            <a:off x="11728" y="1277150"/>
            <a:ext cx="1420967"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r>
              <a:rPr kumimoji="1" lang="en-US" altLang="ja-JP" dirty="0" smtClean="0">
                <a:solidFill>
                  <a:schemeClr val="tx1"/>
                </a:solidFill>
                <a:latin typeface="Osaka"/>
                <a:ea typeface="Osaka"/>
                <a:cs typeface="Osaka"/>
              </a:rPr>
              <a:t>Japan FY</a:t>
            </a:r>
            <a:endParaRPr kumimoji="1" lang="ja-JP" altLang="en-US" dirty="0">
              <a:solidFill>
                <a:schemeClr val="tx1"/>
              </a:solidFill>
              <a:latin typeface="Osaka"/>
              <a:ea typeface="Osaka"/>
              <a:cs typeface="Osaka"/>
            </a:endParaRPr>
          </a:p>
        </p:txBody>
      </p:sp>
      <p:sp>
        <p:nvSpPr>
          <p:cNvPr id="4" name="正方形/長方形 3"/>
          <p:cNvSpPr/>
          <p:nvPr/>
        </p:nvSpPr>
        <p:spPr>
          <a:xfrm>
            <a:off x="8582956" y="1279341"/>
            <a:ext cx="561044"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rmAutofit fontScale="85000" lnSpcReduction="20000"/>
          </a:bodyPr>
          <a:lstStyle/>
          <a:p>
            <a:pPr algn="ctr"/>
            <a:r>
              <a:rPr kumimoji="1" lang="ja-JP" altLang="en-US" dirty="0" smtClean="0">
                <a:solidFill>
                  <a:schemeClr val="tx1"/>
                </a:solidFill>
                <a:latin typeface="Osaka"/>
                <a:ea typeface="Osaka"/>
                <a:cs typeface="Osaka"/>
              </a:rPr>
              <a:t>・・</a:t>
            </a:r>
            <a:endParaRPr kumimoji="1" lang="ja-JP" altLang="en-US" dirty="0">
              <a:solidFill>
                <a:schemeClr val="tx1"/>
              </a:solidFill>
              <a:latin typeface="Osaka"/>
              <a:ea typeface="Osaka"/>
              <a:cs typeface="Osaka"/>
            </a:endParaRPr>
          </a:p>
        </p:txBody>
      </p:sp>
      <p:sp>
        <p:nvSpPr>
          <p:cNvPr id="5" name="正方形/長方形 4"/>
          <p:cNvSpPr/>
          <p:nvPr/>
        </p:nvSpPr>
        <p:spPr>
          <a:xfrm>
            <a:off x="8339228" y="980539"/>
            <a:ext cx="804771"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ja-JP" altLang="en-US" sz="1400" dirty="0" smtClean="0">
                <a:solidFill>
                  <a:schemeClr val="tx1"/>
                </a:solidFill>
                <a:latin typeface="Osaka"/>
                <a:ea typeface="Osaka"/>
                <a:cs typeface="Osaka"/>
              </a:rPr>
              <a:t>・・・</a:t>
            </a:r>
            <a:endParaRPr kumimoji="1" lang="ja-JP" altLang="en-US" sz="1400" dirty="0">
              <a:solidFill>
                <a:schemeClr val="tx1"/>
              </a:solidFill>
              <a:latin typeface="Osaka"/>
              <a:ea typeface="Osaka"/>
              <a:cs typeface="Osaka"/>
            </a:endParaRPr>
          </a:p>
        </p:txBody>
      </p:sp>
      <p:sp>
        <p:nvSpPr>
          <p:cNvPr id="6" name="タイトル 1"/>
          <p:cNvSpPr txBox="1">
            <a:spLocks/>
          </p:cNvSpPr>
          <p:nvPr/>
        </p:nvSpPr>
        <p:spPr>
          <a:xfrm>
            <a:off x="457200" y="96892"/>
            <a:ext cx="8229600" cy="73418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err="1" smtClean="0">
                <a:ln>
                  <a:noFill/>
                </a:ln>
                <a:solidFill>
                  <a:schemeClr val="tx1"/>
                </a:solidFill>
                <a:effectLst/>
                <a:uLnTx/>
                <a:uFillTx/>
                <a:latin typeface="Osaka"/>
                <a:ea typeface="Osaka"/>
                <a:cs typeface="Osaka"/>
              </a:rPr>
              <a:t>SuperKEKB</a:t>
            </a:r>
            <a:r>
              <a:rPr kumimoji="1" lang="en-US" altLang="ja-JP" sz="3600" b="0" i="0" u="none" strike="noStrike" kern="1200" cap="none" spc="0" normalizeH="0" baseline="0" noProof="0" dirty="0" smtClean="0">
                <a:ln>
                  <a:noFill/>
                </a:ln>
                <a:solidFill>
                  <a:schemeClr val="tx1"/>
                </a:solidFill>
                <a:effectLst/>
                <a:uLnTx/>
                <a:uFillTx/>
                <a:latin typeface="Osaka"/>
                <a:ea typeface="Osaka"/>
                <a:cs typeface="Osaka"/>
              </a:rPr>
              <a:t>/Belle II schedule</a:t>
            </a:r>
            <a:endParaRPr kumimoji="1" lang="ja-JP" altLang="en-US" sz="3600" b="0" i="0" u="none" strike="noStrike" kern="1200" cap="none" spc="0" normalizeH="0" baseline="0" noProof="0" dirty="0">
              <a:ln>
                <a:noFill/>
              </a:ln>
              <a:solidFill>
                <a:schemeClr val="tx1"/>
              </a:solidFill>
              <a:effectLst/>
              <a:uLnTx/>
              <a:uFillTx/>
              <a:latin typeface="Osaka"/>
              <a:ea typeface="Osaka"/>
              <a:cs typeface="Osaka"/>
            </a:endParaRPr>
          </a:p>
        </p:txBody>
      </p:sp>
      <p:sp>
        <p:nvSpPr>
          <p:cNvPr id="7" name="角丸四角形 6"/>
          <p:cNvSpPr/>
          <p:nvPr/>
        </p:nvSpPr>
        <p:spPr>
          <a:xfrm>
            <a:off x="297255" y="3287519"/>
            <a:ext cx="1336413" cy="843875"/>
          </a:xfrm>
          <a:prstGeom prst="roundRect">
            <a:avLst/>
          </a:prstGeom>
          <a:solidFill>
            <a:srgbClr val="BEFFB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chemeClr val="tx1"/>
                </a:solidFill>
                <a:latin typeface="Osaka"/>
                <a:ea typeface="Osaka"/>
                <a:cs typeface="Osaka"/>
              </a:rPr>
              <a:t>KEKB</a:t>
            </a:r>
          </a:p>
          <a:p>
            <a:pPr algn="ctr"/>
            <a:r>
              <a:rPr lang="en-US" altLang="ja-JP" sz="1400" dirty="0" smtClean="0">
                <a:solidFill>
                  <a:schemeClr val="tx1"/>
                </a:solidFill>
                <a:latin typeface="Osaka"/>
                <a:ea typeface="Osaka"/>
                <a:cs typeface="Osaka"/>
              </a:rPr>
              <a:t>operation</a:t>
            </a:r>
            <a:endParaRPr kumimoji="1" lang="ja-JP" altLang="en-US" sz="1400" dirty="0">
              <a:solidFill>
                <a:schemeClr val="tx1"/>
              </a:solidFill>
              <a:latin typeface="Osaka"/>
              <a:ea typeface="Osaka"/>
              <a:cs typeface="Osaka"/>
            </a:endParaRPr>
          </a:p>
        </p:txBody>
      </p:sp>
      <p:sp>
        <p:nvSpPr>
          <p:cNvPr id="8" name="角丸四角形 7"/>
          <p:cNvSpPr/>
          <p:nvPr/>
        </p:nvSpPr>
        <p:spPr>
          <a:xfrm>
            <a:off x="1633667" y="1854686"/>
            <a:ext cx="4016033" cy="4922336"/>
          </a:xfrm>
          <a:prstGeom prst="roundRect">
            <a:avLst/>
          </a:prstGeom>
          <a:solidFill>
            <a:srgbClr val="72E7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t">
            <a:normAutofit/>
          </a:bodyPr>
          <a:lstStyle/>
          <a:p>
            <a:pPr algn="ctr"/>
            <a:r>
              <a:rPr lang="en-US" altLang="ja-JP" sz="2000" dirty="0" err="1" smtClean="0">
                <a:solidFill>
                  <a:srgbClr val="0000FF"/>
                </a:solidFill>
                <a:latin typeface="Osaka"/>
                <a:ea typeface="Osaka"/>
                <a:cs typeface="Osaka"/>
              </a:rPr>
              <a:t>SuperKEKB</a:t>
            </a:r>
            <a:r>
              <a:rPr lang="en-US" altLang="ja-JP" sz="2000" dirty="0" smtClean="0">
                <a:solidFill>
                  <a:srgbClr val="0000FF"/>
                </a:solidFill>
                <a:latin typeface="Osaka"/>
                <a:ea typeface="Osaka"/>
                <a:cs typeface="Osaka"/>
              </a:rPr>
              <a:t> construction</a:t>
            </a:r>
            <a:endParaRPr kumimoji="1" lang="ja-JP" altLang="en-US" sz="2000" dirty="0">
              <a:solidFill>
                <a:srgbClr val="0000FF"/>
              </a:solidFill>
              <a:latin typeface="Osaka"/>
              <a:ea typeface="Osaka"/>
              <a:cs typeface="Osaka"/>
            </a:endParaRPr>
          </a:p>
        </p:txBody>
      </p:sp>
      <p:sp>
        <p:nvSpPr>
          <p:cNvPr id="9" name="右矢印 8"/>
          <p:cNvSpPr/>
          <p:nvPr/>
        </p:nvSpPr>
        <p:spPr>
          <a:xfrm>
            <a:off x="5649701" y="2541768"/>
            <a:ext cx="3494298" cy="2888755"/>
          </a:xfrm>
          <a:prstGeom prst="rightArrow">
            <a:avLst/>
          </a:prstGeom>
          <a:solidFill>
            <a:srgbClr val="71FF6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rmAutofit/>
          </a:bodyPr>
          <a:lstStyle/>
          <a:p>
            <a:pPr algn="ctr"/>
            <a:endParaRPr kumimoji="1" lang="en-US" altLang="ja-JP" sz="2000" dirty="0" smtClean="0">
              <a:solidFill>
                <a:schemeClr val="tx1"/>
              </a:solidFill>
              <a:latin typeface="Osaka"/>
              <a:ea typeface="Osaka"/>
              <a:cs typeface="Osaka"/>
            </a:endParaRPr>
          </a:p>
          <a:p>
            <a:pPr algn="ctr"/>
            <a:r>
              <a:rPr kumimoji="1" lang="en-US" altLang="ja-JP" sz="2000" dirty="0" err="1" smtClean="0">
                <a:solidFill>
                  <a:schemeClr val="tx1"/>
                </a:solidFill>
                <a:latin typeface="Osaka"/>
                <a:ea typeface="Osaka"/>
                <a:cs typeface="Osaka"/>
              </a:rPr>
              <a:t>SuperKEKB</a:t>
            </a:r>
            <a:r>
              <a:rPr kumimoji="1" lang="en-US" altLang="ja-JP" sz="2000" dirty="0" smtClean="0">
                <a:solidFill>
                  <a:schemeClr val="tx1"/>
                </a:solidFill>
                <a:latin typeface="Osaka"/>
                <a:ea typeface="Osaka"/>
                <a:cs typeface="Osaka"/>
              </a:rPr>
              <a:t> operation</a:t>
            </a:r>
            <a:endParaRPr kumimoji="1" lang="ja-JP" altLang="en-US" sz="2000" dirty="0">
              <a:solidFill>
                <a:schemeClr val="tx1"/>
              </a:solidFill>
              <a:latin typeface="Osaka"/>
              <a:ea typeface="Osaka"/>
              <a:cs typeface="Osaka"/>
            </a:endParaRPr>
          </a:p>
        </p:txBody>
      </p:sp>
      <p:sp>
        <p:nvSpPr>
          <p:cNvPr id="10" name="右矢印 9"/>
          <p:cNvSpPr/>
          <p:nvPr/>
        </p:nvSpPr>
        <p:spPr>
          <a:xfrm>
            <a:off x="5435601" y="5701316"/>
            <a:ext cx="3708398" cy="935872"/>
          </a:xfrm>
          <a:prstGeom prst="rightArrow">
            <a:avLst/>
          </a:prstGeom>
          <a:solidFill>
            <a:srgbClr val="71FF6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Upgraded </a:t>
            </a:r>
            <a:r>
              <a:rPr kumimoji="1" lang="en-US" altLang="ja-JP" sz="1400" dirty="0" err="1" smtClean="0">
                <a:solidFill>
                  <a:schemeClr val="tx1"/>
                </a:solidFill>
                <a:latin typeface="Osaka"/>
                <a:ea typeface="Osaka"/>
                <a:cs typeface="Osaka"/>
              </a:rPr>
              <a:t>Linac</a:t>
            </a:r>
            <a:r>
              <a:rPr kumimoji="1" lang="en-US" altLang="ja-JP" sz="1400" dirty="0" smtClean="0">
                <a:solidFill>
                  <a:schemeClr val="tx1"/>
                </a:solidFill>
                <a:latin typeface="Osaka"/>
                <a:ea typeface="Osaka"/>
                <a:cs typeface="Osaka"/>
              </a:rPr>
              <a:t> operation </a:t>
            </a:r>
          </a:p>
          <a:p>
            <a:pPr algn="ctr"/>
            <a:r>
              <a:rPr kumimoji="1" lang="en-US" altLang="ja-JP" sz="1400" dirty="0" smtClean="0">
                <a:solidFill>
                  <a:schemeClr val="tx1"/>
                </a:solidFill>
                <a:latin typeface="Osaka"/>
                <a:ea typeface="Osaka"/>
                <a:cs typeface="Osaka"/>
              </a:rPr>
              <a:t>for </a:t>
            </a:r>
            <a:r>
              <a:rPr kumimoji="1" lang="en-US" altLang="ja-JP" sz="1400" dirty="0" err="1" smtClean="0">
                <a:solidFill>
                  <a:schemeClr val="tx1"/>
                </a:solidFill>
                <a:latin typeface="Osaka"/>
                <a:ea typeface="Osaka"/>
                <a:cs typeface="Osaka"/>
              </a:rPr>
              <a:t>SuperKEKB</a:t>
            </a:r>
            <a:r>
              <a:rPr kumimoji="1" lang="en-US" altLang="ja-JP" sz="1400" dirty="0" smtClean="0">
                <a:solidFill>
                  <a:schemeClr val="tx1"/>
                </a:solidFill>
                <a:latin typeface="Osaka"/>
                <a:ea typeface="Osaka"/>
                <a:cs typeface="Osaka"/>
              </a:rPr>
              <a:t>, PF, PF-AR</a:t>
            </a:r>
            <a:endParaRPr kumimoji="1" lang="ja-JP" altLang="en-US" sz="1400" dirty="0">
              <a:solidFill>
                <a:schemeClr val="tx1"/>
              </a:solidFill>
              <a:latin typeface="Osaka"/>
              <a:ea typeface="Osaka"/>
              <a:cs typeface="Osaka"/>
            </a:endParaRPr>
          </a:p>
        </p:txBody>
      </p:sp>
      <p:sp>
        <p:nvSpPr>
          <p:cNvPr id="11" name="角丸四角形 10"/>
          <p:cNvSpPr/>
          <p:nvPr/>
        </p:nvSpPr>
        <p:spPr>
          <a:xfrm>
            <a:off x="300408" y="6039903"/>
            <a:ext cx="1336413" cy="260371"/>
          </a:xfrm>
          <a:prstGeom prst="roundRect">
            <a:avLst/>
          </a:prstGeom>
          <a:solidFill>
            <a:srgbClr val="BEFFB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200" dirty="0" err="1" smtClean="0">
                <a:solidFill>
                  <a:schemeClr val="tx1"/>
                </a:solidFill>
                <a:latin typeface="Osaka"/>
                <a:ea typeface="Osaka"/>
                <a:cs typeface="Osaka"/>
              </a:rPr>
              <a:t>Linac</a:t>
            </a:r>
            <a:endParaRPr kumimoji="1" lang="ja-JP" altLang="en-US" sz="1200" dirty="0">
              <a:solidFill>
                <a:schemeClr val="tx1"/>
              </a:solidFill>
              <a:latin typeface="Osaka"/>
              <a:ea typeface="Osaka"/>
              <a:cs typeface="Osaka"/>
            </a:endParaRPr>
          </a:p>
        </p:txBody>
      </p:sp>
      <p:cxnSp>
        <p:nvCxnSpPr>
          <p:cNvPr id="12" name="直線矢印コネクタ 11"/>
          <p:cNvCxnSpPr/>
          <p:nvPr/>
        </p:nvCxnSpPr>
        <p:spPr>
          <a:xfrm rot="5400000">
            <a:off x="5805945" y="2996371"/>
            <a:ext cx="571570"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3" name="テキスト ボックス 12"/>
          <p:cNvSpPr txBox="1"/>
          <p:nvPr/>
        </p:nvSpPr>
        <p:spPr>
          <a:xfrm>
            <a:off x="6063295" y="2847009"/>
            <a:ext cx="941283" cy="400110"/>
          </a:xfrm>
          <a:prstGeom prst="rect">
            <a:avLst/>
          </a:prstGeom>
          <a:noFill/>
        </p:spPr>
        <p:txBody>
          <a:bodyPr wrap="none" rtlCol="0">
            <a:spAutoFit/>
          </a:bodyPr>
          <a:lstStyle/>
          <a:p>
            <a:r>
              <a:rPr kumimoji="1" lang="en-US" altLang="ja-JP" sz="1000" dirty="0" smtClean="0">
                <a:solidFill>
                  <a:srgbClr val="0000FF"/>
                </a:solidFill>
                <a:latin typeface="Osaka"/>
                <a:ea typeface="Osaka"/>
                <a:cs typeface="Osaka"/>
              </a:rPr>
              <a:t>Belle II roll in</a:t>
            </a:r>
          </a:p>
          <a:p>
            <a:r>
              <a:rPr lang="en-US" altLang="ja-JP" sz="1000" dirty="0" smtClean="0">
                <a:solidFill>
                  <a:srgbClr val="0000FF"/>
                </a:solidFill>
                <a:latin typeface="Osaka"/>
                <a:ea typeface="Osaka"/>
                <a:cs typeface="Osaka"/>
              </a:rPr>
              <a:t>QCS install</a:t>
            </a:r>
            <a:endParaRPr kumimoji="1" lang="ja-JP" altLang="en-US" sz="1000" dirty="0">
              <a:solidFill>
                <a:srgbClr val="0000FF"/>
              </a:solidFill>
              <a:latin typeface="Osaka"/>
              <a:ea typeface="Osaka"/>
              <a:cs typeface="Osaka"/>
            </a:endParaRPr>
          </a:p>
        </p:txBody>
      </p:sp>
      <p:cxnSp>
        <p:nvCxnSpPr>
          <p:cNvPr id="14" name="直線コネクタ 13"/>
          <p:cNvCxnSpPr/>
          <p:nvPr/>
        </p:nvCxnSpPr>
        <p:spPr>
          <a:xfrm rot="16200000" flipV="1">
            <a:off x="1511654" y="4282813"/>
            <a:ext cx="4917811" cy="1"/>
          </a:xfrm>
          <a:prstGeom prst="line">
            <a:avLst/>
          </a:prstGeom>
          <a:ln w="2222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 name="テキスト ボックス 14"/>
          <p:cNvSpPr txBox="1"/>
          <p:nvPr/>
        </p:nvSpPr>
        <p:spPr>
          <a:xfrm>
            <a:off x="1783468" y="3016204"/>
            <a:ext cx="941283" cy="246221"/>
          </a:xfrm>
          <a:prstGeom prst="rect">
            <a:avLst/>
          </a:prstGeom>
          <a:noFill/>
        </p:spPr>
        <p:txBody>
          <a:bodyPr wrap="none" rtlCol="0">
            <a:spAutoFit/>
          </a:bodyPr>
          <a:lstStyle/>
          <a:p>
            <a:r>
              <a:rPr kumimoji="1" lang="en-US" altLang="ja-JP" sz="1000" dirty="0" smtClean="0">
                <a:solidFill>
                  <a:srgbClr val="0000FF"/>
                </a:solidFill>
                <a:latin typeface="Osaka"/>
                <a:ea typeface="Osaka"/>
                <a:cs typeface="Osaka"/>
              </a:rPr>
              <a:t>Belle roll out</a:t>
            </a:r>
            <a:endParaRPr kumimoji="1" lang="ja-JP" altLang="en-US" sz="1000" dirty="0">
              <a:solidFill>
                <a:srgbClr val="0000FF"/>
              </a:solidFill>
              <a:latin typeface="Osaka"/>
              <a:ea typeface="Osaka"/>
              <a:cs typeface="Osaka"/>
            </a:endParaRPr>
          </a:p>
        </p:txBody>
      </p:sp>
      <p:cxnSp>
        <p:nvCxnSpPr>
          <p:cNvPr id="16" name="直線矢印コネクタ 15"/>
          <p:cNvCxnSpPr/>
          <p:nvPr/>
        </p:nvCxnSpPr>
        <p:spPr>
          <a:xfrm rot="5400000" flipH="1" flipV="1">
            <a:off x="1530751" y="3090716"/>
            <a:ext cx="515014"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1194991" y="988489"/>
            <a:ext cx="890942"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2010</a:t>
            </a:r>
            <a:endParaRPr kumimoji="1" lang="ja-JP" altLang="en-US" sz="1400" dirty="0">
              <a:solidFill>
                <a:schemeClr val="tx1"/>
              </a:solidFill>
              <a:latin typeface="Osaka"/>
              <a:ea typeface="Osaka"/>
              <a:cs typeface="Osaka"/>
            </a:endParaRPr>
          </a:p>
        </p:txBody>
      </p:sp>
      <p:sp>
        <p:nvSpPr>
          <p:cNvPr id="18" name="正方形/長方形 17"/>
          <p:cNvSpPr/>
          <p:nvPr/>
        </p:nvSpPr>
        <p:spPr>
          <a:xfrm>
            <a:off x="2085933" y="984514"/>
            <a:ext cx="890942"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2011</a:t>
            </a:r>
            <a:endParaRPr kumimoji="1" lang="ja-JP" altLang="en-US" sz="1400" dirty="0">
              <a:solidFill>
                <a:schemeClr val="tx1"/>
              </a:solidFill>
              <a:latin typeface="Osaka"/>
              <a:ea typeface="Osaka"/>
              <a:cs typeface="Osaka"/>
            </a:endParaRPr>
          </a:p>
        </p:txBody>
      </p:sp>
      <p:sp>
        <p:nvSpPr>
          <p:cNvPr id="19" name="正方形/長方形 18"/>
          <p:cNvSpPr/>
          <p:nvPr/>
        </p:nvSpPr>
        <p:spPr>
          <a:xfrm>
            <a:off x="2976875" y="984514"/>
            <a:ext cx="890942"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2012</a:t>
            </a:r>
            <a:endParaRPr kumimoji="1" lang="ja-JP" altLang="en-US" sz="1400" dirty="0">
              <a:solidFill>
                <a:schemeClr val="tx1"/>
              </a:solidFill>
              <a:latin typeface="Osaka"/>
              <a:ea typeface="Osaka"/>
              <a:cs typeface="Osaka"/>
            </a:endParaRPr>
          </a:p>
        </p:txBody>
      </p:sp>
      <p:sp>
        <p:nvSpPr>
          <p:cNvPr id="20" name="正方形/長方形 19"/>
          <p:cNvSpPr/>
          <p:nvPr/>
        </p:nvSpPr>
        <p:spPr>
          <a:xfrm>
            <a:off x="3867817" y="980539"/>
            <a:ext cx="890942"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2013</a:t>
            </a:r>
            <a:endParaRPr kumimoji="1" lang="ja-JP" altLang="en-US" sz="1400" dirty="0">
              <a:solidFill>
                <a:schemeClr val="tx1"/>
              </a:solidFill>
              <a:latin typeface="Osaka"/>
              <a:ea typeface="Osaka"/>
              <a:cs typeface="Osaka"/>
            </a:endParaRPr>
          </a:p>
        </p:txBody>
      </p:sp>
      <p:sp>
        <p:nvSpPr>
          <p:cNvPr id="21" name="正方形/長方形 20"/>
          <p:cNvSpPr/>
          <p:nvPr/>
        </p:nvSpPr>
        <p:spPr>
          <a:xfrm>
            <a:off x="4758759" y="980539"/>
            <a:ext cx="890942"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2014</a:t>
            </a:r>
            <a:endParaRPr kumimoji="1" lang="ja-JP" altLang="en-US" sz="1400" dirty="0">
              <a:solidFill>
                <a:schemeClr val="tx1"/>
              </a:solidFill>
              <a:latin typeface="Osaka"/>
              <a:ea typeface="Osaka"/>
              <a:cs typeface="Osaka"/>
            </a:endParaRPr>
          </a:p>
        </p:txBody>
      </p:sp>
      <p:sp>
        <p:nvSpPr>
          <p:cNvPr id="22" name="正方形/長方形 21"/>
          <p:cNvSpPr/>
          <p:nvPr/>
        </p:nvSpPr>
        <p:spPr>
          <a:xfrm>
            <a:off x="5649701" y="985031"/>
            <a:ext cx="890942"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2015</a:t>
            </a:r>
            <a:endParaRPr kumimoji="1" lang="ja-JP" altLang="en-US" sz="1400" dirty="0">
              <a:solidFill>
                <a:schemeClr val="tx1"/>
              </a:solidFill>
              <a:latin typeface="Osaka"/>
              <a:ea typeface="Osaka"/>
              <a:cs typeface="Osaka"/>
            </a:endParaRPr>
          </a:p>
        </p:txBody>
      </p:sp>
      <p:sp>
        <p:nvSpPr>
          <p:cNvPr id="23" name="正方形/長方形 22"/>
          <p:cNvSpPr/>
          <p:nvPr/>
        </p:nvSpPr>
        <p:spPr>
          <a:xfrm>
            <a:off x="6540643" y="985031"/>
            <a:ext cx="890942" cy="274841"/>
          </a:xfrm>
          <a:prstGeom prst="rect">
            <a:avLst/>
          </a:prstGeom>
          <a:solidFill>
            <a:schemeClr val="accent5">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2016</a:t>
            </a:r>
            <a:endParaRPr kumimoji="1" lang="ja-JP" altLang="en-US" sz="1400" dirty="0">
              <a:solidFill>
                <a:schemeClr val="tx1"/>
              </a:solidFill>
              <a:latin typeface="Osaka"/>
              <a:ea typeface="Osaka"/>
              <a:cs typeface="Osaka"/>
            </a:endParaRPr>
          </a:p>
        </p:txBody>
      </p:sp>
      <p:sp>
        <p:nvSpPr>
          <p:cNvPr id="24" name="正方形/長方形 23"/>
          <p:cNvSpPr/>
          <p:nvPr/>
        </p:nvSpPr>
        <p:spPr>
          <a:xfrm>
            <a:off x="7431585" y="989043"/>
            <a:ext cx="890942" cy="274841"/>
          </a:xfrm>
          <a:prstGeom prst="rect">
            <a:avLst/>
          </a:prstGeom>
          <a:solidFill>
            <a:schemeClr val="accent5">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2017</a:t>
            </a:r>
            <a:endParaRPr kumimoji="1" lang="ja-JP" altLang="en-US" sz="1400" dirty="0">
              <a:solidFill>
                <a:schemeClr val="tx1"/>
              </a:solidFill>
              <a:latin typeface="Osaka"/>
              <a:ea typeface="Osaka"/>
              <a:cs typeface="Osaka"/>
            </a:endParaRPr>
          </a:p>
        </p:txBody>
      </p:sp>
      <p:sp>
        <p:nvSpPr>
          <p:cNvPr id="25" name="正方形/長方形 24"/>
          <p:cNvSpPr/>
          <p:nvPr/>
        </p:nvSpPr>
        <p:spPr>
          <a:xfrm>
            <a:off x="1432695" y="1272565"/>
            <a:ext cx="890942"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Osaka"/>
                <a:ea typeface="Osaka"/>
                <a:cs typeface="Osaka"/>
              </a:rPr>
              <a:t>2010</a:t>
            </a:r>
            <a:endParaRPr kumimoji="1" lang="ja-JP" altLang="en-US" sz="1400" dirty="0">
              <a:solidFill>
                <a:schemeClr val="tx1"/>
              </a:solidFill>
              <a:latin typeface="Osaka"/>
              <a:ea typeface="Osaka"/>
              <a:cs typeface="Osaka"/>
            </a:endParaRPr>
          </a:p>
        </p:txBody>
      </p:sp>
      <p:sp>
        <p:nvSpPr>
          <p:cNvPr id="26" name="正方形/長方形 25"/>
          <p:cNvSpPr/>
          <p:nvPr/>
        </p:nvSpPr>
        <p:spPr>
          <a:xfrm>
            <a:off x="2323637" y="1278067"/>
            <a:ext cx="890942"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2011</a:t>
            </a:r>
            <a:endParaRPr kumimoji="1" lang="ja-JP" altLang="en-US" sz="1400" dirty="0">
              <a:solidFill>
                <a:schemeClr val="tx1"/>
              </a:solidFill>
              <a:latin typeface="Osaka"/>
              <a:ea typeface="Osaka"/>
              <a:cs typeface="Osaka"/>
            </a:endParaRPr>
          </a:p>
        </p:txBody>
      </p:sp>
      <p:sp>
        <p:nvSpPr>
          <p:cNvPr id="27" name="正方形/長方形 26"/>
          <p:cNvSpPr/>
          <p:nvPr/>
        </p:nvSpPr>
        <p:spPr>
          <a:xfrm>
            <a:off x="3214579" y="1272565"/>
            <a:ext cx="890942"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Osaka"/>
                <a:ea typeface="Osaka"/>
                <a:cs typeface="Osaka"/>
              </a:rPr>
              <a:t>2012</a:t>
            </a:r>
            <a:endParaRPr kumimoji="1" lang="ja-JP" altLang="en-US" sz="1400" dirty="0">
              <a:solidFill>
                <a:schemeClr val="tx1"/>
              </a:solidFill>
              <a:latin typeface="Osaka"/>
              <a:ea typeface="Osaka"/>
              <a:cs typeface="Osaka"/>
            </a:endParaRPr>
          </a:p>
        </p:txBody>
      </p:sp>
      <p:sp>
        <p:nvSpPr>
          <p:cNvPr id="28" name="正方形/長方形 27"/>
          <p:cNvSpPr/>
          <p:nvPr/>
        </p:nvSpPr>
        <p:spPr>
          <a:xfrm>
            <a:off x="4105521" y="1274851"/>
            <a:ext cx="890942"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2013</a:t>
            </a:r>
            <a:endParaRPr kumimoji="1" lang="ja-JP" altLang="en-US" sz="1400" dirty="0">
              <a:solidFill>
                <a:schemeClr val="tx1"/>
              </a:solidFill>
              <a:latin typeface="Osaka"/>
              <a:ea typeface="Osaka"/>
              <a:cs typeface="Osaka"/>
            </a:endParaRPr>
          </a:p>
        </p:txBody>
      </p:sp>
      <p:sp>
        <p:nvSpPr>
          <p:cNvPr id="29" name="正方形/長方形 28"/>
          <p:cNvSpPr/>
          <p:nvPr/>
        </p:nvSpPr>
        <p:spPr>
          <a:xfrm>
            <a:off x="4996463" y="1272565"/>
            <a:ext cx="890942"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Osaka"/>
                <a:ea typeface="Osaka"/>
                <a:cs typeface="Osaka"/>
              </a:rPr>
              <a:t>2014</a:t>
            </a:r>
            <a:endParaRPr kumimoji="1" lang="ja-JP" altLang="en-US" sz="1400" dirty="0">
              <a:solidFill>
                <a:schemeClr val="tx1"/>
              </a:solidFill>
              <a:latin typeface="Osaka"/>
              <a:ea typeface="Osaka"/>
              <a:cs typeface="Osaka"/>
            </a:endParaRPr>
          </a:p>
        </p:txBody>
      </p:sp>
      <p:sp>
        <p:nvSpPr>
          <p:cNvPr id="30" name="正方形/長方形 29"/>
          <p:cNvSpPr/>
          <p:nvPr/>
        </p:nvSpPr>
        <p:spPr>
          <a:xfrm>
            <a:off x="5887405" y="1277057"/>
            <a:ext cx="890942"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2015</a:t>
            </a:r>
            <a:endParaRPr kumimoji="1" lang="ja-JP" altLang="en-US" sz="1400" dirty="0">
              <a:solidFill>
                <a:schemeClr val="tx1"/>
              </a:solidFill>
              <a:latin typeface="Osaka"/>
              <a:ea typeface="Osaka"/>
              <a:cs typeface="Osaka"/>
            </a:endParaRPr>
          </a:p>
        </p:txBody>
      </p:sp>
      <p:sp>
        <p:nvSpPr>
          <p:cNvPr id="31" name="正方形/長方形 30"/>
          <p:cNvSpPr/>
          <p:nvPr/>
        </p:nvSpPr>
        <p:spPr>
          <a:xfrm>
            <a:off x="6778347" y="1279542"/>
            <a:ext cx="890942" cy="274841"/>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lang="en-US" altLang="ja-JP" sz="1400" dirty="0" smtClean="0">
                <a:solidFill>
                  <a:schemeClr val="tx1"/>
                </a:solidFill>
                <a:latin typeface="Osaka"/>
                <a:ea typeface="Osaka"/>
                <a:cs typeface="Osaka"/>
              </a:rPr>
              <a:t>2016</a:t>
            </a:r>
            <a:endParaRPr kumimoji="1" lang="ja-JP" altLang="en-US" sz="1400" dirty="0">
              <a:solidFill>
                <a:schemeClr val="tx1"/>
              </a:solidFill>
              <a:latin typeface="Osaka"/>
              <a:ea typeface="Osaka"/>
              <a:cs typeface="Osaka"/>
            </a:endParaRPr>
          </a:p>
        </p:txBody>
      </p:sp>
      <p:sp>
        <p:nvSpPr>
          <p:cNvPr id="32" name="正方形/長方形 31"/>
          <p:cNvSpPr/>
          <p:nvPr/>
        </p:nvSpPr>
        <p:spPr>
          <a:xfrm>
            <a:off x="7669289" y="1275567"/>
            <a:ext cx="890942" cy="27484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noAutofit/>
          </a:bodyPr>
          <a:lstStyle/>
          <a:p>
            <a:pPr algn="ctr"/>
            <a:r>
              <a:rPr kumimoji="1" lang="en-US" altLang="ja-JP" sz="1400" dirty="0" smtClean="0">
                <a:solidFill>
                  <a:schemeClr val="tx1"/>
                </a:solidFill>
                <a:latin typeface="Osaka"/>
                <a:ea typeface="Osaka"/>
                <a:cs typeface="Osaka"/>
              </a:rPr>
              <a:t>2017</a:t>
            </a:r>
            <a:endParaRPr kumimoji="1" lang="ja-JP" altLang="en-US" sz="1400" dirty="0">
              <a:solidFill>
                <a:schemeClr val="tx1"/>
              </a:solidFill>
              <a:latin typeface="Osaka"/>
              <a:ea typeface="Osaka"/>
              <a:cs typeface="Osaka"/>
            </a:endParaRPr>
          </a:p>
        </p:txBody>
      </p:sp>
      <p:cxnSp>
        <p:nvCxnSpPr>
          <p:cNvPr id="33" name="直線コネクタ 32"/>
          <p:cNvCxnSpPr/>
          <p:nvPr/>
        </p:nvCxnSpPr>
        <p:spPr>
          <a:xfrm>
            <a:off x="0" y="985822"/>
            <a:ext cx="9143999"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4" name="直線コネクタ 33"/>
          <p:cNvCxnSpPr/>
          <p:nvPr/>
        </p:nvCxnSpPr>
        <p:spPr>
          <a:xfrm>
            <a:off x="0" y="1273694"/>
            <a:ext cx="9143999"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5" name="直線コネクタ 34"/>
          <p:cNvCxnSpPr/>
          <p:nvPr/>
        </p:nvCxnSpPr>
        <p:spPr>
          <a:xfrm>
            <a:off x="-1" y="1561566"/>
            <a:ext cx="914400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 name="角丸四角形 35"/>
          <p:cNvSpPr/>
          <p:nvPr/>
        </p:nvSpPr>
        <p:spPr>
          <a:xfrm>
            <a:off x="1788254" y="2543813"/>
            <a:ext cx="5165709"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chemeClr val="tx1"/>
                </a:solidFill>
                <a:latin typeface="Osaka"/>
                <a:ea typeface="Osaka"/>
                <a:cs typeface="Osaka"/>
              </a:rPr>
              <a:t>Detector </a:t>
            </a:r>
            <a:r>
              <a:rPr lang="en-US" altLang="ja-JP" sz="1400" dirty="0" smtClean="0">
                <a:solidFill>
                  <a:schemeClr val="tx1"/>
                </a:solidFill>
                <a:latin typeface="Osaka"/>
                <a:ea typeface="Osaka"/>
                <a:cs typeface="Osaka"/>
              </a:rPr>
              <a:t>upgrade to Belle II</a:t>
            </a:r>
            <a:endParaRPr kumimoji="1" lang="ja-JP" altLang="en-US" sz="1400" dirty="0">
              <a:solidFill>
                <a:schemeClr val="tx1"/>
              </a:solidFill>
              <a:latin typeface="Osaka"/>
              <a:ea typeface="Osaka"/>
              <a:cs typeface="Osaka"/>
            </a:endParaRPr>
          </a:p>
        </p:txBody>
      </p:sp>
      <p:sp>
        <p:nvSpPr>
          <p:cNvPr id="37" name="角丸四角形 36"/>
          <p:cNvSpPr/>
          <p:nvPr/>
        </p:nvSpPr>
        <p:spPr>
          <a:xfrm>
            <a:off x="1636821" y="3348223"/>
            <a:ext cx="2230996"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dirty="0" smtClean="0">
                <a:solidFill>
                  <a:schemeClr val="tx1"/>
                </a:solidFill>
                <a:latin typeface="Osaka"/>
                <a:ea typeface="Osaka"/>
                <a:cs typeface="Osaka"/>
              </a:rPr>
              <a:t>Dismantling </a:t>
            </a:r>
            <a:r>
              <a:rPr kumimoji="1" lang="en-US" altLang="ja-JP" sz="1400" dirty="0" smtClean="0">
                <a:solidFill>
                  <a:schemeClr val="tx1"/>
                </a:solidFill>
                <a:latin typeface="Osaka"/>
                <a:ea typeface="Osaka"/>
                <a:cs typeface="Osaka"/>
              </a:rPr>
              <a:t>KEKB</a:t>
            </a:r>
            <a:endParaRPr kumimoji="1" lang="ja-JP" altLang="en-US" sz="1400" dirty="0">
              <a:solidFill>
                <a:schemeClr val="tx1"/>
              </a:solidFill>
              <a:latin typeface="Osaka"/>
              <a:ea typeface="Osaka"/>
              <a:cs typeface="Osaka"/>
            </a:endParaRPr>
          </a:p>
        </p:txBody>
      </p:sp>
      <p:sp>
        <p:nvSpPr>
          <p:cNvPr id="38" name="角丸四角形 37"/>
          <p:cNvSpPr/>
          <p:nvPr/>
        </p:nvSpPr>
        <p:spPr>
          <a:xfrm>
            <a:off x="1636821" y="3769200"/>
            <a:ext cx="3798780"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chemeClr val="tx1"/>
                </a:solidFill>
                <a:latin typeface="Osaka"/>
                <a:ea typeface="Osaka"/>
                <a:cs typeface="Osaka"/>
              </a:rPr>
              <a:t>Fabrication and tests of ring components</a:t>
            </a:r>
            <a:endParaRPr kumimoji="1" lang="ja-JP" altLang="en-US" sz="1400" dirty="0">
              <a:solidFill>
                <a:schemeClr val="tx1"/>
              </a:solidFill>
              <a:latin typeface="Osaka"/>
              <a:ea typeface="Osaka"/>
              <a:cs typeface="Osaka"/>
            </a:endParaRPr>
          </a:p>
        </p:txBody>
      </p:sp>
      <p:sp>
        <p:nvSpPr>
          <p:cNvPr id="39" name="角丸四角形 38"/>
          <p:cNvSpPr/>
          <p:nvPr/>
        </p:nvSpPr>
        <p:spPr>
          <a:xfrm>
            <a:off x="3438845" y="4182190"/>
            <a:ext cx="2210856"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chemeClr val="tx1"/>
                </a:solidFill>
                <a:latin typeface="Osaka"/>
                <a:ea typeface="Osaka"/>
                <a:cs typeface="Osaka"/>
              </a:rPr>
              <a:t>Install and set up</a:t>
            </a:r>
            <a:endParaRPr kumimoji="1" lang="ja-JP" altLang="en-US" sz="1400" dirty="0">
              <a:solidFill>
                <a:schemeClr val="tx1"/>
              </a:solidFill>
              <a:latin typeface="Osaka"/>
              <a:ea typeface="Osaka"/>
              <a:cs typeface="Osaka"/>
            </a:endParaRPr>
          </a:p>
        </p:txBody>
      </p:sp>
      <p:sp>
        <p:nvSpPr>
          <p:cNvPr id="40" name="角丸四角形 39"/>
          <p:cNvSpPr/>
          <p:nvPr/>
        </p:nvSpPr>
        <p:spPr>
          <a:xfrm>
            <a:off x="2874247" y="5468432"/>
            <a:ext cx="1129196"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400" dirty="0" smtClean="0">
                <a:solidFill>
                  <a:schemeClr val="tx1"/>
                </a:solidFill>
                <a:latin typeface="Osaka"/>
                <a:ea typeface="Osaka"/>
                <a:cs typeface="Osaka"/>
              </a:rPr>
              <a:t>DR tunnel</a:t>
            </a:r>
            <a:endParaRPr kumimoji="1" lang="ja-JP" altLang="en-US" sz="1400" dirty="0">
              <a:solidFill>
                <a:schemeClr val="tx1"/>
              </a:solidFill>
              <a:latin typeface="Osaka"/>
              <a:ea typeface="Osaka"/>
              <a:cs typeface="Osaka"/>
            </a:endParaRPr>
          </a:p>
        </p:txBody>
      </p:sp>
      <p:sp>
        <p:nvSpPr>
          <p:cNvPr id="41" name="角丸四角形 40"/>
          <p:cNvSpPr/>
          <p:nvPr/>
        </p:nvSpPr>
        <p:spPr>
          <a:xfrm>
            <a:off x="3748628" y="5016031"/>
            <a:ext cx="1247835" cy="372414"/>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200" dirty="0" smtClean="0">
                <a:solidFill>
                  <a:schemeClr val="tx1"/>
                </a:solidFill>
                <a:latin typeface="Osaka"/>
                <a:ea typeface="Osaka"/>
                <a:cs typeface="Osaka"/>
              </a:rPr>
              <a:t>MR </a:t>
            </a:r>
            <a:r>
              <a:rPr lang="en-US" altLang="ja-JP" sz="1200" dirty="0" smtClean="0">
                <a:solidFill>
                  <a:schemeClr val="tx1"/>
                </a:solidFill>
                <a:latin typeface="Osaka"/>
                <a:ea typeface="Osaka"/>
                <a:cs typeface="Osaka"/>
              </a:rPr>
              <a:t>&amp; </a:t>
            </a:r>
            <a:r>
              <a:rPr kumimoji="1" lang="en-US" altLang="ja-JP" sz="1200" dirty="0" smtClean="0">
                <a:solidFill>
                  <a:schemeClr val="tx1"/>
                </a:solidFill>
                <a:latin typeface="Osaka"/>
                <a:ea typeface="Osaka"/>
                <a:cs typeface="Osaka"/>
              </a:rPr>
              <a:t>DR buildings</a:t>
            </a:r>
            <a:endParaRPr kumimoji="1" lang="ja-JP" altLang="en-US" sz="1200" dirty="0">
              <a:solidFill>
                <a:schemeClr val="tx1"/>
              </a:solidFill>
              <a:latin typeface="Osaka"/>
              <a:ea typeface="Osaka"/>
              <a:cs typeface="Osaka"/>
            </a:endParaRPr>
          </a:p>
        </p:txBody>
      </p:sp>
      <p:sp>
        <p:nvSpPr>
          <p:cNvPr id="42" name="角丸四角形 41"/>
          <p:cNvSpPr/>
          <p:nvPr/>
        </p:nvSpPr>
        <p:spPr>
          <a:xfrm>
            <a:off x="3676740" y="4558650"/>
            <a:ext cx="1564127" cy="399507"/>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ja-JP" sz="1200" dirty="0" smtClean="0">
                <a:solidFill>
                  <a:schemeClr val="tx1"/>
                </a:solidFill>
                <a:latin typeface="Osaka"/>
                <a:ea typeface="Osaka"/>
                <a:cs typeface="Osaka"/>
              </a:rPr>
              <a:t>Electricity and cooling facility</a:t>
            </a:r>
            <a:endParaRPr kumimoji="1" lang="ja-JP" altLang="en-US" sz="1200" dirty="0">
              <a:solidFill>
                <a:schemeClr val="tx1"/>
              </a:solidFill>
              <a:latin typeface="Osaka"/>
              <a:ea typeface="Osaka"/>
              <a:cs typeface="Osaka"/>
            </a:endParaRPr>
          </a:p>
        </p:txBody>
      </p:sp>
      <p:sp>
        <p:nvSpPr>
          <p:cNvPr id="43" name="角丸四角形 42"/>
          <p:cNvSpPr/>
          <p:nvPr/>
        </p:nvSpPr>
        <p:spPr>
          <a:xfrm>
            <a:off x="1636821" y="6028513"/>
            <a:ext cx="3798780" cy="288603"/>
          </a:xfrm>
          <a:prstGeom prst="roundRect">
            <a:avLst/>
          </a:prstGeom>
          <a:solidFill>
            <a:srgbClr val="FFFF9A"/>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ja-JP" sz="1400" dirty="0" err="1" smtClean="0">
                <a:solidFill>
                  <a:schemeClr val="tx1"/>
                </a:solidFill>
                <a:latin typeface="Osaka"/>
                <a:ea typeface="Osaka"/>
                <a:cs typeface="Osaka"/>
              </a:rPr>
              <a:t>Linac</a:t>
            </a:r>
            <a:r>
              <a:rPr lang="en-US" altLang="ja-JP" sz="1400" dirty="0" smtClean="0">
                <a:solidFill>
                  <a:schemeClr val="tx1"/>
                </a:solidFill>
                <a:latin typeface="Osaka"/>
                <a:ea typeface="Osaka"/>
                <a:cs typeface="Osaka"/>
              </a:rPr>
              <a:t> upgrade / operation for PF&amp;PF-AR</a:t>
            </a:r>
            <a:endParaRPr kumimoji="1" lang="ja-JP" altLang="en-US" sz="1400" dirty="0">
              <a:solidFill>
                <a:schemeClr val="tx1"/>
              </a:solidFill>
              <a:latin typeface="Osaka"/>
              <a:ea typeface="Osaka"/>
              <a:cs typeface="Osaka"/>
            </a:endParaRPr>
          </a:p>
        </p:txBody>
      </p:sp>
      <p:sp>
        <p:nvSpPr>
          <p:cNvPr id="44" name="テキスト ボックス 43"/>
          <p:cNvSpPr txBox="1"/>
          <p:nvPr/>
        </p:nvSpPr>
        <p:spPr>
          <a:xfrm>
            <a:off x="3419872" y="1484784"/>
            <a:ext cx="1225015" cy="400110"/>
          </a:xfrm>
          <a:prstGeom prst="rect">
            <a:avLst/>
          </a:prstGeom>
          <a:noFill/>
        </p:spPr>
        <p:txBody>
          <a:bodyPr wrap="none" rtlCol="0">
            <a:spAutoFit/>
          </a:bodyPr>
          <a:lstStyle/>
          <a:p>
            <a:r>
              <a:rPr lang="en-US" altLang="ja-JP" sz="2000" dirty="0" smtClean="0">
                <a:solidFill>
                  <a:srgbClr val="FF0000"/>
                </a:solidFill>
                <a:latin typeface="Osaka"/>
                <a:ea typeface="Osaka"/>
                <a:cs typeface="Osaka"/>
              </a:rPr>
              <a:t>Feb</a:t>
            </a:r>
            <a:r>
              <a:rPr kumimoji="1" lang="en-US" altLang="ja-JP" sz="2000" dirty="0" smtClean="0">
                <a:solidFill>
                  <a:srgbClr val="FF0000"/>
                </a:solidFill>
                <a:latin typeface="Osaka"/>
                <a:ea typeface="Osaka"/>
                <a:cs typeface="Osaka"/>
              </a:rPr>
              <a:t>. 2013</a:t>
            </a:r>
            <a:endParaRPr kumimoji="1" lang="ja-JP" altLang="en-US" sz="2000" dirty="0">
              <a:solidFill>
                <a:srgbClr val="FF0000"/>
              </a:solidFill>
              <a:latin typeface="Osaka"/>
              <a:ea typeface="Osaka"/>
              <a:cs typeface="Osaka"/>
            </a:endParaRPr>
          </a:p>
        </p:txBody>
      </p:sp>
      <p:sp>
        <p:nvSpPr>
          <p:cNvPr id="45" name="テキスト ボックス 44"/>
          <p:cNvSpPr txBox="1"/>
          <p:nvPr/>
        </p:nvSpPr>
        <p:spPr>
          <a:xfrm>
            <a:off x="5076056" y="1484784"/>
            <a:ext cx="1218603" cy="400110"/>
          </a:xfrm>
          <a:prstGeom prst="rect">
            <a:avLst/>
          </a:prstGeom>
          <a:noFill/>
        </p:spPr>
        <p:txBody>
          <a:bodyPr wrap="none" rtlCol="0">
            <a:spAutoFit/>
          </a:bodyPr>
          <a:lstStyle/>
          <a:p>
            <a:r>
              <a:rPr kumimoji="1" lang="en-US" altLang="ja-JP" sz="2000" dirty="0" smtClean="0">
                <a:solidFill>
                  <a:srgbClr val="FF0000"/>
                </a:solidFill>
                <a:latin typeface="Osaka"/>
                <a:ea typeface="Osaka"/>
                <a:cs typeface="Osaka"/>
              </a:rPr>
              <a:t>Jan. 2015</a:t>
            </a:r>
            <a:endParaRPr kumimoji="1" lang="ja-JP" altLang="en-US" sz="2000" dirty="0">
              <a:solidFill>
                <a:srgbClr val="FF0000"/>
              </a:solidFill>
              <a:latin typeface="Osaka"/>
              <a:ea typeface="Osaka"/>
              <a:cs typeface="Osaka"/>
            </a:endParaRPr>
          </a:p>
        </p:txBody>
      </p:sp>
      <p:cxnSp>
        <p:nvCxnSpPr>
          <p:cNvPr id="46" name="直線コネクタ 45"/>
          <p:cNvCxnSpPr/>
          <p:nvPr/>
        </p:nvCxnSpPr>
        <p:spPr>
          <a:xfrm rot="5400000" flipH="1" flipV="1">
            <a:off x="5389768" y="2104277"/>
            <a:ext cx="519862" cy="1"/>
          </a:xfrm>
          <a:prstGeom prst="line">
            <a:avLst/>
          </a:prstGeom>
          <a:ln w="22225" cap="flat" cmpd="sng" algn="ctr">
            <a:solidFill>
              <a:srgbClr val="FF0000"/>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8" name="テキスト ボックス 47"/>
          <p:cNvSpPr txBox="1"/>
          <p:nvPr/>
        </p:nvSpPr>
        <p:spPr>
          <a:xfrm>
            <a:off x="5602311" y="3418945"/>
            <a:ext cx="1369286" cy="461665"/>
          </a:xfrm>
          <a:prstGeom prst="rect">
            <a:avLst/>
          </a:prstGeom>
          <a:noFill/>
        </p:spPr>
        <p:txBody>
          <a:bodyPr wrap="none" rtlCol="0">
            <a:spAutoFit/>
          </a:bodyPr>
          <a:lstStyle/>
          <a:p>
            <a:r>
              <a:rPr kumimoji="1" lang="en-US" altLang="ja-JP" sz="1200" dirty="0" smtClean="0">
                <a:solidFill>
                  <a:srgbClr val="0000FF"/>
                </a:solidFill>
                <a:latin typeface="Osaka"/>
                <a:ea typeface="Osaka"/>
                <a:cs typeface="Osaka"/>
              </a:rPr>
              <a:t>Accelerator tuning</a:t>
            </a:r>
          </a:p>
          <a:p>
            <a:pPr algn="r"/>
            <a:r>
              <a:rPr kumimoji="1" lang="en-US" altLang="ja-JP" sz="1200" dirty="0" smtClean="0">
                <a:solidFill>
                  <a:srgbClr val="0000FF"/>
                </a:solidFill>
                <a:latin typeface="Osaka"/>
                <a:ea typeface="Osaka"/>
                <a:cs typeface="Osaka"/>
              </a:rPr>
              <a:t>BEAST</a:t>
            </a:r>
            <a:endParaRPr kumimoji="1" lang="ja-JP" altLang="en-US" sz="1200" dirty="0">
              <a:solidFill>
                <a:srgbClr val="0000FF"/>
              </a:solidFill>
              <a:latin typeface="Osaka"/>
              <a:ea typeface="Osaka"/>
              <a:cs typeface="Osaka"/>
            </a:endParaRPr>
          </a:p>
        </p:txBody>
      </p:sp>
      <p:cxnSp>
        <p:nvCxnSpPr>
          <p:cNvPr id="49" name="直線矢印コネクタ 48"/>
          <p:cNvCxnSpPr/>
          <p:nvPr/>
        </p:nvCxnSpPr>
        <p:spPr>
          <a:xfrm>
            <a:off x="5649701" y="3404200"/>
            <a:ext cx="1128646"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0" name="テキスト ボックス 49"/>
          <p:cNvSpPr txBox="1"/>
          <p:nvPr/>
        </p:nvSpPr>
        <p:spPr>
          <a:xfrm>
            <a:off x="6920517" y="2847190"/>
            <a:ext cx="838892" cy="246221"/>
          </a:xfrm>
          <a:prstGeom prst="rect">
            <a:avLst/>
          </a:prstGeom>
          <a:noFill/>
        </p:spPr>
        <p:txBody>
          <a:bodyPr wrap="none" rtlCol="0">
            <a:spAutoFit/>
          </a:bodyPr>
          <a:lstStyle/>
          <a:p>
            <a:r>
              <a:rPr kumimoji="1" lang="en-US" altLang="ja-JP" sz="1000" dirty="0" smtClean="0">
                <a:solidFill>
                  <a:srgbClr val="0000FF"/>
                </a:solidFill>
                <a:latin typeface="Osaka"/>
                <a:ea typeface="Osaka"/>
                <a:cs typeface="Osaka"/>
              </a:rPr>
              <a:t>VXD install</a:t>
            </a:r>
            <a:endParaRPr kumimoji="1" lang="ja-JP" altLang="en-US" sz="1000" dirty="0">
              <a:solidFill>
                <a:srgbClr val="0000FF"/>
              </a:solidFill>
              <a:latin typeface="Osaka"/>
              <a:ea typeface="Osaka"/>
              <a:cs typeface="Osaka"/>
            </a:endParaRPr>
          </a:p>
        </p:txBody>
      </p:sp>
      <p:cxnSp>
        <p:nvCxnSpPr>
          <p:cNvPr id="51" name="直線矢印コネクタ 50"/>
          <p:cNvCxnSpPr/>
          <p:nvPr/>
        </p:nvCxnSpPr>
        <p:spPr>
          <a:xfrm rot="5400000">
            <a:off x="6725285" y="3061094"/>
            <a:ext cx="458945"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7151711" y="3728065"/>
            <a:ext cx="1009411" cy="276999"/>
          </a:xfrm>
          <a:prstGeom prst="rect">
            <a:avLst/>
          </a:prstGeom>
          <a:noFill/>
        </p:spPr>
        <p:txBody>
          <a:bodyPr wrap="none" rtlCol="0">
            <a:spAutoFit/>
          </a:bodyPr>
          <a:lstStyle/>
          <a:p>
            <a:r>
              <a:rPr kumimoji="1" lang="en-US" altLang="ja-JP" sz="1200" dirty="0" smtClean="0">
                <a:solidFill>
                  <a:srgbClr val="0000FF"/>
                </a:solidFill>
                <a:latin typeface="Osaka"/>
                <a:ea typeface="Osaka"/>
                <a:cs typeface="Osaka"/>
              </a:rPr>
              <a:t>Physics run</a:t>
            </a:r>
            <a:endParaRPr kumimoji="1" lang="ja-JP" altLang="en-US" sz="1200" dirty="0">
              <a:solidFill>
                <a:srgbClr val="0000FF"/>
              </a:solidFill>
              <a:latin typeface="Osaka"/>
              <a:ea typeface="Osaka"/>
              <a:cs typeface="Osaka"/>
            </a:endParaRPr>
          </a:p>
        </p:txBody>
      </p:sp>
      <p:cxnSp>
        <p:nvCxnSpPr>
          <p:cNvPr id="53" name="直線矢印コネクタ 52"/>
          <p:cNvCxnSpPr/>
          <p:nvPr/>
        </p:nvCxnSpPr>
        <p:spPr>
          <a:xfrm>
            <a:off x="7227535" y="3741751"/>
            <a:ext cx="1128646" cy="1588"/>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41361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84155" y="4047522"/>
            <a:ext cx="3779723" cy="2143852"/>
          </a:xfrm>
          <a:prstGeom prst="rect">
            <a:avLst/>
          </a:prstGeom>
        </p:spPr>
      </p:pic>
      <p:pic>
        <p:nvPicPr>
          <p:cNvPr id="15" name="図 14" descr="LERLCC.pdf"/>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4"/>
              <a:stretch>
                <a:fillRect/>
              </a:stretch>
            </p:blipFill>
          </mc:Choice>
          <mc:Fallback>
            <p:blipFill>
              <a:blip r:embed="rId5"/>
              <a:stretch>
                <a:fillRect/>
              </a:stretch>
            </p:blipFill>
          </mc:Fallback>
        </mc:AlternateContent>
        <p:spPr>
          <a:xfrm>
            <a:off x="4184386" y="494298"/>
            <a:ext cx="4903470" cy="3241040"/>
          </a:xfrm>
          <a:prstGeom prst="rect">
            <a:avLst/>
          </a:prstGeom>
        </p:spPr>
      </p:pic>
      <p:sp>
        <p:nvSpPr>
          <p:cNvPr id="16" name="正方形/長方形 15"/>
          <p:cNvSpPr/>
          <p:nvPr/>
        </p:nvSpPr>
        <p:spPr>
          <a:xfrm>
            <a:off x="1963010" y="4036488"/>
            <a:ext cx="309700" cy="2234003"/>
          </a:xfrm>
          <a:prstGeom prst="rect">
            <a:avLst/>
          </a:prstGeom>
          <a:no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sz="1800" dirty="0" smtClean="0">
              <a:solidFill>
                <a:schemeClr val="accent6"/>
              </a:solidFill>
            </a:endParaRPr>
          </a:p>
        </p:txBody>
      </p:sp>
      <p:sp>
        <p:nvSpPr>
          <p:cNvPr id="9" name="テキスト ボックス 8"/>
          <p:cNvSpPr txBox="1"/>
          <p:nvPr/>
        </p:nvSpPr>
        <p:spPr>
          <a:xfrm>
            <a:off x="4197787" y="156685"/>
            <a:ext cx="2032929" cy="400110"/>
          </a:xfrm>
          <a:prstGeom prst="rect">
            <a:avLst/>
          </a:prstGeom>
          <a:noFill/>
        </p:spPr>
        <p:txBody>
          <a:bodyPr wrap="none" rtlCol="0">
            <a:spAutoFit/>
          </a:bodyPr>
          <a:lstStyle/>
          <a:p>
            <a:r>
              <a:rPr lang="en-US" altLang="ja-JP" sz="2000" dirty="0" smtClean="0">
                <a:solidFill>
                  <a:schemeClr val="accent6"/>
                </a:solidFill>
                <a:latin typeface="Osaka"/>
                <a:ea typeface="Osaka"/>
                <a:cs typeface="Osaka"/>
              </a:rPr>
              <a:t>IR optics for LER</a:t>
            </a:r>
            <a:endParaRPr kumimoji="1" lang="ja-JP" altLang="en-US" sz="2000" dirty="0">
              <a:solidFill>
                <a:schemeClr val="accent6"/>
              </a:solidFill>
              <a:latin typeface="Osaka"/>
              <a:ea typeface="Osaka"/>
              <a:cs typeface="Osaka"/>
            </a:endParaRPr>
          </a:p>
        </p:txBody>
      </p:sp>
      <p:sp>
        <p:nvSpPr>
          <p:cNvPr id="13" name="テキスト ボックス 12"/>
          <p:cNvSpPr txBox="1"/>
          <p:nvPr/>
        </p:nvSpPr>
        <p:spPr>
          <a:xfrm>
            <a:off x="577304" y="4065509"/>
            <a:ext cx="389850" cy="338554"/>
          </a:xfrm>
          <a:prstGeom prst="rect">
            <a:avLst/>
          </a:prstGeom>
          <a:noFill/>
        </p:spPr>
        <p:txBody>
          <a:bodyPr wrap="none" rtlCol="0">
            <a:spAutoFit/>
          </a:bodyPr>
          <a:lstStyle/>
          <a:p>
            <a:r>
              <a:rPr lang="en-US" altLang="ja-JP" sz="1600" dirty="0" smtClean="0">
                <a:latin typeface="Osaka"/>
                <a:ea typeface="Osaka"/>
                <a:cs typeface="Osaka"/>
              </a:rPr>
              <a:t>β</a:t>
            </a:r>
            <a:endParaRPr lang="ja-JP" altLang="en-US" sz="1600" dirty="0" smtClean="0">
              <a:latin typeface="Osaka"/>
              <a:ea typeface="Osaka"/>
              <a:cs typeface="Osaka"/>
            </a:endParaRPr>
          </a:p>
        </p:txBody>
      </p:sp>
      <p:sp>
        <p:nvSpPr>
          <p:cNvPr id="14" name="テキスト ボックス 13"/>
          <p:cNvSpPr txBox="1"/>
          <p:nvPr/>
        </p:nvSpPr>
        <p:spPr>
          <a:xfrm>
            <a:off x="395536" y="5723964"/>
            <a:ext cx="1047082" cy="338554"/>
          </a:xfrm>
          <a:prstGeom prst="rect">
            <a:avLst/>
          </a:prstGeom>
          <a:noFill/>
        </p:spPr>
        <p:txBody>
          <a:bodyPr wrap="none" rtlCol="0">
            <a:spAutoFit/>
          </a:bodyPr>
          <a:lstStyle/>
          <a:p>
            <a:r>
              <a:rPr kumimoji="1" lang="en-US" altLang="ja-JP" sz="1600" dirty="0" smtClean="0">
                <a:latin typeface="Osaka"/>
                <a:ea typeface="Osaka"/>
                <a:cs typeface="Osaka"/>
              </a:rPr>
              <a:t>dispersion</a:t>
            </a:r>
            <a:endParaRPr kumimoji="1" lang="ja-JP" altLang="en-US" sz="1600" dirty="0">
              <a:latin typeface="Osaka"/>
              <a:ea typeface="Osaka"/>
              <a:cs typeface="Osaka"/>
            </a:endParaRPr>
          </a:p>
        </p:txBody>
      </p:sp>
      <p:sp>
        <p:nvSpPr>
          <p:cNvPr id="17" name="テキスト ボックス 16"/>
          <p:cNvSpPr txBox="1"/>
          <p:nvPr/>
        </p:nvSpPr>
        <p:spPr>
          <a:xfrm>
            <a:off x="32988" y="3694445"/>
            <a:ext cx="3962947" cy="400110"/>
          </a:xfrm>
          <a:prstGeom prst="rect">
            <a:avLst/>
          </a:prstGeom>
          <a:noFill/>
        </p:spPr>
        <p:txBody>
          <a:bodyPr wrap="square" rtlCol="0">
            <a:spAutoFit/>
          </a:bodyPr>
          <a:lstStyle/>
          <a:p>
            <a:r>
              <a:rPr lang="en-US" altLang="ja-JP" sz="2000" dirty="0" smtClean="0">
                <a:solidFill>
                  <a:schemeClr val="accent6"/>
                </a:solidFill>
                <a:latin typeface="Osaka"/>
                <a:ea typeface="Osaka"/>
                <a:cs typeface="Osaka"/>
              </a:rPr>
              <a:t>LER optics for entire ring</a:t>
            </a:r>
            <a:endParaRPr lang="ja-JP" altLang="en-US" sz="2000" dirty="0" smtClean="0">
              <a:solidFill>
                <a:schemeClr val="accent6"/>
              </a:solidFill>
              <a:latin typeface="Osaka"/>
              <a:ea typeface="Osaka"/>
              <a:cs typeface="Osaka"/>
            </a:endParaRPr>
          </a:p>
        </p:txBody>
      </p:sp>
      <p:sp>
        <p:nvSpPr>
          <p:cNvPr id="19" name="テキスト ボックス 18"/>
          <p:cNvSpPr txBox="1"/>
          <p:nvPr/>
        </p:nvSpPr>
        <p:spPr>
          <a:xfrm>
            <a:off x="84155" y="901817"/>
            <a:ext cx="3911779" cy="2677656"/>
          </a:xfrm>
          <a:prstGeom prst="rect">
            <a:avLst/>
          </a:prstGeom>
          <a:noFill/>
        </p:spPr>
        <p:txBody>
          <a:bodyPr wrap="square" rtlCol="0">
            <a:spAutoFit/>
          </a:bodyPr>
          <a:lstStyle/>
          <a:p>
            <a:r>
              <a:rPr lang="en-US" altLang="ja-JP" b="1" i="1" dirty="0" smtClean="0">
                <a:solidFill>
                  <a:schemeClr val="accent6"/>
                </a:solidFill>
                <a:latin typeface="Osaka"/>
                <a:ea typeface="Osaka"/>
                <a:cs typeface="Osaka"/>
              </a:rPr>
              <a:t>Local Chromaticity Correction </a:t>
            </a:r>
          </a:p>
          <a:p>
            <a:r>
              <a:rPr lang="ja-JP" altLang="en-US" sz="1200" dirty="0" smtClean="0">
                <a:latin typeface="Osaka"/>
                <a:ea typeface="Osaka"/>
                <a:cs typeface="Osaka"/>
              </a:rPr>
              <a:t>衝突点領域</a:t>
            </a:r>
            <a:r>
              <a:rPr lang="en-US" altLang="ja-JP" sz="1200" dirty="0" smtClean="0">
                <a:latin typeface="Osaka"/>
                <a:ea typeface="Osaka"/>
                <a:cs typeface="Osaka"/>
              </a:rPr>
              <a:t> (〜300 </a:t>
            </a:r>
            <a:r>
              <a:rPr lang="en-US" altLang="ja-JP" sz="1200" dirty="0" err="1" smtClean="0">
                <a:latin typeface="Osaka"/>
                <a:ea typeface="Osaka"/>
                <a:cs typeface="Osaka"/>
              </a:rPr>
              <a:t>m</a:t>
            </a:r>
            <a:r>
              <a:rPr lang="en-US" altLang="ja-JP" sz="1200" dirty="0" smtClean="0">
                <a:latin typeface="Osaka"/>
                <a:ea typeface="Osaka"/>
                <a:cs typeface="Osaka"/>
              </a:rPr>
              <a:t>) </a:t>
            </a:r>
            <a:r>
              <a:rPr lang="ja-JP" altLang="en-US" sz="1200" dirty="0" smtClean="0">
                <a:latin typeface="Osaka"/>
                <a:ea typeface="Osaka"/>
                <a:cs typeface="Osaka"/>
              </a:rPr>
              <a:t>を全面的に更新し、両リングに</a:t>
            </a:r>
            <a:r>
              <a:rPr lang="ja-JP" altLang="en-US" sz="1600" b="1" dirty="0" smtClean="0">
                <a:latin typeface="Osaka"/>
                <a:ea typeface="Osaka"/>
                <a:cs typeface="Osaka"/>
              </a:rPr>
              <a:t>水平垂直両方向の局所色収差補正</a:t>
            </a:r>
            <a:r>
              <a:rPr lang="ja-JP" altLang="en-US" sz="1200" dirty="0" smtClean="0">
                <a:latin typeface="Osaka"/>
                <a:ea typeface="Osaka"/>
                <a:cs typeface="Osaka"/>
              </a:rPr>
              <a:t>セクションを設置する。</a:t>
            </a:r>
            <a:endParaRPr lang="en-US" altLang="ja-JP" sz="1200" dirty="0" smtClean="0">
              <a:latin typeface="Osaka"/>
              <a:ea typeface="Osaka"/>
              <a:cs typeface="Osaka"/>
            </a:endParaRPr>
          </a:p>
          <a:p>
            <a:endParaRPr lang="en-US" altLang="ja-JP" sz="1200" dirty="0" smtClean="0">
              <a:latin typeface="Osaka"/>
              <a:ea typeface="Osaka"/>
              <a:cs typeface="Osaka"/>
            </a:endParaRPr>
          </a:p>
          <a:p>
            <a:r>
              <a:rPr lang="en-US" altLang="ja-JP" b="1" i="1" dirty="0" smtClean="0">
                <a:solidFill>
                  <a:schemeClr val="accent6"/>
                </a:solidFill>
                <a:latin typeface="Osaka"/>
                <a:ea typeface="Osaka"/>
                <a:cs typeface="Osaka"/>
              </a:rPr>
              <a:t>Precision calculation of optics</a:t>
            </a:r>
          </a:p>
          <a:p>
            <a:pPr>
              <a:buFont typeface="Arial"/>
              <a:buChar char="•"/>
            </a:pPr>
            <a:r>
              <a:rPr lang="ja-JP" altLang="en-US" sz="1200" dirty="0" smtClean="0">
                <a:latin typeface="Osaka"/>
                <a:ea typeface="Osaka"/>
                <a:cs typeface="Osaka"/>
              </a:rPr>
              <a:t>　超伝導</a:t>
            </a:r>
            <a:r>
              <a:rPr lang="en-US" altLang="ja-JP" sz="1200" dirty="0" smtClean="0">
                <a:latin typeface="Osaka"/>
                <a:ea typeface="Osaka"/>
                <a:cs typeface="Osaka"/>
              </a:rPr>
              <a:t>4</a:t>
            </a:r>
            <a:r>
              <a:rPr lang="ja-JP" altLang="en-US" sz="1200" dirty="0" smtClean="0">
                <a:latin typeface="Osaka"/>
                <a:ea typeface="Osaka"/>
                <a:cs typeface="Osaka"/>
              </a:rPr>
              <a:t>極磁石に付随する非線形磁場 </a:t>
            </a:r>
            <a:endParaRPr lang="en-US" altLang="ja-JP" sz="1200" dirty="0" smtClean="0">
              <a:latin typeface="Osaka"/>
              <a:ea typeface="Osaka"/>
              <a:cs typeface="Osaka"/>
            </a:endParaRPr>
          </a:p>
          <a:p>
            <a:pPr>
              <a:buFont typeface="Arial"/>
              <a:buChar char="•"/>
            </a:pPr>
            <a:r>
              <a:rPr lang="ja-JP" altLang="en-US" sz="1200" dirty="0" smtClean="0">
                <a:latin typeface="Osaka"/>
                <a:ea typeface="Osaka"/>
                <a:cs typeface="Osaka"/>
              </a:rPr>
              <a:t>　鉄ヨークを持たない </a:t>
            </a:r>
            <a:r>
              <a:rPr lang="en-US" altLang="ja-JP" sz="1200" dirty="0" smtClean="0">
                <a:latin typeface="Osaka"/>
                <a:ea typeface="Osaka"/>
                <a:cs typeface="Osaka"/>
              </a:rPr>
              <a:t>LER </a:t>
            </a:r>
            <a:r>
              <a:rPr lang="ja-JP" altLang="en-US" sz="1200" dirty="0" smtClean="0">
                <a:latin typeface="Osaka"/>
                <a:ea typeface="Osaka"/>
                <a:cs typeface="Osaka"/>
              </a:rPr>
              <a:t>超伝導</a:t>
            </a:r>
            <a:r>
              <a:rPr lang="en-US" altLang="ja-JP" sz="1200" dirty="0" smtClean="0">
                <a:latin typeface="Osaka"/>
                <a:ea typeface="Osaka"/>
                <a:cs typeface="Osaka"/>
              </a:rPr>
              <a:t>4</a:t>
            </a:r>
            <a:r>
              <a:rPr lang="ja-JP" altLang="en-US" sz="1200" dirty="0" smtClean="0">
                <a:latin typeface="Osaka"/>
                <a:ea typeface="Osaka"/>
                <a:cs typeface="Osaka"/>
              </a:rPr>
              <a:t>極磁石が</a:t>
            </a:r>
            <a:r>
              <a:rPr lang="en-US" altLang="ja-JP" sz="1200" dirty="0" smtClean="0">
                <a:latin typeface="Osaka"/>
                <a:ea typeface="Osaka"/>
                <a:cs typeface="Osaka"/>
              </a:rPr>
              <a:t>HER</a:t>
            </a:r>
            <a:r>
              <a:rPr lang="ja-JP" altLang="en-US" sz="1200" dirty="0" smtClean="0">
                <a:latin typeface="Osaka"/>
                <a:ea typeface="Osaka"/>
                <a:cs typeface="Osaka"/>
              </a:rPr>
              <a:t>ビーム軌道上につくる漏れ磁場  </a:t>
            </a:r>
            <a:endParaRPr lang="en-US" altLang="ja-JP" sz="1200" dirty="0" smtClean="0">
              <a:latin typeface="Osaka"/>
              <a:ea typeface="Osaka"/>
              <a:cs typeface="Osaka"/>
            </a:endParaRPr>
          </a:p>
          <a:p>
            <a:pPr>
              <a:buFont typeface="Arial"/>
              <a:buChar char="•"/>
            </a:pPr>
            <a:r>
              <a:rPr lang="ja-JP" altLang="en-US" sz="1200" dirty="0" smtClean="0">
                <a:latin typeface="Osaka"/>
                <a:ea typeface="Osaka"/>
                <a:cs typeface="Osaka"/>
              </a:rPr>
              <a:t>　</a:t>
            </a:r>
            <a:r>
              <a:rPr lang="ja-JP" altLang="ja-JP" sz="1200" dirty="0" smtClean="0">
                <a:latin typeface="Osaka"/>
                <a:ea typeface="Osaka"/>
                <a:cs typeface="Osaka"/>
              </a:rPr>
              <a:t>ソレノイドのフリンジ磁場</a:t>
            </a:r>
            <a:endParaRPr lang="en-US" altLang="ja-JP" sz="1200" dirty="0" smtClean="0">
              <a:latin typeface="Osaka"/>
              <a:ea typeface="Osaka"/>
              <a:cs typeface="Osaka"/>
            </a:endParaRPr>
          </a:p>
          <a:p>
            <a:r>
              <a:rPr lang="ja-JP" altLang="en-US" sz="1200" dirty="0" smtClean="0">
                <a:latin typeface="Osaka"/>
                <a:ea typeface="Osaka"/>
                <a:cs typeface="Osaka"/>
              </a:rPr>
              <a:t>等も、</a:t>
            </a:r>
            <a:r>
              <a:rPr lang="en-US" altLang="ja-JP" sz="1600" b="1" dirty="0" smtClean="0">
                <a:latin typeface="Osaka"/>
                <a:ea typeface="Osaka"/>
                <a:cs typeface="Osaka"/>
              </a:rPr>
              <a:t>44</a:t>
            </a:r>
            <a:r>
              <a:rPr lang="ja-JP" altLang="ja-JP" sz="1600" b="1" dirty="0" smtClean="0">
                <a:latin typeface="Osaka"/>
                <a:ea typeface="Osaka"/>
                <a:cs typeface="Osaka"/>
              </a:rPr>
              <a:t>極</a:t>
            </a:r>
            <a:r>
              <a:rPr lang="en-US" altLang="ja-JP" sz="1600" b="1" dirty="0" smtClean="0">
                <a:latin typeface="Osaka"/>
                <a:ea typeface="Osaka"/>
                <a:cs typeface="Osaka"/>
              </a:rPr>
              <a:t> </a:t>
            </a:r>
            <a:r>
              <a:rPr lang="ja-JP" altLang="en-US" sz="1600" b="1" dirty="0" smtClean="0">
                <a:latin typeface="Osaka"/>
                <a:ea typeface="Osaka"/>
                <a:cs typeface="Osaka"/>
              </a:rPr>
              <a:t>＆</a:t>
            </a:r>
            <a:r>
              <a:rPr lang="en-US" altLang="ja-JP" sz="1600" b="1" dirty="0" smtClean="0">
                <a:latin typeface="Osaka"/>
                <a:ea typeface="Osaka"/>
                <a:cs typeface="Osaka"/>
              </a:rPr>
              <a:t> </a:t>
            </a:r>
            <a:r>
              <a:rPr lang="ja-JP" altLang="ja-JP" sz="1600" b="1" dirty="0" smtClean="0">
                <a:latin typeface="Osaka"/>
                <a:ea typeface="Osaka"/>
                <a:cs typeface="Osaka"/>
              </a:rPr>
              <a:t>歪</a:t>
            </a:r>
            <a:r>
              <a:rPr lang="en-US" altLang="ja-JP" sz="1600" b="1" dirty="0" smtClean="0">
                <a:latin typeface="Osaka"/>
                <a:ea typeface="Osaka"/>
                <a:cs typeface="Osaka"/>
              </a:rPr>
              <a:t>44</a:t>
            </a:r>
            <a:r>
              <a:rPr lang="ja-JP" altLang="ja-JP" sz="1600" b="1" dirty="0" smtClean="0">
                <a:latin typeface="Osaka"/>
                <a:ea typeface="Osaka"/>
                <a:cs typeface="Osaka"/>
              </a:rPr>
              <a:t>極成分まで</a:t>
            </a:r>
            <a:r>
              <a:rPr lang="ja-JP" altLang="en-US" sz="1200" dirty="0" smtClean="0">
                <a:latin typeface="Osaka"/>
                <a:ea typeface="Osaka"/>
                <a:cs typeface="Osaka"/>
              </a:rPr>
              <a:t>と</a:t>
            </a:r>
            <a:r>
              <a:rPr lang="ja-JP" altLang="ja-JP" sz="1200" dirty="0" smtClean="0">
                <a:latin typeface="Osaka"/>
                <a:ea typeface="Osaka"/>
                <a:cs typeface="Osaka"/>
              </a:rPr>
              <a:t>り入れて</a:t>
            </a:r>
            <a:r>
              <a:rPr lang="ja-JP" altLang="en-US" sz="1200" dirty="0" smtClean="0">
                <a:latin typeface="Osaka"/>
                <a:ea typeface="Osaka"/>
                <a:cs typeface="Osaka"/>
              </a:rPr>
              <a:t>、　　　</a:t>
            </a:r>
            <a:r>
              <a:rPr lang="ja-JP" altLang="ja-JP" sz="1200" dirty="0" smtClean="0">
                <a:latin typeface="Osaka"/>
                <a:ea typeface="Osaka"/>
                <a:cs typeface="Osaka"/>
              </a:rPr>
              <a:t>ビーム光学系の設計</a:t>
            </a:r>
            <a:r>
              <a:rPr lang="ja-JP" altLang="en-US" sz="1200" dirty="0" smtClean="0">
                <a:latin typeface="Osaka"/>
                <a:ea typeface="Osaka"/>
                <a:cs typeface="Osaka"/>
              </a:rPr>
              <a:t>・</a:t>
            </a:r>
            <a:r>
              <a:rPr lang="ja-JP" altLang="ja-JP" sz="1200" dirty="0" smtClean="0">
                <a:latin typeface="Osaka"/>
                <a:ea typeface="Osaka"/>
                <a:cs typeface="Osaka"/>
              </a:rPr>
              <a:t>評価を行</a:t>
            </a:r>
            <a:r>
              <a:rPr lang="ja-JP" altLang="en-US" sz="1200" dirty="0" smtClean="0">
                <a:latin typeface="Osaka"/>
                <a:ea typeface="Osaka"/>
                <a:cs typeface="Osaka"/>
              </a:rPr>
              <a:t>う。</a:t>
            </a:r>
            <a:endParaRPr lang="en-US" altLang="ja-JP" sz="1200" dirty="0" smtClean="0">
              <a:latin typeface="Osaka"/>
              <a:ea typeface="Osaka"/>
              <a:cs typeface="Osaka"/>
            </a:endParaRPr>
          </a:p>
        </p:txBody>
      </p:sp>
      <p:sp>
        <p:nvSpPr>
          <p:cNvPr id="5" name="テキスト ボックス 4"/>
          <p:cNvSpPr txBox="1"/>
          <p:nvPr/>
        </p:nvSpPr>
        <p:spPr>
          <a:xfrm>
            <a:off x="6680402" y="2040594"/>
            <a:ext cx="555894" cy="338546"/>
          </a:xfrm>
          <a:prstGeom prst="rect">
            <a:avLst/>
          </a:prstGeom>
          <a:noFill/>
        </p:spPr>
        <p:txBody>
          <a:bodyPr wrap="square" lIns="91430" tIns="45716" rIns="91430" bIns="45716" rtlCol="0">
            <a:spAutoFit/>
          </a:bodyPr>
          <a:lstStyle/>
          <a:p>
            <a:r>
              <a:rPr lang="en-US" altLang="ja-JP" sz="1600" dirty="0" smtClean="0">
                <a:solidFill>
                  <a:schemeClr val="accent6"/>
                </a:solidFill>
                <a:latin typeface="Lucida Grande"/>
                <a:ea typeface="ヒラギノ角ゴ ProN W6"/>
                <a:cs typeface="Lucida Grande"/>
              </a:rPr>
              <a:t>IP</a:t>
            </a:r>
            <a:endParaRPr lang="ja-JP" altLang="en-US" sz="1600" dirty="0">
              <a:solidFill>
                <a:schemeClr val="accent6"/>
              </a:solidFill>
            </a:endParaRPr>
          </a:p>
        </p:txBody>
      </p:sp>
      <p:cxnSp>
        <p:nvCxnSpPr>
          <p:cNvPr id="25" name="直線矢印コネクタ 24"/>
          <p:cNvCxnSpPr/>
          <p:nvPr/>
        </p:nvCxnSpPr>
        <p:spPr>
          <a:xfrm flipV="1">
            <a:off x="2272710" y="3323344"/>
            <a:ext cx="1867347" cy="848215"/>
          </a:xfrm>
          <a:prstGeom prst="straightConnector1">
            <a:avLst/>
          </a:prstGeom>
          <a:ln>
            <a:solidFill>
              <a:srgbClr val="FF6600">
                <a:alpha val="56000"/>
              </a:srgbClr>
            </a:solidFill>
            <a:tailEnd type="arrow"/>
          </a:ln>
          <a:effectLst/>
        </p:spPr>
        <p:style>
          <a:lnRef idx="2">
            <a:schemeClr val="accent1"/>
          </a:lnRef>
          <a:fillRef idx="0">
            <a:schemeClr val="accent1"/>
          </a:fillRef>
          <a:effectRef idx="1">
            <a:schemeClr val="accent1"/>
          </a:effectRef>
          <a:fontRef idx="minor">
            <a:schemeClr val="tx1"/>
          </a:fontRef>
        </p:style>
      </p:cxnSp>
      <p:sp>
        <p:nvSpPr>
          <p:cNvPr id="27" name="テキスト ボックス 26"/>
          <p:cNvSpPr txBox="1"/>
          <p:nvPr/>
        </p:nvSpPr>
        <p:spPr>
          <a:xfrm>
            <a:off x="1932161" y="6237312"/>
            <a:ext cx="479599" cy="369332"/>
          </a:xfrm>
          <a:prstGeom prst="rect">
            <a:avLst/>
          </a:prstGeom>
          <a:noFill/>
        </p:spPr>
        <p:txBody>
          <a:bodyPr wrap="square" rtlCol="0">
            <a:spAutoFit/>
          </a:bodyPr>
          <a:lstStyle/>
          <a:p>
            <a:r>
              <a:rPr lang="en-US" altLang="ja-JP" sz="1800" dirty="0" smtClean="0">
                <a:solidFill>
                  <a:schemeClr val="accent6"/>
                </a:solidFill>
                <a:latin typeface="Lucida Grande"/>
                <a:ea typeface="ヒラギノ角ゴ ProN W6"/>
                <a:cs typeface="Lucida Grande"/>
              </a:rPr>
              <a:t>IP</a:t>
            </a:r>
            <a:endParaRPr lang="ja-JP" altLang="en-US" sz="1800" dirty="0" smtClean="0">
              <a:solidFill>
                <a:schemeClr val="accent6"/>
              </a:solidFill>
            </a:endParaRPr>
          </a:p>
        </p:txBody>
      </p:sp>
      <p:sp>
        <p:nvSpPr>
          <p:cNvPr id="2" name="タイトル 1"/>
          <p:cNvSpPr>
            <a:spLocks noGrp="1"/>
          </p:cNvSpPr>
          <p:nvPr>
            <p:ph type="title"/>
          </p:nvPr>
        </p:nvSpPr>
        <p:spPr/>
        <p:txBody>
          <a:bodyPr>
            <a:normAutofit/>
          </a:bodyPr>
          <a:lstStyle/>
          <a:p>
            <a:r>
              <a:rPr lang="en-US" altLang="ja-JP" dirty="0" smtClean="0">
                <a:latin typeface="Osaka"/>
                <a:ea typeface="Osaka"/>
                <a:cs typeface="Osaka"/>
              </a:rPr>
              <a:t>Beam Optics</a:t>
            </a:r>
            <a:endParaRPr lang="en-US" dirty="0"/>
          </a:p>
        </p:txBody>
      </p:sp>
      <p:grpSp>
        <p:nvGrpSpPr>
          <p:cNvPr id="20" name="グループ化 19"/>
          <p:cNvGrpSpPr/>
          <p:nvPr/>
        </p:nvGrpSpPr>
        <p:grpSpPr>
          <a:xfrm>
            <a:off x="3779912" y="4653136"/>
            <a:ext cx="2681150" cy="1770697"/>
            <a:chOff x="145456" y="2611532"/>
            <a:chExt cx="4299382" cy="2839417"/>
          </a:xfrm>
        </p:grpSpPr>
        <p:pic>
          <p:nvPicPr>
            <p:cNvPr id="21" name="図 20"/>
            <p:cNvPicPr>
              <a:picLocks noChangeAspect="1"/>
            </p:cNvPicPr>
            <p:nvPr/>
          </p:nvPicPr>
          <p:blipFill>
            <a:blip r:embed="rId6"/>
            <a:stretch>
              <a:fillRect/>
            </a:stretch>
          </p:blipFill>
          <p:spPr>
            <a:xfrm>
              <a:off x="145456" y="2611532"/>
              <a:ext cx="4299382" cy="2839417"/>
            </a:xfrm>
            <a:prstGeom prst="rect">
              <a:avLst/>
            </a:prstGeom>
          </p:spPr>
        </p:pic>
        <p:sp>
          <p:nvSpPr>
            <p:cNvPr id="24" name="テキスト ボックス 23"/>
            <p:cNvSpPr txBox="1"/>
            <p:nvPr/>
          </p:nvSpPr>
          <p:spPr>
            <a:xfrm>
              <a:off x="657662" y="2924944"/>
              <a:ext cx="636512" cy="400110"/>
            </a:xfrm>
            <a:prstGeom prst="rect">
              <a:avLst/>
            </a:prstGeom>
            <a:noFill/>
          </p:spPr>
          <p:txBody>
            <a:bodyPr wrap="none" rtlCol="0">
              <a:spAutoFit/>
            </a:bodyPr>
            <a:lstStyle/>
            <a:p>
              <a:r>
                <a:rPr kumimoji="1" lang="en-US" altLang="ja-JP" dirty="0" smtClean="0">
                  <a:latin typeface="Osaka"/>
                  <a:ea typeface="Osaka"/>
                  <a:cs typeface="Osaka"/>
                </a:rPr>
                <a:t>LER</a:t>
              </a:r>
              <a:r>
                <a:rPr kumimoji="1" lang="en-US" altLang="ja-JP" dirty="0" smtClean="0"/>
                <a:t> </a:t>
              </a:r>
              <a:endParaRPr kumimoji="1" lang="ja-JP" altLang="en-US" dirty="0"/>
            </a:p>
          </p:txBody>
        </p:sp>
      </p:grpSp>
      <p:grpSp>
        <p:nvGrpSpPr>
          <p:cNvPr id="26" name="グループ化 25"/>
          <p:cNvGrpSpPr/>
          <p:nvPr/>
        </p:nvGrpSpPr>
        <p:grpSpPr>
          <a:xfrm>
            <a:off x="6432653" y="4653136"/>
            <a:ext cx="2711347" cy="1763631"/>
            <a:chOff x="4660660" y="2581658"/>
            <a:chExt cx="4347805" cy="2828086"/>
          </a:xfrm>
        </p:grpSpPr>
        <p:pic>
          <p:nvPicPr>
            <p:cNvPr id="28" name="図 27"/>
            <p:cNvPicPr>
              <a:picLocks noChangeAspect="1"/>
            </p:cNvPicPr>
            <p:nvPr/>
          </p:nvPicPr>
          <p:blipFill>
            <a:blip r:embed="rId7"/>
            <a:stretch>
              <a:fillRect/>
            </a:stretch>
          </p:blipFill>
          <p:spPr>
            <a:xfrm>
              <a:off x="4660660" y="2581658"/>
              <a:ext cx="4347805" cy="2828086"/>
            </a:xfrm>
            <a:prstGeom prst="rect">
              <a:avLst/>
            </a:prstGeom>
          </p:spPr>
        </p:pic>
        <p:sp>
          <p:nvSpPr>
            <p:cNvPr id="29" name="テキスト ボックス 28"/>
            <p:cNvSpPr txBox="1"/>
            <p:nvPr/>
          </p:nvSpPr>
          <p:spPr>
            <a:xfrm>
              <a:off x="5290209" y="2924944"/>
              <a:ext cx="663563" cy="400110"/>
            </a:xfrm>
            <a:prstGeom prst="rect">
              <a:avLst/>
            </a:prstGeom>
            <a:noFill/>
          </p:spPr>
          <p:txBody>
            <a:bodyPr wrap="none" rtlCol="0">
              <a:spAutoFit/>
            </a:bodyPr>
            <a:lstStyle/>
            <a:p>
              <a:r>
                <a:rPr lang="en-US" altLang="ja-JP" dirty="0" smtClean="0">
                  <a:latin typeface="Osaka"/>
                  <a:ea typeface="Osaka"/>
                  <a:cs typeface="Osaka"/>
                </a:rPr>
                <a:t>HER</a:t>
              </a:r>
              <a:endParaRPr kumimoji="1" lang="ja-JP" altLang="en-US" dirty="0"/>
            </a:p>
          </p:txBody>
        </p:sp>
      </p:grpSp>
      <p:sp>
        <p:nvSpPr>
          <p:cNvPr id="6" name="テキスト ボックス 5"/>
          <p:cNvSpPr txBox="1"/>
          <p:nvPr/>
        </p:nvSpPr>
        <p:spPr>
          <a:xfrm>
            <a:off x="4716016" y="3887954"/>
            <a:ext cx="4347537" cy="707886"/>
          </a:xfrm>
          <a:prstGeom prst="rect">
            <a:avLst/>
          </a:prstGeom>
          <a:noFill/>
        </p:spPr>
        <p:txBody>
          <a:bodyPr wrap="none" rtlCol="0">
            <a:spAutoFit/>
          </a:bodyPr>
          <a:lstStyle/>
          <a:p>
            <a:r>
              <a:rPr lang="en-US" altLang="ja-JP" sz="2000" dirty="0" smtClean="0"/>
              <a:t>Dynamic aperture</a:t>
            </a:r>
            <a:r>
              <a:rPr lang="ja-JP" altLang="en-US" sz="2000" dirty="0" smtClean="0"/>
              <a:t>→</a:t>
            </a:r>
            <a:endParaRPr lang="en-US" altLang="ja-JP" sz="2000" dirty="0" smtClean="0"/>
          </a:p>
          <a:p>
            <a:r>
              <a:rPr lang="en-US" altLang="ja-JP" sz="2000" dirty="0" smtClean="0"/>
              <a:t>Estimated</a:t>
            </a:r>
            <a:r>
              <a:rPr lang="ja-JP" altLang="en-US" sz="2000" dirty="0" smtClean="0"/>
              <a:t> </a:t>
            </a:r>
            <a:r>
              <a:rPr lang="en-US" altLang="ja-JP" sz="2000" dirty="0" err="1" smtClean="0"/>
              <a:t>Touschek</a:t>
            </a:r>
            <a:r>
              <a:rPr lang="en-US" altLang="ja-JP" sz="2000" dirty="0" smtClean="0"/>
              <a:t> </a:t>
            </a:r>
            <a:r>
              <a:rPr lang="en-US" altLang="ja-JP" sz="2000" dirty="0" smtClean="0"/>
              <a:t>lifetime </a:t>
            </a:r>
            <a:r>
              <a:rPr lang="ja-JP" altLang="en-US" sz="2000" dirty="0" smtClean="0"/>
              <a:t>～</a:t>
            </a:r>
            <a:r>
              <a:rPr lang="en-US" altLang="ja-JP" sz="2000" dirty="0" smtClean="0"/>
              <a:t>600 sec.</a:t>
            </a:r>
            <a:endParaRPr lang="en-US" sz="2000" dirty="0"/>
          </a:p>
        </p:txBody>
      </p:sp>
    </p:spTree>
    <p:extLst>
      <p:ext uri="{BB962C8B-B14F-4D97-AF65-F5344CB8AC3E}">
        <p14:creationId xmlns:p14="http://schemas.microsoft.com/office/powerpoint/2010/main" val="27623737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4"/>
          <p:cNvSpPr txBox="1">
            <a:spLocks/>
          </p:cNvSpPr>
          <p:nvPr/>
        </p:nvSpPr>
        <p:spPr>
          <a:xfrm>
            <a:off x="274865" y="3183897"/>
            <a:ext cx="8747187" cy="1346267"/>
          </a:xfrm>
          <a:prstGeom prst="rect">
            <a:avLst/>
          </a:prstGeom>
        </p:spPr>
        <p:txBody>
          <a:bodyPr vert="horz" lIns="91440" tIns="45720" rIns="91440" bIns="45720" rtlCol="0">
            <a:normAutofit/>
          </a:bodyPr>
          <a:lstStyle/>
          <a:p>
            <a:pPr marL="342900" lvl="0" indent="-342900">
              <a:spcBef>
                <a:spcPct val="20000"/>
              </a:spcBef>
              <a:buFont typeface="Arial"/>
              <a:buChar char="•"/>
              <a:defRPr/>
            </a:pPr>
            <a:r>
              <a:rPr lang="en-US" altLang="ja-JP" sz="1400" dirty="0" smtClean="0">
                <a:latin typeface="Osaka"/>
                <a:ea typeface="Osaka"/>
                <a:cs typeface="Osaka"/>
              </a:rPr>
              <a:t>8 main Q magnets (KEK) + 40 correction coils (KEK/BNL collaboration)</a:t>
            </a:r>
            <a:endParaRPr lang="en-US" altLang="ja-JP" sz="1400" dirty="0">
              <a:latin typeface="Osaka"/>
              <a:ea typeface="Osaka"/>
              <a:cs typeface="Osaka"/>
            </a:endParaRPr>
          </a:p>
          <a:p>
            <a:pPr marL="342900" indent="-342900">
              <a:spcBef>
                <a:spcPct val="20000"/>
              </a:spcBef>
              <a:buFont typeface="Arial"/>
              <a:buChar char="•"/>
              <a:defRPr/>
            </a:pPr>
            <a:r>
              <a:rPr lang="en-US" altLang="ja-JP" sz="1400" dirty="0" smtClean="0">
                <a:solidFill>
                  <a:srgbClr val="0000FF"/>
                </a:solidFill>
                <a:latin typeface="Osaka"/>
                <a:ea typeface="Osaka"/>
                <a:cs typeface="Osaka"/>
              </a:rPr>
              <a:t>Magnets and cryostat for </a:t>
            </a:r>
            <a:r>
              <a:rPr lang="en-US" altLang="ja-JP" sz="1400" dirty="0" smtClean="0">
                <a:solidFill>
                  <a:srgbClr val="0000FF"/>
                </a:solidFill>
                <a:latin typeface="Osaka"/>
                <a:ea typeface="Osaka"/>
                <a:cs typeface="Osaka"/>
              </a:rPr>
              <a:t>L-side being done (JFY2012-2013)</a:t>
            </a:r>
            <a:endParaRPr lang="en-US" altLang="ja-JP" sz="1400" dirty="0" smtClean="0">
              <a:solidFill>
                <a:srgbClr val="0000FF"/>
              </a:solidFill>
              <a:latin typeface="Osaka"/>
              <a:ea typeface="Osaka"/>
              <a:cs typeface="Osaka"/>
            </a:endParaRPr>
          </a:p>
          <a:p>
            <a:pPr marL="342900" indent="-342900">
              <a:spcBef>
                <a:spcPct val="20000"/>
              </a:spcBef>
              <a:buFont typeface="Arial"/>
              <a:buChar char="•"/>
              <a:defRPr/>
            </a:pPr>
            <a:r>
              <a:rPr lang="en-US" altLang="ja-JP" sz="1400" dirty="0" smtClean="0">
                <a:latin typeface="Osaka"/>
                <a:ea typeface="Osaka"/>
                <a:cs typeface="Osaka"/>
              </a:rPr>
              <a:t>R-side (JFY2013-2014)</a:t>
            </a:r>
            <a:endParaRPr kumimoji="1" lang="ja-JP" altLang="en-US" sz="1400" b="0" i="0" u="none" strike="noStrike" kern="1200" cap="none" spc="0" normalizeH="0" baseline="0" noProof="0" dirty="0">
              <a:ln>
                <a:noFill/>
              </a:ln>
              <a:solidFill>
                <a:srgbClr val="0000FF"/>
              </a:solidFill>
              <a:effectLst/>
              <a:uLnTx/>
              <a:uFillTx/>
              <a:latin typeface="Osaka"/>
              <a:ea typeface="Osaka"/>
              <a:cs typeface="Osaka"/>
            </a:endParaRPr>
          </a:p>
        </p:txBody>
      </p:sp>
      <p:graphicFrame>
        <p:nvGraphicFramePr>
          <p:cNvPr id="4" name="Object 2"/>
          <p:cNvGraphicFramePr>
            <a:graphicFrameLocks noChangeAspect="1"/>
          </p:cNvGraphicFramePr>
          <p:nvPr/>
        </p:nvGraphicFramePr>
        <p:xfrm>
          <a:off x="63642" y="72921"/>
          <a:ext cx="9023490" cy="3057370"/>
        </p:xfrm>
        <a:graphic>
          <a:graphicData uri="http://schemas.openxmlformats.org/presentationml/2006/ole">
            <mc:AlternateContent xmlns:mc="http://schemas.openxmlformats.org/markup-compatibility/2006">
              <mc:Choice xmlns:v="urn:schemas-microsoft-com:vml" Requires="v">
                <p:oleObj spid="_x0000_s4112" name="Word 文書" r:id="rId3" imgW="5397500" imgH="1828800" progId="Word.Document.12">
                  <p:link updateAutomatic="1"/>
                </p:oleObj>
              </mc:Choice>
              <mc:Fallback>
                <p:oleObj name="Word 文書" r:id="rId3" imgW="5397500" imgH="18288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42" y="72921"/>
                        <a:ext cx="9023490" cy="3057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8" name="Object 3"/>
          <p:cNvGraphicFramePr>
            <a:graphicFrameLocks noChangeAspect="1"/>
          </p:cNvGraphicFramePr>
          <p:nvPr>
            <p:extLst>
              <p:ext uri="{D42A27DB-BD31-4B8C-83A1-F6EECF244321}">
                <p14:modId xmlns:p14="http://schemas.microsoft.com/office/powerpoint/2010/main" val="677632069"/>
              </p:ext>
            </p:extLst>
          </p:nvPr>
        </p:nvGraphicFramePr>
        <p:xfrm>
          <a:off x="467544" y="4879014"/>
          <a:ext cx="2321183" cy="1770194"/>
        </p:xfrm>
        <a:graphic>
          <a:graphicData uri="http://schemas.openxmlformats.org/presentationml/2006/ole">
            <mc:AlternateContent xmlns:mc="http://schemas.openxmlformats.org/markup-compatibility/2006">
              <mc:Choice xmlns:v="urn:schemas-microsoft-com:vml" Requires="v">
                <p:oleObj spid="_x0000_s4113" name="Word 文書" r:id="rId3" imgW="2514600" imgH="1917700" progId="Word.Document.12">
                  <p:link updateAutomatic="1"/>
                </p:oleObj>
              </mc:Choice>
              <mc:Fallback>
                <p:oleObj name="Word 文書" r:id="rId3" imgW="2514600" imgH="19177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879014"/>
                        <a:ext cx="2321183" cy="17701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9" name="正方形/長方形 8"/>
          <p:cNvSpPr/>
          <p:nvPr/>
        </p:nvSpPr>
        <p:spPr>
          <a:xfrm>
            <a:off x="2915816" y="4856560"/>
            <a:ext cx="3287920" cy="1815882"/>
          </a:xfrm>
          <a:prstGeom prst="rect">
            <a:avLst/>
          </a:prstGeom>
        </p:spPr>
        <p:txBody>
          <a:bodyPr wrap="square">
            <a:spAutoFit/>
          </a:bodyPr>
          <a:lstStyle/>
          <a:p>
            <a:r>
              <a:rPr lang="en-US" altLang="ja-JP" sz="1600" dirty="0" smtClean="0">
                <a:latin typeface="Osaka"/>
                <a:ea typeface="Osaka"/>
                <a:cs typeface="Osaka"/>
              </a:rPr>
              <a:t>No quench up to 2157A (1558.5A for nominal </a:t>
            </a:r>
            <a:r>
              <a:rPr lang="en-US" altLang="ja-JP" sz="1600" dirty="0" err="1" smtClean="0">
                <a:latin typeface="Osaka"/>
                <a:ea typeface="Osaka"/>
                <a:cs typeface="Osaka"/>
              </a:rPr>
              <a:t>operaiton</a:t>
            </a:r>
            <a:r>
              <a:rPr lang="en-US" altLang="ja-JP" sz="1600" dirty="0" smtClean="0">
                <a:latin typeface="Osaka"/>
                <a:ea typeface="Osaka"/>
                <a:cs typeface="Osaka"/>
              </a:rPr>
              <a:t>)</a:t>
            </a:r>
            <a:endParaRPr lang="en-US" altLang="ja-JP" sz="1600" dirty="0" smtClean="0">
              <a:latin typeface="Osaka"/>
              <a:ea typeface="Osaka"/>
              <a:cs typeface="Osaka"/>
            </a:endParaRPr>
          </a:p>
          <a:p>
            <a:endParaRPr lang="en-US" altLang="ja-JP" sz="1600" dirty="0" smtClean="0">
              <a:latin typeface="Osaka"/>
              <a:ea typeface="Osaka"/>
              <a:cs typeface="Osaka"/>
            </a:endParaRPr>
          </a:p>
          <a:p>
            <a:r>
              <a:rPr lang="en-US" altLang="ja-JP" sz="1600" dirty="0" smtClean="0">
                <a:latin typeface="Osaka"/>
                <a:ea typeface="Osaka"/>
                <a:cs typeface="Osaka"/>
              </a:rPr>
              <a:t>I</a:t>
            </a:r>
            <a:r>
              <a:rPr lang="en-US" altLang="ja-JP" sz="1600" baseline="-25000" dirty="0" smtClean="0">
                <a:latin typeface="Osaka"/>
                <a:ea typeface="Osaka"/>
                <a:cs typeface="Osaka"/>
              </a:rPr>
              <a:t>4S</a:t>
            </a:r>
            <a:r>
              <a:rPr lang="en-US" altLang="ja-JP" sz="1600" dirty="0" smtClean="0">
                <a:latin typeface="Osaka"/>
                <a:ea typeface="Osaka"/>
                <a:cs typeface="Osaka"/>
              </a:rPr>
              <a:t>/I</a:t>
            </a:r>
            <a:r>
              <a:rPr lang="en-US" altLang="ja-JP" sz="1600" baseline="-25000" dirty="0" smtClean="0">
                <a:latin typeface="Osaka"/>
                <a:ea typeface="Osaka"/>
                <a:cs typeface="Osaka"/>
              </a:rPr>
              <a:t>c@4.7K</a:t>
            </a:r>
            <a:r>
              <a:rPr lang="en-US" altLang="ja-JP" sz="1600" dirty="0" smtClean="0">
                <a:latin typeface="Osaka"/>
                <a:ea typeface="Osaka"/>
                <a:cs typeface="Osaka"/>
              </a:rPr>
              <a:t> = 62.8%</a:t>
            </a:r>
          </a:p>
          <a:p>
            <a:r>
              <a:rPr lang="en-US" altLang="ja-JP" sz="1600" dirty="0" smtClean="0">
                <a:latin typeface="Osaka"/>
                <a:ea typeface="Osaka"/>
                <a:cs typeface="Osaka"/>
              </a:rPr>
              <a:t>I</a:t>
            </a:r>
            <a:r>
              <a:rPr lang="en-US" altLang="ja-JP" sz="1600" baseline="-25000" dirty="0" smtClean="0">
                <a:latin typeface="Osaka"/>
                <a:ea typeface="Osaka"/>
                <a:cs typeface="Osaka"/>
              </a:rPr>
              <a:t>12GeV</a:t>
            </a:r>
            <a:r>
              <a:rPr lang="en-US" altLang="ja-JP" sz="1600" dirty="0" smtClean="0">
                <a:latin typeface="Osaka"/>
                <a:ea typeface="Osaka"/>
                <a:cs typeface="Osaka"/>
              </a:rPr>
              <a:t>/I</a:t>
            </a:r>
            <a:r>
              <a:rPr lang="en-US" altLang="ja-JP" sz="1600" baseline="-25000" dirty="0" smtClean="0">
                <a:latin typeface="Osaka"/>
                <a:ea typeface="Osaka"/>
                <a:cs typeface="Osaka"/>
              </a:rPr>
              <a:t>c@4.7K</a:t>
            </a:r>
            <a:r>
              <a:rPr lang="en-US" altLang="ja-JP" sz="1600" dirty="0" smtClean="0">
                <a:latin typeface="Osaka"/>
                <a:ea typeface="Osaka"/>
                <a:cs typeface="Osaka"/>
              </a:rPr>
              <a:t> = 87.0%</a:t>
            </a:r>
          </a:p>
          <a:p>
            <a:r>
              <a:rPr lang="en-US" altLang="ja-JP" sz="1600" dirty="0" smtClean="0">
                <a:solidFill>
                  <a:srgbClr val="FF0000"/>
                </a:solidFill>
                <a:latin typeface="Osaka"/>
                <a:ea typeface="Osaka"/>
                <a:cs typeface="Osaka"/>
              </a:rPr>
              <a:t>margin good enough for operation</a:t>
            </a:r>
            <a:endParaRPr lang="en-US" altLang="ja-JP" sz="1600" dirty="0" smtClean="0">
              <a:latin typeface="Osaka"/>
              <a:ea typeface="Osaka"/>
              <a:cs typeface="Osaka"/>
            </a:endParaRPr>
          </a:p>
          <a:p>
            <a:endParaRPr lang="ja-JP" altLang="en-US" sz="1600" dirty="0" smtClean="0">
              <a:latin typeface="Osaka"/>
              <a:ea typeface="Osaka"/>
              <a:cs typeface="Osaka"/>
            </a:endParaRPr>
          </a:p>
        </p:txBody>
      </p:sp>
      <p:sp>
        <p:nvSpPr>
          <p:cNvPr id="10" name="テキスト ボックス 9"/>
          <p:cNvSpPr txBox="1"/>
          <p:nvPr/>
        </p:nvSpPr>
        <p:spPr>
          <a:xfrm>
            <a:off x="147303" y="4539754"/>
            <a:ext cx="2435282" cy="338554"/>
          </a:xfrm>
          <a:prstGeom prst="rect">
            <a:avLst/>
          </a:prstGeom>
          <a:noFill/>
        </p:spPr>
        <p:txBody>
          <a:bodyPr wrap="none" rtlCol="0">
            <a:spAutoFit/>
          </a:bodyPr>
          <a:lstStyle/>
          <a:p>
            <a:r>
              <a:rPr kumimoji="1" lang="en-US" altLang="ja-JP" sz="1600" dirty="0" smtClean="0"/>
              <a:t>Prototype main Q (QC1LE)</a:t>
            </a:r>
            <a:endParaRPr kumimoji="1" lang="ja-JP" altLang="en-US" sz="1600" dirty="0"/>
          </a:p>
        </p:txBody>
      </p:sp>
      <p:sp>
        <p:nvSpPr>
          <p:cNvPr id="11" name="タイトル 3"/>
          <p:cNvSpPr txBox="1">
            <a:spLocks/>
          </p:cNvSpPr>
          <p:nvPr/>
        </p:nvSpPr>
        <p:spPr>
          <a:xfrm>
            <a:off x="63642" y="872648"/>
            <a:ext cx="4496134" cy="569701"/>
          </a:xfrm>
          <a:prstGeom prst="rect">
            <a:avLst/>
          </a:prstGeom>
          <a:solidFill>
            <a:schemeClr val="bg1"/>
          </a:solidFill>
          <a:ln>
            <a:solidFill>
              <a:schemeClr val="tx1"/>
            </a:solidFill>
          </a:ln>
        </p:spPr>
        <p:txBody>
          <a:bodyPr vert="horz" lIns="91440" tIns="45720" rIns="91440" bIns="45720" rtlCol="0" anchor="ctr">
            <a:normAutofit fontScale="92500"/>
          </a:bodyPr>
          <a:lstStyle/>
          <a:p>
            <a:pPr lvl="0" algn="ctr">
              <a:spcBef>
                <a:spcPct val="0"/>
              </a:spcBef>
              <a:defRPr/>
            </a:pPr>
            <a:r>
              <a:rPr kumimoji="1" lang="en-US" altLang="ja-JP" sz="2800" b="0" i="0" u="none" strike="noStrike" kern="1200" cap="none" spc="0" normalizeH="0" baseline="0" noProof="0" dirty="0" smtClean="0">
                <a:ln>
                  <a:noFill/>
                </a:ln>
                <a:solidFill>
                  <a:schemeClr val="tx1"/>
                </a:solidFill>
                <a:effectLst/>
                <a:uLnTx/>
                <a:uFillTx/>
                <a:latin typeface="Osaka"/>
                <a:ea typeface="Osaka"/>
                <a:cs typeface="Osaka"/>
              </a:rPr>
              <a:t>Superconducting</a:t>
            </a:r>
            <a:r>
              <a:rPr kumimoji="1" lang="en-US" altLang="ja-JP" sz="2800" b="0" i="0" u="none" strike="noStrike" kern="1200" cap="none" spc="0" normalizeH="0" noProof="0" dirty="0" smtClean="0">
                <a:ln>
                  <a:noFill/>
                </a:ln>
                <a:solidFill>
                  <a:schemeClr val="tx1"/>
                </a:solidFill>
                <a:effectLst/>
                <a:uLnTx/>
                <a:uFillTx/>
                <a:latin typeface="Osaka"/>
                <a:ea typeface="Osaka"/>
                <a:cs typeface="Osaka"/>
              </a:rPr>
              <a:t> magnets at IR</a:t>
            </a:r>
            <a:endParaRPr kumimoji="1" lang="ja-JP" altLang="en-US" sz="2800" b="0" i="0" u="none" strike="noStrike" kern="1200" cap="none" spc="0" normalizeH="0" baseline="0" noProof="0" dirty="0">
              <a:ln>
                <a:noFill/>
              </a:ln>
              <a:solidFill>
                <a:schemeClr val="tx1"/>
              </a:solidFill>
              <a:effectLst/>
              <a:uLnTx/>
              <a:uFillTx/>
              <a:latin typeface="Osaka"/>
              <a:ea typeface="Osaka"/>
              <a:cs typeface="Osaka"/>
            </a:endParaRPr>
          </a:p>
        </p:txBody>
      </p:sp>
      <p:pic>
        <p:nvPicPr>
          <p:cNvPr id="4136" name="Picture 40"/>
          <p:cNvPicPr>
            <a:picLocks noChangeAspect="1" noChangeArrowheads="1"/>
          </p:cNvPicPr>
          <p:nvPr/>
        </p:nvPicPr>
        <p:blipFill rotWithShape="1">
          <a:blip r:embed="rId6">
            <a:extLst>
              <a:ext uri="{28A0092B-C50C-407E-A947-70E740481C1C}">
                <a14:useLocalDpi xmlns:a14="http://schemas.microsoft.com/office/drawing/2010/main" val="0"/>
              </a:ext>
            </a:extLst>
          </a:blip>
          <a:srcRect r="40741"/>
          <a:stretch/>
        </p:blipFill>
        <p:spPr bwMode="auto">
          <a:xfrm>
            <a:off x="6012160" y="3961731"/>
            <a:ext cx="2954689" cy="2886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13236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56168" y="728438"/>
            <a:ext cx="9015823" cy="6084938"/>
            <a:chOff x="56168" y="211917"/>
            <a:chExt cx="9015823" cy="6084938"/>
          </a:xfrm>
        </p:grpSpPr>
        <p:pic>
          <p:nvPicPr>
            <p:cNvPr id="3010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51911"/>
              <a:ext cx="7848872" cy="55449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直線矢印コネクタ 6"/>
            <p:cNvCxnSpPr/>
            <p:nvPr/>
          </p:nvCxnSpPr>
          <p:spPr>
            <a:xfrm>
              <a:off x="539552" y="2348880"/>
              <a:ext cx="2201437" cy="519233"/>
            </a:xfrm>
            <a:prstGeom prst="straightConnector1">
              <a:avLst/>
            </a:prstGeom>
            <a:ln w="28575">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467544" y="2733666"/>
              <a:ext cx="1765615" cy="369332"/>
            </a:xfrm>
            <a:prstGeom prst="rect">
              <a:avLst/>
            </a:prstGeom>
            <a:noFill/>
          </p:spPr>
          <p:txBody>
            <a:bodyPr wrap="square" rtlCol="0">
              <a:spAutoFit/>
            </a:bodyPr>
            <a:lstStyle/>
            <a:p>
              <a:r>
                <a:rPr lang="en-US" altLang="ja-JP" dirty="0" smtClean="0">
                  <a:solidFill>
                    <a:srgbClr val="0000FF"/>
                  </a:solidFill>
                </a:rPr>
                <a:t>electron  (7GeV)</a:t>
              </a:r>
              <a:endParaRPr lang="ja-JP" altLang="en-US" dirty="0">
                <a:solidFill>
                  <a:srgbClr val="0000FF"/>
                </a:solidFill>
              </a:endParaRPr>
            </a:p>
          </p:txBody>
        </p:sp>
        <p:cxnSp>
          <p:nvCxnSpPr>
            <p:cNvPr id="9" name="直線矢印コネクタ 8"/>
            <p:cNvCxnSpPr/>
            <p:nvPr/>
          </p:nvCxnSpPr>
          <p:spPr>
            <a:xfrm>
              <a:off x="6893185" y="3882405"/>
              <a:ext cx="1604567" cy="410691"/>
            </a:xfrm>
            <a:prstGeom prst="straightConnector1">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6893184" y="4365104"/>
              <a:ext cx="1783271" cy="369332"/>
            </a:xfrm>
            <a:prstGeom prst="rect">
              <a:avLst/>
            </a:prstGeom>
            <a:noFill/>
          </p:spPr>
          <p:txBody>
            <a:bodyPr wrap="square" rtlCol="0">
              <a:spAutoFit/>
            </a:bodyPr>
            <a:lstStyle/>
            <a:p>
              <a:r>
                <a:rPr lang="en-US" altLang="ja-JP" dirty="0" smtClean="0">
                  <a:solidFill>
                    <a:srgbClr val="FF0000"/>
                  </a:solidFill>
                </a:rPr>
                <a:t>positron (4GeV)</a:t>
              </a:r>
              <a:endParaRPr lang="ja-JP" altLang="en-US" dirty="0">
                <a:solidFill>
                  <a:srgbClr val="FF0000"/>
                </a:solidFill>
              </a:endParaRPr>
            </a:p>
          </p:txBody>
        </p:sp>
        <p:sp>
          <p:nvSpPr>
            <p:cNvPr id="13" name="角丸四角形吹き出し 12"/>
            <p:cNvSpPr/>
            <p:nvPr/>
          </p:nvSpPr>
          <p:spPr>
            <a:xfrm>
              <a:off x="3635895" y="211917"/>
              <a:ext cx="5256585" cy="1020577"/>
            </a:xfrm>
            <a:prstGeom prst="wedgeRoundRectCallout">
              <a:avLst>
                <a:gd name="adj1" fmla="val -19653"/>
                <a:gd name="adj2" fmla="val 67413"/>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altLang="ja-JP" dirty="0" smtClean="0">
                  <a:solidFill>
                    <a:prstClr val="black"/>
                  </a:solidFill>
                </a:rPr>
                <a:t>K</a:t>
              </a:r>
              <a:r>
                <a:rPr lang="en-US" altLang="ja-JP" baseline="-25000" dirty="0" smtClean="0">
                  <a:solidFill>
                    <a:prstClr val="black"/>
                  </a:solidFill>
                </a:rPr>
                <a:t>L</a:t>
              </a:r>
              <a:r>
                <a:rPr lang="en-US" altLang="ja-JP" dirty="0" smtClean="0">
                  <a:solidFill>
                    <a:prstClr val="black"/>
                  </a:solidFill>
                </a:rPr>
                <a:t> and </a:t>
              </a:r>
              <a:r>
                <a:rPr lang="en-US" altLang="ja-JP" dirty="0" err="1" smtClean="0">
                  <a:solidFill>
                    <a:prstClr val="black"/>
                  </a:solidFill>
                </a:rPr>
                <a:t>muon</a:t>
              </a:r>
              <a:r>
                <a:rPr lang="en-US" altLang="ja-JP" dirty="0" smtClean="0">
                  <a:solidFill>
                    <a:prstClr val="black"/>
                  </a:solidFill>
                </a:rPr>
                <a:t> detector:</a:t>
              </a:r>
            </a:p>
            <a:p>
              <a:r>
                <a:rPr lang="en-US" altLang="ja-JP" sz="1600" dirty="0" smtClean="0">
                  <a:solidFill>
                    <a:prstClr val="black"/>
                  </a:solidFill>
                </a:rPr>
                <a:t>Resistive Plate Counter (barrel outer layers)</a:t>
              </a:r>
            </a:p>
            <a:p>
              <a:r>
                <a:rPr lang="en-US" altLang="ja-JP" sz="1600" dirty="0" smtClean="0">
                  <a:solidFill>
                    <a:prstClr val="black"/>
                  </a:solidFill>
                </a:rPr>
                <a:t>Scintillator + WLSF + MPPC (end-caps, inner 2 barrel layers)</a:t>
              </a:r>
              <a:endParaRPr lang="ja-JP" altLang="en-US" sz="1600" dirty="0">
                <a:solidFill>
                  <a:prstClr val="black"/>
                </a:solidFill>
              </a:endParaRPr>
            </a:p>
          </p:txBody>
        </p:sp>
        <p:sp>
          <p:nvSpPr>
            <p:cNvPr id="15" name="角丸四角形吹き出し 14"/>
            <p:cNvSpPr/>
            <p:nvPr/>
          </p:nvSpPr>
          <p:spPr>
            <a:xfrm>
              <a:off x="5580112" y="2247679"/>
              <a:ext cx="3491879" cy="824541"/>
            </a:xfrm>
            <a:prstGeom prst="wedgeRoundRectCallout">
              <a:avLst>
                <a:gd name="adj1" fmla="val -79046"/>
                <a:gd name="adj2" fmla="val 26744"/>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altLang="ja-JP" dirty="0" smtClean="0">
                  <a:solidFill>
                    <a:prstClr val="black"/>
                  </a:solidFill>
                </a:rPr>
                <a:t>Particle Identification </a:t>
              </a:r>
            </a:p>
            <a:p>
              <a:r>
                <a:rPr lang="en-US" altLang="ja-JP" sz="1600" dirty="0" smtClean="0">
                  <a:solidFill>
                    <a:prstClr val="black"/>
                  </a:solidFill>
                </a:rPr>
                <a:t>Time-of-Propagation counter (barrel)</a:t>
              </a:r>
              <a:endParaRPr lang="en-US" altLang="ja-JP" sz="1600" dirty="0">
                <a:solidFill>
                  <a:prstClr val="black"/>
                </a:solidFill>
              </a:endParaRPr>
            </a:p>
            <a:p>
              <a:r>
                <a:rPr lang="en-US" altLang="ja-JP" sz="1600" dirty="0" smtClean="0">
                  <a:solidFill>
                    <a:prstClr val="black"/>
                  </a:solidFill>
                </a:rPr>
                <a:t>Prox. focusing Aerogel RICH (</a:t>
              </a:r>
              <a:r>
                <a:rPr lang="en-US" altLang="ja-JP" sz="1600" dirty="0" err="1" smtClean="0">
                  <a:solidFill>
                    <a:prstClr val="black"/>
                  </a:solidFill>
                </a:rPr>
                <a:t>fwd</a:t>
              </a:r>
              <a:r>
                <a:rPr lang="en-US" altLang="ja-JP" sz="1600" dirty="0" smtClean="0">
                  <a:solidFill>
                    <a:prstClr val="black"/>
                  </a:solidFill>
                </a:rPr>
                <a:t>)</a:t>
              </a:r>
            </a:p>
          </p:txBody>
        </p:sp>
        <p:sp>
          <p:nvSpPr>
            <p:cNvPr id="16" name="角丸四角形吹き出し 15"/>
            <p:cNvSpPr/>
            <p:nvPr/>
          </p:nvSpPr>
          <p:spPr>
            <a:xfrm>
              <a:off x="827584" y="4734436"/>
              <a:ext cx="3407959" cy="854804"/>
            </a:xfrm>
            <a:prstGeom prst="wedgeRoundRectCallout">
              <a:avLst>
                <a:gd name="adj1" fmla="val 47309"/>
                <a:gd name="adj2" fmla="val -192294"/>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altLang="ja-JP" dirty="0" smtClean="0">
                  <a:solidFill>
                    <a:prstClr val="black"/>
                  </a:solidFill>
                </a:rPr>
                <a:t>Central Drift Chamber</a:t>
              </a:r>
            </a:p>
            <a:p>
              <a:r>
                <a:rPr kumimoji="0" lang="en-US" altLang="ja-JP" sz="1600" dirty="0" smtClean="0">
                  <a:solidFill>
                    <a:prstClr val="black"/>
                  </a:solidFill>
                  <a:ea typeface="ヒラギノ角ゴ ProN W3" pitchFamily="-109" charset="-128"/>
                  <a:sym typeface="Optima" pitchFamily="-109" charset="0"/>
                </a:rPr>
                <a:t>He(50%):C</a:t>
              </a:r>
              <a:r>
                <a:rPr kumimoji="0" lang="en-US" altLang="ja-JP" sz="1600" baseline="-6000" dirty="0" smtClean="0">
                  <a:solidFill>
                    <a:prstClr val="black"/>
                  </a:solidFill>
                  <a:ea typeface="ヒラギノ角ゴ ProN W3" pitchFamily="-109" charset="-128"/>
                  <a:sym typeface="Optima" pitchFamily="-109" charset="0"/>
                </a:rPr>
                <a:t>2</a:t>
              </a:r>
              <a:r>
                <a:rPr kumimoji="0" lang="en-US" altLang="ja-JP" sz="1600" dirty="0" smtClean="0">
                  <a:solidFill>
                    <a:prstClr val="black"/>
                  </a:solidFill>
                  <a:ea typeface="ヒラギノ角ゴ ProN W3" pitchFamily="-109" charset="-128"/>
                  <a:sym typeface="Optima" pitchFamily="-109" charset="0"/>
                </a:rPr>
                <a:t>H</a:t>
              </a:r>
              <a:r>
                <a:rPr kumimoji="0" lang="en-US" altLang="ja-JP" sz="1600" baseline="-6000" dirty="0" smtClean="0">
                  <a:solidFill>
                    <a:prstClr val="black"/>
                  </a:solidFill>
                  <a:ea typeface="ヒラギノ角ゴ ProN W3" pitchFamily="-109" charset="-128"/>
                  <a:sym typeface="Optima" pitchFamily="-109" charset="0"/>
                </a:rPr>
                <a:t>6</a:t>
              </a:r>
              <a:r>
                <a:rPr kumimoji="0" lang="en-US" altLang="ja-JP" sz="1600" dirty="0">
                  <a:solidFill>
                    <a:prstClr val="black"/>
                  </a:solidFill>
                  <a:ea typeface="ヒラギノ角ゴ ProN W3" pitchFamily="-109" charset="-128"/>
                  <a:sym typeface="Optima" pitchFamily="-109" charset="0"/>
                </a:rPr>
                <a:t>(50%)</a:t>
              </a:r>
              <a:r>
                <a:rPr lang="en-US" altLang="ja-JP" sz="1600" dirty="0" smtClean="0">
                  <a:solidFill>
                    <a:prstClr val="black"/>
                  </a:solidFill>
                </a:rPr>
                <a:t>, Small cells, long lever arm,  fast electronics</a:t>
              </a:r>
            </a:p>
          </p:txBody>
        </p:sp>
        <p:sp>
          <p:nvSpPr>
            <p:cNvPr id="17" name="角丸四角形吹き出し 16"/>
            <p:cNvSpPr/>
            <p:nvPr/>
          </p:nvSpPr>
          <p:spPr>
            <a:xfrm>
              <a:off x="179512" y="1232494"/>
              <a:ext cx="3888432" cy="896548"/>
            </a:xfrm>
            <a:prstGeom prst="wedgeRoundRectCallout">
              <a:avLst>
                <a:gd name="adj1" fmla="val 30213"/>
                <a:gd name="adj2" fmla="val 78790"/>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altLang="ja-JP" dirty="0" smtClean="0">
                  <a:solidFill>
                    <a:prstClr val="black"/>
                  </a:solidFill>
                </a:rPr>
                <a:t>EM Calorimeter:</a:t>
              </a:r>
            </a:p>
            <a:p>
              <a:r>
                <a:rPr lang="en-US" altLang="ja-JP" sz="1600" dirty="0" err="1" smtClean="0">
                  <a:solidFill>
                    <a:prstClr val="black"/>
                  </a:solidFill>
                </a:rPr>
                <a:t>CsI</a:t>
              </a:r>
              <a:r>
                <a:rPr lang="en-US" altLang="ja-JP" sz="1600" dirty="0" smtClean="0">
                  <a:solidFill>
                    <a:prstClr val="black"/>
                  </a:solidFill>
                </a:rPr>
                <a:t>(</a:t>
              </a:r>
              <a:r>
                <a:rPr lang="en-US" altLang="ja-JP" sz="1600" dirty="0" err="1" smtClean="0">
                  <a:solidFill>
                    <a:prstClr val="black"/>
                  </a:solidFill>
                </a:rPr>
                <a:t>Tl</a:t>
              </a:r>
              <a:r>
                <a:rPr lang="en-US" altLang="ja-JP" sz="1600" dirty="0" smtClean="0">
                  <a:solidFill>
                    <a:prstClr val="black"/>
                  </a:solidFill>
                </a:rPr>
                <a:t>), waveform sampling (barrel)</a:t>
              </a:r>
            </a:p>
            <a:p>
              <a:r>
                <a:rPr lang="en-US" altLang="ja-JP" sz="1600" dirty="0" smtClean="0">
                  <a:solidFill>
                    <a:prstClr val="black"/>
                  </a:solidFill>
                </a:rPr>
                <a:t>Pure </a:t>
              </a:r>
              <a:r>
                <a:rPr lang="en-US" altLang="ja-JP" sz="1600" dirty="0" err="1" smtClean="0">
                  <a:solidFill>
                    <a:prstClr val="black"/>
                  </a:solidFill>
                </a:rPr>
                <a:t>CsI</a:t>
              </a:r>
              <a:r>
                <a:rPr lang="en-US" altLang="ja-JP" sz="1600" dirty="0" smtClean="0">
                  <a:solidFill>
                    <a:prstClr val="black"/>
                  </a:solidFill>
                </a:rPr>
                <a:t> + waveform sampling (end-caps)</a:t>
              </a:r>
            </a:p>
          </p:txBody>
        </p:sp>
        <p:sp>
          <p:nvSpPr>
            <p:cNvPr id="18" name="角丸四角形吹き出し 17"/>
            <p:cNvSpPr/>
            <p:nvPr/>
          </p:nvSpPr>
          <p:spPr>
            <a:xfrm>
              <a:off x="56168" y="3848419"/>
              <a:ext cx="3031300" cy="648072"/>
            </a:xfrm>
            <a:prstGeom prst="wedgeRoundRectCallout">
              <a:avLst>
                <a:gd name="adj1" fmla="val 78119"/>
                <a:gd name="adj2" fmla="val -154880"/>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altLang="ja-JP" dirty="0" smtClean="0">
                  <a:solidFill>
                    <a:prstClr val="black"/>
                  </a:solidFill>
                </a:rPr>
                <a:t>Vertex Detector</a:t>
              </a:r>
            </a:p>
            <a:p>
              <a:r>
                <a:rPr lang="en-US" altLang="ja-JP" sz="1600" dirty="0" smtClean="0">
                  <a:solidFill>
                    <a:prstClr val="black"/>
                  </a:solidFill>
                </a:rPr>
                <a:t>2 layers DEPFET + 4 layers DSSD</a:t>
              </a:r>
            </a:p>
          </p:txBody>
        </p:sp>
        <p:sp>
          <p:nvSpPr>
            <p:cNvPr id="19" name="角丸四角形吹き出し 18"/>
            <p:cNvSpPr/>
            <p:nvPr/>
          </p:nvSpPr>
          <p:spPr>
            <a:xfrm>
              <a:off x="56168" y="3170079"/>
              <a:ext cx="2283583" cy="648072"/>
            </a:xfrm>
            <a:prstGeom prst="wedgeRoundRectCallout">
              <a:avLst>
                <a:gd name="adj1" fmla="val 116633"/>
                <a:gd name="adj2" fmla="val -59492"/>
                <a:gd name="adj3" fmla="val 16667"/>
              </a:avLst>
            </a:prstGeom>
            <a:solidFill>
              <a:schemeClr val="lt1">
                <a:tint val="100000"/>
                <a:shade val="100000"/>
                <a:satMod val="100000"/>
                <a:alpha val="30000"/>
              </a:schemeClr>
            </a:solidFill>
          </p:spPr>
          <p:style>
            <a:lnRef idx="2">
              <a:schemeClr val="accent3"/>
            </a:lnRef>
            <a:fillRef idx="1">
              <a:schemeClr val="lt1"/>
            </a:fillRef>
            <a:effectRef idx="0">
              <a:schemeClr val="accent3"/>
            </a:effectRef>
            <a:fontRef idx="minor">
              <a:schemeClr val="dk1"/>
            </a:fontRef>
          </p:style>
          <p:txBody>
            <a:bodyPr rtlCol="0" anchor="ctr"/>
            <a:lstStyle/>
            <a:p>
              <a:r>
                <a:rPr lang="en-US" altLang="ja-JP" dirty="0" smtClean="0">
                  <a:solidFill>
                    <a:prstClr val="black"/>
                  </a:solidFill>
                </a:rPr>
                <a:t>Beryllium beam pipe</a:t>
              </a:r>
            </a:p>
            <a:p>
              <a:r>
                <a:rPr lang="en-US" altLang="ja-JP" sz="1600" dirty="0" smtClean="0">
                  <a:solidFill>
                    <a:prstClr val="black"/>
                  </a:solidFill>
                </a:rPr>
                <a:t>2cm diameter</a:t>
              </a:r>
            </a:p>
          </p:txBody>
        </p:sp>
      </p:grpSp>
      <p:sp>
        <p:nvSpPr>
          <p:cNvPr id="2" name="タイトル 1"/>
          <p:cNvSpPr>
            <a:spLocks noGrp="1"/>
          </p:cNvSpPr>
          <p:nvPr>
            <p:ph type="title"/>
          </p:nvPr>
        </p:nvSpPr>
        <p:spPr>
          <a:xfrm>
            <a:off x="457200" y="116633"/>
            <a:ext cx="8229600" cy="611806"/>
          </a:xfrm>
        </p:spPr>
        <p:txBody>
          <a:bodyPr>
            <a:normAutofit fontScale="90000"/>
          </a:bodyPr>
          <a:lstStyle/>
          <a:p>
            <a:r>
              <a:rPr kumimoji="1" lang="en-US" altLang="ja-JP" dirty="0" smtClean="0"/>
              <a:t>Belle II Detector</a:t>
            </a:r>
            <a:endParaRPr kumimoji="1" lang="ja-JP" altLang="en-US" dirty="0"/>
          </a:p>
        </p:txBody>
      </p:sp>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12</a:t>
            </a:fld>
            <a:endParaRPr lang="en-US">
              <a:solidFill>
                <a:prstClr val="black"/>
              </a:solidFill>
            </a:endParaRPr>
          </a:p>
        </p:txBody>
      </p:sp>
    </p:spTree>
    <p:extLst>
      <p:ext uri="{BB962C8B-B14F-4D97-AF65-F5344CB8AC3E}">
        <p14:creationId xmlns:p14="http://schemas.microsoft.com/office/powerpoint/2010/main" val="35476403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Construction schedule</a:t>
            </a:r>
            <a:endParaRPr kumimoji="1" lang="ja-JP" altLang="en-US" dirty="0"/>
          </a:p>
        </p:txBody>
      </p:sp>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13</a:t>
            </a:fld>
            <a:endParaRPr lang="en-US">
              <a:solidFill>
                <a:prstClr val="black"/>
              </a:solidFill>
            </a:endParaRPr>
          </a:p>
        </p:txBody>
      </p:sp>
      <p:sp>
        <p:nvSpPr>
          <p:cNvPr id="5" name="角丸四角形 4"/>
          <p:cNvSpPr/>
          <p:nvPr/>
        </p:nvSpPr>
        <p:spPr>
          <a:xfrm>
            <a:off x="179512" y="1124744"/>
            <a:ext cx="3960440" cy="1008112"/>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en-US" altLang="ja-JP" dirty="0" smtClean="0">
                <a:solidFill>
                  <a:prstClr val="black"/>
                </a:solidFill>
              </a:rPr>
              <a:t>JFY</a:t>
            </a:r>
            <a:r>
              <a:rPr lang="en-US" dirty="0" smtClean="0">
                <a:solidFill>
                  <a:prstClr val="black"/>
                </a:solidFill>
              </a:rPr>
              <a:t>2012</a:t>
            </a:r>
            <a:endParaRPr lang="en-US" altLang="ja-JP" dirty="0" smtClean="0">
              <a:solidFill>
                <a:prstClr val="black"/>
              </a:solidFill>
            </a:endParaRPr>
          </a:p>
          <a:p>
            <a:pPr algn="ctr"/>
            <a:endParaRPr lang="en-US" dirty="0">
              <a:solidFill>
                <a:prstClr val="black"/>
              </a:solidFill>
            </a:endParaRPr>
          </a:p>
          <a:p>
            <a:pPr algn="ctr"/>
            <a:r>
              <a:rPr lang="en-US" altLang="ja-JP" dirty="0" smtClean="0">
                <a:solidFill>
                  <a:schemeClr val="tx1"/>
                </a:solidFill>
              </a:rPr>
              <a:t>Rotation</a:t>
            </a:r>
            <a:r>
              <a:rPr lang="ja-JP" altLang="en-US" dirty="0" smtClean="0">
                <a:solidFill>
                  <a:schemeClr val="tx1"/>
                </a:solidFill>
              </a:rPr>
              <a:t> </a:t>
            </a:r>
            <a:r>
              <a:rPr lang="en-US" altLang="ja-JP" dirty="0" smtClean="0">
                <a:solidFill>
                  <a:schemeClr val="tx1"/>
                </a:solidFill>
              </a:rPr>
              <a:t>(</a:t>
            </a:r>
            <a:r>
              <a:rPr lang="ja-JP" altLang="en-US" dirty="0" smtClean="0">
                <a:solidFill>
                  <a:schemeClr val="tx1"/>
                </a:solidFill>
              </a:rPr>
              <a:t>～</a:t>
            </a:r>
            <a:r>
              <a:rPr lang="en-US" altLang="ja-JP" dirty="0" smtClean="0">
                <a:solidFill>
                  <a:schemeClr val="tx1"/>
                </a:solidFill>
              </a:rPr>
              <a:t>Mar. 2013)</a:t>
            </a:r>
            <a:endParaRPr lang="en-US" dirty="0">
              <a:solidFill>
                <a:schemeClr val="tx1"/>
              </a:solidFill>
            </a:endParaRPr>
          </a:p>
        </p:txBody>
      </p:sp>
      <p:sp>
        <p:nvSpPr>
          <p:cNvPr id="7" name="角丸四角形 6"/>
          <p:cNvSpPr/>
          <p:nvPr/>
        </p:nvSpPr>
        <p:spPr>
          <a:xfrm>
            <a:off x="179512" y="2165648"/>
            <a:ext cx="3960440" cy="14073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en-US" dirty="0" smtClean="0">
                <a:solidFill>
                  <a:prstClr val="black"/>
                </a:solidFill>
              </a:rPr>
              <a:t>JFY2013</a:t>
            </a:r>
            <a:endParaRPr lang="en-US" altLang="ja-JP" dirty="0" smtClean="0">
              <a:solidFill>
                <a:prstClr val="black"/>
              </a:solidFill>
            </a:endParaRPr>
          </a:p>
          <a:p>
            <a:pPr algn="ctr"/>
            <a:r>
              <a:rPr lang="en-US" altLang="ja-JP" dirty="0" smtClean="0">
                <a:solidFill>
                  <a:schemeClr val="tx1"/>
                </a:solidFill>
              </a:rPr>
              <a:t>KLM installation </a:t>
            </a:r>
          </a:p>
          <a:p>
            <a:pPr algn="ctr"/>
            <a:r>
              <a:rPr lang="en-US" altLang="ja-JP" dirty="0" smtClean="0">
                <a:solidFill>
                  <a:prstClr val="black"/>
                </a:solidFill>
              </a:rPr>
              <a:t>(Test insertion in Apr,</a:t>
            </a:r>
          </a:p>
          <a:p>
            <a:pPr algn="ctr"/>
            <a:r>
              <a:rPr lang="en-US" altLang="ja-JP" dirty="0" smtClean="0">
                <a:solidFill>
                  <a:prstClr val="black"/>
                </a:solidFill>
              </a:rPr>
              <a:t>completed by Mar. 2014)</a:t>
            </a:r>
            <a:endParaRPr lang="en-US" dirty="0">
              <a:solidFill>
                <a:prstClr val="black"/>
              </a:solidFill>
            </a:endParaRPr>
          </a:p>
        </p:txBody>
      </p:sp>
      <p:sp>
        <p:nvSpPr>
          <p:cNvPr id="8" name="角丸四角形 7"/>
          <p:cNvSpPr/>
          <p:nvPr/>
        </p:nvSpPr>
        <p:spPr>
          <a:xfrm>
            <a:off x="179512" y="3605808"/>
            <a:ext cx="3960440" cy="1767408"/>
          </a:xfrm>
          <a:prstGeom prst="roundRect">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en-US" dirty="0" smtClean="0">
                <a:solidFill>
                  <a:prstClr val="black"/>
                </a:solidFill>
              </a:rPr>
              <a:t>JFY2014</a:t>
            </a:r>
            <a:endParaRPr lang="en-US" altLang="ja-JP" dirty="0" smtClean="0">
              <a:solidFill>
                <a:prstClr val="black"/>
              </a:solidFill>
            </a:endParaRPr>
          </a:p>
          <a:p>
            <a:pPr algn="ctr"/>
            <a:r>
              <a:rPr lang="en-US" dirty="0" smtClean="0">
                <a:solidFill>
                  <a:prstClr val="black"/>
                </a:solidFill>
              </a:rPr>
              <a:t>ECL </a:t>
            </a:r>
            <a:r>
              <a:rPr lang="en-US" altLang="ja-JP" dirty="0" smtClean="0">
                <a:solidFill>
                  <a:prstClr val="black"/>
                </a:solidFill>
              </a:rPr>
              <a:t>readout electronics</a:t>
            </a:r>
            <a:endParaRPr lang="en-US" altLang="ja-JP" dirty="0">
              <a:solidFill>
                <a:prstClr val="black"/>
              </a:solidFill>
            </a:endParaRPr>
          </a:p>
          <a:p>
            <a:pPr algn="ctr"/>
            <a:r>
              <a:rPr lang="en-US" altLang="ja-JP" dirty="0" smtClean="0">
                <a:solidFill>
                  <a:prstClr val="black"/>
                </a:solidFill>
              </a:rPr>
              <a:t>barrel installation (</a:t>
            </a:r>
            <a:r>
              <a:rPr lang="ja-JP" altLang="en-US" dirty="0" smtClean="0">
                <a:solidFill>
                  <a:prstClr val="black"/>
                </a:solidFill>
              </a:rPr>
              <a:t>～</a:t>
            </a:r>
            <a:r>
              <a:rPr lang="en-US" altLang="ja-JP" dirty="0" smtClean="0">
                <a:solidFill>
                  <a:prstClr val="black"/>
                </a:solidFill>
              </a:rPr>
              <a:t>Jun.</a:t>
            </a:r>
            <a:r>
              <a:rPr lang="ja-JP" altLang="en-US" dirty="0" smtClean="0">
                <a:solidFill>
                  <a:prstClr val="black"/>
                </a:solidFill>
              </a:rPr>
              <a:t>）</a:t>
            </a:r>
            <a:endParaRPr lang="en-US" altLang="ja-JP" dirty="0">
              <a:solidFill>
                <a:prstClr val="black"/>
              </a:solidFill>
            </a:endParaRPr>
          </a:p>
          <a:p>
            <a:pPr algn="ctr"/>
            <a:r>
              <a:rPr lang="en-US" dirty="0" err="1" smtClean="0">
                <a:solidFill>
                  <a:prstClr val="black"/>
                </a:solidFill>
              </a:rPr>
              <a:t>endcap</a:t>
            </a:r>
            <a:r>
              <a:rPr lang="en-US" dirty="0" smtClean="0">
                <a:solidFill>
                  <a:prstClr val="black"/>
                </a:solidFill>
              </a:rPr>
              <a:t> installation (</a:t>
            </a:r>
            <a:r>
              <a:rPr lang="en-US" altLang="ja-JP" dirty="0" smtClean="0">
                <a:solidFill>
                  <a:prstClr val="black"/>
                </a:solidFill>
              </a:rPr>
              <a:t>by Mar. 2015</a:t>
            </a:r>
            <a:r>
              <a:rPr lang="en-US" dirty="0" smtClean="0">
                <a:solidFill>
                  <a:prstClr val="black"/>
                </a:solidFill>
              </a:rPr>
              <a:t>)</a:t>
            </a:r>
            <a:endParaRPr lang="en-US" dirty="0">
              <a:solidFill>
                <a:prstClr val="black"/>
              </a:solidFill>
            </a:endParaRPr>
          </a:p>
        </p:txBody>
      </p:sp>
      <p:sp>
        <p:nvSpPr>
          <p:cNvPr id="9" name="角丸四角形 8"/>
          <p:cNvSpPr/>
          <p:nvPr/>
        </p:nvSpPr>
        <p:spPr>
          <a:xfrm>
            <a:off x="4436368" y="2276872"/>
            <a:ext cx="4672136" cy="4464496"/>
          </a:xfrm>
          <a:prstGeom prst="roundRect">
            <a:avLst>
              <a:gd name="adj" fmla="val 5575"/>
            </a:avLst>
          </a:prstGeom>
        </p:spPr>
        <p:style>
          <a:lnRef idx="1">
            <a:schemeClr val="accent1"/>
          </a:lnRef>
          <a:fillRef idx="2">
            <a:schemeClr val="accent1"/>
          </a:fillRef>
          <a:effectRef idx="1">
            <a:schemeClr val="accent1"/>
          </a:effectRef>
          <a:fontRef idx="minor">
            <a:schemeClr val="dk1"/>
          </a:fontRef>
        </p:style>
        <p:txBody>
          <a:bodyPr rtlCol="0" anchor="t" anchorCtr="0"/>
          <a:lstStyle/>
          <a:p>
            <a:pPr algn="ctr"/>
            <a:r>
              <a:rPr lang="en-US" dirty="0" smtClean="0">
                <a:solidFill>
                  <a:prstClr val="black"/>
                </a:solidFill>
              </a:rPr>
              <a:t>JFY2015</a:t>
            </a:r>
            <a:endParaRPr lang="en-US" altLang="ja-JP" dirty="0" smtClean="0">
              <a:solidFill>
                <a:prstClr val="black"/>
              </a:solidFill>
            </a:endParaRPr>
          </a:p>
          <a:p>
            <a:pPr algn="ctr"/>
            <a:endParaRPr lang="en-US" dirty="0">
              <a:solidFill>
                <a:prstClr val="black"/>
              </a:solidFill>
            </a:endParaRPr>
          </a:p>
          <a:p>
            <a:pPr algn="ctr"/>
            <a:r>
              <a:rPr lang="en-US" altLang="ja-JP" dirty="0" smtClean="0">
                <a:solidFill>
                  <a:prstClr val="black"/>
                </a:solidFill>
              </a:rPr>
              <a:t>ARICH installation (May)</a:t>
            </a:r>
          </a:p>
          <a:p>
            <a:pPr algn="ctr"/>
            <a:r>
              <a:rPr lang="en-US" altLang="ja-JP" dirty="0" err="1" smtClean="0">
                <a:solidFill>
                  <a:prstClr val="black"/>
                </a:solidFill>
              </a:rPr>
              <a:t>Endcap</a:t>
            </a:r>
            <a:r>
              <a:rPr lang="en-US" altLang="ja-JP" dirty="0" smtClean="0">
                <a:solidFill>
                  <a:prstClr val="black"/>
                </a:solidFill>
              </a:rPr>
              <a:t> ready for installation (Jun.)</a:t>
            </a:r>
          </a:p>
          <a:p>
            <a:pPr algn="ctr"/>
            <a:endParaRPr lang="en-US" altLang="ja-JP" dirty="0" smtClean="0">
              <a:solidFill>
                <a:prstClr val="black"/>
              </a:solidFill>
            </a:endParaRPr>
          </a:p>
          <a:p>
            <a:pPr algn="ctr"/>
            <a:r>
              <a:rPr lang="en-US" altLang="ja-JP" dirty="0" smtClean="0">
                <a:solidFill>
                  <a:prstClr val="black"/>
                </a:solidFill>
              </a:rPr>
              <a:t>TOP installation (Apr.)</a:t>
            </a:r>
          </a:p>
          <a:p>
            <a:pPr algn="ctr"/>
            <a:r>
              <a:rPr lang="en-US" altLang="ja-JP" dirty="0" smtClean="0">
                <a:solidFill>
                  <a:schemeClr val="tx1"/>
                </a:solidFill>
              </a:rPr>
              <a:t>CDC installation (May)</a:t>
            </a:r>
          </a:p>
          <a:p>
            <a:pPr algn="ctr"/>
            <a:r>
              <a:rPr lang="en-US" altLang="ja-JP" dirty="0" smtClean="0">
                <a:solidFill>
                  <a:prstClr val="black"/>
                </a:solidFill>
              </a:rPr>
              <a:t>Barrel part ready for machine commissioning</a:t>
            </a:r>
          </a:p>
          <a:p>
            <a:pPr algn="ctr"/>
            <a:endParaRPr lang="en-US" altLang="ja-JP" dirty="0">
              <a:solidFill>
                <a:prstClr val="black"/>
              </a:solidFill>
            </a:endParaRPr>
          </a:p>
          <a:p>
            <a:pPr algn="ctr"/>
            <a:r>
              <a:rPr lang="en-US" altLang="ja-JP" dirty="0" smtClean="0">
                <a:solidFill>
                  <a:schemeClr val="tx1"/>
                </a:solidFill>
              </a:rPr>
              <a:t>SVD, PXD ready at KEK (Aug.)</a:t>
            </a:r>
          </a:p>
          <a:p>
            <a:pPr algn="ctr"/>
            <a:r>
              <a:rPr lang="en-US" altLang="ja-JP" dirty="0" smtClean="0">
                <a:solidFill>
                  <a:prstClr val="black"/>
                </a:solidFill>
              </a:rPr>
              <a:t>VXD (=SVD+PXD) integration (autumn)</a:t>
            </a:r>
          </a:p>
          <a:p>
            <a:pPr algn="ctr"/>
            <a:endParaRPr lang="en-US" altLang="ja-JP" dirty="0">
              <a:solidFill>
                <a:prstClr val="black"/>
              </a:solidFill>
            </a:endParaRPr>
          </a:p>
          <a:p>
            <a:pPr algn="ctr"/>
            <a:r>
              <a:rPr lang="en-US" altLang="ja-JP" dirty="0" smtClean="0">
                <a:solidFill>
                  <a:prstClr val="black"/>
                </a:solidFill>
              </a:rPr>
              <a:t>(after integration, calibration and commissioning)</a:t>
            </a:r>
          </a:p>
          <a:p>
            <a:pPr algn="ctr"/>
            <a:r>
              <a:rPr lang="en-US" altLang="ja-JP" dirty="0" smtClean="0">
                <a:solidFill>
                  <a:prstClr val="black"/>
                </a:solidFill>
              </a:rPr>
              <a:t>Belle II ready for physics run</a:t>
            </a:r>
          </a:p>
        </p:txBody>
      </p:sp>
      <p:pic>
        <p:nvPicPr>
          <p:cNvPr id="1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0"/>
            <a:ext cx="2699792" cy="2024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曲線コネクタ 9"/>
          <p:cNvCxnSpPr>
            <a:stCxn id="8" idx="2"/>
            <a:endCxn id="9" idx="0"/>
          </p:cNvCxnSpPr>
          <p:nvPr/>
        </p:nvCxnSpPr>
        <p:spPr>
          <a:xfrm rot="5400000" flipH="1" flipV="1">
            <a:off x="2917912" y="1518692"/>
            <a:ext cx="3096344" cy="4612704"/>
          </a:xfrm>
          <a:prstGeom prst="curvedConnector5">
            <a:avLst>
              <a:gd name="adj1" fmla="val -27828"/>
              <a:gd name="adj2" fmla="val 46143"/>
              <a:gd name="adj3" fmla="val 128282"/>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807981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Belle Rotation</a:t>
            </a:r>
            <a:endParaRPr kumimoji="1" lang="ja-JP" altLang="en-US" dirty="0"/>
          </a:p>
        </p:txBody>
      </p:sp>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14</a:t>
            </a:fld>
            <a:endParaRPr lang="en-US">
              <a:solidFill>
                <a:prstClr val="black"/>
              </a:solidFill>
            </a:endParaRPr>
          </a:p>
        </p:txBody>
      </p:sp>
      <p:pic>
        <p:nvPicPr>
          <p:cNvPr id="512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87" t="18559" r="10254" b="13587"/>
          <a:stretch/>
        </p:blipFill>
        <p:spPr bwMode="auto">
          <a:xfrm>
            <a:off x="179513" y="1196752"/>
            <a:ext cx="3672408" cy="242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107504" y="839040"/>
            <a:ext cx="3441968" cy="369332"/>
          </a:xfrm>
          <a:prstGeom prst="rect">
            <a:avLst/>
          </a:prstGeom>
          <a:noFill/>
        </p:spPr>
        <p:txBody>
          <a:bodyPr wrap="none" rtlCol="0">
            <a:spAutoFit/>
          </a:bodyPr>
          <a:lstStyle/>
          <a:p>
            <a:r>
              <a:rPr kumimoji="1" lang="en-US" altLang="ja-JP" dirty="0" smtClean="0"/>
              <a:t>Rotate solenoid axis by 25.95mrad</a:t>
            </a:r>
            <a:endParaRPr kumimoji="1" lang="ja-JP" altLang="en-US"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1617"/>
          <a:stretch/>
        </p:blipFill>
        <p:spPr bwMode="auto">
          <a:xfrm>
            <a:off x="0" y="3889796"/>
            <a:ext cx="4082951" cy="278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bnas\Multimedia\internal\20130128_Belle rotation_komori\DSC_069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0877"/>
          <a:stretch/>
        </p:blipFill>
        <p:spPr bwMode="auto">
          <a:xfrm>
            <a:off x="4144646" y="0"/>
            <a:ext cx="3451690" cy="308110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ushiroda\Sync Folder\Project\Belle II\Meetings\学術会議大型計画シンポジウム\参考資料\おすすめ\aaaaa\DSC_152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44646" y="3429000"/>
            <a:ext cx="4602298" cy="304825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4711987" y="3093462"/>
            <a:ext cx="3793346" cy="369332"/>
          </a:xfrm>
          <a:prstGeom prst="rect">
            <a:avLst/>
          </a:prstGeom>
          <a:noFill/>
        </p:spPr>
        <p:txBody>
          <a:bodyPr wrap="none" rtlCol="0">
            <a:spAutoFit/>
          </a:bodyPr>
          <a:lstStyle/>
          <a:p>
            <a:r>
              <a:rPr lang="en-US" altLang="ja-JP" dirty="0" smtClean="0"/>
              <a:t>Roll-in on 7 Feb. 1/3 rotated by 16 Feb.</a:t>
            </a:r>
            <a:endParaRPr lang="en-US" dirty="0"/>
          </a:p>
        </p:txBody>
      </p:sp>
      <p:sp>
        <p:nvSpPr>
          <p:cNvPr id="9" name="角丸四角形吹き出し 8"/>
          <p:cNvSpPr/>
          <p:nvPr/>
        </p:nvSpPr>
        <p:spPr>
          <a:xfrm>
            <a:off x="6588224" y="2586875"/>
            <a:ext cx="2158719" cy="393383"/>
          </a:xfrm>
          <a:prstGeom prst="wedgeRoundRectCallout">
            <a:avLst>
              <a:gd name="adj1" fmla="val -61862"/>
              <a:gd name="adj2" fmla="val -3763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Modified “bogies”</a:t>
            </a:r>
            <a:endParaRPr lang="en-US" dirty="0"/>
          </a:p>
        </p:txBody>
      </p:sp>
    </p:spTree>
    <p:extLst>
      <p:ext uri="{BB962C8B-B14F-4D97-AF65-F5344CB8AC3E}">
        <p14:creationId xmlns:p14="http://schemas.microsoft.com/office/powerpoint/2010/main" val="20573064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4"/>
            <a:ext cx="8579296" cy="785818"/>
          </a:xfrm>
        </p:spPr>
        <p:txBody>
          <a:bodyPr/>
          <a:lstStyle/>
          <a:p>
            <a:r>
              <a:rPr kumimoji="1" lang="en-US" altLang="ja-JP" dirty="0" smtClean="0"/>
              <a:t>K</a:t>
            </a:r>
            <a:r>
              <a:rPr kumimoji="1" lang="en-US" altLang="ja-JP" baseline="-25000" dirty="0" smtClean="0"/>
              <a:t>L</a:t>
            </a:r>
            <a:r>
              <a:rPr kumimoji="1" lang="en-US" altLang="ja-JP" dirty="0" smtClean="0"/>
              <a:t>, </a:t>
            </a:r>
            <a:r>
              <a:rPr kumimoji="1" lang="en-US" altLang="ja-JP" dirty="0" smtClean="0">
                <a:latin typeface="Symbol" pitchFamily="18" charset="2"/>
              </a:rPr>
              <a:t>m</a:t>
            </a:r>
            <a:r>
              <a:rPr kumimoji="1" lang="ja-JP" altLang="en-US" dirty="0" smtClean="0"/>
              <a:t> </a:t>
            </a:r>
            <a:r>
              <a:rPr kumimoji="1" lang="en-US" altLang="ja-JP" dirty="0" smtClean="0"/>
              <a:t>detector (KLM</a:t>
            </a:r>
            <a:r>
              <a:rPr kumimoji="1" lang="en-US" altLang="ja-JP" dirty="0" smtClean="0"/>
              <a:t>)</a:t>
            </a:r>
            <a:endParaRPr kumimoji="1" lang="ja-JP" altLang="en-US" dirty="0"/>
          </a:p>
        </p:txBody>
      </p:sp>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15</a:t>
            </a:fld>
            <a:endParaRPr lang="en-US">
              <a:solidFill>
                <a:prstClr val="black"/>
              </a:solidFill>
            </a:endParaRPr>
          </a:p>
        </p:txBody>
      </p:sp>
      <p:sp>
        <p:nvSpPr>
          <p:cNvPr id="6" name="テキスト ボックス 2"/>
          <p:cNvSpPr txBox="1">
            <a:spLocks noChangeArrowheads="1"/>
          </p:cNvSpPr>
          <p:nvPr/>
        </p:nvSpPr>
        <p:spPr bwMode="auto">
          <a:xfrm>
            <a:off x="5041079" y="2044364"/>
            <a:ext cx="389530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kern="1200">
                <a:solidFill>
                  <a:schemeClr val="tx1"/>
                </a:solidFill>
                <a:latin typeface="Calibri" pitchFamily="34" charset="0"/>
                <a:ea typeface="ＭＳ Ｐゴシック" charset="-128"/>
                <a:cs typeface="+mn-cs"/>
              </a:defRPr>
            </a:lvl1pPr>
            <a:lvl2pPr marL="457200" algn="l" rtl="0" fontAlgn="base">
              <a:spcBef>
                <a:spcPct val="0"/>
              </a:spcBef>
              <a:spcAft>
                <a:spcPct val="0"/>
              </a:spcAft>
              <a:defRPr kumimoji="1" kern="1200">
                <a:solidFill>
                  <a:schemeClr val="tx1"/>
                </a:solidFill>
                <a:latin typeface="Calibri" pitchFamily="34" charset="0"/>
                <a:ea typeface="ＭＳ Ｐゴシック" charset="-128"/>
                <a:cs typeface="+mn-cs"/>
              </a:defRPr>
            </a:lvl2pPr>
            <a:lvl3pPr marL="914400" algn="l" rtl="0" fontAlgn="base">
              <a:spcBef>
                <a:spcPct val="0"/>
              </a:spcBef>
              <a:spcAft>
                <a:spcPct val="0"/>
              </a:spcAft>
              <a:defRPr kumimoji="1" kern="1200">
                <a:solidFill>
                  <a:schemeClr val="tx1"/>
                </a:solidFill>
                <a:latin typeface="Calibri" pitchFamily="34" charset="0"/>
                <a:ea typeface="ＭＳ Ｐゴシック" charset="-128"/>
                <a:cs typeface="+mn-cs"/>
              </a:defRPr>
            </a:lvl3pPr>
            <a:lvl4pPr marL="1371600" algn="l" rtl="0" fontAlgn="base">
              <a:spcBef>
                <a:spcPct val="0"/>
              </a:spcBef>
              <a:spcAft>
                <a:spcPct val="0"/>
              </a:spcAft>
              <a:defRPr kumimoji="1" kern="1200">
                <a:solidFill>
                  <a:schemeClr val="tx1"/>
                </a:solidFill>
                <a:latin typeface="Calibri" pitchFamily="34" charset="0"/>
                <a:ea typeface="ＭＳ Ｐゴシック" charset="-128"/>
                <a:cs typeface="+mn-cs"/>
              </a:defRPr>
            </a:lvl4pPr>
            <a:lvl5pPr marL="1828800" algn="l" rtl="0" fontAlgn="base">
              <a:spcBef>
                <a:spcPct val="0"/>
              </a:spcBef>
              <a:spcAft>
                <a:spcPct val="0"/>
              </a:spcAft>
              <a:defRPr kumimoji="1" kern="1200">
                <a:solidFill>
                  <a:schemeClr val="tx1"/>
                </a:solidFill>
                <a:latin typeface="Calibri" pitchFamily="34" charset="0"/>
                <a:ea typeface="ＭＳ Ｐゴシック" charset="-128"/>
                <a:cs typeface="+mn-cs"/>
              </a:defRPr>
            </a:lvl5pPr>
            <a:lvl6pPr marL="2286000" algn="l" defTabSz="914400" rtl="0" eaLnBrk="1" latinLnBrk="0" hangingPunct="1">
              <a:defRPr kumimoji="1" kern="1200">
                <a:solidFill>
                  <a:schemeClr val="tx1"/>
                </a:solidFill>
                <a:latin typeface="Calibri" pitchFamily="34" charset="0"/>
                <a:ea typeface="ＭＳ Ｐゴシック" charset="-128"/>
                <a:cs typeface="+mn-cs"/>
              </a:defRPr>
            </a:lvl6pPr>
            <a:lvl7pPr marL="2743200" algn="l" defTabSz="914400" rtl="0" eaLnBrk="1" latinLnBrk="0" hangingPunct="1">
              <a:defRPr kumimoji="1" kern="1200">
                <a:solidFill>
                  <a:schemeClr val="tx1"/>
                </a:solidFill>
                <a:latin typeface="Calibri" pitchFamily="34" charset="0"/>
                <a:ea typeface="ＭＳ Ｐゴシック" charset="-128"/>
                <a:cs typeface="+mn-cs"/>
              </a:defRPr>
            </a:lvl7pPr>
            <a:lvl8pPr marL="3200400" algn="l" defTabSz="914400" rtl="0" eaLnBrk="1" latinLnBrk="0" hangingPunct="1">
              <a:defRPr kumimoji="1" kern="1200">
                <a:solidFill>
                  <a:schemeClr val="tx1"/>
                </a:solidFill>
                <a:latin typeface="Calibri" pitchFamily="34" charset="0"/>
                <a:ea typeface="ＭＳ Ｐゴシック" charset="-128"/>
                <a:cs typeface="+mn-cs"/>
              </a:defRPr>
            </a:lvl8pPr>
            <a:lvl9pPr marL="3657600" algn="l" defTabSz="914400" rtl="0" eaLnBrk="1" latinLnBrk="0" hangingPunct="1">
              <a:defRPr kumimoji="1" kern="1200">
                <a:solidFill>
                  <a:schemeClr val="tx1"/>
                </a:solidFill>
                <a:latin typeface="Calibri" pitchFamily="34" charset="0"/>
                <a:ea typeface="ＭＳ Ｐゴシック" charset="-128"/>
                <a:cs typeface="+mn-cs"/>
              </a:defRPr>
            </a:lvl9pPr>
          </a:lstStyle>
          <a:p>
            <a:pPr eaLnBrk="1" hangingPunct="1"/>
            <a:r>
              <a:rPr lang="en-US" altLang="ja-JP" dirty="0"/>
              <a:t>290 x 14 x 62 cm</a:t>
            </a:r>
            <a:r>
              <a:rPr lang="en-US" altLang="ja-JP" baseline="30000" dirty="0"/>
              <a:t>3</a:t>
            </a:r>
            <a:r>
              <a:rPr lang="en-US" altLang="ja-JP" dirty="0"/>
              <a:t> </a:t>
            </a:r>
            <a:endParaRPr lang="en-US" altLang="ja-JP" dirty="0" smtClean="0"/>
          </a:p>
          <a:p>
            <a:pPr eaLnBrk="1" hangingPunct="1"/>
            <a:r>
              <a:rPr lang="en-US" altLang="ja-JP" dirty="0" smtClean="0"/>
              <a:t>First 28 boxes (120kg each; ~1/4 of total) left Russia on Jan. </a:t>
            </a:r>
            <a:r>
              <a:rPr lang="en-US" altLang="ja-JP" dirty="0" smtClean="0"/>
              <a:t>24</a:t>
            </a:r>
            <a:endParaRPr lang="en-US" altLang="ja-JP" dirty="0"/>
          </a:p>
        </p:txBody>
      </p:sp>
      <p:pic>
        <p:nvPicPr>
          <p:cNvPr id="9" name="Picture 16" descr="PICT0091"/>
          <p:cNvPicPr>
            <a:picLocks noChangeAspect="1" noChangeArrowheads="1"/>
          </p:cNvPicPr>
          <p:nvPr/>
        </p:nvPicPr>
        <p:blipFill>
          <a:blip r:embed="rId2" cstate="print"/>
          <a:srcRect t="35432" b="16240"/>
          <a:stretch>
            <a:fillRect/>
          </a:stretch>
        </p:blipFill>
        <p:spPr bwMode="auto">
          <a:xfrm>
            <a:off x="4030024" y="0"/>
            <a:ext cx="5113976" cy="1854647"/>
          </a:xfrm>
          <a:prstGeom prst="rect">
            <a:avLst/>
          </a:prstGeom>
          <a:noFill/>
          <a:ln w="9525">
            <a:noFill/>
            <a:miter lim="800000"/>
            <a:headEnd/>
            <a:tailEnd/>
          </a:ln>
        </p:spPr>
      </p:pic>
      <p:pic>
        <p:nvPicPr>
          <p:cNvPr id="10" name="Picture 5" descr="IMG_7199"/>
          <p:cNvPicPr>
            <a:picLocks noChangeAspect="1" noChangeArrowheads="1"/>
          </p:cNvPicPr>
          <p:nvPr/>
        </p:nvPicPr>
        <p:blipFill>
          <a:blip r:embed="rId3" cstate="print"/>
          <a:srcRect l="9449" t="26772" r="31181" b="13701"/>
          <a:stretch>
            <a:fillRect/>
          </a:stretch>
        </p:blipFill>
        <p:spPr bwMode="auto">
          <a:xfrm>
            <a:off x="0" y="832911"/>
            <a:ext cx="2229255" cy="3352331"/>
          </a:xfrm>
          <a:prstGeom prst="rect">
            <a:avLst/>
          </a:prstGeom>
          <a:noFill/>
          <a:ln w="9525">
            <a:noFill/>
            <a:miter lim="800000"/>
            <a:headEnd/>
            <a:tailEnd/>
          </a:ln>
        </p:spPr>
      </p:pic>
      <p:pic>
        <p:nvPicPr>
          <p:cNvPr id="12" name="Рисунок 34" descr="Carriage.jpg"/>
          <p:cNvPicPr>
            <a:picLocks noChangeAspect="1"/>
          </p:cNvPicPr>
          <p:nvPr/>
        </p:nvPicPr>
        <p:blipFill>
          <a:blip r:embed="rId4" cstate="print"/>
          <a:stretch>
            <a:fillRect/>
          </a:stretch>
        </p:blipFill>
        <p:spPr>
          <a:xfrm>
            <a:off x="2229255" y="1200801"/>
            <a:ext cx="2763333" cy="2616550"/>
          </a:xfrm>
          <a:prstGeom prst="rect">
            <a:avLst/>
          </a:prstGeom>
        </p:spPr>
      </p:pic>
      <p:pic>
        <p:nvPicPr>
          <p:cNvPr id="13" name="Рисунок 37" descr="img_7951.jpg"/>
          <p:cNvPicPr>
            <a:picLocks noChangeAspect="1"/>
          </p:cNvPicPr>
          <p:nvPr/>
        </p:nvPicPr>
        <p:blipFill>
          <a:blip r:embed="rId5" cstate="print"/>
          <a:srcRect l="20964" t="15581" r="36641" b="10114"/>
          <a:stretch>
            <a:fillRect/>
          </a:stretch>
        </p:blipFill>
        <p:spPr>
          <a:xfrm rot="-5400000">
            <a:off x="309426" y="4414037"/>
            <a:ext cx="2044429" cy="2389472"/>
          </a:xfrm>
          <a:prstGeom prst="rect">
            <a:avLst/>
          </a:prstGeom>
        </p:spPr>
      </p:pic>
      <p:sp>
        <p:nvSpPr>
          <p:cNvPr id="18" name="Line 8"/>
          <p:cNvSpPr>
            <a:spLocks noChangeShapeType="1"/>
          </p:cNvSpPr>
          <p:nvPr/>
        </p:nvSpPr>
        <p:spPr bwMode="auto">
          <a:xfrm flipH="1">
            <a:off x="1224013" y="927323"/>
            <a:ext cx="622079" cy="537307"/>
          </a:xfrm>
          <a:prstGeom prst="line">
            <a:avLst/>
          </a:prstGeom>
          <a:noFill/>
          <a:ln w="28575">
            <a:solidFill>
              <a:srgbClr val="FF9900"/>
            </a:solidFill>
            <a:round/>
            <a:headEnd/>
            <a:tailEnd type="arrow" w="med" len="med"/>
          </a:ln>
        </p:spPr>
        <p:txBody>
          <a:bodyPr lIns="82936" tIns="41469" rIns="82936" bIns="41469"/>
          <a:lstStyle/>
          <a:p>
            <a:pPr defTabSz="407484" fontAlgn="base" hangingPunct="0">
              <a:lnSpc>
                <a:spcPct val="93000"/>
              </a:lnSpc>
              <a:spcBef>
                <a:spcPct val="0"/>
              </a:spcBef>
              <a:spcAft>
                <a:spcPct val="0"/>
              </a:spcAft>
              <a:buClr>
                <a:srgbClr val="000000"/>
              </a:buClr>
              <a:buSzPct val="100000"/>
            </a:pPr>
            <a:endParaRPr kumimoji="0" lang="ru-RU" b="1">
              <a:solidFill>
                <a:srgbClr val="000000"/>
              </a:solidFill>
              <a:latin typeface="Arial" charset="0"/>
            </a:endParaRPr>
          </a:p>
        </p:txBody>
      </p:sp>
      <p:sp>
        <p:nvSpPr>
          <p:cNvPr id="19" name="Text Box 7"/>
          <p:cNvSpPr txBox="1">
            <a:spLocks noChangeArrowheads="1"/>
          </p:cNvSpPr>
          <p:nvPr/>
        </p:nvSpPr>
        <p:spPr bwMode="auto">
          <a:xfrm>
            <a:off x="1387101" y="715346"/>
            <a:ext cx="1109716" cy="341364"/>
          </a:xfrm>
          <a:prstGeom prst="rect">
            <a:avLst/>
          </a:prstGeom>
          <a:solidFill>
            <a:srgbClr val="FFFFCC"/>
          </a:solidFill>
          <a:ln w="9525">
            <a:noFill/>
            <a:miter lim="800000"/>
            <a:headEnd/>
            <a:tailEnd/>
          </a:ln>
        </p:spPr>
        <p:txBody>
          <a:bodyPr wrap="square" lIns="82918" tIns="41460" rIns="82918" bIns="41460">
            <a:spAutoFit/>
          </a:bodyPr>
          <a:lstStyle/>
          <a:p>
            <a:pPr algn="ctr" defTabSz="827927" fontAlgn="base" hangingPunct="0">
              <a:lnSpc>
                <a:spcPct val="93000"/>
              </a:lnSpc>
              <a:spcBef>
                <a:spcPct val="0"/>
              </a:spcBef>
              <a:spcAft>
                <a:spcPct val="0"/>
              </a:spcAft>
              <a:buClr>
                <a:srgbClr val="000000"/>
              </a:buClr>
              <a:buSzPct val="100000"/>
            </a:pPr>
            <a:r>
              <a:rPr kumimoji="0" lang="en-US" b="1" dirty="0">
                <a:solidFill>
                  <a:srgbClr val="000000"/>
                </a:solidFill>
              </a:rPr>
              <a:t>gel pump</a:t>
            </a:r>
            <a:endParaRPr kumimoji="0" lang="ru-RU" b="1" dirty="0">
              <a:solidFill>
                <a:srgbClr val="000000"/>
              </a:solidFill>
            </a:endParaRPr>
          </a:p>
        </p:txBody>
      </p:sp>
      <p:sp>
        <p:nvSpPr>
          <p:cNvPr id="20" name="Text Box 19"/>
          <p:cNvSpPr txBox="1">
            <a:spLocks noChangeArrowheads="1"/>
          </p:cNvSpPr>
          <p:nvPr/>
        </p:nvSpPr>
        <p:spPr bwMode="auto">
          <a:xfrm>
            <a:off x="-5153" y="3908633"/>
            <a:ext cx="1149906" cy="598999"/>
          </a:xfrm>
          <a:prstGeom prst="rect">
            <a:avLst/>
          </a:prstGeom>
          <a:solidFill>
            <a:srgbClr val="FFFFCC"/>
          </a:solidFill>
          <a:ln w="9525">
            <a:noFill/>
            <a:miter lim="800000"/>
            <a:headEnd/>
            <a:tailEnd/>
          </a:ln>
        </p:spPr>
        <p:txBody>
          <a:bodyPr wrap="square" lIns="82918" tIns="41460" rIns="82918" bIns="41460">
            <a:spAutoFit/>
          </a:bodyPr>
          <a:lstStyle/>
          <a:p>
            <a:pPr algn="ctr" defTabSz="827927" fontAlgn="base" hangingPunct="0">
              <a:lnSpc>
                <a:spcPct val="93000"/>
              </a:lnSpc>
              <a:spcBef>
                <a:spcPct val="0"/>
              </a:spcBef>
              <a:spcAft>
                <a:spcPct val="0"/>
              </a:spcAft>
              <a:buClr>
                <a:srgbClr val="000000"/>
              </a:buClr>
              <a:buSzPct val="100000"/>
            </a:pPr>
            <a:r>
              <a:rPr kumimoji="0" lang="en-US" b="1" dirty="0" smtClean="0">
                <a:solidFill>
                  <a:srgbClr val="000000"/>
                </a:solidFill>
              </a:rPr>
              <a:t>moving carriage</a:t>
            </a:r>
            <a:endParaRPr kumimoji="0" lang="ru-RU" b="1" dirty="0">
              <a:solidFill>
                <a:srgbClr val="000000"/>
              </a:solidFill>
            </a:endParaRPr>
          </a:p>
        </p:txBody>
      </p:sp>
      <p:sp>
        <p:nvSpPr>
          <p:cNvPr id="21" name="Line 12"/>
          <p:cNvSpPr>
            <a:spLocks noChangeShapeType="1"/>
          </p:cNvSpPr>
          <p:nvPr/>
        </p:nvSpPr>
        <p:spPr bwMode="auto">
          <a:xfrm flipV="1">
            <a:off x="1149289" y="4021229"/>
            <a:ext cx="182351" cy="263941"/>
          </a:xfrm>
          <a:prstGeom prst="line">
            <a:avLst/>
          </a:prstGeom>
          <a:noFill/>
          <a:ln w="28575">
            <a:solidFill>
              <a:srgbClr val="FF9900"/>
            </a:solidFill>
            <a:round/>
            <a:headEnd/>
            <a:tailEnd type="arrow" w="med" len="med"/>
          </a:ln>
        </p:spPr>
        <p:txBody>
          <a:bodyPr lIns="82936" tIns="41469" rIns="82936" bIns="41469"/>
          <a:lstStyle/>
          <a:p>
            <a:pPr defTabSz="407484" fontAlgn="base" hangingPunct="0">
              <a:lnSpc>
                <a:spcPct val="93000"/>
              </a:lnSpc>
              <a:spcBef>
                <a:spcPct val="0"/>
              </a:spcBef>
              <a:spcAft>
                <a:spcPct val="0"/>
              </a:spcAft>
              <a:buClr>
                <a:srgbClr val="000000"/>
              </a:buClr>
              <a:buSzPct val="100000"/>
            </a:pPr>
            <a:endParaRPr kumimoji="0" lang="ru-RU" b="1">
              <a:solidFill>
                <a:srgbClr val="000000"/>
              </a:solidFill>
              <a:latin typeface="Arial" charset="0"/>
            </a:endParaRPr>
          </a:p>
        </p:txBody>
      </p:sp>
      <p:pic>
        <p:nvPicPr>
          <p:cNvPr id="1536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6377" y="4153199"/>
            <a:ext cx="4222539" cy="2477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4499992" y="5316385"/>
            <a:ext cx="4649991" cy="584775"/>
          </a:xfrm>
          <a:prstGeom prst="rect">
            <a:avLst/>
          </a:prstGeom>
          <a:noFill/>
        </p:spPr>
        <p:txBody>
          <a:bodyPr wrap="none" rtlCol="0">
            <a:spAutoFit/>
          </a:bodyPr>
          <a:lstStyle/>
          <a:p>
            <a:r>
              <a:rPr kumimoji="1" lang="en-US" altLang="ja-JP" sz="1600" dirty="0" smtClean="0"/>
              <a:t>Another 30 boxes to be shipped in Apr. Jul. Oct.</a:t>
            </a:r>
          </a:p>
          <a:p>
            <a:r>
              <a:rPr lang="en-US" altLang="ja-JP" sz="1600" dirty="0" smtClean="0"/>
              <a:t>Assembled, tested, and inserted at KEK by Mar. 2014</a:t>
            </a:r>
            <a:endParaRPr kumimoji="1" lang="ja-JP" altLang="en-US" sz="1600" dirty="0"/>
          </a:p>
        </p:txBody>
      </p:sp>
      <p:pic>
        <p:nvPicPr>
          <p:cNvPr id="8" name="図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06888" y="2967694"/>
            <a:ext cx="2453142" cy="18402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4459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descr="DSCN520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7744" y="3356991"/>
            <a:ext cx="2232248" cy="297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タイトル 2"/>
          <p:cNvSpPr>
            <a:spLocks noGrp="1"/>
          </p:cNvSpPr>
          <p:nvPr>
            <p:ph type="title"/>
          </p:nvPr>
        </p:nvSpPr>
        <p:spPr>
          <a:xfrm>
            <a:off x="14808" y="0"/>
            <a:ext cx="8229600" cy="785794"/>
          </a:xfrm>
        </p:spPr>
        <p:txBody>
          <a:bodyPr/>
          <a:lstStyle/>
          <a:p>
            <a:r>
              <a:rPr kumimoji="1" lang="en-US" altLang="ja-JP" dirty="0" smtClean="0"/>
              <a:t>Central Drift Chamber (CDC</a:t>
            </a:r>
            <a:r>
              <a:rPr kumimoji="1" lang="en-US" altLang="ja-JP" dirty="0"/>
              <a:t>)</a:t>
            </a:r>
            <a:endParaRPr kumimoji="1" lang="ja-JP" altLang="en-US" dirty="0"/>
          </a:p>
        </p:txBody>
      </p:sp>
      <p:sp>
        <p:nvSpPr>
          <p:cNvPr id="4" name="日付プレースホルダー 3"/>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5" name="スライド番号プレースホルダー 4"/>
          <p:cNvSpPr>
            <a:spLocks noGrp="1"/>
          </p:cNvSpPr>
          <p:nvPr>
            <p:ph type="sldNum" sz="quarter" idx="11"/>
          </p:nvPr>
        </p:nvSpPr>
        <p:spPr/>
        <p:txBody>
          <a:bodyPr/>
          <a:lstStyle/>
          <a:p>
            <a:pPr algn="r"/>
            <a:fld id="{D4C49B74-5DB2-4B03-B1D2-7F6A3C51C318}" type="slidenum">
              <a:rPr lang="en-US" smtClean="0">
                <a:solidFill>
                  <a:prstClr val="black"/>
                </a:solidFill>
              </a:rPr>
              <a:pPr algn="r"/>
              <a:t>16</a:t>
            </a:fld>
            <a:endParaRPr lang="en-US" dirty="0">
              <a:solidFill>
                <a:prstClr val="black"/>
              </a:solidFill>
            </a:endParaRPr>
          </a:p>
        </p:txBody>
      </p:sp>
      <p:grpSp>
        <p:nvGrpSpPr>
          <p:cNvPr id="7" name="グループ化 6"/>
          <p:cNvGrpSpPr/>
          <p:nvPr/>
        </p:nvGrpSpPr>
        <p:grpSpPr>
          <a:xfrm>
            <a:off x="611560" y="836712"/>
            <a:ext cx="3019425" cy="2266950"/>
            <a:chOff x="323527" y="1026949"/>
            <a:chExt cx="3019425" cy="226695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7" y="1026949"/>
              <a:ext cx="301942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323527" y="1026949"/>
              <a:ext cx="1457707" cy="369332"/>
            </a:xfrm>
            <a:prstGeom prst="rect">
              <a:avLst/>
            </a:prstGeom>
            <a:noFill/>
          </p:spPr>
          <p:txBody>
            <a:bodyPr wrap="none" rtlCol="0">
              <a:spAutoFit/>
            </a:bodyPr>
            <a:lstStyle/>
            <a:p>
              <a:r>
                <a:rPr kumimoji="1" lang="en-US" altLang="ja-JP" dirty="0" smtClean="0"/>
                <a:t>Nov. 21, 2012</a:t>
              </a:r>
              <a:endParaRPr kumimoji="1" lang="ja-JP" altLang="en-US" dirty="0"/>
            </a:p>
          </p:txBody>
        </p:sp>
      </p:grpSp>
      <p:grpSp>
        <p:nvGrpSpPr>
          <p:cNvPr id="10" name="グループ化 9"/>
          <p:cNvGrpSpPr/>
          <p:nvPr/>
        </p:nvGrpSpPr>
        <p:grpSpPr>
          <a:xfrm>
            <a:off x="5364087" y="783147"/>
            <a:ext cx="3664761" cy="2016490"/>
            <a:chOff x="4283968" y="492665"/>
            <a:chExt cx="4745216" cy="2610997"/>
          </a:xfrm>
        </p:grpSpPr>
        <p:pic>
          <p:nvPicPr>
            <p:cNvPr id="9" name="Picture 3" descr="\\bnas\Multimedia\internal\20121130 CDC-SVD load test ushiroda\P1020267.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22272" r="25398" b="22996"/>
            <a:stretch/>
          </p:blipFill>
          <p:spPr bwMode="auto">
            <a:xfrm>
              <a:off x="4283968" y="492665"/>
              <a:ext cx="4745216" cy="261099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4301728" y="508030"/>
              <a:ext cx="3309111" cy="369332"/>
            </a:xfrm>
            <a:prstGeom prst="rect">
              <a:avLst/>
            </a:prstGeom>
            <a:noFill/>
          </p:spPr>
          <p:txBody>
            <a:bodyPr wrap="none" rtlCol="0">
              <a:spAutoFit/>
            </a:bodyPr>
            <a:lstStyle/>
            <a:p>
              <a:r>
                <a:rPr lang="en-US" altLang="ja-JP" dirty="0" smtClean="0">
                  <a:solidFill>
                    <a:srgbClr val="FFFF00"/>
                  </a:solidFill>
                </a:rPr>
                <a:t>Nov. 30 VXD dummy loading test</a:t>
              </a:r>
              <a:endParaRPr kumimoji="1" lang="ja-JP" altLang="en-US" dirty="0">
                <a:solidFill>
                  <a:srgbClr val="FFFF00"/>
                </a:solidFill>
              </a:endParaRPr>
            </a:p>
          </p:txBody>
        </p:sp>
      </p:grpSp>
      <p:grpSp>
        <p:nvGrpSpPr>
          <p:cNvPr id="13" name="グループ化 12"/>
          <p:cNvGrpSpPr/>
          <p:nvPr/>
        </p:nvGrpSpPr>
        <p:grpSpPr>
          <a:xfrm>
            <a:off x="323528" y="3356992"/>
            <a:ext cx="1944216" cy="2935404"/>
            <a:chOff x="179512" y="3645024"/>
            <a:chExt cx="1944216" cy="2935404"/>
          </a:xfrm>
        </p:grpSpPr>
        <p:pic>
          <p:nvPicPr>
            <p:cNvPr id="12" name="Picture 4" descr="\\bnas\Multimedia\internal\20121217_CDC_komori\DSC_038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645024"/>
              <a:ext cx="1944216" cy="2935404"/>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179512" y="3651418"/>
              <a:ext cx="1609736" cy="369332"/>
            </a:xfrm>
            <a:prstGeom prst="rect">
              <a:avLst/>
            </a:prstGeom>
            <a:noFill/>
          </p:spPr>
          <p:txBody>
            <a:bodyPr wrap="none" rtlCol="0">
              <a:spAutoFit/>
            </a:bodyPr>
            <a:lstStyle/>
            <a:p>
              <a:r>
                <a:rPr kumimoji="1" lang="en-US" altLang="ja-JP" dirty="0" smtClean="0">
                  <a:solidFill>
                    <a:srgbClr val="FFFF00"/>
                  </a:solidFill>
                </a:rPr>
                <a:t>Dec. 18 1</a:t>
              </a:r>
              <a:r>
                <a:rPr kumimoji="1" lang="en-US" altLang="ja-JP" baseline="30000" dirty="0" smtClean="0">
                  <a:solidFill>
                    <a:srgbClr val="FFFF00"/>
                  </a:solidFill>
                </a:rPr>
                <a:t>st</a:t>
              </a:r>
              <a:r>
                <a:rPr kumimoji="1" lang="en-US" altLang="ja-JP" dirty="0" smtClean="0">
                  <a:solidFill>
                    <a:srgbClr val="FFFF00"/>
                  </a:solidFill>
                </a:rPr>
                <a:t> wire</a:t>
              </a:r>
              <a:endParaRPr kumimoji="1" lang="ja-JP" altLang="en-US" dirty="0">
                <a:solidFill>
                  <a:srgbClr val="FFFF00"/>
                </a:solidFill>
              </a:endParaRPr>
            </a:p>
          </p:txBody>
        </p:sp>
      </p:grpSp>
      <p:sp>
        <p:nvSpPr>
          <p:cNvPr id="14" name="テキスト ボックス 13"/>
          <p:cNvSpPr txBox="1"/>
          <p:nvPr/>
        </p:nvSpPr>
        <p:spPr>
          <a:xfrm>
            <a:off x="4610317" y="2852936"/>
            <a:ext cx="4344587" cy="646331"/>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kumimoji="1" lang="en-US" altLang="ja-JP" dirty="0" smtClean="0"/>
              <a:t>3508 wires (~7%) completed by Jan. 31, 2013</a:t>
            </a:r>
            <a:endParaRPr lang="en-US" altLang="ja-JP" dirty="0" smtClean="0"/>
          </a:p>
          <a:p>
            <a:r>
              <a:rPr kumimoji="1" lang="en-US" altLang="ja-JP" dirty="0" smtClean="0"/>
              <a:t>All 56k wires to be completed in ~1 year</a:t>
            </a:r>
          </a:p>
        </p:txBody>
      </p:sp>
      <p:sp>
        <p:nvSpPr>
          <p:cNvPr id="15" name="テキスト ボックス 14"/>
          <p:cNvSpPr txBox="1"/>
          <p:nvPr/>
        </p:nvSpPr>
        <p:spPr>
          <a:xfrm>
            <a:off x="2339752" y="3378224"/>
            <a:ext cx="1365567" cy="369332"/>
          </a:xfrm>
          <a:prstGeom prst="rect">
            <a:avLst/>
          </a:prstGeom>
          <a:noFill/>
        </p:spPr>
        <p:txBody>
          <a:bodyPr wrap="none" rtlCol="0">
            <a:spAutoFit/>
          </a:bodyPr>
          <a:lstStyle/>
          <a:p>
            <a:r>
              <a:rPr kumimoji="1" lang="en-US" altLang="ja-JP" dirty="0" smtClean="0">
                <a:solidFill>
                  <a:srgbClr val="FFFF00"/>
                </a:solidFill>
              </a:rPr>
              <a:t>Jan. 31, 2013</a:t>
            </a:r>
            <a:endParaRPr kumimoji="1" lang="ja-JP" altLang="en-US" dirty="0">
              <a:solidFill>
                <a:srgbClr val="FFFF00"/>
              </a:solidFill>
            </a:endParaRPr>
          </a:p>
        </p:txBody>
      </p:sp>
      <p:grpSp>
        <p:nvGrpSpPr>
          <p:cNvPr id="18" name="グループ化 17"/>
          <p:cNvGrpSpPr/>
          <p:nvPr/>
        </p:nvGrpSpPr>
        <p:grpSpPr>
          <a:xfrm>
            <a:off x="4500601" y="4005064"/>
            <a:ext cx="4594216" cy="2520280"/>
            <a:chOff x="4500601" y="3573016"/>
            <a:chExt cx="4594216" cy="2520280"/>
          </a:xfrm>
        </p:grpSpPr>
        <p:pic>
          <p:nvPicPr>
            <p:cNvPr id="8198"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0442" r="7335"/>
            <a:stretch/>
          </p:blipFill>
          <p:spPr bwMode="auto">
            <a:xfrm>
              <a:off x="4500601" y="3573016"/>
              <a:ext cx="4594216" cy="2193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右矢印 1"/>
            <p:cNvSpPr/>
            <p:nvPr/>
          </p:nvSpPr>
          <p:spPr>
            <a:xfrm rot="16200000">
              <a:off x="6238517" y="5316748"/>
              <a:ext cx="371694" cy="484632"/>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テキスト ボックス 15"/>
            <p:cNvSpPr txBox="1"/>
            <p:nvPr/>
          </p:nvSpPr>
          <p:spPr>
            <a:xfrm>
              <a:off x="5870366" y="5723964"/>
              <a:ext cx="1959062" cy="369332"/>
            </a:xfrm>
            <a:prstGeom prst="rect">
              <a:avLst/>
            </a:prstGeom>
            <a:noFill/>
          </p:spPr>
          <p:txBody>
            <a:bodyPr wrap="none" rtlCol="0">
              <a:spAutoFit/>
            </a:bodyPr>
            <a:lstStyle/>
            <a:p>
              <a:r>
                <a:rPr lang="en-US" altLang="ja-JP" dirty="0" smtClean="0"/>
                <a:t>New Year holidays </a:t>
              </a:r>
              <a:endParaRPr lang="en-US" dirty="0"/>
            </a:p>
          </p:txBody>
        </p:sp>
      </p:grpSp>
      <p:sp>
        <p:nvSpPr>
          <p:cNvPr id="17" name="テキスト ボックス 16"/>
          <p:cNvSpPr txBox="1"/>
          <p:nvPr/>
        </p:nvSpPr>
        <p:spPr>
          <a:xfrm>
            <a:off x="5724128" y="3589223"/>
            <a:ext cx="2053767" cy="36933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altLang="ja-JP" dirty="0" smtClean="0"/>
              <a:t>Improving methods</a:t>
            </a:r>
            <a:endParaRPr lang="en-US" dirty="0"/>
          </a:p>
        </p:txBody>
      </p:sp>
    </p:spTree>
    <p:extLst>
      <p:ext uri="{BB962C8B-B14F-4D97-AF65-F5344CB8AC3E}">
        <p14:creationId xmlns:p14="http://schemas.microsoft.com/office/powerpoint/2010/main" val="35106814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25" y="3356992"/>
            <a:ext cx="5773918" cy="3316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タイトル 1"/>
          <p:cNvSpPr>
            <a:spLocks noGrp="1"/>
          </p:cNvSpPr>
          <p:nvPr>
            <p:ph type="title"/>
          </p:nvPr>
        </p:nvSpPr>
        <p:spPr/>
        <p:txBody>
          <a:bodyPr>
            <a:normAutofit/>
          </a:bodyPr>
          <a:lstStyle/>
          <a:p>
            <a:r>
              <a:rPr kumimoji="1" lang="en-US" altLang="ja-JP" dirty="0" smtClean="0"/>
              <a:t>Vertex Detectors (VXD=PXD+SVD</a:t>
            </a:r>
            <a:r>
              <a:rPr kumimoji="1" lang="en-US" altLang="ja-JP" dirty="0" smtClean="0"/>
              <a:t>)</a:t>
            </a:r>
            <a:endParaRPr kumimoji="1" lang="ja-JP" altLang="en-US" dirty="0"/>
          </a:p>
        </p:txBody>
      </p:sp>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17</a:t>
            </a:fld>
            <a:endParaRPr lang="en-US">
              <a:solidFill>
                <a:prstClr val="black"/>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743" y="784358"/>
            <a:ext cx="340606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角丸四角形 32"/>
          <p:cNvSpPr/>
          <p:nvPr/>
        </p:nvSpPr>
        <p:spPr>
          <a:xfrm>
            <a:off x="45761" y="5015075"/>
            <a:ext cx="2870055" cy="11956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t>69% of Poly-silicon layer processing has completed </a:t>
            </a:r>
            <a:r>
              <a:rPr lang="en-US" altLang="ja-JP" dirty="0" smtClean="0"/>
              <a:t>by Feb. 1 (earlier than scheduled)</a:t>
            </a:r>
            <a:endParaRPr kumimoji="1" lang="ja-JP" altLang="en-US" dirty="0"/>
          </a:p>
        </p:txBody>
      </p:sp>
      <p:grpSp>
        <p:nvGrpSpPr>
          <p:cNvPr id="5" name="グループ化 4"/>
          <p:cNvGrpSpPr/>
          <p:nvPr/>
        </p:nvGrpSpPr>
        <p:grpSpPr>
          <a:xfrm>
            <a:off x="5344692" y="3541836"/>
            <a:ext cx="3707904" cy="2898410"/>
            <a:chOff x="5344692" y="3541836"/>
            <a:chExt cx="3707904" cy="2898410"/>
          </a:xfrm>
        </p:grpSpPr>
        <p:grpSp>
          <p:nvGrpSpPr>
            <p:cNvPr id="38" name="グループ化 37"/>
            <p:cNvGrpSpPr/>
            <p:nvPr/>
          </p:nvGrpSpPr>
          <p:grpSpPr>
            <a:xfrm>
              <a:off x="5344692" y="3541836"/>
              <a:ext cx="3707904" cy="2898410"/>
              <a:chOff x="5344692" y="3541836"/>
              <a:chExt cx="3707904" cy="2898410"/>
            </a:xfrm>
          </p:grpSpPr>
          <p:sp>
            <p:nvSpPr>
              <p:cNvPr id="35" name="角丸四角形吹き出し 34"/>
              <p:cNvSpPr/>
              <p:nvPr/>
            </p:nvSpPr>
            <p:spPr>
              <a:xfrm>
                <a:off x="5344692" y="3541836"/>
                <a:ext cx="3707904" cy="2898410"/>
              </a:xfrm>
              <a:prstGeom prst="wedgeRoundRectCallout">
                <a:avLst>
                  <a:gd name="adj1" fmla="val -57596"/>
                  <a:gd name="adj2" fmla="val 2832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altLang="ja-JP" dirty="0" smtClean="0"/>
                  <a:t>Advanced test for </a:t>
                </a:r>
                <a:r>
                  <a:rPr lang="en-US" altLang="ja-JP" dirty="0" smtClean="0"/>
                  <a:t>metal layers</a:t>
                </a:r>
                <a:endParaRPr lang="ja-JP" altLang="en-US" dirty="0"/>
              </a:p>
            </p:txBody>
          </p:sp>
          <p:pic>
            <p:nvPicPr>
              <p:cNvPr id="34" name="Picture 14" descr="EMCM4.jpg"/>
              <p:cNvPicPr>
                <a:picLocks noChangeAspect="1"/>
              </p:cNvPicPr>
              <p:nvPr/>
            </p:nvPicPr>
            <p:blipFill>
              <a:blip r:embed="rId4" cstate="print"/>
              <a:stretch>
                <a:fillRect/>
              </a:stretch>
            </p:blipFill>
            <p:spPr>
              <a:xfrm>
                <a:off x="5580112" y="4032706"/>
                <a:ext cx="3270522" cy="2177983"/>
              </a:xfrm>
              <a:prstGeom prst="rect">
                <a:avLst/>
              </a:prstGeom>
            </p:spPr>
          </p:pic>
        </p:grpSp>
        <p:sp>
          <p:nvSpPr>
            <p:cNvPr id="37" name="テキスト ボックス 36"/>
            <p:cNvSpPr txBox="1"/>
            <p:nvPr/>
          </p:nvSpPr>
          <p:spPr>
            <a:xfrm>
              <a:off x="6300192" y="5887031"/>
              <a:ext cx="2079415" cy="369332"/>
            </a:xfrm>
            <a:prstGeom prst="rect">
              <a:avLst/>
            </a:prstGeom>
            <a:noFill/>
          </p:spPr>
          <p:txBody>
            <a:bodyPr wrap="none" rtlCol="0">
              <a:spAutoFit/>
            </a:bodyPr>
            <a:lstStyle/>
            <a:p>
              <a:r>
                <a:rPr kumimoji="1" lang="en-US" altLang="ja-JP" dirty="0" smtClean="0">
                  <a:solidFill>
                    <a:srgbClr val="FF0000"/>
                  </a:solidFill>
                </a:rPr>
                <a:t>Electric test module</a:t>
              </a:r>
              <a:endParaRPr kumimoji="1" lang="ja-JP" altLang="en-US" dirty="0">
                <a:solidFill>
                  <a:srgbClr val="FF0000"/>
                </a:solidFill>
              </a:endParaRPr>
            </a:p>
          </p:txBody>
        </p:sp>
      </p:grpSp>
      <p:sp>
        <p:nvSpPr>
          <p:cNvPr id="39" name="テキスト ボックス 38"/>
          <p:cNvSpPr txBox="1"/>
          <p:nvPr/>
        </p:nvSpPr>
        <p:spPr>
          <a:xfrm>
            <a:off x="4257133" y="778881"/>
            <a:ext cx="4608512"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srgbClr val="000000"/>
                </a:solidFill>
                <a:effectLst/>
                <a:uLnTx/>
                <a:uFillTx/>
              </a:rPr>
              <a:t>		Belle II		Belle</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srgbClr val="000000"/>
                </a:solidFill>
                <a:effectLst/>
                <a:uLnTx/>
                <a:uFillTx/>
              </a:rPr>
              <a:t>Beam Pipe	r = 10mm		15mm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srgbClr val="000000"/>
                </a:solidFill>
                <a:effectLst/>
                <a:uLnTx/>
                <a:uFillTx/>
              </a:rPr>
              <a:t>DEPFET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srgbClr val="000000"/>
                </a:solidFill>
                <a:effectLst/>
                <a:uLnTx/>
                <a:uFillTx/>
              </a:rPr>
              <a:t>	Layer 1	r = 14mm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srgbClr val="000000"/>
                </a:solidFill>
                <a:effectLst/>
                <a:uLnTx/>
                <a:uFillTx/>
              </a:rPr>
              <a:t>	Layer 2	r = 22mm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srgbClr val="000000"/>
                </a:solidFill>
                <a:effectLst/>
                <a:uLnTx/>
                <a:uFillTx/>
              </a:rPr>
              <a:t>DSSD</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srgbClr val="000000"/>
                </a:solidFill>
                <a:effectLst/>
                <a:uLnTx/>
                <a:uFillTx/>
              </a:rPr>
              <a:t>	Layer 3	r =  38mm		20mm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srgbClr val="000000"/>
                </a:solidFill>
                <a:effectLst/>
                <a:uLnTx/>
                <a:uFillTx/>
              </a:rPr>
              <a:t>	Layer 4	r =  80mm		43.5mm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srgbClr val="000000"/>
                </a:solidFill>
                <a:effectLst/>
                <a:uLnTx/>
                <a:uFillTx/>
              </a:rPr>
              <a:t>	Layer 5	r = 105mm		70mm</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1" i="0" u="none" strike="noStrike" kern="0" cap="none" spc="0" normalizeH="0" baseline="0" noProof="0" dirty="0" smtClean="0">
                <a:ln>
                  <a:noFill/>
                </a:ln>
                <a:solidFill>
                  <a:srgbClr val="000000"/>
                </a:solidFill>
                <a:effectLst/>
                <a:uLnTx/>
                <a:uFillTx/>
              </a:rPr>
              <a:t>	Layer 6	r = 135mm	</a:t>
            </a:r>
            <a:r>
              <a:rPr kumimoji="0" lang="en-US" altLang="ja-JP" sz="1600" b="1" kern="0" dirty="0">
                <a:solidFill>
                  <a:srgbClr val="000000"/>
                </a:solidFill>
              </a:rPr>
              <a:t>	</a:t>
            </a:r>
            <a:r>
              <a:rPr kumimoji="0" lang="en-US" altLang="ja-JP" sz="1600" b="1" i="0" u="none" strike="noStrike" kern="0" cap="none" spc="0" normalizeH="0" baseline="0" noProof="0" dirty="0" smtClean="0">
                <a:ln>
                  <a:noFill/>
                </a:ln>
                <a:solidFill>
                  <a:srgbClr val="000000"/>
                </a:solidFill>
                <a:effectLst/>
                <a:uLnTx/>
                <a:uFillTx/>
              </a:rPr>
              <a:t>88mm</a:t>
            </a:r>
            <a:endParaRPr kumimoji="0" lang="ja-JP" altLang="en-US" sz="1600" b="1" i="0" u="none" strike="noStrike" kern="0" cap="none" spc="0" normalizeH="0" baseline="0" noProof="0" dirty="0" smtClean="0">
              <a:ln>
                <a:noFill/>
              </a:ln>
              <a:solidFill>
                <a:srgbClr val="000000"/>
              </a:solidFill>
              <a:effectLst/>
              <a:uLnTx/>
              <a:uFillTx/>
            </a:endParaRPr>
          </a:p>
        </p:txBody>
      </p:sp>
      <p:sp>
        <p:nvSpPr>
          <p:cNvPr id="75" name="角丸四角形 74"/>
          <p:cNvSpPr/>
          <p:nvPr/>
        </p:nvSpPr>
        <p:spPr>
          <a:xfrm>
            <a:off x="1283297" y="6255463"/>
            <a:ext cx="2996251" cy="36956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t>Total 2- years of processing</a:t>
            </a:r>
            <a:endParaRPr lang="en-US" altLang="ja-JP" dirty="0"/>
          </a:p>
        </p:txBody>
      </p:sp>
    </p:spTree>
    <p:extLst>
      <p:ext uri="{BB962C8B-B14F-4D97-AF65-F5344CB8AC3E}">
        <p14:creationId xmlns:p14="http://schemas.microsoft.com/office/powerpoint/2010/main" val="192069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en-US" altLang="ja-JP" dirty="0" smtClean="0"/>
              <a:t>Belle II Collaboration</a:t>
            </a:r>
            <a:endParaRPr kumimoji="1" lang="ja-JP" altLang="en-US" dirty="0"/>
          </a:p>
        </p:txBody>
      </p:sp>
      <p:sp>
        <p:nvSpPr>
          <p:cNvPr id="4" name="スライド番号プレースホルダー 3"/>
          <p:cNvSpPr>
            <a:spLocks noGrp="1"/>
          </p:cNvSpPr>
          <p:nvPr>
            <p:ph type="sldNum" sz="quarter" idx="11"/>
          </p:nvPr>
        </p:nvSpPr>
        <p:spPr/>
        <p:txBody>
          <a:bodyPr/>
          <a:lstStyle/>
          <a:p>
            <a:fld id="{D4C49B74-5DB2-4B03-B1D2-7F6A3C51C318}" type="slidenum">
              <a:rPr lang="en-US" smtClean="0">
                <a:solidFill>
                  <a:prstClr val="black"/>
                </a:solidFill>
              </a:rPr>
              <a:pPr/>
              <a:t>18</a:t>
            </a:fld>
            <a:endParaRPr lang="en-US" dirty="0">
              <a:solidFill>
                <a:prstClr val="black"/>
              </a:solidFill>
            </a:endParaRPr>
          </a:p>
        </p:txBody>
      </p:sp>
      <p:sp>
        <p:nvSpPr>
          <p:cNvPr id="5" name="テキスト ボックス 4"/>
          <p:cNvSpPr txBox="1"/>
          <p:nvPr/>
        </p:nvSpPr>
        <p:spPr>
          <a:xfrm>
            <a:off x="163311" y="5471790"/>
            <a:ext cx="4691092" cy="830997"/>
          </a:xfrm>
          <a:prstGeom prst="rect">
            <a:avLst/>
          </a:prstGeom>
          <a:noFill/>
        </p:spPr>
        <p:txBody>
          <a:bodyPr wrap="none" rtlCol="0">
            <a:spAutoFit/>
          </a:bodyPr>
          <a:lstStyle/>
          <a:p>
            <a:r>
              <a:rPr lang="en-US" altLang="ja-JP" sz="2400" dirty="0" smtClean="0">
                <a:solidFill>
                  <a:prstClr val="black"/>
                </a:solidFill>
              </a:rPr>
              <a:t>20 countries/regions, 70 institutions</a:t>
            </a:r>
          </a:p>
          <a:p>
            <a:r>
              <a:rPr lang="en-US" altLang="ja-JP" sz="2400" dirty="0" smtClean="0">
                <a:solidFill>
                  <a:prstClr val="black"/>
                </a:solidFill>
              </a:rPr>
              <a:t>~450 collaborators</a:t>
            </a:r>
            <a:endParaRPr lang="ja-JP" altLang="en-US" sz="2400" dirty="0">
              <a:solidFill>
                <a:prstClr val="black"/>
              </a:solidFill>
            </a:endParaRPr>
          </a:p>
        </p:txBody>
      </p:sp>
      <p:sp>
        <p:nvSpPr>
          <p:cNvPr id="2" name="日付プレースホルダー 1"/>
          <p:cNvSpPr>
            <a:spLocks noGrp="1"/>
          </p:cNvSpPr>
          <p:nvPr>
            <p:ph type="dt" sz="half" idx="10"/>
          </p:nvPr>
        </p:nvSpPr>
        <p:spPr/>
        <p:txBody>
          <a:bodyPr/>
          <a:lstStyle/>
          <a:p>
            <a:r>
              <a:rPr lang="en-US" altLang="ja-JP" smtClean="0">
                <a:solidFill>
                  <a:prstClr val="black"/>
                </a:solidFill>
              </a:rPr>
              <a:t>Jan. 08, 2013</a:t>
            </a:r>
            <a:endParaRPr lang="en-US">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80" y="764704"/>
            <a:ext cx="8904016" cy="4631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C:\Users\ushiroda\AppData\Roaming\Sylpheed\mimetmp\00000018.b2fig.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497"/>
          <a:stretch/>
        </p:blipFill>
        <p:spPr bwMode="auto">
          <a:xfrm>
            <a:off x="5148064" y="3156138"/>
            <a:ext cx="4008850" cy="370186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6948264" y="5287124"/>
            <a:ext cx="742511"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smtClean="0">
                <a:solidFill>
                  <a:srgbClr val="1F497D"/>
                </a:solidFill>
              </a:rPr>
              <a:t>Japan</a:t>
            </a:r>
            <a:endParaRPr lang="ja-JP" altLang="en-US" dirty="0">
              <a:solidFill>
                <a:srgbClr val="1F497D"/>
              </a:solidFill>
            </a:endParaRPr>
          </a:p>
        </p:txBody>
      </p:sp>
      <p:sp>
        <p:nvSpPr>
          <p:cNvPr id="9" name="テキスト ボックス 8"/>
          <p:cNvSpPr txBox="1"/>
          <p:nvPr/>
        </p:nvSpPr>
        <p:spPr>
          <a:xfrm>
            <a:off x="7516162" y="5933455"/>
            <a:ext cx="1067921"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smtClean="0">
                <a:solidFill>
                  <a:srgbClr val="009999"/>
                </a:solidFill>
              </a:rPr>
              <a:t>Germany</a:t>
            </a:r>
            <a:endParaRPr lang="ja-JP" altLang="en-US" dirty="0">
              <a:solidFill>
                <a:srgbClr val="009999"/>
              </a:solidFill>
            </a:endParaRPr>
          </a:p>
        </p:txBody>
      </p:sp>
      <p:sp>
        <p:nvSpPr>
          <p:cNvPr id="10" name="テキスト ボックス 9"/>
          <p:cNvSpPr txBox="1"/>
          <p:nvPr/>
        </p:nvSpPr>
        <p:spPr>
          <a:xfrm>
            <a:off x="6736991" y="3861048"/>
            <a:ext cx="466794"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smtClean="0">
                <a:solidFill>
                  <a:srgbClr val="F79646"/>
                </a:solidFill>
              </a:rPr>
              <a:t>US</a:t>
            </a:r>
            <a:endParaRPr lang="ja-JP" altLang="en-US" dirty="0">
              <a:solidFill>
                <a:srgbClr val="F79646"/>
              </a:solidFill>
            </a:endParaRPr>
          </a:p>
        </p:txBody>
      </p:sp>
      <p:sp>
        <p:nvSpPr>
          <p:cNvPr id="11" name="テキスト ボックス 10"/>
          <p:cNvSpPr txBox="1"/>
          <p:nvPr/>
        </p:nvSpPr>
        <p:spPr>
          <a:xfrm>
            <a:off x="6760669" y="4437112"/>
            <a:ext cx="790409"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smtClean="0">
                <a:solidFill>
                  <a:srgbClr val="4BACC6"/>
                </a:solidFill>
              </a:rPr>
              <a:t>Russia</a:t>
            </a:r>
            <a:endParaRPr lang="ja-JP" altLang="en-US" dirty="0">
              <a:solidFill>
                <a:srgbClr val="4BACC6"/>
              </a:solidFill>
            </a:endParaRPr>
          </a:p>
        </p:txBody>
      </p:sp>
      <p:sp>
        <p:nvSpPr>
          <p:cNvPr id="12" name="テキスト ボックス 11"/>
          <p:cNvSpPr txBox="1"/>
          <p:nvPr/>
        </p:nvSpPr>
        <p:spPr>
          <a:xfrm>
            <a:off x="7176167" y="4661806"/>
            <a:ext cx="749244"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smtClean="0">
                <a:solidFill>
                  <a:srgbClr val="C0504D"/>
                </a:solidFill>
              </a:rPr>
              <a:t>Korea</a:t>
            </a:r>
            <a:endParaRPr lang="ja-JP" altLang="en-US" dirty="0">
              <a:solidFill>
                <a:srgbClr val="C0504D"/>
              </a:solidFill>
            </a:endParaRPr>
          </a:p>
        </p:txBody>
      </p:sp>
    </p:spTree>
    <p:extLst>
      <p:ext uri="{BB962C8B-B14F-4D97-AF65-F5344CB8AC3E}">
        <p14:creationId xmlns:p14="http://schemas.microsoft.com/office/powerpoint/2010/main" val="20475323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19</a:t>
            </a:fld>
            <a:endParaRPr lang="en-US">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0"/>
            <a:ext cx="4295775"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7295" y="771525"/>
            <a:ext cx="4295775" cy="608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258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 Ring4.JPG                                                      04FFC802Macintosh HD                   C12DDCCD:"/>
          <p:cNvPicPr>
            <a:picLocks noChangeAspect="1" noChangeArrowheads="1"/>
          </p:cNvPicPr>
          <p:nvPr/>
        </p:nvPicPr>
        <p:blipFill>
          <a:blip r:embed="rId3"/>
          <a:srcRect/>
          <a:stretch>
            <a:fillRect/>
          </a:stretch>
        </p:blipFill>
        <p:spPr bwMode="auto">
          <a:xfrm>
            <a:off x="685800" y="304800"/>
            <a:ext cx="8458200" cy="6324600"/>
          </a:xfrm>
          <a:prstGeom prst="rect">
            <a:avLst/>
          </a:prstGeom>
          <a:noFill/>
          <a:ln w="9525">
            <a:noFill/>
            <a:miter lim="800000"/>
            <a:headEnd/>
            <a:tailEnd/>
          </a:ln>
        </p:spPr>
      </p:pic>
      <p:pic>
        <p:nvPicPr>
          <p:cNvPr id="3" name="Picture 3"/>
          <p:cNvPicPr>
            <a:picLocks noChangeAspect="1" noChangeArrowheads="1"/>
          </p:cNvPicPr>
          <p:nvPr/>
        </p:nvPicPr>
        <p:blipFill>
          <a:blip r:embed="rId4"/>
          <a:srcRect/>
          <a:stretch>
            <a:fillRect/>
          </a:stretch>
        </p:blipFill>
        <p:spPr bwMode="auto">
          <a:xfrm>
            <a:off x="127368" y="5657204"/>
            <a:ext cx="1999490" cy="1090009"/>
          </a:xfrm>
          <a:prstGeom prst="rect">
            <a:avLst/>
          </a:prstGeom>
          <a:noFill/>
          <a:ln w="12700">
            <a:noFill/>
            <a:miter lim="800000"/>
            <a:headEnd/>
            <a:tailEnd/>
          </a:ln>
        </p:spPr>
      </p:pic>
      <p:sp>
        <p:nvSpPr>
          <p:cNvPr id="4" name="Rectangle 16"/>
          <p:cNvSpPr>
            <a:spLocks/>
          </p:cNvSpPr>
          <p:nvPr/>
        </p:nvSpPr>
        <p:spPr bwMode="auto">
          <a:xfrm>
            <a:off x="146040" y="5428876"/>
            <a:ext cx="2956602" cy="197469"/>
          </a:xfrm>
          <a:prstGeom prst="rect">
            <a:avLst/>
          </a:prstGeom>
          <a:noFill/>
          <a:ln w="12700">
            <a:noFill/>
            <a:miter lim="800000"/>
            <a:headEnd/>
            <a:tailEnd/>
          </a:ln>
        </p:spPr>
        <p:txBody>
          <a:bodyPr lIns="0" tIns="0" rIns="40638" bIns="0">
            <a:prstTxWarp prst="textNoShape">
              <a:avLst/>
            </a:prstTxWarp>
          </a:bodyPr>
          <a:lstStyle/>
          <a:p>
            <a:r>
              <a:rPr lang="en-US" altLang="ja-JP" sz="1000" dirty="0" smtClean="0">
                <a:latin typeface="ＭＳ Ｐゴシック" charset="-128"/>
              </a:rPr>
              <a:t>Ante-chamber, </a:t>
            </a:r>
            <a:r>
              <a:rPr lang="en-US" altLang="ja-JP" sz="1000" dirty="0" err="1" smtClean="0">
                <a:latin typeface="ＭＳ Ｐゴシック" charset="-128"/>
              </a:rPr>
              <a:t>TiN</a:t>
            </a:r>
            <a:r>
              <a:rPr lang="en-US" altLang="ja-JP" sz="1000" dirty="0" smtClean="0">
                <a:latin typeface="ＭＳ Ｐゴシック" charset="-128"/>
              </a:rPr>
              <a:t> coating to suppress electron cloud</a:t>
            </a:r>
          </a:p>
        </p:txBody>
      </p:sp>
      <p:sp>
        <p:nvSpPr>
          <p:cNvPr id="6" name="Rectangle 20"/>
          <p:cNvSpPr>
            <a:spLocks/>
          </p:cNvSpPr>
          <p:nvPr/>
        </p:nvSpPr>
        <p:spPr bwMode="auto">
          <a:xfrm>
            <a:off x="3657600" y="928687"/>
            <a:ext cx="1423978" cy="184666"/>
          </a:xfrm>
          <a:prstGeom prst="rect">
            <a:avLst/>
          </a:prstGeom>
          <a:noFill/>
          <a:ln w="12700">
            <a:solidFill>
              <a:schemeClr val="tx1"/>
            </a:solidFill>
            <a:miter lim="800000"/>
            <a:headEnd/>
            <a:tailEnd/>
          </a:ln>
        </p:spPr>
        <p:txBody>
          <a:bodyPr wrap="none" lIns="0" tIns="0" rIns="40638" bIns="0">
            <a:prstTxWarp prst="textNoShape">
              <a:avLst/>
            </a:prstTxWarp>
            <a:spAutoFit/>
          </a:bodyPr>
          <a:lstStyle/>
          <a:p>
            <a:r>
              <a:rPr lang="en-US" altLang="ja-JP" sz="1200" dirty="0" smtClean="0">
                <a:solidFill>
                  <a:srgbClr val="0000FF"/>
                </a:solidFill>
                <a:latin typeface="Futura" charset="0"/>
              </a:rPr>
              <a:t>Electron beam </a:t>
            </a:r>
            <a:r>
              <a:rPr lang="en-US" altLang="ja-JP" sz="1200" dirty="0" smtClean="0">
                <a:solidFill>
                  <a:srgbClr val="0000FF"/>
                </a:solidFill>
                <a:latin typeface="Futura" charset="0"/>
              </a:rPr>
              <a:t>2.6 </a:t>
            </a:r>
            <a:r>
              <a:rPr lang="en-US" altLang="ja-JP" sz="1200" dirty="0">
                <a:solidFill>
                  <a:srgbClr val="0000FF"/>
                </a:solidFill>
                <a:latin typeface="Futura" charset="0"/>
              </a:rPr>
              <a:t>A</a:t>
            </a:r>
            <a:endParaRPr lang="ja-JP" sz="1200" dirty="0">
              <a:solidFill>
                <a:srgbClr val="0000FF"/>
              </a:solidFill>
              <a:latin typeface="Futura" charset="0"/>
            </a:endParaRPr>
          </a:p>
        </p:txBody>
      </p:sp>
      <p:sp>
        <p:nvSpPr>
          <p:cNvPr id="7" name="Rectangle 21"/>
          <p:cNvSpPr>
            <a:spLocks/>
          </p:cNvSpPr>
          <p:nvPr/>
        </p:nvSpPr>
        <p:spPr bwMode="auto">
          <a:xfrm>
            <a:off x="4724400" y="381000"/>
            <a:ext cx="1467259" cy="184666"/>
          </a:xfrm>
          <a:prstGeom prst="rect">
            <a:avLst/>
          </a:prstGeom>
          <a:noFill/>
          <a:ln w="12700">
            <a:solidFill>
              <a:schemeClr val="tx1"/>
            </a:solidFill>
            <a:miter lim="800000"/>
            <a:headEnd/>
            <a:tailEnd/>
          </a:ln>
        </p:spPr>
        <p:txBody>
          <a:bodyPr wrap="none" lIns="0" tIns="0" rIns="40638" bIns="0">
            <a:prstTxWarp prst="textNoShape">
              <a:avLst/>
            </a:prstTxWarp>
            <a:spAutoFit/>
          </a:bodyPr>
          <a:lstStyle/>
          <a:p>
            <a:r>
              <a:rPr lang="en-US" altLang="ja-JP" sz="1200" dirty="0">
                <a:solidFill>
                  <a:srgbClr val="FF0000"/>
                </a:solidFill>
                <a:latin typeface="Futura" charset="0"/>
              </a:rPr>
              <a:t> </a:t>
            </a:r>
            <a:r>
              <a:rPr lang="en-US" altLang="ja-JP" sz="1200" dirty="0" smtClean="0">
                <a:solidFill>
                  <a:srgbClr val="FF0000"/>
                </a:solidFill>
                <a:latin typeface="Futura" charset="0"/>
              </a:rPr>
              <a:t>Positron beam </a:t>
            </a:r>
            <a:r>
              <a:rPr lang="en-US" altLang="ja-JP" sz="1200" dirty="0">
                <a:solidFill>
                  <a:srgbClr val="FF0000"/>
                </a:solidFill>
                <a:latin typeface="Futura" charset="0"/>
              </a:rPr>
              <a:t>3.6 A</a:t>
            </a:r>
            <a:endParaRPr lang="ja-JP" sz="1200" dirty="0">
              <a:solidFill>
                <a:srgbClr val="FF0000"/>
              </a:solidFill>
              <a:latin typeface="Futura" charset="0"/>
            </a:endParaRPr>
          </a:p>
        </p:txBody>
      </p:sp>
      <p:sp>
        <p:nvSpPr>
          <p:cNvPr id="8" name="Rectangle 23"/>
          <p:cNvSpPr>
            <a:spLocks/>
          </p:cNvSpPr>
          <p:nvPr/>
        </p:nvSpPr>
        <p:spPr bwMode="auto">
          <a:xfrm>
            <a:off x="4648200" y="6281738"/>
            <a:ext cx="3609501" cy="423862"/>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lIns="0" tIns="0" rIns="40638" bIns="0">
            <a:prstTxWarp prst="textNoShape">
              <a:avLst/>
            </a:prstTxWarp>
          </a:bodyPr>
          <a:lstStyle/>
          <a:p>
            <a:pPr algn="ctr"/>
            <a:r>
              <a:rPr lang="en-US" altLang="ja-JP" sz="2700" dirty="0" smtClean="0">
                <a:latin typeface="ＭＳ Ｐゴシック" charset="-128"/>
              </a:rPr>
              <a:t>x40 more luminosity</a:t>
            </a:r>
            <a:endParaRPr lang="ja-JP" sz="2700" dirty="0">
              <a:latin typeface="ＭＳ Ｐゴシック" charset="-128"/>
            </a:endParaRPr>
          </a:p>
        </p:txBody>
      </p:sp>
      <p:grpSp>
        <p:nvGrpSpPr>
          <p:cNvPr id="9" name="Group 24"/>
          <p:cNvGrpSpPr>
            <a:grpSpLocks/>
          </p:cNvGrpSpPr>
          <p:nvPr/>
        </p:nvGrpSpPr>
        <p:grpSpPr bwMode="auto">
          <a:xfrm>
            <a:off x="6477000" y="5428876"/>
            <a:ext cx="2446338" cy="743324"/>
            <a:chOff x="0" y="35"/>
            <a:chExt cx="2192" cy="665"/>
          </a:xfrm>
        </p:grpSpPr>
        <p:grpSp>
          <p:nvGrpSpPr>
            <p:cNvPr id="10" name="Group 25"/>
            <p:cNvGrpSpPr>
              <a:grpSpLocks/>
            </p:cNvGrpSpPr>
            <p:nvPr/>
          </p:nvGrpSpPr>
          <p:grpSpPr bwMode="auto">
            <a:xfrm>
              <a:off x="0" y="77"/>
              <a:ext cx="2192" cy="555"/>
              <a:chOff x="0" y="0"/>
              <a:chExt cx="2192" cy="554"/>
            </a:xfrm>
          </p:grpSpPr>
          <p:sp>
            <p:nvSpPr>
              <p:cNvPr id="12" name="Rectangle 26"/>
              <p:cNvSpPr>
                <a:spLocks/>
              </p:cNvSpPr>
              <p:nvPr/>
            </p:nvSpPr>
            <p:spPr bwMode="auto">
              <a:xfrm>
                <a:off x="0" y="0"/>
                <a:ext cx="2192" cy="453"/>
              </a:xfrm>
              <a:prstGeom prst="rect">
                <a:avLst/>
              </a:prstGeom>
              <a:solidFill>
                <a:srgbClr val="FFFFFF"/>
              </a:solidFill>
              <a:ln w="25400">
                <a:solidFill>
                  <a:srgbClr val="FFFFFF"/>
                </a:solidFill>
                <a:miter lim="800000"/>
                <a:headEnd/>
                <a:tailEnd/>
              </a:ln>
            </p:spPr>
            <p:txBody>
              <a:bodyPr lIns="0" tIns="0" rIns="0" bIns="0">
                <a:prstTxWarp prst="textNoShape">
                  <a:avLst/>
                </a:prstTxWarp>
              </a:bodyPr>
              <a:lstStyle/>
              <a:p>
                <a:endParaRPr lang="ja-JP" altLang="en-US"/>
              </a:p>
            </p:txBody>
          </p:sp>
          <p:pic>
            <p:nvPicPr>
              <p:cNvPr id="13" name="Picture 27"/>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5"/>
                  <a:srcRect/>
                  <a:stretch>
                    <a:fillRect/>
                  </a:stretch>
                </p:blipFill>
              </mc:Choice>
              <mc:Fallback>
                <p:blipFill>
                  <a:blip r:embed="rId6"/>
                  <a:srcRect/>
                  <a:stretch>
                    <a:fillRect/>
                  </a:stretch>
                </p:blipFill>
              </mc:Fallback>
            </mc:AlternateContent>
            <p:spPr bwMode="auto">
              <a:xfrm>
                <a:off x="74" y="20"/>
                <a:ext cx="2047" cy="534"/>
              </a:xfrm>
              <a:prstGeom prst="rect">
                <a:avLst/>
              </a:prstGeom>
              <a:noFill/>
              <a:ln w="12700">
                <a:noFill/>
                <a:miter lim="800000"/>
                <a:headEnd/>
                <a:tailEnd/>
              </a:ln>
            </p:spPr>
          </p:pic>
        </p:grpSp>
        <p:sp>
          <p:nvSpPr>
            <p:cNvPr id="11" name="Oval 28"/>
            <p:cNvSpPr>
              <a:spLocks/>
            </p:cNvSpPr>
            <p:nvPr/>
          </p:nvSpPr>
          <p:spPr bwMode="auto">
            <a:xfrm>
              <a:off x="1218" y="35"/>
              <a:ext cx="557" cy="665"/>
            </a:xfrm>
            <a:prstGeom prst="ellipse">
              <a:avLst/>
            </a:prstGeom>
            <a:noFill/>
            <a:ln w="50800">
              <a:solidFill>
                <a:srgbClr val="FF0500"/>
              </a:solidFill>
              <a:round/>
              <a:headEnd/>
              <a:tailEnd/>
            </a:ln>
          </p:spPr>
          <p:txBody>
            <a:bodyPr lIns="0" tIns="0" rIns="0" bIns="0">
              <a:prstTxWarp prst="textNoShape">
                <a:avLst/>
              </a:prstTxWarp>
            </a:bodyPr>
            <a:lstStyle/>
            <a:p>
              <a:endParaRPr lang="ja-JP" altLang="en-US"/>
            </a:p>
          </p:txBody>
        </p:sp>
      </p:grpSp>
      <p:cxnSp>
        <p:nvCxnSpPr>
          <p:cNvPr id="14" name="直線矢印コネクタ 13"/>
          <p:cNvCxnSpPr/>
          <p:nvPr/>
        </p:nvCxnSpPr>
        <p:spPr>
          <a:xfrm>
            <a:off x="4876800" y="990600"/>
            <a:ext cx="457200" cy="762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pic>
        <p:nvPicPr>
          <p:cNvPr id="15" name="図 51"/>
          <p:cNvPicPr>
            <a:picLocks noChangeAspect="1"/>
          </p:cNvPicPr>
          <p:nvPr/>
        </p:nvPicPr>
        <p:blipFill>
          <a:blip r:embed="rId7"/>
          <a:srcRect/>
          <a:stretch>
            <a:fillRect/>
          </a:stretch>
        </p:blipFill>
        <p:spPr bwMode="auto">
          <a:xfrm>
            <a:off x="7353300" y="398463"/>
            <a:ext cx="1562100" cy="515937"/>
          </a:xfrm>
          <a:prstGeom prst="rect">
            <a:avLst/>
          </a:prstGeom>
          <a:noFill/>
          <a:ln w="9525">
            <a:noFill/>
            <a:miter lim="800000"/>
            <a:headEnd/>
            <a:tailEnd/>
          </a:ln>
        </p:spPr>
      </p:pic>
      <p:sp>
        <p:nvSpPr>
          <p:cNvPr id="16" name="Rectangle 19"/>
          <p:cNvSpPr>
            <a:spLocks/>
          </p:cNvSpPr>
          <p:nvPr/>
        </p:nvSpPr>
        <p:spPr bwMode="auto">
          <a:xfrm>
            <a:off x="3688655" y="1184694"/>
            <a:ext cx="1919089" cy="415498"/>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lIns="0" tIns="0" rIns="40638" bIns="0">
            <a:prstTxWarp prst="textNoShape">
              <a:avLst/>
            </a:prstTxWarp>
            <a:spAutoFit/>
          </a:bodyPr>
          <a:lstStyle/>
          <a:p>
            <a:pPr algn="ctr"/>
            <a:r>
              <a:rPr lang="en-US" altLang="ja-JP" sz="2700" dirty="0">
                <a:latin typeface="ＭＳ Ｐゴシック" charset="-128"/>
              </a:rPr>
              <a:t> </a:t>
            </a:r>
            <a:r>
              <a:rPr lang="en-US" altLang="ja-JP" sz="2700" dirty="0" err="1" smtClean="0">
                <a:latin typeface="ＭＳ Ｐゴシック" charset="-128"/>
              </a:rPr>
              <a:t>SuperKEKB</a:t>
            </a:r>
            <a:endParaRPr lang="en-US" altLang="ja-JP" sz="2700" dirty="0" smtClean="0">
              <a:latin typeface="ＭＳ Ｐゴシック" charset="-128"/>
            </a:endParaRPr>
          </a:p>
        </p:txBody>
      </p:sp>
      <p:sp>
        <p:nvSpPr>
          <p:cNvPr id="17" name="Rectangle 16"/>
          <p:cNvSpPr>
            <a:spLocks/>
          </p:cNvSpPr>
          <p:nvPr/>
        </p:nvSpPr>
        <p:spPr bwMode="auto">
          <a:xfrm>
            <a:off x="205835" y="4092710"/>
            <a:ext cx="2204215" cy="579383"/>
          </a:xfrm>
          <a:prstGeom prst="rect">
            <a:avLst/>
          </a:prstGeom>
          <a:noFill/>
          <a:ln w="12700">
            <a:noFill/>
            <a:miter lim="800000"/>
            <a:headEnd/>
            <a:tailEnd/>
          </a:ln>
        </p:spPr>
        <p:txBody>
          <a:bodyPr lIns="0" tIns="0" rIns="40638" bIns="0">
            <a:prstTxWarp prst="textNoShape">
              <a:avLst/>
            </a:prstTxWarp>
          </a:bodyPr>
          <a:lstStyle/>
          <a:p>
            <a:r>
              <a:rPr lang="en-US" altLang="ja-JP" sz="1000" dirty="0" smtClean="0">
                <a:latin typeface="ＭＳ Ｐゴシック" charset="-128"/>
              </a:rPr>
              <a:t>Long bending magnets for LER, rearrangement of optics to keep low </a:t>
            </a:r>
            <a:r>
              <a:rPr lang="en-US" altLang="ja-JP" sz="1000" dirty="0" err="1" smtClean="0">
                <a:latin typeface="ＭＳ Ｐゴシック" charset="-128"/>
              </a:rPr>
              <a:t>emittance</a:t>
            </a:r>
            <a:endParaRPr lang="en-US" altLang="ja-JP" sz="1000" dirty="0" smtClean="0">
              <a:latin typeface="ＭＳ Ｐゴシック" charset="-128"/>
            </a:endParaRPr>
          </a:p>
        </p:txBody>
      </p:sp>
      <p:sp>
        <p:nvSpPr>
          <p:cNvPr id="18" name="Rectangle 16"/>
          <p:cNvSpPr>
            <a:spLocks/>
          </p:cNvSpPr>
          <p:nvPr/>
        </p:nvSpPr>
        <p:spPr bwMode="auto">
          <a:xfrm>
            <a:off x="7391400" y="1143000"/>
            <a:ext cx="1524000" cy="533400"/>
          </a:xfrm>
          <a:prstGeom prst="rect">
            <a:avLst/>
          </a:prstGeom>
          <a:noFill/>
          <a:ln w="12700">
            <a:noFill/>
            <a:miter lim="800000"/>
            <a:headEnd/>
            <a:tailEnd/>
          </a:ln>
        </p:spPr>
        <p:txBody>
          <a:bodyPr lIns="0" tIns="0" rIns="40638" bIns="0">
            <a:prstTxWarp prst="textNoShape">
              <a:avLst/>
            </a:prstTxWarp>
          </a:bodyPr>
          <a:lstStyle/>
          <a:p>
            <a:r>
              <a:rPr lang="en-US" altLang="ja-JP" sz="1000" dirty="0" smtClean="0">
                <a:solidFill>
                  <a:srgbClr val="1A1A1A"/>
                </a:solidFill>
                <a:latin typeface="ＭＳ Ｐゴシック" charset="-128"/>
              </a:rPr>
              <a:t>Superconducting final focus Q-magnets</a:t>
            </a:r>
            <a:endParaRPr lang="ja-JP" altLang="en-US" sz="1000" dirty="0">
              <a:latin typeface="Gill Sans" charset="0"/>
            </a:endParaRPr>
          </a:p>
        </p:txBody>
      </p:sp>
      <p:cxnSp>
        <p:nvCxnSpPr>
          <p:cNvPr id="19" name="直線矢印コネクタ 18"/>
          <p:cNvCxnSpPr/>
          <p:nvPr/>
        </p:nvCxnSpPr>
        <p:spPr>
          <a:xfrm flipH="1" flipV="1">
            <a:off x="8343900" y="838200"/>
            <a:ext cx="342900" cy="123825"/>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直線矢印コネクタ 19"/>
          <p:cNvCxnSpPr/>
          <p:nvPr/>
        </p:nvCxnSpPr>
        <p:spPr>
          <a:xfrm flipV="1">
            <a:off x="7581900" y="838200"/>
            <a:ext cx="381000" cy="76200"/>
          </a:xfrm>
          <a:prstGeom prst="straightConnector1">
            <a:avLst/>
          </a:prstGeom>
          <a:ln w="381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1" name="Rectangle 16"/>
          <p:cNvSpPr>
            <a:spLocks/>
          </p:cNvSpPr>
          <p:nvPr/>
        </p:nvSpPr>
        <p:spPr bwMode="auto">
          <a:xfrm>
            <a:off x="7620000" y="304800"/>
            <a:ext cx="1066800" cy="152400"/>
          </a:xfrm>
          <a:prstGeom prst="rect">
            <a:avLst/>
          </a:prstGeom>
          <a:noFill/>
          <a:ln w="12700">
            <a:noFill/>
            <a:miter lim="800000"/>
            <a:headEnd/>
            <a:tailEnd/>
          </a:ln>
        </p:spPr>
        <p:txBody>
          <a:bodyPr lIns="0" tIns="0" rIns="40638" bIns="0">
            <a:prstTxWarp prst="textNoShape">
              <a:avLst/>
            </a:prstTxWarp>
          </a:bodyPr>
          <a:lstStyle/>
          <a:p>
            <a:r>
              <a:rPr lang="en-US" altLang="ja-JP" sz="1000">
                <a:latin typeface="Gill Sans" charset="0"/>
              </a:rPr>
              <a:t>Colliding bunches</a:t>
            </a:r>
            <a:endParaRPr lang="ja-JP" sz="1000">
              <a:latin typeface="Gill Sans" charset="0"/>
            </a:endParaRPr>
          </a:p>
        </p:txBody>
      </p:sp>
      <p:pic>
        <p:nvPicPr>
          <p:cNvPr id="24" name="Picture 330" descr="OHO_TiN_After"/>
          <p:cNvPicPr>
            <a:picLocks noChangeAspect="1" noChangeArrowheads="1"/>
          </p:cNvPicPr>
          <p:nvPr/>
        </p:nvPicPr>
        <p:blipFill>
          <a:blip r:embed="rId8">
            <a:lum contrast="-18000"/>
          </a:blip>
          <a:srcRect b="8067"/>
          <a:stretch>
            <a:fillRect/>
          </a:stretch>
        </p:blipFill>
        <p:spPr bwMode="auto">
          <a:xfrm>
            <a:off x="2189755" y="5724202"/>
            <a:ext cx="1363662" cy="1019175"/>
          </a:xfrm>
          <a:prstGeom prst="rect">
            <a:avLst/>
          </a:prstGeom>
          <a:noFill/>
          <a:ln w="9525">
            <a:noFill/>
            <a:miter lim="800000"/>
            <a:headEnd/>
            <a:tailEnd/>
          </a:ln>
        </p:spPr>
      </p:pic>
      <p:sp>
        <p:nvSpPr>
          <p:cNvPr id="25" name="Rectangle 16"/>
          <p:cNvSpPr>
            <a:spLocks/>
          </p:cNvSpPr>
          <p:nvPr/>
        </p:nvSpPr>
        <p:spPr bwMode="auto">
          <a:xfrm>
            <a:off x="5861130" y="3115614"/>
            <a:ext cx="1600200" cy="381000"/>
          </a:xfrm>
          <a:prstGeom prst="rect">
            <a:avLst/>
          </a:prstGeom>
          <a:noFill/>
          <a:ln w="12700">
            <a:noFill/>
            <a:miter lim="800000"/>
            <a:headEnd/>
            <a:tailEnd/>
          </a:ln>
        </p:spPr>
        <p:txBody>
          <a:bodyPr lIns="0" tIns="0" rIns="40638" bIns="0">
            <a:prstTxWarp prst="textNoShape">
              <a:avLst/>
            </a:prstTxWarp>
          </a:bodyPr>
          <a:lstStyle/>
          <a:p>
            <a:r>
              <a:rPr lang="en-US" altLang="ja-JP" sz="1000" dirty="0" smtClean="0">
                <a:latin typeface="ＭＳ Ｐゴシック" charset="-128"/>
              </a:rPr>
              <a:t>Reinforcement of RF system</a:t>
            </a:r>
            <a:endParaRPr lang="ja-JP" altLang="en-US" sz="1000" b="1" dirty="0">
              <a:latin typeface="ＭＳ Ｐゴシック" charset="-128"/>
            </a:endParaRPr>
          </a:p>
        </p:txBody>
      </p:sp>
      <p:pic>
        <p:nvPicPr>
          <p:cNvPr id="26" name="Picture 33" descr="&#10;ARES のコピー                                                  0004FF1BMacintosh HD                   C12DDCCD:"/>
          <p:cNvPicPr>
            <a:picLocks noChangeAspect="1" noChangeArrowheads="1"/>
          </p:cNvPicPr>
          <p:nvPr/>
        </p:nvPicPr>
        <p:blipFill>
          <a:blip r:embed="rId9"/>
          <a:srcRect/>
          <a:stretch>
            <a:fillRect/>
          </a:stretch>
        </p:blipFill>
        <p:spPr bwMode="auto">
          <a:xfrm>
            <a:off x="7409871" y="2943225"/>
            <a:ext cx="1695660" cy="2390775"/>
          </a:xfrm>
          <a:prstGeom prst="rect">
            <a:avLst/>
          </a:prstGeom>
          <a:noFill/>
          <a:ln w="9525">
            <a:noFill/>
            <a:miter lim="800000"/>
            <a:headEnd/>
            <a:tailEnd/>
          </a:ln>
        </p:spPr>
      </p:pic>
      <p:sp>
        <p:nvSpPr>
          <p:cNvPr id="27" name="Text Box 34"/>
          <p:cNvSpPr txBox="1">
            <a:spLocks noChangeArrowheads="1"/>
          </p:cNvSpPr>
          <p:nvPr/>
        </p:nvSpPr>
        <p:spPr bwMode="auto">
          <a:xfrm>
            <a:off x="2514600" y="4191000"/>
            <a:ext cx="944563" cy="244475"/>
          </a:xfrm>
          <a:prstGeom prst="rect">
            <a:avLst/>
          </a:prstGeom>
          <a:noFill/>
          <a:ln w="9525">
            <a:noFill/>
            <a:miter lim="800000"/>
            <a:headEnd/>
            <a:tailEnd/>
          </a:ln>
        </p:spPr>
        <p:txBody>
          <a:bodyPr wrap="none">
            <a:prstTxWarp prst="textNoShape">
              <a:avLst/>
            </a:prstTxWarp>
            <a:spAutoFit/>
          </a:bodyPr>
          <a:lstStyle/>
          <a:p>
            <a:r>
              <a:rPr lang="en-US" altLang="ja-JP" sz="1000">
                <a:latin typeface="Helvetica Neue" charset="0"/>
              </a:rPr>
              <a:t>Damping ring</a:t>
            </a:r>
            <a:endParaRPr lang="ja-JP" sz="1000">
              <a:latin typeface="Helvetica Neue" charset="0"/>
            </a:endParaRPr>
          </a:p>
        </p:txBody>
      </p:sp>
      <p:sp>
        <p:nvSpPr>
          <p:cNvPr id="28" name="Line 35"/>
          <p:cNvSpPr>
            <a:spLocks noChangeShapeType="1"/>
          </p:cNvSpPr>
          <p:nvPr/>
        </p:nvSpPr>
        <p:spPr bwMode="auto">
          <a:xfrm flipH="1">
            <a:off x="2590800" y="4495800"/>
            <a:ext cx="838200" cy="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29" name="Line 36"/>
          <p:cNvSpPr>
            <a:spLocks noChangeShapeType="1"/>
          </p:cNvSpPr>
          <p:nvPr/>
        </p:nvSpPr>
        <p:spPr bwMode="auto">
          <a:xfrm flipH="1">
            <a:off x="4343400" y="4724400"/>
            <a:ext cx="228600" cy="38100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30" name="Text Box 37"/>
          <p:cNvSpPr txBox="1">
            <a:spLocks noChangeArrowheads="1"/>
          </p:cNvSpPr>
          <p:nvPr/>
        </p:nvSpPr>
        <p:spPr bwMode="auto">
          <a:xfrm>
            <a:off x="3581400" y="5105400"/>
            <a:ext cx="1265238" cy="244475"/>
          </a:xfrm>
          <a:prstGeom prst="rect">
            <a:avLst/>
          </a:prstGeom>
          <a:noFill/>
          <a:ln w="9525">
            <a:noFill/>
            <a:miter lim="800000"/>
            <a:headEnd/>
            <a:tailEnd/>
          </a:ln>
        </p:spPr>
        <p:txBody>
          <a:bodyPr wrap="none">
            <a:prstTxWarp prst="textNoShape">
              <a:avLst/>
            </a:prstTxWarp>
            <a:spAutoFit/>
          </a:bodyPr>
          <a:lstStyle/>
          <a:p>
            <a:r>
              <a:rPr lang="en-US" altLang="ja-JP" sz="1000">
                <a:latin typeface="Helvetica Neue" charset="0"/>
              </a:rPr>
              <a:t>Low emittance gun</a:t>
            </a:r>
            <a:endParaRPr lang="ja-JP" sz="1000">
              <a:latin typeface="Helvetica Neue" charset="0"/>
            </a:endParaRPr>
          </a:p>
        </p:txBody>
      </p:sp>
      <p:sp>
        <p:nvSpPr>
          <p:cNvPr id="31" name="Line 38"/>
          <p:cNvSpPr>
            <a:spLocks noChangeShapeType="1"/>
          </p:cNvSpPr>
          <p:nvPr/>
        </p:nvSpPr>
        <p:spPr bwMode="auto">
          <a:xfrm flipH="1">
            <a:off x="3657600" y="5105400"/>
            <a:ext cx="685800" cy="0"/>
          </a:xfrm>
          <a:prstGeom prst="line">
            <a:avLst/>
          </a:prstGeom>
          <a:noFill/>
          <a:ln w="28575">
            <a:solidFill>
              <a:srgbClr val="B80000"/>
            </a:solidFill>
            <a:round/>
            <a:headEnd type="none" w="sm" len="sm"/>
            <a:tailEnd type="none" w="sm" len="sm"/>
          </a:ln>
        </p:spPr>
        <p:txBody>
          <a:bodyPr wrap="none" anchor="ctr">
            <a:prstTxWarp prst="textNoShape">
              <a:avLst/>
            </a:prstTxWarp>
          </a:bodyPr>
          <a:lstStyle/>
          <a:p>
            <a:endParaRPr lang="ja-JP" altLang="en-US"/>
          </a:p>
        </p:txBody>
      </p:sp>
      <p:sp>
        <p:nvSpPr>
          <p:cNvPr id="32" name="Text Box 39"/>
          <p:cNvSpPr txBox="1">
            <a:spLocks noChangeArrowheads="1"/>
          </p:cNvSpPr>
          <p:nvPr/>
        </p:nvSpPr>
        <p:spPr bwMode="auto">
          <a:xfrm>
            <a:off x="5562600" y="4114800"/>
            <a:ext cx="1077913" cy="244475"/>
          </a:xfrm>
          <a:prstGeom prst="rect">
            <a:avLst/>
          </a:prstGeom>
          <a:noFill/>
          <a:ln w="9525">
            <a:noFill/>
            <a:miter lim="800000"/>
            <a:headEnd/>
            <a:tailEnd/>
          </a:ln>
        </p:spPr>
        <p:txBody>
          <a:bodyPr wrap="none">
            <a:prstTxWarp prst="textNoShape">
              <a:avLst/>
            </a:prstTxWarp>
            <a:spAutoFit/>
          </a:bodyPr>
          <a:lstStyle/>
          <a:p>
            <a:r>
              <a:rPr lang="en-US" altLang="ja-JP" sz="1000">
                <a:latin typeface="Helvetica Neue" charset="0"/>
              </a:rPr>
              <a:t>Positron source</a:t>
            </a:r>
            <a:endParaRPr lang="ja-JP" sz="1000">
              <a:latin typeface="Helvetica Neue" charset="0"/>
            </a:endParaRPr>
          </a:p>
        </p:txBody>
      </p:sp>
      <p:sp>
        <p:nvSpPr>
          <p:cNvPr id="33" name="Line 40"/>
          <p:cNvSpPr>
            <a:spLocks noChangeShapeType="1"/>
          </p:cNvSpPr>
          <p:nvPr/>
        </p:nvSpPr>
        <p:spPr bwMode="auto">
          <a:xfrm>
            <a:off x="5562600" y="4359275"/>
            <a:ext cx="1143000" cy="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34" name="Text Box 41"/>
          <p:cNvSpPr txBox="1">
            <a:spLocks noChangeArrowheads="1"/>
          </p:cNvSpPr>
          <p:nvPr/>
        </p:nvSpPr>
        <p:spPr bwMode="auto">
          <a:xfrm>
            <a:off x="2514600" y="1524000"/>
            <a:ext cx="1076325" cy="396875"/>
          </a:xfrm>
          <a:prstGeom prst="rect">
            <a:avLst/>
          </a:prstGeom>
          <a:noFill/>
          <a:ln w="9525">
            <a:noFill/>
            <a:miter lim="800000"/>
            <a:headEnd/>
            <a:tailEnd/>
          </a:ln>
        </p:spPr>
        <p:txBody>
          <a:bodyPr wrap="none">
            <a:prstTxWarp prst="textNoShape">
              <a:avLst/>
            </a:prstTxWarp>
            <a:spAutoFit/>
          </a:bodyPr>
          <a:lstStyle/>
          <a:p>
            <a:r>
              <a:rPr lang="en-US" altLang="ja-JP" sz="1000">
                <a:latin typeface="Helvetica Neue" charset="0"/>
              </a:rPr>
              <a:t>New beam pipe</a:t>
            </a:r>
            <a:endParaRPr lang="ja-JP" sz="1000">
              <a:latin typeface="Helvetica Neue" charset="0"/>
            </a:endParaRPr>
          </a:p>
          <a:p>
            <a:r>
              <a:rPr lang="en-US" altLang="ja-JP" sz="1000">
                <a:latin typeface="Helvetica Neue" charset="0"/>
              </a:rPr>
              <a:t>&amp; bellows</a:t>
            </a:r>
            <a:endParaRPr lang="ja-JP" sz="1000">
              <a:latin typeface="Helvetica Neue" charset="0"/>
            </a:endParaRPr>
          </a:p>
        </p:txBody>
      </p:sp>
      <p:sp>
        <p:nvSpPr>
          <p:cNvPr id="35" name="Line 42"/>
          <p:cNvSpPr>
            <a:spLocks noChangeShapeType="1"/>
          </p:cNvSpPr>
          <p:nvPr/>
        </p:nvSpPr>
        <p:spPr bwMode="auto">
          <a:xfrm>
            <a:off x="2514600" y="1905000"/>
            <a:ext cx="990600" cy="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36" name="Text Box 43"/>
          <p:cNvSpPr txBox="1">
            <a:spLocks noChangeArrowheads="1"/>
          </p:cNvSpPr>
          <p:nvPr/>
        </p:nvSpPr>
        <p:spPr bwMode="auto">
          <a:xfrm>
            <a:off x="6367463" y="593725"/>
            <a:ext cx="566737" cy="244475"/>
          </a:xfrm>
          <a:prstGeom prst="rect">
            <a:avLst/>
          </a:prstGeom>
          <a:noFill/>
          <a:ln w="9525">
            <a:noFill/>
            <a:miter lim="800000"/>
            <a:headEnd/>
            <a:tailEnd/>
          </a:ln>
        </p:spPr>
        <p:txBody>
          <a:bodyPr wrap="none">
            <a:prstTxWarp prst="textNoShape">
              <a:avLst/>
            </a:prstTxWarp>
            <a:spAutoFit/>
          </a:bodyPr>
          <a:lstStyle/>
          <a:p>
            <a:r>
              <a:rPr lang="en-US" altLang="ja-JP" sz="1000">
                <a:latin typeface="Helvetica Neue" charset="0"/>
              </a:rPr>
              <a:t>Belle II</a:t>
            </a:r>
            <a:endParaRPr lang="ja-JP" sz="1000">
              <a:latin typeface="Helvetica Neue" charset="0"/>
            </a:endParaRPr>
          </a:p>
        </p:txBody>
      </p:sp>
      <p:sp>
        <p:nvSpPr>
          <p:cNvPr id="37" name="Line 44"/>
          <p:cNvSpPr>
            <a:spLocks noChangeShapeType="1"/>
          </p:cNvSpPr>
          <p:nvPr/>
        </p:nvSpPr>
        <p:spPr bwMode="auto">
          <a:xfrm flipV="1">
            <a:off x="6248400" y="838200"/>
            <a:ext cx="762000" cy="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38" name="Text Box 45"/>
          <p:cNvSpPr txBox="1">
            <a:spLocks noChangeArrowheads="1"/>
          </p:cNvSpPr>
          <p:nvPr/>
        </p:nvSpPr>
        <p:spPr bwMode="auto">
          <a:xfrm>
            <a:off x="6629400" y="898525"/>
            <a:ext cx="596900" cy="244475"/>
          </a:xfrm>
          <a:prstGeom prst="rect">
            <a:avLst/>
          </a:prstGeom>
          <a:noFill/>
          <a:ln w="9525">
            <a:noFill/>
            <a:miter lim="800000"/>
            <a:headEnd/>
            <a:tailEnd/>
          </a:ln>
        </p:spPr>
        <p:txBody>
          <a:bodyPr wrap="none">
            <a:prstTxWarp prst="textNoShape">
              <a:avLst/>
            </a:prstTxWarp>
            <a:spAutoFit/>
          </a:bodyPr>
          <a:lstStyle/>
          <a:p>
            <a:r>
              <a:rPr lang="en-US" altLang="ja-JP" sz="1000">
                <a:latin typeface="Helvetica Neue" charset="0"/>
              </a:rPr>
              <a:t>New IR</a:t>
            </a:r>
            <a:endParaRPr lang="ja-JP" sz="1000">
              <a:latin typeface="Helvetica Neue" charset="0"/>
            </a:endParaRPr>
          </a:p>
        </p:txBody>
      </p:sp>
      <p:sp>
        <p:nvSpPr>
          <p:cNvPr id="39" name="Line 46"/>
          <p:cNvSpPr>
            <a:spLocks noChangeShapeType="1"/>
          </p:cNvSpPr>
          <p:nvPr/>
        </p:nvSpPr>
        <p:spPr bwMode="auto">
          <a:xfrm flipV="1">
            <a:off x="6434138" y="1143000"/>
            <a:ext cx="762000" cy="0"/>
          </a:xfrm>
          <a:prstGeom prst="line">
            <a:avLst/>
          </a:prstGeom>
          <a:noFill/>
          <a:ln w="28575">
            <a:solidFill>
              <a:srgbClr val="B80000"/>
            </a:solidFill>
            <a:round/>
            <a:headEnd type="triangle" w="sm" len="sm"/>
            <a:tailEnd type="none" w="sm" len="sm"/>
          </a:ln>
        </p:spPr>
        <p:txBody>
          <a:bodyPr wrap="none" anchor="ctr">
            <a:prstTxWarp prst="textNoShape">
              <a:avLst/>
            </a:prstTxWarp>
          </a:bodyPr>
          <a:lstStyle/>
          <a:p>
            <a:endParaRPr lang="ja-JP" altLang="en-US"/>
          </a:p>
        </p:txBody>
      </p:sp>
      <p:sp>
        <p:nvSpPr>
          <p:cNvPr id="40" name="Line 47"/>
          <p:cNvSpPr>
            <a:spLocks noChangeShapeType="1"/>
          </p:cNvSpPr>
          <p:nvPr/>
        </p:nvSpPr>
        <p:spPr bwMode="auto">
          <a:xfrm flipH="1">
            <a:off x="2286000" y="990600"/>
            <a:ext cx="533400" cy="304800"/>
          </a:xfrm>
          <a:prstGeom prst="line">
            <a:avLst/>
          </a:prstGeom>
          <a:noFill/>
          <a:ln w="38100">
            <a:solidFill>
              <a:srgbClr val="F7020B"/>
            </a:solidFill>
            <a:round/>
            <a:headEnd/>
            <a:tailEnd type="arrow" w="med" len="med"/>
          </a:ln>
        </p:spPr>
        <p:txBody>
          <a:bodyPr wrap="none" anchor="ctr">
            <a:prstTxWarp prst="textNoShape">
              <a:avLst/>
            </a:prstTxWarp>
          </a:bodyPr>
          <a:lstStyle/>
          <a:p>
            <a:endParaRPr lang="ja-JP" altLang="en-US"/>
          </a:p>
        </p:txBody>
      </p:sp>
      <p:sp>
        <p:nvSpPr>
          <p:cNvPr id="41" name="Line 48"/>
          <p:cNvSpPr>
            <a:spLocks noChangeShapeType="1"/>
          </p:cNvSpPr>
          <p:nvPr/>
        </p:nvSpPr>
        <p:spPr bwMode="auto">
          <a:xfrm flipH="1" flipV="1">
            <a:off x="5105400" y="685800"/>
            <a:ext cx="457200" cy="76200"/>
          </a:xfrm>
          <a:prstGeom prst="line">
            <a:avLst/>
          </a:prstGeom>
          <a:noFill/>
          <a:ln w="38100">
            <a:solidFill>
              <a:srgbClr val="F7020B"/>
            </a:solidFill>
            <a:round/>
            <a:headEnd/>
            <a:tailEnd type="arrow" w="med" len="med"/>
          </a:ln>
        </p:spPr>
        <p:txBody>
          <a:bodyPr wrap="none" anchor="ctr">
            <a:prstTxWarp prst="textNoShape">
              <a:avLst/>
            </a:prstTxWarp>
          </a:bodyPr>
          <a:lstStyle/>
          <a:p>
            <a:endParaRPr lang="ja-JP" altLang="en-US"/>
          </a:p>
        </p:txBody>
      </p:sp>
      <p:sp>
        <p:nvSpPr>
          <p:cNvPr id="42" name="Line 49"/>
          <p:cNvSpPr>
            <a:spLocks noChangeShapeType="1"/>
          </p:cNvSpPr>
          <p:nvPr/>
        </p:nvSpPr>
        <p:spPr bwMode="auto">
          <a:xfrm flipH="1" flipV="1">
            <a:off x="6248400" y="1447800"/>
            <a:ext cx="381000" cy="228600"/>
          </a:xfrm>
          <a:prstGeom prst="line">
            <a:avLst/>
          </a:prstGeom>
          <a:noFill/>
          <a:ln w="38100">
            <a:solidFill>
              <a:srgbClr val="F7020B"/>
            </a:solidFill>
            <a:round/>
            <a:headEnd/>
            <a:tailEnd type="arrow" w="med" len="med"/>
          </a:ln>
        </p:spPr>
        <p:txBody>
          <a:bodyPr wrap="none" anchor="ctr">
            <a:prstTxWarp prst="textNoShape">
              <a:avLst/>
            </a:prstTxWarp>
          </a:bodyPr>
          <a:lstStyle/>
          <a:p>
            <a:endParaRPr lang="ja-JP" altLang="en-US"/>
          </a:p>
        </p:txBody>
      </p:sp>
      <p:sp>
        <p:nvSpPr>
          <p:cNvPr id="43" name="Line 50"/>
          <p:cNvSpPr>
            <a:spLocks noChangeShapeType="1"/>
          </p:cNvSpPr>
          <p:nvPr/>
        </p:nvSpPr>
        <p:spPr bwMode="auto">
          <a:xfrm flipH="1">
            <a:off x="6324600" y="2743200"/>
            <a:ext cx="533400" cy="304800"/>
          </a:xfrm>
          <a:prstGeom prst="line">
            <a:avLst/>
          </a:prstGeom>
          <a:noFill/>
          <a:ln w="38100">
            <a:solidFill>
              <a:srgbClr val="000BF7"/>
            </a:solidFill>
            <a:round/>
            <a:headEnd/>
            <a:tailEnd type="arrow" w="med" len="med"/>
          </a:ln>
        </p:spPr>
        <p:txBody>
          <a:bodyPr wrap="none" anchor="ctr">
            <a:prstTxWarp prst="textNoShape">
              <a:avLst/>
            </a:prstTxWarp>
          </a:bodyPr>
          <a:lstStyle/>
          <a:p>
            <a:endParaRPr lang="ja-JP" altLang="en-US"/>
          </a:p>
        </p:txBody>
      </p:sp>
      <p:sp>
        <p:nvSpPr>
          <p:cNvPr id="44" name="Line 51"/>
          <p:cNvSpPr>
            <a:spLocks noChangeShapeType="1"/>
          </p:cNvSpPr>
          <p:nvPr/>
        </p:nvSpPr>
        <p:spPr bwMode="auto">
          <a:xfrm>
            <a:off x="6629400" y="1219200"/>
            <a:ext cx="381000" cy="152400"/>
          </a:xfrm>
          <a:prstGeom prst="line">
            <a:avLst/>
          </a:prstGeom>
          <a:noFill/>
          <a:ln w="38100">
            <a:solidFill>
              <a:srgbClr val="000BF7"/>
            </a:solidFill>
            <a:round/>
            <a:headEnd/>
            <a:tailEnd type="arrow" w="med" len="med"/>
          </a:ln>
        </p:spPr>
        <p:txBody>
          <a:bodyPr wrap="none" anchor="ctr">
            <a:prstTxWarp prst="textNoShape">
              <a:avLst/>
            </a:prstTxWarp>
          </a:bodyPr>
          <a:lstStyle/>
          <a:p>
            <a:endParaRPr lang="ja-JP" altLang="en-US"/>
          </a:p>
        </p:txBody>
      </p:sp>
      <p:pic>
        <p:nvPicPr>
          <p:cNvPr id="45" name="Picture 2"/>
          <p:cNvPicPr>
            <a:picLocks noChangeAspect="1" noChangeArrowheads="1"/>
          </p:cNvPicPr>
          <p:nvPr/>
        </p:nvPicPr>
        <p:blipFill>
          <a:blip r:embed="rId10"/>
          <a:srcRect/>
          <a:stretch>
            <a:fillRect/>
          </a:stretch>
        </p:blipFill>
        <p:spPr bwMode="auto">
          <a:xfrm>
            <a:off x="6400800" y="4779612"/>
            <a:ext cx="930275" cy="704850"/>
          </a:xfrm>
          <a:prstGeom prst="rect">
            <a:avLst/>
          </a:prstGeom>
          <a:noFill/>
          <a:ln w="9525">
            <a:noFill/>
            <a:miter lim="800000"/>
            <a:headEnd/>
            <a:tailEnd/>
          </a:ln>
        </p:spPr>
      </p:pic>
      <p:pic>
        <p:nvPicPr>
          <p:cNvPr id="47" name="図 51"/>
          <p:cNvPicPr>
            <a:picLocks noChangeAspect="1"/>
          </p:cNvPicPr>
          <p:nvPr/>
        </p:nvPicPr>
        <p:blipFill>
          <a:blip r:embed="rId11"/>
          <a:srcRect/>
          <a:stretch>
            <a:fillRect/>
          </a:stretch>
        </p:blipFill>
        <p:spPr bwMode="auto">
          <a:xfrm>
            <a:off x="56061" y="49481"/>
            <a:ext cx="1816036" cy="2586639"/>
          </a:xfrm>
          <a:prstGeom prst="rect">
            <a:avLst/>
          </a:prstGeom>
          <a:noFill/>
          <a:ln w="9525">
            <a:noFill/>
            <a:miter lim="800000"/>
            <a:headEnd/>
            <a:tailEnd/>
          </a:ln>
        </p:spPr>
      </p:pic>
      <p:grpSp>
        <p:nvGrpSpPr>
          <p:cNvPr id="48" name="図形グループ 71"/>
          <p:cNvGrpSpPr>
            <a:grpSpLocks/>
          </p:cNvGrpSpPr>
          <p:nvPr/>
        </p:nvGrpSpPr>
        <p:grpSpPr bwMode="auto">
          <a:xfrm>
            <a:off x="119729" y="2763660"/>
            <a:ext cx="2405063" cy="1273175"/>
            <a:chOff x="184906" y="2927590"/>
            <a:chExt cx="2404238" cy="1272404"/>
          </a:xfrm>
        </p:grpSpPr>
        <p:pic>
          <p:nvPicPr>
            <p:cNvPr id="49" name="図 67"/>
            <p:cNvPicPr>
              <a:picLocks/>
            </p:cNvPicPr>
            <p:nvPr/>
          </p:nvPicPr>
          <p:blipFill>
            <a:blip r:embed="rId12"/>
            <a:srcRect/>
            <a:stretch>
              <a:fillRect/>
            </a:stretch>
          </p:blipFill>
          <p:spPr bwMode="auto">
            <a:xfrm>
              <a:off x="184906" y="3666554"/>
              <a:ext cx="2404238" cy="533440"/>
            </a:xfrm>
            <a:prstGeom prst="rect">
              <a:avLst/>
            </a:prstGeom>
            <a:noFill/>
            <a:ln w="9525">
              <a:noFill/>
              <a:miter lim="800000"/>
              <a:headEnd/>
              <a:tailEnd/>
            </a:ln>
          </p:spPr>
        </p:pic>
        <p:pic>
          <p:nvPicPr>
            <p:cNvPr id="50" name="図 68"/>
            <p:cNvPicPr>
              <a:picLocks/>
            </p:cNvPicPr>
            <p:nvPr/>
          </p:nvPicPr>
          <p:blipFill>
            <a:blip r:embed="rId13"/>
            <a:srcRect/>
            <a:stretch>
              <a:fillRect/>
            </a:stretch>
          </p:blipFill>
          <p:spPr bwMode="auto">
            <a:xfrm>
              <a:off x="211208" y="2927590"/>
              <a:ext cx="2362164" cy="510900"/>
            </a:xfrm>
            <a:prstGeom prst="rect">
              <a:avLst/>
            </a:prstGeom>
            <a:noFill/>
            <a:ln w="9525">
              <a:noFill/>
              <a:miter lim="800000"/>
              <a:headEnd/>
              <a:tailEnd/>
            </a:ln>
          </p:spPr>
        </p:pic>
        <p:sp>
          <p:nvSpPr>
            <p:cNvPr id="51" name="下矢印 50"/>
            <p:cNvSpPr/>
            <p:nvPr/>
          </p:nvSpPr>
          <p:spPr>
            <a:xfrm>
              <a:off x="1211667" y="3443216"/>
              <a:ext cx="365000" cy="217355"/>
            </a:xfrm>
            <a:prstGeom prst="downArrow">
              <a:avLst/>
            </a:prstGeom>
            <a:solidFill>
              <a:srgbClr val="CCFFCC"/>
            </a:solidFill>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p>
          </p:txBody>
        </p:sp>
      </p:grpSp>
      <p:sp>
        <p:nvSpPr>
          <p:cNvPr id="52" name="Rectangle 16"/>
          <p:cNvSpPr>
            <a:spLocks/>
          </p:cNvSpPr>
          <p:nvPr/>
        </p:nvSpPr>
        <p:spPr bwMode="auto">
          <a:xfrm>
            <a:off x="5730875" y="3467141"/>
            <a:ext cx="1600200" cy="381000"/>
          </a:xfrm>
          <a:prstGeom prst="rect">
            <a:avLst/>
          </a:prstGeom>
          <a:noFill/>
          <a:ln w="12700">
            <a:noFill/>
            <a:miter lim="800000"/>
            <a:headEnd/>
            <a:tailEnd/>
          </a:ln>
        </p:spPr>
        <p:txBody>
          <a:bodyPr lIns="0" tIns="0" rIns="40638" bIns="0">
            <a:prstTxWarp prst="textNoShape">
              <a:avLst/>
            </a:prstTxWarp>
          </a:bodyPr>
          <a:lstStyle/>
          <a:p>
            <a:r>
              <a:rPr lang="en-US" altLang="ja-JP" sz="1000" dirty="0" smtClean="0">
                <a:latin typeface="ＭＳ Ｐゴシック" charset="-128"/>
              </a:rPr>
              <a:t>Fast and </a:t>
            </a:r>
            <a:r>
              <a:rPr lang="en-US" altLang="ja-JP" sz="1000" dirty="0" smtClean="0">
                <a:latin typeface="ＭＳ Ｐゴシック" charset="-128"/>
              </a:rPr>
              <a:t>precise </a:t>
            </a:r>
            <a:r>
              <a:rPr lang="en-US" altLang="ja-JP" sz="1000" dirty="0" smtClean="0">
                <a:latin typeface="ＭＳ Ｐゴシック" charset="-128"/>
              </a:rPr>
              <a:t>beam diagnostics</a:t>
            </a:r>
            <a:r>
              <a:rPr lang="en-US" altLang="ja-JP" sz="1000" dirty="0" smtClean="0">
                <a:latin typeface="ＭＳ Ｐゴシック" charset="-128"/>
              </a:rPr>
              <a:t> and control system</a:t>
            </a:r>
            <a:endParaRPr lang="ja-JP" altLang="en-US" sz="1000" dirty="0">
              <a:latin typeface="ＭＳ Ｐゴシック" charset="-128"/>
            </a:endParaRPr>
          </a:p>
        </p:txBody>
      </p:sp>
      <p:graphicFrame>
        <p:nvGraphicFramePr>
          <p:cNvPr id="53" name="Object 2"/>
          <p:cNvGraphicFramePr>
            <a:graphicFrameLocks noChangeAspect="1"/>
          </p:cNvGraphicFramePr>
          <p:nvPr/>
        </p:nvGraphicFramePr>
        <p:xfrm>
          <a:off x="7533576" y="1676401"/>
          <a:ext cx="1455738" cy="1110038"/>
        </p:xfrm>
        <a:graphic>
          <a:graphicData uri="http://schemas.openxmlformats.org/presentationml/2006/ole">
            <mc:AlternateContent xmlns:mc="http://schemas.openxmlformats.org/markup-compatibility/2006">
              <mc:Choice xmlns:v="urn:schemas-microsoft-com:vml" Requires="v">
                <p:oleObj spid="_x0000_s2057" name="Word 文書" r:id="rId14" imgW="2514600" imgH="1917700" progId="Word.Document.12">
                  <p:link updateAutomatic="1"/>
                </p:oleObj>
              </mc:Choice>
              <mc:Fallback>
                <p:oleObj name="Word 文書" r:id="rId14" imgW="2514600" imgH="1917700" progId="Word.Document.12">
                  <p:link updateAutomatic="1"/>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533576" y="1676401"/>
                        <a:ext cx="1455738" cy="111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50871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20</a:t>
            </a:fld>
            <a:endParaRPr lang="en-US">
              <a:solidFill>
                <a:prstClr val="black"/>
              </a:solidFill>
            </a:endParaRPr>
          </a:p>
        </p:txBody>
      </p:sp>
      <p:graphicFrame>
        <p:nvGraphicFramePr>
          <p:cNvPr id="6" name="コンテンツ プレースホルダ 3"/>
          <p:cNvGraphicFramePr>
            <a:graphicFrameLocks/>
          </p:cNvGraphicFramePr>
          <p:nvPr>
            <p:extLst>
              <p:ext uri="{D42A27DB-BD31-4B8C-83A1-F6EECF244321}">
                <p14:modId xmlns:p14="http://schemas.microsoft.com/office/powerpoint/2010/main" val="1739134423"/>
              </p:ext>
            </p:extLst>
          </p:nvPr>
        </p:nvGraphicFramePr>
        <p:xfrm>
          <a:off x="467544" y="784800"/>
          <a:ext cx="7787208" cy="6028576"/>
        </p:xfrm>
        <a:graphic>
          <a:graphicData uri="http://schemas.openxmlformats.org/drawingml/2006/table">
            <a:tbl>
              <a:tblPr firstRow="1" bandRow="1">
                <a:tableStyleId>{5C22544A-7EE6-4342-B048-85BDC9FD1C3A}</a:tableStyleId>
              </a:tblPr>
              <a:tblGrid>
                <a:gridCol w="1378496"/>
                <a:gridCol w="6408712"/>
              </a:tblGrid>
              <a:tr h="0">
                <a:tc>
                  <a:txBody>
                    <a:bodyPr/>
                    <a:lstStyle/>
                    <a:p>
                      <a:r>
                        <a:rPr lang="en-US" altLang="ja-JP" sz="1600" dirty="0" smtClean="0"/>
                        <a:t>Group</a:t>
                      </a:r>
                      <a:endParaRPr lang="ja-JP" altLang="en-US" sz="1600" dirty="0"/>
                    </a:p>
                  </a:txBody>
                  <a:tcPr marL="91229" marR="91229"/>
                </a:tc>
                <a:tc>
                  <a:txBody>
                    <a:bodyPr/>
                    <a:lstStyle/>
                    <a:p>
                      <a:r>
                        <a:rPr lang="en-US" altLang="ja-JP" sz="1600" dirty="0" smtClean="0"/>
                        <a:t>Country, Inst.</a:t>
                      </a:r>
                      <a:endParaRPr lang="ja-JP" altLang="en-US" sz="1600" dirty="0"/>
                    </a:p>
                  </a:txBody>
                  <a:tcPr marL="91229" marR="91229"/>
                </a:tc>
              </a:tr>
              <a:tr h="0">
                <a:tc>
                  <a:txBody>
                    <a:bodyPr/>
                    <a:lstStyle/>
                    <a:p>
                      <a:r>
                        <a:rPr lang="en-US" altLang="ja-JP" sz="1600" dirty="0" smtClean="0"/>
                        <a:t>IR</a:t>
                      </a:r>
                      <a:endParaRPr lang="ja-JP" altLang="en-US" sz="1600" dirty="0"/>
                    </a:p>
                  </a:txBody>
                  <a:tcPr marL="91229" marR="91229"/>
                </a:tc>
                <a:tc>
                  <a:txBody>
                    <a:bodyPr/>
                    <a:lstStyle/>
                    <a:p>
                      <a:r>
                        <a:rPr lang="en-US" altLang="ja-JP" sz="1600" dirty="0" smtClean="0"/>
                        <a:t>KEK</a:t>
                      </a:r>
                      <a:endParaRPr lang="ja-JP" altLang="en-US" sz="1600" dirty="0"/>
                    </a:p>
                  </a:txBody>
                  <a:tcPr marL="91229" marR="91229"/>
                </a:tc>
              </a:tr>
              <a:tr h="0">
                <a:tc>
                  <a:txBody>
                    <a:bodyPr/>
                    <a:lstStyle/>
                    <a:p>
                      <a:r>
                        <a:rPr lang="en-US" altLang="ja-JP" sz="1600" dirty="0" smtClean="0"/>
                        <a:t>STR</a:t>
                      </a:r>
                      <a:endParaRPr lang="ja-JP" altLang="en-US" sz="1600" dirty="0"/>
                    </a:p>
                  </a:txBody>
                  <a:tcPr marL="91229" marR="91229"/>
                </a:tc>
                <a:tc>
                  <a:txBody>
                    <a:bodyPr/>
                    <a:lstStyle/>
                    <a:p>
                      <a:r>
                        <a:rPr lang="en-US" altLang="ja-JP" sz="1600" dirty="0" smtClean="0"/>
                        <a:t>KEK</a:t>
                      </a:r>
                      <a:endParaRPr lang="ja-JP" altLang="en-US" sz="1600" dirty="0"/>
                    </a:p>
                  </a:txBody>
                  <a:tcPr marL="91229" marR="91229"/>
                </a:tc>
              </a:tr>
              <a:tr h="0">
                <a:tc>
                  <a:txBody>
                    <a:bodyPr/>
                    <a:lstStyle/>
                    <a:p>
                      <a:r>
                        <a:rPr lang="en-US" altLang="ja-JP" sz="1600" dirty="0" smtClean="0"/>
                        <a:t>PXD</a:t>
                      </a:r>
                      <a:endParaRPr lang="ja-JP" altLang="en-US" sz="1600" dirty="0"/>
                    </a:p>
                  </a:txBody>
                  <a:tcPr marL="91229" marR="91229"/>
                </a:tc>
                <a:tc>
                  <a:txBody>
                    <a:bodyPr/>
                    <a:lstStyle/>
                    <a:p>
                      <a:r>
                        <a:rPr lang="en-US" altLang="ja-JP" sz="1600" dirty="0" smtClean="0"/>
                        <a:t>DEPFET </a:t>
                      </a:r>
                      <a:r>
                        <a:rPr lang="en-US" altLang="ja-JP" sz="1600" dirty="0" err="1" smtClean="0"/>
                        <a:t>collab</a:t>
                      </a:r>
                      <a:r>
                        <a:rPr lang="en-US" altLang="ja-JP" sz="1600" dirty="0" smtClean="0"/>
                        <a:t>. (Germany, Czech, Spain…)</a:t>
                      </a:r>
                      <a:endParaRPr lang="ja-JP" altLang="en-US" sz="1600" dirty="0"/>
                    </a:p>
                  </a:txBody>
                  <a:tcPr marL="91229" marR="91229"/>
                </a:tc>
              </a:tr>
              <a:tr h="0">
                <a:tc>
                  <a:txBody>
                    <a:bodyPr/>
                    <a:lstStyle/>
                    <a:p>
                      <a:r>
                        <a:rPr lang="en-US" altLang="ja-JP" sz="1600" dirty="0" smtClean="0">
                          <a:solidFill>
                            <a:srgbClr val="FF0000"/>
                          </a:solidFill>
                        </a:rPr>
                        <a:t>SVD</a:t>
                      </a:r>
                      <a:endParaRPr lang="ja-JP" altLang="en-US" sz="1600" dirty="0">
                        <a:solidFill>
                          <a:srgbClr val="FF0000"/>
                        </a:solidFill>
                      </a:endParaRPr>
                    </a:p>
                  </a:txBody>
                  <a:tcPr marL="91229" marR="91229"/>
                </a:tc>
                <a:tc>
                  <a:txBody>
                    <a:bodyPr/>
                    <a:lstStyle/>
                    <a:p>
                      <a:r>
                        <a:rPr lang="en-US" altLang="ja-JP" sz="1600" dirty="0" smtClean="0"/>
                        <a:t>Vienna, KEK, Tokyo, Krakow, India, Tohoku, Melbourne, …</a:t>
                      </a:r>
                    </a:p>
                  </a:txBody>
                  <a:tcPr marL="91229" marR="91229"/>
                </a:tc>
              </a:tr>
              <a:tr h="149834">
                <a:tc>
                  <a:txBody>
                    <a:bodyPr/>
                    <a:lstStyle/>
                    <a:p>
                      <a:r>
                        <a:rPr lang="en-US" altLang="ja-JP" sz="1600" dirty="0" smtClean="0"/>
                        <a:t>CDC</a:t>
                      </a:r>
                      <a:endParaRPr lang="ja-JP" altLang="en-US" sz="1600" dirty="0"/>
                    </a:p>
                  </a:txBody>
                  <a:tcPr marL="91229" marR="9122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KEK, NTU, Osaka-CU,</a:t>
                      </a:r>
                      <a:r>
                        <a:rPr lang="en-US" altLang="ja-JP" sz="1600" baseline="0" dirty="0" smtClean="0"/>
                        <a:t> NPC, Viet Nam, …</a:t>
                      </a:r>
                      <a:endParaRPr lang="ja-JP" altLang="en-US" sz="1600" dirty="0" smtClean="0"/>
                    </a:p>
                  </a:txBody>
                  <a:tcPr marL="91229" marR="91229"/>
                </a:tc>
              </a:tr>
              <a:tr h="0">
                <a:tc>
                  <a:txBody>
                    <a:bodyPr/>
                    <a:lstStyle/>
                    <a:p>
                      <a:r>
                        <a:rPr lang="en-US" altLang="ja-JP" sz="1600" dirty="0" smtClean="0">
                          <a:solidFill>
                            <a:srgbClr val="FF0000"/>
                          </a:solidFill>
                        </a:rPr>
                        <a:t>ARICH</a:t>
                      </a:r>
                      <a:endParaRPr lang="ja-JP" altLang="en-US" sz="1600" dirty="0">
                        <a:solidFill>
                          <a:srgbClr val="FF0000"/>
                        </a:solidFill>
                      </a:endParaRPr>
                    </a:p>
                  </a:txBody>
                  <a:tcPr marL="91229" marR="91229"/>
                </a:tc>
                <a:tc>
                  <a:txBody>
                    <a:bodyPr/>
                    <a:lstStyle/>
                    <a:p>
                      <a:r>
                        <a:rPr lang="en-US" altLang="ja-JP" sz="1600" dirty="0" smtClean="0"/>
                        <a:t>KEK, Ljubljana, Tokyo MU, Niigata, …</a:t>
                      </a:r>
                      <a:endParaRPr lang="ja-JP" altLang="en-US" sz="1600" dirty="0"/>
                    </a:p>
                  </a:txBody>
                  <a:tcPr marL="91229" marR="91229"/>
                </a:tc>
              </a:tr>
              <a:tr h="0">
                <a:tc>
                  <a:txBody>
                    <a:bodyPr/>
                    <a:lstStyle/>
                    <a:p>
                      <a:r>
                        <a:rPr lang="en-US" altLang="ja-JP" sz="1600" dirty="0" smtClean="0">
                          <a:solidFill>
                            <a:srgbClr val="FF0000"/>
                          </a:solidFill>
                        </a:rPr>
                        <a:t>TOP</a:t>
                      </a:r>
                      <a:endParaRPr lang="ja-JP" altLang="en-US" sz="1600" dirty="0">
                        <a:solidFill>
                          <a:srgbClr val="FF0000"/>
                        </a:solidFill>
                      </a:endParaRPr>
                    </a:p>
                  </a:txBody>
                  <a:tcPr marL="91229" marR="91229"/>
                </a:tc>
                <a:tc>
                  <a:txBody>
                    <a:bodyPr/>
                    <a:lstStyle/>
                    <a:p>
                      <a:r>
                        <a:rPr lang="en-US" altLang="ja-JP" sz="1600" dirty="0" smtClean="0"/>
                        <a:t>US, Nagoya, Ljubljana</a:t>
                      </a:r>
                      <a:endParaRPr lang="ja-JP" altLang="en-US" sz="1600" dirty="0"/>
                    </a:p>
                  </a:txBody>
                  <a:tcPr marL="91229" marR="91229"/>
                </a:tc>
              </a:tr>
              <a:tr h="0">
                <a:tc>
                  <a:txBody>
                    <a:bodyPr/>
                    <a:lstStyle/>
                    <a:p>
                      <a:r>
                        <a:rPr lang="en-US" altLang="ja-JP" sz="1600" dirty="0" smtClean="0"/>
                        <a:t>ECL</a:t>
                      </a:r>
                      <a:endParaRPr lang="ja-JP" altLang="en-US" sz="1600" dirty="0"/>
                    </a:p>
                  </a:txBody>
                  <a:tcPr marL="91229" marR="91229"/>
                </a:tc>
                <a:tc>
                  <a:txBody>
                    <a:bodyPr/>
                    <a:lstStyle/>
                    <a:p>
                      <a:r>
                        <a:rPr lang="en-US" altLang="ja-JP" sz="1600" dirty="0" smtClean="0"/>
                        <a:t>BINP, </a:t>
                      </a:r>
                      <a:r>
                        <a:rPr lang="en-US" altLang="ja-JP" sz="1600" dirty="0" err="1" smtClean="0"/>
                        <a:t>Hanyang</a:t>
                      </a:r>
                      <a:r>
                        <a:rPr lang="en-US" altLang="ja-JP" sz="1600" dirty="0" smtClean="0"/>
                        <a:t>, Nara-WU, NTU, …</a:t>
                      </a:r>
                      <a:endParaRPr lang="ja-JP" altLang="en-US" sz="1600" dirty="0"/>
                    </a:p>
                  </a:txBody>
                  <a:tcPr marL="91229" marR="91229"/>
                </a:tc>
              </a:tr>
              <a:tr h="0">
                <a:tc>
                  <a:txBody>
                    <a:bodyPr/>
                    <a:lstStyle/>
                    <a:p>
                      <a:r>
                        <a:rPr lang="en-US" altLang="ja-JP" sz="1600" dirty="0" smtClean="0">
                          <a:solidFill>
                            <a:schemeClr val="tx1"/>
                          </a:solidFill>
                        </a:rPr>
                        <a:t>B-KLM</a:t>
                      </a:r>
                      <a:endParaRPr lang="ja-JP" altLang="en-US" sz="1600" dirty="0">
                        <a:solidFill>
                          <a:schemeClr val="tx1"/>
                        </a:solidFill>
                      </a:endParaRPr>
                    </a:p>
                  </a:txBody>
                  <a:tcPr marL="91229" marR="91229"/>
                </a:tc>
                <a:tc>
                  <a:txBody>
                    <a:bodyPr/>
                    <a:lstStyle/>
                    <a:p>
                      <a:r>
                        <a:rPr lang="en-US" altLang="ja-JP" sz="1600" dirty="0" smtClean="0"/>
                        <a:t>US</a:t>
                      </a:r>
                      <a:endParaRPr lang="ja-JP" altLang="en-US" sz="1600" dirty="0"/>
                    </a:p>
                  </a:txBody>
                  <a:tcPr marL="91229" marR="91229"/>
                </a:tc>
              </a:tr>
              <a:tr h="0">
                <a:tc>
                  <a:txBody>
                    <a:bodyPr/>
                    <a:lstStyle/>
                    <a:p>
                      <a:r>
                        <a:rPr lang="en-US" altLang="ja-JP" sz="1600" dirty="0" smtClean="0"/>
                        <a:t>E-KLM</a:t>
                      </a:r>
                      <a:endParaRPr lang="ja-JP" altLang="en-US" sz="1600" dirty="0"/>
                    </a:p>
                  </a:txBody>
                  <a:tcPr marL="91229" marR="91229"/>
                </a:tc>
                <a:tc>
                  <a:txBody>
                    <a:bodyPr/>
                    <a:lstStyle/>
                    <a:p>
                      <a:r>
                        <a:rPr lang="en-US" altLang="ja-JP" sz="1600" dirty="0" smtClean="0"/>
                        <a:t>ITEP, US (readout)</a:t>
                      </a:r>
                      <a:endParaRPr lang="ja-JP" altLang="en-US" sz="1600" dirty="0"/>
                    </a:p>
                  </a:txBody>
                  <a:tcPr marL="91229" marR="91229"/>
                </a:tc>
              </a:tr>
              <a:tr h="0">
                <a:tc>
                  <a:txBody>
                    <a:bodyPr/>
                    <a:lstStyle/>
                    <a:p>
                      <a:r>
                        <a:rPr lang="en-US" altLang="ja-JP" sz="1600" dirty="0" smtClean="0"/>
                        <a:t>DAQ</a:t>
                      </a:r>
                      <a:endParaRPr lang="ja-JP" altLang="en-US" sz="1600" dirty="0"/>
                    </a:p>
                  </a:txBody>
                  <a:tcPr marL="91229" marR="9122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KEK, IHEP</a:t>
                      </a:r>
                      <a:endParaRPr lang="ja-JP" altLang="en-US" sz="1600" dirty="0" smtClean="0"/>
                    </a:p>
                  </a:txBody>
                  <a:tcPr marL="91229" marR="91229"/>
                </a:tc>
              </a:tr>
              <a:tr h="0">
                <a:tc>
                  <a:txBody>
                    <a:bodyPr/>
                    <a:lstStyle/>
                    <a:p>
                      <a:r>
                        <a:rPr lang="en-US" altLang="ja-JP" sz="1600" dirty="0" smtClean="0"/>
                        <a:t>TRG</a:t>
                      </a:r>
                      <a:endParaRPr lang="ja-JP" altLang="en-US" sz="1600" dirty="0"/>
                    </a:p>
                  </a:txBody>
                  <a:tcPr marL="91229" marR="9122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KEK, Korea, …</a:t>
                      </a:r>
                      <a:endParaRPr lang="ja-JP" altLang="en-US" sz="1600" dirty="0" smtClean="0"/>
                    </a:p>
                  </a:txBody>
                  <a:tcPr marL="91229" marR="91229"/>
                </a:tc>
              </a:tr>
              <a:tr h="420256">
                <a:tc>
                  <a:txBody>
                    <a:bodyPr/>
                    <a:lstStyle/>
                    <a:p>
                      <a:r>
                        <a:rPr lang="en-US" altLang="ja-JP" sz="1600" dirty="0" smtClean="0"/>
                        <a:t>SOFT</a:t>
                      </a:r>
                      <a:endParaRPr lang="ja-JP" altLang="en-US" sz="1600" dirty="0"/>
                    </a:p>
                  </a:txBody>
                  <a:tcPr marL="91229" marR="91229"/>
                </a:tc>
                <a:tc>
                  <a:txBody>
                    <a:bodyPr/>
                    <a:lstStyle/>
                    <a:p>
                      <a:endParaRPr lang="ja-JP" altLang="en-US" sz="1600" dirty="0"/>
                    </a:p>
                  </a:txBody>
                  <a:tcPr marL="91229" marR="91229"/>
                </a:tc>
              </a:tr>
              <a:tr h="0">
                <a:tc>
                  <a:txBody>
                    <a:bodyPr/>
                    <a:lstStyle/>
                    <a:p>
                      <a:r>
                        <a:rPr lang="en-US" altLang="ja-JP" sz="1600" dirty="0" smtClean="0"/>
                        <a:t>COMP</a:t>
                      </a:r>
                      <a:endParaRPr lang="ja-JP" altLang="en-US" sz="1600" dirty="0"/>
                    </a:p>
                  </a:txBody>
                  <a:tcPr marL="91229" marR="9122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KEK, PNNL,</a:t>
                      </a:r>
                      <a:r>
                        <a:rPr lang="en-US" altLang="ja-JP" sz="1600" baseline="0" dirty="0" smtClean="0"/>
                        <a:t> Karlsruhe, …</a:t>
                      </a:r>
                      <a:endParaRPr lang="ja-JP" altLang="en-US" sz="1600" dirty="0" smtClean="0"/>
                    </a:p>
                  </a:txBody>
                  <a:tcPr marL="91229" marR="91229"/>
                </a:tc>
              </a:tr>
              <a:tr h="0">
                <a:tc>
                  <a:txBody>
                    <a:bodyPr/>
                    <a:lstStyle/>
                    <a:p>
                      <a:r>
                        <a:rPr lang="en-US" altLang="ja-JP" sz="1600" dirty="0" smtClean="0"/>
                        <a:t>Luminosity monitor</a:t>
                      </a:r>
                      <a:endParaRPr lang="ja-JP" altLang="en-US" sz="1600" dirty="0"/>
                    </a:p>
                  </a:txBody>
                  <a:tcPr marL="91229" marR="9122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KEK, BINP</a:t>
                      </a:r>
                      <a:endParaRPr lang="ja-JP" altLang="en-US" sz="1600" dirty="0" smtClean="0"/>
                    </a:p>
                  </a:txBody>
                  <a:tcPr marL="91229" marR="91229"/>
                </a:tc>
              </a:tr>
              <a:tr h="0">
                <a:tc>
                  <a:txBody>
                    <a:bodyPr/>
                    <a:lstStyle/>
                    <a:p>
                      <a:r>
                        <a:rPr lang="en-US" altLang="ja-JP" sz="1600" dirty="0" err="1" smtClean="0"/>
                        <a:t>Bkg</a:t>
                      </a:r>
                      <a:r>
                        <a:rPr lang="en-US" altLang="ja-JP" sz="1600" baseline="0" dirty="0" smtClean="0"/>
                        <a:t> monitor</a:t>
                      </a:r>
                      <a:endParaRPr lang="ja-JP" altLang="en-US" sz="1600" dirty="0"/>
                    </a:p>
                  </a:txBody>
                  <a:tcPr marL="91229" marR="91229"/>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smtClean="0"/>
                        <a:t>&lt;-</a:t>
                      </a:r>
                      <a:r>
                        <a:rPr lang="en-US" altLang="ja-JP" sz="1600" baseline="0" dirty="0" smtClean="0"/>
                        <a:t> BEAST</a:t>
                      </a:r>
                      <a:endParaRPr lang="ja-JP" altLang="en-US" sz="1600" dirty="0" smtClean="0"/>
                    </a:p>
                  </a:txBody>
                  <a:tcPr marL="91229" marR="91229"/>
                </a:tc>
              </a:tr>
            </a:tbl>
          </a:graphicData>
        </a:graphic>
      </p:graphicFrame>
      <p:sp>
        <p:nvSpPr>
          <p:cNvPr id="2" name="タイトル 1"/>
          <p:cNvSpPr>
            <a:spLocks noGrp="1"/>
          </p:cNvSpPr>
          <p:nvPr>
            <p:ph type="title"/>
          </p:nvPr>
        </p:nvSpPr>
        <p:spPr/>
        <p:txBody>
          <a:bodyPr/>
          <a:lstStyle/>
          <a:p>
            <a:r>
              <a:rPr lang="en-US" dirty="0" smtClean="0"/>
              <a:t>Groups for baseline upgrades</a:t>
            </a:r>
            <a:endParaRPr lang="en-US" dirty="0"/>
          </a:p>
        </p:txBody>
      </p:sp>
    </p:spTree>
    <p:extLst>
      <p:ext uri="{BB962C8B-B14F-4D97-AF65-F5344CB8AC3E}">
        <p14:creationId xmlns:p14="http://schemas.microsoft.com/office/powerpoint/2010/main" val="34840472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21</a:t>
            </a:fld>
            <a:endParaRPr lang="en-US">
              <a:solidFill>
                <a:prstClr val="black"/>
              </a:solidFill>
            </a:endParaRPr>
          </a:p>
        </p:txBody>
      </p:sp>
    </p:spTree>
    <p:extLst>
      <p:ext uri="{BB962C8B-B14F-4D97-AF65-F5344CB8AC3E}">
        <p14:creationId xmlns:p14="http://schemas.microsoft.com/office/powerpoint/2010/main" val="12613902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lang="en-US"/>
          </a:p>
        </p:txBody>
      </p:sp>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22</a:t>
            </a:fld>
            <a:endParaRPr lang="en-US">
              <a:solidFill>
                <a:prstClr val="black"/>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504825"/>
            <a:ext cx="779145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80650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idx="1"/>
          </p:nvPr>
        </p:nvSpPr>
        <p:spPr/>
        <p:txBody>
          <a:bodyPr/>
          <a:lstStyle/>
          <a:p>
            <a:endParaRPr lang="en-US" dirty="0"/>
          </a:p>
        </p:txBody>
      </p:sp>
      <p:sp>
        <p:nvSpPr>
          <p:cNvPr id="3" name="タイトル 2"/>
          <p:cNvSpPr>
            <a:spLocks noGrp="1"/>
          </p:cNvSpPr>
          <p:nvPr>
            <p:ph type="title"/>
          </p:nvPr>
        </p:nvSpPr>
        <p:spPr/>
        <p:txBody>
          <a:bodyPr/>
          <a:lstStyle/>
          <a:p>
            <a:endParaRPr lang="en-US"/>
          </a:p>
        </p:txBody>
      </p:sp>
      <p:sp>
        <p:nvSpPr>
          <p:cNvPr id="4" name="日付プレースホルダー 3"/>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5" name="スライド番号プレースホルダー 4"/>
          <p:cNvSpPr>
            <a:spLocks noGrp="1"/>
          </p:cNvSpPr>
          <p:nvPr>
            <p:ph type="sldNum" sz="quarter" idx="11"/>
          </p:nvPr>
        </p:nvSpPr>
        <p:spPr/>
        <p:txBody>
          <a:bodyPr/>
          <a:lstStyle/>
          <a:p>
            <a:pPr algn="r"/>
            <a:fld id="{D4C49B74-5DB2-4B03-B1D2-7F6A3C51C318}" type="slidenum">
              <a:rPr lang="en-US" smtClean="0">
                <a:solidFill>
                  <a:prstClr val="black"/>
                </a:solidFill>
              </a:rPr>
              <a:pPr algn="r"/>
              <a:t>23</a:t>
            </a:fld>
            <a:endParaRPr lang="en-US">
              <a:solidFill>
                <a:prstClr val="black"/>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13" y="390525"/>
            <a:ext cx="8105775" cy="6076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523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idx="1"/>
          </p:nvPr>
        </p:nvSpPr>
        <p:spPr/>
        <p:txBody>
          <a:bodyPr/>
          <a:lstStyle/>
          <a:p>
            <a:endParaRPr lang="en-US" dirty="0"/>
          </a:p>
        </p:txBody>
      </p:sp>
      <p:sp>
        <p:nvSpPr>
          <p:cNvPr id="3" name="タイトル 2"/>
          <p:cNvSpPr>
            <a:spLocks noGrp="1"/>
          </p:cNvSpPr>
          <p:nvPr>
            <p:ph type="title"/>
          </p:nvPr>
        </p:nvSpPr>
        <p:spPr/>
        <p:txBody>
          <a:bodyPr/>
          <a:lstStyle/>
          <a:p>
            <a:endParaRPr lang="en-US"/>
          </a:p>
        </p:txBody>
      </p:sp>
      <p:sp>
        <p:nvSpPr>
          <p:cNvPr id="4" name="日付プレースホルダー 3"/>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5" name="スライド番号プレースホルダー 4"/>
          <p:cNvSpPr>
            <a:spLocks noGrp="1"/>
          </p:cNvSpPr>
          <p:nvPr>
            <p:ph type="sldNum" sz="quarter" idx="11"/>
          </p:nvPr>
        </p:nvSpPr>
        <p:spPr/>
        <p:txBody>
          <a:bodyPr/>
          <a:lstStyle/>
          <a:p>
            <a:pPr algn="r"/>
            <a:fld id="{D4C49B74-5DB2-4B03-B1D2-7F6A3C51C318}" type="slidenum">
              <a:rPr lang="en-US" smtClean="0">
                <a:solidFill>
                  <a:prstClr val="black"/>
                </a:solidFill>
              </a:rPr>
              <a:pPr algn="r"/>
              <a:t>24</a:t>
            </a:fld>
            <a:endParaRPr lang="en-US">
              <a:solidFill>
                <a:prstClr val="black"/>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09" y="35347"/>
            <a:ext cx="4933950" cy="3695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0630" y="3099445"/>
            <a:ext cx="5013370" cy="3758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73618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idx="1"/>
          </p:nvPr>
        </p:nvSpPr>
        <p:spPr/>
        <p:txBody>
          <a:bodyPr>
            <a:normAutofit fontScale="92500" lnSpcReduction="20000"/>
          </a:bodyPr>
          <a:lstStyle/>
          <a:p>
            <a:r>
              <a:rPr lang="en-US" b="1" dirty="0" smtClean="0"/>
              <a:t>A </a:t>
            </a:r>
            <a:r>
              <a:rPr lang="en-US" b="1" dirty="0"/>
              <a:t>new assembly site </a:t>
            </a:r>
            <a:endParaRPr lang="en-US" sz="2000" dirty="0"/>
          </a:p>
          <a:p>
            <a:pPr marL="0" lvl="0" indent="0">
              <a:buNone/>
            </a:pPr>
            <a:r>
              <a:rPr lang="en-US" dirty="0"/>
              <a:t>Option 1: Sharing layer 5 or 6 ladder assembly with Vienna group.</a:t>
            </a:r>
          </a:p>
          <a:p>
            <a:pPr marL="0" lvl="0" indent="0">
              <a:buNone/>
            </a:pPr>
            <a:r>
              <a:rPr lang="en-US" dirty="0"/>
              <a:t>Option 2: Assembly of forward and backward sensor (DSSD) modules(*), common to layer 4 to 6. </a:t>
            </a:r>
          </a:p>
          <a:p>
            <a:pPr lvl="1"/>
            <a:r>
              <a:rPr lang="en-US" dirty="0"/>
              <a:t>Needs clean room with wire bonding, coordinate measurement machine and (preferably) climate chamber</a:t>
            </a:r>
          </a:p>
          <a:p>
            <a:pPr lvl="1"/>
            <a:r>
              <a:rPr lang="en-US" dirty="0"/>
              <a:t>Prepare assembly jigs</a:t>
            </a:r>
          </a:p>
          <a:p>
            <a:pPr lvl="1"/>
            <a:r>
              <a:rPr lang="en-US" dirty="0"/>
              <a:t>Perform assembly of ladders from its parts (involves several steps of gluing and bonding)</a:t>
            </a:r>
          </a:p>
          <a:p>
            <a:pPr lvl="1"/>
            <a:r>
              <a:rPr lang="en-US" dirty="0"/>
              <a:t>Prepare of transfer jigs </a:t>
            </a:r>
          </a:p>
          <a:p>
            <a:pPr lvl="1"/>
            <a:r>
              <a:rPr lang="en-US" dirty="0"/>
              <a:t>Introduction/Training can be done by either IPMU or Vienna people.</a:t>
            </a:r>
          </a:p>
          <a:p>
            <a:pPr marL="0" indent="0">
              <a:buNone/>
            </a:pPr>
            <a:r>
              <a:rPr lang="en-US" sz="2100" dirty="0"/>
              <a:t>(*) Note: SVD ladders consist of ORIGAMI sensor modules and forward and backward sensor modules. Origami modules are for the chip-on-sensor readout in the central part of ladders. In the forward and backward modules, signal from sensors is read out with conventional structure: sensor/flex/hybrid.  The Belle2 SVD ladders are designed to use common Origami, forward and backward modules</a:t>
            </a:r>
            <a:r>
              <a:rPr lang="en-US" sz="2100" dirty="0" smtClean="0"/>
              <a:t>.</a:t>
            </a:r>
            <a:endParaRPr lang="en-US" sz="2100" dirty="0"/>
          </a:p>
        </p:txBody>
      </p:sp>
      <p:sp>
        <p:nvSpPr>
          <p:cNvPr id="3" name="タイトル 2"/>
          <p:cNvSpPr>
            <a:spLocks noGrp="1"/>
          </p:cNvSpPr>
          <p:nvPr>
            <p:ph type="title"/>
          </p:nvPr>
        </p:nvSpPr>
        <p:spPr/>
        <p:txBody>
          <a:bodyPr>
            <a:noAutofit/>
          </a:bodyPr>
          <a:lstStyle/>
          <a:p>
            <a:r>
              <a:rPr lang="en-US" sz="2800" u="sng" dirty="0"/>
              <a:t>List of potential contributions within the Belle II SVD group for new </a:t>
            </a:r>
            <a:r>
              <a:rPr lang="en-US" sz="2800" u="sng" dirty="0" smtClean="0"/>
              <a:t>collaborators</a:t>
            </a:r>
            <a:endParaRPr lang="en-US" sz="2800" dirty="0"/>
          </a:p>
        </p:txBody>
      </p:sp>
      <p:sp>
        <p:nvSpPr>
          <p:cNvPr id="4" name="日付プレースホルダー 3"/>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5" name="スライド番号プレースホルダー 4"/>
          <p:cNvSpPr>
            <a:spLocks noGrp="1"/>
          </p:cNvSpPr>
          <p:nvPr>
            <p:ph type="sldNum" sz="quarter" idx="11"/>
          </p:nvPr>
        </p:nvSpPr>
        <p:spPr/>
        <p:txBody>
          <a:bodyPr/>
          <a:lstStyle/>
          <a:p>
            <a:pPr algn="r"/>
            <a:fld id="{D4C49B74-5DB2-4B03-B1D2-7F6A3C51C318}" type="slidenum">
              <a:rPr lang="en-US" smtClean="0">
                <a:solidFill>
                  <a:prstClr val="black"/>
                </a:solidFill>
              </a:rPr>
              <a:pPr algn="r"/>
              <a:t>25</a:t>
            </a:fld>
            <a:endParaRPr lang="en-US">
              <a:solidFill>
                <a:prstClr val="black"/>
              </a:solidFill>
            </a:endParaRPr>
          </a:p>
        </p:txBody>
      </p:sp>
    </p:spTree>
    <p:extLst>
      <p:ext uri="{BB962C8B-B14F-4D97-AF65-F5344CB8AC3E}">
        <p14:creationId xmlns:p14="http://schemas.microsoft.com/office/powerpoint/2010/main" val="7412546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idx="1"/>
          </p:nvPr>
        </p:nvSpPr>
        <p:spPr/>
        <p:txBody>
          <a:bodyPr>
            <a:normAutofit fontScale="70000" lnSpcReduction="20000"/>
          </a:bodyPr>
          <a:lstStyle/>
          <a:p>
            <a:r>
              <a:rPr lang="en-US" b="1" dirty="0"/>
              <a:t>Electronics</a:t>
            </a:r>
            <a:endParaRPr lang="en-US" sz="2000" dirty="0"/>
          </a:p>
          <a:p>
            <a:pPr marL="0" lvl="0" indent="0">
              <a:buNone/>
            </a:pPr>
            <a:r>
              <a:rPr lang="en-US" dirty="0"/>
              <a:t>Power supplies:</a:t>
            </a:r>
          </a:p>
          <a:p>
            <a:pPr lvl="1"/>
            <a:r>
              <a:rPr lang="en-US" dirty="0"/>
              <a:t>Produce and test rad-hard DC/DC converter modules with CERN ASIC</a:t>
            </a:r>
          </a:p>
          <a:p>
            <a:pPr lvl="1"/>
            <a:r>
              <a:rPr lang="en-US" dirty="0"/>
              <a:t>Prepare power distribution with existing Kenwood power supplies</a:t>
            </a:r>
          </a:p>
          <a:p>
            <a:pPr lvl="1"/>
            <a:r>
              <a:rPr lang="en-US" dirty="0"/>
              <a:t>Procure new/additional supplies for sensor biasing (up to </a:t>
            </a:r>
            <a:r>
              <a:rPr lang="en-US" dirty="0">
                <a:sym typeface="Symbol"/>
              </a:rPr>
              <a:t></a:t>
            </a:r>
            <a:r>
              <a:rPr lang="en-US" dirty="0"/>
              <a:t>100V)</a:t>
            </a:r>
          </a:p>
          <a:p>
            <a:pPr lvl="1"/>
            <a:r>
              <a:rPr lang="en-US" dirty="0"/>
              <a:t>Procure low voltage power supply system and replace the 10-year old power supply system that was built for the Belle SVD.</a:t>
            </a:r>
          </a:p>
          <a:p>
            <a:pPr lvl="1"/>
            <a:r>
              <a:rPr lang="en-US" dirty="0"/>
              <a:t>Finer power supply segmentation will be beneficial to adjust bias voltages for different sensor direction and position. </a:t>
            </a:r>
          </a:p>
          <a:p>
            <a:pPr marL="0" lvl="0" indent="0">
              <a:buNone/>
            </a:pPr>
            <a:r>
              <a:rPr lang="en-US" dirty="0"/>
              <a:t>FADC system:</a:t>
            </a:r>
          </a:p>
          <a:p>
            <a:pPr lvl="1"/>
            <a:r>
              <a:rPr lang="en-US" dirty="0"/>
              <a:t>Development of certain firmware blocks (e.g. </a:t>
            </a:r>
            <a:r>
              <a:rPr lang="en-US" dirty="0" err="1"/>
              <a:t>GbE</a:t>
            </a:r>
            <a:r>
              <a:rPr lang="en-US" dirty="0"/>
              <a:t> interface) for the FADC system</a:t>
            </a:r>
          </a:p>
          <a:p>
            <a:pPr lvl="1"/>
            <a:r>
              <a:rPr lang="en-US" dirty="0"/>
              <a:t>Production and testing of FADC system components ((part of) FPGA daughter boards and/or FADC mother boards)</a:t>
            </a:r>
          </a:p>
          <a:p>
            <a:pPr marL="0" lvl="0" indent="0">
              <a:buNone/>
            </a:pPr>
            <a:r>
              <a:rPr lang="en-US" dirty="0"/>
              <a:t>Environmental monitoring:</a:t>
            </a:r>
          </a:p>
          <a:p>
            <a:pPr lvl="1"/>
            <a:r>
              <a:rPr lang="en-US" dirty="0"/>
              <a:t>Development and production of rad-hard sensors for</a:t>
            </a:r>
          </a:p>
          <a:p>
            <a:pPr lvl="2"/>
            <a:r>
              <a:rPr lang="en-US" dirty="0"/>
              <a:t>Temperature</a:t>
            </a:r>
          </a:p>
          <a:p>
            <a:pPr lvl="2"/>
            <a:r>
              <a:rPr lang="en-US" dirty="0"/>
              <a:t>Humidity</a:t>
            </a:r>
          </a:p>
          <a:p>
            <a:pPr lvl="2"/>
            <a:r>
              <a:rPr lang="en-US" dirty="0"/>
              <a:t>Instantaneous radiation</a:t>
            </a:r>
          </a:p>
          <a:p>
            <a:pPr lvl="2"/>
            <a:r>
              <a:rPr lang="en-US" dirty="0"/>
              <a:t>Integrated radiation (dose)</a:t>
            </a:r>
          </a:p>
          <a:p>
            <a:pPr lvl="2"/>
            <a:r>
              <a:rPr lang="en-US" dirty="0"/>
              <a:t>Pressure</a:t>
            </a:r>
          </a:p>
          <a:p>
            <a:pPr lvl="2"/>
            <a:r>
              <a:rPr lang="en-US" dirty="0"/>
              <a:t>Gas flow (in, out)</a:t>
            </a:r>
          </a:p>
          <a:p>
            <a:pPr marL="457200" lvl="1" indent="0">
              <a:buNone/>
            </a:pPr>
            <a:r>
              <a:rPr lang="en-US" dirty="0"/>
              <a:t>to be applied in several locations in the PXD/SVD volume (and/or externally</a:t>
            </a:r>
            <a:r>
              <a:rPr lang="en-US" dirty="0" smtClean="0"/>
              <a:t>)</a:t>
            </a:r>
            <a:endParaRPr lang="en-US" dirty="0"/>
          </a:p>
        </p:txBody>
      </p:sp>
      <p:sp>
        <p:nvSpPr>
          <p:cNvPr id="3" name="タイトル 2"/>
          <p:cNvSpPr>
            <a:spLocks noGrp="1"/>
          </p:cNvSpPr>
          <p:nvPr>
            <p:ph type="title"/>
          </p:nvPr>
        </p:nvSpPr>
        <p:spPr/>
        <p:txBody>
          <a:bodyPr/>
          <a:lstStyle/>
          <a:p>
            <a:endParaRPr lang="en-US"/>
          </a:p>
        </p:txBody>
      </p:sp>
      <p:sp>
        <p:nvSpPr>
          <p:cNvPr id="4" name="日付プレースホルダー 3"/>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5" name="スライド番号プレースホルダー 4"/>
          <p:cNvSpPr>
            <a:spLocks noGrp="1"/>
          </p:cNvSpPr>
          <p:nvPr>
            <p:ph type="sldNum" sz="quarter" idx="11"/>
          </p:nvPr>
        </p:nvSpPr>
        <p:spPr/>
        <p:txBody>
          <a:bodyPr/>
          <a:lstStyle/>
          <a:p>
            <a:pPr algn="r"/>
            <a:fld id="{D4C49B74-5DB2-4B03-B1D2-7F6A3C51C318}" type="slidenum">
              <a:rPr lang="en-US" smtClean="0">
                <a:solidFill>
                  <a:prstClr val="black"/>
                </a:solidFill>
              </a:rPr>
              <a:pPr algn="r"/>
              <a:t>26</a:t>
            </a:fld>
            <a:endParaRPr lang="en-US">
              <a:solidFill>
                <a:prstClr val="black"/>
              </a:solidFill>
            </a:endParaRPr>
          </a:p>
        </p:txBody>
      </p:sp>
    </p:spTree>
    <p:extLst>
      <p:ext uri="{BB962C8B-B14F-4D97-AF65-F5344CB8AC3E}">
        <p14:creationId xmlns:p14="http://schemas.microsoft.com/office/powerpoint/2010/main" val="2676319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idx="1"/>
          </p:nvPr>
        </p:nvSpPr>
        <p:spPr/>
        <p:txBody>
          <a:bodyPr/>
          <a:lstStyle/>
          <a:p>
            <a:r>
              <a:rPr lang="en-US" b="1" dirty="0"/>
              <a:t>Software</a:t>
            </a:r>
            <a:endParaRPr lang="en-US" sz="2000" dirty="0"/>
          </a:p>
          <a:p>
            <a:pPr lvl="0"/>
            <a:r>
              <a:rPr lang="en-US" dirty="0"/>
              <a:t>Monitoring software (run parameters, event display, online analysis)</a:t>
            </a:r>
          </a:p>
          <a:p>
            <a:pPr lvl="0"/>
            <a:r>
              <a:rPr lang="en-US" dirty="0"/>
              <a:t>Slow- and run control software (based on EPICS and NSM2)</a:t>
            </a:r>
          </a:p>
          <a:p>
            <a:pPr lvl="0"/>
            <a:r>
              <a:rPr lang="en-US" dirty="0"/>
              <a:t>Run parameter database (APV25 settings, bias voltages, bad strips, etc.) </a:t>
            </a:r>
          </a:p>
          <a:p>
            <a:pPr lvl="0"/>
            <a:r>
              <a:rPr lang="en-US" dirty="0"/>
              <a:t>Details should be discussed with the SVD software coordinator.</a:t>
            </a:r>
          </a:p>
          <a:p>
            <a:endParaRPr lang="en-US" dirty="0"/>
          </a:p>
          <a:p>
            <a:endParaRPr lang="en-US" dirty="0"/>
          </a:p>
          <a:p>
            <a:endParaRPr lang="en-US" dirty="0"/>
          </a:p>
        </p:txBody>
      </p:sp>
      <p:sp>
        <p:nvSpPr>
          <p:cNvPr id="3" name="タイトル 2"/>
          <p:cNvSpPr>
            <a:spLocks noGrp="1"/>
          </p:cNvSpPr>
          <p:nvPr>
            <p:ph type="title"/>
          </p:nvPr>
        </p:nvSpPr>
        <p:spPr/>
        <p:txBody>
          <a:bodyPr/>
          <a:lstStyle/>
          <a:p>
            <a:endParaRPr lang="en-US"/>
          </a:p>
        </p:txBody>
      </p:sp>
      <p:sp>
        <p:nvSpPr>
          <p:cNvPr id="4" name="日付プレースホルダー 3"/>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5" name="スライド番号プレースホルダー 4"/>
          <p:cNvSpPr>
            <a:spLocks noGrp="1"/>
          </p:cNvSpPr>
          <p:nvPr>
            <p:ph type="sldNum" sz="quarter" idx="11"/>
          </p:nvPr>
        </p:nvSpPr>
        <p:spPr/>
        <p:txBody>
          <a:bodyPr/>
          <a:lstStyle/>
          <a:p>
            <a:pPr algn="r"/>
            <a:fld id="{D4C49B74-5DB2-4B03-B1D2-7F6A3C51C318}" type="slidenum">
              <a:rPr lang="en-US" smtClean="0">
                <a:solidFill>
                  <a:prstClr val="black"/>
                </a:solidFill>
              </a:rPr>
              <a:pPr algn="r"/>
              <a:t>27</a:t>
            </a:fld>
            <a:endParaRPr lang="en-US">
              <a:solidFill>
                <a:prstClr val="black"/>
              </a:solidFill>
            </a:endParaRPr>
          </a:p>
        </p:txBody>
      </p:sp>
    </p:spTree>
    <p:extLst>
      <p:ext uri="{BB962C8B-B14F-4D97-AF65-F5344CB8AC3E}">
        <p14:creationId xmlns:p14="http://schemas.microsoft.com/office/powerpoint/2010/main" val="349679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プレースホルダー 4"/>
          <p:cNvSpPr>
            <a:spLocks noGrp="1"/>
          </p:cNvSpPr>
          <p:nvPr>
            <p:ph type="body" idx="1"/>
          </p:nvPr>
        </p:nvSpPr>
        <p:spPr/>
        <p:txBody>
          <a:bodyPr/>
          <a:lstStyle/>
          <a:p>
            <a:r>
              <a:rPr lang="en-US" dirty="0" smtClean="0"/>
              <a:t>Pure </a:t>
            </a:r>
            <a:r>
              <a:rPr lang="en-US" dirty="0" err="1" smtClean="0"/>
              <a:t>CsI</a:t>
            </a:r>
            <a:endParaRPr lang="en-US" dirty="0" smtClean="0"/>
          </a:p>
          <a:p>
            <a:r>
              <a:rPr lang="en-US" dirty="0" smtClean="0"/>
              <a:t>CDC cluster counting (?)</a:t>
            </a:r>
          </a:p>
          <a:p>
            <a:r>
              <a:rPr lang="en-US" dirty="0" smtClean="0"/>
              <a:t>2</a:t>
            </a:r>
            <a:r>
              <a:rPr lang="en-US" baseline="30000" dirty="0" smtClean="0"/>
              <a:t>nd</a:t>
            </a:r>
            <a:r>
              <a:rPr lang="en-US" dirty="0" smtClean="0"/>
              <a:t> version of PXD</a:t>
            </a:r>
            <a:endParaRPr lang="en-US" dirty="0"/>
          </a:p>
        </p:txBody>
      </p:sp>
      <p:sp>
        <p:nvSpPr>
          <p:cNvPr id="2" name="タイトル 1"/>
          <p:cNvSpPr>
            <a:spLocks noGrp="1"/>
          </p:cNvSpPr>
          <p:nvPr>
            <p:ph type="title"/>
          </p:nvPr>
        </p:nvSpPr>
        <p:spPr/>
        <p:txBody>
          <a:bodyPr/>
          <a:lstStyle/>
          <a:p>
            <a:r>
              <a:rPr lang="en-US" dirty="0" smtClean="0"/>
              <a:t>Future Options</a:t>
            </a:r>
            <a:endParaRPr lang="en-US" dirty="0"/>
          </a:p>
        </p:txBody>
      </p:sp>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28</a:t>
            </a:fld>
            <a:endParaRPr lang="en-US">
              <a:solidFill>
                <a:prstClr val="black"/>
              </a:solidFill>
            </a:endParaRPr>
          </a:p>
        </p:txBody>
      </p:sp>
    </p:spTree>
    <p:extLst>
      <p:ext uri="{BB962C8B-B14F-4D97-AF65-F5344CB8AC3E}">
        <p14:creationId xmlns:p14="http://schemas.microsoft.com/office/powerpoint/2010/main" val="36011400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lang="en-US"/>
          </a:p>
        </p:txBody>
      </p:sp>
      <p:sp>
        <p:nvSpPr>
          <p:cNvPr id="4" name="日付プレースホルダー 3"/>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5" name="スライド番号プレースホルダー 4"/>
          <p:cNvSpPr>
            <a:spLocks noGrp="1"/>
          </p:cNvSpPr>
          <p:nvPr>
            <p:ph type="sldNum" sz="quarter" idx="11"/>
          </p:nvPr>
        </p:nvSpPr>
        <p:spPr/>
        <p:txBody>
          <a:bodyPr/>
          <a:lstStyle/>
          <a:p>
            <a:pPr algn="r"/>
            <a:fld id="{D4C49B74-5DB2-4B03-B1D2-7F6A3C51C318}" type="slidenum">
              <a:rPr lang="en-US" smtClean="0">
                <a:solidFill>
                  <a:prstClr val="black"/>
                </a:solidFill>
              </a:rPr>
              <a:pPr algn="r"/>
              <a:t>29</a:t>
            </a:fld>
            <a:endParaRPr lang="en-US">
              <a:solidFill>
                <a:prstClr val="black"/>
              </a:solidFill>
            </a:endParaRPr>
          </a:p>
        </p:txBody>
      </p:sp>
      <p:sp>
        <p:nvSpPr>
          <p:cNvPr id="6" name="正方形/長方形 5"/>
          <p:cNvSpPr/>
          <p:nvPr/>
        </p:nvSpPr>
        <p:spPr>
          <a:xfrm>
            <a:off x="0" y="980728"/>
            <a:ext cx="9144000" cy="4247317"/>
          </a:xfrm>
          <a:prstGeom prst="rect">
            <a:avLst/>
          </a:prstGeom>
        </p:spPr>
        <p:txBody>
          <a:bodyPr wrap="square">
            <a:spAutoFit/>
          </a:bodyPr>
          <a:lstStyle/>
          <a:p>
            <a:r>
              <a:rPr lang="en-US" dirty="0"/>
              <a:t>[Crystals]</a:t>
            </a:r>
          </a:p>
          <a:p>
            <a:r>
              <a:rPr lang="en-US" dirty="0"/>
              <a:t>ISMA can fabricate ~2000 crystals in 4 years: 1 year for preparation + 3 years for production. The first </a:t>
            </a:r>
            <a:r>
              <a:rPr lang="en-US" dirty="0" err="1"/>
              <a:t>endcap</a:t>
            </a:r>
            <a:r>
              <a:rPr lang="en-US" dirty="0"/>
              <a:t> will be ready in year 3, the second in year 4. This assumption is based on utilizing 3 furnaces that are currently allocated for non-doped crystal production. It could be reinforced, but of course, with certain investment.</a:t>
            </a:r>
          </a:p>
          <a:p>
            <a:r>
              <a:rPr lang="en-US" dirty="0"/>
              <a:t> </a:t>
            </a:r>
          </a:p>
          <a:p>
            <a:r>
              <a:rPr lang="en-US" dirty="0"/>
              <a:t>[Photo sensor]</a:t>
            </a:r>
          </a:p>
          <a:p>
            <a:r>
              <a:rPr lang="en-US" dirty="0"/>
              <a:t>So far, APD hasn’t been successful. It is still too noisy to be used for pure </a:t>
            </a:r>
            <a:r>
              <a:rPr lang="en-US" dirty="0" err="1"/>
              <a:t>CsI</a:t>
            </a:r>
            <a:r>
              <a:rPr lang="en-US" dirty="0"/>
              <a:t>.</a:t>
            </a:r>
          </a:p>
          <a:p>
            <a:r>
              <a:rPr lang="en-US" dirty="0"/>
              <a:t>Firm candidate is photo pentode (PP). Discussion with HPK has to be restarted. According to an old communication with them in &gt;2 years ago, we need 2 years for production. Situation might have changed since then.</a:t>
            </a:r>
          </a:p>
          <a:p>
            <a:r>
              <a:rPr lang="en-US" dirty="0"/>
              <a:t> </a:t>
            </a:r>
          </a:p>
          <a:p>
            <a:r>
              <a:rPr lang="en-US" dirty="0"/>
              <a:t>If we go for PP, we need significant redesigning of </a:t>
            </a:r>
            <a:r>
              <a:rPr lang="en-US" dirty="0" err="1"/>
              <a:t>endcap</a:t>
            </a:r>
            <a:r>
              <a:rPr lang="en-US" dirty="0"/>
              <a:t> container. </a:t>
            </a:r>
            <a:r>
              <a:rPr lang="en-US" dirty="0" smtClean="0"/>
              <a:t>After the </a:t>
            </a:r>
            <a:r>
              <a:rPr lang="en-US" dirty="0"/>
              <a:t>start </a:t>
            </a:r>
            <a:r>
              <a:rPr lang="en-US" dirty="0" smtClean="0"/>
              <a:t>of crystal production, mechanical </a:t>
            </a:r>
            <a:r>
              <a:rPr lang="en-US" dirty="0"/>
              <a:t>design </a:t>
            </a:r>
            <a:r>
              <a:rPr lang="en-US" dirty="0" smtClean="0"/>
              <a:t>must be </a:t>
            </a:r>
            <a:r>
              <a:rPr lang="en-US" dirty="0"/>
              <a:t>done within 1-2 years. We have significant shortage of manpower in mechanical design</a:t>
            </a:r>
            <a:r>
              <a:rPr lang="en-US" dirty="0" smtClean="0"/>
              <a:t>.</a:t>
            </a:r>
            <a:endParaRPr lang="en-US" dirty="0"/>
          </a:p>
        </p:txBody>
      </p:sp>
    </p:spTree>
    <p:extLst>
      <p:ext uri="{BB962C8B-B14F-4D97-AF65-F5344CB8AC3E}">
        <p14:creationId xmlns:p14="http://schemas.microsoft.com/office/powerpoint/2010/main" val="842698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51606" y="3482479"/>
            <a:ext cx="8535194" cy="3207032"/>
          </a:xfrm>
          <a:prstGeom prst="rect">
            <a:avLst/>
          </a:prstGeom>
        </p:spPr>
        <p:txBody>
          <a:bodyPr wrap="square">
            <a:spAutoFit/>
          </a:bodyPr>
          <a:lstStyle/>
          <a:p>
            <a:pPr marL="541338" lvl="1" indent="-269875" fontAlgn="base">
              <a:spcBef>
                <a:spcPct val="20000"/>
              </a:spcBef>
              <a:spcAft>
                <a:spcPct val="0"/>
              </a:spcAft>
              <a:buClr>
                <a:srgbClr val="FF3F00"/>
              </a:buClr>
              <a:buFont typeface="Wingdings" charset="2"/>
              <a:buChar char="v"/>
            </a:pPr>
            <a:r>
              <a:rPr lang="en-US" altLang="ja-JP" sz="2000" b="1" kern="0" dirty="0">
                <a:solidFill>
                  <a:srgbClr val="600000"/>
                </a:solidFill>
                <a:latin typeface="Arial Rounded MT Bold"/>
                <a:ea typeface="ヒラギノ丸ゴ Pro W4"/>
                <a:sym typeface="Wingdings"/>
              </a:rPr>
              <a:t>Low </a:t>
            </a:r>
            <a:r>
              <a:rPr lang="en-US" altLang="ja-JP" sz="2000" b="1" kern="0" dirty="0" err="1">
                <a:solidFill>
                  <a:srgbClr val="600000"/>
                </a:solidFill>
                <a:latin typeface="Arial Rounded MT Bold"/>
                <a:ea typeface="ヒラギノ丸ゴ Pro W4"/>
                <a:sym typeface="Wingdings"/>
              </a:rPr>
              <a:t>emittance</a:t>
            </a:r>
            <a:r>
              <a:rPr lang="en-US" altLang="ja-JP" sz="2000" b="1" kern="0" dirty="0">
                <a:solidFill>
                  <a:srgbClr val="600000"/>
                </a:solidFill>
                <a:latin typeface="Arial Rounded MT Bold"/>
                <a:ea typeface="ヒラギノ丸ゴ Pro W4"/>
                <a:sym typeface="Wingdings"/>
              </a:rPr>
              <a:t> e-</a:t>
            </a:r>
          </a:p>
          <a:p>
            <a:pPr marL="719138" lvl="2" indent="-269875" fontAlgn="base">
              <a:spcBef>
                <a:spcPct val="20000"/>
              </a:spcBef>
              <a:spcAft>
                <a:spcPct val="0"/>
              </a:spcAft>
              <a:buClr>
                <a:srgbClr val="FF7F00"/>
              </a:buClr>
              <a:buFont typeface="Wingdings" charset="2"/>
              <a:buChar char="³"/>
            </a:pPr>
            <a:r>
              <a:rPr lang="en-US" altLang="ja-JP" b="1" kern="0" dirty="0">
                <a:solidFill>
                  <a:srgbClr val="004000"/>
                </a:solidFill>
                <a:latin typeface="Arial Rounded MT Bold"/>
                <a:ea typeface="ヒラギノ丸ゴ Pro W4"/>
                <a:sym typeface="Wingdings"/>
              </a:rPr>
              <a:t>with high-charge RF-gun</a:t>
            </a:r>
          </a:p>
          <a:p>
            <a:pPr marL="541338" lvl="1" indent="-269875" fontAlgn="base">
              <a:spcBef>
                <a:spcPct val="20000"/>
              </a:spcBef>
              <a:spcAft>
                <a:spcPct val="0"/>
              </a:spcAft>
              <a:buClr>
                <a:srgbClr val="FF3F00"/>
              </a:buClr>
              <a:buFont typeface="Wingdings" charset="2"/>
              <a:buChar char="v"/>
            </a:pPr>
            <a:r>
              <a:rPr lang="en-US" altLang="ja-JP" sz="2000" b="1" kern="0" dirty="0">
                <a:solidFill>
                  <a:srgbClr val="600000"/>
                </a:solidFill>
                <a:latin typeface="Arial Rounded MT Bold"/>
                <a:ea typeface="ヒラギノ丸ゴ Pro W4"/>
              </a:rPr>
              <a:t>Low </a:t>
            </a:r>
            <a:r>
              <a:rPr lang="en-US" altLang="ja-JP" sz="2000" b="1" kern="0" dirty="0" err="1">
                <a:solidFill>
                  <a:srgbClr val="600000"/>
                </a:solidFill>
                <a:latin typeface="Arial Rounded MT Bold"/>
                <a:ea typeface="ヒラギノ丸ゴ Pro W4"/>
              </a:rPr>
              <a:t>emittance</a:t>
            </a:r>
            <a:r>
              <a:rPr lang="en-US" altLang="ja-JP" sz="2000" b="1" kern="0" dirty="0">
                <a:solidFill>
                  <a:srgbClr val="600000"/>
                </a:solidFill>
                <a:latin typeface="Arial Rounded MT Bold"/>
                <a:ea typeface="ヒラギノ丸ゴ Pro W4"/>
              </a:rPr>
              <a:t> e+</a:t>
            </a:r>
          </a:p>
          <a:p>
            <a:pPr marL="719138" lvl="2" indent="-269875" fontAlgn="base">
              <a:spcBef>
                <a:spcPct val="20000"/>
              </a:spcBef>
              <a:spcAft>
                <a:spcPct val="0"/>
              </a:spcAft>
              <a:buClr>
                <a:srgbClr val="FF7F00"/>
              </a:buClr>
              <a:buFont typeface="Wingdings" charset="2"/>
              <a:buChar char="³"/>
            </a:pPr>
            <a:r>
              <a:rPr lang="en-US" altLang="ja-JP" b="1" kern="0" dirty="0">
                <a:solidFill>
                  <a:srgbClr val="004000"/>
                </a:solidFill>
                <a:latin typeface="Arial Rounded MT Bold"/>
                <a:ea typeface="ヒラギノ丸ゴ Pro W4"/>
              </a:rPr>
              <a:t>with damping ring</a:t>
            </a:r>
            <a:endParaRPr lang="en-US" altLang="ja-JP" sz="2000" b="1" kern="0" dirty="0">
              <a:solidFill>
                <a:srgbClr val="004000"/>
              </a:solidFill>
              <a:latin typeface="Arial Rounded MT Bold"/>
              <a:ea typeface="ヒラギノ丸ゴ Pro W4"/>
            </a:endParaRPr>
          </a:p>
          <a:p>
            <a:pPr marL="541338" lvl="1" indent="-269875" fontAlgn="base">
              <a:spcBef>
                <a:spcPct val="20000"/>
              </a:spcBef>
              <a:spcAft>
                <a:spcPct val="0"/>
              </a:spcAft>
              <a:buClr>
                <a:srgbClr val="FF3F00"/>
              </a:buClr>
              <a:buFont typeface="Wingdings" charset="2"/>
              <a:buChar char="v"/>
            </a:pPr>
            <a:r>
              <a:rPr lang="en-US" altLang="ja-JP" sz="2000" b="1" kern="0" dirty="0">
                <a:solidFill>
                  <a:srgbClr val="600000"/>
                </a:solidFill>
                <a:latin typeface="Arial Rounded MT Bold"/>
                <a:ea typeface="ヒラギノ丸ゴ Pro W4"/>
              </a:rPr>
              <a:t>Higher e+ beam current</a:t>
            </a:r>
          </a:p>
          <a:p>
            <a:pPr marL="719138" lvl="2" indent="-269875" fontAlgn="base">
              <a:spcBef>
                <a:spcPct val="20000"/>
              </a:spcBef>
              <a:spcAft>
                <a:spcPct val="0"/>
              </a:spcAft>
              <a:buClr>
                <a:srgbClr val="FF7F00"/>
              </a:buClr>
              <a:buFont typeface="Wingdings" charset="2"/>
              <a:buChar char="³"/>
            </a:pPr>
            <a:r>
              <a:rPr lang="en-US" altLang="ja-JP" b="1" kern="0" dirty="0">
                <a:solidFill>
                  <a:srgbClr val="004000"/>
                </a:solidFill>
                <a:latin typeface="Arial Rounded MT Bold"/>
                <a:ea typeface="ヒラギノ丸ゴ Pro W4"/>
              </a:rPr>
              <a:t>with new capture section</a:t>
            </a:r>
          </a:p>
          <a:p>
            <a:pPr marL="541338" lvl="1" indent="-269875" fontAlgn="base">
              <a:spcBef>
                <a:spcPct val="20000"/>
              </a:spcBef>
              <a:spcAft>
                <a:spcPct val="0"/>
              </a:spcAft>
              <a:buClr>
                <a:srgbClr val="FF3F00"/>
              </a:buClr>
              <a:buFont typeface="Wingdings" charset="2"/>
              <a:buChar char="v"/>
            </a:pPr>
            <a:r>
              <a:rPr lang="en-US" altLang="ja-JP" sz="2000" b="1" kern="0" dirty="0" err="1">
                <a:solidFill>
                  <a:srgbClr val="600000"/>
                </a:solidFill>
                <a:latin typeface="Arial Rounded MT Bold"/>
                <a:ea typeface="ヒラギノ丸ゴ Pro W4"/>
              </a:rPr>
              <a:t>Emittance</a:t>
            </a:r>
            <a:r>
              <a:rPr lang="en-US" altLang="ja-JP" sz="2000" b="1" kern="0" dirty="0">
                <a:solidFill>
                  <a:srgbClr val="600000"/>
                </a:solidFill>
                <a:latin typeface="Arial Rounded MT Bold"/>
                <a:ea typeface="ヒラギノ丸ゴ Pro W4"/>
              </a:rPr>
              <a:t> preservation</a:t>
            </a:r>
          </a:p>
          <a:p>
            <a:pPr marL="719138" lvl="2" indent="-269875" fontAlgn="base">
              <a:spcBef>
                <a:spcPct val="20000"/>
              </a:spcBef>
              <a:spcAft>
                <a:spcPct val="0"/>
              </a:spcAft>
              <a:buClr>
                <a:srgbClr val="FF7F00"/>
              </a:buClr>
              <a:buFont typeface="Wingdings" charset="2"/>
              <a:buChar char="³"/>
            </a:pPr>
            <a:r>
              <a:rPr lang="en-US" altLang="ja-JP" b="1" kern="0" dirty="0">
                <a:solidFill>
                  <a:srgbClr val="004000"/>
                </a:solidFill>
                <a:latin typeface="Arial Rounded MT Bold"/>
                <a:ea typeface="ヒラギノ丸ゴ Pro W4"/>
              </a:rPr>
              <a:t>with precise beam control</a:t>
            </a:r>
          </a:p>
          <a:p>
            <a:pPr marL="541338" lvl="1" indent="-269875" fontAlgn="base">
              <a:spcBef>
                <a:spcPct val="20000"/>
              </a:spcBef>
              <a:spcAft>
                <a:spcPct val="0"/>
              </a:spcAft>
              <a:buClr>
                <a:srgbClr val="FF3F00"/>
              </a:buClr>
              <a:buFont typeface="Wingdings" charset="2"/>
              <a:buChar char="v"/>
            </a:pPr>
            <a:r>
              <a:rPr lang="en-US" altLang="ja-JP" sz="2000" b="1" kern="0" dirty="0">
                <a:solidFill>
                  <a:srgbClr val="600000"/>
                </a:solidFill>
                <a:latin typeface="Arial Rounded MT Bold"/>
                <a:ea typeface="ヒラギノ丸ゴ Pro W4"/>
              </a:rPr>
              <a:t>4+1 ring simultaneous injection</a:t>
            </a:r>
          </a:p>
        </p:txBody>
      </p:sp>
      <p:pic>
        <p:nvPicPr>
          <p:cNvPr id="6" name="図 132"/>
          <p:cNvPicPr>
            <a:picLocks noChangeAspect="1"/>
          </p:cNvPicPr>
          <p:nvPr/>
        </p:nvPicPr>
        <p:blipFill>
          <a:blip r:embed="rId2"/>
          <a:srcRect/>
          <a:stretch>
            <a:fillRect/>
          </a:stretch>
        </p:blipFill>
        <p:spPr bwMode="auto">
          <a:xfrm>
            <a:off x="151606" y="890888"/>
            <a:ext cx="8840788" cy="2382837"/>
          </a:xfrm>
          <a:prstGeom prst="rect">
            <a:avLst/>
          </a:prstGeom>
          <a:noFill/>
          <a:ln w="9525">
            <a:noFill/>
            <a:miter lim="800000"/>
            <a:headEnd/>
            <a:tailEnd/>
          </a:ln>
        </p:spPr>
      </p:pic>
      <p:sp>
        <p:nvSpPr>
          <p:cNvPr id="4" name="タイトル 4"/>
          <p:cNvSpPr txBox="1">
            <a:spLocks/>
          </p:cNvSpPr>
          <p:nvPr/>
        </p:nvSpPr>
        <p:spPr>
          <a:xfrm>
            <a:off x="457200" y="96892"/>
            <a:ext cx="8229600" cy="73418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1"/>
                </a:solidFill>
                <a:effectLst/>
                <a:uLnTx/>
                <a:uFillTx/>
                <a:latin typeface="Osaka"/>
                <a:ea typeface="Osaka"/>
                <a:cs typeface="Osaka"/>
              </a:rPr>
              <a:t>Injector LINAC</a:t>
            </a:r>
            <a:endParaRPr kumimoji="1" lang="ja-JP" altLang="en-US" sz="3600" b="0" i="0" u="none" strike="noStrike" kern="1200" cap="none" spc="0" normalizeH="0" baseline="0" noProof="0" dirty="0">
              <a:ln>
                <a:noFill/>
              </a:ln>
              <a:solidFill>
                <a:schemeClr val="tx1"/>
              </a:solidFill>
              <a:effectLst/>
              <a:uLnTx/>
              <a:uFillTx/>
              <a:latin typeface="Osaka"/>
              <a:ea typeface="Osaka"/>
              <a:cs typeface="Osaka"/>
            </a:endParaRPr>
          </a:p>
        </p:txBody>
      </p:sp>
      <p:pic>
        <p:nvPicPr>
          <p:cNvPr id="11" name="Picture 2" descr="C:\Users\ushiroda\Sync Folder\Project\Belle II\Meetings\学術会議大型計画シンポジウム\参考資料\CIMG3365_a1.JPG"/>
          <p:cNvPicPr>
            <a:picLocks noChangeAspect="1" noChangeArrowheads="1"/>
          </p:cNvPicPr>
          <p:nvPr/>
        </p:nvPicPr>
        <p:blipFill rotWithShape="1">
          <a:blip r:embed="rId3">
            <a:extLst>
              <a:ext uri="{28A0092B-C50C-407E-A947-70E740481C1C}">
                <a14:useLocalDpi xmlns:a14="http://schemas.microsoft.com/office/drawing/2010/main" val="0"/>
              </a:ext>
            </a:extLst>
          </a:blip>
          <a:srcRect l="28553" t="47635" r="11493" b="15378"/>
          <a:stretch/>
        </p:blipFill>
        <p:spPr bwMode="auto">
          <a:xfrm>
            <a:off x="3973568" y="3312742"/>
            <a:ext cx="5170432" cy="2392378"/>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p:cNvSpPr txBox="1"/>
          <p:nvPr/>
        </p:nvSpPr>
        <p:spPr>
          <a:xfrm>
            <a:off x="5364088" y="3356992"/>
            <a:ext cx="2084225" cy="369332"/>
          </a:xfrm>
          <a:prstGeom prst="rect">
            <a:avLst/>
          </a:prstGeom>
          <a:noFill/>
        </p:spPr>
        <p:txBody>
          <a:bodyPr wrap="none" rtlCol="0">
            <a:spAutoFit/>
          </a:bodyPr>
          <a:lstStyle/>
          <a:p>
            <a:r>
              <a:rPr lang="en-US" dirty="0" smtClean="0">
                <a:solidFill>
                  <a:srgbClr val="FF0000"/>
                </a:solidFill>
              </a:rPr>
              <a:t>Photo RF gun @A-1</a:t>
            </a:r>
            <a:endParaRPr lang="en-US" dirty="0">
              <a:solidFill>
                <a:srgbClr val="FF0000"/>
              </a:solidFill>
            </a:endParaRPr>
          </a:p>
        </p:txBody>
      </p:sp>
      <p:sp>
        <p:nvSpPr>
          <p:cNvPr id="2" name="正方形/長方形 1"/>
          <p:cNvSpPr/>
          <p:nvPr/>
        </p:nvSpPr>
        <p:spPr>
          <a:xfrm>
            <a:off x="4901168" y="5658417"/>
            <a:ext cx="4233062" cy="1169551"/>
          </a:xfrm>
          <a:prstGeom prst="rect">
            <a:avLst/>
          </a:prstGeom>
        </p:spPr>
        <p:txBody>
          <a:bodyPr wrap="square">
            <a:spAutoFit/>
          </a:bodyPr>
          <a:lstStyle/>
          <a:p>
            <a:r>
              <a:rPr lang="ja-JP" altLang="en-US" sz="1400" dirty="0"/>
              <a:t>・高電荷対応の電界収束の構造</a:t>
            </a:r>
            <a:br>
              <a:rPr lang="ja-JP" altLang="en-US" sz="1400" dirty="0"/>
            </a:br>
            <a:r>
              <a:rPr lang="ja-JP" altLang="en-US" sz="1400" dirty="0"/>
              <a:t>・イリジウムセリウムフォトカソードで長寿命</a:t>
            </a:r>
            <a:r>
              <a:rPr lang="ja-JP" altLang="en-US" sz="1400" dirty="0" smtClean="0"/>
              <a:t>・それなりの量子</a:t>
            </a:r>
            <a:r>
              <a:rPr lang="ja-JP" altLang="en-US" sz="1400" dirty="0"/>
              <a:t>効率</a:t>
            </a:r>
            <a:br>
              <a:rPr lang="ja-JP" altLang="en-US" sz="1400" dirty="0"/>
            </a:br>
            <a:r>
              <a:rPr lang="ja-JP" altLang="en-US" sz="1400" dirty="0"/>
              <a:t>・イッテルビウム媒質のレーザーにより高効率・時間構造の制御</a:t>
            </a:r>
            <a:endParaRPr lang="en-US" sz="1400" dirty="0"/>
          </a:p>
        </p:txBody>
      </p:sp>
    </p:spTree>
    <p:extLst>
      <p:ext uri="{BB962C8B-B14F-4D97-AF65-F5344CB8AC3E}">
        <p14:creationId xmlns:p14="http://schemas.microsoft.com/office/powerpoint/2010/main" val="29585057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endParaRPr lang="en-US"/>
          </a:p>
        </p:txBody>
      </p:sp>
      <p:sp>
        <p:nvSpPr>
          <p:cNvPr id="4" name="日付プレースホルダー 3"/>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5" name="スライド番号プレースホルダー 4"/>
          <p:cNvSpPr>
            <a:spLocks noGrp="1"/>
          </p:cNvSpPr>
          <p:nvPr>
            <p:ph type="sldNum" sz="quarter" idx="11"/>
          </p:nvPr>
        </p:nvSpPr>
        <p:spPr/>
        <p:txBody>
          <a:bodyPr/>
          <a:lstStyle/>
          <a:p>
            <a:pPr algn="r"/>
            <a:fld id="{D4C49B74-5DB2-4B03-B1D2-7F6A3C51C318}" type="slidenum">
              <a:rPr lang="en-US" smtClean="0">
                <a:solidFill>
                  <a:prstClr val="black"/>
                </a:solidFill>
              </a:rPr>
              <a:pPr algn="r"/>
              <a:t>30</a:t>
            </a:fld>
            <a:endParaRPr lang="en-US">
              <a:solidFill>
                <a:prstClr val="black"/>
              </a:solidFill>
            </a:endParaRPr>
          </a:p>
        </p:txBody>
      </p:sp>
      <p:sp>
        <p:nvSpPr>
          <p:cNvPr id="6" name="正方形/長方形 5"/>
          <p:cNvSpPr/>
          <p:nvPr/>
        </p:nvSpPr>
        <p:spPr>
          <a:xfrm>
            <a:off x="0" y="764704"/>
            <a:ext cx="9144000" cy="4247317"/>
          </a:xfrm>
          <a:prstGeom prst="rect">
            <a:avLst/>
          </a:prstGeom>
        </p:spPr>
        <p:txBody>
          <a:bodyPr wrap="square">
            <a:spAutoFit/>
          </a:bodyPr>
          <a:lstStyle/>
          <a:p>
            <a:r>
              <a:rPr lang="en-US" dirty="0"/>
              <a:t>[Readout electronics]</a:t>
            </a:r>
          </a:p>
          <a:p>
            <a:r>
              <a:rPr lang="en-US" dirty="0"/>
              <a:t>Shaper DSP for pure </a:t>
            </a:r>
            <a:r>
              <a:rPr lang="en-US" dirty="0" err="1"/>
              <a:t>CsI</a:t>
            </a:r>
            <a:r>
              <a:rPr lang="en-US" dirty="0"/>
              <a:t> has no progress in these 1.5 years. (Some small progress very recently)</a:t>
            </a:r>
          </a:p>
          <a:p>
            <a:r>
              <a:rPr lang="en-US" dirty="0"/>
              <a:t>A prototype is ready, but nothing has been examined because of limited manpower.</a:t>
            </a:r>
          </a:p>
          <a:p>
            <a:r>
              <a:rPr lang="en-US" dirty="0"/>
              <a:t>People (BINP) are more concentrated on shaper for </a:t>
            </a:r>
            <a:r>
              <a:rPr lang="en-US" dirty="0" err="1"/>
              <a:t>CsI</a:t>
            </a:r>
            <a:r>
              <a:rPr lang="en-US" dirty="0"/>
              <a:t>(</a:t>
            </a:r>
            <a:r>
              <a:rPr lang="en-US" dirty="0" err="1"/>
              <a:t>Tl</a:t>
            </a:r>
            <a:r>
              <a:rPr lang="en-US" dirty="0"/>
              <a:t>).</a:t>
            </a:r>
          </a:p>
          <a:p>
            <a:r>
              <a:rPr lang="en-US" dirty="0"/>
              <a:t>In principle, only analog part has to be studied separately, digital part and the rest of data acquisition chain must be common. We need electronics experts to do this.</a:t>
            </a:r>
          </a:p>
          <a:p>
            <a:r>
              <a:rPr lang="en-US" dirty="0"/>
              <a:t> </a:t>
            </a:r>
          </a:p>
          <a:p>
            <a:r>
              <a:rPr lang="en-US" dirty="0"/>
              <a:t>To check the entire system, there must be at least one more beam test (at BINP for example) for pure </a:t>
            </a:r>
            <a:r>
              <a:rPr lang="en-US" dirty="0" err="1"/>
              <a:t>CsI</a:t>
            </a:r>
            <a:r>
              <a:rPr lang="en-US" dirty="0"/>
              <a:t>.</a:t>
            </a:r>
          </a:p>
          <a:p>
            <a:r>
              <a:rPr lang="en-US" dirty="0"/>
              <a:t> </a:t>
            </a:r>
          </a:p>
          <a:p>
            <a:r>
              <a:rPr lang="en-US" dirty="0"/>
              <a:t>&lt;Crystal by crystal acceptance test&gt;</a:t>
            </a:r>
          </a:p>
          <a:p>
            <a:r>
              <a:rPr lang="en-US" dirty="0"/>
              <a:t>If we use PP, we probably can use radiation source to measure uniformity, otherwise we need a cosmic ray test stand. We keep 15 years old stand for Belle 1, but not sure if wire chambers still work or not. We need manpower to design new stand, or repair old stand.</a:t>
            </a:r>
          </a:p>
          <a:p>
            <a:r>
              <a:rPr lang="en-US" dirty="0"/>
              <a:t> </a:t>
            </a:r>
          </a:p>
        </p:txBody>
      </p:sp>
    </p:spTree>
    <p:extLst>
      <p:ext uri="{BB962C8B-B14F-4D97-AF65-F5344CB8AC3E}">
        <p14:creationId xmlns:p14="http://schemas.microsoft.com/office/powerpoint/2010/main" val="8013240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print"/>
          <a:stretch>
            <a:fillRect/>
          </a:stretch>
        </p:blipFill>
        <p:spPr>
          <a:xfrm>
            <a:off x="0" y="712392"/>
            <a:ext cx="9144000" cy="5936487"/>
          </a:xfrm>
          <a:prstGeom prst="rect">
            <a:avLst/>
          </a:prstGeom>
        </p:spPr>
      </p:pic>
      <p:sp>
        <p:nvSpPr>
          <p:cNvPr id="7" name="テキスト ボックス 6"/>
          <p:cNvSpPr txBox="1"/>
          <p:nvPr/>
        </p:nvSpPr>
        <p:spPr>
          <a:xfrm>
            <a:off x="7051853" y="4969141"/>
            <a:ext cx="2018501" cy="584776"/>
          </a:xfrm>
          <a:prstGeom prst="rect">
            <a:avLst/>
          </a:prstGeom>
          <a:noFill/>
        </p:spPr>
        <p:txBody>
          <a:bodyPr wrap="none" rtlCol="0">
            <a:spAutoFit/>
          </a:bodyPr>
          <a:lstStyle/>
          <a:p>
            <a:r>
              <a:rPr lang="en-US" altLang="ja-JP" sz="1600" dirty="0"/>
              <a:t>First target luminosity</a:t>
            </a:r>
          </a:p>
          <a:p>
            <a:r>
              <a:rPr lang="en-US" altLang="ja-JP" sz="1600" dirty="0"/>
              <a:t>1 x 10</a:t>
            </a:r>
            <a:r>
              <a:rPr lang="en-US" altLang="ja-JP" sz="1600" baseline="30000" dirty="0"/>
              <a:t>34</a:t>
            </a:r>
            <a:r>
              <a:rPr lang="en-US" altLang="ja-JP" sz="1600" dirty="0"/>
              <a:t> cm</a:t>
            </a:r>
            <a:r>
              <a:rPr lang="en-US" altLang="ja-JP" sz="1600" baseline="30000" dirty="0"/>
              <a:t>-2</a:t>
            </a:r>
            <a:r>
              <a:rPr lang="en-US" altLang="ja-JP" sz="1600" dirty="0"/>
              <a:t>s</a:t>
            </a:r>
            <a:r>
              <a:rPr lang="en-US" altLang="ja-JP" sz="1600" baseline="30000" dirty="0"/>
              <a:t>-1</a:t>
            </a:r>
            <a:endParaRPr lang="ja-JP" altLang="en-US" sz="1600" baseline="30000" dirty="0"/>
          </a:p>
        </p:txBody>
      </p:sp>
      <p:cxnSp>
        <p:nvCxnSpPr>
          <p:cNvPr id="9" name="直線矢印コネクタ 8"/>
          <p:cNvCxnSpPr/>
          <p:nvPr/>
        </p:nvCxnSpPr>
        <p:spPr>
          <a:xfrm flipH="1" flipV="1">
            <a:off x="5591511" y="1584453"/>
            <a:ext cx="1731595" cy="90011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テキスト ボックス 10"/>
          <p:cNvSpPr txBox="1"/>
          <p:nvPr/>
        </p:nvSpPr>
        <p:spPr>
          <a:xfrm>
            <a:off x="7193645" y="2435248"/>
            <a:ext cx="2018501" cy="584776"/>
          </a:xfrm>
          <a:prstGeom prst="rect">
            <a:avLst/>
          </a:prstGeom>
          <a:noFill/>
        </p:spPr>
        <p:txBody>
          <a:bodyPr wrap="none" rtlCol="0">
            <a:spAutoFit/>
          </a:bodyPr>
          <a:lstStyle/>
          <a:p>
            <a:r>
              <a:rPr lang="en-US" altLang="ja-JP" sz="1600" dirty="0" smtClean="0"/>
              <a:t>First target </a:t>
            </a:r>
            <a:r>
              <a:rPr lang="en-US" altLang="ja-JP" sz="1600" dirty="0"/>
              <a:t>luminosity</a:t>
            </a:r>
          </a:p>
          <a:p>
            <a:r>
              <a:rPr lang="en-US" altLang="ja-JP" sz="1600" dirty="0"/>
              <a:t>1 x 10</a:t>
            </a:r>
            <a:r>
              <a:rPr lang="en-US" altLang="ja-JP" sz="1600" baseline="30000" dirty="0"/>
              <a:t>34</a:t>
            </a:r>
            <a:r>
              <a:rPr lang="en-US" altLang="ja-JP" sz="1600" dirty="0"/>
              <a:t> cm</a:t>
            </a:r>
            <a:r>
              <a:rPr lang="en-US" altLang="ja-JP" sz="1600" baseline="30000" dirty="0"/>
              <a:t>-2</a:t>
            </a:r>
            <a:r>
              <a:rPr lang="en-US" altLang="ja-JP" sz="1600" dirty="0"/>
              <a:t>s</a:t>
            </a:r>
            <a:r>
              <a:rPr lang="en-US" altLang="ja-JP" sz="1600" baseline="30000" dirty="0"/>
              <a:t>-</a:t>
            </a:r>
            <a:r>
              <a:rPr lang="en-US" altLang="ja-JP" sz="1600" baseline="30000" dirty="0" smtClean="0"/>
              <a:t>1</a:t>
            </a:r>
            <a:endParaRPr lang="ja-JP" altLang="en-US" sz="1600" baseline="30000" dirty="0"/>
          </a:p>
        </p:txBody>
      </p:sp>
      <p:cxnSp>
        <p:nvCxnSpPr>
          <p:cNvPr id="13" name="直線矢印コネクタ 12"/>
          <p:cNvCxnSpPr/>
          <p:nvPr/>
        </p:nvCxnSpPr>
        <p:spPr>
          <a:xfrm flipV="1">
            <a:off x="7582754" y="4093684"/>
            <a:ext cx="0" cy="93094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正方形/長方形 13"/>
          <p:cNvSpPr/>
          <p:nvPr/>
        </p:nvSpPr>
        <p:spPr>
          <a:xfrm>
            <a:off x="98637" y="1263499"/>
            <a:ext cx="690463" cy="13563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 name="正方形/長方形 1"/>
          <p:cNvSpPr/>
          <p:nvPr/>
        </p:nvSpPr>
        <p:spPr>
          <a:xfrm>
            <a:off x="98637" y="3791686"/>
            <a:ext cx="690463" cy="11545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3" name="テキスト ボックス 2"/>
          <p:cNvSpPr txBox="1"/>
          <p:nvPr/>
        </p:nvSpPr>
        <p:spPr>
          <a:xfrm>
            <a:off x="1470575" y="3323802"/>
            <a:ext cx="1159392" cy="369332"/>
          </a:xfrm>
          <a:prstGeom prst="rect">
            <a:avLst/>
          </a:prstGeom>
          <a:solidFill>
            <a:srgbClr val="FFFF00"/>
          </a:solidFill>
        </p:spPr>
        <p:txBody>
          <a:bodyPr wrap="none" rtlCol="0">
            <a:spAutoFit/>
          </a:bodyPr>
          <a:lstStyle/>
          <a:p>
            <a:r>
              <a:rPr lang="en-US" altLang="ja-JP" dirty="0" smtClean="0"/>
              <a:t>Scenario 1</a:t>
            </a:r>
            <a:endParaRPr kumimoji="1" lang="ja-JP" altLang="en-US" dirty="0"/>
          </a:p>
        </p:txBody>
      </p:sp>
      <p:sp>
        <p:nvSpPr>
          <p:cNvPr id="4" name="テキスト ボックス 3"/>
          <p:cNvSpPr txBox="1"/>
          <p:nvPr/>
        </p:nvSpPr>
        <p:spPr>
          <a:xfrm>
            <a:off x="1500960" y="5833366"/>
            <a:ext cx="1159392" cy="369332"/>
          </a:xfrm>
          <a:prstGeom prst="rect">
            <a:avLst/>
          </a:prstGeom>
          <a:solidFill>
            <a:srgbClr val="FFFF00"/>
          </a:solidFill>
        </p:spPr>
        <p:txBody>
          <a:bodyPr wrap="none" rtlCol="0">
            <a:spAutoFit/>
          </a:bodyPr>
          <a:lstStyle/>
          <a:p>
            <a:r>
              <a:rPr lang="en-US" altLang="ja-JP" dirty="0"/>
              <a:t>Scenario </a:t>
            </a:r>
            <a:r>
              <a:rPr lang="en-US" altLang="ja-JP" dirty="0" smtClean="0"/>
              <a:t>2</a:t>
            </a:r>
            <a:endParaRPr kumimoji="1" lang="ja-JP" altLang="en-US" dirty="0"/>
          </a:p>
        </p:txBody>
      </p:sp>
      <p:sp>
        <p:nvSpPr>
          <p:cNvPr id="8" name="タイトル 7"/>
          <p:cNvSpPr>
            <a:spLocks noGrp="1"/>
          </p:cNvSpPr>
          <p:nvPr>
            <p:ph type="title"/>
          </p:nvPr>
        </p:nvSpPr>
        <p:spPr/>
        <p:txBody>
          <a:bodyPr/>
          <a:lstStyle/>
          <a:p>
            <a:r>
              <a:rPr kumimoji="1" lang="en-US" altLang="ja-JP" dirty="0" smtClean="0"/>
              <a:t>Machine/Detector commissioning scenario</a:t>
            </a:r>
            <a:endParaRPr kumimoji="1" lang="ja-JP" altLang="en-US" dirty="0"/>
          </a:p>
        </p:txBody>
      </p:sp>
      <p:sp>
        <p:nvSpPr>
          <p:cNvPr id="12" name="日付プレースホルダ 11"/>
          <p:cNvSpPr>
            <a:spLocks noGrp="1"/>
          </p:cNvSpPr>
          <p:nvPr>
            <p:ph type="dt" sz="half" idx="10"/>
          </p:nvPr>
        </p:nvSpPr>
        <p:spPr/>
        <p:txBody>
          <a:bodyPr/>
          <a:lstStyle/>
          <a:p>
            <a:r>
              <a:rPr lang="en-US" altLang="ja-JP" smtClean="0">
                <a:solidFill>
                  <a:prstClr val="black"/>
                </a:solidFill>
              </a:rPr>
              <a:t>2012/10/1</a:t>
            </a:r>
            <a:endParaRPr lang="en-US">
              <a:solidFill>
                <a:prstClr val="black"/>
              </a:solidFill>
            </a:endParaRPr>
          </a:p>
        </p:txBody>
      </p:sp>
      <p:sp>
        <p:nvSpPr>
          <p:cNvPr id="15" name="スライド番号プレースホルダ 14"/>
          <p:cNvSpPr>
            <a:spLocks noGrp="1"/>
          </p:cNvSpPr>
          <p:nvPr>
            <p:ph type="sldNum" sz="quarter" idx="11"/>
          </p:nvPr>
        </p:nvSpPr>
        <p:spPr/>
        <p:txBody>
          <a:bodyPr/>
          <a:lstStyle/>
          <a:p>
            <a:pPr algn="r"/>
            <a:fld id="{D4C49B74-5DB2-4B03-B1D2-7F6A3C51C318}" type="slidenum">
              <a:rPr lang="en-US" smtClean="0">
                <a:solidFill>
                  <a:prstClr val="black"/>
                </a:solidFill>
              </a:rPr>
              <a:pPr algn="r"/>
              <a:t>31</a:t>
            </a:fld>
            <a:endParaRPr lang="en-US">
              <a:solidFill>
                <a:prstClr val="black"/>
              </a:solidFill>
            </a:endParaRPr>
          </a:p>
        </p:txBody>
      </p:sp>
    </p:spTree>
    <p:extLst>
      <p:ext uri="{BB962C8B-B14F-4D97-AF65-F5344CB8AC3E}">
        <p14:creationId xmlns:p14="http://schemas.microsoft.com/office/powerpoint/2010/main" val="34659339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4"/>
          <p:cNvSpPr txBox="1">
            <a:spLocks/>
          </p:cNvSpPr>
          <p:nvPr/>
        </p:nvSpPr>
        <p:spPr>
          <a:xfrm>
            <a:off x="457200" y="96892"/>
            <a:ext cx="8229600" cy="734189"/>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1"/>
                </a:solidFill>
                <a:effectLst/>
                <a:uLnTx/>
                <a:uFillTx/>
                <a:latin typeface="Osaka"/>
                <a:ea typeface="Osaka"/>
                <a:cs typeface="Osaka"/>
              </a:rPr>
              <a:t>Damping Ring for positron</a:t>
            </a:r>
            <a:endParaRPr kumimoji="1" lang="ja-JP" altLang="en-US" sz="3600" b="0" i="0" u="none" strike="noStrike" kern="1200" cap="none" spc="0" normalizeH="0" baseline="0" noProof="0" dirty="0">
              <a:ln>
                <a:noFill/>
              </a:ln>
              <a:solidFill>
                <a:schemeClr val="tx1"/>
              </a:solidFill>
              <a:effectLst/>
              <a:uLnTx/>
              <a:uFillTx/>
              <a:latin typeface="Osaka"/>
              <a:ea typeface="Osaka"/>
              <a:cs typeface="Osaka"/>
            </a:endParaRPr>
          </a:p>
        </p:txBody>
      </p:sp>
      <p:sp>
        <p:nvSpPr>
          <p:cNvPr id="3" name="コンテンツ プレースホルダ 130"/>
          <p:cNvSpPr txBox="1">
            <a:spLocks/>
          </p:cNvSpPr>
          <p:nvPr/>
        </p:nvSpPr>
        <p:spPr>
          <a:xfrm>
            <a:off x="5338445" y="3352800"/>
            <a:ext cx="3805555" cy="3051105"/>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1" lang="en-US" altLang="ja-JP" sz="1800" b="0" i="0" u="none" strike="noStrike" kern="1200" cap="none" spc="0" normalizeH="0" baseline="0" noProof="0" dirty="0" smtClean="0">
                <a:ln>
                  <a:noFill/>
                </a:ln>
                <a:solidFill>
                  <a:srgbClr val="0000FF"/>
                </a:solidFill>
                <a:effectLst/>
                <a:uLnTx/>
                <a:uFillTx/>
                <a:latin typeface="Osaka"/>
                <a:ea typeface="Osaka"/>
                <a:cs typeface="Osaka"/>
              </a:rPr>
              <a:t>Tunnel</a:t>
            </a:r>
            <a:r>
              <a:rPr kumimoji="1" lang="en-US" altLang="ja-JP" sz="1800" b="0" i="0" u="none" strike="noStrike" kern="1200" cap="none" spc="0" normalizeH="0" noProof="0" dirty="0" smtClean="0">
                <a:ln>
                  <a:noFill/>
                </a:ln>
                <a:solidFill>
                  <a:srgbClr val="0000FF"/>
                </a:solidFill>
                <a:effectLst/>
                <a:uLnTx/>
                <a:uFillTx/>
                <a:latin typeface="Osaka"/>
                <a:ea typeface="Osaka"/>
                <a:cs typeface="Osaka"/>
              </a:rPr>
              <a:t> construction close to finish</a:t>
            </a:r>
            <a:endParaRPr kumimoji="1" lang="en-US" altLang="ja-JP" sz="1800" b="0" i="0" u="none" strike="noStrike" kern="1200" cap="none" spc="0" normalizeH="0" baseline="0" noProof="0" dirty="0" smtClean="0">
              <a:ln>
                <a:noFill/>
              </a:ln>
              <a:solidFill>
                <a:srgbClr val="0000FF"/>
              </a:solidFill>
              <a:effectLst/>
              <a:uLnTx/>
              <a:uFillTx/>
              <a:latin typeface="Osaka"/>
              <a:ea typeface="Osaka"/>
              <a:cs typeface="Osaka"/>
            </a:endParaRP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lang="en-US" altLang="ja-JP" dirty="0" smtClean="0">
                <a:solidFill>
                  <a:srgbClr val="0000FF"/>
                </a:solidFill>
                <a:latin typeface="Osaka"/>
                <a:ea typeface="Osaka"/>
                <a:cs typeface="Osaka"/>
              </a:rPr>
              <a:t>Construction of buildings starts soon, completed in JFY2013</a:t>
            </a:r>
            <a:endParaRPr kumimoji="1" lang="en-US" altLang="ja-JP" sz="1800" b="0" i="0" u="none" strike="noStrike" kern="1200" cap="none" spc="0" normalizeH="0" baseline="0" noProof="0" dirty="0" smtClean="0">
              <a:ln>
                <a:noFill/>
              </a:ln>
              <a:solidFill>
                <a:srgbClr val="0000FF"/>
              </a:solidFill>
              <a:effectLst/>
              <a:uLnTx/>
              <a:uFillTx/>
              <a:latin typeface="Osaka"/>
              <a:ea typeface="Osaka"/>
              <a:cs typeface="Osaka"/>
            </a:endParaRPr>
          </a:p>
          <a:p>
            <a:pPr marL="342900" marR="0" lvl="0" indent="-342900" algn="l" defTabSz="457200" rtl="0" eaLnBrk="1" fontAlgn="auto" latinLnBrk="0" hangingPunct="1">
              <a:lnSpc>
                <a:spcPct val="100000"/>
              </a:lnSpc>
              <a:spcBef>
                <a:spcPct val="20000"/>
              </a:spcBef>
              <a:spcAft>
                <a:spcPts val="600"/>
              </a:spcAft>
              <a:buClrTx/>
              <a:buSzTx/>
              <a:buFont typeface="Arial"/>
              <a:buChar char="•"/>
              <a:tabLst/>
              <a:defRPr/>
            </a:pPr>
            <a:r>
              <a:rPr kumimoji="1" lang="en-US" altLang="ja-JP" sz="1800" b="0" i="0" u="none" strike="noStrike" kern="1200" cap="none" spc="0" normalizeH="0" baseline="0" noProof="0" dirty="0" smtClean="0">
                <a:ln>
                  <a:noFill/>
                </a:ln>
                <a:solidFill>
                  <a:srgbClr val="0000FF"/>
                </a:solidFill>
                <a:effectLst/>
                <a:uLnTx/>
                <a:uFillTx/>
                <a:latin typeface="Osaka"/>
                <a:ea typeface="Osaka"/>
                <a:cs typeface="Osaka"/>
              </a:rPr>
              <a:t>Operation starts in 2015</a:t>
            </a:r>
            <a:endParaRPr kumimoji="1" lang="ja-JP" altLang="en-US" sz="1800" b="0" i="0" u="none" strike="noStrike" kern="1200" cap="none" spc="0" normalizeH="0" baseline="0" noProof="0" dirty="0">
              <a:ln>
                <a:noFill/>
              </a:ln>
              <a:solidFill>
                <a:srgbClr val="FF0000"/>
              </a:solidFill>
              <a:effectLst/>
              <a:uLnTx/>
              <a:uFillTx/>
              <a:latin typeface="Osaka"/>
              <a:ea typeface="Osaka"/>
              <a:cs typeface="Osaka"/>
            </a:endParaRPr>
          </a:p>
        </p:txBody>
      </p:sp>
      <p:pic>
        <p:nvPicPr>
          <p:cNvPr id="4" name="図 3" descr="DSCN1063_reduced.jpg"/>
          <p:cNvPicPr>
            <a:picLocks noChangeAspect="1"/>
          </p:cNvPicPr>
          <p:nvPr/>
        </p:nvPicPr>
        <p:blipFill>
          <a:blip r:embed="rId2"/>
          <a:stretch>
            <a:fillRect/>
          </a:stretch>
        </p:blipFill>
        <p:spPr>
          <a:xfrm>
            <a:off x="53063" y="2214798"/>
            <a:ext cx="5285382" cy="3964038"/>
          </a:xfrm>
          <a:prstGeom prst="rect">
            <a:avLst/>
          </a:prstGeom>
        </p:spPr>
      </p:pic>
      <p:pic>
        <p:nvPicPr>
          <p:cNvPr id="5" name="図 243" descr="SKB-DR-layout.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5874981" y="1092180"/>
            <a:ext cx="651874" cy="112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41"/>
          <p:cNvSpPr>
            <a:spLocks noChangeArrowheads="1"/>
          </p:cNvSpPr>
          <p:nvPr/>
        </p:nvSpPr>
        <p:spPr bwMode="auto">
          <a:xfrm rot="10800000">
            <a:off x="5089543" y="962694"/>
            <a:ext cx="24215" cy="65866"/>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7" name="Rectangle 115"/>
          <p:cNvSpPr>
            <a:spLocks noChangeArrowheads="1"/>
          </p:cNvSpPr>
          <p:nvPr/>
        </p:nvSpPr>
        <p:spPr bwMode="auto">
          <a:xfrm rot="10800000">
            <a:off x="7050978" y="960757"/>
            <a:ext cx="45525" cy="65866"/>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8" name="Line 91"/>
          <p:cNvSpPr>
            <a:spLocks noChangeShapeType="1"/>
          </p:cNvSpPr>
          <p:nvPr/>
        </p:nvSpPr>
        <p:spPr bwMode="auto">
          <a:xfrm rot="10800000">
            <a:off x="3592073" y="994658"/>
            <a:ext cx="4832394" cy="969"/>
          </a:xfrm>
          <a:prstGeom prst="line">
            <a:avLst/>
          </a:pr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a:lstStyle/>
          <a:p>
            <a:pPr>
              <a:defRPr/>
            </a:pPr>
            <a:endParaRPr lang="ja-JP" altLang="en-US">
              <a:latin typeface="+mn-lt"/>
              <a:ea typeface="ＭＳ Ｐゴシック" pitchFamily="-112" charset="-128"/>
              <a:cs typeface="Arial"/>
            </a:endParaRPr>
          </a:p>
        </p:txBody>
      </p:sp>
      <p:sp>
        <p:nvSpPr>
          <p:cNvPr id="9" name="Rectangle 108"/>
          <p:cNvSpPr>
            <a:spLocks noChangeArrowheads="1"/>
          </p:cNvSpPr>
          <p:nvPr/>
        </p:nvSpPr>
        <p:spPr bwMode="auto">
          <a:xfrm rot="10800000">
            <a:off x="7841364"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0" name="Line 87"/>
          <p:cNvSpPr>
            <a:spLocks noChangeShapeType="1"/>
          </p:cNvSpPr>
          <p:nvPr/>
        </p:nvSpPr>
        <p:spPr bwMode="auto">
          <a:xfrm rot="10800000">
            <a:off x="7400646" y="1873186"/>
            <a:ext cx="1023820" cy="969"/>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mn-lt"/>
              <a:ea typeface="ＭＳ Ｐゴシック" pitchFamily="-112" charset="-128"/>
              <a:cs typeface="Arial"/>
            </a:endParaRPr>
          </a:p>
        </p:txBody>
      </p:sp>
      <p:sp>
        <p:nvSpPr>
          <p:cNvPr id="11" name="AutoShape 88"/>
          <p:cNvSpPr>
            <a:spLocks/>
          </p:cNvSpPr>
          <p:nvPr/>
        </p:nvSpPr>
        <p:spPr bwMode="auto">
          <a:xfrm rot="10800000" flipH="1">
            <a:off x="7964377" y="995627"/>
            <a:ext cx="878529" cy="878528"/>
          </a:xfrm>
          <a:custGeom>
            <a:avLst/>
            <a:gdLst>
              <a:gd name="T0" fmla="*/ 719931 w 1439862"/>
              <a:gd name="T1" fmla="*/ 0 h 1439863"/>
              <a:gd name="T2" fmla="*/ 719931 w 1439862"/>
              <a:gd name="T3" fmla="*/ 719932 h 1439863"/>
              <a:gd name="T4" fmla="*/ 1439402 w 1439862"/>
              <a:gd name="T5" fmla="*/ 694206 h 1439863"/>
              <a:gd name="T6" fmla="*/ 719931 w 1439862"/>
              <a:gd name="T7" fmla="*/ 0 h 1439863"/>
              <a:gd name="T8" fmla="*/ 1439402 w 1439862"/>
              <a:gd name="T9" fmla="*/ 694206 h 1439863"/>
            </a:gdLst>
            <a:ahLst/>
            <a:cxnLst>
              <a:cxn ang="0">
                <a:pos x="T0" y="T1"/>
              </a:cxn>
              <a:cxn ang="0">
                <a:pos x="T2" y="T3"/>
              </a:cxn>
              <a:cxn ang="0">
                <a:pos x="T4" y="T5"/>
              </a:cxn>
            </a:cxnLst>
            <a:rect l="T6" t="T7" r="T8" b="T9"/>
            <a:pathLst>
              <a:path w="1439862" h="1439863" stroke="0">
                <a:moveTo>
                  <a:pt x="719931" y="0"/>
                </a:moveTo>
                <a:lnTo>
                  <a:pt x="719931" y="-1"/>
                </a:lnTo>
                <a:cubicBezTo>
                  <a:pt x="1107526" y="-1"/>
                  <a:pt x="1425552" y="306858"/>
                  <a:pt x="1439402" y="694206"/>
                </a:cubicBezTo>
                <a:lnTo>
                  <a:pt x="719931" y="719932"/>
                </a:lnTo>
                <a:close/>
              </a:path>
              <a:path w="1439862" h="1439863" fill="none">
                <a:moveTo>
                  <a:pt x="719931" y="0"/>
                </a:moveTo>
                <a:lnTo>
                  <a:pt x="719931" y="-1"/>
                </a:lnTo>
                <a:cubicBezTo>
                  <a:pt x="1107526" y="-1"/>
                  <a:pt x="1425552" y="306858"/>
                  <a:pt x="1439402" y="694206"/>
                </a:cubicBezTo>
              </a:path>
            </a:pathLst>
          </a:custGeom>
          <a:noFill/>
          <a:ln w="25560">
            <a:solidFill>
              <a:srgbClr val="BBE0E3"/>
            </a:solidFill>
            <a:miter lim="800000"/>
            <a:headEnd/>
            <a:tailEnd type="triangle" w="med" len="med"/>
          </a:ln>
          <a:effectLst>
            <a:outerShdw blurRad="63500" dist="20160" dir="5400000" algn="ctr" rotWithShape="0">
              <a:srgbClr val="000000">
                <a:alpha val="38034"/>
              </a:srgbClr>
            </a:outerShdw>
          </a:effectLst>
        </p:spPr>
        <p:txBody>
          <a:bodyPr wrap="none" anchor="ctr"/>
          <a:lstStyle/>
          <a:p>
            <a:pPr>
              <a:defRPr/>
            </a:pPr>
            <a:endParaRPr lang="ja-JP" altLang="en-US">
              <a:latin typeface="+mn-lt"/>
              <a:cs typeface="Arial" charset="0"/>
            </a:endParaRPr>
          </a:p>
        </p:txBody>
      </p:sp>
      <p:sp>
        <p:nvSpPr>
          <p:cNvPr id="12" name="AutoShape 89"/>
          <p:cNvSpPr>
            <a:spLocks noChangeArrowheads="1"/>
          </p:cNvSpPr>
          <p:nvPr/>
        </p:nvSpPr>
        <p:spPr bwMode="auto">
          <a:xfrm rot="5400000" flipH="1">
            <a:off x="7962440" y="995627"/>
            <a:ext cx="878528" cy="878529"/>
          </a:xfrm>
          <a:custGeom>
            <a:avLst/>
            <a:gdLst>
              <a:gd name="T0" fmla="*/ 719931 w 1439863"/>
              <a:gd name="T1" fmla="*/ 0 h 1439862"/>
              <a:gd name="T2" fmla="*/ 719932 w 1439863"/>
              <a:gd name="T3" fmla="*/ 719931 h 1439862"/>
              <a:gd name="T4" fmla="*/ 1439403 w 1439863"/>
              <a:gd name="T5" fmla="*/ 694206 h 1439862"/>
              <a:gd name="T6" fmla="*/ 719931 w 1439863"/>
              <a:gd name="T7" fmla="*/ 0 h 1439862"/>
              <a:gd name="T8" fmla="*/ 1439403 w 1439863"/>
              <a:gd name="T9" fmla="*/ 694206 h 1439862"/>
            </a:gdLst>
            <a:ahLst/>
            <a:cxnLst>
              <a:cxn ang="0">
                <a:pos x="T0" y="T1"/>
              </a:cxn>
              <a:cxn ang="0">
                <a:pos x="T2" y="T3"/>
              </a:cxn>
              <a:cxn ang="0">
                <a:pos x="T4" y="T5"/>
              </a:cxn>
            </a:cxnLst>
            <a:rect l="T6" t="T7" r="T8" b="T9"/>
            <a:pathLst>
              <a:path w="1439863" h="1439862" stroke="0">
                <a:moveTo>
                  <a:pt x="719931" y="0"/>
                </a:moveTo>
                <a:lnTo>
                  <a:pt x="719931" y="-1"/>
                </a:lnTo>
                <a:cubicBezTo>
                  <a:pt x="1107526" y="-1"/>
                  <a:pt x="1425552" y="306857"/>
                  <a:pt x="1439403" y="694204"/>
                </a:cubicBezTo>
                <a:lnTo>
                  <a:pt x="719932" y="719931"/>
                </a:lnTo>
                <a:close/>
              </a:path>
              <a:path w="1439863" h="1439862" fill="none">
                <a:moveTo>
                  <a:pt x="719931" y="0"/>
                </a:moveTo>
                <a:lnTo>
                  <a:pt x="719931" y="-1"/>
                </a:lnTo>
                <a:cubicBezTo>
                  <a:pt x="1107526" y="-1"/>
                  <a:pt x="1425552" y="306857"/>
                  <a:pt x="1439403" y="694204"/>
                </a:cubicBezTo>
              </a:path>
            </a:pathLst>
          </a:custGeom>
          <a:noFill/>
          <a:ln w="25560">
            <a:solidFill>
              <a:srgbClr val="BBE0E3"/>
            </a:solidFill>
            <a:miter lim="800000"/>
            <a:headEnd/>
            <a:tailEnd/>
          </a:ln>
          <a:effectLst>
            <a:outerShdw blurRad="63500" dist="20160" dir="5400000" algn="ctr" rotWithShape="0">
              <a:srgbClr val="000000">
                <a:alpha val="38034"/>
              </a:srgbClr>
            </a:outerShdw>
          </a:effectLst>
        </p:spPr>
        <p:txBody>
          <a:bodyPr wrap="none" anchor="ctr"/>
          <a:lstStyle/>
          <a:p>
            <a:pPr>
              <a:defRPr/>
            </a:pPr>
            <a:endParaRPr lang="ja-JP" altLang="en-US">
              <a:latin typeface="+mn-lt"/>
              <a:cs typeface="Arial" charset="0"/>
            </a:endParaRPr>
          </a:p>
        </p:txBody>
      </p:sp>
      <p:sp>
        <p:nvSpPr>
          <p:cNvPr id="13" name="Line 90"/>
          <p:cNvSpPr>
            <a:spLocks noChangeShapeType="1"/>
          </p:cNvSpPr>
          <p:nvPr/>
        </p:nvSpPr>
        <p:spPr bwMode="auto">
          <a:xfrm rot="10800000">
            <a:off x="8841937" y="1431501"/>
            <a:ext cx="969" cy="37775"/>
          </a:xfrm>
          <a:prstGeom prst="line">
            <a:avLst/>
          </a:prstGeom>
          <a:noFill/>
          <a:ln w="25560">
            <a:solidFill>
              <a:srgbClr val="BBE0E3"/>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mn-lt"/>
              <a:ea typeface="ＭＳ Ｐゴシック" pitchFamily="-112" charset="-128"/>
              <a:cs typeface="Arial"/>
            </a:endParaRPr>
          </a:p>
        </p:txBody>
      </p:sp>
      <p:sp>
        <p:nvSpPr>
          <p:cNvPr id="14" name="AutoShape 92"/>
          <p:cNvSpPr>
            <a:spLocks noChangeArrowheads="1"/>
          </p:cNvSpPr>
          <p:nvPr/>
        </p:nvSpPr>
        <p:spPr bwMode="auto">
          <a:xfrm rot="10800000">
            <a:off x="7773561" y="1781169"/>
            <a:ext cx="650906"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5" name="Rectangle 93"/>
          <p:cNvSpPr>
            <a:spLocks noChangeArrowheads="1"/>
          </p:cNvSpPr>
          <p:nvPr/>
        </p:nvSpPr>
        <p:spPr bwMode="auto">
          <a:xfrm rot="10800000">
            <a:off x="8331481" y="1841222"/>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6" name="Rectangle 94"/>
          <p:cNvSpPr>
            <a:spLocks noChangeArrowheads="1"/>
          </p:cNvSpPr>
          <p:nvPr/>
        </p:nvSpPr>
        <p:spPr bwMode="auto">
          <a:xfrm rot="10800000">
            <a:off x="8261740" y="1841222"/>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7" name="Rectangle 95"/>
          <p:cNvSpPr>
            <a:spLocks noChangeArrowheads="1"/>
          </p:cNvSpPr>
          <p:nvPr/>
        </p:nvSpPr>
        <p:spPr bwMode="auto">
          <a:xfrm rot="10800000">
            <a:off x="8192001" y="1841222"/>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8" name="Rectangle 96"/>
          <p:cNvSpPr>
            <a:spLocks noChangeArrowheads="1"/>
          </p:cNvSpPr>
          <p:nvPr/>
        </p:nvSpPr>
        <p:spPr bwMode="auto">
          <a:xfrm rot="10800000">
            <a:off x="8122261" y="1841222"/>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19" name="Rectangle 97"/>
          <p:cNvSpPr>
            <a:spLocks noChangeArrowheads="1"/>
          </p:cNvSpPr>
          <p:nvPr/>
        </p:nvSpPr>
        <p:spPr bwMode="auto">
          <a:xfrm rot="10800000">
            <a:off x="8052520" y="1840254"/>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0" name="Rectangle 98"/>
          <p:cNvSpPr>
            <a:spLocks noChangeArrowheads="1"/>
          </p:cNvSpPr>
          <p:nvPr/>
        </p:nvSpPr>
        <p:spPr bwMode="auto">
          <a:xfrm rot="10800000">
            <a:off x="7981813" y="1841222"/>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1" name="Rectangle 99"/>
          <p:cNvSpPr>
            <a:spLocks noChangeArrowheads="1"/>
          </p:cNvSpPr>
          <p:nvPr/>
        </p:nvSpPr>
        <p:spPr bwMode="auto">
          <a:xfrm rot="10800000">
            <a:off x="7912073" y="184025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2" name="Rectangle 100"/>
          <p:cNvSpPr>
            <a:spLocks noChangeArrowheads="1"/>
          </p:cNvSpPr>
          <p:nvPr/>
        </p:nvSpPr>
        <p:spPr bwMode="auto">
          <a:xfrm rot="10800000">
            <a:off x="7842333" y="184025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3" name="AutoShape 101"/>
          <p:cNvSpPr>
            <a:spLocks noChangeArrowheads="1"/>
          </p:cNvSpPr>
          <p:nvPr/>
        </p:nvSpPr>
        <p:spPr bwMode="auto">
          <a:xfrm rot="10800000">
            <a:off x="7727067" y="902641"/>
            <a:ext cx="696431"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4" name="Rectangle 102"/>
          <p:cNvSpPr>
            <a:spLocks noChangeArrowheads="1"/>
          </p:cNvSpPr>
          <p:nvPr/>
        </p:nvSpPr>
        <p:spPr bwMode="auto">
          <a:xfrm rot="10800000">
            <a:off x="8331480" y="962694"/>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5" name="Rectangle 103"/>
          <p:cNvSpPr>
            <a:spLocks noChangeArrowheads="1"/>
          </p:cNvSpPr>
          <p:nvPr/>
        </p:nvSpPr>
        <p:spPr bwMode="auto">
          <a:xfrm rot="10800000">
            <a:off x="8260772"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6" name="Rectangle 104"/>
          <p:cNvSpPr>
            <a:spLocks noChangeArrowheads="1"/>
          </p:cNvSpPr>
          <p:nvPr/>
        </p:nvSpPr>
        <p:spPr bwMode="auto">
          <a:xfrm rot="10800000">
            <a:off x="8191032"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7" name="Rectangle 105"/>
          <p:cNvSpPr>
            <a:spLocks noChangeArrowheads="1"/>
          </p:cNvSpPr>
          <p:nvPr/>
        </p:nvSpPr>
        <p:spPr bwMode="auto">
          <a:xfrm rot="10800000">
            <a:off x="8121293"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8" name="Rectangle 106"/>
          <p:cNvSpPr>
            <a:spLocks noChangeArrowheads="1"/>
          </p:cNvSpPr>
          <p:nvPr/>
        </p:nvSpPr>
        <p:spPr bwMode="auto">
          <a:xfrm rot="10800000">
            <a:off x="8051552" y="961725"/>
            <a:ext cx="45524"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29" name="Rectangle 107"/>
          <p:cNvSpPr>
            <a:spLocks noChangeArrowheads="1"/>
          </p:cNvSpPr>
          <p:nvPr/>
        </p:nvSpPr>
        <p:spPr bwMode="auto">
          <a:xfrm rot="10800000">
            <a:off x="7981812" y="962694"/>
            <a:ext cx="45524"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0" name="Rectangle 108"/>
          <p:cNvSpPr>
            <a:spLocks noChangeArrowheads="1"/>
          </p:cNvSpPr>
          <p:nvPr/>
        </p:nvSpPr>
        <p:spPr bwMode="auto">
          <a:xfrm rot="10800000">
            <a:off x="7911104"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1" name="AutoShape 110"/>
          <p:cNvSpPr>
            <a:spLocks noChangeArrowheads="1"/>
          </p:cNvSpPr>
          <p:nvPr/>
        </p:nvSpPr>
        <p:spPr bwMode="auto">
          <a:xfrm rot="10800000">
            <a:off x="6983175" y="901672"/>
            <a:ext cx="650906"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2" name="Rectangle 111"/>
          <p:cNvSpPr>
            <a:spLocks noChangeArrowheads="1"/>
          </p:cNvSpPr>
          <p:nvPr/>
        </p:nvSpPr>
        <p:spPr bwMode="auto">
          <a:xfrm rot="10800000">
            <a:off x="7541095"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3" name="Rectangle 112"/>
          <p:cNvSpPr>
            <a:spLocks noChangeArrowheads="1"/>
          </p:cNvSpPr>
          <p:nvPr/>
        </p:nvSpPr>
        <p:spPr bwMode="auto">
          <a:xfrm rot="10800000">
            <a:off x="7471355"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4" name="Rectangle 113"/>
          <p:cNvSpPr>
            <a:spLocks noChangeArrowheads="1"/>
          </p:cNvSpPr>
          <p:nvPr/>
        </p:nvSpPr>
        <p:spPr bwMode="auto">
          <a:xfrm rot="10800000">
            <a:off x="7401615"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5" name="Rectangle 114"/>
          <p:cNvSpPr>
            <a:spLocks noChangeArrowheads="1"/>
          </p:cNvSpPr>
          <p:nvPr/>
        </p:nvSpPr>
        <p:spPr bwMode="auto">
          <a:xfrm rot="10800000">
            <a:off x="7331875" y="961725"/>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6" name="Rectangle 115"/>
          <p:cNvSpPr>
            <a:spLocks noChangeArrowheads="1"/>
          </p:cNvSpPr>
          <p:nvPr/>
        </p:nvSpPr>
        <p:spPr bwMode="auto">
          <a:xfrm rot="10800000">
            <a:off x="7262135" y="960757"/>
            <a:ext cx="45525" cy="65866"/>
          </a:xfrm>
          <a:prstGeom prst="rect">
            <a:avLst/>
          </a:prstGeom>
          <a:solidFill>
            <a:srgbClr val="FF0000"/>
          </a:solidFill>
          <a:ln w="9360">
            <a:solidFill>
              <a:srgbClr val="FF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7" name="Rectangle 116"/>
          <p:cNvSpPr>
            <a:spLocks noChangeArrowheads="1"/>
          </p:cNvSpPr>
          <p:nvPr/>
        </p:nvSpPr>
        <p:spPr bwMode="auto">
          <a:xfrm rot="10800000">
            <a:off x="7191427" y="961725"/>
            <a:ext cx="46493" cy="65866"/>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8" name="Rectangle 117"/>
          <p:cNvSpPr>
            <a:spLocks noChangeArrowheads="1"/>
          </p:cNvSpPr>
          <p:nvPr/>
        </p:nvSpPr>
        <p:spPr bwMode="auto">
          <a:xfrm rot="10800000">
            <a:off x="7121687" y="960757"/>
            <a:ext cx="46493" cy="65866"/>
          </a:xfrm>
          <a:prstGeom prst="rect">
            <a:avLst/>
          </a:prstGeom>
          <a:solidFill>
            <a:srgbClr val="00FFFF"/>
          </a:solidFill>
          <a:ln w="9360">
            <a:solidFill>
              <a:srgbClr val="00FF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39" name="AutoShape 119"/>
          <p:cNvSpPr>
            <a:spLocks noChangeArrowheads="1"/>
          </p:cNvSpPr>
          <p:nvPr/>
        </p:nvSpPr>
        <p:spPr bwMode="auto">
          <a:xfrm rot="10800000">
            <a:off x="6239283" y="901672"/>
            <a:ext cx="650906"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0" name="Rectangle 120"/>
          <p:cNvSpPr>
            <a:spLocks noChangeArrowheads="1"/>
          </p:cNvSpPr>
          <p:nvPr/>
        </p:nvSpPr>
        <p:spPr bwMode="auto">
          <a:xfrm rot="10800000">
            <a:off x="6797203" y="961725"/>
            <a:ext cx="46493" cy="65866"/>
          </a:xfrm>
          <a:prstGeom prst="rect">
            <a:avLst/>
          </a:prstGeom>
          <a:solidFill>
            <a:schemeClr val="tx1"/>
          </a:solidFill>
          <a:ln w="9360">
            <a:solidFill>
              <a:schemeClr val="tx1"/>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1" name="Rectangle 121"/>
          <p:cNvSpPr>
            <a:spLocks noChangeArrowheads="1"/>
          </p:cNvSpPr>
          <p:nvPr/>
        </p:nvSpPr>
        <p:spPr bwMode="auto">
          <a:xfrm rot="10800000">
            <a:off x="6727463"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2" name="Rectangle 122"/>
          <p:cNvSpPr>
            <a:spLocks noChangeArrowheads="1"/>
          </p:cNvSpPr>
          <p:nvPr/>
        </p:nvSpPr>
        <p:spPr bwMode="auto">
          <a:xfrm rot="10800000">
            <a:off x="6657722"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3" name="Rectangle 123"/>
          <p:cNvSpPr>
            <a:spLocks noChangeArrowheads="1"/>
          </p:cNvSpPr>
          <p:nvPr/>
        </p:nvSpPr>
        <p:spPr bwMode="auto">
          <a:xfrm rot="10800000">
            <a:off x="6587982" y="961725"/>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4" name="Rectangle 124"/>
          <p:cNvSpPr>
            <a:spLocks noChangeArrowheads="1"/>
          </p:cNvSpPr>
          <p:nvPr/>
        </p:nvSpPr>
        <p:spPr bwMode="auto">
          <a:xfrm rot="10800000">
            <a:off x="6518243" y="960757"/>
            <a:ext cx="45525" cy="65866"/>
          </a:xfrm>
          <a:prstGeom prst="rect">
            <a:avLst/>
          </a:prstGeom>
          <a:solidFill>
            <a:srgbClr val="7F7F7F">
              <a:alpha val="29999"/>
            </a:srgbClr>
          </a:solidFill>
          <a:ln w="9525">
            <a:noFill/>
            <a:round/>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5" name="Rectangle 125"/>
          <p:cNvSpPr>
            <a:spLocks noChangeArrowheads="1"/>
          </p:cNvSpPr>
          <p:nvPr/>
        </p:nvSpPr>
        <p:spPr bwMode="auto">
          <a:xfrm rot="10800000">
            <a:off x="6447534"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6" name="Rectangle 126"/>
          <p:cNvSpPr>
            <a:spLocks noChangeArrowheads="1"/>
          </p:cNvSpPr>
          <p:nvPr/>
        </p:nvSpPr>
        <p:spPr bwMode="auto">
          <a:xfrm rot="10800000">
            <a:off x="6377795" y="960757"/>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7" name="Rectangle 127"/>
          <p:cNvSpPr>
            <a:spLocks noChangeArrowheads="1"/>
          </p:cNvSpPr>
          <p:nvPr/>
        </p:nvSpPr>
        <p:spPr bwMode="auto">
          <a:xfrm rot="10800000">
            <a:off x="6308055" y="960757"/>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8" name="AutoShape 128"/>
          <p:cNvSpPr>
            <a:spLocks noChangeArrowheads="1"/>
          </p:cNvSpPr>
          <p:nvPr/>
        </p:nvSpPr>
        <p:spPr bwMode="auto">
          <a:xfrm rot="10800000">
            <a:off x="5495390" y="901672"/>
            <a:ext cx="650906"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49" name="Rectangle 130"/>
          <p:cNvSpPr>
            <a:spLocks noChangeArrowheads="1"/>
          </p:cNvSpPr>
          <p:nvPr/>
        </p:nvSpPr>
        <p:spPr bwMode="auto">
          <a:xfrm rot="10800000">
            <a:off x="5983571"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0" name="Rectangle 131"/>
          <p:cNvSpPr>
            <a:spLocks noChangeArrowheads="1"/>
          </p:cNvSpPr>
          <p:nvPr/>
        </p:nvSpPr>
        <p:spPr bwMode="auto">
          <a:xfrm rot="10800000">
            <a:off x="5913830"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1" name="Rectangle 132"/>
          <p:cNvSpPr>
            <a:spLocks noChangeArrowheads="1"/>
          </p:cNvSpPr>
          <p:nvPr/>
        </p:nvSpPr>
        <p:spPr bwMode="auto">
          <a:xfrm rot="10800000">
            <a:off x="5844090" y="961725"/>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2" name="Rectangle 133"/>
          <p:cNvSpPr>
            <a:spLocks noChangeArrowheads="1"/>
          </p:cNvSpPr>
          <p:nvPr/>
        </p:nvSpPr>
        <p:spPr bwMode="auto">
          <a:xfrm rot="10800000">
            <a:off x="5774351" y="960757"/>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3" name="Rectangle 134"/>
          <p:cNvSpPr>
            <a:spLocks noChangeArrowheads="1"/>
          </p:cNvSpPr>
          <p:nvPr/>
        </p:nvSpPr>
        <p:spPr bwMode="auto">
          <a:xfrm rot="10800000">
            <a:off x="5703642" y="961725"/>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4" name="Rectangle 135"/>
          <p:cNvSpPr>
            <a:spLocks noChangeArrowheads="1"/>
          </p:cNvSpPr>
          <p:nvPr/>
        </p:nvSpPr>
        <p:spPr bwMode="auto">
          <a:xfrm rot="10800000">
            <a:off x="5633903" y="960757"/>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5" name="Rectangle 136"/>
          <p:cNvSpPr>
            <a:spLocks noChangeArrowheads="1"/>
          </p:cNvSpPr>
          <p:nvPr/>
        </p:nvSpPr>
        <p:spPr bwMode="auto">
          <a:xfrm rot="10800000">
            <a:off x="5564163" y="960757"/>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6" name="AutoShape 137"/>
          <p:cNvSpPr>
            <a:spLocks noChangeArrowheads="1"/>
          </p:cNvSpPr>
          <p:nvPr/>
        </p:nvSpPr>
        <p:spPr bwMode="auto">
          <a:xfrm rot="10800000">
            <a:off x="4751498" y="902641"/>
            <a:ext cx="650906"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7" name="Rectangle 138"/>
          <p:cNvSpPr>
            <a:spLocks noChangeArrowheads="1"/>
          </p:cNvSpPr>
          <p:nvPr/>
        </p:nvSpPr>
        <p:spPr bwMode="auto">
          <a:xfrm rot="10800000">
            <a:off x="5309418"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8" name="Rectangle 139"/>
          <p:cNvSpPr>
            <a:spLocks noChangeArrowheads="1"/>
          </p:cNvSpPr>
          <p:nvPr/>
        </p:nvSpPr>
        <p:spPr bwMode="auto">
          <a:xfrm rot="10800000">
            <a:off x="5239678"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59" name="Rectangle 140"/>
          <p:cNvSpPr>
            <a:spLocks noChangeArrowheads="1"/>
          </p:cNvSpPr>
          <p:nvPr/>
        </p:nvSpPr>
        <p:spPr bwMode="auto">
          <a:xfrm rot="10800000">
            <a:off x="5169938"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0" name="Rectangle 141"/>
          <p:cNvSpPr>
            <a:spLocks noChangeArrowheads="1"/>
          </p:cNvSpPr>
          <p:nvPr/>
        </p:nvSpPr>
        <p:spPr bwMode="auto">
          <a:xfrm rot="10800000">
            <a:off x="5129256" y="962694"/>
            <a:ext cx="24216" cy="65866"/>
          </a:xfrm>
          <a:prstGeom prst="rect">
            <a:avLst/>
          </a:prstGeom>
          <a:solidFill>
            <a:srgbClr val="00FF00"/>
          </a:solidFill>
          <a:ln w="9360">
            <a:solidFill>
              <a:srgbClr val="00FF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1" name="Rectangle 142"/>
          <p:cNvSpPr>
            <a:spLocks noChangeArrowheads="1"/>
          </p:cNvSpPr>
          <p:nvPr/>
        </p:nvSpPr>
        <p:spPr bwMode="auto">
          <a:xfrm rot="10800000">
            <a:off x="5030458" y="961725"/>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2" name="AutoShape 155"/>
          <p:cNvSpPr>
            <a:spLocks noChangeArrowheads="1"/>
          </p:cNvSpPr>
          <p:nvPr/>
        </p:nvSpPr>
        <p:spPr bwMode="auto">
          <a:xfrm rot="10800000">
            <a:off x="7307660" y="1780200"/>
            <a:ext cx="349668" cy="185973"/>
          </a:xfrm>
          <a:prstGeom prst="roundRect">
            <a:avLst>
              <a:gd name="adj" fmla="val 16667"/>
            </a:avLst>
          </a:prstGeom>
          <a:noFill/>
          <a:ln w="38160">
            <a:solidFill>
              <a:srgbClr val="0000FF"/>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3" name="Rectangle 156"/>
          <p:cNvSpPr>
            <a:spLocks noChangeArrowheads="1"/>
          </p:cNvSpPr>
          <p:nvPr/>
        </p:nvSpPr>
        <p:spPr bwMode="auto">
          <a:xfrm rot="10800000">
            <a:off x="7564341" y="184025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4" name="Rectangle 157"/>
          <p:cNvSpPr>
            <a:spLocks noChangeArrowheads="1"/>
          </p:cNvSpPr>
          <p:nvPr/>
        </p:nvSpPr>
        <p:spPr bwMode="auto">
          <a:xfrm rot="10800000">
            <a:off x="7494602" y="184025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5" name="Rectangle 158"/>
          <p:cNvSpPr>
            <a:spLocks noChangeArrowheads="1"/>
          </p:cNvSpPr>
          <p:nvPr/>
        </p:nvSpPr>
        <p:spPr bwMode="auto">
          <a:xfrm rot="10800000">
            <a:off x="7424862" y="1840254"/>
            <a:ext cx="45525"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6" name="Rectangle 159"/>
          <p:cNvSpPr>
            <a:spLocks noChangeArrowheads="1"/>
          </p:cNvSpPr>
          <p:nvPr/>
        </p:nvSpPr>
        <p:spPr bwMode="auto">
          <a:xfrm rot="10800000">
            <a:off x="7367714" y="1840254"/>
            <a:ext cx="32933" cy="65866"/>
          </a:xfrm>
          <a:prstGeom prst="rect">
            <a:avLst/>
          </a:prstGeom>
          <a:solidFill>
            <a:srgbClr val="008000"/>
          </a:solidFill>
          <a:ln w="9360">
            <a:solidFill>
              <a:srgbClr val="008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7" name="Rectangle 168"/>
          <p:cNvSpPr>
            <a:spLocks noChangeArrowheads="1"/>
          </p:cNvSpPr>
          <p:nvPr/>
        </p:nvSpPr>
        <p:spPr bwMode="auto">
          <a:xfrm rot="10800000">
            <a:off x="7771624" y="962694"/>
            <a:ext cx="46493" cy="65866"/>
          </a:xfrm>
          <a:prstGeom prst="rect">
            <a:avLst/>
          </a:prstGeom>
          <a:solidFill>
            <a:srgbClr val="000000"/>
          </a:solidFill>
          <a:ln w="9360">
            <a:solidFill>
              <a:srgbClr val="000000"/>
            </a:solidFill>
            <a:miter lim="800000"/>
            <a:headEnd/>
            <a:tailEnd/>
          </a:ln>
          <a:effectLst>
            <a:outerShdw blurRad="63500" dist="23040" dir="5400000" algn="ctr" rotWithShape="0">
              <a:srgbClr val="000000">
                <a:alpha val="35036"/>
              </a:srgbClr>
            </a:outerShdw>
          </a:effectLst>
        </p:spPr>
        <p:txBody>
          <a:bodyPr wrap="none" anchor="ctr"/>
          <a:lstStyle/>
          <a:p>
            <a:pPr>
              <a:defRPr/>
            </a:pPr>
            <a:endParaRPr lang="ja-JP" altLang="en-US">
              <a:latin typeface="+mn-lt"/>
              <a:cs typeface="Arial" charset="0"/>
            </a:endParaRPr>
          </a:p>
        </p:txBody>
      </p:sp>
      <p:sp>
        <p:nvSpPr>
          <p:cNvPr id="68" name="Line 169"/>
          <p:cNvSpPr>
            <a:spLocks noChangeShapeType="1"/>
          </p:cNvSpPr>
          <p:nvPr/>
        </p:nvSpPr>
        <p:spPr bwMode="auto">
          <a:xfrm rot="10800000" flipV="1">
            <a:off x="6104647" y="992721"/>
            <a:ext cx="117201" cy="105579"/>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mn-lt"/>
              <a:ea typeface="ＭＳ Ｐゴシック" pitchFamily="-112" charset="-128"/>
              <a:cs typeface="Arial"/>
            </a:endParaRPr>
          </a:p>
        </p:txBody>
      </p:sp>
      <p:sp>
        <p:nvSpPr>
          <p:cNvPr id="69" name="Line 176"/>
          <p:cNvSpPr>
            <a:spLocks noChangeShapeType="1"/>
          </p:cNvSpPr>
          <p:nvPr/>
        </p:nvSpPr>
        <p:spPr bwMode="auto">
          <a:xfrm rot="10800000">
            <a:off x="7386117" y="1873186"/>
            <a:ext cx="1152646" cy="969"/>
          </a:xfrm>
          <a:prstGeom prst="line">
            <a:avLst/>
          </a:prstGeom>
          <a:noFill/>
          <a:ln w="57023">
            <a:solidFill>
              <a:srgbClr val="4597A0"/>
            </a:solidFill>
            <a:miter lim="800000"/>
            <a:headEnd type="triangle" w="med" len="med"/>
            <a:tailEnd/>
          </a:ln>
          <a:extLst>
            <a:ext uri="{909E8E84-426E-40DD-AFC4-6F175D3DCCD1}">
              <a14:hiddenFill xmlns:a14="http://schemas.microsoft.com/office/drawing/2010/main">
                <a:noFill/>
              </a14:hiddenFill>
            </a:ext>
          </a:extLst>
        </p:spPr>
        <p:txBody>
          <a:bodyPr/>
          <a:lstStyle/>
          <a:p>
            <a:endParaRPr lang="ja-JP" altLang="en-US">
              <a:latin typeface="+mn-lt"/>
            </a:endParaRPr>
          </a:p>
        </p:txBody>
      </p:sp>
      <p:sp>
        <p:nvSpPr>
          <p:cNvPr id="70" name="AutoShape 177"/>
          <p:cNvSpPr>
            <a:spLocks/>
          </p:cNvSpPr>
          <p:nvPr/>
        </p:nvSpPr>
        <p:spPr bwMode="auto">
          <a:xfrm rot="10800000">
            <a:off x="8199749" y="1059555"/>
            <a:ext cx="636377" cy="763264"/>
          </a:xfrm>
          <a:custGeom>
            <a:avLst/>
            <a:gdLst>
              <a:gd name="T0" fmla="*/ 175447 w 1042988"/>
              <a:gd name="T1" fmla="*/ 1093403 h 1250950"/>
              <a:gd name="T2" fmla="*/ 521494 w 1042988"/>
              <a:gd name="T3" fmla="*/ 625475 h 1250950"/>
              <a:gd name="T4" fmla="*/ 71582 w 1042988"/>
              <a:gd name="T5" fmla="*/ 309201 h 1250950"/>
              <a:gd name="T6" fmla="*/ 0 w 1042988"/>
              <a:gd name="T7" fmla="*/ 309201 h 1250950"/>
              <a:gd name="T8" fmla="*/ 175447 w 1042988"/>
              <a:gd name="T9" fmla="*/ 1093403 h 1250950"/>
            </a:gdLst>
            <a:ahLst/>
            <a:cxnLst>
              <a:cxn ang="0">
                <a:pos x="T0" y="T1"/>
              </a:cxn>
              <a:cxn ang="0">
                <a:pos x="T2" y="T3"/>
              </a:cxn>
              <a:cxn ang="0">
                <a:pos x="T4" y="T5"/>
              </a:cxn>
            </a:cxnLst>
            <a:rect l="T6" t="T7" r="T8" b="T9"/>
            <a:pathLst>
              <a:path w="1042988" h="1250950" stroke="0">
                <a:moveTo>
                  <a:pt x="175447" y="1093403"/>
                </a:moveTo>
                <a:lnTo>
                  <a:pt x="175447" y="1093402"/>
                </a:lnTo>
                <a:cubicBezTo>
                  <a:pt x="63864" y="974696"/>
                  <a:pt x="0" y="804366"/>
                  <a:pt x="0" y="625475"/>
                </a:cubicBezTo>
                <a:cubicBezTo>
                  <a:pt x="0" y="514293"/>
                  <a:pt x="24708" y="405121"/>
                  <a:pt x="71582" y="309201"/>
                </a:cubicBezTo>
                <a:lnTo>
                  <a:pt x="521494" y="625475"/>
                </a:lnTo>
                <a:close/>
              </a:path>
              <a:path w="1042988" h="1250950" fill="none">
                <a:moveTo>
                  <a:pt x="175447" y="1093403"/>
                </a:moveTo>
                <a:lnTo>
                  <a:pt x="175447" y="1093402"/>
                </a:lnTo>
                <a:cubicBezTo>
                  <a:pt x="63864" y="974696"/>
                  <a:pt x="0" y="804366"/>
                  <a:pt x="0" y="625475"/>
                </a:cubicBezTo>
                <a:cubicBezTo>
                  <a:pt x="0" y="514293"/>
                  <a:pt x="24708" y="405121"/>
                  <a:pt x="71582" y="309201"/>
                </a:cubicBezTo>
              </a:path>
            </a:pathLst>
          </a:custGeom>
          <a:noFill/>
          <a:ln w="57023">
            <a:solidFill>
              <a:srgbClr val="31859C"/>
            </a:solidFill>
            <a:round/>
            <a:headEnd type="triangle" w="med" len="med"/>
            <a:tailEnd/>
          </a:ln>
          <a:effectLst>
            <a:outerShdw blurRad="63500" dist="20160" dir="5400000" algn="ctr" rotWithShape="0">
              <a:srgbClr val="000000">
                <a:alpha val="38034"/>
              </a:srgbClr>
            </a:outerShdw>
          </a:effectLst>
        </p:spPr>
        <p:txBody>
          <a:bodyPr wrap="none" anchor="ctr"/>
          <a:lstStyle/>
          <a:p>
            <a:pPr>
              <a:defRPr/>
            </a:pPr>
            <a:endParaRPr lang="ja-JP" altLang="en-US">
              <a:latin typeface="+mn-lt"/>
              <a:cs typeface="Arial" charset="0"/>
            </a:endParaRPr>
          </a:p>
        </p:txBody>
      </p:sp>
      <p:sp>
        <p:nvSpPr>
          <p:cNvPr id="71" name="Line 179"/>
          <p:cNvSpPr>
            <a:spLocks noChangeShapeType="1"/>
          </p:cNvSpPr>
          <p:nvPr/>
        </p:nvSpPr>
        <p:spPr bwMode="auto">
          <a:xfrm rot="10800000" flipV="1">
            <a:off x="6205382" y="992721"/>
            <a:ext cx="1062565" cy="2906"/>
          </a:xfrm>
          <a:prstGeom prst="line">
            <a:avLst/>
          </a:prstGeom>
          <a:noFill/>
          <a:ln w="57240">
            <a:solidFill>
              <a:srgbClr val="FF66FF"/>
            </a:solidFill>
            <a:miter lim="800000"/>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lt"/>
            </a:endParaRPr>
          </a:p>
        </p:txBody>
      </p:sp>
      <p:sp>
        <p:nvSpPr>
          <p:cNvPr id="72" name="Line 178"/>
          <p:cNvSpPr>
            <a:spLocks noChangeShapeType="1"/>
          </p:cNvSpPr>
          <p:nvPr/>
        </p:nvSpPr>
        <p:spPr bwMode="auto">
          <a:xfrm rot="10800000">
            <a:off x="7296036" y="994658"/>
            <a:ext cx="1098404" cy="969"/>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lt"/>
            </a:endParaRPr>
          </a:p>
        </p:txBody>
      </p:sp>
      <p:sp>
        <p:nvSpPr>
          <p:cNvPr id="73" name="Line 180"/>
          <p:cNvSpPr>
            <a:spLocks noChangeShapeType="1"/>
          </p:cNvSpPr>
          <p:nvPr/>
        </p:nvSpPr>
        <p:spPr bwMode="auto">
          <a:xfrm rot="10800000">
            <a:off x="3925275" y="994658"/>
            <a:ext cx="2176466" cy="969"/>
          </a:xfrm>
          <a:prstGeom prst="line">
            <a:avLst/>
          </a:prstGeom>
          <a:noFill/>
          <a:ln w="57240">
            <a:solidFill>
              <a:srgbClr val="FF66FF"/>
            </a:solidFill>
            <a:miter lim="800000"/>
            <a:headEnd/>
            <a:tailEnd/>
          </a:ln>
          <a:extLst>
            <a:ext uri="{909E8E84-426E-40DD-AFC4-6F175D3DCCD1}">
              <a14:hiddenFill xmlns:a14="http://schemas.microsoft.com/office/drawing/2010/main">
                <a:noFill/>
              </a14:hiddenFill>
            </a:ext>
          </a:extLst>
        </p:spPr>
        <p:txBody>
          <a:bodyPr/>
          <a:lstStyle/>
          <a:p>
            <a:endParaRPr lang="ja-JP" altLang="en-US">
              <a:latin typeface="+mn-lt"/>
            </a:endParaRPr>
          </a:p>
        </p:txBody>
      </p:sp>
      <p:sp>
        <p:nvSpPr>
          <p:cNvPr id="74" name="Line 191"/>
          <p:cNvSpPr>
            <a:spLocks noChangeShapeType="1"/>
          </p:cNvSpPr>
          <p:nvPr/>
        </p:nvSpPr>
        <p:spPr bwMode="auto">
          <a:xfrm rot="10800000" flipH="1" flipV="1">
            <a:off x="7390961" y="1807321"/>
            <a:ext cx="33901" cy="58117"/>
          </a:xfrm>
          <a:prstGeom prst="line">
            <a:avLst/>
          </a:prstGeom>
          <a:noFill/>
          <a:ln w="28440">
            <a:solidFill>
              <a:srgbClr val="FF6600"/>
            </a:solidFill>
            <a:miter lim="800000"/>
            <a:headEnd/>
            <a:tailEnd/>
          </a:ln>
          <a:extLst>
            <a:ext uri="{909E8E84-426E-40DD-AFC4-6F175D3DCCD1}">
              <a14:hiddenFill xmlns:a14="http://schemas.microsoft.com/office/drawing/2010/main">
                <a:noFill/>
              </a14:hiddenFill>
            </a:ext>
          </a:extLst>
        </p:spPr>
        <p:txBody>
          <a:bodyPr/>
          <a:lstStyle/>
          <a:p>
            <a:endParaRPr lang="ja-JP" altLang="en-US">
              <a:latin typeface="+mn-lt"/>
            </a:endParaRPr>
          </a:p>
        </p:txBody>
      </p:sp>
      <p:sp>
        <p:nvSpPr>
          <p:cNvPr id="75" name="円/楕円 74"/>
          <p:cNvSpPr/>
          <p:nvPr/>
        </p:nvSpPr>
        <p:spPr>
          <a:xfrm rot="10800000">
            <a:off x="7586620" y="925887"/>
            <a:ext cx="131731" cy="131731"/>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a typeface="ＭＳ Ｐゴシック" charset="0"/>
              <a:cs typeface="Arial" charset="0"/>
            </a:endParaRPr>
          </a:p>
        </p:txBody>
      </p:sp>
      <p:sp>
        <p:nvSpPr>
          <p:cNvPr id="76" name="テキスト ボックス 212"/>
          <p:cNvSpPr txBox="1">
            <a:spLocks noChangeArrowheads="1"/>
          </p:cNvSpPr>
          <p:nvPr/>
        </p:nvSpPr>
        <p:spPr bwMode="auto">
          <a:xfrm rot="10800000" flipV="1">
            <a:off x="3798056" y="1309459"/>
            <a:ext cx="1970263" cy="689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spcAft>
                <a:spcPts val="600"/>
              </a:spcAft>
            </a:pPr>
            <a:r>
              <a:rPr lang="ja-JP" altLang="en-US" sz="1200" b="1" dirty="0" smtClean="0">
                <a:solidFill>
                  <a:srgbClr val="FF0000"/>
                </a:solidFill>
                <a:latin typeface="Osaka"/>
                <a:ea typeface="Osaka"/>
                <a:cs typeface="Osaka"/>
              </a:rPr>
              <a:t>陽電子ダンピングリング</a:t>
            </a:r>
            <a:endParaRPr lang="en-US" altLang="ja-JP" sz="1200" b="1" dirty="0" smtClean="0">
              <a:solidFill>
                <a:srgbClr val="FF0000"/>
              </a:solidFill>
              <a:latin typeface="Osaka"/>
              <a:ea typeface="Osaka"/>
              <a:cs typeface="Osaka"/>
            </a:endParaRPr>
          </a:p>
          <a:p>
            <a:pPr>
              <a:lnSpc>
                <a:spcPct val="80000"/>
              </a:lnSpc>
              <a:spcAft>
                <a:spcPts val="600"/>
              </a:spcAft>
            </a:pPr>
            <a:r>
              <a:rPr lang="ja-JP" altLang="en-US" sz="1200" b="1" dirty="0" smtClean="0">
                <a:solidFill>
                  <a:srgbClr val="FF0000"/>
                </a:solidFill>
                <a:latin typeface="Osaka"/>
                <a:ea typeface="Osaka"/>
                <a:cs typeface="Osaka"/>
              </a:rPr>
              <a:t>エネルギー：１．１</a:t>
            </a:r>
            <a:r>
              <a:rPr lang="en-US" altLang="ja-JP" sz="1200" b="1" dirty="0" err="1" smtClean="0">
                <a:solidFill>
                  <a:srgbClr val="FF0000"/>
                </a:solidFill>
                <a:latin typeface="Osaka"/>
                <a:ea typeface="Osaka"/>
                <a:cs typeface="Osaka"/>
              </a:rPr>
              <a:t>GeV</a:t>
            </a:r>
            <a:endParaRPr lang="en-US" altLang="ja-JP" sz="1200" b="1" dirty="0" smtClean="0">
              <a:solidFill>
                <a:srgbClr val="FF0000"/>
              </a:solidFill>
              <a:latin typeface="Osaka"/>
              <a:ea typeface="Osaka"/>
              <a:cs typeface="Osaka"/>
            </a:endParaRPr>
          </a:p>
          <a:p>
            <a:pPr>
              <a:lnSpc>
                <a:spcPct val="80000"/>
              </a:lnSpc>
              <a:spcAft>
                <a:spcPts val="600"/>
              </a:spcAft>
            </a:pPr>
            <a:r>
              <a:rPr lang="ja-JP" altLang="en-US" sz="1200" b="1" dirty="0" smtClean="0">
                <a:solidFill>
                  <a:srgbClr val="FF0000"/>
                </a:solidFill>
                <a:latin typeface="Osaka"/>
                <a:ea typeface="Osaka"/>
                <a:cs typeface="Osaka"/>
              </a:rPr>
              <a:t>周長</a:t>
            </a:r>
            <a:r>
              <a:rPr lang="en-US" altLang="en-US" sz="1200" b="1" dirty="0" smtClean="0">
                <a:solidFill>
                  <a:srgbClr val="FF0000"/>
                </a:solidFill>
                <a:latin typeface="Osaka"/>
                <a:ea typeface="Osaka"/>
                <a:cs typeface="Osaka"/>
              </a:rPr>
              <a:t> 136m</a:t>
            </a:r>
            <a:endParaRPr lang="ja-JP" altLang="en-US" sz="1200" b="1" dirty="0">
              <a:solidFill>
                <a:srgbClr val="FF0000"/>
              </a:solidFill>
              <a:latin typeface="Osaka"/>
              <a:ea typeface="Osaka"/>
              <a:cs typeface="Osaka"/>
            </a:endParaRPr>
          </a:p>
        </p:txBody>
      </p:sp>
      <p:sp>
        <p:nvSpPr>
          <p:cNvPr id="77" name="Line 1"/>
          <p:cNvSpPr>
            <a:spLocks noChangeShapeType="1"/>
          </p:cNvSpPr>
          <p:nvPr/>
        </p:nvSpPr>
        <p:spPr bwMode="auto">
          <a:xfrm rot="10800000" flipH="1" flipV="1">
            <a:off x="6080431" y="986910"/>
            <a:ext cx="117202" cy="111390"/>
          </a:xfrm>
          <a:prstGeom prst="line">
            <a:avLst/>
          </a:prstGeom>
          <a:noFill/>
          <a:ln w="44323">
            <a:solidFill>
              <a:srgbClr val="FF6FCF"/>
            </a:solidFill>
            <a:miter lim="800000"/>
            <a:headEnd/>
            <a:tailEnd/>
          </a:ln>
          <a:effectLst>
            <a:outerShdw blurRad="63500" dist="20160" dir="5400000" algn="ctr" rotWithShape="0">
              <a:srgbClr val="000000">
                <a:alpha val="38034"/>
              </a:srgbClr>
            </a:outerShdw>
          </a:effectLst>
        </p:spPr>
        <p:txBody>
          <a:bodyPr/>
          <a:lstStyle/>
          <a:p>
            <a:pPr>
              <a:defRPr/>
            </a:pPr>
            <a:endParaRPr lang="ja-JP" altLang="en-US">
              <a:latin typeface="+mn-lt"/>
              <a:ea typeface="ＭＳ Ｐゴシック" pitchFamily="-112" charset="-128"/>
              <a:cs typeface="Arial"/>
            </a:endParaRPr>
          </a:p>
        </p:txBody>
      </p:sp>
      <p:sp>
        <p:nvSpPr>
          <p:cNvPr id="78" name="円/楕円 77"/>
          <p:cNvSpPr/>
          <p:nvPr/>
        </p:nvSpPr>
        <p:spPr>
          <a:xfrm rot="10800000">
            <a:off x="7416145" y="925887"/>
            <a:ext cx="131731" cy="131731"/>
          </a:xfrm>
          <a:prstGeom prst="ellipse">
            <a:avLst/>
          </a:prstGeom>
          <a:solidFill>
            <a:srgbClr val="0000FF"/>
          </a:solidFill>
          <a:ln>
            <a:solidFill>
              <a:srgbClr val="0000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rgbClr val="FFFFFF"/>
              </a:solidFill>
              <a:ea typeface="ＭＳ Ｐゴシック" charset="0"/>
              <a:cs typeface="Arial" charset="0"/>
            </a:endParaRPr>
          </a:p>
        </p:txBody>
      </p:sp>
      <p:sp>
        <p:nvSpPr>
          <p:cNvPr id="79" name="Line 178"/>
          <p:cNvSpPr>
            <a:spLocks noChangeShapeType="1"/>
          </p:cNvSpPr>
          <p:nvPr/>
        </p:nvSpPr>
        <p:spPr bwMode="auto">
          <a:xfrm rot="10800000">
            <a:off x="3928181" y="955913"/>
            <a:ext cx="3301022" cy="0"/>
          </a:xfrm>
          <a:prstGeom prst="line">
            <a:avLst/>
          </a:prstGeom>
          <a:noFill/>
          <a:ln w="57023">
            <a:solidFill>
              <a:srgbClr val="4597A0"/>
            </a:solidFill>
            <a:miter lim="800000"/>
            <a:headEnd/>
            <a:tailEnd type="triangle" w="med" len="med"/>
          </a:ln>
          <a:extLst>
            <a:ext uri="{909E8E84-426E-40DD-AFC4-6F175D3DCCD1}">
              <a14:hiddenFill xmlns:a14="http://schemas.microsoft.com/office/drawing/2010/main">
                <a:noFill/>
              </a14:hiddenFill>
            </a:ext>
          </a:extLst>
        </p:spPr>
        <p:txBody>
          <a:bodyPr/>
          <a:lstStyle/>
          <a:p>
            <a:endParaRPr lang="ja-JP" altLang="en-US">
              <a:latin typeface="+mn-lt"/>
            </a:endParaRPr>
          </a:p>
        </p:txBody>
      </p:sp>
      <p:sp>
        <p:nvSpPr>
          <p:cNvPr id="80" name="アーチ 79"/>
          <p:cNvSpPr/>
          <p:nvPr/>
        </p:nvSpPr>
        <p:spPr>
          <a:xfrm>
            <a:off x="7212736" y="910389"/>
            <a:ext cx="153041" cy="141417"/>
          </a:xfrm>
          <a:prstGeom prst="blockArc">
            <a:avLst/>
          </a:prstGeom>
          <a:solidFill>
            <a:schemeClr val="accent5">
              <a:lumMod val="75000"/>
            </a:schemeClr>
          </a:solidFill>
          <a:ln w="19050"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ja-JP" altLang="en-US">
              <a:solidFill>
                <a:schemeClr val="tx1"/>
              </a:solidFill>
              <a:ea typeface="ＭＳ Ｐゴシック" charset="0"/>
              <a:cs typeface="Arial" charset="0"/>
            </a:endParaRPr>
          </a:p>
        </p:txBody>
      </p:sp>
      <p:sp>
        <p:nvSpPr>
          <p:cNvPr id="81" name="テキスト ボックス 212"/>
          <p:cNvSpPr txBox="1">
            <a:spLocks noChangeArrowheads="1"/>
          </p:cNvSpPr>
          <p:nvPr/>
        </p:nvSpPr>
        <p:spPr bwMode="auto">
          <a:xfrm rot="10800000" flipV="1">
            <a:off x="7000098" y="1159633"/>
            <a:ext cx="1636038" cy="271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nSpc>
                <a:spcPct val="80000"/>
              </a:lnSpc>
            </a:pPr>
            <a:r>
              <a:rPr lang="ja-JP" altLang="en-US" sz="1400" b="1" dirty="0" smtClean="0">
                <a:solidFill>
                  <a:srgbClr val="FF0000"/>
                </a:solidFill>
                <a:latin typeface="Osaka"/>
                <a:ea typeface="Osaka"/>
                <a:cs typeface="Osaka"/>
              </a:rPr>
              <a:t>入射器</a:t>
            </a:r>
            <a:endParaRPr lang="ja-JP" altLang="en-US" sz="1400" b="1" dirty="0">
              <a:solidFill>
                <a:srgbClr val="FF0000"/>
              </a:solidFill>
              <a:latin typeface="Osaka"/>
              <a:ea typeface="Osaka"/>
              <a:cs typeface="Osaka"/>
            </a:endParaRPr>
          </a:p>
        </p:txBody>
      </p:sp>
      <p:sp>
        <p:nvSpPr>
          <p:cNvPr id="82" name="テキスト ボックス 81"/>
          <p:cNvSpPr txBox="1"/>
          <p:nvPr/>
        </p:nvSpPr>
        <p:spPr>
          <a:xfrm>
            <a:off x="146774" y="1711340"/>
            <a:ext cx="1239442" cy="400110"/>
          </a:xfrm>
          <a:prstGeom prst="rect">
            <a:avLst/>
          </a:prstGeom>
          <a:noFill/>
        </p:spPr>
        <p:txBody>
          <a:bodyPr wrap="none" rtlCol="0">
            <a:spAutoFit/>
          </a:bodyPr>
          <a:lstStyle/>
          <a:p>
            <a:r>
              <a:rPr kumimoji="1" lang="en-US" altLang="ja-JP" sz="2000" dirty="0" smtClean="0"/>
              <a:t>DR tunnel</a:t>
            </a:r>
            <a:endParaRPr kumimoji="1" lang="ja-JP" altLang="en-US" sz="2000" dirty="0"/>
          </a:p>
        </p:txBody>
      </p:sp>
    </p:spTree>
    <p:extLst>
      <p:ext uri="{BB962C8B-B14F-4D97-AF65-F5344CB8AC3E}">
        <p14:creationId xmlns:p14="http://schemas.microsoft.com/office/powerpoint/2010/main" val="385962290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4460" y="4037921"/>
            <a:ext cx="4807700" cy="2804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タイトル 5"/>
          <p:cNvSpPr>
            <a:spLocks noGrp="1"/>
          </p:cNvSpPr>
          <p:nvPr>
            <p:ph type="title"/>
          </p:nvPr>
        </p:nvSpPr>
        <p:spPr/>
        <p:txBody>
          <a:bodyPr/>
          <a:lstStyle/>
          <a:p>
            <a:r>
              <a:rPr kumimoji="1" lang="en-US" altLang="ja-JP" dirty="0" smtClean="0"/>
              <a:t>First beam through 600m LINAC</a:t>
            </a:r>
            <a:endParaRPr kumimoji="1" lang="ja-JP" altLang="en-US" dirty="0"/>
          </a:p>
        </p:txBody>
      </p:sp>
      <p:sp>
        <p:nvSpPr>
          <p:cNvPr id="2" name="日付プレースホルダー 1"/>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3" name="スライド番号プレースホルダー 2"/>
          <p:cNvSpPr>
            <a:spLocks noGrp="1"/>
          </p:cNvSpPr>
          <p:nvPr>
            <p:ph type="sldNum" sz="quarter" idx="11"/>
          </p:nvPr>
        </p:nvSpPr>
        <p:spPr/>
        <p:txBody>
          <a:bodyPr/>
          <a:lstStyle/>
          <a:p>
            <a:pPr algn="r"/>
            <a:fld id="{D4C49B74-5DB2-4B03-B1D2-7F6A3C51C318}" type="slidenum">
              <a:rPr lang="en-US" smtClean="0">
                <a:solidFill>
                  <a:prstClr val="black"/>
                </a:solidFill>
              </a:rPr>
              <a:pPr algn="r"/>
              <a:t>5</a:t>
            </a:fld>
            <a:endParaRPr lang="en-US">
              <a:solidFill>
                <a:prstClr val="black"/>
              </a:solidFill>
            </a:endParaRPr>
          </a:p>
        </p:txBody>
      </p:sp>
      <p:pic>
        <p:nvPicPr>
          <p:cNvPr id="7170"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6100" r="48909" b="5530"/>
          <a:stretch/>
        </p:blipFill>
        <p:spPr bwMode="auto">
          <a:xfrm>
            <a:off x="107505" y="764706"/>
            <a:ext cx="3019700" cy="327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1599" t="17026" b="4604"/>
          <a:stretch/>
        </p:blipFill>
        <p:spPr bwMode="auto">
          <a:xfrm>
            <a:off x="3512941" y="764704"/>
            <a:ext cx="2860718" cy="3273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角丸四角形吹き出し 6"/>
          <p:cNvSpPr/>
          <p:nvPr/>
        </p:nvSpPr>
        <p:spPr>
          <a:xfrm>
            <a:off x="5759624" y="4385136"/>
            <a:ext cx="2916832" cy="1059052"/>
          </a:xfrm>
          <a:prstGeom prst="wedgeRoundRectCallout">
            <a:avLst>
              <a:gd name="adj1" fmla="val -57144"/>
              <a:gd name="adj2" fmla="val 1116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dirty="0" smtClean="0"/>
              <a:t>2012.11</a:t>
            </a:r>
          </a:p>
          <a:p>
            <a:r>
              <a:rPr lang="en-US" altLang="ja-JP" dirty="0" smtClean="0"/>
              <a:t>Very preliminary (including tuning of monitor system)</a:t>
            </a:r>
            <a:endParaRPr kumimoji="1" lang="en-US" altLang="ja-JP" dirty="0" smtClean="0"/>
          </a:p>
        </p:txBody>
      </p:sp>
      <p:sp>
        <p:nvSpPr>
          <p:cNvPr id="14" name="テキスト ボックス 13"/>
          <p:cNvSpPr txBox="1"/>
          <p:nvPr/>
        </p:nvSpPr>
        <p:spPr>
          <a:xfrm>
            <a:off x="-41631" y="4385136"/>
            <a:ext cx="1162365" cy="1708160"/>
          </a:xfrm>
          <a:prstGeom prst="rect">
            <a:avLst/>
          </a:prstGeom>
          <a:noFill/>
        </p:spPr>
        <p:txBody>
          <a:bodyPr wrap="square" rtlCol="0">
            <a:spAutoFit/>
          </a:bodyPr>
          <a:lstStyle/>
          <a:p>
            <a:pPr algn="r"/>
            <a:r>
              <a:rPr kumimoji="1" lang="en-US" altLang="ja-JP" dirty="0" smtClean="0">
                <a:solidFill>
                  <a:srgbClr val="0000FF"/>
                </a:solidFill>
              </a:rPr>
              <a:t>X</a:t>
            </a:r>
          </a:p>
          <a:p>
            <a:pPr algn="r"/>
            <a:endParaRPr lang="en-US" altLang="ja-JP" dirty="0" smtClean="0">
              <a:solidFill>
                <a:srgbClr val="0000FF"/>
              </a:solidFill>
            </a:endParaRPr>
          </a:p>
          <a:p>
            <a:pPr algn="r"/>
            <a:r>
              <a:rPr kumimoji="1" lang="en-US" altLang="ja-JP" dirty="0" smtClean="0">
                <a:solidFill>
                  <a:srgbClr val="0000FF"/>
                </a:solidFill>
              </a:rPr>
              <a:t>Y</a:t>
            </a:r>
          </a:p>
          <a:p>
            <a:pPr algn="r"/>
            <a:endParaRPr lang="en-US" altLang="ja-JP" dirty="0" smtClean="0">
              <a:solidFill>
                <a:srgbClr val="0000FF"/>
              </a:solidFill>
            </a:endParaRPr>
          </a:p>
          <a:p>
            <a:pPr algn="r"/>
            <a:r>
              <a:rPr kumimoji="1" lang="en-US" altLang="ja-JP" dirty="0" smtClean="0">
                <a:solidFill>
                  <a:srgbClr val="0000FF"/>
                </a:solidFill>
              </a:rPr>
              <a:t>Charge</a:t>
            </a:r>
            <a:endParaRPr kumimoji="1" lang="ja-JP" altLang="en-US" dirty="0">
              <a:solidFill>
                <a:srgbClr val="0000FF"/>
              </a:solidFill>
            </a:endParaRPr>
          </a:p>
        </p:txBody>
      </p:sp>
      <p:cxnSp>
        <p:nvCxnSpPr>
          <p:cNvPr id="15" name="直線矢印コネクタ 14"/>
          <p:cNvCxnSpPr/>
          <p:nvPr/>
        </p:nvCxnSpPr>
        <p:spPr>
          <a:xfrm flipV="1">
            <a:off x="1476605" y="6259992"/>
            <a:ext cx="3671459" cy="8460"/>
          </a:xfrm>
          <a:prstGeom prst="straightConnector1">
            <a:avLst/>
          </a:prstGeom>
          <a:ln>
            <a:solidFill>
              <a:srgbClr val="0000FF"/>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sp>
        <p:nvSpPr>
          <p:cNvPr id="16" name="テキスト ボックス 15"/>
          <p:cNvSpPr txBox="1"/>
          <p:nvPr/>
        </p:nvSpPr>
        <p:spPr>
          <a:xfrm>
            <a:off x="1476606" y="6237312"/>
            <a:ext cx="3671458" cy="369332"/>
          </a:xfrm>
          <a:prstGeom prst="rect">
            <a:avLst/>
          </a:prstGeom>
          <a:noFill/>
        </p:spPr>
        <p:txBody>
          <a:bodyPr wrap="square" rtlCol="0">
            <a:spAutoFit/>
          </a:bodyPr>
          <a:lstStyle/>
          <a:p>
            <a:pPr algn="ctr"/>
            <a:r>
              <a:rPr kumimoji="1" lang="en-US" altLang="ja-JP" dirty="0" smtClean="0">
                <a:solidFill>
                  <a:srgbClr val="0000FF"/>
                </a:solidFill>
              </a:rPr>
              <a:t>600-m linac</a:t>
            </a:r>
            <a:endParaRPr kumimoji="1" lang="ja-JP" altLang="en-US" dirty="0">
              <a:solidFill>
                <a:srgbClr val="0000FF"/>
              </a:solidFill>
            </a:endParaRPr>
          </a:p>
        </p:txBody>
      </p:sp>
    </p:spTree>
    <p:extLst>
      <p:ext uri="{BB962C8B-B14F-4D97-AF65-F5344CB8AC3E}">
        <p14:creationId xmlns:p14="http://schemas.microsoft.com/office/powerpoint/2010/main" val="77719820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3"/>
          <p:cNvSpPr txBox="1">
            <a:spLocks/>
          </p:cNvSpPr>
          <p:nvPr/>
        </p:nvSpPr>
        <p:spPr>
          <a:xfrm>
            <a:off x="457200" y="96892"/>
            <a:ext cx="8229600" cy="734189"/>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1" lang="en-US" altLang="ja-JP" sz="3600" b="0" i="0" u="none" strike="noStrike" kern="1200" cap="none" spc="0" normalizeH="0" baseline="0" noProof="0" dirty="0" smtClean="0">
                <a:ln>
                  <a:noFill/>
                </a:ln>
                <a:solidFill>
                  <a:schemeClr val="tx1"/>
                </a:solidFill>
                <a:effectLst/>
                <a:uLnTx/>
                <a:uFillTx/>
                <a:latin typeface="Osaka"/>
                <a:ea typeface="Osaka"/>
                <a:cs typeface="Osaka"/>
              </a:rPr>
              <a:t>Vacuum chambers</a:t>
            </a:r>
            <a:endParaRPr kumimoji="1" lang="ja-JP" altLang="en-US" sz="3600" b="0" i="0" u="none" strike="noStrike" kern="1200" cap="none" spc="0" normalizeH="0" baseline="0" noProof="0" dirty="0">
              <a:ln>
                <a:noFill/>
              </a:ln>
              <a:solidFill>
                <a:schemeClr val="tx1"/>
              </a:solidFill>
              <a:effectLst/>
              <a:uLnTx/>
              <a:uFillTx/>
              <a:latin typeface="Osaka"/>
              <a:ea typeface="Osaka"/>
              <a:cs typeface="Osaka"/>
            </a:endParaRPr>
          </a:p>
        </p:txBody>
      </p:sp>
      <p:graphicFrame>
        <p:nvGraphicFramePr>
          <p:cNvPr id="4" name="Object 2"/>
          <p:cNvGraphicFramePr>
            <a:graphicFrameLocks noChangeAspect="1"/>
          </p:cNvGraphicFramePr>
          <p:nvPr/>
        </p:nvGraphicFramePr>
        <p:xfrm>
          <a:off x="66746" y="2720631"/>
          <a:ext cx="5223817" cy="3914489"/>
        </p:xfrm>
        <a:graphic>
          <a:graphicData uri="http://schemas.openxmlformats.org/presentationml/2006/ole">
            <mc:AlternateContent xmlns:mc="http://schemas.openxmlformats.org/markup-compatibility/2006">
              <mc:Choice xmlns:v="urn:schemas-microsoft-com:vml" Requires="v">
                <p:oleObj spid="_x0000_s3090" name="Word 文書" r:id="rId3" imgW="4914900" imgH="3683000" progId="Word.Document.12">
                  <p:link updateAutomatic="1"/>
                </p:oleObj>
              </mc:Choice>
              <mc:Fallback>
                <p:oleObj name="Word 文書" r:id="rId3" imgW="4914900" imgH="3683000" progId="Word.Document.12">
                  <p:link updateAutomatic="1"/>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46" y="2720631"/>
                        <a:ext cx="5223817" cy="3914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8" name="テキスト ボックス 7"/>
          <p:cNvSpPr txBox="1"/>
          <p:nvPr/>
        </p:nvSpPr>
        <p:spPr>
          <a:xfrm>
            <a:off x="1660013" y="4432741"/>
            <a:ext cx="427220" cy="369332"/>
          </a:xfrm>
          <a:prstGeom prst="rect">
            <a:avLst/>
          </a:prstGeom>
          <a:noFill/>
        </p:spPr>
        <p:txBody>
          <a:bodyPr wrap="none" rtlCol="0">
            <a:spAutoFit/>
          </a:bodyPr>
          <a:lstStyle/>
          <a:p>
            <a:r>
              <a:rPr kumimoji="1" lang="en-US" altLang="ja-JP" dirty="0" smtClean="0"/>
              <a:t>B2</a:t>
            </a:r>
            <a:endParaRPr kumimoji="1" lang="ja-JP" altLang="en-US" dirty="0"/>
          </a:p>
        </p:txBody>
      </p:sp>
      <p:sp>
        <p:nvSpPr>
          <p:cNvPr id="9" name="テキスト ボックス 8"/>
          <p:cNvSpPr txBox="1"/>
          <p:nvPr/>
        </p:nvSpPr>
        <p:spPr>
          <a:xfrm>
            <a:off x="1352613" y="5317551"/>
            <a:ext cx="427220" cy="369332"/>
          </a:xfrm>
          <a:prstGeom prst="rect">
            <a:avLst/>
          </a:prstGeom>
          <a:noFill/>
        </p:spPr>
        <p:txBody>
          <a:bodyPr wrap="none" rtlCol="0">
            <a:spAutoFit/>
          </a:bodyPr>
          <a:lstStyle/>
          <a:p>
            <a:r>
              <a:rPr kumimoji="1" lang="en-US" altLang="ja-JP" dirty="0" smtClean="0"/>
              <a:t>B3</a:t>
            </a:r>
            <a:endParaRPr kumimoji="1" lang="ja-JP" altLang="en-US" dirty="0"/>
          </a:p>
        </p:txBody>
      </p:sp>
      <p:sp>
        <p:nvSpPr>
          <p:cNvPr id="10" name="テキスト ボックス 9"/>
          <p:cNvSpPr txBox="1"/>
          <p:nvPr/>
        </p:nvSpPr>
        <p:spPr>
          <a:xfrm>
            <a:off x="1200841" y="5911000"/>
            <a:ext cx="427220" cy="369332"/>
          </a:xfrm>
          <a:prstGeom prst="rect">
            <a:avLst/>
          </a:prstGeom>
          <a:noFill/>
        </p:spPr>
        <p:txBody>
          <a:bodyPr wrap="none" rtlCol="0">
            <a:spAutoFit/>
          </a:bodyPr>
          <a:lstStyle/>
          <a:p>
            <a:r>
              <a:rPr kumimoji="1" lang="en-US" altLang="ja-JP" dirty="0" smtClean="0"/>
              <a:t>B4</a:t>
            </a:r>
            <a:endParaRPr kumimoji="1" lang="ja-JP" altLang="en-US" dirty="0"/>
          </a:p>
        </p:txBody>
      </p:sp>
      <p:sp>
        <p:nvSpPr>
          <p:cNvPr id="7" name="正方形/長方形 6"/>
          <p:cNvSpPr/>
          <p:nvPr/>
        </p:nvSpPr>
        <p:spPr>
          <a:xfrm>
            <a:off x="107504" y="943248"/>
            <a:ext cx="4248472" cy="830997"/>
          </a:xfrm>
          <a:prstGeom prst="rect">
            <a:avLst/>
          </a:prstGeom>
        </p:spPr>
        <p:txBody>
          <a:bodyPr wrap="square">
            <a:spAutoFit/>
          </a:bodyPr>
          <a:lstStyle/>
          <a:p>
            <a:r>
              <a:rPr lang="en-US" altLang="ja-JP" sz="2400" dirty="0" err="1" smtClean="0">
                <a:solidFill>
                  <a:srgbClr val="0000FF"/>
                </a:solidFill>
                <a:latin typeface="Osaka"/>
                <a:ea typeface="Osaka"/>
                <a:cs typeface="Osaka"/>
              </a:rPr>
              <a:t>TiN</a:t>
            </a:r>
            <a:r>
              <a:rPr lang="en-US" altLang="ja-JP" sz="2400" dirty="0" smtClean="0">
                <a:solidFill>
                  <a:srgbClr val="0000FF"/>
                </a:solidFill>
                <a:latin typeface="Osaka"/>
                <a:ea typeface="Osaka"/>
                <a:cs typeface="Osaka"/>
              </a:rPr>
              <a:t> coating and baking</a:t>
            </a:r>
            <a:r>
              <a:rPr lang="en-US" altLang="ja-JP" sz="2400" dirty="0">
                <a:solidFill>
                  <a:srgbClr val="0000FF"/>
                </a:solidFill>
                <a:latin typeface="Osaka"/>
                <a:ea typeface="Osaka"/>
                <a:cs typeface="Osaka"/>
              </a:rPr>
              <a:t> </a:t>
            </a:r>
            <a:r>
              <a:rPr lang="en-US" altLang="ja-JP" sz="2400" dirty="0" smtClean="0">
                <a:solidFill>
                  <a:srgbClr val="0000FF"/>
                </a:solidFill>
                <a:latin typeface="Osaka"/>
                <a:ea typeface="Osaka"/>
                <a:cs typeface="Osaka"/>
              </a:rPr>
              <a:t>in KEK (OHO)</a:t>
            </a:r>
            <a:endParaRPr lang="en-US" altLang="ja-JP" sz="2400" dirty="0" smtClean="0">
              <a:solidFill>
                <a:srgbClr val="0000FF"/>
              </a:solidFill>
              <a:latin typeface="Osaka"/>
              <a:ea typeface="Osaka"/>
              <a:cs typeface="Osaka"/>
            </a:endParaRPr>
          </a:p>
        </p:txBody>
      </p:sp>
      <p:grpSp>
        <p:nvGrpSpPr>
          <p:cNvPr id="6" name="グループ化 5"/>
          <p:cNvGrpSpPr/>
          <p:nvPr/>
        </p:nvGrpSpPr>
        <p:grpSpPr>
          <a:xfrm>
            <a:off x="2134" y="2200660"/>
            <a:ext cx="3129706" cy="2347280"/>
            <a:chOff x="515550" y="3121862"/>
            <a:chExt cx="3840426" cy="2880320"/>
          </a:xfrm>
        </p:grpSpPr>
        <p:pic>
          <p:nvPicPr>
            <p:cNvPr id="2240" name="Picture 192" descr="C:\Users\ushiroda\Sync Folder\Photos\public\00 Belle\20130201 Oho beam chambers\P102045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5550" y="3121862"/>
              <a:ext cx="3840426" cy="288032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p:cNvSpPr txBox="1"/>
            <p:nvPr/>
          </p:nvSpPr>
          <p:spPr>
            <a:xfrm>
              <a:off x="750148" y="3188866"/>
              <a:ext cx="2618506" cy="453203"/>
            </a:xfrm>
            <a:prstGeom prst="rect">
              <a:avLst/>
            </a:prstGeom>
            <a:noFill/>
          </p:spPr>
          <p:txBody>
            <a:bodyPr wrap="none" rtlCol="0">
              <a:spAutoFit/>
            </a:bodyPr>
            <a:lstStyle/>
            <a:p>
              <a:r>
                <a:rPr lang="en-US" dirty="0" smtClean="0">
                  <a:solidFill>
                    <a:srgbClr val="FF0000"/>
                  </a:solidFill>
                </a:rPr>
                <a:t>Al BP before coating</a:t>
              </a:r>
              <a:endParaRPr lang="en-US" dirty="0">
                <a:solidFill>
                  <a:srgbClr val="FF0000"/>
                </a:solidFill>
              </a:endParaRPr>
            </a:p>
          </p:txBody>
        </p:sp>
      </p:grpSp>
      <p:grpSp>
        <p:nvGrpSpPr>
          <p:cNvPr id="12" name="グループ化 11"/>
          <p:cNvGrpSpPr/>
          <p:nvPr/>
        </p:nvGrpSpPr>
        <p:grpSpPr>
          <a:xfrm>
            <a:off x="3131840" y="2527945"/>
            <a:ext cx="3103040" cy="2412628"/>
            <a:chOff x="4379350" y="3136129"/>
            <a:chExt cx="3821404" cy="2971159"/>
          </a:xfrm>
        </p:grpSpPr>
        <p:pic>
          <p:nvPicPr>
            <p:cNvPr id="2241" name="Picture 193" descr="C:\Users\ushiroda\Sync Folder\Photos\public\00 Belle\20130201 Oho beam chambers\P102048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79350" y="3136129"/>
              <a:ext cx="3821404" cy="2866053"/>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p:cNvSpPr txBox="1"/>
            <p:nvPr/>
          </p:nvSpPr>
          <p:spPr>
            <a:xfrm>
              <a:off x="4379350" y="5311329"/>
              <a:ext cx="2229473" cy="795959"/>
            </a:xfrm>
            <a:prstGeom prst="rect">
              <a:avLst/>
            </a:prstGeom>
            <a:noFill/>
          </p:spPr>
          <p:txBody>
            <a:bodyPr wrap="none" rtlCol="0">
              <a:spAutoFit/>
            </a:bodyPr>
            <a:lstStyle/>
            <a:p>
              <a:r>
                <a:rPr lang="en-US" dirty="0" smtClean="0">
                  <a:solidFill>
                    <a:srgbClr val="FF0000"/>
                  </a:solidFill>
                </a:rPr>
                <a:t>After </a:t>
              </a:r>
              <a:r>
                <a:rPr lang="en-US" dirty="0" err="1" smtClean="0">
                  <a:solidFill>
                    <a:srgbClr val="FF0000"/>
                  </a:solidFill>
                </a:rPr>
                <a:t>TiN</a:t>
              </a:r>
              <a:r>
                <a:rPr lang="en-US" dirty="0" smtClean="0">
                  <a:solidFill>
                    <a:srgbClr val="FF0000"/>
                  </a:solidFill>
                </a:rPr>
                <a:t> coating</a:t>
              </a:r>
            </a:p>
            <a:p>
              <a:r>
                <a:rPr lang="en-US" dirty="0" smtClean="0">
                  <a:solidFill>
                    <a:srgbClr val="FF0000"/>
                  </a:solidFill>
                </a:rPr>
                <a:t> before baking</a:t>
              </a:r>
              <a:endParaRPr lang="en-US" dirty="0">
                <a:solidFill>
                  <a:srgbClr val="FF0000"/>
                </a:solidFill>
              </a:endParaRPr>
            </a:p>
          </p:txBody>
        </p:sp>
      </p:grpSp>
      <p:grpSp>
        <p:nvGrpSpPr>
          <p:cNvPr id="16" name="グループ化 15"/>
          <p:cNvGrpSpPr/>
          <p:nvPr/>
        </p:nvGrpSpPr>
        <p:grpSpPr>
          <a:xfrm>
            <a:off x="5903727" y="4394221"/>
            <a:ext cx="3132769" cy="2347147"/>
            <a:chOff x="5903727" y="4394221"/>
            <a:chExt cx="3132769" cy="2347147"/>
          </a:xfrm>
        </p:grpSpPr>
        <p:graphicFrame>
          <p:nvGraphicFramePr>
            <p:cNvPr id="13" name="Object 2"/>
            <p:cNvGraphicFramePr>
              <a:graphicFrameLocks noChangeAspect="1"/>
            </p:cNvGraphicFramePr>
            <p:nvPr>
              <p:extLst>
                <p:ext uri="{D42A27DB-BD31-4B8C-83A1-F6EECF244321}">
                  <p14:modId xmlns:p14="http://schemas.microsoft.com/office/powerpoint/2010/main" val="1703276187"/>
                </p:ext>
              </p:extLst>
            </p:nvPr>
          </p:nvGraphicFramePr>
          <p:xfrm>
            <a:off x="5903727" y="4394221"/>
            <a:ext cx="3132769" cy="2347147"/>
          </p:xfrm>
          <a:graphic>
            <a:graphicData uri="http://schemas.openxmlformats.org/presentationml/2006/ole">
              <mc:AlternateContent xmlns:mc="http://schemas.openxmlformats.org/markup-compatibility/2006">
                <mc:Choice xmlns:v="urn:schemas-microsoft-com:vml" Requires="v">
                  <p:oleObj spid="_x0000_s3091" name="Word 文書" r:id="rId3" imgW="2628900" imgH="1968500" progId="Word.Document.12">
                    <p:link updateAutomatic="1"/>
                  </p:oleObj>
                </mc:Choice>
                <mc:Fallback>
                  <p:oleObj name="Word 文書" r:id="rId3" imgW="2628900" imgH="1968500" progId="Word.Document.12">
                    <p:link updateAutomatic="1"/>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727" y="4394221"/>
                          <a:ext cx="3132769" cy="2347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5" name="テキスト ボックス 14"/>
            <p:cNvSpPr txBox="1"/>
            <p:nvPr/>
          </p:nvSpPr>
          <p:spPr>
            <a:xfrm>
              <a:off x="5940152" y="4427820"/>
              <a:ext cx="1369286" cy="369332"/>
            </a:xfrm>
            <a:prstGeom prst="rect">
              <a:avLst/>
            </a:prstGeom>
            <a:noFill/>
          </p:spPr>
          <p:txBody>
            <a:bodyPr wrap="none" rtlCol="0">
              <a:spAutoFit/>
            </a:bodyPr>
            <a:lstStyle/>
            <a:p>
              <a:r>
                <a:rPr lang="en-US" dirty="0" smtClean="0">
                  <a:solidFill>
                    <a:srgbClr val="FF0000"/>
                  </a:solidFill>
                </a:rPr>
                <a:t>After baking</a:t>
              </a:r>
              <a:endParaRPr lang="en-US" dirty="0">
                <a:solidFill>
                  <a:srgbClr val="FF0000"/>
                </a:solidFill>
              </a:endParaRPr>
            </a:p>
          </p:txBody>
        </p:sp>
      </p:grpSp>
      <p:grpSp>
        <p:nvGrpSpPr>
          <p:cNvPr id="18" name="グループ化 17"/>
          <p:cNvGrpSpPr/>
          <p:nvPr/>
        </p:nvGrpSpPr>
        <p:grpSpPr>
          <a:xfrm>
            <a:off x="4644008" y="44624"/>
            <a:ext cx="4529418" cy="2619855"/>
            <a:chOff x="4644008" y="44624"/>
            <a:chExt cx="4529418" cy="2619855"/>
          </a:xfrm>
        </p:grpSpPr>
        <p:pic>
          <p:nvPicPr>
            <p:cNvPr id="2151" name="Picture 10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44008" y="44624"/>
              <a:ext cx="4464496" cy="2619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7020272" y="107340"/>
              <a:ext cx="2153154" cy="369332"/>
            </a:xfrm>
            <a:prstGeom prst="rect">
              <a:avLst/>
            </a:prstGeom>
          </p:spPr>
          <p:txBody>
            <a:bodyPr wrap="none">
              <a:spAutoFit/>
            </a:bodyPr>
            <a:lstStyle/>
            <a:p>
              <a:r>
                <a:rPr lang="en-US" altLang="ja-JP" dirty="0" smtClean="0">
                  <a:solidFill>
                    <a:srgbClr val="0000FF"/>
                  </a:solidFill>
                  <a:latin typeface="Osaka"/>
                  <a:ea typeface="Osaka"/>
                  <a:cs typeface="Osaka"/>
                </a:rPr>
                <a:t>(1200</a:t>
              </a:r>
              <a:r>
                <a:rPr lang="ja-JP" altLang="en-US" dirty="0" smtClean="0">
                  <a:solidFill>
                    <a:srgbClr val="0000FF"/>
                  </a:solidFill>
                  <a:latin typeface="Osaka"/>
                  <a:ea typeface="Osaka"/>
                  <a:cs typeface="Osaka"/>
                </a:rPr>
                <a:t> </a:t>
              </a:r>
              <a:r>
                <a:rPr lang="en-US" altLang="ja-JP" dirty="0" smtClean="0">
                  <a:solidFill>
                    <a:srgbClr val="0000FF"/>
                  </a:solidFill>
                  <a:latin typeface="Osaka"/>
                  <a:ea typeface="Osaka"/>
                  <a:cs typeface="Osaka"/>
                </a:rPr>
                <a:t>pipes/2years</a:t>
              </a:r>
              <a:r>
                <a:rPr lang="ja-JP" altLang="en-US" dirty="0" smtClean="0">
                  <a:solidFill>
                    <a:srgbClr val="0000FF"/>
                  </a:solidFill>
                  <a:latin typeface="Osaka"/>
                  <a:ea typeface="Osaka"/>
                  <a:cs typeface="Osaka"/>
                </a:rPr>
                <a:t>）</a:t>
              </a:r>
              <a:endParaRPr lang="ja-JP" altLang="en-US" dirty="0"/>
            </a:p>
          </p:txBody>
        </p:sp>
      </p:grpSp>
    </p:spTree>
    <p:extLst>
      <p:ext uri="{BB962C8B-B14F-4D97-AF65-F5344CB8AC3E}">
        <p14:creationId xmlns:p14="http://schemas.microsoft.com/office/powerpoint/2010/main" val="3411123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943852" y="654540"/>
            <a:ext cx="6334416" cy="4760482"/>
            <a:chOff x="103988" y="102064"/>
            <a:chExt cx="8933104" cy="6713466"/>
          </a:xfrm>
        </p:grpSpPr>
        <p:grpSp>
          <p:nvGrpSpPr>
            <p:cNvPr id="3" name="図形グループ 2"/>
            <p:cNvGrpSpPr/>
            <p:nvPr/>
          </p:nvGrpSpPr>
          <p:grpSpPr>
            <a:xfrm>
              <a:off x="122262" y="102064"/>
              <a:ext cx="8914830" cy="6713466"/>
              <a:chOff x="122262" y="102064"/>
              <a:chExt cx="8914830" cy="6713466"/>
            </a:xfrm>
          </p:grpSpPr>
          <p:sp>
            <p:nvSpPr>
              <p:cNvPr id="24" name="下矢印 23"/>
              <p:cNvSpPr/>
              <p:nvPr/>
            </p:nvSpPr>
            <p:spPr>
              <a:xfrm>
                <a:off x="2921807" y="2977787"/>
                <a:ext cx="3804146" cy="744720"/>
              </a:xfrm>
              <a:prstGeom prst="downArrow">
                <a:avLst/>
              </a:prstGeom>
              <a:solidFill>
                <a:srgbClr val="FFFF00"/>
              </a:solidFill>
              <a:ln w="12700" cap="flat" cmpd="sng" algn="ctr">
                <a:solidFill>
                  <a:schemeClr val="tx1"/>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5" name="角丸四角形 24"/>
              <p:cNvSpPr/>
              <p:nvPr/>
            </p:nvSpPr>
            <p:spPr>
              <a:xfrm>
                <a:off x="6803388" y="450382"/>
                <a:ext cx="2090553" cy="2486700"/>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dirty="0"/>
              </a:p>
            </p:txBody>
          </p:sp>
          <p:sp>
            <p:nvSpPr>
              <p:cNvPr id="26" name="角丸四角形 25"/>
              <p:cNvSpPr/>
              <p:nvPr/>
            </p:nvSpPr>
            <p:spPr>
              <a:xfrm>
                <a:off x="2955434" y="450381"/>
                <a:ext cx="3746096" cy="2486700"/>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529552" y="450381"/>
                <a:ext cx="2324476" cy="2486699"/>
              </a:xfrm>
              <a:prstGeom prst="roundRect">
                <a:avLst/>
              </a:prstGeom>
              <a:solidFill>
                <a:schemeClr val="bg1"/>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8" name="二等辺三角形 27"/>
              <p:cNvSpPr/>
              <p:nvPr/>
            </p:nvSpPr>
            <p:spPr>
              <a:xfrm flipV="1">
                <a:off x="2215366" y="11611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2137018"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 name="直線コネクタ 29"/>
              <p:cNvCxnSpPr/>
              <p:nvPr/>
            </p:nvCxnSpPr>
            <p:spPr>
              <a:xfrm rot="5400000">
                <a:off x="2075940"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 name="直線コネクタ 30"/>
              <p:cNvCxnSpPr/>
              <p:nvPr/>
            </p:nvCxnSpPr>
            <p:spPr>
              <a:xfrm rot="5400000">
                <a:off x="2250815"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2" name="直線コネクタ 31"/>
              <p:cNvCxnSpPr>
                <a:stCxn id="28" idx="0"/>
              </p:cNvCxnSpPr>
              <p:nvPr/>
            </p:nvCxnSpPr>
            <p:spPr>
              <a:xfrm rot="16200000" flipH="1">
                <a:off x="2166805" y="1573814"/>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3" name="正方形/長方形 32"/>
              <p:cNvSpPr/>
              <p:nvPr/>
            </p:nvSpPr>
            <p:spPr>
              <a:xfrm>
                <a:off x="2310082"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4" name="直線コネクタ 33"/>
              <p:cNvCxnSpPr/>
              <p:nvPr/>
            </p:nvCxnSpPr>
            <p:spPr>
              <a:xfrm>
                <a:off x="2202373" y="169775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テキスト ボックス 34"/>
              <p:cNvSpPr txBox="1"/>
              <p:nvPr/>
            </p:nvSpPr>
            <p:spPr>
              <a:xfrm>
                <a:off x="2166515" y="1085616"/>
                <a:ext cx="254422" cy="246221"/>
              </a:xfrm>
              <a:prstGeom prst="rect">
                <a:avLst/>
              </a:prstGeom>
              <a:noFill/>
            </p:spPr>
            <p:txBody>
              <a:bodyPr wrap="none" rtlCol="0">
                <a:spAutoFit/>
              </a:bodyPr>
              <a:lstStyle/>
              <a:p>
                <a:r>
                  <a:rPr lang="en-US" altLang="ja-JP" sz="1000" dirty="0"/>
                  <a:t>B</a:t>
                </a:r>
                <a:endParaRPr kumimoji="1" lang="ja-JP" altLang="en-US" sz="1000" dirty="0"/>
              </a:p>
            </p:txBody>
          </p:sp>
          <p:cxnSp>
            <p:nvCxnSpPr>
              <p:cNvPr id="36" name="直線コネクタ 35"/>
              <p:cNvCxnSpPr/>
              <p:nvPr/>
            </p:nvCxnSpPr>
            <p:spPr>
              <a:xfrm rot="5400000">
                <a:off x="2474509" y="1698345"/>
                <a:ext cx="49660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 name="正方形/長方形 36"/>
              <p:cNvSpPr/>
              <p:nvPr/>
            </p:nvSpPr>
            <p:spPr>
              <a:xfrm>
                <a:off x="2658026"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 name="二等辺三角形 37"/>
              <p:cNvSpPr/>
              <p:nvPr/>
            </p:nvSpPr>
            <p:spPr>
              <a:xfrm flipV="1">
                <a:off x="2648169" y="116175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604706" y="1092046"/>
                <a:ext cx="241022" cy="230832"/>
              </a:xfrm>
              <a:prstGeom prst="rect">
                <a:avLst/>
              </a:prstGeom>
              <a:noFill/>
            </p:spPr>
            <p:txBody>
              <a:bodyPr wrap="none" rtlCol="0">
                <a:spAutoFit/>
              </a:bodyPr>
              <a:lstStyle/>
              <a:p>
                <a:r>
                  <a:rPr kumimoji="1" lang="en-US" altLang="ja-JP" sz="900" dirty="0" smtClean="0"/>
                  <a:t>E</a:t>
                </a:r>
                <a:endParaRPr kumimoji="1" lang="ja-JP" altLang="en-US" sz="900" dirty="0"/>
              </a:p>
            </p:txBody>
          </p:sp>
          <p:sp>
            <p:nvSpPr>
              <p:cNvPr id="40" name="二等辺三角形 39"/>
              <p:cNvSpPr/>
              <p:nvPr/>
            </p:nvSpPr>
            <p:spPr>
              <a:xfrm flipV="1">
                <a:off x="2471747" y="116175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2484962"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2" name="直線コネクタ 41"/>
              <p:cNvCxnSpPr>
                <a:stCxn id="40" idx="0"/>
              </p:cNvCxnSpPr>
              <p:nvPr/>
            </p:nvCxnSpPr>
            <p:spPr>
              <a:xfrm rot="5400000">
                <a:off x="2299117" y="1697675"/>
                <a:ext cx="496830" cy="77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テキスト ボックス 42"/>
              <p:cNvSpPr txBox="1"/>
              <p:nvPr/>
            </p:nvSpPr>
            <p:spPr>
              <a:xfrm>
                <a:off x="2427525" y="1094336"/>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4" name="正方形/長方形 43"/>
              <p:cNvSpPr/>
              <p:nvPr/>
            </p:nvSpPr>
            <p:spPr>
              <a:xfrm>
                <a:off x="1789074"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5" name="直線コネクタ 44"/>
              <p:cNvCxnSpPr/>
              <p:nvPr/>
            </p:nvCxnSpPr>
            <p:spPr>
              <a:xfrm rot="5400000">
                <a:off x="1727996"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6" name="直線コネクタ 45"/>
              <p:cNvCxnSpPr/>
              <p:nvPr/>
            </p:nvCxnSpPr>
            <p:spPr>
              <a:xfrm rot="5400000">
                <a:off x="1902871"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7" name="正方形/長方形 46"/>
              <p:cNvSpPr/>
              <p:nvPr/>
            </p:nvSpPr>
            <p:spPr>
              <a:xfrm>
                <a:off x="1962138"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48" name="直線コネクタ 47"/>
              <p:cNvCxnSpPr/>
              <p:nvPr/>
            </p:nvCxnSpPr>
            <p:spPr>
              <a:xfrm>
                <a:off x="1854429" y="169775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9" name="二等辺三角形 48"/>
              <p:cNvSpPr/>
              <p:nvPr/>
            </p:nvSpPr>
            <p:spPr>
              <a:xfrm flipV="1">
                <a:off x="1867660" y="11577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0" name="直線コネクタ 49"/>
              <p:cNvCxnSpPr>
                <a:stCxn id="49" idx="0"/>
              </p:cNvCxnSpPr>
              <p:nvPr/>
            </p:nvCxnSpPr>
            <p:spPr>
              <a:xfrm rot="16200000" flipH="1">
                <a:off x="1819782" y="156973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1" name="テキスト ボックス 50"/>
              <p:cNvSpPr txBox="1"/>
              <p:nvPr/>
            </p:nvSpPr>
            <p:spPr>
              <a:xfrm>
                <a:off x="1818809" y="1082217"/>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52" name="正方形/長方形 51"/>
              <p:cNvSpPr/>
              <p:nvPr/>
            </p:nvSpPr>
            <p:spPr>
              <a:xfrm>
                <a:off x="1283540"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3" name="直線コネクタ 52"/>
              <p:cNvCxnSpPr/>
              <p:nvPr/>
            </p:nvCxnSpPr>
            <p:spPr>
              <a:xfrm rot="5400000">
                <a:off x="1222462"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54" name="直線コネクタ 53"/>
              <p:cNvCxnSpPr/>
              <p:nvPr/>
            </p:nvCxnSpPr>
            <p:spPr>
              <a:xfrm rot="5400000">
                <a:off x="1397337"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5" name="正方形/長方形 54"/>
              <p:cNvSpPr/>
              <p:nvPr/>
            </p:nvSpPr>
            <p:spPr>
              <a:xfrm>
                <a:off x="1456604"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6" name="直線コネクタ 55"/>
              <p:cNvCxnSpPr/>
              <p:nvPr/>
            </p:nvCxnSpPr>
            <p:spPr>
              <a:xfrm>
                <a:off x="1351232" y="169775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7" name="二等辺三角形 56"/>
              <p:cNvSpPr/>
              <p:nvPr/>
            </p:nvSpPr>
            <p:spPr>
              <a:xfrm flipV="1">
                <a:off x="1364463" y="11577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58" name="直線コネクタ 57"/>
              <p:cNvCxnSpPr>
                <a:stCxn id="57" idx="0"/>
              </p:cNvCxnSpPr>
              <p:nvPr/>
            </p:nvCxnSpPr>
            <p:spPr>
              <a:xfrm rot="16200000" flipH="1">
                <a:off x="1316585" y="156973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59" name="テキスト ボックス 58"/>
              <p:cNvSpPr txBox="1"/>
              <p:nvPr/>
            </p:nvSpPr>
            <p:spPr>
              <a:xfrm>
                <a:off x="1315612" y="108221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60" name="正方形/長方形 59"/>
              <p:cNvSpPr/>
              <p:nvPr/>
            </p:nvSpPr>
            <p:spPr>
              <a:xfrm>
                <a:off x="935596"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1" name="直線コネクタ 60"/>
              <p:cNvCxnSpPr/>
              <p:nvPr/>
            </p:nvCxnSpPr>
            <p:spPr>
              <a:xfrm rot="5400000">
                <a:off x="874518"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62" name="直線コネクタ 61"/>
              <p:cNvCxnSpPr/>
              <p:nvPr/>
            </p:nvCxnSpPr>
            <p:spPr>
              <a:xfrm rot="5400000">
                <a:off x="1049393"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3" name="正方形/長方形 62"/>
              <p:cNvSpPr/>
              <p:nvPr/>
            </p:nvSpPr>
            <p:spPr>
              <a:xfrm>
                <a:off x="1108660"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4" name="直線コネクタ 63"/>
              <p:cNvCxnSpPr/>
              <p:nvPr/>
            </p:nvCxnSpPr>
            <p:spPr>
              <a:xfrm>
                <a:off x="1000805" y="169775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5" name="二等辺三角形 64"/>
              <p:cNvSpPr/>
              <p:nvPr/>
            </p:nvSpPr>
            <p:spPr>
              <a:xfrm flipV="1">
                <a:off x="1014036" y="115778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6" name="直線コネクタ 65"/>
              <p:cNvCxnSpPr>
                <a:stCxn id="65" idx="0"/>
              </p:cNvCxnSpPr>
              <p:nvPr/>
            </p:nvCxnSpPr>
            <p:spPr>
              <a:xfrm rot="16200000" flipH="1">
                <a:off x="966158" y="156973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7" name="テキスト ボックス 66"/>
              <p:cNvSpPr txBox="1"/>
              <p:nvPr/>
            </p:nvSpPr>
            <p:spPr>
              <a:xfrm>
                <a:off x="965185" y="1082215"/>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68" name="正方形/長方形 67"/>
              <p:cNvSpPr/>
              <p:nvPr/>
            </p:nvSpPr>
            <p:spPr>
              <a:xfrm>
                <a:off x="587652" y="1949027"/>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69" name="直線コネクタ 68"/>
              <p:cNvCxnSpPr/>
              <p:nvPr/>
            </p:nvCxnSpPr>
            <p:spPr>
              <a:xfrm rot="5400000">
                <a:off x="526574" y="1818457"/>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0" name="直線コネクタ 69"/>
              <p:cNvCxnSpPr/>
              <p:nvPr/>
            </p:nvCxnSpPr>
            <p:spPr>
              <a:xfrm rot="5400000">
                <a:off x="701449" y="1819421"/>
                <a:ext cx="25127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1" name="正方形/長方形 70"/>
              <p:cNvSpPr/>
              <p:nvPr/>
            </p:nvSpPr>
            <p:spPr>
              <a:xfrm>
                <a:off x="760716" y="1949029"/>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2" name="直線コネクタ 71"/>
              <p:cNvCxnSpPr/>
              <p:nvPr/>
            </p:nvCxnSpPr>
            <p:spPr>
              <a:xfrm>
                <a:off x="653553" y="1697749"/>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3" name="二等辺三角形 72"/>
              <p:cNvSpPr/>
              <p:nvPr/>
            </p:nvSpPr>
            <p:spPr>
              <a:xfrm flipV="1">
                <a:off x="666784" y="115778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4" name="直線コネクタ 73"/>
              <p:cNvCxnSpPr>
                <a:stCxn id="73" idx="0"/>
              </p:cNvCxnSpPr>
              <p:nvPr/>
            </p:nvCxnSpPr>
            <p:spPr>
              <a:xfrm rot="16200000" flipH="1">
                <a:off x="618906" y="1569729"/>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5" name="テキスト ボックス 74"/>
              <p:cNvSpPr txBox="1"/>
              <p:nvPr/>
            </p:nvSpPr>
            <p:spPr>
              <a:xfrm>
                <a:off x="617933" y="1082214"/>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76" name="二等辺三角形 75"/>
              <p:cNvSpPr/>
              <p:nvPr/>
            </p:nvSpPr>
            <p:spPr>
              <a:xfrm flipV="1">
                <a:off x="4496460" y="11619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7" name="正方形/長方形 76"/>
              <p:cNvSpPr/>
              <p:nvPr/>
            </p:nvSpPr>
            <p:spPr>
              <a:xfrm>
                <a:off x="4418112"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78" name="直線コネクタ 77"/>
              <p:cNvCxnSpPr/>
              <p:nvPr/>
            </p:nvCxnSpPr>
            <p:spPr>
              <a:xfrm rot="5400000">
                <a:off x="4150379" y="202748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9" name="直線コネクタ 78"/>
              <p:cNvCxnSpPr/>
              <p:nvPr/>
            </p:nvCxnSpPr>
            <p:spPr>
              <a:xfrm rot="5400000">
                <a:off x="4325736" y="202796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0" name="直線コネクタ 79"/>
              <p:cNvCxnSpPr>
                <a:stCxn id="76" idx="0"/>
              </p:cNvCxnSpPr>
              <p:nvPr/>
            </p:nvCxnSpPr>
            <p:spPr>
              <a:xfrm rot="16200000" flipH="1">
                <a:off x="4447899" y="1574599"/>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1" name="正方形/長方形 80"/>
              <p:cNvSpPr/>
              <p:nvPr/>
            </p:nvSpPr>
            <p:spPr>
              <a:xfrm>
                <a:off x="4591176"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2" name="直線コネクタ 81"/>
              <p:cNvCxnSpPr/>
              <p:nvPr/>
            </p:nvCxnSpPr>
            <p:spPr>
              <a:xfrm>
                <a:off x="4483467" y="169853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3" name="テキスト ボックス 82"/>
              <p:cNvSpPr txBox="1"/>
              <p:nvPr/>
            </p:nvSpPr>
            <p:spPr>
              <a:xfrm>
                <a:off x="4447609" y="1092751"/>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84" name="正方形/長方形 83"/>
              <p:cNvSpPr/>
              <p:nvPr/>
            </p:nvSpPr>
            <p:spPr>
              <a:xfrm>
                <a:off x="4070168"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5" name="直線コネクタ 84"/>
              <p:cNvCxnSpPr/>
              <p:nvPr/>
            </p:nvCxnSpPr>
            <p:spPr>
              <a:xfrm rot="5400000">
                <a:off x="3802435" y="2027485"/>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86" name="直線コネクタ 85"/>
              <p:cNvCxnSpPr/>
              <p:nvPr/>
            </p:nvCxnSpPr>
            <p:spPr>
              <a:xfrm rot="5400000">
                <a:off x="3977792" y="2027967"/>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7" name="正方形/長方形 86"/>
              <p:cNvSpPr/>
              <p:nvPr/>
            </p:nvSpPr>
            <p:spPr>
              <a:xfrm>
                <a:off x="4243232"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88" name="直線コネクタ 87"/>
              <p:cNvCxnSpPr/>
              <p:nvPr/>
            </p:nvCxnSpPr>
            <p:spPr>
              <a:xfrm>
                <a:off x="4135523" y="1698537"/>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9" name="二等辺三角形 88"/>
              <p:cNvSpPr/>
              <p:nvPr/>
            </p:nvSpPr>
            <p:spPr>
              <a:xfrm flipV="1">
                <a:off x="4148754" y="115856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0" name="直線コネクタ 89"/>
              <p:cNvCxnSpPr>
                <a:stCxn id="89" idx="0"/>
              </p:cNvCxnSpPr>
              <p:nvPr/>
            </p:nvCxnSpPr>
            <p:spPr>
              <a:xfrm rot="16200000" flipH="1">
                <a:off x="4100876" y="1570517"/>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1" name="テキスト ボックス 90"/>
              <p:cNvSpPr txBox="1"/>
              <p:nvPr/>
            </p:nvSpPr>
            <p:spPr>
              <a:xfrm>
                <a:off x="4099903" y="1089352"/>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92" name="正方形/長方形 91"/>
              <p:cNvSpPr/>
              <p:nvPr/>
            </p:nvSpPr>
            <p:spPr>
              <a:xfrm>
                <a:off x="3717404"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3" name="直線コネクタ 92"/>
              <p:cNvCxnSpPr/>
              <p:nvPr/>
            </p:nvCxnSpPr>
            <p:spPr>
              <a:xfrm rot="5400000">
                <a:off x="3449273" y="2027883"/>
                <a:ext cx="66697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94" name="直線コネクタ 93"/>
              <p:cNvCxnSpPr/>
              <p:nvPr/>
            </p:nvCxnSpPr>
            <p:spPr>
              <a:xfrm rot="5400000">
                <a:off x="3624233" y="2028762"/>
                <a:ext cx="66680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5" name="正方形/長方形 94"/>
              <p:cNvSpPr/>
              <p:nvPr/>
            </p:nvSpPr>
            <p:spPr>
              <a:xfrm>
                <a:off x="3890468"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6" name="直線コネクタ 95"/>
              <p:cNvCxnSpPr/>
              <p:nvPr/>
            </p:nvCxnSpPr>
            <p:spPr>
              <a:xfrm>
                <a:off x="3785096" y="1698536"/>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7" name="二等辺三角形 96"/>
              <p:cNvSpPr/>
              <p:nvPr/>
            </p:nvSpPr>
            <p:spPr>
              <a:xfrm flipV="1">
                <a:off x="3798327" y="11585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98" name="直線コネクタ 97"/>
              <p:cNvCxnSpPr>
                <a:stCxn id="97" idx="0"/>
              </p:cNvCxnSpPr>
              <p:nvPr/>
            </p:nvCxnSpPr>
            <p:spPr>
              <a:xfrm rot="16200000" flipH="1">
                <a:off x="3750449" y="1570516"/>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9" name="テキスト ボックス 98"/>
              <p:cNvSpPr txBox="1"/>
              <p:nvPr/>
            </p:nvSpPr>
            <p:spPr>
              <a:xfrm>
                <a:off x="3749476" y="1089351"/>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100" name="正方形/長方形 99"/>
              <p:cNvSpPr/>
              <p:nvPr/>
            </p:nvSpPr>
            <p:spPr>
              <a:xfrm>
                <a:off x="3369460"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1" name="直線コネクタ 100"/>
              <p:cNvCxnSpPr/>
              <p:nvPr/>
            </p:nvCxnSpPr>
            <p:spPr>
              <a:xfrm rot="5400000">
                <a:off x="3102124" y="2027088"/>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02" name="直線コネクタ 101"/>
              <p:cNvCxnSpPr/>
              <p:nvPr/>
            </p:nvCxnSpPr>
            <p:spPr>
              <a:xfrm rot="5400000">
                <a:off x="3277481" y="2027570"/>
                <a:ext cx="66441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3" name="正方形/長方形 102"/>
              <p:cNvSpPr/>
              <p:nvPr/>
            </p:nvSpPr>
            <p:spPr>
              <a:xfrm>
                <a:off x="3542524"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4" name="直線コネクタ 103"/>
              <p:cNvCxnSpPr/>
              <p:nvPr/>
            </p:nvCxnSpPr>
            <p:spPr>
              <a:xfrm>
                <a:off x="3434669" y="1698535"/>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5" name="二等辺三角形 104"/>
              <p:cNvSpPr/>
              <p:nvPr/>
            </p:nvSpPr>
            <p:spPr>
              <a:xfrm flipV="1">
                <a:off x="3447900" y="115856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6" name="直線コネクタ 105"/>
              <p:cNvCxnSpPr>
                <a:stCxn id="105" idx="0"/>
              </p:cNvCxnSpPr>
              <p:nvPr/>
            </p:nvCxnSpPr>
            <p:spPr>
              <a:xfrm rot="16200000" flipH="1">
                <a:off x="3400022" y="1570515"/>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7" name="テキスト ボックス 106"/>
              <p:cNvSpPr txBox="1"/>
              <p:nvPr/>
            </p:nvSpPr>
            <p:spPr>
              <a:xfrm>
                <a:off x="3399049" y="1089349"/>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108" name="正方形/長方形 107"/>
              <p:cNvSpPr/>
              <p:nvPr/>
            </p:nvSpPr>
            <p:spPr>
              <a:xfrm>
                <a:off x="3021516" y="236464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09" name="直線コネクタ 108"/>
              <p:cNvCxnSpPr/>
              <p:nvPr/>
            </p:nvCxnSpPr>
            <p:spPr>
              <a:xfrm rot="5400000">
                <a:off x="2754180" y="2027088"/>
                <a:ext cx="66538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0" name="直線コネクタ 109"/>
              <p:cNvCxnSpPr/>
              <p:nvPr/>
            </p:nvCxnSpPr>
            <p:spPr>
              <a:xfrm rot="5400000">
                <a:off x="2930334" y="2030748"/>
                <a:ext cx="66124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1" name="正方形/長方形 110"/>
              <p:cNvSpPr/>
              <p:nvPr/>
            </p:nvSpPr>
            <p:spPr>
              <a:xfrm>
                <a:off x="3194580" y="236464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2" name="直線コネクタ 111"/>
              <p:cNvCxnSpPr/>
              <p:nvPr/>
            </p:nvCxnSpPr>
            <p:spPr>
              <a:xfrm>
                <a:off x="3087417" y="1698534"/>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3" name="二等辺三角形 112"/>
              <p:cNvSpPr/>
              <p:nvPr/>
            </p:nvSpPr>
            <p:spPr>
              <a:xfrm flipV="1">
                <a:off x="3100648" y="115856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4" name="直線コネクタ 113"/>
              <p:cNvCxnSpPr>
                <a:stCxn id="113" idx="0"/>
              </p:cNvCxnSpPr>
              <p:nvPr/>
            </p:nvCxnSpPr>
            <p:spPr>
              <a:xfrm rot="16200000" flipH="1">
                <a:off x="3052770" y="1570514"/>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15" name="テキスト ボックス 114"/>
              <p:cNvSpPr txBox="1"/>
              <p:nvPr/>
            </p:nvSpPr>
            <p:spPr>
              <a:xfrm>
                <a:off x="3051797" y="1089349"/>
                <a:ext cx="247283" cy="246221"/>
              </a:xfrm>
              <a:prstGeom prst="rect">
                <a:avLst/>
              </a:prstGeom>
              <a:noFill/>
            </p:spPr>
            <p:txBody>
              <a:bodyPr wrap="none" rtlCol="0">
                <a:spAutoFit/>
              </a:bodyPr>
              <a:lstStyle/>
              <a:p>
                <a:r>
                  <a:rPr lang="en-US" altLang="ja-JP" sz="1000" dirty="0"/>
                  <a:t>E</a:t>
                </a:r>
                <a:endParaRPr kumimoji="1" lang="ja-JP" altLang="en-US" sz="1000" dirty="0"/>
              </a:p>
            </p:txBody>
          </p:sp>
          <p:sp>
            <p:nvSpPr>
              <p:cNvPr id="116" name="二等辺三角形 115"/>
              <p:cNvSpPr/>
              <p:nvPr/>
            </p:nvSpPr>
            <p:spPr>
              <a:xfrm flipV="1">
                <a:off x="6410646" y="116133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7" name="正方形/長方形 116"/>
              <p:cNvSpPr/>
              <p:nvPr/>
            </p:nvSpPr>
            <p:spPr>
              <a:xfrm>
                <a:off x="6332298"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18" name="直線コネクタ 117"/>
              <p:cNvCxnSpPr/>
              <p:nvPr/>
            </p:nvCxnSpPr>
            <p:spPr>
              <a:xfrm rot="5400000">
                <a:off x="6064248"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19" name="直線コネクタ 118"/>
              <p:cNvCxnSpPr/>
              <p:nvPr/>
            </p:nvCxnSpPr>
            <p:spPr>
              <a:xfrm rot="5400000">
                <a:off x="6239605"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0" name="直線コネクタ 119"/>
              <p:cNvCxnSpPr>
                <a:stCxn id="116" idx="0"/>
              </p:cNvCxnSpPr>
              <p:nvPr/>
            </p:nvCxnSpPr>
            <p:spPr>
              <a:xfrm rot="16200000" flipH="1">
                <a:off x="6362085" y="1573965"/>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1" name="正方形/長方形 120"/>
              <p:cNvSpPr/>
              <p:nvPr/>
            </p:nvSpPr>
            <p:spPr>
              <a:xfrm>
                <a:off x="6505362"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2" name="直線コネクタ 121"/>
              <p:cNvCxnSpPr/>
              <p:nvPr/>
            </p:nvCxnSpPr>
            <p:spPr>
              <a:xfrm>
                <a:off x="6397653" y="169790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3" name="テキスト ボックス 122"/>
              <p:cNvSpPr txBox="1"/>
              <p:nvPr/>
            </p:nvSpPr>
            <p:spPr>
              <a:xfrm>
                <a:off x="6361795" y="1092117"/>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sp>
            <p:nvSpPr>
              <p:cNvPr id="124" name="正方形/長方形 123"/>
              <p:cNvSpPr/>
              <p:nvPr/>
            </p:nvSpPr>
            <p:spPr>
              <a:xfrm>
                <a:off x="5984354"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5" name="直線コネクタ 124"/>
              <p:cNvCxnSpPr/>
              <p:nvPr/>
            </p:nvCxnSpPr>
            <p:spPr>
              <a:xfrm rot="5400000">
                <a:off x="5716304"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26" name="直線コネクタ 125"/>
              <p:cNvCxnSpPr/>
              <p:nvPr/>
            </p:nvCxnSpPr>
            <p:spPr>
              <a:xfrm rot="5400000">
                <a:off x="5891661"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7" name="正方形/長方形 126"/>
              <p:cNvSpPr/>
              <p:nvPr/>
            </p:nvSpPr>
            <p:spPr>
              <a:xfrm>
                <a:off x="6157418"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28" name="直線コネクタ 127"/>
              <p:cNvCxnSpPr/>
              <p:nvPr/>
            </p:nvCxnSpPr>
            <p:spPr>
              <a:xfrm>
                <a:off x="6049709" y="1697903"/>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29" name="二等辺三角形 128"/>
              <p:cNvSpPr/>
              <p:nvPr/>
            </p:nvSpPr>
            <p:spPr>
              <a:xfrm flipV="1">
                <a:off x="6062940" y="115793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0" name="直線コネクタ 129"/>
              <p:cNvCxnSpPr>
                <a:stCxn id="129" idx="0"/>
              </p:cNvCxnSpPr>
              <p:nvPr/>
            </p:nvCxnSpPr>
            <p:spPr>
              <a:xfrm rot="16200000" flipH="1">
                <a:off x="6015062" y="1569883"/>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1" name="テキスト ボックス 130"/>
              <p:cNvSpPr txBox="1"/>
              <p:nvPr/>
            </p:nvSpPr>
            <p:spPr>
              <a:xfrm>
                <a:off x="6014089" y="1088718"/>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132" name="正方形/長方形 131"/>
              <p:cNvSpPr/>
              <p:nvPr/>
            </p:nvSpPr>
            <p:spPr>
              <a:xfrm>
                <a:off x="5637940"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3" name="直線コネクタ 132"/>
              <p:cNvCxnSpPr/>
              <p:nvPr/>
            </p:nvCxnSpPr>
            <p:spPr>
              <a:xfrm rot="5400000">
                <a:off x="5369890"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4" name="直線コネクタ 133"/>
              <p:cNvCxnSpPr/>
              <p:nvPr/>
            </p:nvCxnSpPr>
            <p:spPr>
              <a:xfrm rot="5400000">
                <a:off x="5545247"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5" name="正方形/長方形 134"/>
              <p:cNvSpPr/>
              <p:nvPr/>
            </p:nvSpPr>
            <p:spPr>
              <a:xfrm>
                <a:off x="5811004"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6" name="直線コネクタ 135"/>
              <p:cNvCxnSpPr/>
              <p:nvPr/>
            </p:nvCxnSpPr>
            <p:spPr>
              <a:xfrm>
                <a:off x="5705632" y="1697902"/>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7" name="二等辺三角形 136"/>
              <p:cNvSpPr/>
              <p:nvPr/>
            </p:nvSpPr>
            <p:spPr>
              <a:xfrm flipV="1">
                <a:off x="5718863" y="115793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38" name="直線コネクタ 137"/>
              <p:cNvCxnSpPr>
                <a:stCxn id="137" idx="0"/>
              </p:cNvCxnSpPr>
              <p:nvPr/>
            </p:nvCxnSpPr>
            <p:spPr>
              <a:xfrm rot="16200000" flipH="1">
                <a:off x="5670985" y="1569882"/>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39" name="テキスト ボックス 138"/>
              <p:cNvSpPr txBox="1"/>
              <p:nvPr/>
            </p:nvSpPr>
            <p:spPr>
              <a:xfrm>
                <a:off x="5670012" y="108871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140" name="正方形/長方形 139"/>
              <p:cNvSpPr/>
              <p:nvPr/>
            </p:nvSpPr>
            <p:spPr>
              <a:xfrm>
                <a:off x="5289996"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1" name="直線コネクタ 140"/>
              <p:cNvCxnSpPr/>
              <p:nvPr/>
            </p:nvCxnSpPr>
            <p:spPr>
              <a:xfrm rot="5400000">
                <a:off x="5020754" y="2028360"/>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2" name="直線コネクタ 141"/>
              <p:cNvCxnSpPr/>
              <p:nvPr/>
            </p:nvCxnSpPr>
            <p:spPr>
              <a:xfrm rot="5400000">
                <a:off x="5197303"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3" name="正方形/長方形 142"/>
              <p:cNvSpPr/>
              <p:nvPr/>
            </p:nvSpPr>
            <p:spPr>
              <a:xfrm>
                <a:off x="5463060"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4" name="直線コネクタ 143"/>
              <p:cNvCxnSpPr/>
              <p:nvPr/>
            </p:nvCxnSpPr>
            <p:spPr>
              <a:xfrm>
                <a:off x="5355205" y="169790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5" name="二等辺三角形 144"/>
              <p:cNvSpPr/>
              <p:nvPr/>
            </p:nvSpPr>
            <p:spPr>
              <a:xfrm flipV="1">
                <a:off x="5368436" y="115793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6" name="直線コネクタ 145"/>
              <p:cNvCxnSpPr>
                <a:stCxn id="145" idx="0"/>
              </p:cNvCxnSpPr>
              <p:nvPr/>
            </p:nvCxnSpPr>
            <p:spPr>
              <a:xfrm rot="16200000" flipH="1">
                <a:off x="5320558" y="156988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47" name="テキスト ボックス 146"/>
              <p:cNvSpPr txBox="1"/>
              <p:nvPr/>
            </p:nvSpPr>
            <p:spPr>
              <a:xfrm>
                <a:off x="5319585" y="1088716"/>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148" name="正方形/長方形 147"/>
              <p:cNvSpPr/>
              <p:nvPr/>
            </p:nvSpPr>
            <p:spPr>
              <a:xfrm>
                <a:off x="4942052" y="236401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49" name="直線コネクタ 148"/>
              <p:cNvCxnSpPr/>
              <p:nvPr/>
            </p:nvCxnSpPr>
            <p:spPr>
              <a:xfrm rot="5400000">
                <a:off x="4674002" y="2027168"/>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0" name="直線コネクタ 149"/>
              <p:cNvCxnSpPr/>
              <p:nvPr/>
            </p:nvCxnSpPr>
            <p:spPr>
              <a:xfrm rot="5400000">
                <a:off x="4849359" y="2027650"/>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1" name="正方形/長方形 150"/>
              <p:cNvSpPr/>
              <p:nvPr/>
            </p:nvSpPr>
            <p:spPr>
              <a:xfrm>
                <a:off x="5115116" y="2364014"/>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2" name="直線コネクタ 151"/>
              <p:cNvCxnSpPr/>
              <p:nvPr/>
            </p:nvCxnSpPr>
            <p:spPr>
              <a:xfrm>
                <a:off x="5007953" y="1697900"/>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3" name="二等辺三角形 152"/>
              <p:cNvSpPr/>
              <p:nvPr/>
            </p:nvSpPr>
            <p:spPr>
              <a:xfrm flipV="1">
                <a:off x="5021184" y="115793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4" name="直線コネクタ 153"/>
              <p:cNvCxnSpPr>
                <a:stCxn id="153" idx="0"/>
              </p:cNvCxnSpPr>
              <p:nvPr/>
            </p:nvCxnSpPr>
            <p:spPr>
              <a:xfrm rot="16200000" flipH="1">
                <a:off x="4973306" y="1569880"/>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5" name="テキスト ボックス 154"/>
              <p:cNvSpPr txBox="1"/>
              <p:nvPr/>
            </p:nvSpPr>
            <p:spPr>
              <a:xfrm>
                <a:off x="4972332" y="108871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156" name="直線コネクタ 155"/>
              <p:cNvCxnSpPr>
                <a:stCxn id="432" idx="0"/>
              </p:cNvCxnSpPr>
              <p:nvPr/>
            </p:nvCxnSpPr>
            <p:spPr>
              <a:xfrm rot="5400000">
                <a:off x="6898207" y="1698236"/>
                <a:ext cx="502627" cy="268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57" name="正方形/長方形 156"/>
              <p:cNvSpPr/>
              <p:nvPr/>
            </p:nvSpPr>
            <p:spPr>
              <a:xfrm>
                <a:off x="7083393" y="195327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8" name="正方形/長方形 157"/>
              <p:cNvSpPr/>
              <p:nvPr/>
            </p:nvSpPr>
            <p:spPr>
              <a:xfrm>
                <a:off x="6910329" y="195327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59" name="直線コネクタ 158"/>
              <p:cNvCxnSpPr>
                <a:stCxn id="433" idx="0"/>
              </p:cNvCxnSpPr>
              <p:nvPr/>
            </p:nvCxnSpPr>
            <p:spPr>
              <a:xfrm rot="5400000">
                <a:off x="6722995" y="1697685"/>
                <a:ext cx="502553" cy="193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0" name="直線コネクタ 159"/>
              <p:cNvCxnSpPr>
                <a:stCxn id="430" idx="0"/>
              </p:cNvCxnSpPr>
              <p:nvPr/>
            </p:nvCxnSpPr>
            <p:spPr>
              <a:xfrm rot="5400000">
                <a:off x="7251979" y="1698476"/>
                <a:ext cx="498565" cy="169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1" name="正方形/長方形 160"/>
              <p:cNvSpPr/>
              <p:nvPr/>
            </p:nvSpPr>
            <p:spPr>
              <a:xfrm>
                <a:off x="7435626" y="195099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2" name="正方形/長方形 161"/>
              <p:cNvSpPr/>
              <p:nvPr/>
            </p:nvSpPr>
            <p:spPr>
              <a:xfrm>
                <a:off x="7262562" y="195098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3" name="直線コネクタ 162"/>
              <p:cNvCxnSpPr>
                <a:stCxn id="431" idx="0"/>
              </p:cNvCxnSpPr>
              <p:nvPr/>
            </p:nvCxnSpPr>
            <p:spPr>
              <a:xfrm rot="5400000">
                <a:off x="7076767" y="1697925"/>
                <a:ext cx="498491" cy="94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4" name="直線コネクタ 163"/>
              <p:cNvCxnSpPr>
                <a:stCxn id="426" idx="0"/>
              </p:cNvCxnSpPr>
              <p:nvPr/>
            </p:nvCxnSpPr>
            <p:spPr>
              <a:xfrm rot="5400000">
                <a:off x="7791924" y="1695605"/>
                <a:ext cx="500522" cy="548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5" name="正方形/長方形 164"/>
              <p:cNvSpPr/>
              <p:nvPr/>
            </p:nvSpPr>
            <p:spPr>
              <a:xfrm>
                <a:off x="7974659" y="195098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6" name="正方形/長方形 165"/>
              <p:cNvSpPr/>
              <p:nvPr/>
            </p:nvSpPr>
            <p:spPr>
              <a:xfrm>
                <a:off x="7801595" y="195098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67" name="直線コネクタ 166"/>
              <p:cNvCxnSpPr>
                <a:stCxn id="428" idx="0"/>
                <a:endCxn id="166" idx="0"/>
              </p:cNvCxnSpPr>
              <p:nvPr/>
            </p:nvCxnSpPr>
            <p:spPr>
              <a:xfrm rot="5400000">
                <a:off x="7613753" y="1696236"/>
                <a:ext cx="502902" cy="659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8" name="直線コネクタ 167"/>
              <p:cNvCxnSpPr>
                <a:stCxn id="422" idx="0"/>
              </p:cNvCxnSpPr>
              <p:nvPr/>
            </p:nvCxnSpPr>
            <p:spPr>
              <a:xfrm rot="5400000">
                <a:off x="8143183" y="1696578"/>
                <a:ext cx="498238" cy="1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69" name="正方形/長方形 168"/>
              <p:cNvSpPr/>
              <p:nvPr/>
            </p:nvSpPr>
            <p:spPr>
              <a:xfrm>
                <a:off x="8326892" y="194870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0" name="正方形/長方形 169"/>
              <p:cNvSpPr/>
              <p:nvPr/>
            </p:nvSpPr>
            <p:spPr>
              <a:xfrm>
                <a:off x="8153828" y="194870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1" name="直線コネクタ 170"/>
              <p:cNvCxnSpPr>
                <a:stCxn id="424" idx="0"/>
              </p:cNvCxnSpPr>
              <p:nvPr/>
            </p:nvCxnSpPr>
            <p:spPr>
              <a:xfrm rot="16200000" flipH="1">
                <a:off x="7968017" y="1696572"/>
                <a:ext cx="497275" cy="29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2" name="直線コネクタ 171"/>
              <p:cNvCxnSpPr/>
              <p:nvPr/>
            </p:nvCxnSpPr>
            <p:spPr>
              <a:xfrm rot="5400000">
                <a:off x="8069133" y="1850915"/>
                <a:ext cx="1025256" cy="35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3" name="正方形/長方形 172"/>
              <p:cNvSpPr/>
              <p:nvPr/>
            </p:nvSpPr>
            <p:spPr>
              <a:xfrm>
                <a:off x="8515178" y="236519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4" name="正方形/長方形 173"/>
              <p:cNvSpPr/>
              <p:nvPr/>
            </p:nvSpPr>
            <p:spPr>
              <a:xfrm>
                <a:off x="8693922" y="1949213"/>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175" name="直線コネクタ 174"/>
              <p:cNvCxnSpPr/>
              <p:nvPr/>
            </p:nvCxnSpPr>
            <p:spPr>
              <a:xfrm rot="5400000">
                <a:off x="8455547" y="1641437"/>
                <a:ext cx="605786" cy="3079"/>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76" name="テキスト ボックス 175"/>
              <p:cNvSpPr txBox="1"/>
              <p:nvPr/>
            </p:nvSpPr>
            <p:spPr>
              <a:xfrm>
                <a:off x="935596" y="528865"/>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177" name="テキスト ボックス 176"/>
              <p:cNvSpPr txBox="1"/>
              <p:nvPr/>
            </p:nvSpPr>
            <p:spPr>
              <a:xfrm>
                <a:off x="2137018" y="520964"/>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178" name="テキスト ボックス 177"/>
              <p:cNvSpPr txBox="1"/>
              <p:nvPr/>
            </p:nvSpPr>
            <p:spPr>
              <a:xfrm>
                <a:off x="3662613" y="512649"/>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179" name="テキスト ボックス 178"/>
              <p:cNvSpPr txBox="1"/>
              <p:nvPr/>
            </p:nvSpPr>
            <p:spPr>
              <a:xfrm>
                <a:off x="5463060" y="531791"/>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180" name="テキスト ボックス 179"/>
              <p:cNvSpPr txBox="1"/>
              <p:nvPr/>
            </p:nvSpPr>
            <p:spPr>
              <a:xfrm>
                <a:off x="7032036" y="512501"/>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181" name="テキスト ボックス 180"/>
              <p:cNvSpPr txBox="1"/>
              <p:nvPr/>
            </p:nvSpPr>
            <p:spPr>
              <a:xfrm>
                <a:off x="7998782" y="526575"/>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182" name="直線コネクタ 181"/>
              <p:cNvCxnSpPr/>
              <p:nvPr/>
            </p:nvCxnSpPr>
            <p:spPr>
              <a:xfrm>
                <a:off x="190908" y="2099362"/>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83" name="直線コネクタ 182"/>
              <p:cNvCxnSpPr/>
              <p:nvPr/>
            </p:nvCxnSpPr>
            <p:spPr>
              <a:xfrm>
                <a:off x="186811" y="2516160"/>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84" name="テキスト ボックス 183"/>
              <p:cNvSpPr txBox="1"/>
              <p:nvPr/>
            </p:nvSpPr>
            <p:spPr>
              <a:xfrm>
                <a:off x="138544" y="2247389"/>
                <a:ext cx="445292" cy="307777"/>
              </a:xfrm>
              <a:prstGeom prst="rect">
                <a:avLst/>
              </a:prstGeom>
              <a:noFill/>
            </p:spPr>
            <p:txBody>
              <a:bodyPr wrap="none" rtlCol="0">
                <a:spAutoFit/>
              </a:bodyPr>
              <a:lstStyle/>
              <a:p>
                <a:r>
                  <a:rPr lang="en-US" altLang="ja-JP" sz="1400" dirty="0" smtClean="0">
                    <a:solidFill>
                      <a:srgbClr val="FF0000"/>
                    </a:solidFill>
                  </a:rPr>
                  <a:t>LER</a:t>
                </a:r>
                <a:endParaRPr kumimoji="1" lang="ja-JP" altLang="en-US" sz="1400" dirty="0">
                  <a:solidFill>
                    <a:srgbClr val="FF0000"/>
                  </a:solidFill>
                </a:endParaRPr>
              </a:p>
            </p:txBody>
          </p:sp>
          <p:sp>
            <p:nvSpPr>
              <p:cNvPr id="185" name="テキスト ボックス 184"/>
              <p:cNvSpPr txBox="1"/>
              <p:nvPr/>
            </p:nvSpPr>
            <p:spPr>
              <a:xfrm>
                <a:off x="122262" y="1823565"/>
                <a:ext cx="481672" cy="307777"/>
              </a:xfrm>
              <a:prstGeom prst="rect">
                <a:avLst/>
              </a:prstGeom>
              <a:noFill/>
              <a:ln>
                <a:noFill/>
              </a:ln>
            </p:spPr>
            <p:txBody>
              <a:bodyPr wrap="none" rtlCol="0">
                <a:spAutoFit/>
              </a:bodyPr>
              <a:lstStyle/>
              <a:p>
                <a:r>
                  <a:rPr lang="en-US" altLang="ja-JP" sz="1400" dirty="0" smtClean="0">
                    <a:solidFill>
                      <a:srgbClr val="0000FF"/>
                    </a:solidFill>
                  </a:rPr>
                  <a:t>HER</a:t>
                </a:r>
                <a:endParaRPr kumimoji="1" lang="ja-JP" altLang="en-US" sz="1400" dirty="0">
                  <a:solidFill>
                    <a:srgbClr val="0000FF"/>
                  </a:solidFill>
                </a:endParaRPr>
              </a:p>
            </p:txBody>
          </p:sp>
          <p:sp>
            <p:nvSpPr>
              <p:cNvPr id="186" name="テキスト ボックス 185"/>
              <p:cNvSpPr txBox="1"/>
              <p:nvPr/>
            </p:nvSpPr>
            <p:spPr>
              <a:xfrm>
                <a:off x="5957066" y="6441451"/>
                <a:ext cx="838691" cy="261610"/>
              </a:xfrm>
              <a:prstGeom prst="rect">
                <a:avLst/>
              </a:prstGeom>
              <a:noFill/>
            </p:spPr>
            <p:txBody>
              <a:bodyPr wrap="none" rtlCol="0">
                <a:spAutoFit/>
              </a:bodyPr>
              <a:lstStyle/>
              <a:p>
                <a:r>
                  <a:rPr kumimoji="1" lang="en-US" altLang="ja-JP" sz="1100" dirty="0" smtClean="0"/>
                  <a:t>ARES cavity</a:t>
                </a:r>
                <a:endParaRPr kumimoji="1" lang="ja-JP" altLang="en-US" sz="1100" dirty="0"/>
              </a:p>
            </p:txBody>
          </p:sp>
          <p:sp>
            <p:nvSpPr>
              <p:cNvPr id="187" name="テキスト ボックス 186"/>
              <p:cNvSpPr txBox="1"/>
              <p:nvPr/>
            </p:nvSpPr>
            <p:spPr>
              <a:xfrm>
                <a:off x="7123790" y="6428466"/>
                <a:ext cx="687483" cy="261610"/>
              </a:xfrm>
              <a:prstGeom prst="rect">
                <a:avLst/>
              </a:prstGeom>
              <a:noFill/>
            </p:spPr>
            <p:txBody>
              <a:bodyPr wrap="none" rtlCol="0">
                <a:spAutoFit/>
              </a:bodyPr>
              <a:lstStyle/>
              <a:p>
                <a:r>
                  <a:rPr kumimoji="1" lang="en-US" altLang="ja-JP" sz="1100" dirty="0" smtClean="0"/>
                  <a:t>SC cavity</a:t>
                </a:r>
                <a:endParaRPr kumimoji="1" lang="ja-JP" altLang="en-US" sz="1100" dirty="0"/>
              </a:p>
            </p:txBody>
          </p:sp>
          <p:sp>
            <p:nvSpPr>
              <p:cNvPr id="188" name="テキスト ボックス 187"/>
              <p:cNvSpPr txBox="1"/>
              <p:nvPr/>
            </p:nvSpPr>
            <p:spPr>
              <a:xfrm>
                <a:off x="469498" y="6434967"/>
                <a:ext cx="1662466" cy="261610"/>
              </a:xfrm>
              <a:prstGeom prst="rect">
                <a:avLst/>
              </a:prstGeom>
              <a:noFill/>
            </p:spPr>
            <p:txBody>
              <a:bodyPr wrap="none" rtlCol="0">
                <a:spAutoFit/>
              </a:bodyPr>
              <a:lstStyle/>
              <a:p>
                <a:r>
                  <a:rPr kumimoji="1" lang="en-US" altLang="ja-JP" sz="1100" dirty="0" smtClean="0"/>
                  <a:t>Klystron, HP&amp;LLRF system</a:t>
                </a:r>
                <a:endParaRPr kumimoji="1" lang="ja-JP" altLang="en-US" sz="1100" dirty="0"/>
              </a:p>
            </p:txBody>
          </p:sp>
          <p:sp>
            <p:nvSpPr>
              <p:cNvPr id="189" name="テキスト ボックス 188"/>
              <p:cNvSpPr txBox="1"/>
              <p:nvPr/>
            </p:nvSpPr>
            <p:spPr>
              <a:xfrm>
                <a:off x="8060273" y="6424630"/>
                <a:ext cx="813043" cy="261610"/>
              </a:xfrm>
              <a:prstGeom prst="rect">
                <a:avLst/>
              </a:prstGeom>
              <a:noFill/>
            </p:spPr>
            <p:txBody>
              <a:bodyPr wrap="none" rtlCol="0">
                <a:spAutoFit/>
              </a:bodyPr>
              <a:lstStyle/>
              <a:p>
                <a:r>
                  <a:rPr lang="en-US" altLang="ja-JP" sz="1100" dirty="0" smtClean="0"/>
                  <a:t>Crab</a:t>
                </a:r>
                <a:r>
                  <a:rPr kumimoji="1" lang="en-US" altLang="ja-JP" sz="1100" dirty="0" smtClean="0"/>
                  <a:t> cavity</a:t>
                </a:r>
                <a:endParaRPr kumimoji="1" lang="ja-JP" altLang="en-US" sz="1100" dirty="0"/>
              </a:p>
            </p:txBody>
          </p:sp>
          <p:sp>
            <p:nvSpPr>
              <p:cNvPr id="190" name="正方形/長方形 189"/>
              <p:cNvSpPr/>
              <p:nvPr/>
            </p:nvSpPr>
            <p:spPr>
              <a:xfrm>
                <a:off x="7976216" y="6424067"/>
                <a:ext cx="120618" cy="314662"/>
              </a:xfrm>
              <a:prstGeom prst="rect">
                <a:avLst/>
              </a:prstGeom>
              <a:solidFill>
                <a:srgbClr val="50D9FD"/>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1" name="正方形/長方形 190"/>
              <p:cNvSpPr/>
              <p:nvPr/>
            </p:nvSpPr>
            <p:spPr>
              <a:xfrm>
                <a:off x="7031326" y="6428835"/>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2" name="正方形/長方形 191"/>
              <p:cNvSpPr/>
              <p:nvPr/>
            </p:nvSpPr>
            <p:spPr>
              <a:xfrm>
                <a:off x="5874019" y="64452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3" name="正方形/長方形 192"/>
              <p:cNvSpPr/>
              <p:nvPr/>
            </p:nvSpPr>
            <p:spPr>
              <a:xfrm>
                <a:off x="2488679" y="926828"/>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4" name="テキスト ボックス 193"/>
              <p:cNvSpPr txBox="1"/>
              <p:nvPr/>
            </p:nvSpPr>
            <p:spPr>
              <a:xfrm>
                <a:off x="2520245" y="874338"/>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195" name="図形グループ 210"/>
              <p:cNvGrpSpPr/>
              <p:nvPr/>
            </p:nvGrpSpPr>
            <p:grpSpPr>
              <a:xfrm>
                <a:off x="1968984" y="876215"/>
                <a:ext cx="288652" cy="230832"/>
                <a:chOff x="1756364" y="977134"/>
                <a:chExt cx="288652" cy="230832"/>
              </a:xfrm>
            </p:grpSpPr>
            <p:sp>
              <p:nvSpPr>
                <p:cNvPr id="514" name="正方形/長方形 174"/>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5" name="テキスト ボックス 175"/>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96" name="図形グループ 211"/>
              <p:cNvGrpSpPr/>
              <p:nvPr/>
            </p:nvGrpSpPr>
            <p:grpSpPr>
              <a:xfrm>
                <a:off x="1114679" y="872501"/>
                <a:ext cx="288652" cy="230832"/>
                <a:chOff x="1756364" y="977134"/>
                <a:chExt cx="288652" cy="230832"/>
              </a:xfrm>
            </p:grpSpPr>
            <p:sp>
              <p:nvSpPr>
                <p:cNvPr id="512" name="正方形/長方形 17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3" name="テキスト ボックス 178"/>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97" name="図形グループ 217"/>
              <p:cNvGrpSpPr/>
              <p:nvPr/>
            </p:nvGrpSpPr>
            <p:grpSpPr>
              <a:xfrm>
                <a:off x="630992" y="872501"/>
                <a:ext cx="243163" cy="230832"/>
                <a:chOff x="418372" y="964954"/>
                <a:chExt cx="243163" cy="230832"/>
              </a:xfrm>
            </p:grpSpPr>
            <p:sp>
              <p:nvSpPr>
                <p:cNvPr id="510" name="正方形/長方形 180"/>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11" name="テキスト ボックス 181"/>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198" name="図形グループ 218"/>
              <p:cNvGrpSpPr/>
              <p:nvPr/>
            </p:nvGrpSpPr>
            <p:grpSpPr>
              <a:xfrm>
                <a:off x="3549370" y="872501"/>
                <a:ext cx="288652" cy="230832"/>
                <a:chOff x="1756364" y="977134"/>
                <a:chExt cx="288652" cy="230832"/>
              </a:xfrm>
            </p:grpSpPr>
            <p:sp>
              <p:nvSpPr>
                <p:cNvPr id="508" name="正方形/長方形 18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9" name="テキスト ボックス 184"/>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199" name="図形グループ 221"/>
              <p:cNvGrpSpPr/>
              <p:nvPr/>
            </p:nvGrpSpPr>
            <p:grpSpPr>
              <a:xfrm>
                <a:off x="5121962" y="872501"/>
                <a:ext cx="288652" cy="230832"/>
                <a:chOff x="1756364" y="977134"/>
                <a:chExt cx="288652" cy="230832"/>
              </a:xfrm>
            </p:grpSpPr>
            <p:sp>
              <p:nvSpPr>
                <p:cNvPr id="506" name="正方形/長方形 18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7" name="テキスト ボックス 187"/>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0" name="図形グループ 227"/>
              <p:cNvGrpSpPr/>
              <p:nvPr/>
            </p:nvGrpSpPr>
            <p:grpSpPr>
              <a:xfrm>
                <a:off x="7272872" y="874058"/>
                <a:ext cx="288652" cy="230832"/>
                <a:chOff x="1756364" y="977134"/>
                <a:chExt cx="288652" cy="230832"/>
              </a:xfrm>
            </p:grpSpPr>
            <p:sp>
              <p:nvSpPr>
                <p:cNvPr id="504" name="正方形/長方形 18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5" name="テキスト ボックス 190"/>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1" name="図形グループ 234"/>
              <p:cNvGrpSpPr/>
              <p:nvPr/>
            </p:nvGrpSpPr>
            <p:grpSpPr>
              <a:xfrm>
                <a:off x="4240689" y="871668"/>
                <a:ext cx="288652" cy="230832"/>
                <a:chOff x="1756364" y="977134"/>
                <a:chExt cx="288652" cy="230832"/>
              </a:xfrm>
            </p:grpSpPr>
            <p:sp>
              <p:nvSpPr>
                <p:cNvPr id="502" name="正方形/長方形 192"/>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3" name="テキスト ボックス 19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2" name="図形グループ 247"/>
              <p:cNvGrpSpPr/>
              <p:nvPr/>
            </p:nvGrpSpPr>
            <p:grpSpPr>
              <a:xfrm>
                <a:off x="5828475" y="871668"/>
                <a:ext cx="288652" cy="230832"/>
                <a:chOff x="1756364" y="977134"/>
                <a:chExt cx="288652" cy="230832"/>
              </a:xfrm>
            </p:grpSpPr>
            <p:sp>
              <p:nvSpPr>
                <p:cNvPr id="500" name="正方形/長方形 19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01" name="テキスト ボックス 196"/>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3" name="図形グループ 250"/>
              <p:cNvGrpSpPr/>
              <p:nvPr/>
            </p:nvGrpSpPr>
            <p:grpSpPr>
              <a:xfrm>
                <a:off x="6913669" y="872547"/>
                <a:ext cx="288652" cy="230832"/>
                <a:chOff x="1756364" y="977134"/>
                <a:chExt cx="288652" cy="230832"/>
              </a:xfrm>
            </p:grpSpPr>
            <p:sp>
              <p:nvSpPr>
                <p:cNvPr id="498" name="正方形/長方形 198"/>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9" name="テキスト ボックス 199"/>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4" name="図形グループ 253"/>
              <p:cNvGrpSpPr/>
              <p:nvPr/>
            </p:nvGrpSpPr>
            <p:grpSpPr>
              <a:xfrm>
                <a:off x="7804244" y="867322"/>
                <a:ext cx="288652" cy="230832"/>
                <a:chOff x="1756364" y="977134"/>
                <a:chExt cx="288652" cy="230832"/>
              </a:xfrm>
            </p:grpSpPr>
            <p:sp>
              <p:nvSpPr>
                <p:cNvPr id="496" name="正方形/長方形 47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7" name="テキスト ボックス 480"/>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5" name="図形グループ 256"/>
              <p:cNvGrpSpPr/>
              <p:nvPr/>
            </p:nvGrpSpPr>
            <p:grpSpPr>
              <a:xfrm>
                <a:off x="8165634" y="868314"/>
                <a:ext cx="288652" cy="230832"/>
                <a:chOff x="1756364" y="977134"/>
                <a:chExt cx="288652" cy="230832"/>
              </a:xfrm>
            </p:grpSpPr>
            <p:sp>
              <p:nvSpPr>
                <p:cNvPr id="494" name="正方形/長方形 49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5" name="テキスト ボックス 494"/>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6" name="図形グループ 259"/>
              <p:cNvGrpSpPr/>
              <p:nvPr/>
            </p:nvGrpSpPr>
            <p:grpSpPr>
              <a:xfrm>
                <a:off x="3064496" y="876215"/>
                <a:ext cx="243163" cy="230832"/>
                <a:chOff x="418372" y="964954"/>
                <a:chExt cx="243163" cy="230832"/>
              </a:xfrm>
            </p:grpSpPr>
            <p:sp>
              <p:nvSpPr>
                <p:cNvPr id="492" name="正方形/長方形 491"/>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3" name="テキスト ボックス 492"/>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207" name="図形グループ 262"/>
              <p:cNvGrpSpPr/>
              <p:nvPr/>
            </p:nvGrpSpPr>
            <p:grpSpPr>
              <a:xfrm>
                <a:off x="6366032" y="869016"/>
                <a:ext cx="243163" cy="230832"/>
                <a:chOff x="418372" y="964954"/>
                <a:chExt cx="243163" cy="230832"/>
              </a:xfrm>
            </p:grpSpPr>
            <p:sp>
              <p:nvSpPr>
                <p:cNvPr id="490" name="正方形/長方形 489"/>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91" name="テキスト ボックス 490"/>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grpSp>
            <p:nvGrpSpPr>
              <p:cNvPr id="208" name="図形グループ 265"/>
              <p:cNvGrpSpPr/>
              <p:nvPr/>
            </p:nvGrpSpPr>
            <p:grpSpPr>
              <a:xfrm>
                <a:off x="2547308" y="6340421"/>
                <a:ext cx="288652" cy="230832"/>
                <a:chOff x="1756364" y="977134"/>
                <a:chExt cx="288652" cy="230832"/>
              </a:xfrm>
            </p:grpSpPr>
            <p:sp>
              <p:nvSpPr>
                <p:cNvPr id="488" name="正方形/長方形 48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9" name="テキスト ボックス 488"/>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209" name="図形グループ 268"/>
              <p:cNvGrpSpPr/>
              <p:nvPr/>
            </p:nvGrpSpPr>
            <p:grpSpPr>
              <a:xfrm>
                <a:off x="2576741" y="6574704"/>
                <a:ext cx="243163" cy="230832"/>
                <a:chOff x="418372" y="964954"/>
                <a:chExt cx="243163" cy="230832"/>
              </a:xfrm>
            </p:grpSpPr>
            <p:sp>
              <p:nvSpPr>
                <p:cNvPr id="486" name="正方形/長方形 485"/>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7" name="テキスト ボックス 486"/>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210" name="テキスト ボックス 209"/>
              <p:cNvSpPr txBox="1"/>
              <p:nvPr/>
            </p:nvSpPr>
            <p:spPr>
              <a:xfrm>
                <a:off x="2892426" y="6340422"/>
                <a:ext cx="2550454" cy="261610"/>
              </a:xfrm>
              <a:prstGeom prst="rect">
                <a:avLst/>
              </a:prstGeom>
              <a:noFill/>
            </p:spPr>
            <p:txBody>
              <a:bodyPr wrap="none" rtlCol="0">
                <a:spAutoFit/>
              </a:bodyPr>
              <a:lstStyle/>
              <a:p>
                <a:r>
                  <a:rPr kumimoji="1" lang="en-US" altLang="ja-JP" sz="1100" dirty="0" smtClean="0"/>
                  <a:t>Type “A” power supply (for two klystrons)</a:t>
                </a:r>
                <a:endParaRPr kumimoji="1" lang="ja-JP" altLang="en-US" sz="1100" dirty="0"/>
              </a:p>
            </p:txBody>
          </p:sp>
          <p:sp>
            <p:nvSpPr>
              <p:cNvPr id="211" name="テキスト ボックス 210"/>
              <p:cNvSpPr txBox="1"/>
              <p:nvPr/>
            </p:nvSpPr>
            <p:spPr>
              <a:xfrm>
                <a:off x="2883395" y="6553920"/>
                <a:ext cx="2505814" cy="261610"/>
              </a:xfrm>
              <a:prstGeom prst="rect">
                <a:avLst/>
              </a:prstGeom>
              <a:noFill/>
            </p:spPr>
            <p:txBody>
              <a:bodyPr wrap="none" rtlCol="0">
                <a:spAutoFit/>
              </a:bodyPr>
              <a:lstStyle/>
              <a:p>
                <a:r>
                  <a:rPr kumimoji="1" lang="en-US" altLang="ja-JP" sz="1100" dirty="0" smtClean="0"/>
                  <a:t>Type “B” power supply (for </a:t>
                </a:r>
                <a:r>
                  <a:rPr lang="en-US" altLang="ja-JP" sz="1100" dirty="0" smtClean="0"/>
                  <a:t>one</a:t>
                </a:r>
                <a:r>
                  <a:rPr kumimoji="1" lang="en-US" altLang="ja-JP" sz="1100" dirty="0" smtClean="0"/>
                  <a:t> klystron)</a:t>
                </a:r>
                <a:endParaRPr kumimoji="1" lang="ja-JP" altLang="en-US" sz="1100" dirty="0"/>
              </a:p>
            </p:txBody>
          </p:sp>
          <p:grpSp>
            <p:nvGrpSpPr>
              <p:cNvPr id="212" name="図形グループ 273"/>
              <p:cNvGrpSpPr/>
              <p:nvPr/>
            </p:nvGrpSpPr>
            <p:grpSpPr>
              <a:xfrm>
                <a:off x="8549781" y="865465"/>
                <a:ext cx="243163" cy="230832"/>
                <a:chOff x="418372" y="964954"/>
                <a:chExt cx="243163" cy="230832"/>
              </a:xfrm>
            </p:grpSpPr>
            <p:sp>
              <p:nvSpPr>
                <p:cNvPr id="484" name="正方形/長方形 483"/>
                <p:cNvSpPr/>
                <p:nvPr/>
              </p:nvSpPr>
              <p:spPr>
                <a:xfrm>
                  <a:off x="463001" y="1017444"/>
                  <a:ext cx="144650"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5" name="テキスト ボックス 484"/>
                <p:cNvSpPr txBox="1"/>
                <p:nvPr/>
              </p:nvSpPr>
              <p:spPr>
                <a:xfrm>
                  <a:off x="418372" y="964954"/>
                  <a:ext cx="243163" cy="230832"/>
                </a:xfrm>
                <a:prstGeom prst="rect">
                  <a:avLst/>
                </a:prstGeom>
                <a:noFill/>
              </p:spPr>
              <p:txBody>
                <a:bodyPr wrap="none" rtlCol="0">
                  <a:spAutoFit/>
                </a:bodyPr>
                <a:lstStyle/>
                <a:p>
                  <a:r>
                    <a:rPr lang="en-US" altLang="ja-JP" sz="900" dirty="0" smtClean="0"/>
                    <a:t>1</a:t>
                  </a:r>
                  <a:endParaRPr kumimoji="1" lang="ja-JP" altLang="en-US" sz="900" dirty="0"/>
                </a:p>
              </p:txBody>
            </p:sp>
          </p:grpSp>
          <p:sp>
            <p:nvSpPr>
              <p:cNvPr id="213" name="テキスト ボックス 212"/>
              <p:cNvSpPr txBox="1"/>
              <p:nvPr/>
            </p:nvSpPr>
            <p:spPr>
              <a:xfrm>
                <a:off x="1465227" y="401536"/>
                <a:ext cx="534271" cy="307777"/>
              </a:xfrm>
              <a:prstGeom prst="rect">
                <a:avLst/>
              </a:prstGeom>
              <a:noFill/>
            </p:spPr>
            <p:txBody>
              <a:bodyPr wrap="none" rtlCol="0">
                <a:spAutoFit/>
              </a:bodyPr>
              <a:lstStyle/>
              <a:p>
                <a:r>
                  <a:rPr lang="en-US" altLang="ja-JP" sz="1400" dirty="0" smtClean="0"/>
                  <a:t>OHO</a:t>
                </a:r>
                <a:endParaRPr kumimoji="1" lang="ja-JP" altLang="en-US" sz="1400" dirty="0"/>
              </a:p>
            </p:txBody>
          </p:sp>
          <p:sp>
            <p:nvSpPr>
              <p:cNvPr id="214" name="テキスト ボックス 213"/>
              <p:cNvSpPr txBox="1"/>
              <p:nvPr/>
            </p:nvSpPr>
            <p:spPr>
              <a:xfrm>
                <a:off x="4602975" y="415131"/>
                <a:ext cx="481322" cy="307777"/>
              </a:xfrm>
              <a:prstGeom prst="rect">
                <a:avLst/>
              </a:prstGeom>
              <a:noFill/>
            </p:spPr>
            <p:txBody>
              <a:bodyPr wrap="none" rtlCol="0">
                <a:spAutoFit/>
              </a:bodyPr>
              <a:lstStyle/>
              <a:p>
                <a:r>
                  <a:rPr lang="en-US" altLang="ja-JP" sz="1400" dirty="0" smtClean="0"/>
                  <a:t>FUJI</a:t>
                </a:r>
                <a:endParaRPr kumimoji="1" lang="ja-JP" altLang="en-US" sz="1400" dirty="0"/>
              </a:p>
            </p:txBody>
          </p:sp>
          <p:sp>
            <p:nvSpPr>
              <p:cNvPr id="215" name="テキスト ボックス 194"/>
              <p:cNvSpPr txBox="1"/>
              <p:nvPr/>
            </p:nvSpPr>
            <p:spPr>
              <a:xfrm>
                <a:off x="7440007" y="415131"/>
                <a:ext cx="642711" cy="307777"/>
              </a:xfrm>
              <a:prstGeom prst="rect">
                <a:avLst/>
              </a:prstGeom>
              <a:noFill/>
            </p:spPr>
            <p:txBody>
              <a:bodyPr wrap="none" rtlCol="0">
                <a:spAutoFit/>
              </a:bodyPr>
              <a:lstStyle/>
              <a:p>
                <a:r>
                  <a:rPr lang="en-US" altLang="ja-JP" sz="1400" dirty="0" smtClean="0"/>
                  <a:t>NIKKO</a:t>
                </a:r>
                <a:endParaRPr kumimoji="1" lang="ja-JP" altLang="en-US" sz="1400" dirty="0"/>
              </a:p>
            </p:txBody>
          </p:sp>
          <p:cxnSp>
            <p:nvCxnSpPr>
              <p:cNvPr id="216" name="直線コネクタ 195"/>
              <p:cNvCxnSpPr>
                <a:endCxn id="27" idx="2"/>
              </p:cNvCxnSpPr>
              <p:nvPr/>
            </p:nvCxnSpPr>
            <p:spPr>
              <a:xfrm rot="5400000">
                <a:off x="596108" y="1835666"/>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7" name="直線コネクタ 196"/>
              <p:cNvCxnSpPr/>
              <p:nvPr/>
            </p:nvCxnSpPr>
            <p:spPr>
              <a:xfrm rot="5400000">
                <a:off x="3735521" y="1829419"/>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18" name="直線コネクタ 197"/>
              <p:cNvCxnSpPr/>
              <p:nvPr/>
            </p:nvCxnSpPr>
            <p:spPr>
              <a:xfrm rot="5400000">
                <a:off x="6589999" y="1815031"/>
                <a:ext cx="2197097" cy="573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19" name="角丸四角形 198"/>
              <p:cNvSpPr/>
              <p:nvPr/>
            </p:nvSpPr>
            <p:spPr>
              <a:xfrm>
                <a:off x="6801109" y="3727556"/>
                <a:ext cx="2090553"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0" name="角丸四角形 199"/>
              <p:cNvSpPr/>
              <p:nvPr/>
            </p:nvSpPr>
            <p:spPr>
              <a:xfrm>
                <a:off x="2953155" y="3727555"/>
                <a:ext cx="3746096" cy="2486700"/>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1" name="角丸四角形 200"/>
              <p:cNvSpPr/>
              <p:nvPr/>
            </p:nvSpPr>
            <p:spPr>
              <a:xfrm>
                <a:off x="186811" y="3727555"/>
                <a:ext cx="2664938" cy="2486699"/>
              </a:xfrm>
              <a:prstGeom prst="roundRect">
                <a:avLst/>
              </a:prstGeom>
              <a:solidFill>
                <a:srgbClr val="E7FFB6"/>
              </a:solidFill>
              <a:ln w="15875" cap="flat" cmpd="sng" algn="ctr">
                <a:solidFill>
                  <a:srgbClr val="0000FF"/>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2" name="直線コネクタ 201"/>
              <p:cNvCxnSpPr/>
              <p:nvPr/>
            </p:nvCxnSpPr>
            <p:spPr>
              <a:xfrm rot="5400000">
                <a:off x="2231453"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3" name="正方形/長方形 202"/>
              <p:cNvSpPr/>
              <p:nvPr/>
            </p:nvSpPr>
            <p:spPr>
              <a:xfrm>
                <a:off x="2655747"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4" name="二等辺三角形 203"/>
              <p:cNvSpPr/>
              <p:nvPr/>
            </p:nvSpPr>
            <p:spPr>
              <a:xfrm flipV="1">
                <a:off x="2645890"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5" name="テキスト ボックス 204"/>
              <p:cNvSpPr txBox="1"/>
              <p:nvPr/>
            </p:nvSpPr>
            <p:spPr>
              <a:xfrm>
                <a:off x="2602427" y="4378746"/>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226" name="二等辺三角形 205"/>
              <p:cNvSpPr/>
              <p:nvPr/>
            </p:nvSpPr>
            <p:spPr>
              <a:xfrm flipV="1">
                <a:off x="2469468"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27" name="正方形/長方形 206"/>
              <p:cNvSpPr/>
              <p:nvPr/>
            </p:nvSpPr>
            <p:spPr>
              <a:xfrm>
                <a:off x="2482683"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28" name="直線コネクタ 207"/>
              <p:cNvCxnSpPr/>
              <p:nvPr/>
            </p:nvCxnSpPr>
            <p:spPr>
              <a:xfrm rot="16200000" flipH="1">
                <a:off x="2090186"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29" name="テキスト ボックス 208"/>
              <p:cNvSpPr txBox="1"/>
              <p:nvPr/>
            </p:nvSpPr>
            <p:spPr>
              <a:xfrm>
                <a:off x="2425246" y="4377860"/>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230" name="正方形/長方形 229"/>
              <p:cNvSpPr/>
              <p:nvPr/>
            </p:nvSpPr>
            <p:spPr>
              <a:xfrm>
                <a:off x="1281261"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1" name="正方形/長方形 230"/>
              <p:cNvSpPr/>
              <p:nvPr/>
            </p:nvSpPr>
            <p:spPr>
              <a:xfrm>
                <a:off x="1454325"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2" name="正方形/長方形 211"/>
              <p:cNvSpPr/>
              <p:nvPr/>
            </p:nvSpPr>
            <p:spPr>
              <a:xfrm>
                <a:off x="933317"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3" name="正方形/長方形 232"/>
              <p:cNvSpPr/>
              <p:nvPr/>
            </p:nvSpPr>
            <p:spPr>
              <a:xfrm>
                <a:off x="1106381"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4" name="正方形/長方形 233"/>
              <p:cNvSpPr/>
              <p:nvPr/>
            </p:nvSpPr>
            <p:spPr>
              <a:xfrm>
                <a:off x="585373"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35" name="直線コネクタ 234"/>
              <p:cNvCxnSpPr>
                <a:stCxn id="391" idx="0"/>
              </p:cNvCxnSpPr>
              <p:nvPr/>
            </p:nvCxnSpPr>
            <p:spPr>
              <a:xfrm rot="5400000">
                <a:off x="402081" y="4971396"/>
                <a:ext cx="497729" cy="360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36" name="直線コネクタ 235"/>
              <p:cNvCxnSpPr>
                <a:stCxn id="390" idx="0"/>
              </p:cNvCxnSpPr>
              <p:nvPr/>
            </p:nvCxnSpPr>
            <p:spPr>
              <a:xfrm rot="5400000">
                <a:off x="574912" y="4973535"/>
                <a:ext cx="498597" cy="197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37" name="正方形/長方形 236"/>
              <p:cNvSpPr/>
              <p:nvPr/>
            </p:nvSpPr>
            <p:spPr>
              <a:xfrm>
                <a:off x="758437"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8" name="二等辺三角形 237"/>
              <p:cNvSpPr/>
              <p:nvPr/>
            </p:nvSpPr>
            <p:spPr>
              <a:xfrm flipV="1">
                <a:off x="4494181" y="443914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9" name="正方形/長方形 238"/>
              <p:cNvSpPr/>
              <p:nvPr/>
            </p:nvSpPr>
            <p:spPr>
              <a:xfrm>
                <a:off x="4415833"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0" name="直線コネクタ 239"/>
              <p:cNvCxnSpPr/>
              <p:nvPr/>
            </p:nvCxnSpPr>
            <p:spPr>
              <a:xfrm rot="5400000">
                <a:off x="4148100" y="5304659"/>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1" name="直線コネクタ 240"/>
              <p:cNvCxnSpPr/>
              <p:nvPr/>
            </p:nvCxnSpPr>
            <p:spPr>
              <a:xfrm rot="5400000">
                <a:off x="4323457" y="5305141"/>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2" name="直線コネクタ 241"/>
              <p:cNvCxnSpPr>
                <a:stCxn id="238" idx="0"/>
              </p:cNvCxnSpPr>
              <p:nvPr/>
            </p:nvCxnSpPr>
            <p:spPr>
              <a:xfrm rot="16200000" flipH="1">
                <a:off x="4445620" y="4851773"/>
                <a:ext cx="250262"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3" name="正方形/長方形 242"/>
              <p:cNvSpPr/>
              <p:nvPr/>
            </p:nvSpPr>
            <p:spPr>
              <a:xfrm>
                <a:off x="4588897"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4" name="直線コネクタ 243"/>
              <p:cNvCxnSpPr/>
              <p:nvPr/>
            </p:nvCxnSpPr>
            <p:spPr>
              <a:xfrm>
                <a:off x="4481188" y="497571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5" name="テキスト ボックス 244"/>
              <p:cNvSpPr txBox="1"/>
              <p:nvPr/>
            </p:nvSpPr>
            <p:spPr>
              <a:xfrm>
                <a:off x="4445330" y="4369925"/>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246" name="正方形/長方形 245"/>
              <p:cNvSpPr/>
              <p:nvPr/>
            </p:nvSpPr>
            <p:spPr>
              <a:xfrm>
                <a:off x="4067889"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47" name="直線コネクタ 246"/>
              <p:cNvCxnSpPr/>
              <p:nvPr/>
            </p:nvCxnSpPr>
            <p:spPr>
              <a:xfrm rot="5400000">
                <a:off x="3800156" y="5304659"/>
                <a:ext cx="66617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8" name="直線コネクタ 247"/>
              <p:cNvCxnSpPr/>
              <p:nvPr/>
            </p:nvCxnSpPr>
            <p:spPr>
              <a:xfrm rot="5400000">
                <a:off x="3975513" y="5305141"/>
                <a:ext cx="66521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49" name="正方形/長方形 248"/>
              <p:cNvSpPr/>
              <p:nvPr/>
            </p:nvSpPr>
            <p:spPr>
              <a:xfrm>
                <a:off x="4240953"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0" name="直線コネクタ 249"/>
              <p:cNvCxnSpPr/>
              <p:nvPr/>
            </p:nvCxnSpPr>
            <p:spPr>
              <a:xfrm>
                <a:off x="4133244" y="4975711"/>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1" name="二等辺三角形 250"/>
              <p:cNvSpPr/>
              <p:nvPr/>
            </p:nvSpPr>
            <p:spPr>
              <a:xfrm flipV="1">
                <a:off x="4146475" y="443574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2" name="直線コネクタ 251"/>
              <p:cNvCxnSpPr>
                <a:stCxn id="251" idx="0"/>
              </p:cNvCxnSpPr>
              <p:nvPr/>
            </p:nvCxnSpPr>
            <p:spPr>
              <a:xfrm rot="16200000" flipH="1">
                <a:off x="4098597" y="4847691"/>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3" name="テキスト ボックス 252"/>
              <p:cNvSpPr txBox="1"/>
              <p:nvPr/>
            </p:nvSpPr>
            <p:spPr>
              <a:xfrm>
                <a:off x="4097624" y="4366527"/>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254" name="正方形/長方形 253"/>
              <p:cNvSpPr/>
              <p:nvPr/>
            </p:nvSpPr>
            <p:spPr>
              <a:xfrm>
                <a:off x="3715125" y="5641820"/>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5" name="直線コネクタ 254"/>
              <p:cNvCxnSpPr/>
              <p:nvPr/>
            </p:nvCxnSpPr>
            <p:spPr>
              <a:xfrm rot="5400000">
                <a:off x="3342940" y="5382032"/>
                <a:ext cx="522548"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6" name="正方形/長方形 255"/>
              <p:cNvSpPr/>
              <p:nvPr/>
            </p:nvSpPr>
            <p:spPr>
              <a:xfrm>
                <a:off x="3888189" y="5641822"/>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7" name="直線コネクタ 256"/>
              <p:cNvCxnSpPr/>
              <p:nvPr/>
            </p:nvCxnSpPr>
            <p:spPr>
              <a:xfrm>
                <a:off x="3597480" y="5120758"/>
                <a:ext cx="274741"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8" name="二等辺三角形 257"/>
              <p:cNvSpPr/>
              <p:nvPr/>
            </p:nvSpPr>
            <p:spPr>
              <a:xfrm flipV="1">
                <a:off x="3796048" y="44389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59" name="直線コネクタ 258"/>
              <p:cNvCxnSpPr>
                <a:stCxn id="258" idx="0"/>
              </p:cNvCxnSpPr>
              <p:nvPr/>
            </p:nvCxnSpPr>
            <p:spPr>
              <a:xfrm rot="5400000">
                <a:off x="3673661" y="4924580"/>
                <a:ext cx="39632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60" name="テキスト ボックス 259"/>
              <p:cNvSpPr txBox="1"/>
              <p:nvPr/>
            </p:nvSpPr>
            <p:spPr>
              <a:xfrm>
                <a:off x="3747197" y="4369701"/>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261" name="正方形/長方形 260"/>
              <p:cNvSpPr/>
              <p:nvPr/>
            </p:nvSpPr>
            <p:spPr>
              <a:xfrm>
                <a:off x="3367181"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2" name="正方形/長方形 261"/>
              <p:cNvSpPr/>
              <p:nvPr/>
            </p:nvSpPr>
            <p:spPr>
              <a:xfrm>
                <a:off x="3540245"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3" name="正方形/長方形 262"/>
              <p:cNvSpPr/>
              <p:nvPr/>
            </p:nvSpPr>
            <p:spPr>
              <a:xfrm>
                <a:off x="3019237" y="5641820"/>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4" name="正方形/長方形 263"/>
              <p:cNvSpPr/>
              <p:nvPr/>
            </p:nvSpPr>
            <p:spPr>
              <a:xfrm>
                <a:off x="3192301" y="5641822"/>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5" name="正方形/長方形 264"/>
              <p:cNvSpPr/>
              <p:nvPr/>
            </p:nvSpPr>
            <p:spPr>
              <a:xfrm>
                <a:off x="6330019"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6" name="正方形/長方形 265"/>
              <p:cNvSpPr/>
              <p:nvPr/>
            </p:nvSpPr>
            <p:spPr>
              <a:xfrm>
                <a:off x="6503083"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67" name="正方形/長方形 266"/>
              <p:cNvSpPr/>
              <p:nvPr/>
            </p:nvSpPr>
            <p:spPr>
              <a:xfrm>
                <a:off x="5982075"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68" name="直線コネクタ 267"/>
              <p:cNvCxnSpPr/>
              <p:nvPr/>
            </p:nvCxnSpPr>
            <p:spPr>
              <a:xfrm rot="5400000">
                <a:off x="5785363" y="5380443"/>
                <a:ext cx="5225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69" name="直線コネクタ 268"/>
              <p:cNvCxnSpPr/>
              <p:nvPr/>
            </p:nvCxnSpPr>
            <p:spPr>
              <a:xfrm rot="5400000">
                <a:off x="5889382" y="5307999"/>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0" name="正方形/長方形 269"/>
              <p:cNvSpPr/>
              <p:nvPr/>
            </p:nvSpPr>
            <p:spPr>
              <a:xfrm>
                <a:off x="6155139"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1" name="直線コネクタ 270"/>
              <p:cNvCxnSpPr/>
              <p:nvPr/>
            </p:nvCxnSpPr>
            <p:spPr>
              <a:xfrm>
                <a:off x="6136834" y="4981428"/>
                <a:ext cx="83883"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2" name="二等辺三角形 271"/>
              <p:cNvSpPr/>
              <p:nvPr/>
            </p:nvSpPr>
            <p:spPr>
              <a:xfrm flipV="1">
                <a:off x="6060661" y="44382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3" name="直線コネクタ 272"/>
              <p:cNvCxnSpPr>
                <a:stCxn id="272" idx="0"/>
              </p:cNvCxnSpPr>
              <p:nvPr/>
            </p:nvCxnSpPr>
            <p:spPr>
              <a:xfrm rot="5400000">
                <a:off x="6006035" y="4856186"/>
                <a:ext cx="260804"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4" name="テキスト ボックス 273"/>
              <p:cNvSpPr txBox="1"/>
              <p:nvPr/>
            </p:nvSpPr>
            <p:spPr>
              <a:xfrm>
                <a:off x="6011810" y="4369068"/>
                <a:ext cx="263564" cy="246221"/>
              </a:xfrm>
              <a:prstGeom prst="rect">
                <a:avLst/>
              </a:prstGeom>
              <a:noFill/>
            </p:spPr>
            <p:txBody>
              <a:bodyPr wrap="none" rtlCol="0">
                <a:spAutoFit/>
              </a:bodyPr>
              <a:lstStyle/>
              <a:p>
                <a:r>
                  <a:rPr lang="en-US" altLang="ja-JP" sz="1000" dirty="0"/>
                  <a:t>D</a:t>
                </a:r>
                <a:endParaRPr kumimoji="1" lang="ja-JP" altLang="en-US" sz="1000" dirty="0"/>
              </a:p>
            </p:txBody>
          </p:sp>
          <p:sp>
            <p:nvSpPr>
              <p:cNvPr id="275" name="正方形/長方形 274"/>
              <p:cNvSpPr/>
              <p:nvPr/>
            </p:nvSpPr>
            <p:spPr>
              <a:xfrm>
                <a:off x="5635661" y="5641186"/>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6" name="正方形/長方形 275"/>
              <p:cNvSpPr/>
              <p:nvPr/>
            </p:nvSpPr>
            <p:spPr>
              <a:xfrm>
                <a:off x="5808725" y="5641188"/>
                <a:ext cx="120618" cy="314662"/>
              </a:xfrm>
              <a:prstGeom prst="rect">
                <a:avLst/>
              </a:prstGeom>
              <a:noFill/>
              <a:ln w="9525" cap="flat" cmpd="sng" algn="ctr">
                <a:solidFill>
                  <a:srgbClr val="FF0000"/>
                </a:solidFill>
                <a:prstDash val="sysDash"/>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77" name="二等辺三角形 276"/>
              <p:cNvSpPr/>
              <p:nvPr/>
            </p:nvSpPr>
            <p:spPr>
              <a:xfrm flipV="1">
                <a:off x="5716584" y="443828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78" name="直線コネクタ 277"/>
              <p:cNvCxnSpPr>
                <a:stCxn id="277" idx="0"/>
              </p:cNvCxnSpPr>
              <p:nvPr/>
            </p:nvCxnSpPr>
            <p:spPr>
              <a:xfrm rot="16200000" flipH="1">
                <a:off x="5596659" y="4922278"/>
                <a:ext cx="392990"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9" name="テキスト ボックス 278"/>
              <p:cNvSpPr txBox="1"/>
              <p:nvPr/>
            </p:nvSpPr>
            <p:spPr>
              <a:xfrm>
                <a:off x="5667733" y="436906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280" name="正方形/長方形 279"/>
              <p:cNvSpPr/>
              <p:nvPr/>
            </p:nvSpPr>
            <p:spPr>
              <a:xfrm>
                <a:off x="5287717"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1" name="直線コネクタ 280"/>
              <p:cNvCxnSpPr/>
              <p:nvPr/>
            </p:nvCxnSpPr>
            <p:spPr>
              <a:xfrm rot="5400000">
                <a:off x="5018475" y="5305534"/>
                <a:ext cx="66919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2" name="直線コネクタ 281"/>
              <p:cNvCxnSpPr/>
              <p:nvPr/>
            </p:nvCxnSpPr>
            <p:spPr>
              <a:xfrm rot="5400000">
                <a:off x="5195024" y="5304824"/>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3" name="正方形/長方形 282"/>
              <p:cNvSpPr/>
              <p:nvPr/>
            </p:nvSpPr>
            <p:spPr>
              <a:xfrm>
                <a:off x="5460781"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4" name="直線コネクタ 283"/>
              <p:cNvCxnSpPr/>
              <p:nvPr/>
            </p:nvCxnSpPr>
            <p:spPr>
              <a:xfrm>
                <a:off x="5352926" y="4975075"/>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5" name="二等辺三角形 284"/>
              <p:cNvSpPr/>
              <p:nvPr/>
            </p:nvSpPr>
            <p:spPr>
              <a:xfrm flipV="1">
                <a:off x="5366157" y="443510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6" name="直線コネクタ 285"/>
              <p:cNvCxnSpPr>
                <a:stCxn id="285" idx="0"/>
              </p:cNvCxnSpPr>
              <p:nvPr/>
            </p:nvCxnSpPr>
            <p:spPr>
              <a:xfrm rot="16200000" flipH="1">
                <a:off x="5318279" y="4847055"/>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87" name="テキスト ボックス 286"/>
              <p:cNvSpPr txBox="1"/>
              <p:nvPr/>
            </p:nvSpPr>
            <p:spPr>
              <a:xfrm>
                <a:off x="5317306" y="4365890"/>
                <a:ext cx="254422" cy="246221"/>
              </a:xfrm>
              <a:prstGeom prst="rect">
                <a:avLst/>
              </a:prstGeom>
              <a:noFill/>
            </p:spPr>
            <p:txBody>
              <a:bodyPr wrap="none" rtlCol="0">
                <a:spAutoFit/>
              </a:bodyPr>
              <a:lstStyle/>
              <a:p>
                <a:r>
                  <a:rPr lang="en-US" altLang="ja-JP" sz="1000" dirty="0"/>
                  <a:t>B</a:t>
                </a:r>
                <a:endParaRPr kumimoji="1" lang="ja-JP" altLang="en-US" sz="1000" dirty="0"/>
              </a:p>
            </p:txBody>
          </p:sp>
          <p:sp>
            <p:nvSpPr>
              <p:cNvPr id="288" name="正方形/長方形 287"/>
              <p:cNvSpPr/>
              <p:nvPr/>
            </p:nvSpPr>
            <p:spPr>
              <a:xfrm>
                <a:off x="4939773" y="5641186"/>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89" name="直線コネクタ 288"/>
              <p:cNvCxnSpPr/>
              <p:nvPr/>
            </p:nvCxnSpPr>
            <p:spPr>
              <a:xfrm rot="5400000">
                <a:off x="4671723" y="5304342"/>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90" name="直線コネクタ 289"/>
              <p:cNvCxnSpPr/>
              <p:nvPr/>
            </p:nvCxnSpPr>
            <p:spPr>
              <a:xfrm rot="5400000">
                <a:off x="4847080" y="5304824"/>
                <a:ext cx="665846"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1" name="正方形/長方形 290"/>
              <p:cNvSpPr/>
              <p:nvPr/>
            </p:nvSpPr>
            <p:spPr>
              <a:xfrm>
                <a:off x="5112837" y="5641188"/>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2" name="直線コネクタ 291"/>
              <p:cNvCxnSpPr/>
              <p:nvPr/>
            </p:nvCxnSpPr>
            <p:spPr>
              <a:xfrm>
                <a:off x="5005674" y="4975074"/>
                <a:ext cx="173287"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3" name="二等辺三角形 292"/>
              <p:cNvSpPr/>
              <p:nvPr/>
            </p:nvSpPr>
            <p:spPr>
              <a:xfrm flipV="1">
                <a:off x="5018905" y="443510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4" name="直線コネクタ 293"/>
              <p:cNvCxnSpPr>
                <a:stCxn id="293" idx="0"/>
              </p:cNvCxnSpPr>
              <p:nvPr/>
            </p:nvCxnSpPr>
            <p:spPr>
              <a:xfrm rot="16200000" flipH="1">
                <a:off x="4971027" y="4847054"/>
                <a:ext cx="248896" cy="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5" name="テキスト ボックス 294"/>
              <p:cNvSpPr txBox="1"/>
              <p:nvPr/>
            </p:nvSpPr>
            <p:spPr>
              <a:xfrm>
                <a:off x="4970054" y="4365889"/>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cxnSp>
            <p:nvCxnSpPr>
              <p:cNvPr id="296" name="直線コネクタ 295"/>
              <p:cNvCxnSpPr>
                <a:stCxn id="416" idx="0"/>
              </p:cNvCxnSpPr>
              <p:nvPr/>
            </p:nvCxnSpPr>
            <p:spPr>
              <a:xfrm rot="5400000">
                <a:off x="6896593" y="4973796"/>
                <a:ext cx="500401" cy="17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97" name="正方形/長方形 296"/>
              <p:cNvSpPr/>
              <p:nvPr/>
            </p:nvSpPr>
            <p:spPr>
              <a:xfrm>
                <a:off x="7081114" y="523044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98" name="正方形/長方形 297"/>
              <p:cNvSpPr/>
              <p:nvPr/>
            </p:nvSpPr>
            <p:spPr>
              <a:xfrm>
                <a:off x="6908050" y="523044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299" name="直線コネクタ 298"/>
              <p:cNvCxnSpPr>
                <a:stCxn id="417" idx="0"/>
              </p:cNvCxnSpPr>
              <p:nvPr/>
            </p:nvCxnSpPr>
            <p:spPr>
              <a:xfrm rot="5400000">
                <a:off x="6721381" y="4973245"/>
                <a:ext cx="500327" cy="103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0" name="直線コネクタ 299"/>
              <p:cNvCxnSpPr>
                <a:stCxn id="414" idx="0"/>
              </p:cNvCxnSpPr>
              <p:nvPr/>
            </p:nvCxnSpPr>
            <p:spPr>
              <a:xfrm rot="5400000">
                <a:off x="7250365" y="4974036"/>
                <a:ext cx="496339" cy="80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1" name="正方形/長方形 300"/>
              <p:cNvSpPr/>
              <p:nvPr/>
            </p:nvSpPr>
            <p:spPr>
              <a:xfrm>
                <a:off x="7433347" y="5228164"/>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2" name="正方形/長方形 301"/>
              <p:cNvSpPr/>
              <p:nvPr/>
            </p:nvSpPr>
            <p:spPr>
              <a:xfrm>
                <a:off x="7260283" y="522816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3" name="直線コネクタ 302"/>
              <p:cNvCxnSpPr>
                <a:stCxn id="415" idx="0"/>
              </p:cNvCxnSpPr>
              <p:nvPr/>
            </p:nvCxnSpPr>
            <p:spPr>
              <a:xfrm rot="5400000">
                <a:off x="7075153" y="4973485"/>
                <a:ext cx="496265" cy="53"/>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4" name="直線コネクタ 303"/>
              <p:cNvCxnSpPr>
                <a:stCxn id="410" idx="0"/>
                <a:endCxn id="305" idx="0"/>
              </p:cNvCxnSpPr>
              <p:nvPr/>
            </p:nvCxnSpPr>
            <p:spPr>
              <a:xfrm rot="5400000">
                <a:off x="7785294" y="4971705"/>
                <a:ext cx="503853" cy="906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5" name="正方形/長方形 304"/>
              <p:cNvSpPr/>
              <p:nvPr/>
            </p:nvSpPr>
            <p:spPr>
              <a:xfrm>
                <a:off x="7972380" y="5228162"/>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06" name="正方形/長方形 305"/>
              <p:cNvSpPr/>
              <p:nvPr/>
            </p:nvSpPr>
            <p:spPr>
              <a:xfrm>
                <a:off x="7799316" y="5228160"/>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07" name="直線コネクタ 306"/>
              <p:cNvCxnSpPr>
                <a:stCxn id="412" idx="0"/>
              </p:cNvCxnSpPr>
              <p:nvPr/>
            </p:nvCxnSpPr>
            <p:spPr>
              <a:xfrm rot="5400000">
                <a:off x="7615144" y="4971457"/>
                <a:ext cx="497333" cy="30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08" name="直線コネクタ 307"/>
              <p:cNvCxnSpPr>
                <a:stCxn id="406" idx="0"/>
              </p:cNvCxnSpPr>
              <p:nvPr/>
            </p:nvCxnSpPr>
            <p:spPr>
              <a:xfrm rot="5400000">
                <a:off x="8141569" y="4972138"/>
                <a:ext cx="496012" cy="35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09" name="正方形/長方形 308"/>
              <p:cNvSpPr/>
              <p:nvPr/>
            </p:nvSpPr>
            <p:spPr>
              <a:xfrm>
                <a:off x="8324613" y="5225878"/>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10" name="正方形/長方形 309"/>
              <p:cNvSpPr/>
              <p:nvPr/>
            </p:nvSpPr>
            <p:spPr>
              <a:xfrm>
                <a:off x="8151549" y="5225876"/>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11" name="直線コネクタ 310"/>
              <p:cNvCxnSpPr>
                <a:stCxn id="408" idx="0"/>
              </p:cNvCxnSpPr>
              <p:nvPr/>
            </p:nvCxnSpPr>
            <p:spPr>
              <a:xfrm rot="16200000" flipH="1">
                <a:off x="7966403" y="4971236"/>
                <a:ext cx="495049" cy="11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2" name="直線コネクタ 311"/>
              <p:cNvCxnSpPr>
                <a:stCxn id="404" idx="0"/>
              </p:cNvCxnSpPr>
              <p:nvPr/>
            </p:nvCxnSpPr>
            <p:spPr>
              <a:xfrm rot="5400000">
                <a:off x="8332140" y="4971441"/>
                <a:ext cx="495375" cy="111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13" name="直線コネクタ 312"/>
              <p:cNvCxnSpPr>
                <a:stCxn id="402" idx="0"/>
              </p:cNvCxnSpPr>
              <p:nvPr/>
            </p:nvCxnSpPr>
            <p:spPr>
              <a:xfrm rot="5400000">
                <a:off x="8507931" y="4970996"/>
                <a:ext cx="495560" cy="2186"/>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4" name="テキスト ボックス 313"/>
              <p:cNvSpPr txBox="1"/>
              <p:nvPr/>
            </p:nvSpPr>
            <p:spPr>
              <a:xfrm>
                <a:off x="737933" y="3936296"/>
                <a:ext cx="389850" cy="307777"/>
              </a:xfrm>
              <a:prstGeom prst="rect">
                <a:avLst/>
              </a:prstGeom>
              <a:noFill/>
            </p:spPr>
            <p:txBody>
              <a:bodyPr wrap="none" rtlCol="0">
                <a:spAutoFit/>
              </a:bodyPr>
              <a:lstStyle/>
              <a:p>
                <a:r>
                  <a:rPr kumimoji="1" lang="en-US" altLang="ja-JP" sz="1400" dirty="0" smtClean="0"/>
                  <a:t>D4</a:t>
                </a:r>
                <a:endParaRPr kumimoji="1" lang="ja-JP" altLang="en-US" sz="1400" dirty="0"/>
              </a:p>
            </p:txBody>
          </p:sp>
          <p:sp>
            <p:nvSpPr>
              <p:cNvPr id="315" name="テキスト ボックス 314"/>
              <p:cNvSpPr txBox="1"/>
              <p:nvPr/>
            </p:nvSpPr>
            <p:spPr>
              <a:xfrm>
                <a:off x="2134739" y="3928395"/>
                <a:ext cx="386118" cy="307777"/>
              </a:xfrm>
              <a:prstGeom prst="rect">
                <a:avLst/>
              </a:prstGeom>
              <a:noFill/>
            </p:spPr>
            <p:txBody>
              <a:bodyPr wrap="none" rtlCol="0">
                <a:spAutoFit/>
              </a:bodyPr>
              <a:lstStyle/>
              <a:p>
                <a:r>
                  <a:rPr kumimoji="1" lang="en-US" altLang="ja-JP" sz="1400" dirty="0" smtClean="0"/>
                  <a:t>D5</a:t>
                </a:r>
                <a:endParaRPr kumimoji="1" lang="ja-JP" altLang="en-US" sz="1400" dirty="0"/>
              </a:p>
            </p:txBody>
          </p:sp>
          <p:sp>
            <p:nvSpPr>
              <p:cNvPr id="316" name="テキスト ボックス 315"/>
              <p:cNvSpPr txBox="1"/>
              <p:nvPr/>
            </p:nvSpPr>
            <p:spPr>
              <a:xfrm>
                <a:off x="3660334" y="3911938"/>
                <a:ext cx="389850" cy="307777"/>
              </a:xfrm>
              <a:prstGeom prst="rect">
                <a:avLst/>
              </a:prstGeom>
              <a:noFill/>
            </p:spPr>
            <p:txBody>
              <a:bodyPr wrap="none" rtlCol="0">
                <a:spAutoFit/>
              </a:bodyPr>
              <a:lstStyle/>
              <a:p>
                <a:r>
                  <a:rPr kumimoji="1" lang="en-US" altLang="ja-JP" sz="1400" dirty="0" smtClean="0"/>
                  <a:t>D7</a:t>
                </a:r>
                <a:endParaRPr kumimoji="1" lang="ja-JP" altLang="en-US" sz="1400" dirty="0"/>
              </a:p>
            </p:txBody>
          </p:sp>
          <p:sp>
            <p:nvSpPr>
              <p:cNvPr id="317" name="テキスト ボックス 316"/>
              <p:cNvSpPr txBox="1"/>
              <p:nvPr/>
            </p:nvSpPr>
            <p:spPr>
              <a:xfrm>
                <a:off x="5460781" y="3931080"/>
                <a:ext cx="389850" cy="307777"/>
              </a:xfrm>
              <a:prstGeom prst="rect">
                <a:avLst/>
              </a:prstGeom>
              <a:noFill/>
            </p:spPr>
            <p:txBody>
              <a:bodyPr wrap="none" rtlCol="0">
                <a:spAutoFit/>
              </a:bodyPr>
              <a:lstStyle/>
              <a:p>
                <a:r>
                  <a:rPr kumimoji="1" lang="en-US" altLang="ja-JP" sz="1400" dirty="0" smtClean="0"/>
                  <a:t>D8</a:t>
                </a:r>
                <a:endParaRPr kumimoji="1" lang="ja-JP" altLang="en-US" sz="1400" dirty="0"/>
              </a:p>
            </p:txBody>
          </p:sp>
          <p:sp>
            <p:nvSpPr>
              <p:cNvPr id="318" name="テキスト ボックス 317"/>
              <p:cNvSpPr txBox="1"/>
              <p:nvPr/>
            </p:nvSpPr>
            <p:spPr>
              <a:xfrm>
                <a:off x="7029757" y="3911791"/>
                <a:ext cx="479618" cy="307777"/>
              </a:xfrm>
              <a:prstGeom prst="rect">
                <a:avLst/>
              </a:prstGeom>
              <a:noFill/>
            </p:spPr>
            <p:txBody>
              <a:bodyPr wrap="none" rtlCol="0">
                <a:spAutoFit/>
              </a:bodyPr>
              <a:lstStyle/>
              <a:p>
                <a:r>
                  <a:rPr kumimoji="1" lang="en-US" altLang="ja-JP" sz="1400" dirty="0" smtClean="0"/>
                  <a:t>D10</a:t>
                </a:r>
                <a:endParaRPr kumimoji="1" lang="ja-JP" altLang="en-US" sz="1400" dirty="0"/>
              </a:p>
            </p:txBody>
          </p:sp>
          <p:sp>
            <p:nvSpPr>
              <p:cNvPr id="319" name="テキスト ボックス 318"/>
              <p:cNvSpPr txBox="1"/>
              <p:nvPr/>
            </p:nvSpPr>
            <p:spPr>
              <a:xfrm>
                <a:off x="7996503" y="3925864"/>
                <a:ext cx="477114" cy="307777"/>
              </a:xfrm>
              <a:prstGeom prst="rect">
                <a:avLst/>
              </a:prstGeom>
              <a:noFill/>
            </p:spPr>
            <p:txBody>
              <a:bodyPr wrap="none" rtlCol="0">
                <a:spAutoFit/>
              </a:bodyPr>
              <a:lstStyle/>
              <a:p>
                <a:r>
                  <a:rPr kumimoji="1" lang="en-US" altLang="ja-JP" sz="1400" dirty="0" smtClean="0"/>
                  <a:t>D11</a:t>
                </a:r>
                <a:endParaRPr kumimoji="1" lang="ja-JP" altLang="en-US" sz="1400" dirty="0"/>
              </a:p>
            </p:txBody>
          </p:sp>
          <p:cxnSp>
            <p:nvCxnSpPr>
              <p:cNvPr id="320" name="直線コネクタ 319"/>
              <p:cNvCxnSpPr/>
              <p:nvPr/>
            </p:nvCxnSpPr>
            <p:spPr>
              <a:xfrm>
                <a:off x="184532" y="5793334"/>
                <a:ext cx="8850281" cy="1588"/>
              </a:xfrm>
              <a:prstGeom prst="line">
                <a:avLst/>
              </a:prstGeom>
              <a:ln w="15875"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1" name="正方形/長方形 320"/>
              <p:cNvSpPr/>
              <p:nvPr/>
            </p:nvSpPr>
            <p:spPr>
              <a:xfrm>
                <a:off x="2486400" y="4200827"/>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22" name="テキスト ボックス 321"/>
              <p:cNvSpPr txBox="1"/>
              <p:nvPr/>
            </p:nvSpPr>
            <p:spPr>
              <a:xfrm>
                <a:off x="2517966" y="4151512"/>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nvGrpSpPr>
              <p:cNvPr id="323" name="図形グループ 479"/>
              <p:cNvGrpSpPr/>
              <p:nvPr/>
            </p:nvGrpSpPr>
            <p:grpSpPr>
              <a:xfrm>
                <a:off x="2144505" y="4150215"/>
                <a:ext cx="288652" cy="230832"/>
                <a:chOff x="1759539" y="977135"/>
                <a:chExt cx="288652" cy="230832"/>
              </a:xfrm>
            </p:grpSpPr>
            <p:sp>
              <p:nvSpPr>
                <p:cNvPr id="482" name="正方形/長方形 334"/>
                <p:cNvSpPr/>
                <p:nvPr/>
              </p:nvSpPr>
              <p:spPr>
                <a:xfrm>
                  <a:off x="1759539"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3" name="テキスト ボックス 335"/>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4" name="図形グループ 482"/>
              <p:cNvGrpSpPr/>
              <p:nvPr/>
            </p:nvGrpSpPr>
            <p:grpSpPr>
              <a:xfrm>
                <a:off x="1287025" y="4149676"/>
                <a:ext cx="288652" cy="230832"/>
                <a:chOff x="1756364" y="977135"/>
                <a:chExt cx="288652" cy="230832"/>
              </a:xfrm>
            </p:grpSpPr>
            <p:sp>
              <p:nvSpPr>
                <p:cNvPr id="480" name="正方形/長方形 33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81" name="テキスト ボックス 338"/>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5" name="図形グループ 488"/>
              <p:cNvGrpSpPr/>
              <p:nvPr/>
            </p:nvGrpSpPr>
            <p:grpSpPr>
              <a:xfrm>
                <a:off x="3547091" y="4146501"/>
                <a:ext cx="288652" cy="230832"/>
                <a:chOff x="1756364" y="977135"/>
                <a:chExt cx="288652" cy="230832"/>
              </a:xfrm>
            </p:grpSpPr>
            <p:sp>
              <p:nvSpPr>
                <p:cNvPr id="478" name="正方形/長方形 340"/>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9" name="テキスト ボックス 341"/>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6" name="図形グループ 491"/>
              <p:cNvGrpSpPr/>
              <p:nvPr/>
            </p:nvGrpSpPr>
            <p:grpSpPr>
              <a:xfrm>
                <a:off x="5119683" y="4149676"/>
                <a:ext cx="288652" cy="230832"/>
                <a:chOff x="1756364" y="977135"/>
                <a:chExt cx="288652" cy="230832"/>
              </a:xfrm>
            </p:grpSpPr>
            <p:sp>
              <p:nvSpPr>
                <p:cNvPr id="476" name="正方形/長方形 34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7" name="テキスト ボックス 344"/>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7" name="図形グループ 494"/>
              <p:cNvGrpSpPr/>
              <p:nvPr/>
            </p:nvGrpSpPr>
            <p:grpSpPr>
              <a:xfrm>
                <a:off x="7270593" y="4148058"/>
                <a:ext cx="288652" cy="230832"/>
                <a:chOff x="1756364" y="977135"/>
                <a:chExt cx="288652" cy="230832"/>
              </a:xfrm>
            </p:grpSpPr>
            <p:sp>
              <p:nvSpPr>
                <p:cNvPr id="474" name="正方形/長方形 346"/>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5" name="テキスト ボックス 474"/>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8" name="図形グループ 497"/>
              <p:cNvGrpSpPr/>
              <p:nvPr/>
            </p:nvGrpSpPr>
            <p:grpSpPr>
              <a:xfrm>
                <a:off x="4238410" y="4148842"/>
                <a:ext cx="288652" cy="230832"/>
                <a:chOff x="1756364" y="977134"/>
                <a:chExt cx="288652" cy="230832"/>
              </a:xfrm>
            </p:grpSpPr>
            <p:sp>
              <p:nvSpPr>
                <p:cNvPr id="472" name="正方形/長方形 471"/>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3" name="テキスト ボックス 472"/>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29" name="図形グループ 500"/>
              <p:cNvGrpSpPr/>
              <p:nvPr/>
            </p:nvGrpSpPr>
            <p:grpSpPr>
              <a:xfrm>
                <a:off x="5826196" y="4148842"/>
                <a:ext cx="288652" cy="230832"/>
                <a:chOff x="1756364" y="977134"/>
                <a:chExt cx="288652" cy="230832"/>
              </a:xfrm>
            </p:grpSpPr>
            <p:sp>
              <p:nvSpPr>
                <p:cNvPr id="470" name="正方形/長方形 46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71" name="テキスト ボックス 353"/>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0" name="図形グループ 503"/>
              <p:cNvGrpSpPr/>
              <p:nvPr/>
            </p:nvGrpSpPr>
            <p:grpSpPr>
              <a:xfrm>
                <a:off x="6911390" y="4146547"/>
                <a:ext cx="288652" cy="230832"/>
                <a:chOff x="1756364" y="977135"/>
                <a:chExt cx="288652" cy="230832"/>
              </a:xfrm>
            </p:grpSpPr>
            <p:sp>
              <p:nvSpPr>
                <p:cNvPr id="468" name="正方形/長方形 35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9" name="テキスト ボックス 468"/>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1" name="図形グループ 506"/>
              <p:cNvGrpSpPr/>
              <p:nvPr/>
            </p:nvGrpSpPr>
            <p:grpSpPr>
              <a:xfrm>
                <a:off x="7801965" y="4144497"/>
                <a:ext cx="288652" cy="230832"/>
                <a:chOff x="1756364" y="977135"/>
                <a:chExt cx="288652" cy="230832"/>
              </a:xfrm>
            </p:grpSpPr>
            <p:sp>
              <p:nvSpPr>
                <p:cNvPr id="466" name="正方形/長方形 46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7" name="テキスト ボックス 466"/>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32" name="図形グループ 509"/>
              <p:cNvGrpSpPr/>
              <p:nvPr/>
            </p:nvGrpSpPr>
            <p:grpSpPr>
              <a:xfrm>
                <a:off x="8163355" y="4145488"/>
                <a:ext cx="288652" cy="230832"/>
                <a:chOff x="1756364" y="977134"/>
                <a:chExt cx="288652" cy="230832"/>
              </a:xfrm>
            </p:grpSpPr>
            <p:sp>
              <p:nvSpPr>
                <p:cNvPr id="464" name="正方形/長方形 46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5" name="テキスト ボックス 362"/>
                <p:cNvSpPr txBox="1"/>
                <p:nvPr/>
              </p:nvSpPr>
              <p:spPr>
                <a:xfrm>
                  <a:off x="1787930" y="977134"/>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33" name="直線コネクタ 332"/>
              <p:cNvCxnSpPr/>
              <p:nvPr/>
            </p:nvCxnSpPr>
            <p:spPr>
              <a:xfrm rot="16200000" flipH="1">
                <a:off x="638399" y="5157404"/>
                <a:ext cx="2113698" cy="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4" name="直線コネクタ 333"/>
              <p:cNvCxnSpPr/>
              <p:nvPr/>
            </p:nvCxnSpPr>
            <p:spPr>
              <a:xfrm rot="5400000">
                <a:off x="3775201" y="5154281"/>
                <a:ext cx="2107450" cy="1588"/>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5" name="直線コネクタ 334"/>
              <p:cNvCxnSpPr/>
              <p:nvPr/>
            </p:nvCxnSpPr>
            <p:spPr>
              <a:xfrm rot="16200000" flipH="1">
                <a:off x="6622279" y="5132493"/>
                <a:ext cx="2122249" cy="1"/>
              </a:xfrm>
              <a:prstGeom prst="line">
                <a:avLst/>
              </a:prstGeom>
              <a:ln w="12700" cap="flat" cmpd="sng" algn="ctr">
                <a:solidFill>
                  <a:schemeClr val="tx1"/>
                </a:solidFill>
                <a:prstDash val="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6" name="直線コネクタ 335"/>
              <p:cNvCxnSpPr>
                <a:stCxn id="389" idx="0"/>
              </p:cNvCxnSpPr>
              <p:nvPr/>
            </p:nvCxnSpPr>
            <p:spPr>
              <a:xfrm rot="5400000">
                <a:off x="751721" y="4972963"/>
                <a:ext cx="495951" cy="225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7" name="直線コネクタ 336"/>
              <p:cNvCxnSpPr>
                <a:stCxn id="388" idx="0"/>
              </p:cNvCxnSpPr>
              <p:nvPr/>
            </p:nvCxnSpPr>
            <p:spPr>
              <a:xfrm rot="5400000">
                <a:off x="924552" y="4975102"/>
                <a:ext cx="496819" cy="62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8" name="直線コネクタ 337"/>
              <p:cNvCxnSpPr>
                <a:stCxn id="387" idx="0"/>
              </p:cNvCxnSpPr>
              <p:nvPr/>
            </p:nvCxnSpPr>
            <p:spPr>
              <a:xfrm rot="5400000">
                <a:off x="1099684" y="4972853"/>
                <a:ext cx="494173" cy="4250"/>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9" name="直線コネクタ 338"/>
              <p:cNvCxnSpPr>
                <a:stCxn id="386" idx="0"/>
              </p:cNvCxnSpPr>
              <p:nvPr/>
            </p:nvCxnSpPr>
            <p:spPr>
              <a:xfrm rot="5400000">
                <a:off x="1274102" y="4973404"/>
                <a:ext cx="495041" cy="5794"/>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40" name="図形グループ 547"/>
              <p:cNvGrpSpPr/>
              <p:nvPr/>
            </p:nvGrpSpPr>
            <p:grpSpPr>
              <a:xfrm>
                <a:off x="943005" y="4150215"/>
                <a:ext cx="288652" cy="230832"/>
                <a:chOff x="1756364" y="977135"/>
                <a:chExt cx="288652" cy="230832"/>
              </a:xfrm>
            </p:grpSpPr>
            <p:sp>
              <p:nvSpPr>
                <p:cNvPr id="462" name="正方形/長方形 461"/>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3" name="テキスト ボックス 462"/>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41" name="図形グループ 550"/>
              <p:cNvGrpSpPr/>
              <p:nvPr/>
            </p:nvGrpSpPr>
            <p:grpSpPr>
              <a:xfrm>
                <a:off x="598985" y="4150754"/>
                <a:ext cx="288652" cy="230832"/>
                <a:chOff x="1756364" y="977135"/>
                <a:chExt cx="288652" cy="230832"/>
              </a:xfrm>
            </p:grpSpPr>
            <p:sp>
              <p:nvSpPr>
                <p:cNvPr id="460" name="正方形/長方形 45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61" name="テキスト ボックス 460"/>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grpSp>
            <p:nvGrpSpPr>
              <p:cNvPr id="342" name="図形グループ 557"/>
              <p:cNvGrpSpPr/>
              <p:nvPr/>
            </p:nvGrpSpPr>
            <p:grpSpPr>
              <a:xfrm>
                <a:off x="254965" y="4151293"/>
                <a:ext cx="288652" cy="230832"/>
                <a:chOff x="1756364" y="977135"/>
                <a:chExt cx="288652" cy="230832"/>
              </a:xfrm>
            </p:grpSpPr>
            <p:sp>
              <p:nvSpPr>
                <p:cNvPr id="458" name="正方形/長方形 457"/>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9" name="テキスト ボックス 458"/>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43" name="直線コネクタ 322"/>
              <p:cNvCxnSpPr/>
              <p:nvPr/>
            </p:nvCxnSpPr>
            <p:spPr>
              <a:xfrm rot="5400000">
                <a:off x="1886626"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4" name="正方形/長方形 323"/>
              <p:cNvSpPr/>
              <p:nvPr/>
            </p:nvSpPr>
            <p:spPr>
              <a:xfrm>
                <a:off x="2310920"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5" name="二等辺三角形 324"/>
              <p:cNvSpPr/>
              <p:nvPr/>
            </p:nvSpPr>
            <p:spPr>
              <a:xfrm flipV="1">
                <a:off x="2301063"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6" name="テキスト ボックス 325"/>
              <p:cNvSpPr txBox="1"/>
              <p:nvPr/>
            </p:nvSpPr>
            <p:spPr>
              <a:xfrm>
                <a:off x="2257600" y="4375570"/>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347" name="二等辺三角形 326"/>
              <p:cNvSpPr/>
              <p:nvPr/>
            </p:nvSpPr>
            <p:spPr>
              <a:xfrm flipV="1">
                <a:off x="2124641"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48" name="正方形/長方形 327"/>
              <p:cNvSpPr/>
              <p:nvPr/>
            </p:nvSpPr>
            <p:spPr>
              <a:xfrm>
                <a:off x="2137856"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49" name="直線コネクタ 328"/>
              <p:cNvCxnSpPr/>
              <p:nvPr/>
            </p:nvCxnSpPr>
            <p:spPr>
              <a:xfrm rot="16200000" flipH="1">
                <a:off x="1745359" y="5182276"/>
                <a:ext cx="911720"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0" name="テキスト ボックス 329"/>
              <p:cNvSpPr txBox="1"/>
              <p:nvPr/>
            </p:nvSpPr>
            <p:spPr>
              <a:xfrm>
                <a:off x="2080419" y="4377860"/>
                <a:ext cx="248786" cy="230832"/>
              </a:xfrm>
              <a:prstGeom prst="rect">
                <a:avLst/>
              </a:prstGeom>
              <a:noFill/>
            </p:spPr>
            <p:txBody>
              <a:bodyPr wrap="none" rtlCol="0">
                <a:spAutoFit/>
              </a:bodyPr>
              <a:lstStyle/>
              <a:p>
                <a:r>
                  <a:rPr lang="en-US" altLang="ja-JP" sz="900" dirty="0"/>
                  <a:t>C</a:t>
                </a:r>
                <a:endParaRPr kumimoji="1" lang="ja-JP" altLang="en-US" sz="900" dirty="0"/>
              </a:p>
            </p:txBody>
          </p:sp>
          <p:cxnSp>
            <p:nvCxnSpPr>
              <p:cNvPr id="351" name="直線コネクタ 330"/>
              <p:cNvCxnSpPr/>
              <p:nvPr/>
            </p:nvCxnSpPr>
            <p:spPr>
              <a:xfrm rot="5400000">
                <a:off x="1541799" y="5147080"/>
                <a:ext cx="981334"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2" name="正方形/長方形 331"/>
              <p:cNvSpPr/>
              <p:nvPr/>
            </p:nvSpPr>
            <p:spPr>
              <a:xfrm>
                <a:off x="1966093" y="5642355"/>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3" name="二等辺三角形 352"/>
              <p:cNvSpPr/>
              <p:nvPr/>
            </p:nvSpPr>
            <p:spPr>
              <a:xfrm flipV="1">
                <a:off x="1956236"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4" name="テキスト ボックス 353"/>
              <p:cNvSpPr txBox="1"/>
              <p:nvPr/>
            </p:nvSpPr>
            <p:spPr>
              <a:xfrm>
                <a:off x="1912773" y="4375570"/>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355" name="二等辺三角形 354"/>
              <p:cNvSpPr/>
              <p:nvPr/>
            </p:nvSpPr>
            <p:spPr>
              <a:xfrm flipV="1">
                <a:off x="1779814"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56" name="正方形/長方形 355"/>
              <p:cNvSpPr/>
              <p:nvPr/>
            </p:nvSpPr>
            <p:spPr>
              <a:xfrm>
                <a:off x="1793029" y="564235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57" name="直線コネクタ 356"/>
              <p:cNvCxnSpPr>
                <a:stCxn id="355" idx="0"/>
              </p:cNvCxnSpPr>
              <p:nvPr/>
            </p:nvCxnSpPr>
            <p:spPr>
              <a:xfrm rot="16200000" flipH="1">
                <a:off x="1400532"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8" name="テキスト ボックス 357"/>
              <p:cNvSpPr txBox="1"/>
              <p:nvPr/>
            </p:nvSpPr>
            <p:spPr>
              <a:xfrm>
                <a:off x="1735592" y="4377860"/>
                <a:ext cx="251447" cy="230832"/>
              </a:xfrm>
              <a:prstGeom prst="rect">
                <a:avLst/>
              </a:prstGeom>
              <a:noFill/>
            </p:spPr>
            <p:txBody>
              <a:bodyPr wrap="none" rtlCol="0">
                <a:spAutoFit/>
              </a:bodyPr>
              <a:lstStyle/>
              <a:p>
                <a:r>
                  <a:rPr lang="en-US" altLang="ja-JP" sz="900" dirty="0" smtClean="0"/>
                  <a:t>A</a:t>
                </a:r>
                <a:endParaRPr kumimoji="1" lang="ja-JP" altLang="en-US" sz="900" dirty="0"/>
              </a:p>
            </p:txBody>
          </p:sp>
          <p:grpSp>
            <p:nvGrpSpPr>
              <p:cNvPr id="359" name="図形グループ 595"/>
              <p:cNvGrpSpPr/>
              <p:nvPr/>
            </p:nvGrpSpPr>
            <p:grpSpPr>
              <a:xfrm>
                <a:off x="1792014" y="4150215"/>
                <a:ext cx="288652" cy="230832"/>
                <a:chOff x="1756364" y="977135"/>
                <a:chExt cx="288652" cy="230832"/>
              </a:xfrm>
            </p:grpSpPr>
            <p:sp>
              <p:nvSpPr>
                <p:cNvPr id="456" name="正方形/長方形 455"/>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7" name="テキスト ボックス 456"/>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sp>
            <p:nvSpPr>
              <p:cNvPr id="360" name="正方形/長方形 339"/>
              <p:cNvSpPr/>
              <p:nvPr/>
            </p:nvSpPr>
            <p:spPr>
              <a:xfrm>
                <a:off x="242997" y="5226201"/>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1" name="直線コネクタ 340"/>
              <p:cNvCxnSpPr>
                <a:stCxn id="393" idx="0"/>
              </p:cNvCxnSpPr>
              <p:nvPr/>
            </p:nvCxnSpPr>
            <p:spPr>
              <a:xfrm rot="5400000">
                <a:off x="57555" y="4971768"/>
                <a:ext cx="499507" cy="1086"/>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2" name="正方形/長方形 341"/>
              <p:cNvSpPr/>
              <p:nvPr/>
            </p:nvSpPr>
            <p:spPr>
              <a:xfrm>
                <a:off x="416061" y="5226203"/>
                <a:ext cx="120618" cy="314662"/>
              </a:xfrm>
              <a:prstGeom prst="rect">
                <a:avLst/>
              </a:prstGeom>
              <a:solidFill>
                <a:srgbClr val="E66669"/>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3" name="直線コネクタ 362"/>
              <p:cNvCxnSpPr>
                <a:stCxn id="364" idx="0"/>
              </p:cNvCxnSpPr>
              <p:nvPr/>
            </p:nvCxnSpPr>
            <p:spPr>
              <a:xfrm rot="5400000">
                <a:off x="2800751" y="5182313"/>
                <a:ext cx="911719" cy="7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4" name="二等辺三角形 363"/>
              <p:cNvSpPr/>
              <p:nvPr/>
            </p:nvSpPr>
            <p:spPr>
              <a:xfrm flipV="1">
                <a:off x="3180805"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65" name="テキスト ボックス 364"/>
              <p:cNvSpPr txBox="1"/>
              <p:nvPr/>
            </p:nvSpPr>
            <p:spPr>
              <a:xfrm>
                <a:off x="3137342" y="4375570"/>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366" name="二等辺三角形 365"/>
              <p:cNvSpPr/>
              <p:nvPr/>
            </p:nvSpPr>
            <p:spPr>
              <a:xfrm flipV="1">
                <a:off x="3004383" y="443892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67" name="直線コネクタ 366"/>
              <p:cNvCxnSpPr>
                <a:stCxn id="366" idx="0"/>
              </p:cNvCxnSpPr>
              <p:nvPr/>
            </p:nvCxnSpPr>
            <p:spPr>
              <a:xfrm rot="16200000" flipH="1">
                <a:off x="2625101" y="5182276"/>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68" name="テキスト ボックス 367"/>
              <p:cNvSpPr txBox="1"/>
              <p:nvPr/>
            </p:nvSpPr>
            <p:spPr>
              <a:xfrm>
                <a:off x="2960161" y="4377860"/>
                <a:ext cx="237697" cy="230832"/>
              </a:xfrm>
              <a:prstGeom prst="rect">
                <a:avLst/>
              </a:prstGeom>
              <a:noFill/>
            </p:spPr>
            <p:txBody>
              <a:bodyPr wrap="none" rtlCol="0">
                <a:spAutoFit/>
              </a:bodyPr>
              <a:lstStyle/>
              <a:p>
                <a:r>
                  <a:rPr lang="en-US" altLang="ja-JP" sz="900" dirty="0" smtClean="0"/>
                  <a:t>F</a:t>
                </a:r>
                <a:endParaRPr kumimoji="1" lang="ja-JP" altLang="en-US" sz="900" dirty="0"/>
              </a:p>
            </p:txBody>
          </p:sp>
          <p:cxnSp>
            <p:nvCxnSpPr>
              <p:cNvPr id="369" name="直線コネクタ 368"/>
              <p:cNvCxnSpPr/>
              <p:nvPr/>
            </p:nvCxnSpPr>
            <p:spPr>
              <a:xfrm rot="5400000">
                <a:off x="3098498" y="5310692"/>
                <a:ext cx="666810"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0" name="直線コネクタ 369"/>
              <p:cNvCxnSpPr/>
              <p:nvPr/>
            </p:nvCxnSpPr>
            <p:spPr>
              <a:xfrm>
                <a:off x="3431109" y="4983015"/>
                <a:ext cx="96932"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1" name="二等辺三角形 370"/>
              <p:cNvSpPr/>
              <p:nvPr/>
            </p:nvSpPr>
            <p:spPr>
              <a:xfrm flipV="1">
                <a:off x="3445134" y="444145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72" name="直線コネクタ 371"/>
              <p:cNvCxnSpPr>
                <a:stCxn id="371" idx="0"/>
              </p:cNvCxnSpPr>
              <p:nvPr/>
            </p:nvCxnSpPr>
            <p:spPr>
              <a:xfrm rot="5400000">
                <a:off x="3393685" y="4856186"/>
                <a:ext cx="254453" cy="79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3" name="テキスト ボックス 372"/>
              <p:cNvSpPr txBox="1"/>
              <p:nvPr/>
            </p:nvSpPr>
            <p:spPr>
              <a:xfrm>
                <a:off x="3396283" y="4372243"/>
                <a:ext cx="263564" cy="246221"/>
              </a:xfrm>
              <a:prstGeom prst="rect">
                <a:avLst/>
              </a:prstGeom>
              <a:noFill/>
            </p:spPr>
            <p:txBody>
              <a:bodyPr wrap="none" rtlCol="0">
                <a:spAutoFit/>
              </a:bodyPr>
              <a:lstStyle/>
              <a:p>
                <a:r>
                  <a:rPr lang="en-US" altLang="ja-JP" sz="1000" dirty="0"/>
                  <a:t>D</a:t>
                </a:r>
                <a:endParaRPr kumimoji="1" lang="ja-JP" altLang="en-US" sz="1000" dirty="0"/>
              </a:p>
            </p:txBody>
          </p:sp>
          <p:grpSp>
            <p:nvGrpSpPr>
              <p:cNvPr id="374" name="図形グループ 616"/>
              <p:cNvGrpSpPr/>
              <p:nvPr/>
            </p:nvGrpSpPr>
            <p:grpSpPr>
              <a:xfrm>
                <a:off x="3026145" y="4146501"/>
                <a:ext cx="288652" cy="230832"/>
                <a:chOff x="1756364" y="977135"/>
                <a:chExt cx="288652" cy="230832"/>
              </a:xfrm>
            </p:grpSpPr>
            <p:sp>
              <p:nvSpPr>
                <p:cNvPr id="454" name="正方形/長方形 453"/>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5" name="テキスト ボックス 454"/>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75" name="直線コネクタ 374"/>
              <p:cNvCxnSpPr/>
              <p:nvPr/>
            </p:nvCxnSpPr>
            <p:spPr>
              <a:xfrm>
                <a:off x="5792757" y="5120758"/>
                <a:ext cx="253879" cy="1588"/>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376" name="図形グループ 635"/>
              <p:cNvGrpSpPr/>
              <p:nvPr/>
            </p:nvGrpSpPr>
            <p:grpSpPr>
              <a:xfrm>
                <a:off x="6320543" y="4147579"/>
                <a:ext cx="288652" cy="230832"/>
                <a:chOff x="1756364" y="977135"/>
                <a:chExt cx="288652" cy="230832"/>
              </a:xfrm>
            </p:grpSpPr>
            <p:sp>
              <p:nvSpPr>
                <p:cNvPr id="452" name="正方形/長方形 451"/>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3" name="テキスト ボックス 452"/>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77" name="直線コネクタ 376"/>
              <p:cNvCxnSpPr>
                <a:stCxn id="378" idx="0"/>
              </p:cNvCxnSpPr>
              <p:nvPr/>
            </p:nvCxnSpPr>
            <p:spPr>
              <a:xfrm rot="5400000">
                <a:off x="6115351" y="5179138"/>
                <a:ext cx="911719" cy="737"/>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8" name="二等辺三角形 377"/>
              <p:cNvSpPr/>
              <p:nvPr/>
            </p:nvSpPr>
            <p:spPr>
              <a:xfrm flipV="1">
                <a:off x="6495405" y="443574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79" name="テキスト ボックス 358"/>
              <p:cNvSpPr txBox="1"/>
              <p:nvPr/>
            </p:nvSpPr>
            <p:spPr>
              <a:xfrm>
                <a:off x="6451942" y="4372396"/>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380" name="二等辺三角形 379"/>
              <p:cNvSpPr/>
              <p:nvPr/>
            </p:nvSpPr>
            <p:spPr>
              <a:xfrm flipV="1">
                <a:off x="6318983" y="443574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cxnSp>
            <p:nvCxnSpPr>
              <p:cNvPr id="381" name="直線コネクタ 380"/>
              <p:cNvCxnSpPr>
                <a:stCxn id="380" idx="0"/>
              </p:cNvCxnSpPr>
              <p:nvPr/>
            </p:nvCxnSpPr>
            <p:spPr>
              <a:xfrm rot="16200000" flipH="1">
                <a:off x="5939701" y="5179101"/>
                <a:ext cx="911721" cy="811"/>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2" name="テキスト ボックス 381"/>
              <p:cNvSpPr txBox="1"/>
              <p:nvPr/>
            </p:nvSpPr>
            <p:spPr>
              <a:xfrm>
                <a:off x="6274760" y="4374686"/>
                <a:ext cx="241022" cy="230832"/>
              </a:xfrm>
              <a:prstGeom prst="rect">
                <a:avLst/>
              </a:prstGeom>
              <a:noFill/>
            </p:spPr>
            <p:txBody>
              <a:bodyPr wrap="none" rtlCol="0">
                <a:spAutoFit/>
              </a:bodyPr>
              <a:lstStyle/>
              <a:p>
                <a:r>
                  <a:rPr lang="en-US" altLang="ja-JP" sz="900" dirty="0" smtClean="0"/>
                  <a:t>E</a:t>
                </a:r>
                <a:endParaRPr kumimoji="1" lang="ja-JP" altLang="en-US" sz="900" dirty="0"/>
              </a:p>
            </p:txBody>
          </p:sp>
          <p:grpSp>
            <p:nvGrpSpPr>
              <p:cNvPr id="383" name="図形グループ 649"/>
              <p:cNvGrpSpPr/>
              <p:nvPr/>
            </p:nvGrpSpPr>
            <p:grpSpPr>
              <a:xfrm>
                <a:off x="8514955" y="4149344"/>
                <a:ext cx="288652" cy="230832"/>
                <a:chOff x="1756364" y="977135"/>
                <a:chExt cx="288652" cy="230832"/>
              </a:xfrm>
            </p:grpSpPr>
            <p:sp>
              <p:nvSpPr>
                <p:cNvPr id="450" name="正方形/長方形 449"/>
                <p:cNvSpPr/>
                <p:nvPr/>
              </p:nvSpPr>
              <p:spPr>
                <a:xfrm>
                  <a:off x="1756364" y="1029624"/>
                  <a:ext cx="288652" cy="142594"/>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51" name="テキスト ボックス 450"/>
                <p:cNvSpPr txBox="1"/>
                <p:nvPr/>
              </p:nvSpPr>
              <p:spPr>
                <a:xfrm>
                  <a:off x="1787930" y="977135"/>
                  <a:ext cx="248786" cy="230832"/>
                </a:xfrm>
                <a:prstGeom prst="rect">
                  <a:avLst/>
                </a:prstGeom>
                <a:noFill/>
              </p:spPr>
              <p:txBody>
                <a:bodyPr wrap="none" rtlCol="0">
                  <a:spAutoFit/>
                </a:bodyPr>
                <a:lstStyle/>
                <a:p>
                  <a:r>
                    <a:rPr kumimoji="1" lang="en-US" altLang="ja-JP" sz="900" dirty="0" smtClean="0"/>
                    <a:t>2</a:t>
                  </a:r>
                  <a:endParaRPr kumimoji="1" lang="ja-JP" altLang="en-US" sz="900" dirty="0"/>
                </a:p>
              </p:txBody>
            </p:sp>
          </p:grpSp>
          <p:cxnSp>
            <p:nvCxnSpPr>
              <p:cNvPr id="384" name="直線コネクタ 383"/>
              <p:cNvCxnSpPr/>
              <p:nvPr/>
            </p:nvCxnSpPr>
            <p:spPr>
              <a:xfrm>
                <a:off x="188629" y="5376536"/>
                <a:ext cx="8846184" cy="1588"/>
              </a:xfrm>
              <a:prstGeom prst="line">
                <a:avLst/>
              </a:prstGeom>
              <a:ln w="15875" cap="flat" cmpd="sng" algn="ctr">
                <a:solidFill>
                  <a:srgbClr val="0000FF"/>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85" name="直線コネクタ 384"/>
              <p:cNvCxnSpPr>
                <a:stCxn id="392" idx="0"/>
              </p:cNvCxnSpPr>
              <p:nvPr/>
            </p:nvCxnSpPr>
            <p:spPr>
              <a:xfrm rot="5400000">
                <a:off x="233775" y="4970085"/>
                <a:ext cx="496339" cy="3062"/>
              </a:xfrm>
              <a:prstGeom prst="line">
                <a:avLst/>
              </a:prstGeom>
              <a:ln w="12700" cap="flat" cmpd="sng" algn="ctr">
                <a:solidFill>
                  <a:schemeClr val="tx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86" name="二等辺三角形 385"/>
              <p:cNvSpPr/>
              <p:nvPr/>
            </p:nvSpPr>
            <p:spPr>
              <a:xfrm flipV="1">
                <a:off x="1448346" y="444088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7" name="二等辺三角形 386"/>
              <p:cNvSpPr/>
              <p:nvPr/>
            </p:nvSpPr>
            <p:spPr>
              <a:xfrm flipV="1">
                <a:off x="1272722" y="4439994"/>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8" name="二等辺三角形 387"/>
              <p:cNvSpPr/>
              <p:nvPr/>
            </p:nvSpPr>
            <p:spPr>
              <a:xfrm flipV="1">
                <a:off x="1097098" y="443910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89" name="二等辺三角形 388"/>
              <p:cNvSpPr/>
              <p:nvPr/>
            </p:nvSpPr>
            <p:spPr>
              <a:xfrm flipV="1">
                <a:off x="924649" y="443821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0" name="二等辺三角形 389"/>
              <p:cNvSpPr/>
              <p:nvPr/>
            </p:nvSpPr>
            <p:spPr>
              <a:xfrm flipV="1">
                <a:off x="749025" y="443732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1" name="二等辺三角形 390"/>
              <p:cNvSpPr/>
              <p:nvPr/>
            </p:nvSpPr>
            <p:spPr>
              <a:xfrm flipV="1">
                <a:off x="576576" y="443643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2" name="二等辺三角形 391"/>
              <p:cNvSpPr/>
              <p:nvPr/>
            </p:nvSpPr>
            <p:spPr>
              <a:xfrm flipV="1">
                <a:off x="407302" y="4435549"/>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3" name="二等辺三角形 392"/>
              <p:cNvSpPr/>
              <p:nvPr/>
            </p:nvSpPr>
            <p:spPr>
              <a:xfrm flipV="1">
                <a:off x="231678" y="443466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394" name="テキスト ボックス 373"/>
              <p:cNvSpPr txBox="1"/>
              <p:nvPr/>
            </p:nvSpPr>
            <p:spPr>
              <a:xfrm>
                <a:off x="526760" y="4373019"/>
                <a:ext cx="243589" cy="246221"/>
              </a:xfrm>
              <a:prstGeom prst="rect">
                <a:avLst/>
              </a:prstGeom>
              <a:noFill/>
            </p:spPr>
            <p:txBody>
              <a:bodyPr wrap="none" rtlCol="0">
                <a:spAutoFit/>
              </a:bodyPr>
              <a:lstStyle/>
              <a:p>
                <a:r>
                  <a:rPr lang="en-US" altLang="ja-JP" sz="1000" dirty="0" smtClean="0"/>
                  <a:t>F</a:t>
                </a:r>
                <a:endParaRPr kumimoji="1" lang="ja-JP" altLang="en-US" sz="1000" dirty="0"/>
              </a:p>
            </p:txBody>
          </p:sp>
          <p:sp>
            <p:nvSpPr>
              <p:cNvPr id="395" name="テキスト ボックス 394"/>
              <p:cNvSpPr txBox="1"/>
              <p:nvPr/>
            </p:nvSpPr>
            <p:spPr>
              <a:xfrm>
                <a:off x="700326" y="4373030"/>
                <a:ext cx="247283" cy="246221"/>
              </a:xfrm>
              <a:prstGeom prst="rect">
                <a:avLst/>
              </a:prstGeom>
              <a:noFill/>
            </p:spPr>
            <p:txBody>
              <a:bodyPr wrap="none" rtlCol="0">
                <a:spAutoFit/>
              </a:bodyPr>
              <a:lstStyle/>
              <a:p>
                <a:r>
                  <a:rPr lang="en-US" altLang="ja-JP" sz="1000" dirty="0" smtClean="0"/>
                  <a:t>E</a:t>
                </a:r>
                <a:endParaRPr kumimoji="1" lang="ja-JP" altLang="en-US" sz="1000" dirty="0"/>
              </a:p>
            </p:txBody>
          </p:sp>
          <p:sp>
            <p:nvSpPr>
              <p:cNvPr id="396" name="テキスト ボックス 375"/>
              <p:cNvSpPr txBox="1"/>
              <p:nvPr/>
            </p:nvSpPr>
            <p:spPr>
              <a:xfrm>
                <a:off x="876190" y="4373019"/>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397" name="テキスト ボックス 396"/>
              <p:cNvSpPr txBox="1"/>
              <p:nvPr/>
            </p:nvSpPr>
            <p:spPr>
              <a:xfrm>
                <a:off x="1049755" y="4373030"/>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398" name="テキスト ボックス 397"/>
              <p:cNvSpPr txBox="1"/>
              <p:nvPr/>
            </p:nvSpPr>
            <p:spPr>
              <a:xfrm>
                <a:off x="1222265" y="4373019"/>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399" name="テキスト ボックス 398"/>
              <p:cNvSpPr txBox="1"/>
              <p:nvPr/>
            </p:nvSpPr>
            <p:spPr>
              <a:xfrm>
                <a:off x="1395830" y="4373030"/>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00" name="テキスト ボックス 399"/>
              <p:cNvSpPr txBox="1"/>
              <p:nvPr/>
            </p:nvSpPr>
            <p:spPr>
              <a:xfrm>
                <a:off x="181210" y="4373019"/>
                <a:ext cx="264566" cy="246221"/>
              </a:xfrm>
              <a:prstGeom prst="rect">
                <a:avLst/>
              </a:prstGeom>
              <a:noFill/>
            </p:spPr>
            <p:txBody>
              <a:bodyPr wrap="none" rtlCol="0">
                <a:spAutoFit/>
              </a:bodyPr>
              <a:lstStyle/>
              <a:p>
                <a:r>
                  <a:rPr lang="en-US" altLang="ja-JP" sz="1000" dirty="0" smtClean="0"/>
                  <a:t>H</a:t>
                </a:r>
                <a:endParaRPr kumimoji="1" lang="ja-JP" altLang="en-US" sz="1000" dirty="0"/>
              </a:p>
            </p:txBody>
          </p:sp>
          <p:sp>
            <p:nvSpPr>
              <p:cNvPr id="401" name="テキスト ボックス 400"/>
              <p:cNvSpPr txBox="1"/>
              <p:nvPr/>
            </p:nvSpPr>
            <p:spPr>
              <a:xfrm>
                <a:off x="354775" y="4373030"/>
                <a:ext cx="265567" cy="246221"/>
              </a:xfrm>
              <a:prstGeom prst="rect">
                <a:avLst/>
              </a:prstGeom>
              <a:noFill/>
            </p:spPr>
            <p:txBody>
              <a:bodyPr wrap="none" rtlCol="0">
                <a:spAutoFit/>
              </a:bodyPr>
              <a:lstStyle/>
              <a:p>
                <a:r>
                  <a:rPr lang="en-US" altLang="ja-JP" sz="1000" dirty="0" smtClean="0"/>
                  <a:t>G</a:t>
                </a:r>
                <a:endParaRPr kumimoji="1" lang="ja-JP" altLang="en-US" sz="1000" dirty="0"/>
              </a:p>
            </p:txBody>
          </p:sp>
          <p:sp>
            <p:nvSpPr>
              <p:cNvPr id="402" name="二等辺三角形 401"/>
              <p:cNvSpPr/>
              <p:nvPr/>
            </p:nvSpPr>
            <p:spPr>
              <a:xfrm flipV="1">
                <a:off x="8680631"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3" name="テキスト ボックス 382"/>
              <p:cNvSpPr txBox="1"/>
              <p:nvPr/>
            </p:nvSpPr>
            <p:spPr>
              <a:xfrm>
                <a:off x="8637168" y="4376232"/>
                <a:ext cx="237697" cy="230832"/>
              </a:xfrm>
              <a:prstGeom prst="rect">
                <a:avLst/>
              </a:prstGeom>
              <a:noFill/>
            </p:spPr>
            <p:txBody>
              <a:bodyPr wrap="none" rtlCol="0">
                <a:spAutoFit/>
              </a:bodyPr>
              <a:lstStyle/>
              <a:p>
                <a:r>
                  <a:rPr lang="en-US" altLang="ja-JP" sz="900" dirty="0" smtClean="0"/>
                  <a:t>F</a:t>
                </a:r>
                <a:endParaRPr kumimoji="1" lang="ja-JP" altLang="en-US" sz="900" dirty="0"/>
              </a:p>
            </p:txBody>
          </p:sp>
          <p:sp>
            <p:nvSpPr>
              <p:cNvPr id="404" name="二等辺三角形 403"/>
              <p:cNvSpPr/>
              <p:nvPr/>
            </p:nvSpPr>
            <p:spPr>
              <a:xfrm flipV="1">
                <a:off x="8504209"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5" name="テキスト ボックス 404"/>
              <p:cNvSpPr txBox="1"/>
              <p:nvPr/>
            </p:nvSpPr>
            <p:spPr>
              <a:xfrm>
                <a:off x="8459987" y="4375348"/>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406" name="二等辺三角形 405"/>
              <p:cNvSpPr/>
              <p:nvPr/>
            </p:nvSpPr>
            <p:spPr>
              <a:xfrm flipV="1">
                <a:off x="8313579"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7" name="テキスト ボックス 406"/>
              <p:cNvSpPr txBox="1"/>
              <p:nvPr/>
            </p:nvSpPr>
            <p:spPr>
              <a:xfrm>
                <a:off x="8266941" y="4373057"/>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408" name="二等辺三角形 407"/>
              <p:cNvSpPr/>
              <p:nvPr/>
            </p:nvSpPr>
            <p:spPr>
              <a:xfrm flipV="1">
                <a:off x="8137157"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09" name="テキスト ボックス 408"/>
              <p:cNvSpPr txBox="1"/>
              <p:nvPr/>
            </p:nvSpPr>
            <p:spPr>
              <a:xfrm>
                <a:off x="8089760" y="4375348"/>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10" name="二等辺三角形 409"/>
              <p:cNvSpPr/>
              <p:nvPr/>
            </p:nvSpPr>
            <p:spPr>
              <a:xfrm flipV="1">
                <a:off x="7965577"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1" name="テキスト ボックス 410"/>
              <p:cNvSpPr txBox="1"/>
              <p:nvPr/>
            </p:nvSpPr>
            <p:spPr>
              <a:xfrm>
                <a:off x="7922114" y="4373057"/>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412" name="二等辺三角形 411"/>
              <p:cNvSpPr/>
              <p:nvPr/>
            </p:nvSpPr>
            <p:spPr>
              <a:xfrm flipV="1">
                <a:off x="7789155" y="443641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3" name="テキスト ボックス 412"/>
              <p:cNvSpPr txBox="1"/>
              <p:nvPr/>
            </p:nvSpPr>
            <p:spPr>
              <a:xfrm>
                <a:off x="7744933" y="4375348"/>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414" name="二等辺三角形 413"/>
              <p:cNvSpPr/>
              <p:nvPr/>
            </p:nvSpPr>
            <p:spPr>
              <a:xfrm flipV="1">
                <a:off x="7422762" y="4438370"/>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5" name="二等辺三角形 414"/>
              <p:cNvSpPr/>
              <p:nvPr/>
            </p:nvSpPr>
            <p:spPr>
              <a:xfrm flipV="1">
                <a:off x="7247138" y="4437481"/>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6" name="二等辺三角形 415"/>
              <p:cNvSpPr/>
              <p:nvPr/>
            </p:nvSpPr>
            <p:spPr>
              <a:xfrm flipV="1">
                <a:off x="7071514" y="443659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7" name="二等辺三角形 416"/>
              <p:cNvSpPr/>
              <p:nvPr/>
            </p:nvSpPr>
            <p:spPr>
              <a:xfrm flipV="1">
                <a:off x="6895890" y="4435703"/>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18" name="テキスト ボックス 417"/>
              <p:cNvSpPr txBox="1"/>
              <p:nvPr/>
            </p:nvSpPr>
            <p:spPr>
              <a:xfrm>
                <a:off x="6847431" y="4370506"/>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419" name="テキスト ボックス 418"/>
              <p:cNvSpPr txBox="1"/>
              <p:nvPr/>
            </p:nvSpPr>
            <p:spPr>
              <a:xfrm>
                <a:off x="7024170" y="4370517"/>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420" name="テキスト ボックス 419"/>
              <p:cNvSpPr txBox="1"/>
              <p:nvPr/>
            </p:nvSpPr>
            <p:spPr>
              <a:xfrm>
                <a:off x="7196681" y="4370506"/>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21" name="テキスト ボックス 420"/>
              <p:cNvSpPr txBox="1"/>
              <p:nvPr/>
            </p:nvSpPr>
            <p:spPr>
              <a:xfrm>
                <a:off x="7370246" y="4370517"/>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22" name="二等辺三角形 421"/>
              <p:cNvSpPr/>
              <p:nvPr/>
            </p:nvSpPr>
            <p:spPr>
              <a:xfrm flipV="1">
                <a:off x="8316754"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3" name="テキスト ボックス 422"/>
              <p:cNvSpPr txBox="1"/>
              <p:nvPr/>
            </p:nvSpPr>
            <p:spPr>
              <a:xfrm>
                <a:off x="8270117" y="1096832"/>
                <a:ext cx="255674" cy="230832"/>
              </a:xfrm>
              <a:prstGeom prst="rect">
                <a:avLst/>
              </a:prstGeom>
              <a:noFill/>
            </p:spPr>
            <p:txBody>
              <a:bodyPr wrap="none" rtlCol="0">
                <a:spAutoFit/>
              </a:bodyPr>
              <a:lstStyle/>
              <a:p>
                <a:r>
                  <a:rPr lang="en-US" altLang="ja-JP" sz="900" dirty="0" smtClean="0"/>
                  <a:t>D</a:t>
                </a:r>
                <a:endParaRPr kumimoji="1" lang="ja-JP" altLang="en-US" sz="900" dirty="0"/>
              </a:p>
            </p:txBody>
          </p:sp>
          <p:sp>
            <p:nvSpPr>
              <p:cNvPr id="424" name="二等辺三角形 423"/>
              <p:cNvSpPr/>
              <p:nvPr/>
            </p:nvSpPr>
            <p:spPr>
              <a:xfrm flipV="1">
                <a:off x="8140332"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5" name="テキスト ボックス 424"/>
              <p:cNvSpPr txBox="1"/>
              <p:nvPr/>
            </p:nvSpPr>
            <p:spPr>
              <a:xfrm>
                <a:off x="8092935" y="1099122"/>
                <a:ext cx="248786" cy="230832"/>
              </a:xfrm>
              <a:prstGeom prst="rect">
                <a:avLst/>
              </a:prstGeom>
              <a:noFill/>
            </p:spPr>
            <p:txBody>
              <a:bodyPr wrap="none" rtlCol="0">
                <a:spAutoFit/>
              </a:bodyPr>
              <a:lstStyle/>
              <a:p>
                <a:r>
                  <a:rPr lang="en-US" altLang="ja-JP" sz="900" dirty="0"/>
                  <a:t>C</a:t>
                </a:r>
                <a:endParaRPr kumimoji="1" lang="ja-JP" altLang="en-US" sz="900" dirty="0"/>
              </a:p>
            </p:txBody>
          </p:sp>
          <p:sp>
            <p:nvSpPr>
              <p:cNvPr id="426" name="二等辺三角形 425"/>
              <p:cNvSpPr/>
              <p:nvPr/>
            </p:nvSpPr>
            <p:spPr>
              <a:xfrm flipV="1">
                <a:off x="7968752"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7" name="テキスト ボックス 426"/>
              <p:cNvSpPr txBox="1"/>
              <p:nvPr/>
            </p:nvSpPr>
            <p:spPr>
              <a:xfrm>
                <a:off x="7925289" y="1096832"/>
                <a:ext cx="248786" cy="230832"/>
              </a:xfrm>
              <a:prstGeom prst="rect">
                <a:avLst/>
              </a:prstGeom>
              <a:noFill/>
            </p:spPr>
            <p:txBody>
              <a:bodyPr wrap="none" rtlCol="0">
                <a:spAutoFit/>
              </a:bodyPr>
              <a:lstStyle/>
              <a:p>
                <a:r>
                  <a:rPr lang="en-US" altLang="ja-JP" sz="900" dirty="0" smtClean="0"/>
                  <a:t>B</a:t>
                </a:r>
                <a:endParaRPr kumimoji="1" lang="ja-JP" altLang="en-US" sz="900" dirty="0"/>
              </a:p>
            </p:txBody>
          </p:sp>
          <p:sp>
            <p:nvSpPr>
              <p:cNvPr id="428" name="二等辺三角形 427"/>
              <p:cNvSpPr/>
              <p:nvPr/>
            </p:nvSpPr>
            <p:spPr>
              <a:xfrm flipV="1">
                <a:off x="7792330" y="116018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29" name="テキスト ボックス 428"/>
              <p:cNvSpPr txBox="1"/>
              <p:nvPr/>
            </p:nvSpPr>
            <p:spPr>
              <a:xfrm>
                <a:off x="7748108" y="1099122"/>
                <a:ext cx="251447" cy="230832"/>
              </a:xfrm>
              <a:prstGeom prst="rect">
                <a:avLst/>
              </a:prstGeom>
              <a:noFill/>
            </p:spPr>
            <p:txBody>
              <a:bodyPr wrap="none" rtlCol="0">
                <a:spAutoFit/>
              </a:bodyPr>
              <a:lstStyle/>
              <a:p>
                <a:r>
                  <a:rPr lang="en-US" altLang="ja-JP" sz="900" dirty="0" smtClean="0"/>
                  <a:t>A</a:t>
                </a:r>
                <a:endParaRPr kumimoji="1" lang="ja-JP" altLang="en-US" sz="900" dirty="0"/>
              </a:p>
            </p:txBody>
          </p:sp>
          <p:sp>
            <p:nvSpPr>
              <p:cNvPr id="430" name="二等辺三角形 429"/>
              <p:cNvSpPr/>
              <p:nvPr/>
            </p:nvSpPr>
            <p:spPr>
              <a:xfrm flipV="1">
                <a:off x="7425937" y="1162145"/>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1" name="二等辺三角形 430"/>
              <p:cNvSpPr/>
              <p:nvPr/>
            </p:nvSpPr>
            <p:spPr>
              <a:xfrm flipV="1">
                <a:off x="7250313" y="1161256"/>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2" name="二等辺三角形 431"/>
              <p:cNvSpPr/>
              <p:nvPr/>
            </p:nvSpPr>
            <p:spPr>
              <a:xfrm flipV="1">
                <a:off x="7074689" y="116036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3" name="二等辺三角形 432"/>
              <p:cNvSpPr/>
              <p:nvPr/>
            </p:nvSpPr>
            <p:spPr>
              <a:xfrm flipV="1">
                <a:off x="6899065" y="115947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4" name="テキスト ボックス 433"/>
              <p:cNvSpPr txBox="1"/>
              <p:nvPr/>
            </p:nvSpPr>
            <p:spPr>
              <a:xfrm>
                <a:off x="6850606" y="1094280"/>
                <a:ext cx="263564" cy="246221"/>
              </a:xfrm>
              <a:prstGeom prst="rect">
                <a:avLst/>
              </a:prstGeom>
              <a:noFill/>
            </p:spPr>
            <p:txBody>
              <a:bodyPr wrap="none" rtlCol="0">
                <a:spAutoFit/>
              </a:bodyPr>
              <a:lstStyle/>
              <a:p>
                <a:r>
                  <a:rPr lang="en-US" altLang="ja-JP" sz="1000" dirty="0" smtClean="0"/>
                  <a:t>D</a:t>
                </a:r>
                <a:endParaRPr kumimoji="1" lang="ja-JP" altLang="en-US" sz="1000" dirty="0"/>
              </a:p>
            </p:txBody>
          </p:sp>
          <p:sp>
            <p:nvSpPr>
              <p:cNvPr id="435" name="テキスト ボックス 434"/>
              <p:cNvSpPr txBox="1"/>
              <p:nvPr/>
            </p:nvSpPr>
            <p:spPr>
              <a:xfrm>
                <a:off x="7027346" y="1094292"/>
                <a:ext cx="253044" cy="246221"/>
              </a:xfrm>
              <a:prstGeom prst="rect">
                <a:avLst/>
              </a:prstGeom>
              <a:noFill/>
            </p:spPr>
            <p:txBody>
              <a:bodyPr wrap="none" rtlCol="0">
                <a:spAutoFit/>
              </a:bodyPr>
              <a:lstStyle/>
              <a:p>
                <a:r>
                  <a:rPr lang="en-US" altLang="ja-JP" sz="1000" dirty="0"/>
                  <a:t>C</a:t>
                </a:r>
                <a:endParaRPr kumimoji="1" lang="ja-JP" altLang="en-US" sz="1000" dirty="0"/>
              </a:p>
            </p:txBody>
          </p:sp>
          <p:sp>
            <p:nvSpPr>
              <p:cNvPr id="436" name="テキスト ボックス 435"/>
              <p:cNvSpPr txBox="1"/>
              <p:nvPr/>
            </p:nvSpPr>
            <p:spPr>
              <a:xfrm>
                <a:off x="7199856" y="1094280"/>
                <a:ext cx="254422" cy="246221"/>
              </a:xfrm>
              <a:prstGeom prst="rect">
                <a:avLst/>
              </a:prstGeom>
              <a:noFill/>
            </p:spPr>
            <p:txBody>
              <a:bodyPr wrap="none" rtlCol="0">
                <a:spAutoFit/>
              </a:bodyPr>
              <a:lstStyle/>
              <a:p>
                <a:r>
                  <a:rPr lang="en-US" altLang="ja-JP" sz="1000" dirty="0" smtClean="0"/>
                  <a:t>B</a:t>
                </a:r>
                <a:endParaRPr kumimoji="1" lang="ja-JP" altLang="en-US" sz="1000" dirty="0"/>
              </a:p>
            </p:txBody>
          </p:sp>
          <p:sp>
            <p:nvSpPr>
              <p:cNvPr id="437" name="テキスト ボックス 436"/>
              <p:cNvSpPr txBox="1"/>
              <p:nvPr/>
            </p:nvSpPr>
            <p:spPr>
              <a:xfrm>
                <a:off x="7373421" y="1094292"/>
                <a:ext cx="261610" cy="246221"/>
              </a:xfrm>
              <a:prstGeom prst="rect">
                <a:avLst/>
              </a:prstGeom>
              <a:noFill/>
            </p:spPr>
            <p:txBody>
              <a:bodyPr wrap="none" rtlCol="0">
                <a:spAutoFit/>
              </a:bodyPr>
              <a:lstStyle/>
              <a:p>
                <a:r>
                  <a:rPr lang="en-US" altLang="ja-JP" sz="1000" dirty="0" smtClean="0"/>
                  <a:t>A</a:t>
                </a:r>
                <a:endParaRPr kumimoji="1" lang="ja-JP" altLang="en-US" sz="1000" dirty="0"/>
              </a:p>
            </p:txBody>
          </p:sp>
          <p:sp>
            <p:nvSpPr>
              <p:cNvPr id="438" name="二等辺三角形 437"/>
              <p:cNvSpPr/>
              <p:nvPr/>
            </p:nvSpPr>
            <p:spPr>
              <a:xfrm flipV="1">
                <a:off x="307627" y="6441222"/>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39" name="テキスト ボックス 438"/>
              <p:cNvSpPr txBox="1"/>
              <p:nvPr/>
            </p:nvSpPr>
            <p:spPr>
              <a:xfrm>
                <a:off x="4005456" y="2920801"/>
                <a:ext cx="1742584" cy="707886"/>
              </a:xfrm>
              <a:prstGeom prst="rect">
                <a:avLst/>
              </a:prstGeom>
              <a:noFill/>
            </p:spPr>
            <p:txBody>
              <a:bodyPr wrap="none" rtlCol="0">
                <a:spAutoFit/>
              </a:bodyPr>
              <a:lstStyle/>
              <a:p>
                <a:pPr algn="ctr"/>
                <a:r>
                  <a:rPr kumimoji="1" lang="en-US" altLang="ja-JP" sz="2000" b="1" i="1" dirty="0" err="1" smtClean="0">
                    <a:solidFill>
                      <a:srgbClr val="0000FF"/>
                    </a:solidFill>
                  </a:rPr>
                  <a:t>SuperKEKB</a:t>
                </a:r>
                <a:r>
                  <a:rPr kumimoji="1" lang="en-US" altLang="ja-JP" sz="2000" b="1" i="1" dirty="0" smtClean="0">
                    <a:solidFill>
                      <a:srgbClr val="0000FF"/>
                    </a:solidFill>
                  </a:rPr>
                  <a:t>-RF</a:t>
                </a:r>
              </a:p>
              <a:p>
                <a:pPr algn="ctr"/>
                <a:r>
                  <a:rPr kumimoji="1" lang="en-US" altLang="ja-JP" sz="2000" b="1" i="1" dirty="0" smtClean="0">
                    <a:solidFill>
                      <a:srgbClr val="0000FF"/>
                    </a:solidFill>
                  </a:rPr>
                  <a:t> </a:t>
                </a:r>
                <a:r>
                  <a:rPr lang="en-US" altLang="ja-JP" sz="2000" b="1" i="1" dirty="0" smtClean="0">
                    <a:solidFill>
                      <a:srgbClr val="0000FF"/>
                    </a:solidFill>
                  </a:rPr>
                  <a:t>(ultimate</a:t>
                </a:r>
                <a:r>
                  <a:rPr kumimoji="1" lang="en-US" altLang="ja-JP" sz="2000" b="1" i="1" dirty="0" smtClean="0">
                    <a:solidFill>
                      <a:srgbClr val="0000FF"/>
                    </a:solidFill>
                  </a:rPr>
                  <a:t>)</a:t>
                </a:r>
                <a:endParaRPr kumimoji="1" lang="ja-JP" altLang="en-US" sz="2000" b="1" i="1" dirty="0">
                  <a:solidFill>
                    <a:srgbClr val="0000FF"/>
                  </a:solidFill>
                </a:endParaRPr>
              </a:p>
            </p:txBody>
          </p:sp>
          <p:sp>
            <p:nvSpPr>
              <p:cNvPr id="440" name="テキスト ボックス 439"/>
              <p:cNvSpPr txBox="1"/>
              <p:nvPr/>
            </p:nvSpPr>
            <p:spPr>
              <a:xfrm>
                <a:off x="4252840" y="102064"/>
                <a:ext cx="1148459" cy="400111"/>
              </a:xfrm>
              <a:prstGeom prst="rect">
                <a:avLst/>
              </a:prstGeom>
              <a:noFill/>
            </p:spPr>
            <p:txBody>
              <a:bodyPr wrap="none" rtlCol="0">
                <a:spAutoFit/>
              </a:bodyPr>
              <a:lstStyle/>
              <a:p>
                <a:r>
                  <a:rPr kumimoji="1" lang="en-US" altLang="ja-JP" sz="2000" b="1" i="1" dirty="0" smtClean="0">
                    <a:solidFill>
                      <a:srgbClr val="0000FF"/>
                    </a:solidFill>
                  </a:rPr>
                  <a:t>KEKB-RF</a:t>
                </a:r>
                <a:endParaRPr kumimoji="1" lang="ja-JP" altLang="en-US" sz="2000" b="1" i="1" dirty="0">
                  <a:solidFill>
                    <a:srgbClr val="0000FF"/>
                  </a:solidFill>
                </a:endParaRPr>
              </a:p>
            </p:txBody>
          </p:sp>
          <p:sp>
            <p:nvSpPr>
              <p:cNvPr id="441" name="テキスト ボックス 440"/>
              <p:cNvSpPr txBox="1"/>
              <p:nvPr/>
            </p:nvSpPr>
            <p:spPr>
              <a:xfrm>
                <a:off x="3439772" y="5923285"/>
                <a:ext cx="968572" cy="246221"/>
              </a:xfrm>
              <a:prstGeom prst="rect">
                <a:avLst/>
              </a:prstGeom>
              <a:noFill/>
            </p:spPr>
            <p:txBody>
              <a:bodyPr wrap="none" rtlCol="0">
                <a:spAutoFit/>
              </a:bodyPr>
              <a:lstStyle/>
              <a:p>
                <a:r>
                  <a:rPr kumimoji="1" lang="en-US" altLang="ja-JP" sz="1000" dirty="0" smtClean="0">
                    <a:solidFill>
                      <a:srgbClr val="008000"/>
                    </a:solidFill>
                  </a:rPr>
                  <a:t>remove 4 ARES</a:t>
                </a:r>
                <a:endParaRPr kumimoji="1" lang="ja-JP" altLang="en-US" sz="1000" dirty="0">
                  <a:solidFill>
                    <a:srgbClr val="008000"/>
                  </a:solidFill>
                </a:endParaRPr>
              </a:p>
            </p:txBody>
          </p:sp>
          <p:sp>
            <p:nvSpPr>
              <p:cNvPr id="442" name="テキスト ボックス 441"/>
              <p:cNvSpPr txBox="1"/>
              <p:nvPr/>
            </p:nvSpPr>
            <p:spPr>
              <a:xfrm>
                <a:off x="1734029" y="5927330"/>
                <a:ext cx="941283" cy="246221"/>
              </a:xfrm>
              <a:prstGeom prst="rect">
                <a:avLst/>
              </a:prstGeom>
              <a:noFill/>
            </p:spPr>
            <p:txBody>
              <a:bodyPr wrap="none" rtlCol="0">
                <a:spAutoFit/>
              </a:bodyPr>
              <a:lstStyle/>
              <a:p>
                <a:r>
                  <a:rPr lang="en-US" altLang="ja-JP" sz="1000" dirty="0" smtClean="0">
                    <a:solidFill>
                      <a:srgbClr val="008000"/>
                    </a:solidFill>
                  </a:rPr>
                  <a:t>convert to LER</a:t>
                </a:r>
                <a:endParaRPr kumimoji="1" lang="ja-JP" altLang="en-US" sz="1000" dirty="0">
                  <a:solidFill>
                    <a:srgbClr val="008000"/>
                  </a:solidFill>
                </a:endParaRPr>
              </a:p>
            </p:txBody>
          </p:sp>
          <p:sp>
            <p:nvSpPr>
              <p:cNvPr id="443" name="テキスト ボックス 442"/>
              <p:cNvSpPr txBox="1"/>
              <p:nvPr/>
            </p:nvSpPr>
            <p:spPr>
              <a:xfrm>
                <a:off x="321540" y="5532398"/>
                <a:ext cx="767946" cy="246221"/>
              </a:xfrm>
              <a:prstGeom prst="rect">
                <a:avLst/>
              </a:prstGeom>
              <a:noFill/>
            </p:spPr>
            <p:txBody>
              <a:bodyPr wrap="none" rtlCol="0">
                <a:spAutoFit/>
              </a:bodyPr>
              <a:lstStyle/>
              <a:p>
                <a:r>
                  <a:rPr lang="en-US" altLang="ja-JP" sz="1000" dirty="0" smtClean="0">
                    <a:solidFill>
                      <a:srgbClr val="008000"/>
                    </a:solidFill>
                  </a:rPr>
                  <a:t>add 2 ARES</a:t>
                </a:r>
                <a:endParaRPr kumimoji="1" lang="ja-JP" altLang="en-US" sz="1000" dirty="0">
                  <a:solidFill>
                    <a:srgbClr val="008000"/>
                  </a:solidFill>
                </a:endParaRPr>
              </a:p>
            </p:txBody>
          </p:sp>
          <p:sp>
            <p:nvSpPr>
              <p:cNvPr id="444" name="テキスト ボックス 443"/>
              <p:cNvSpPr txBox="1"/>
              <p:nvPr/>
            </p:nvSpPr>
            <p:spPr>
              <a:xfrm>
                <a:off x="7692611" y="5516138"/>
                <a:ext cx="1258277" cy="276999"/>
              </a:xfrm>
              <a:prstGeom prst="rect">
                <a:avLst/>
              </a:prstGeom>
              <a:noFill/>
            </p:spPr>
            <p:txBody>
              <a:bodyPr wrap="none" rtlCol="0">
                <a:spAutoFit/>
              </a:bodyPr>
              <a:lstStyle/>
              <a:p>
                <a:r>
                  <a:rPr lang="en-US" altLang="ja-JP" sz="1200" dirty="0" smtClean="0">
                    <a:solidFill>
                      <a:srgbClr val="FF0000"/>
                    </a:solidFill>
                  </a:rPr>
                  <a:t>add 2 SC (option)</a:t>
                </a:r>
              </a:p>
            </p:txBody>
          </p:sp>
          <p:sp>
            <p:nvSpPr>
              <p:cNvPr id="445" name="テキスト ボックス 444"/>
              <p:cNvSpPr txBox="1"/>
              <p:nvPr/>
            </p:nvSpPr>
            <p:spPr>
              <a:xfrm>
                <a:off x="4082044" y="3676023"/>
                <a:ext cx="1608133" cy="461665"/>
              </a:xfrm>
              <a:prstGeom prst="rect">
                <a:avLst/>
              </a:prstGeom>
              <a:noFill/>
            </p:spPr>
            <p:txBody>
              <a:bodyPr wrap="none" rtlCol="0">
                <a:spAutoFit/>
              </a:bodyPr>
              <a:lstStyle/>
              <a:p>
                <a:r>
                  <a:rPr lang="en-US" altLang="ja-JP" sz="1200" dirty="0" smtClean="0">
                    <a:solidFill>
                      <a:srgbClr val="FF0000"/>
                    </a:solidFill>
                  </a:rPr>
                  <a:t>add 2 klystrons, HP&amp;LL</a:t>
                </a:r>
              </a:p>
              <a:p>
                <a:r>
                  <a:rPr lang="en-US" altLang="ja-JP" sz="1200" dirty="0" smtClean="0">
                    <a:solidFill>
                      <a:srgbClr val="FF0000"/>
                    </a:solidFill>
                  </a:rPr>
                  <a:t>add</a:t>
                </a:r>
                <a:r>
                  <a:rPr kumimoji="1" lang="en-US" altLang="ja-JP" sz="1200" dirty="0" smtClean="0">
                    <a:solidFill>
                      <a:srgbClr val="FF0000"/>
                    </a:solidFill>
                  </a:rPr>
                  <a:t> 2 power supplies</a:t>
                </a:r>
                <a:endParaRPr kumimoji="1" lang="ja-JP" altLang="en-US" sz="1200" dirty="0">
                  <a:solidFill>
                    <a:srgbClr val="FF0000"/>
                  </a:solidFill>
                </a:endParaRPr>
              </a:p>
            </p:txBody>
          </p:sp>
          <p:sp>
            <p:nvSpPr>
              <p:cNvPr id="446" name="テキスト ボックス 445"/>
              <p:cNvSpPr txBox="1"/>
              <p:nvPr/>
            </p:nvSpPr>
            <p:spPr>
              <a:xfrm>
                <a:off x="593398" y="3646145"/>
                <a:ext cx="2018501" cy="461665"/>
              </a:xfrm>
              <a:prstGeom prst="rect">
                <a:avLst/>
              </a:prstGeom>
              <a:noFill/>
            </p:spPr>
            <p:txBody>
              <a:bodyPr wrap="none" rtlCol="0">
                <a:spAutoFit/>
              </a:bodyPr>
              <a:lstStyle/>
              <a:p>
                <a:r>
                  <a:rPr lang="en-US" altLang="ja-JP" sz="1200" dirty="0" smtClean="0">
                    <a:solidFill>
                      <a:srgbClr val="FF0000"/>
                    </a:solidFill>
                  </a:rPr>
                  <a:t>add 2 more klystrons, HP&amp;LL,</a:t>
                </a:r>
                <a:r>
                  <a:rPr kumimoji="1" lang="en-US" altLang="ja-JP" sz="1200" dirty="0" smtClean="0">
                    <a:solidFill>
                      <a:srgbClr val="FF0000"/>
                    </a:solidFill>
                  </a:rPr>
                  <a:t> </a:t>
                </a:r>
              </a:p>
              <a:p>
                <a:r>
                  <a:rPr lang="en-US" altLang="ja-JP" sz="1200" dirty="0" smtClean="0">
                    <a:solidFill>
                      <a:srgbClr val="FF0000"/>
                    </a:solidFill>
                  </a:rPr>
                  <a:t>add 1 more </a:t>
                </a:r>
                <a:r>
                  <a:rPr kumimoji="1" lang="en-US" altLang="ja-JP" sz="1200" dirty="0" smtClean="0">
                    <a:solidFill>
                      <a:srgbClr val="FF0000"/>
                    </a:solidFill>
                  </a:rPr>
                  <a:t> power supply</a:t>
                </a:r>
                <a:endParaRPr kumimoji="1" lang="ja-JP" altLang="en-US" sz="1200" dirty="0">
                  <a:solidFill>
                    <a:srgbClr val="FF0000"/>
                  </a:solidFill>
                </a:endParaRPr>
              </a:p>
            </p:txBody>
          </p:sp>
          <p:sp>
            <p:nvSpPr>
              <p:cNvPr id="447" name="テキスト ボックス 446"/>
              <p:cNvSpPr txBox="1"/>
              <p:nvPr/>
            </p:nvSpPr>
            <p:spPr>
              <a:xfrm>
                <a:off x="599704" y="3306117"/>
                <a:ext cx="1370325" cy="400111"/>
              </a:xfrm>
              <a:prstGeom prst="rect">
                <a:avLst/>
              </a:prstGeom>
              <a:noFill/>
            </p:spPr>
            <p:txBody>
              <a:bodyPr wrap="none" rtlCol="0">
                <a:spAutoFit/>
              </a:bodyPr>
              <a:lstStyle/>
              <a:p>
                <a:r>
                  <a:rPr lang="en-US" altLang="ja-JP" sz="1000" dirty="0" smtClean="0">
                    <a:solidFill>
                      <a:srgbClr val="008000"/>
                    </a:solidFill>
                  </a:rPr>
                  <a:t>add 5 klystrons, HP&amp;LL</a:t>
                </a:r>
              </a:p>
              <a:p>
                <a:r>
                  <a:rPr lang="en-US" altLang="ja-JP" sz="1000" dirty="0" smtClean="0">
                    <a:solidFill>
                      <a:srgbClr val="008000"/>
                    </a:solidFill>
                  </a:rPr>
                  <a:t>a</a:t>
                </a:r>
                <a:r>
                  <a:rPr kumimoji="1" lang="en-US" altLang="ja-JP" sz="1000" dirty="0" smtClean="0">
                    <a:solidFill>
                      <a:srgbClr val="008000"/>
                    </a:solidFill>
                  </a:rPr>
                  <a:t>dd 3 power supplies </a:t>
                </a:r>
                <a:endParaRPr kumimoji="1" lang="ja-JP" altLang="en-US" sz="1000" dirty="0">
                  <a:solidFill>
                    <a:srgbClr val="008000"/>
                  </a:solidFill>
                </a:endParaRPr>
              </a:p>
            </p:txBody>
          </p:sp>
          <p:sp>
            <p:nvSpPr>
              <p:cNvPr id="448" name="正方形/長方形 447"/>
              <p:cNvSpPr/>
              <p:nvPr/>
            </p:nvSpPr>
            <p:spPr>
              <a:xfrm>
                <a:off x="8688679" y="5223599"/>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449" name="正方形/長方形 448"/>
              <p:cNvSpPr/>
              <p:nvPr/>
            </p:nvSpPr>
            <p:spPr>
              <a:xfrm>
                <a:off x="8515615" y="5223597"/>
                <a:ext cx="120618" cy="314662"/>
              </a:xfrm>
              <a:prstGeom prst="rect">
                <a:avLst/>
              </a:prstGeom>
              <a:solidFill>
                <a:srgbClr val="3366FF"/>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grpSp>
        <p:sp>
          <p:nvSpPr>
            <p:cNvPr id="4" name="円/楕円 3"/>
            <p:cNvSpPr/>
            <p:nvPr/>
          </p:nvSpPr>
          <p:spPr>
            <a:xfrm>
              <a:off x="8459987" y="5122346"/>
              <a:ext cx="409001" cy="496074"/>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6266828" y="4101349"/>
              <a:ext cx="409001" cy="333311"/>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2973114" y="4100555"/>
              <a:ext cx="409001" cy="333311"/>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2973114" y="4371330"/>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6462059" y="4382344"/>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1234126" y="4382344"/>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887194" y="4368242"/>
              <a:ext cx="219187" cy="374777"/>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881334" y="4100555"/>
              <a:ext cx="409001" cy="333311"/>
            </a:xfrm>
            <a:prstGeom prst="ellipse">
              <a:avLst/>
            </a:prstGeom>
            <a:noFill/>
            <a:ln w="19050" cap="flat" cmpd="sng" algn="ctr">
              <a:solidFill>
                <a:srgbClr val="FF0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103988" y="4107606"/>
              <a:ext cx="914400" cy="30644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111133" y="4394486"/>
              <a:ext cx="661824" cy="344006"/>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2393526" y="4381113"/>
              <a:ext cx="532218" cy="344006"/>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a:off x="2076156" y="4157023"/>
              <a:ext cx="427014" cy="247217"/>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6" name="円/楕円 15"/>
            <p:cNvSpPr/>
            <p:nvPr/>
          </p:nvSpPr>
          <p:spPr>
            <a:xfrm>
              <a:off x="524315" y="5128306"/>
              <a:ext cx="409001"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7" name="円/楕円 16"/>
            <p:cNvSpPr/>
            <p:nvPr/>
          </p:nvSpPr>
          <p:spPr>
            <a:xfrm>
              <a:off x="1652297" y="5542528"/>
              <a:ext cx="1240129"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3641183" y="5546885"/>
              <a:ext cx="409001"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19" name="円/楕円 18"/>
            <p:cNvSpPr/>
            <p:nvPr/>
          </p:nvSpPr>
          <p:spPr>
            <a:xfrm>
              <a:off x="5591329" y="5551664"/>
              <a:ext cx="409001" cy="496074"/>
            </a:xfrm>
            <a:prstGeom prst="ellipse">
              <a:avLst/>
            </a:prstGeom>
            <a:noFill/>
            <a:ln w="158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0" name="二等辺三角形 19"/>
            <p:cNvSpPr/>
            <p:nvPr/>
          </p:nvSpPr>
          <p:spPr>
            <a:xfrm flipV="1">
              <a:off x="8509859" y="1157907"/>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8463162" y="1099122"/>
              <a:ext cx="241022" cy="230832"/>
            </a:xfrm>
            <a:prstGeom prst="rect">
              <a:avLst/>
            </a:prstGeom>
            <a:noFill/>
          </p:spPr>
          <p:txBody>
            <a:bodyPr wrap="none" rtlCol="0">
              <a:spAutoFit/>
            </a:bodyPr>
            <a:lstStyle/>
            <a:p>
              <a:r>
                <a:rPr lang="en-US" altLang="ja-JP" sz="900" dirty="0" smtClean="0"/>
                <a:t>E</a:t>
              </a:r>
              <a:endParaRPr kumimoji="1" lang="ja-JP" altLang="en-US" sz="900" dirty="0"/>
            </a:p>
          </p:txBody>
        </p:sp>
        <p:sp>
          <p:nvSpPr>
            <p:cNvPr id="22" name="二等辺三角形 21"/>
            <p:cNvSpPr/>
            <p:nvPr/>
          </p:nvSpPr>
          <p:spPr>
            <a:xfrm flipV="1">
              <a:off x="8678541" y="1155628"/>
              <a:ext cx="152346" cy="287898"/>
            </a:xfrm>
            <a:prstGeom prst="triangle">
              <a:avLst/>
            </a:prstGeom>
            <a:solidFill>
              <a:srgbClr val="00C7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8640344" y="1100007"/>
              <a:ext cx="237697" cy="230832"/>
            </a:xfrm>
            <a:prstGeom prst="rect">
              <a:avLst/>
            </a:prstGeom>
            <a:noFill/>
          </p:spPr>
          <p:txBody>
            <a:bodyPr wrap="none" rtlCol="0">
              <a:spAutoFit/>
            </a:bodyPr>
            <a:lstStyle/>
            <a:p>
              <a:r>
                <a:rPr lang="en-US" altLang="ja-JP" sz="900" dirty="0" smtClean="0"/>
                <a:t>F</a:t>
              </a:r>
              <a:endParaRPr kumimoji="1" lang="ja-JP" altLang="en-US" sz="900" dirty="0"/>
            </a:p>
          </p:txBody>
        </p:sp>
      </p:grpSp>
      <p:sp>
        <p:nvSpPr>
          <p:cNvPr id="517" name="タイトル 516"/>
          <p:cNvSpPr>
            <a:spLocks noGrp="1"/>
          </p:cNvSpPr>
          <p:nvPr>
            <p:ph type="title"/>
          </p:nvPr>
        </p:nvSpPr>
        <p:spPr>
          <a:xfrm>
            <a:off x="10720" y="-24"/>
            <a:ext cx="8229600" cy="785818"/>
          </a:xfrm>
        </p:spPr>
        <p:txBody>
          <a:bodyPr>
            <a:normAutofit/>
          </a:bodyPr>
          <a:lstStyle/>
          <a:p>
            <a:pPr lvl="0"/>
            <a:r>
              <a:rPr kumimoji="1" lang="en-US" altLang="ja-JP" kern="1200" dirty="0" smtClean="0">
                <a:solidFill>
                  <a:schemeClr val="tx1"/>
                </a:solidFill>
                <a:latin typeface="Osaka"/>
                <a:ea typeface="Osaka"/>
                <a:cs typeface="Osaka"/>
              </a:rPr>
              <a:t>Reinforcement of RF system</a:t>
            </a:r>
            <a:endParaRPr kumimoji="1" lang="ja-JP" altLang="en-US" dirty="0"/>
          </a:p>
        </p:txBody>
      </p:sp>
      <p:sp>
        <p:nvSpPr>
          <p:cNvPr id="516" name="テキスト ボックス 515"/>
          <p:cNvSpPr txBox="1"/>
          <p:nvPr/>
        </p:nvSpPr>
        <p:spPr>
          <a:xfrm>
            <a:off x="946463" y="5733256"/>
            <a:ext cx="6559809" cy="646331"/>
          </a:xfrm>
          <a:prstGeom prst="rect">
            <a:avLst/>
          </a:prstGeom>
          <a:noFill/>
        </p:spPr>
        <p:txBody>
          <a:bodyPr wrap="none" rtlCol="0">
            <a:spAutoFit/>
          </a:bodyPr>
          <a:lstStyle/>
          <a:p>
            <a:r>
              <a:rPr lang="en-US" altLang="ja-JP" dirty="0" smtClean="0"/>
              <a:t>1 cavity driven by 1 klystron (as much as possible)</a:t>
            </a:r>
          </a:p>
          <a:p>
            <a:r>
              <a:rPr lang="en-US" altLang="ja-JP" dirty="0" smtClean="0"/>
              <a:t>5 more stations by day 1, extra 4 stations as beam current increases</a:t>
            </a:r>
            <a:endParaRPr kumimoji="1" lang="ja-JP" altLang="en-US" dirty="0"/>
          </a:p>
        </p:txBody>
      </p:sp>
    </p:spTree>
    <p:extLst>
      <p:ext uri="{BB962C8B-B14F-4D97-AF65-F5344CB8AC3E}">
        <p14:creationId xmlns:p14="http://schemas.microsoft.com/office/powerpoint/2010/main" val="3352800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1" descr="Klystron_T.JPG"/>
          <p:cNvPicPr>
            <a:picLocks noChangeAspect="1"/>
          </p:cNvPicPr>
          <p:nvPr/>
        </p:nvPicPr>
        <p:blipFill>
          <a:blip r:embed="rId2"/>
          <a:srcRect/>
          <a:stretch>
            <a:fillRect/>
          </a:stretch>
        </p:blipFill>
        <p:spPr bwMode="auto">
          <a:xfrm>
            <a:off x="6062113" y="159234"/>
            <a:ext cx="3046391" cy="4061854"/>
          </a:xfrm>
          <a:prstGeom prst="rect">
            <a:avLst/>
          </a:prstGeom>
          <a:noFill/>
          <a:ln w="9525">
            <a:noFill/>
            <a:miter lim="800000"/>
            <a:headEnd/>
            <a:tailEnd/>
          </a:ln>
        </p:spPr>
      </p:pic>
      <p:sp>
        <p:nvSpPr>
          <p:cNvPr id="7" name="正方形/長方形 7"/>
          <p:cNvSpPr>
            <a:spLocks noChangeArrowheads="1"/>
          </p:cNvSpPr>
          <p:nvPr/>
        </p:nvSpPr>
        <p:spPr bwMode="auto">
          <a:xfrm>
            <a:off x="6156259" y="4309689"/>
            <a:ext cx="1858201" cy="338554"/>
          </a:xfrm>
          <a:prstGeom prst="rect">
            <a:avLst/>
          </a:prstGeom>
          <a:noFill/>
          <a:ln w="9525">
            <a:noFill/>
            <a:miter lim="800000"/>
            <a:headEnd/>
            <a:tailEnd/>
          </a:ln>
        </p:spPr>
        <p:txBody>
          <a:bodyPr wrap="none">
            <a:prstTxWarp prst="textNoShape">
              <a:avLst/>
            </a:prstTxWarp>
            <a:spAutoFit/>
          </a:bodyPr>
          <a:lstStyle/>
          <a:p>
            <a:r>
              <a:rPr lang="en-US" altLang="ja-JP" sz="1600" dirty="0" smtClean="0"/>
              <a:t>1.2MW CW klystron</a:t>
            </a:r>
            <a:endParaRPr lang="en-US" altLang="ja-JP" sz="1600" dirty="0"/>
          </a:p>
        </p:txBody>
      </p:sp>
      <p:pic>
        <p:nvPicPr>
          <p:cNvPr id="2" name="図 1"/>
          <p:cNvPicPr>
            <a:picLocks noChangeAspect="1"/>
          </p:cNvPicPr>
          <p:nvPr/>
        </p:nvPicPr>
        <p:blipFill>
          <a:blip r:embed="rId3"/>
          <a:stretch>
            <a:fillRect/>
          </a:stretch>
        </p:blipFill>
        <p:spPr>
          <a:xfrm>
            <a:off x="251520" y="2796383"/>
            <a:ext cx="5545660" cy="3440929"/>
          </a:xfrm>
          <a:prstGeom prst="rect">
            <a:avLst/>
          </a:prstGeom>
        </p:spPr>
      </p:pic>
      <p:sp>
        <p:nvSpPr>
          <p:cNvPr id="4" name="テキスト ボックス 3"/>
          <p:cNvSpPr txBox="1"/>
          <p:nvPr/>
        </p:nvSpPr>
        <p:spPr>
          <a:xfrm>
            <a:off x="35496" y="836712"/>
            <a:ext cx="5879787" cy="1569660"/>
          </a:xfrm>
          <a:prstGeom prst="rect">
            <a:avLst/>
          </a:prstGeom>
          <a:solidFill>
            <a:srgbClr val="FFFBD5"/>
          </a:solidFill>
          <a:ln w="19050" cap="flat" cmpd="sng" algn="ctr">
            <a:solidFill>
              <a:srgbClr val="0000FF"/>
            </a:solidFill>
            <a:prstDash val="solid"/>
            <a:round/>
            <a:headEnd type="none" w="med" len="med"/>
            <a:tailEnd type="none" w="med" len="med"/>
          </a:ln>
        </p:spPr>
        <p:txBody>
          <a:bodyPr wrap="square" rtlCol="0">
            <a:spAutoFit/>
          </a:bodyPr>
          <a:lstStyle/>
          <a:p>
            <a:r>
              <a:rPr lang="en-US" altLang="ja-JP" sz="1600" dirty="0" smtClean="0">
                <a:solidFill>
                  <a:srgbClr val="0000FF"/>
                </a:solidFill>
                <a:latin typeface="Osaka"/>
                <a:ea typeface="Osaka"/>
                <a:cs typeface="Osaka"/>
              </a:rPr>
              <a:t>5 stations on ground level being build:</a:t>
            </a:r>
            <a:endParaRPr lang="ja-JP" altLang="en-US" sz="1600" dirty="0">
              <a:solidFill>
                <a:srgbClr val="0066FF"/>
              </a:solidFill>
            </a:endParaRPr>
          </a:p>
          <a:p>
            <a:r>
              <a:rPr lang="ja-JP" altLang="en-US" sz="1600" dirty="0"/>
              <a:t>　　　</a:t>
            </a:r>
            <a:r>
              <a:rPr lang="ja-JP" altLang="en-US" sz="1600" dirty="0" smtClean="0"/>
              <a:t>・</a:t>
            </a:r>
            <a:r>
              <a:rPr lang="en-US" altLang="ja-JP" sz="1600" dirty="0" smtClean="0"/>
              <a:t>Power supplies all in place</a:t>
            </a:r>
            <a:endParaRPr lang="ja-JP" altLang="en-US" sz="1600" dirty="0"/>
          </a:p>
          <a:p>
            <a:r>
              <a:rPr lang="ja-JP" altLang="en-US" sz="1600" dirty="0"/>
              <a:t>　　　</a:t>
            </a:r>
            <a:r>
              <a:rPr lang="ja-JP" altLang="en-US" sz="1600" dirty="0" smtClean="0"/>
              <a:t>・</a:t>
            </a:r>
            <a:r>
              <a:rPr lang="en-US" altLang="ja-JP" sz="1600" dirty="0" smtClean="0"/>
              <a:t>Klystrons and related high </a:t>
            </a:r>
            <a:r>
              <a:rPr lang="en-US" altLang="ja-JP" sz="1600" dirty="0"/>
              <a:t>power </a:t>
            </a:r>
            <a:r>
              <a:rPr lang="en-US" altLang="ja-JP" sz="1600" dirty="0" smtClean="0"/>
              <a:t>equipment </a:t>
            </a:r>
            <a:r>
              <a:rPr lang="en-US" altLang="ja-JP" sz="1600" dirty="0" smtClean="0"/>
              <a:t>being build</a:t>
            </a:r>
            <a:endParaRPr lang="ja-JP" altLang="en-US" sz="1600" dirty="0"/>
          </a:p>
          <a:p>
            <a:r>
              <a:rPr lang="ja-JP" altLang="en-US" sz="1600" dirty="0"/>
              <a:t>　　　</a:t>
            </a:r>
            <a:r>
              <a:rPr lang="ja-JP" altLang="en-US" sz="1600" dirty="0" smtClean="0"/>
              <a:t>・</a:t>
            </a:r>
            <a:r>
              <a:rPr lang="en-US" altLang="ja-JP" sz="1600" dirty="0" smtClean="0"/>
              <a:t>Cooling system to be build in JFY2013</a:t>
            </a:r>
            <a:endParaRPr lang="ja-JP" altLang="en-US" sz="1600" dirty="0"/>
          </a:p>
          <a:p>
            <a:r>
              <a:rPr lang="ja-JP" altLang="en-US" sz="1600" dirty="0"/>
              <a:t>　　　</a:t>
            </a:r>
            <a:r>
              <a:rPr lang="ja-JP" altLang="en-US" sz="1600" dirty="0" smtClean="0"/>
              <a:t>・</a:t>
            </a:r>
            <a:r>
              <a:rPr lang="en-US" altLang="ja-JP" sz="1600" dirty="0" smtClean="0"/>
              <a:t>Control system being prepared</a:t>
            </a:r>
          </a:p>
          <a:p>
            <a:r>
              <a:rPr kumimoji="1" lang="en-US" altLang="ja-JP" sz="1600" dirty="0" smtClean="0">
                <a:solidFill>
                  <a:srgbClr val="0000FF"/>
                </a:solidFill>
                <a:latin typeface="Osaka"/>
                <a:ea typeface="Osaka"/>
                <a:cs typeface="Osaka"/>
              </a:rPr>
              <a:t>6 ARES cavities moved from HER to LER (at OHO)</a:t>
            </a:r>
            <a:endParaRPr kumimoji="1" lang="en-US" altLang="ja-JP" sz="1600" dirty="0" smtClean="0">
              <a:solidFill>
                <a:srgbClr val="0000FF"/>
              </a:solidFill>
              <a:latin typeface="Osaka"/>
              <a:ea typeface="Osaka"/>
              <a:cs typeface="Osaka"/>
            </a:endParaRPr>
          </a:p>
        </p:txBody>
      </p:sp>
      <p:sp>
        <p:nvSpPr>
          <p:cNvPr id="5" name="タイトル 4"/>
          <p:cNvSpPr>
            <a:spLocks noGrp="1"/>
          </p:cNvSpPr>
          <p:nvPr>
            <p:ph type="title"/>
          </p:nvPr>
        </p:nvSpPr>
        <p:spPr/>
        <p:txBody>
          <a:bodyPr>
            <a:normAutofit/>
          </a:bodyPr>
          <a:lstStyle/>
          <a:p>
            <a:pPr lvl="0"/>
            <a:r>
              <a:rPr kumimoji="1" lang="en-US" altLang="ja-JP" dirty="0" smtClean="0"/>
              <a:t>RF</a:t>
            </a:r>
            <a:endParaRPr kumimoji="1" lang="ja-JP" altLang="en-US" dirty="0"/>
          </a:p>
        </p:txBody>
      </p:sp>
    </p:spTree>
    <p:extLst>
      <p:ext uri="{BB962C8B-B14F-4D97-AF65-F5344CB8AC3E}">
        <p14:creationId xmlns:p14="http://schemas.microsoft.com/office/powerpoint/2010/main" val="36204404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Main Ring</a:t>
            </a:r>
            <a:r>
              <a:rPr kumimoji="1" lang="ja-JP" altLang="en-US" dirty="0" smtClean="0"/>
              <a:t>設置状況</a:t>
            </a:r>
            <a:endParaRPr kumimoji="1" lang="ja-JP" altLang="en-US" dirty="0"/>
          </a:p>
        </p:txBody>
      </p:sp>
      <p:sp>
        <p:nvSpPr>
          <p:cNvPr id="3" name="日付プレースホルダー 2"/>
          <p:cNvSpPr>
            <a:spLocks noGrp="1"/>
          </p:cNvSpPr>
          <p:nvPr>
            <p:ph type="dt" sz="half" idx="10"/>
          </p:nvPr>
        </p:nvSpPr>
        <p:spPr/>
        <p:txBody>
          <a:bodyPr/>
          <a:lstStyle/>
          <a:p>
            <a:r>
              <a:rPr lang="en-US" altLang="ja-JP" smtClean="0">
                <a:solidFill>
                  <a:prstClr val="black"/>
                </a:solidFill>
              </a:rPr>
              <a:t>2013/02/08</a:t>
            </a:r>
            <a:endParaRPr lang="en-US">
              <a:solidFill>
                <a:prstClr val="black"/>
              </a:solidFill>
            </a:endParaRPr>
          </a:p>
        </p:txBody>
      </p:sp>
      <p:sp>
        <p:nvSpPr>
          <p:cNvPr id="4" name="スライド番号プレースホルダー 3"/>
          <p:cNvSpPr>
            <a:spLocks noGrp="1"/>
          </p:cNvSpPr>
          <p:nvPr>
            <p:ph type="sldNum" sz="quarter" idx="11"/>
          </p:nvPr>
        </p:nvSpPr>
        <p:spPr/>
        <p:txBody>
          <a:bodyPr/>
          <a:lstStyle/>
          <a:p>
            <a:pPr algn="r"/>
            <a:fld id="{D4C49B74-5DB2-4B03-B1D2-7F6A3C51C318}" type="slidenum">
              <a:rPr lang="en-US" smtClean="0">
                <a:solidFill>
                  <a:prstClr val="black"/>
                </a:solidFill>
              </a:rPr>
              <a:pPr algn="r"/>
              <a:t>9</a:t>
            </a:fld>
            <a:endParaRPr lang="en-US">
              <a:solidFill>
                <a:prstClr val="black"/>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244" y="764704"/>
            <a:ext cx="7779703" cy="5497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8479" y="0"/>
            <a:ext cx="4732863" cy="334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11135" y="1052736"/>
            <a:ext cx="4732863" cy="334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1136" y="3513492"/>
            <a:ext cx="4732863" cy="334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4732863" cy="3344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666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11"/>
                                        </p:tgtEl>
                                      </p:cBhvr>
                                    </p:animEffect>
                                    <p:set>
                                      <p:cBhvr>
                                        <p:cTn id="30" dur="1" fill="hold">
                                          <p:stCondLst>
                                            <p:cond delay="499"/>
                                          </p:stCondLst>
                                        </p:cTn>
                                        <p:tgtEl>
                                          <p:spTgt spid="1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S01007384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Module">
      <a:maj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楷体_GB2312"/>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Effects">
      <a:fillStyleLst>
        <a:solidFill>
          <a:schemeClr val="phClr">
            <a:tint val="100000"/>
            <a:shade val="100000"/>
            <a:satMod val="100000"/>
          </a:schemeClr>
        </a:solidFill>
        <a:gradFill rotWithShape="1">
          <a:gsLst>
            <a:gs pos="0">
              <a:schemeClr val="phClr">
                <a:tint val="65000"/>
                <a:shade val="100000"/>
                <a:satMod val="133000"/>
              </a:schemeClr>
            </a:gs>
            <a:gs pos="15000">
              <a:schemeClr val="phClr">
                <a:tint val="50000"/>
                <a:shade val="100000"/>
                <a:satMod val="140000"/>
              </a:schemeClr>
            </a:gs>
            <a:gs pos="100000">
              <a:schemeClr val="phClr">
                <a:tint val="10000"/>
                <a:shade val="100000"/>
                <a:satMod val="135000"/>
              </a:schemeClr>
            </a:gs>
          </a:gsLst>
          <a:lin ang="16200000" scaled="1"/>
        </a:gradFill>
        <a:gradFill rotWithShape="1">
          <a:gsLst>
            <a:gs pos="0">
              <a:schemeClr val="phClr">
                <a:tint val="100000"/>
                <a:shade val="75000"/>
                <a:satMod val="160000"/>
              </a:schemeClr>
            </a:gs>
            <a:gs pos="62000">
              <a:schemeClr val="phClr">
                <a:tint val="100000"/>
                <a:shade val="100000"/>
                <a:satMod val="125000"/>
              </a:schemeClr>
            </a:gs>
            <a:gs pos="100000">
              <a:schemeClr val="phClr">
                <a:tint val="80000"/>
                <a:shade val="100000"/>
                <a:satMod val="140000"/>
              </a:schemeClr>
            </a:gs>
          </a:gsLst>
          <a:lin ang="16200000" scaled="1"/>
        </a:gradFill>
      </a:fillStyleLst>
      <a:lnStyleLst>
        <a:ln w="12700">
          <a:solidFill>
            <a:schemeClr val="phClr"/>
          </a:solidFill>
          <a:prstDash val="solid"/>
        </a:ln>
        <a:ln w="25400">
          <a:solidFill>
            <a:schemeClr val="phClr"/>
          </a:solidFill>
          <a:prstDash val="solid"/>
        </a:ln>
        <a:ln w="38100">
          <a:solidFill>
            <a:schemeClr val="phClr"/>
          </a:solidFill>
          <a:prstDash val="solid"/>
        </a:ln>
      </a:lnStyleLst>
      <a:effectStyleLst>
        <a:effectStyle>
          <a:effectLst>
            <a:outerShdw blurRad="50800" dist="25400" dir="5400000">
              <a:srgbClr val="000000">
                <a:alpha val="43137"/>
              </a:srgbClr>
            </a:outerShdw>
          </a:effectLst>
        </a:effectStyle>
        <a:effectStyle>
          <a:effectLst>
            <a:outerShdw blurRad="50800" dist="38100" dir="5400000">
              <a:srgbClr val="000000">
                <a:alpha val="61176"/>
              </a:srgbClr>
            </a:outerShdw>
          </a:effectLst>
          <a:scene3d>
            <a:camera prst="orthographicFront" fov="0">
              <a:rot lat="0" lon="0" rev="0"/>
            </a:camera>
            <a:lightRig rig="contrasting" dir="t">
              <a:rot lat="0" lon="0" rev="16500000"/>
            </a:lightRig>
          </a:scene3d>
          <a:sp3d contourW="12700" prstMaterial="powder">
            <a:bevelT h="50800"/>
            <a:contourClr>
              <a:schemeClr val="phClr">
                <a:tint val="100000"/>
                <a:shade val="100000"/>
                <a:satMod val="100000"/>
              </a:schemeClr>
            </a:contourClr>
          </a:sp3d>
        </a:effectStyle>
        <a:effectStyle>
          <a:effectLst>
            <a:reflection blurRad="12700" stA="25000" endPos="28000" dist="38100" dir="5400000" sy="-100000" rotWithShape="0"/>
          </a:effectLst>
          <a:scene3d>
            <a:camera prst="orthographicFront" fov="0">
              <a:rot lat="0" lon="0" rev="0"/>
            </a:camera>
            <a:lightRig rig="threePt" dir="t">
              <a:rot lat="0" lon="0" rev="0"/>
            </a:lightRig>
          </a:scene3d>
          <a:sp3d>
            <a:bevelT w="139700" h="38100"/>
            <a:contourClr>
              <a:schemeClr val="phClr">
                <a:tint val="100000"/>
                <a:shade val="100000"/>
                <a:satMod val="100000"/>
              </a:schemeClr>
            </a:contourClr>
          </a:sp3d>
        </a:effectStyle>
      </a:effectStyleLst>
      <a:bgFillStyleLst>
        <a:solidFill>
          <a:schemeClr val="phClr">
            <a:tint val="100000"/>
            <a:shade val="100000"/>
            <a:satMod val="100000"/>
          </a:schemeClr>
        </a:solidFill>
        <a:gradFill rotWithShape="1">
          <a:gsLst>
            <a:gs pos="0">
              <a:schemeClr val="phClr">
                <a:tint val="100000"/>
                <a:shade val="50000"/>
                <a:satMod val="145000"/>
              </a:schemeClr>
            </a:gs>
            <a:gs pos="40000">
              <a:schemeClr val="phClr">
                <a:tint val="100000"/>
                <a:shade val="70000"/>
                <a:satMod val="145000"/>
              </a:schemeClr>
            </a:gs>
            <a:gs pos="100000">
              <a:schemeClr val="phClr">
                <a:tint val="85000"/>
                <a:shade val="100000"/>
                <a:satMod val="155000"/>
              </a:schemeClr>
            </a:gs>
          </a:gsLst>
          <a:lin ang="16200000" scaled="1"/>
        </a:gradFill>
        <a:gradFill rotWithShape="1">
          <a:gsLst>
            <a:gs pos="0">
              <a:schemeClr val="phClr">
                <a:tint val="100000"/>
                <a:shade val="50000"/>
                <a:satMod val="145000"/>
              </a:schemeClr>
            </a:gs>
            <a:gs pos="30000">
              <a:schemeClr val="phClr">
                <a:tint val="100000"/>
                <a:shade val="65000"/>
                <a:satMod val="155000"/>
              </a:schemeClr>
            </a:gs>
            <a:gs pos="100000">
              <a:schemeClr val="phClr">
                <a:tint val="60000"/>
                <a:shade val="100000"/>
                <a:satMod val="170000"/>
              </a:schemeClr>
            </a:gs>
          </a:gsLst>
          <a:lin ang="16200000" scaled="1"/>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1718</TotalTime>
  <Words>1850</Words>
  <Application>Microsoft Office PowerPoint</Application>
  <PresentationFormat>画面に合わせる (4:3)</PresentationFormat>
  <Paragraphs>524</Paragraphs>
  <Slides>31</Slides>
  <Notes>3</Notes>
  <HiddenSlides>0</HiddenSlides>
  <MMClips>0</MMClips>
  <ScaleCrop>false</ScaleCrop>
  <HeadingPairs>
    <vt:vector size="6" baseType="variant">
      <vt:variant>
        <vt:lpstr>テーマ</vt:lpstr>
      </vt:variant>
      <vt:variant>
        <vt:i4>1</vt:i4>
      </vt:variant>
      <vt:variant>
        <vt:lpstr>リンクの設定</vt:lpstr>
      </vt:variant>
      <vt:variant>
        <vt:i4>5</vt:i4>
      </vt:variant>
      <vt:variant>
        <vt:lpstr>スライド タイトル</vt:lpstr>
      </vt:variant>
      <vt:variant>
        <vt:i4>31</vt:i4>
      </vt:variant>
    </vt:vector>
  </HeadingPairs>
  <TitlesOfParts>
    <vt:vector size="37" baseType="lpstr">
      <vt:lpstr>TS010073846</vt:lpstr>
      <vt:lpstr>???</vt:lpstr>
      <vt:lpstr>???</vt:lpstr>
      <vt:lpstr>???</vt:lpstr>
      <vt:lpstr>???</vt:lpstr>
      <vt:lpstr>???</vt:lpstr>
      <vt:lpstr>PowerPoint プレゼンテーション</vt:lpstr>
      <vt:lpstr>PowerPoint プレゼンテーション</vt:lpstr>
      <vt:lpstr>PowerPoint プレゼンテーション</vt:lpstr>
      <vt:lpstr>PowerPoint プレゼンテーション</vt:lpstr>
      <vt:lpstr>First beam through 600m LINAC</vt:lpstr>
      <vt:lpstr>PowerPoint プレゼンテーション</vt:lpstr>
      <vt:lpstr>Reinforcement of RF system</vt:lpstr>
      <vt:lpstr>RF</vt:lpstr>
      <vt:lpstr>Main Ring設置状況</vt:lpstr>
      <vt:lpstr>Beam Optics</vt:lpstr>
      <vt:lpstr>PowerPoint プレゼンテーション</vt:lpstr>
      <vt:lpstr>Belle II Detector</vt:lpstr>
      <vt:lpstr>Construction schedule</vt:lpstr>
      <vt:lpstr>Belle Rotation</vt:lpstr>
      <vt:lpstr>KL, m detector (KLM)</vt:lpstr>
      <vt:lpstr>Central Drift Chamber (CDC)</vt:lpstr>
      <vt:lpstr>Vertex Detectors (VXD=PXD+SVD)</vt:lpstr>
      <vt:lpstr>Belle II Collaboration</vt:lpstr>
      <vt:lpstr>PowerPoint プレゼンテーション</vt:lpstr>
      <vt:lpstr>Groups for baseline upgrades</vt:lpstr>
      <vt:lpstr>PowerPoint プレゼンテーション</vt:lpstr>
      <vt:lpstr>PowerPoint プレゼンテーション</vt:lpstr>
      <vt:lpstr>PowerPoint プレゼンテーション</vt:lpstr>
      <vt:lpstr>PowerPoint プレゼンテーション</vt:lpstr>
      <vt:lpstr>List of potential contributions within the Belle II SVD group for new collaborators</vt:lpstr>
      <vt:lpstr>PowerPoint プレゼンテーション</vt:lpstr>
      <vt:lpstr>PowerPoint プレゼンテーション</vt:lpstr>
      <vt:lpstr>Future Options</vt:lpstr>
      <vt:lpstr>PowerPoint プレゼンテーション</vt:lpstr>
      <vt:lpstr>PowerPoint プレゼンテーション</vt:lpstr>
      <vt:lpstr>Machine/Detector commissioning scenario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Belle II detector</dc:title>
  <dc:creator>ushiroda</dc:creator>
  <cp:lastModifiedBy>ushiroda</cp:lastModifiedBy>
  <cp:revision>30</cp:revision>
  <dcterms:created xsi:type="dcterms:W3CDTF">2013-02-03T13:45:51Z</dcterms:created>
  <dcterms:modified xsi:type="dcterms:W3CDTF">2013-02-20T09:27:39Z</dcterms:modified>
</cp:coreProperties>
</file>