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2" r:id="rId7"/>
    <p:sldId id="261" r:id="rId8"/>
    <p:sldId id="266" r:id="rId9"/>
    <p:sldId id="267" r:id="rId10"/>
    <p:sldId id="273" r:id="rId11"/>
    <p:sldId id="268" r:id="rId12"/>
    <p:sldId id="271" r:id="rId13"/>
    <p:sldId id="264" r:id="rId14"/>
    <p:sldId id="275" r:id="rId15"/>
    <p:sldId id="277" r:id="rId16"/>
    <p:sldId id="279" r:id="rId17"/>
    <p:sldId id="269" r:id="rId18"/>
    <p:sldId id="272"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CE9A7-C552-41EF-A02C-8FD001E94887}" type="datetimeFigureOut">
              <a:rPr lang="it-IT" smtClean="0"/>
              <a:t>13/03/2013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8A435-9640-4D18-9C2E-7EDA43F1232C}" type="slidenum">
              <a:rPr lang="it-IT" smtClean="0"/>
              <a:t>‹N›</a:t>
            </a:fld>
            <a:endParaRPr lang="it-IT"/>
          </a:p>
        </p:txBody>
      </p:sp>
    </p:spTree>
    <p:extLst>
      <p:ext uri="{BB962C8B-B14F-4D97-AF65-F5344CB8AC3E}">
        <p14:creationId xmlns:p14="http://schemas.microsoft.com/office/powerpoint/2010/main" val="347753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D08A435-9640-4D18-9C2E-7EDA43F1232C}" type="slidenum">
              <a:rPr lang="it-IT" smtClean="0"/>
              <a:t>13</a:t>
            </a:fld>
            <a:endParaRPr lang="it-IT"/>
          </a:p>
        </p:txBody>
      </p:sp>
    </p:spTree>
    <p:extLst>
      <p:ext uri="{BB962C8B-B14F-4D97-AF65-F5344CB8AC3E}">
        <p14:creationId xmlns:p14="http://schemas.microsoft.com/office/powerpoint/2010/main" val="171092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1FA2F3E-A376-4AA4-A5F3-35B88E62E037}" type="datetimeFigureOut">
              <a:rPr lang="it-IT" smtClean="0"/>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301628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FA2F3E-A376-4AA4-A5F3-35B88E62E037}" type="datetimeFigureOut">
              <a:rPr lang="it-IT" smtClean="0"/>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203938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FA2F3E-A376-4AA4-A5F3-35B88E62E037}" type="datetimeFigureOut">
              <a:rPr lang="it-IT" smtClean="0"/>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5876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FA2F3E-A376-4AA4-A5F3-35B88E62E037}" type="datetimeFigureOut">
              <a:rPr lang="it-IT" smtClean="0"/>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2733596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1FA2F3E-A376-4AA4-A5F3-35B88E62E037}" type="datetimeFigureOut">
              <a:rPr lang="it-IT" smtClean="0"/>
              <a:t>13/03/2013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283371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1FA2F3E-A376-4AA4-A5F3-35B88E62E037}" type="datetimeFigureOut">
              <a:rPr lang="it-IT" smtClean="0"/>
              <a:t>13/03/2013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218945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1FA2F3E-A376-4AA4-A5F3-35B88E62E037}" type="datetimeFigureOut">
              <a:rPr lang="it-IT" smtClean="0"/>
              <a:t>13/03/2013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359842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1FA2F3E-A376-4AA4-A5F3-35B88E62E037}" type="datetimeFigureOut">
              <a:rPr lang="it-IT" smtClean="0"/>
              <a:t>13/03/2013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346051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FA2F3E-A376-4AA4-A5F3-35B88E62E037}" type="datetimeFigureOut">
              <a:rPr lang="it-IT" smtClean="0"/>
              <a:t>13/03/2013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321144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1FA2F3E-A376-4AA4-A5F3-35B88E62E037}" type="datetimeFigureOut">
              <a:rPr lang="it-IT" smtClean="0"/>
              <a:t>13/03/2013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178978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1FA2F3E-A376-4AA4-A5F3-35B88E62E037}" type="datetimeFigureOut">
              <a:rPr lang="it-IT" smtClean="0"/>
              <a:t>13/03/2013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48A0849-D939-48CB-A9CD-FF1161B26CA3}" type="slidenum">
              <a:rPr lang="it-IT" smtClean="0"/>
              <a:t>‹N›</a:t>
            </a:fld>
            <a:endParaRPr lang="it-IT"/>
          </a:p>
        </p:txBody>
      </p:sp>
    </p:spTree>
    <p:extLst>
      <p:ext uri="{BB962C8B-B14F-4D97-AF65-F5344CB8AC3E}">
        <p14:creationId xmlns:p14="http://schemas.microsoft.com/office/powerpoint/2010/main" val="221364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A2F3E-A376-4AA4-A5F3-35B88E62E037}" type="datetimeFigureOut">
              <a:rPr lang="it-IT" smtClean="0"/>
              <a:t>13/03/2013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A0849-D939-48CB-A9CD-FF1161B26CA3}" type="slidenum">
              <a:rPr lang="it-IT" smtClean="0"/>
              <a:t>‹N›</a:t>
            </a:fld>
            <a:endParaRPr lang="it-IT"/>
          </a:p>
        </p:txBody>
      </p:sp>
    </p:spTree>
    <p:extLst>
      <p:ext uri="{BB962C8B-B14F-4D97-AF65-F5344CB8AC3E}">
        <p14:creationId xmlns:p14="http://schemas.microsoft.com/office/powerpoint/2010/main" val="1251743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1.wmf"/><Relationship Id="rId11" Type="http://schemas.openxmlformats.org/officeDocument/2006/relationships/image" Target="../media/image23.wmf"/><Relationship Id="rId5" Type="http://schemas.openxmlformats.org/officeDocument/2006/relationships/oleObject" Target="../embeddings/oleObject4.bin"/><Relationship Id="rId10" Type="http://schemas.openxmlformats.org/officeDocument/2006/relationships/oleObject" Target="../embeddings/oleObject7.bin"/><Relationship Id="rId4" Type="http://schemas.openxmlformats.org/officeDocument/2006/relationships/image" Target="../media/image20.wmf"/><Relationship Id="rId9" Type="http://schemas.openxmlformats.org/officeDocument/2006/relationships/image" Target="../media/image2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4.bp.blogspot.com/-LSnhRGn38hs/UDyfZnZc2II/AAAAAAAAAGI/9FRoPacEIFA/s1600/P8010036.JPG" TargetMode="Externa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hyperlink" Target="http://www.google.it/url?sa=i&amp;rct=j&amp;q=genio+della+lampada&amp;source=images&amp;cd=&amp;cad=rja&amp;docid=rIXBkjnZBOZRKM&amp;tbnid=hpg8NJMbWx5zqM:&amp;ved=0CAUQjRw&amp;url=http://inperennemovimento.blogspot.com/2012/11/il-genio-della-lampada.html&amp;ei=9d09UfPPJ8avPKCdgYAD&amp;bvm=bv.43287494,d.ZWU&amp;psig=AFQjCNELNuEgWsRYFBZgZK-JQfbqx0RWmw&amp;ust=1363095102266485"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1.emf"/><Relationship Id="rId5" Type="http://schemas.openxmlformats.org/officeDocument/2006/relationships/oleObject" Target="../embeddings/oleObject2.bin"/><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FEL@IRIDE</a:t>
            </a:r>
            <a:endParaRPr lang="it-IT" dirty="0"/>
          </a:p>
        </p:txBody>
      </p:sp>
      <p:sp>
        <p:nvSpPr>
          <p:cNvPr id="3" name="Sottotitolo 2"/>
          <p:cNvSpPr>
            <a:spLocks noGrp="1"/>
          </p:cNvSpPr>
          <p:nvPr>
            <p:ph type="subTitle" idx="1"/>
          </p:nvPr>
        </p:nvSpPr>
        <p:spPr/>
        <p:txBody>
          <a:bodyPr/>
          <a:lstStyle/>
          <a:p>
            <a:r>
              <a:rPr lang="it-IT" dirty="0" err="1" smtClean="0"/>
              <a:t>Musings</a:t>
            </a:r>
            <a:endParaRPr lang="it-IT" dirty="0" smtClean="0"/>
          </a:p>
          <a:p>
            <a:r>
              <a:rPr lang="it-IT" dirty="0" smtClean="0"/>
              <a:t>For Future Challenge</a:t>
            </a:r>
            <a:endParaRPr lang="it-IT" dirty="0"/>
          </a:p>
        </p:txBody>
      </p:sp>
    </p:spTree>
    <p:extLst>
      <p:ext uri="{BB962C8B-B14F-4D97-AF65-F5344CB8AC3E}">
        <p14:creationId xmlns:p14="http://schemas.microsoft.com/office/powerpoint/2010/main" val="141759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SASE-SECTION</a:t>
            </a:r>
            <a:endParaRPr lang="it-IT" dirty="0"/>
          </a:p>
        </p:txBody>
      </p:sp>
      <p:pic>
        <p:nvPicPr>
          <p:cNvPr id="4" name="Segnaposto contenuto 3" descr="Fig1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420888"/>
            <a:ext cx="7427168" cy="1656184"/>
          </a:xfrm>
          <a:prstGeom prst="rect">
            <a:avLst/>
          </a:prstGeom>
          <a:noFill/>
          <a:ln>
            <a:noFill/>
          </a:ln>
        </p:spPr>
      </p:pic>
    </p:spTree>
    <p:extLst>
      <p:ext uri="{BB962C8B-B14F-4D97-AF65-F5344CB8AC3E}">
        <p14:creationId xmlns:p14="http://schemas.microsoft.com/office/powerpoint/2010/main" val="230856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SASE-1.5 </a:t>
            </a:r>
            <a:r>
              <a:rPr lang="it-IT" dirty="0" err="1" smtClean="0"/>
              <a:t>GeV</a:t>
            </a:r>
            <a:r>
              <a:rPr lang="it-IT" dirty="0" smtClean="0"/>
              <a:t/>
            </a:r>
            <a:br>
              <a:rPr lang="it-IT" dirty="0" smtClean="0"/>
            </a:br>
            <a:r>
              <a:rPr lang="it-IT" sz="1800" b="1" dirty="0" smtClean="0"/>
              <a:t>M. </a:t>
            </a:r>
            <a:r>
              <a:rPr lang="it-IT" sz="1800" b="1" dirty="0" err="1" smtClean="0"/>
              <a:t>Artioli</a:t>
            </a:r>
            <a:r>
              <a:rPr lang="it-IT" sz="1800" dirty="0" smtClean="0"/>
              <a:t>, </a:t>
            </a:r>
            <a:r>
              <a:rPr lang="it-IT" sz="1800" b="1" dirty="0" smtClean="0"/>
              <a:t>F</a:t>
            </a:r>
            <a:r>
              <a:rPr lang="it-IT" sz="1800" b="1" dirty="0"/>
              <a:t>. Ciocci, E. Di Palma, A. Doria, G. P. </a:t>
            </a:r>
            <a:r>
              <a:rPr lang="it-IT" sz="1800" b="1" dirty="0" err="1"/>
              <a:t>Gallerano</a:t>
            </a:r>
            <a:r>
              <a:rPr lang="it-IT" sz="1800" b="1" dirty="0"/>
              <a:t>, E. Giovenale, L. </a:t>
            </a:r>
            <a:r>
              <a:rPr lang="it-IT" sz="1800" b="1" dirty="0" err="1"/>
              <a:t>Giannessi</a:t>
            </a:r>
            <a:r>
              <a:rPr lang="it-IT" sz="1800" b="1" dirty="0"/>
              <a:t>, P. L. Ottaviani, S. Pagnutti, A. Petralia, V. Petrillo, J.V. </a:t>
            </a:r>
            <a:r>
              <a:rPr lang="it-IT" sz="1800" b="1" dirty="0" err="1"/>
              <a:t>Rau</a:t>
            </a:r>
            <a:r>
              <a:rPr lang="it-IT" sz="1800" b="1" dirty="0"/>
              <a:t>, E. Sabia, I. </a:t>
            </a:r>
            <a:r>
              <a:rPr lang="it-IT" sz="1800" b="1" dirty="0" err="1"/>
              <a:t>Spassovsky</a:t>
            </a:r>
            <a:r>
              <a:rPr lang="it-IT" sz="1800" b="1" dirty="0"/>
              <a:t>, V. </a:t>
            </a:r>
            <a:r>
              <a:rPr lang="it-IT" sz="1800" b="1" dirty="0" err="1"/>
              <a:t>Surrenti</a:t>
            </a:r>
            <a:r>
              <a:rPr lang="it-IT" sz="1800" b="1" dirty="0"/>
              <a:t> and A. Torre</a:t>
            </a:r>
            <a:r>
              <a:rPr lang="it-IT" sz="1800" dirty="0"/>
              <a:t/>
            </a:r>
            <a:br>
              <a:rPr lang="it-IT" sz="1800" dirty="0"/>
            </a:br>
            <a:endParaRPr lang="it-IT" sz="1800" dirty="0"/>
          </a:p>
        </p:txBody>
      </p:sp>
      <p:pic>
        <p:nvPicPr>
          <p:cNvPr id="4" name="Segnaposto contenuto 3"/>
          <p:cNvPicPr>
            <a:picLocks noGrp="1"/>
          </p:cNvPicPr>
          <p:nvPr>
            <p:ph idx="1"/>
          </p:nvPr>
        </p:nvPicPr>
        <p:blipFill>
          <a:blip r:embed="rId2"/>
          <a:stretch>
            <a:fillRect/>
          </a:stretch>
        </p:blipFill>
        <p:spPr>
          <a:xfrm>
            <a:off x="1547664" y="1700808"/>
            <a:ext cx="5688632" cy="4392488"/>
          </a:xfrm>
          <a:prstGeom prst="rect">
            <a:avLst/>
          </a:prstGeom>
        </p:spPr>
      </p:pic>
    </p:spTree>
    <p:extLst>
      <p:ext uri="{BB962C8B-B14F-4D97-AF65-F5344CB8AC3E}">
        <p14:creationId xmlns:p14="http://schemas.microsoft.com/office/powerpoint/2010/main" val="350310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492375"/>
            <a:ext cx="8743950" cy="413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7" y="808550"/>
            <a:ext cx="7920881" cy="1679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8961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354162"/>
          </a:xfrm>
        </p:spPr>
        <p:txBody>
          <a:bodyPr>
            <a:normAutofit/>
          </a:bodyPr>
          <a:lstStyle/>
          <a:p>
            <a:r>
              <a:rPr lang="it-IT" sz="2400" dirty="0" smtClean="0"/>
              <a:t>First </a:t>
            </a:r>
            <a:r>
              <a:rPr lang="it-IT" sz="2400" dirty="0" err="1" smtClean="0"/>
              <a:t>Oscillator</a:t>
            </a:r>
            <a:r>
              <a:rPr lang="it-IT" sz="2400" dirty="0" smtClean="0"/>
              <a:t>: </a:t>
            </a:r>
            <a:r>
              <a:rPr lang="it-IT" sz="2400" dirty="0" err="1" smtClean="0"/>
              <a:t>Pumb</a:t>
            </a:r>
            <a:r>
              <a:rPr lang="it-IT" sz="2400" dirty="0" smtClean="0"/>
              <a:t> &amp; probe, </a:t>
            </a:r>
            <a:r>
              <a:rPr lang="it-IT" sz="2400" dirty="0" err="1" smtClean="0"/>
              <a:t>bio-medical</a:t>
            </a:r>
            <a:r>
              <a:rPr lang="it-IT" sz="2400" dirty="0" smtClean="0"/>
              <a:t> </a:t>
            </a:r>
            <a:r>
              <a:rPr lang="it-IT" sz="2400" dirty="0" err="1" smtClean="0"/>
              <a:t>applications</a:t>
            </a:r>
            <a:r>
              <a:rPr lang="it-IT" sz="2400" dirty="0" smtClean="0"/>
              <a:t>, X-</a:t>
            </a:r>
            <a:r>
              <a:rPr lang="it-IT" sz="2400" dirty="0" err="1" smtClean="0"/>
              <a:t>ray</a:t>
            </a:r>
            <a:r>
              <a:rPr lang="it-IT" sz="2400" dirty="0" smtClean="0"/>
              <a:t> Generation, </a:t>
            </a:r>
            <a:br>
              <a:rPr lang="it-IT" sz="2400" dirty="0" smtClean="0"/>
            </a:br>
            <a:r>
              <a:rPr lang="it-IT" sz="2400" dirty="0" err="1" smtClean="0"/>
              <a:t>Beam</a:t>
            </a:r>
            <a:r>
              <a:rPr lang="it-IT" sz="2400" dirty="0" smtClean="0"/>
              <a:t> </a:t>
            </a:r>
            <a:r>
              <a:rPr lang="it-IT" sz="2400" dirty="0" err="1" smtClean="0"/>
              <a:t>Heater</a:t>
            </a:r>
            <a:r>
              <a:rPr lang="it-IT" sz="2400" dirty="0" smtClean="0"/>
              <a:t>, </a:t>
            </a:r>
            <a:r>
              <a:rPr lang="it-IT" sz="2400" dirty="0" err="1" smtClean="0"/>
              <a:t>Two</a:t>
            </a:r>
            <a:r>
              <a:rPr lang="it-IT" sz="2400" dirty="0" smtClean="0"/>
              <a:t> colors, </a:t>
            </a:r>
            <a:r>
              <a:rPr lang="it-IT" sz="2400" dirty="0" err="1" smtClean="0"/>
              <a:t>Low</a:t>
            </a:r>
            <a:r>
              <a:rPr lang="it-IT" sz="2400" dirty="0" smtClean="0"/>
              <a:t> Energy Gamma-Gamma collider</a:t>
            </a:r>
            <a:endParaRPr lang="it-IT" sz="2400" dirty="0"/>
          </a:p>
        </p:txBody>
      </p:sp>
      <p:pic>
        <p:nvPicPr>
          <p:cNvPr id="4" name="Segnaposto contenuto 3" descr="Fig04"/>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512" y="1556793"/>
            <a:ext cx="4968552" cy="1584176"/>
          </a:xfrm>
          <a:prstGeom prst="rect">
            <a:avLst/>
          </a:prstGeom>
          <a:noFill/>
          <a:ln>
            <a:noFill/>
          </a:ln>
        </p:spPr>
      </p:pic>
      <p:pic>
        <p:nvPicPr>
          <p:cNvPr id="5" name="Immagine 4" descr="Fig07"/>
          <p:cNvPicPr/>
          <p:nvPr/>
        </p:nvPicPr>
        <p:blipFill>
          <a:blip r:embed="rId4">
            <a:extLst>
              <a:ext uri="{28A0092B-C50C-407E-A947-70E740481C1C}">
                <a14:useLocalDpi xmlns:a14="http://schemas.microsoft.com/office/drawing/2010/main" val="0"/>
              </a:ext>
            </a:extLst>
          </a:blip>
          <a:srcRect/>
          <a:stretch>
            <a:fillRect/>
          </a:stretch>
        </p:blipFill>
        <p:spPr bwMode="auto">
          <a:xfrm>
            <a:off x="467544" y="3429000"/>
            <a:ext cx="4032448" cy="1512168"/>
          </a:xfrm>
          <a:prstGeom prst="rect">
            <a:avLst/>
          </a:prstGeom>
          <a:noFill/>
          <a:ln>
            <a:noFill/>
          </a:ln>
        </p:spPr>
      </p:pic>
      <p:pic>
        <p:nvPicPr>
          <p:cNvPr id="3074" name="Picture 2" descr="fig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4509120"/>
            <a:ext cx="4308475"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6344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Second </a:t>
            </a:r>
            <a:r>
              <a:rPr lang="it-IT" dirty="0" err="1" smtClean="0"/>
              <a:t>oscillator</a:t>
            </a:r>
            <a:endParaRPr lang="it-IT" dirty="0"/>
          </a:p>
        </p:txBody>
      </p:sp>
      <p:pic>
        <p:nvPicPr>
          <p:cNvPr id="5" name="Segnaposto contenuto 4"/>
          <p:cNvPicPr>
            <a:picLocks noGrp="1"/>
          </p:cNvPicPr>
          <p:nvPr>
            <p:ph idx="1"/>
          </p:nvPr>
        </p:nvPicPr>
        <p:blipFill>
          <a:blip r:embed="rId2"/>
          <a:stretch>
            <a:fillRect/>
          </a:stretch>
        </p:blipFill>
        <p:spPr>
          <a:xfrm>
            <a:off x="1187625" y="1600200"/>
            <a:ext cx="6401684" cy="4061048"/>
          </a:xfrm>
          <a:prstGeom prst="rect">
            <a:avLst/>
          </a:prstGeom>
        </p:spPr>
      </p:pic>
    </p:spTree>
    <p:extLst>
      <p:ext uri="{BB962C8B-B14F-4D97-AF65-F5344CB8AC3E}">
        <p14:creationId xmlns:p14="http://schemas.microsoft.com/office/powerpoint/2010/main" val="170464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644495"/>
            <a:ext cx="8424936" cy="523220"/>
          </a:xfrm>
          <a:prstGeom prst="rect">
            <a:avLst/>
          </a:prstGeom>
          <a:noFill/>
        </p:spPr>
        <p:txBody>
          <a:bodyPr wrap="square" rtlCol="0">
            <a:spAutoFit/>
          </a:bodyPr>
          <a:lstStyle/>
          <a:p>
            <a:pPr algn="ctr"/>
            <a:r>
              <a:rPr lang="en-US" sz="2800" dirty="0" smtClean="0">
                <a:solidFill>
                  <a:srgbClr val="FFC000"/>
                </a:solidFill>
                <a:latin typeface="Bernard MT Condensed" pitchFamily="18" charset="0"/>
              </a:rPr>
              <a:t>FEL FOR SEEDING/PREBUNCHING</a:t>
            </a:r>
            <a:endParaRPr lang="it-IT" sz="3200" dirty="0">
              <a:solidFill>
                <a:srgbClr val="FFC000"/>
              </a:solidFill>
              <a:latin typeface="Bernard MT Condensed" pitchFamily="18" charset="0"/>
            </a:endParaRPr>
          </a:p>
        </p:txBody>
      </p:sp>
      <p:sp>
        <p:nvSpPr>
          <p:cNvPr id="3" name="Rettangolo 2"/>
          <p:cNvSpPr/>
          <p:nvPr/>
        </p:nvSpPr>
        <p:spPr>
          <a:xfrm>
            <a:off x="539552" y="1916832"/>
            <a:ext cx="8424936" cy="3847207"/>
          </a:xfrm>
          <a:prstGeom prst="rect">
            <a:avLst/>
          </a:prstGeom>
        </p:spPr>
        <p:txBody>
          <a:bodyPr wrap="square">
            <a:spAutoFit/>
          </a:bodyPr>
          <a:lstStyle/>
          <a:p>
            <a:r>
              <a:rPr lang="it-IT" sz="2000" dirty="0" smtClean="0"/>
              <a:t> linear/</a:t>
            </a:r>
            <a:r>
              <a:rPr lang="it-IT" sz="2000" dirty="0" err="1" smtClean="0"/>
              <a:t>helical</a:t>
            </a:r>
            <a:r>
              <a:rPr lang="it-IT" sz="2000" dirty="0" smtClean="0"/>
              <a:t> </a:t>
            </a:r>
            <a:r>
              <a:rPr lang="it-IT" sz="2000" dirty="0" err="1" smtClean="0"/>
              <a:t>undulator</a:t>
            </a:r>
            <a:r>
              <a:rPr lang="it-IT" sz="2000" dirty="0" smtClean="0"/>
              <a:t> with </a:t>
            </a:r>
          </a:p>
          <a:p>
            <a:endParaRPr lang="it-IT" sz="2000" dirty="0" smtClean="0"/>
          </a:p>
          <a:p>
            <a:r>
              <a:rPr lang="it-IT" sz="2400" i="1" dirty="0" smtClean="0">
                <a:solidFill>
                  <a:schemeClr val="bg1"/>
                </a:solidFill>
                <a:sym typeface="Symbol"/>
              </a:rPr>
              <a:t>                            </a:t>
            </a:r>
            <a:r>
              <a:rPr lang="it-IT" sz="2000" i="1" dirty="0" smtClean="0">
                <a:solidFill>
                  <a:schemeClr val="accent2"/>
                </a:solidFill>
                <a:sym typeface="Symbol"/>
              </a:rPr>
              <a:t></a:t>
            </a:r>
            <a:r>
              <a:rPr lang="it-IT" sz="2000" baseline="-25000" dirty="0" smtClean="0">
                <a:solidFill>
                  <a:schemeClr val="accent2"/>
                </a:solidFill>
                <a:sym typeface="Symbol"/>
              </a:rPr>
              <a:t>U </a:t>
            </a:r>
            <a:r>
              <a:rPr lang="it-IT" sz="2000" dirty="0" smtClean="0">
                <a:solidFill>
                  <a:schemeClr val="accent2"/>
                </a:solidFill>
                <a:sym typeface="Symbol"/>
              </a:rPr>
              <a:t> = </a:t>
            </a:r>
            <a:r>
              <a:rPr lang="it-IT" sz="2000" dirty="0" smtClean="0">
                <a:solidFill>
                  <a:schemeClr val="accent2"/>
                </a:solidFill>
                <a:latin typeface="Times New Roman" pitchFamily="18" charset="0"/>
                <a:cs typeface="Times New Roman" pitchFamily="18" charset="0"/>
                <a:sym typeface="Symbol"/>
              </a:rPr>
              <a:t>4.4 </a:t>
            </a:r>
            <a:r>
              <a:rPr lang="it-IT" sz="2000" dirty="0" smtClean="0">
                <a:solidFill>
                  <a:schemeClr val="accent2"/>
                </a:solidFill>
                <a:sym typeface="Symbol"/>
              </a:rPr>
              <a:t>cm    </a:t>
            </a:r>
            <a:r>
              <a:rPr lang="it-IT" sz="2000" dirty="0" smtClean="0">
                <a:sym typeface="Symbol"/>
              </a:rPr>
              <a:t>and </a:t>
            </a:r>
            <a:r>
              <a:rPr lang="it-IT" sz="2400" i="1" dirty="0" smtClean="0">
                <a:sym typeface="Symbol"/>
              </a:rPr>
              <a:t> </a:t>
            </a:r>
            <a:r>
              <a:rPr lang="it-IT" sz="2000" i="1" dirty="0" smtClean="0">
                <a:solidFill>
                  <a:schemeClr val="accent2"/>
                </a:solidFill>
                <a:sym typeface="Symbol"/>
              </a:rPr>
              <a:t>K</a:t>
            </a:r>
            <a:r>
              <a:rPr lang="it-IT" sz="2000" baseline="-25000" dirty="0" smtClean="0">
                <a:solidFill>
                  <a:schemeClr val="accent2"/>
                </a:solidFill>
                <a:sym typeface="Symbol"/>
              </a:rPr>
              <a:t>U </a:t>
            </a:r>
            <a:r>
              <a:rPr lang="it-IT" sz="2000" dirty="0" smtClean="0">
                <a:solidFill>
                  <a:schemeClr val="accent2"/>
                </a:solidFill>
                <a:sym typeface="Symbol"/>
              </a:rPr>
              <a:t> = </a:t>
            </a:r>
            <a:r>
              <a:rPr lang="it-IT" sz="2000" dirty="0" smtClean="0">
                <a:solidFill>
                  <a:schemeClr val="accent2"/>
                </a:solidFill>
                <a:latin typeface="Times New Roman" pitchFamily="18" charset="0"/>
                <a:cs typeface="Times New Roman" pitchFamily="18" charset="0"/>
                <a:sym typeface="Symbol"/>
              </a:rPr>
              <a:t>4.463</a:t>
            </a:r>
            <a:endParaRPr lang="it-IT" sz="2000" dirty="0" smtClean="0">
              <a:solidFill>
                <a:schemeClr val="accent2"/>
              </a:solidFill>
            </a:endParaRPr>
          </a:p>
          <a:p>
            <a:endParaRPr lang="it-IT" sz="2000" dirty="0" smtClean="0"/>
          </a:p>
          <a:p>
            <a:r>
              <a:rPr lang="it-IT" sz="2000" dirty="0" smtClean="0"/>
              <a:t>and </a:t>
            </a:r>
            <a:r>
              <a:rPr lang="it-IT" sz="2000" dirty="0" err="1" smtClean="0"/>
              <a:t>two</a:t>
            </a:r>
            <a:r>
              <a:rPr lang="it-IT" sz="2000" dirty="0" smtClean="0"/>
              <a:t> </a:t>
            </a:r>
            <a:r>
              <a:rPr lang="it-IT" sz="2000" dirty="0" err="1" smtClean="0"/>
              <a:t>options</a:t>
            </a:r>
            <a:r>
              <a:rPr lang="it-IT" sz="2000" dirty="0" smtClean="0"/>
              <a:t> </a:t>
            </a:r>
            <a:r>
              <a:rPr lang="it-IT" sz="2000" dirty="0" err="1" smtClean="0"/>
              <a:t>for</a:t>
            </a:r>
            <a:r>
              <a:rPr lang="it-IT" sz="2000" dirty="0" smtClean="0"/>
              <a:t> the </a:t>
            </a:r>
            <a:r>
              <a:rPr lang="it-IT" sz="2000" dirty="0" err="1" smtClean="0"/>
              <a:t>Linac-delivered</a:t>
            </a:r>
            <a:r>
              <a:rPr lang="it-IT" sz="2000" dirty="0" smtClean="0"/>
              <a:t> </a:t>
            </a:r>
            <a:r>
              <a:rPr lang="it-IT" sz="2000" dirty="0" err="1" smtClean="0"/>
              <a:t>e-beam</a:t>
            </a:r>
            <a:r>
              <a:rPr lang="it-IT" sz="2000" dirty="0" smtClean="0"/>
              <a:t> </a:t>
            </a:r>
            <a:r>
              <a:rPr lang="it-IT" sz="2000" dirty="0" err="1" smtClean="0"/>
              <a:t>energy</a:t>
            </a:r>
            <a:r>
              <a:rPr lang="it-IT" sz="2000" dirty="0" smtClean="0"/>
              <a:t>:  </a:t>
            </a:r>
          </a:p>
          <a:p>
            <a:endParaRPr lang="it-IT" sz="2000" dirty="0" smtClean="0"/>
          </a:p>
          <a:p>
            <a:endParaRPr lang="it-IT" sz="2000" dirty="0" smtClean="0"/>
          </a:p>
          <a:p>
            <a:pPr marL="514350" indent="-514350"/>
            <a:r>
              <a:rPr lang="it-IT" sz="2000" dirty="0" smtClean="0"/>
              <a:t>      </a:t>
            </a:r>
            <a:r>
              <a:rPr lang="it-IT" dirty="0" smtClean="0">
                <a:latin typeface="Times New Roman" pitchFamily="18" charset="0"/>
                <a:cs typeface="Times New Roman" pitchFamily="18" charset="0"/>
              </a:rPr>
              <a:t>i)</a:t>
            </a:r>
            <a:r>
              <a:rPr lang="it-IT" dirty="0" smtClean="0"/>
              <a:t>  </a:t>
            </a:r>
            <a:r>
              <a:rPr lang="it-IT" sz="2000" dirty="0" err="1" smtClean="0">
                <a:solidFill>
                  <a:schemeClr val="accent2"/>
                </a:solidFill>
              </a:rPr>
              <a:t>E</a:t>
            </a:r>
            <a:r>
              <a:rPr lang="it-IT" sz="2000" baseline="-25000" dirty="0" err="1" smtClean="0">
                <a:solidFill>
                  <a:schemeClr val="accent2"/>
                </a:solidFill>
              </a:rPr>
              <a:t>e</a:t>
            </a:r>
            <a:r>
              <a:rPr lang="it-IT" sz="2000" dirty="0" smtClean="0">
                <a:solidFill>
                  <a:schemeClr val="accent2"/>
                </a:solidFill>
              </a:rPr>
              <a:t> = </a:t>
            </a:r>
            <a:r>
              <a:rPr lang="it-IT" sz="2000" dirty="0" smtClean="0">
                <a:solidFill>
                  <a:schemeClr val="accent2"/>
                </a:solidFill>
                <a:latin typeface="Times New Roman" pitchFamily="18" charset="0"/>
                <a:cs typeface="Times New Roman" pitchFamily="18" charset="0"/>
              </a:rPr>
              <a:t>750 </a:t>
            </a:r>
            <a:r>
              <a:rPr lang="it-IT" sz="2000" dirty="0" err="1" smtClean="0">
                <a:solidFill>
                  <a:schemeClr val="accent2"/>
                </a:solidFill>
              </a:rPr>
              <a:t>MeV</a:t>
            </a:r>
            <a:r>
              <a:rPr lang="it-IT" sz="2000" dirty="0" smtClean="0">
                <a:solidFill>
                  <a:schemeClr val="accent2"/>
                </a:solidFill>
              </a:rPr>
              <a:t> </a:t>
            </a:r>
          </a:p>
          <a:p>
            <a:pPr marL="514350" indent="-514350"/>
            <a:r>
              <a:rPr lang="it-IT" sz="2000" dirty="0" smtClean="0">
                <a:solidFill>
                  <a:schemeClr val="accent2"/>
                </a:solidFill>
              </a:rPr>
              <a:t>            (</a:t>
            </a:r>
            <a:r>
              <a:rPr lang="it-IT" sz="2000" dirty="0" smtClean="0">
                <a:solidFill>
                  <a:schemeClr val="accent2"/>
                </a:solidFill>
                <a:sym typeface="Symbol"/>
              </a:rPr>
              <a:t></a:t>
            </a:r>
            <a:r>
              <a:rPr lang="it-IT" sz="2000" baseline="-25000" dirty="0" smtClean="0">
                <a:solidFill>
                  <a:schemeClr val="accent2"/>
                </a:solidFill>
              </a:rPr>
              <a:t>e</a:t>
            </a:r>
            <a:r>
              <a:rPr lang="it-IT" sz="2000" dirty="0" smtClean="0">
                <a:solidFill>
                  <a:schemeClr val="accent2"/>
                </a:solidFill>
              </a:rPr>
              <a:t> = </a:t>
            </a:r>
            <a:r>
              <a:rPr lang="it-IT" sz="2000" dirty="0" smtClean="0">
                <a:solidFill>
                  <a:schemeClr val="accent2"/>
                </a:solidFill>
                <a:latin typeface="Times New Roman" pitchFamily="18" charset="0"/>
                <a:cs typeface="Times New Roman" pitchFamily="18" charset="0"/>
              </a:rPr>
              <a:t>1468</a:t>
            </a:r>
            <a:r>
              <a:rPr lang="it-IT" sz="2000" dirty="0" smtClean="0">
                <a:solidFill>
                  <a:schemeClr val="accent2"/>
                </a:solidFill>
              </a:rPr>
              <a:t>)</a:t>
            </a:r>
          </a:p>
          <a:p>
            <a:pPr marL="514350" indent="-514350"/>
            <a:endParaRPr lang="it-IT" sz="2000" dirty="0" smtClean="0">
              <a:solidFill>
                <a:schemeClr val="accent2"/>
              </a:solidFill>
            </a:endParaRPr>
          </a:p>
          <a:p>
            <a:pPr marL="514350" indent="-514350"/>
            <a:r>
              <a:rPr lang="it-IT" dirty="0" smtClean="0">
                <a:solidFill>
                  <a:schemeClr val="accent2"/>
                </a:solidFill>
              </a:rPr>
              <a:t>     </a:t>
            </a:r>
            <a:r>
              <a:rPr lang="it-IT" dirty="0" err="1" smtClean="0">
                <a:latin typeface="Times New Roman" pitchFamily="18" charset="0"/>
                <a:cs typeface="Times New Roman" pitchFamily="18" charset="0"/>
              </a:rPr>
              <a:t>ii</a:t>
            </a:r>
            <a:r>
              <a:rPr lang="it-IT" dirty="0" smtClean="0">
                <a:latin typeface="Times New Roman" pitchFamily="18" charset="0"/>
                <a:cs typeface="Times New Roman" pitchFamily="18" charset="0"/>
              </a:rPr>
              <a:t>)</a:t>
            </a:r>
            <a:r>
              <a:rPr lang="it-IT" dirty="0" smtClean="0"/>
              <a:t>  </a:t>
            </a:r>
            <a:r>
              <a:rPr lang="it-IT" sz="2000" dirty="0" err="1" smtClean="0">
                <a:solidFill>
                  <a:schemeClr val="accent2"/>
                </a:solidFill>
              </a:rPr>
              <a:t>E</a:t>
            </a:r>
            <a:r>
              <a:rPr lang="it-IT" sz="2000" baseline="-25000" dirty="0" err="1" smtClean="0">
                <a:solidFill>
                  <a:schemeClr val="accent2"/>
                </a:solidFill>
              </a:rPr>
              <a:t>e</a:t>
            </a:r>
            <a:r>
              <a:rPr lang="it-IT" sz="2000" dirty="0" smtClean="0">
                <a:solidFill>
                  <a:schemeClr val="accent2"/>
                </a:solidFill>
              </a:rPr>
              <a:t> =  </a:t>
            </a:r>
            <a:r>
              <a:rPr lang="it-IT" sz="2000" dirty="0" smtClean="0">
                <a:solidFill>
                  <a:schemeClr val="accent2"/>
                </a:solidFill>
                <a:latin typeface="Times New Roman" pitchFamily="18" charset="0"/>
                <a:cs typeface="Times New Roman" pitchFamily="18" charset="0"/>
              </a:rPr>
              <a:t>2.28</a:t>
            </a:r>
            <a:r>
              <a:rPr lang="it-IT" sz="2000" dirty="0" smtClean="0">
                <a:solidFill>
                  <a:schemeClr val="accent2"/>
                </a:solidFill>
              </a:rPr>
              <a:t>GeV</a:t>
            </a:r>
          </a:p>
          <a:p>
            <a:pPr marL="514350" indent="-514350"/>
            <a:r>
              <a:rPr lang="it-IT" sz="2000" dirty="0" smtClean="0"/>
              <a:t>            </a:t>
            </a:r>
            <a:r>
              <a:rPr lang="it-IT" sz="2000" dirty="0" smtClean="0">
                <a:solidFill>
                  <a:schemeClr val="accent2"/>
                </a:solidFill>
              </a:rPr>
              <a:t>(</a:t>
            </a:r>
            <a:r>
              <a:rPr lang="it-IT" sz="2000" dirty="0" smtClean="0">
                <a:solidFill>
                  <a:schemeClr val="accent2"/>
                </a:solidFill>
                <a:sym typeface="Symbol"/>
              </a:rPr>
              <a:t></a:t>
            </a:r>
            <a:r>
              <a:rPr lang="it-IT" sz="2000" baseline="-25000" dirty="0" smtClean="0">
                <a:solidFill>
                  <a:schemeClr val="accent2"/>
                </a:solidFill>
              </a:rPr>
              <a:t>e</a:t>
            </a:r>
            <a:r>
              <a:rPr lang="it-IT" sz="2000" dirty="0" smtClean="0">
                <a:solidFill>
                  <a:schemeClr val="accent2"/>
                </a:solidFill>
              </a:rPr>
              <a:t> = </a:t>
            </a:r>
            <a:r>
              <a:rPr lang="it-IT" sz="2000" dirty="0" smtClean="0">
                <a:solidFill>
                  <a:schemeClr val="accent2"/>
                </a:solidFill>
                <a:latin typeface="Times New Roman" pitchFamily="18" charset="0"/>
                <a:cs typeface="Times New Roman" pitchFamily="18" charset="0"/>
              </a:rPr>
              <a:t>4462</a:t>
            </a:r>
            <a:r>
              <a:rPr lang="it-IT" sz="2000" dirty="0" smtClean="0">
                <a:solidFill>
                  <a:schemeClr val="accent2"/>
                </a:solidFill>
              </a:rPr>
              <a:t>)</a:t>
            </a:r>
            <a:endParaRPr lang="it-IT" sz="2000" dirty="0" smtClean="0"/>
          </a:p>
        </p:txBody>
      </p:sp>
      <p:sp>
        <p:nvSpPr>
          <p:cNvPr id="12" name="Rettangolo 11"/>
          <p:cNvSpPr/>
          <p:nvPr/>
        </p:nvSpPr>
        <p:spPr>
          <a:xfrm>
            <a:off x="4355976" y="4265801"/>
            <a:ext cx="4392488" cy="1323439"/>
          </a:xfrm>
          <a:prstGeom prst="rect">
            <a:avLst/>
          </a:prstGeom>
        </p:spPr>
        <p:txBody>
          <a:bodyPr wrap="square">
            <a:spAutoFit/>
          </a:bodyPr>
          <a:lstStyle/>
          <a:p>
            <a:pPr marL="514350" indent="-514350"/>
            <a:r>
              <a:rPr lang="it-IT" sz="2000" dirty="0" smtClean="0">
                <a:solidFill>
                  <a:schemeClr val="accent2"/>
                </a:solidFill>
                <a:sym typeface="Symbol"/>
              </a:rPr>
              <a:t></a:t>
            </a:r>
            <a:r>
              <a:rPr lang="it-IT" sz="2000" baseline="-25000" dirty="0" smtClean="0">
                <a:solidFill>
                  <a:schemeClr val="accent2"/>
                </a:solidFill>
                <a:latin typeface="Times New Roman" pitchFamily="18" charset="0"/>
                <a:cs typeface="Times New Roman" pitchFamily="18" charset="0"/>
              </a:rPr>
              <a:t>1</a:t>
            </a:r>
            <a:r>
              <a:rPr lang="it-IT" sz="2000" dirty="0" smtClean="0">
                <a:solidFill>
                  <a:schemeClr val="accent2"/>
                </a:solidFill>
                <a:cs typeface="Times New Roman" pitchFamily="18" charset="0"/>
                <a:sym typeface="Mathematica1"/>
              </a:rPr>
              <a:t></a:t>
            </a:r>
            <a:r>
              <a:rPr lang="it-IT" sz="2000" dirty="0" smtClean="0">
                <a:solidFill>
                  <a:schemeClr val="accent2"/>
                </a:solidFill>
                <a:latin typeface="Times New Roman" pitchFamily="18" charset="0"/>
                <a:cs typeface="Times New Roman" pitchFamily="18" charset="0"/>
              </a:rPr>
              <a:t>120</a:t>
            </a:r>
            <a:r>
              <a:rPr lang="it-IT" sz="2000" dirty="0" smtClean="0">
                <a:solidFill>
                  <a:schemeClr val="accent2"/>
                </a:solidFill>
              </a:rPr>
              <a:t>nm  </a:t>
            </a:r>
            <a:r>
              <a:rPr lang="it-IT" sz="2000" dirty="0" smtClean="0"/>
              <a:t>(</a:t>
            </a:r>
            <a:r>
              <a:rPr lang="it-IT" sz="2000" dirty="0" smtClean="0">
                <a:solidFill>
                  <a:schemeClr val="accent2"/>
                </a:solidFill>
                <a:sym typeface="Symbol"/>
              </a:rPr>
              <a:t></a:t>
            </a:r>
            <a:r>
              <a:rPr lang="it-IT" sz="2000" baseline="-25000" dirty="0" smtClean="0">
                <a:solidFill>
                  <a:schemeClr val="accent2"/>
                </a:solidFill>
                <a:latin typeface="Times New Roman" pitchFamily="18" charset="0"/>
                <a:cs typeface="Times New Roman" pitchFamily="18" charset="0"/>
              </a:rPr>
              <a:t>3</a:t>
            </a:r>
            <a:r>
              <a:rPr lang="it-IT" sz="2000" dirty="0" smtClean="0">
                <a:solidFill>
                  <a:schemeClr val="accent2"/>
                </a:solidFill>
                <a:cs typeface="Times New Roman" pitchFamily="18" charset="0"/>
                <a:sym typeface="Mathematica1"/>
              </a:rPr>
              <a:t> </a:t>
            </a:r>
            <a:r>
              <a:rPr lang="it-IT" sz="2000" dirty="0" smtClean="0">
                <a:solidFill>
                  <a:schemeClr val="accent2"/>
                </a:solidFill>
                <a:latin typeface="Times New Roman" pitchFamily="18" charset="0"/>
                <a:cs typeface="Times New Roman" pitchFamily="18" charset="0"/>
              </a:rPr>
              <a:t> 40</a:t>
            </a:r>
            <a:r>
              <a:rPr lang="it-IT" sz="2000" dirty="0" smtClean="0">
                <a:solidFill>
                  <a:schemeClr val="accent2"/>
                </a:solidFill>
              </a:rPr>
              <a:t>nm </a:t>
            </a:r>
            <a:r>
              <a:rPr lang="it-IT" sz="2000" dirty="0" smtClean="0"/>
              <a:t>,</a:t>
            </a:r>
            <a:r>
              <a:rPr lang="it-IT" sz="2000" dirty="0" smtClean="0">
                <a:sym typeface="Symbol"/>
              </a:rPr>
              <a:t> </a:t>
            </a:r>
            <a:r>
              <a:rPr lang="it-IT" sz="2000" dirty="0" smtClean="0">
                <a:solidFill>
                  <a:schemeClr val="accent2"/>
                </a:solidFill>
                <a:sym typeface="Symbol"/>
              </a:rPr>
              <a:t></a:t>
            </a:r>
            <a:r>
              <a:rPr lang="it-IT" sz="2000" baseline="-25000" dirty="0" smtClean="0">
                <a:solidFill>
                  <a:schemeClr val="accent2"/>
                </a:solidFill>
                <a:latin typeface="Times New Roman" pitchFamily="18" charset="0"/>
                <a:cs typeface="Times New Roman" pitchFamily="18" charset="0"/>
              </a:rPr>
              <a:t>5</a:t>
            </a:r>
            <a:r>
              <a:rPr lang="it-IT" sz="2000" dirty="0" smtClean="0">
                <a:solidFill>
                  <a:schemeClr val="accent2"/>
                </a:solidFill>
                <a:cs typeface="Times New Roman" pitchFamily="18" charset="0"/>
                <a:sym typeface="Mathematica1"/>
              </a:rPr>
              <a:t> </a:t>
            </a:r>
            <a:r>
              <a:rPr lang="it-IT" sz="2000" dirty="0" smtClean="0">
                <a:solidFill>
                  <a:schemeClr val="accent2"/>
                </a:solidFill>
                <a:latin typeface="Times New Roman" pitchFamily="18" charset="0"/>
                <a:cs typeface="Times New Roman" pitchFamily="18" charset="0"/>
              </a:rPr>
              <a:t> 24</a:t>
            </a:r>
            <a:r>
              <a:rPr lang="it-IT" sz="2000" dirty="0" smtClean="0">
                <a:solidFill>
                  <a:schemeClr val="accent2"/>
                </a:solidFill>
              </a:rPr>
              <a:t>nm</a:t>
            </a:r>
            <a:r>
              <a:rPr lang="it-IT" sz="2000" dirty="0" smtClean="0"/>
              <a:t>)</a:t>
            </a:r>
          </a:p>
          <a:p>
            <a:pPr marL="514350" indent="-514350">
              <a:buAutoNum type="romanLcParenR"/>
            </a:pPr>
            <a:endParaRPr lang="it-IT" sz="2000" dirty="0" smtClean="0"/>
          </a:p>
          <a:p>
            <a:pPr marL="514350" indent="-514350">
              <a:buAutoNum type="romanLcParenR"/>
            </a:pPr>
            <a:endParaRPr lang="it-IT" sz="2000" dirty="0" smtClean="0"/>
          </a:p>
          <a:p>
            <a:r>
              <a:rPr lang="it-IT" sz="2000" dirty="0" smtClean="0">
                <a:solidFill>
                  <a:schemeClr val="accent2"/>
                </a:solidFill>
                <a:sym typeface="Symbol"/>
              </a:rPr>
              <a:t></a:t>
            </a:r>
            <a:r>
              <a:rPr lang="it-IT" sz="2000" baseline="-25000" dirty="0" smtClean="0">
                <a:solidFill>
                  <a:schemeClr val="accent2"/>
                </a:solidFill>
                <a:latin typeface="Times New Roman" pitchFamily="18" charset="0"/>
                <a:cs typeface="Times New Roman" pitchFamily="18" charset="0"/>
              </a:rPr>
              <a:t>1</a:t>
            </a:r>
            <a:r>
              <a:rPr lang="it-IT" sz="2000" dirty="0" smtClean="0">
                <a:solidFill>
                  <a:schemeClr val="accent2"/>
                </a:solidFill>
                <a:cs typeface="Times New Roman" pitchFamily="18" charset="0"/>
                <a:sym typeface="Mathematica1"/>
              </a:rPr>
              <a:t>  </a:t>
            </a:r>
            <a:r>
              <a:rPr lang="it-IT" sz="2000" dirty="0" smtClean="0">
                <a:solidFill>
                  <a:schemeClr val="accent2"/>
                </a:solidFill>
                <a:latin typeface="Times New Roman" pitchFamily="18" charset="0"/>
                <a:cs typeface="Times New Roman" pitchFamily="18" charset="0"/>
              </a:rPr>
              <a:t>13</a:t>
            </a:r>
            <a:r>
              <a:rPr lang="it-IT" sz="2000" dirty="0" smtClean="0">
                <a:solidFill>
                  <a:schemeClr val="accent2"/>
                </a:solidFill>
              </a:rPr>
              <a:t>nm   </a:t>
            </a:r>
            <a:r>
              <a:rPr lang="it-IT" sz="2000" dirty="0" smtClean="0"/>
              <a:t>(</a:t>
            </a:r>
            <a:r>
              <a:rPr lang="it-IT" sz="2000" dirty="0" smtClean="0">
                <a:solidFill>
                  <a:schemeClr val="accent2"/>
                </a:solidFill>
                <a:sym typeface="Symbol"/>
              </a:rPr>
              <a:t></a:t>
            </a:r>
            <a:r>
              <a:rPr lang="it-IT" sz="2000" baseline="-25000" dirty="0" smtClean="0">
                <a:solidFill>
                  <a:schemeClr val="accent2"/>
                </a:solidFill>
                <a:latin typeface="Times New Roman" pitchFamily="18" charset="0"/>
                <a:cs typeface="Times New Roman" pitchFamily="18" charset="0"/>
              </a:rPr>
              <a:t>3</a:t>
            </a:r>
            <a:r>
              <a:rPr lang="it-IT" sz="2000" dirty="0" smtClean="0">
                <a:solidFill>
                  <a:schemeClr val="accent2"/>
                </a:solidFill>
                <a:cs typeface="Times New Roman" pitchFamily="18" charset="0"/>
                <a:sym typeface="Mathematica1"/>
              </a:rPr>
              <a:t>  </a:t>
            </a:r>
            <a:r>
              <a:rPr lang="it-IT" sz="2000" dirty="0" smtClean="0">
                <a:solidFill>
                  <a:schemeClr val="accent2"/>
                </a:solidFill>
                <a:latin typeface="Times New Roman" pitchFamily="18" charset="0"/>
                <a:cs typeface="Times New Roman" pitchFamily="18" charset="0"/>
              </a:rPr>
              <a:t>4.4</a:t>
            </a:r>
            <a:r>
              <a:rPr lang="it-IT" sz="2000" dirty="0" smtClean="0">
                <a:solidFill>
                  <a:schemeClr val="accent2"/>
                </a:solidFill>
              </a:rPr>
              <a:t>nm </a:t>
            </a:r>
            <a:r>
              <a:rPr lang="it-IT" sz="2000" dirty="0" smtClean="0"/>
              <a:t>,</a:t>
            </a:r>
            <a:r>
              <a:rPr lang="it-IT" sz="2000" dirty="0" smtClean="0">
                <a:sym typeface="Symbol"/>
              </a:rPr>
              <a:t> </a:t>
            </a:r>
            <a:r>
              <a:rPr lang="it-IT" sz="2000" dirty="0" smtClean="0">
                <a:solidFill>
                  <a:schemeClr val="accent2"/>
                </a:solidFill>
                <a:sym typeface="Symbol"/>
              </a:rPr>
              <a:t></a:t>
            </a:r>
            <a:r>
              <a:rPr lang="it-IT" sz="2000" baseline="-25000" dirty="0" smtClean="0">
                <a:solidFill>
                  <a:schemeClr val="accent2"/>
                </a:solidFill>
                <a:latin typeface="Times New Roman" pitchFamily="18" charset="0"/>
                <a:cs typeface="Times New Roman" pitchFamily="18" charset="0"/>
              </a:rPr>
              <a:t>5</a:t>
            </a:r>
            <a:r>
              <a:rPr lang="it-IT" sz="2000" dirty="0" smtClean="0">
                <a:solidFill>
                  <a:schemeClr val="accent2"/>
                </a:solidFill>
                <a:cs typeface="Times New Roman" pitchFamily="18" charset="0"/>
                <a:sym typeface="Mathematica1"/>
              </a:rPr>
              <a:t> </a:t>
            </a:r>
            <a:r>
              <a:rPr lang="it-IT" sz="2000" dirty="0" smtClean="0">
                <a:solidFill>
                  <a:schemeClr val="accent2"/>
                </a:solidFill>
                <a:cs typeface="Times New Roman" pitchFamily="18" charset="0"/>
              </a:rPr>
              <a:t> </a:t>
            </a:r>
            <a:r>
              <a:rPr lang="it-IT" sz="2000" dirty="0" smtClean="0">
                <a:solidFill>
                  <a:schemeClr val="accent2"/>
                </a:solidFill>
                <a:latin typeface="Times New Roman" pitchFamily="18" charset="0"/>
                <a:cs typeface="Times New Roman" pitchFamily="18" charset="0"/>
              </a:rPr>
              <a:t>2.6</a:t>
            </a:r>
            <a:r>
              <a:rPr lang="it-IT" sz="2000" dirty="0" smtClean="0">
                <a:solidFill>
                  <a:schemeClr val="accent2"/>
                </a:solidFill>
              </a:rPr>
              <a:t>nm</a:t>
            </a:r>
            <a:r>
              <a:rPr lang="it-IT" sz="2000" dirty="0" smtClean="0"/>
              <a:t>)</a:t>
            </a:r>
            <a:endParaRPr lang="it-IT" sz="2000" dirty="0"/>
          </a:p>
        </p:txBody>
      </p:sp>
      <p:sp>
        <p:nvSpPr>
          <p:cNvPr id="13" name="Freccia a destra 12"/>
          <p:cNvSpPr/>
          <p:nvPr/>
        </p:nvSpPr>
        <p:spPr>
          <a:xfrm>
            <a:off x="3419872" y="5373216"/>
            <a:ext cx="576064" cy="72008"/>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a:p>
        </p:txBody>
      </p:sp>
      <p:sp>
        <p:nvSpPr>
          <p:cNvPr id="14" name="Freccia a destra 13"/>
          <p:cNvSpPr/>
          <p:nvPr/>
        </p:nvSpPr>
        <p:spPr>
          <a:xfrm>
            <a:off x="3419872" y="4390072"/>
            <a:ext cx="576064" cy="72008"/>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400"/>
          </a:p>
        </p:txBody>
      </p:sp>
    </p:spTree>
    <p:extLst>
      <p:ext uri="{BB962C8B-B14F-4D97-AF65-F5344CB8AC3E}">
        <p14:creationId xmlns:p14="http://schemas.microsoft.com/office/powerpoint/2010/main" val="1580556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Line 2"/>
          <p:cNvSpPr>
            <a:spLocks noChangeShapeType="1"/>
          </p:cNvSpPr>
          <p:nvPr/>
        </p:nvSpPr>
        <p:spPr bwMode="auto">
          <a:xfrm>
            <a:off x="1403350" y="2492375"/>
            <a:ext cx="2828925" cy="0"/>
          </a:xfrm>
          <a:prstGeom prst="line">
            <a:avLst/>
          </a:prstGeom>
          <a:noFill/>
          <a:ln w="28575">
            <a:solidFill>
              <a:srgbClr val="66FFCC"/>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46435" name="Text Box 3"/>
          <p:cNvSpPr txBox="1">
            <a:spLocks noChangeArrowheads="1"/>
          </p:cNvSpPr>
          <p:nvPr/>
        </p:nvSpPr>
        <p:spPr bwMode="auto">
          <a:xfrm>
            <a:off x="2044700" y="2832100"/>
            <a:ext cx="2093913" cy="3365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it-IT" sz="1600">
                <a:latin typeface="Comic Sans MS" pitchFamily="66" charset="0"/>
              </a:rPr>
              <a:t>OK based modulator</a:t>
            </a:r>
            <a:endParaRPr lang="it-IT">
              <a:latin typeface="Comic Sans MS" pitchFamily="66" charset="0"/>
            </a:endParaRPr>
          </a:p>
        </p:txBody>
      </p:sp>
      <p:sp>
        <p:nvSpPr>
          <p:cNvPr id="146436" name="Text Box 4"/>
          <p:cNvSpPr txBox="1">
            <a:spLocks noChangeArrowheads="1"/>
          </p:cNvSpPr>
          <p:nvPr/>
        </p:nvSpPr>
        <p:spPr bwMode="auto">
          <a:xfrm>
            <a:off x="5942013" y="4887913"/>
            <a:ext cx="1065212" cy="36671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it-IT">
                <a:latin typeface="Comic Sans MS" pitchFamily="66" charset="0"/>
              </a:rPr>
              <a:t>radiator</a:t>
            </a:r>
          </a:p>
        </p:txBody>
      </p:sp>
      <p:grpSp>
        <p:nvGrpSpPr>
          <p:cNvPr id="146437" name="Group 5"/>
          <p:cNvGrpSpPr>
            <a:grpSpLocks/>
          </p:cNvGrpSpPr>
          <p:nvPr/>
        </p:nvGrpSpPr>
        <p:grpSpPr bwMode="auto">
          <a:xfrm>
            <a:off x="2181225" y="2324100"/>
            <a:ext cx="655638" cy="354013"/>
            <a:chOff x="1378" y="1024"/>
            <a:chExt cx="413" cy="223"/>
          </a:xfrm>
        </p:grpSpPr>
        <p:sp>
          <p:nvSpPr>
            <p:cNvPr id="146438" name="Rectangle 6"/>
            <p:cNvSpPr>
              <a:spLocks noChangeArrowheads="1"/>
            </p:cNvSpPr>
            <p:nvPr/>
          </p:nvSpPr>
          <p:spPr bwMode="auto">
            <a:xfrm>
              <a:off x="1378" y="1024"/>
              <a:ext cx="413" cy="223"/>
            </a:xfrm>
            <a:prstGeom prst="rect">
              <a:avLst/>
            </a:prstGeom>
            <a:solidFill>
              <a:srgbClr val="00CC99"/>
            </a:solidFill>
            <a:ln w="9525">
              <a:solidFill>
                <a:srgbClr val="000000"/>
              </a:solidFill>
              <a:miter lim="800000"/>
              <a:headEnd/>
              <a:tailEnd/>
            </a:ln>
          </p:spPr>
          <p:txBody>
            <a:bodyPr wrap="none" anchor="ctr"/>
            <a:lstStyle/>
            <a:p>
              <a:endParaRPr lang="it-IT"/>
            </a:p>
          </p:txBody>
        </p:sp>
        <p:graphicFrame>
          <p:nvGraphicFramePr>
            <p:cNvPr id="146439" name="Object 7"/>
            <p:cNvGraphicFramePr>
              <a:graphicFrameLocks noChangeAspect="1"/>
            </p:cNvGraphicFramePr>
            <p:nvPr/>
          </p:nvGraphicFramePr>
          <p:xfrm>
            <a:off x="1474" y="1026"/>
            <a:ext cx="235" cy="204"/>
          </p:xfrm>
          <a:graphic>
            <a:graphicData uri="http://schemas.openxmlformats.org/presentationml/2006/ole">
              <mc:AlternateContent xmlns:mc="http://schemas.openxmlformats.org/markup-compatibility/2006">
                <mc:Choice xmlns:v="urn:schemas-microsoft-com:vml" Requires="v">
                  <p:oleObj spid="_x0000_s2065" name="Equation" r:id="rId3" imgW="126720" imgH="152280" progId="Equation.3">
                    <p:embed/>
                  </p:oleObj>
                </mc:Choice>
                <mc:Fallback>
                  <p:oleObj name="Equation" r:id="rId3" imgW="126720" imgH="152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4" y="1026"/>
                          <a:ext cx="235"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46440" name="Freeform 8"/>
          <p:cNvSpPr>
            <a:spLocks/>
          </p:cNvSpPr>
          <p:nvPr/>
        </p:nvSpPr>
        <p:spPr bwMode="auto">
          <a:xfrm>
            <a:off x="1482725" y="2330450"/>
            <a:ext cx="74613" cy="349250"/>
          </a:xfrm>
          <a:custGeom>
            <a:avLst/>
            <a:gdLst>
              <a:gd name="T0" fmla="*/ 136 w 136"/>
              <a:gd name="T1" fmla="*/ 0 h 454"/>
              <a:gd name="T2" fmla="*/ 0 w 136"/>
              <a:gd name="T3" fmla="*/ 227 h 454"/>
              <a:gd name="T4" fmla="*/ 136 w 136"/>
              <a:gd name="T5" fmla="*/ 454 h 454"/>
            </a:gdLst>
            <a:ahLst/>
            <a:cxnLst>
              <a:cxn ang="0">
                <a:pos x="T0" y="T1"/>
              </a:cxn>
              <a:cxn ang="0">
                <a:pos x="T2" y="T3"/>
              </a:cxn>
              <a:cxn ang="0">
                <a:pos x="T4" y="T5"/>
              </a:cxn>
            </a:cxnLst>
            <a:rect l="0" t="0" r="r" b="b"/>
            <a:pathLst>
              <a:path w="136" h="454">
                <a:moveTo>
                  <a:pt x="136" y="0"/>
                </a:moveTo>
                <a:cubicBezTo>
                  <a:pt x="68" y="75"/>
                  <a:pt x="0" y="151"/>
                  <a:pt x="0" y="227"/>
                </a:cubicBezTo>
                <a:cubicBezTo>
                  <a:pt x="0" y="303"/>
                  <a:pt x="113" y="416"/>
                  <a:pt x="136" y="454"/>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6441" name="Freeform 9"/>
          <p:cNvSpPr>
            <a:spLocks/>
          </p:cNvSpPr>
          <p:nvPr/>
        </p:nvSpPr>
        <p:spPr bwMode="auto">
          <a:xfrm flipH="1">
            <a:off x="6243638" y="2327275"/>
            <a:ext cx="74612" cy="349250"/>
          </a:xfrm>
          <a:custGeom>
            <a:avLst/>
            <a:gdLst>
              <a:gd name="T0" fmla="*/ 136 w 136"/>
              <a:gd name="T1" fmla="*/ 0 h 454"/>
              <a:gd name="T2" fmla="*/ 0 w 136"/>
              <a:gd name="T3" fmla="*/ 227 h 454"/>
              <a:gd name="T4" fmla="*/ 136 w 136"/>
              <a:gd name="T5" fmla="*/ 454 h 454"/>
            </a:gdLst>
            <a:ahLst/>
            <a:cxnLst>
              <a:cxn ang="0">
                <a:pos x="T0" y="T1"/>
              </a:cxn>
              <a:cxn ang="0">
                <a:pos x="T2" y="T3"/>
              </a:cxn>
              <a:cxn ang="0">
                <a:pos x="T4" y="T5"/>
              </a:cxn>
            </a:cxnLst>
            <a:rect l="0" t="0" r="r" b="b"/>
            <a:pathLst>
              <a:path w="136" h="454">
                <a:moveTo>
                  <a:pt x="136" y="0"/>
                </a:moveTo>
                <a:cubicBezTo>
                  <a:pt x="68" y="75"/>
                  <a:pt x="0" y="151"/>
                  <a:pt x="0" y="227"/>
                </a:cubicBezTo>
                <a:cubicBezTo>
                  <a:pt x="0" y="303"/>
                  <a:pt x="113" y="416"/>
                  <a:pt x="136" y="454"/>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6442" name="Rectangle 10"/>
          <p:cNvSpPr>
            <a:spLocks noChangeArrowheads="1"/>
          </p:cNvSpPr>
          <p:nvPr/>
        </p:nvSpPr>
        <p:spPr bwMode="auto">
          <a:xfrm>
            <a:off x="5942013" y="4527550"/>
            <a:ext cx="1163637" cy="354013"/>
          </a:xfrm>
          <a:prstGeom prst="rect">
            <a:avLst/>
          </a:prstGeom>
          <a:solidFill>
            <a:srgbClr val="00CC99"/>
          </a:solidFill>
          <a:ln w="9525">
            <a:solidFill>
              <a:srgbClr val="000000"/>
            </a:solidFill>
            <a:miter lim="800000"/>
            <a:headEnd/>
            <a:tailEnd/>
          </a:ln>
        </p:spPr>
        <p:txBody>
          <a:bodyPr wrap="none" anchor="ctr"/>
          <a:lstStyle/>
          <a:p>
            <a:endParaRPr lang="it-IT"/>
          </a:p>
        </p:txBody>
      </p:sp>
      <p:graphicFrame>
        <p:nvGraphicFramePr>
          <p:cNvPr id="146443" name="Object 11"/>
          <p:cNvGraphicFramePr>
            <a:graphicFrameLocks noChangeAspect="1"/>
          </p:cNvGraphicFramePr>
          <p:nvPr/>
        </p:nvGraphicFramePr>
        <p:xfrm>
          <a:off x="6086475" y="4456113"/>
          <a:ext cx="784225" cy="458787"/>
        </p:xfrm>
        <a:graphic>
          <a:graphicData uri="http://schemas.openxmlformats.org/presentationml/2006/ole">
            <mc:AlternateContent xmlns:mc="http://schemas.openxmlformats.org/markup-compatibility/2006">
              <mc:Choice xmlns:v="urn:schemas-microsoft-com:vml" Requires="v">
                <p:oleObj spid="_x0000_s2066" name="Equation" r:id="rId5" imgW="266400" imgH="215640" progId="Equation.3">
                  <p:embed/>
                </p:oleObj>
              </mc:Choice>
              <mc:Fallback>
                <p:oleObj name="Equation" r:id="rId5" imgW="26640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6475" y="4456113"/>
                        <a:ext cx="784225" cy="458787"/>
                      </a:xfrm>
                      <a:prstGeom prst="rect">
                        <a:avLst/>
                      </a:prstGeom>
                      <a:noFill/>
                      <a:ln>
                        <a:noFill/>
                      </a:ln>
                      <a:effectLst/>
                      <a:extLst>
                        <a:ext uri="{909E8E84-426E-40DD-AFC4-6F175D3DCCD1}">
                          <a14:hiddenFill xmlns:a14="http://schemas.microsoft.com/office/drawing/2010/main">
                            <a:solidFill>
                              <a:srgbClr val="3399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46444" name="Group 12"/>
          <p:cNvGrpSpPr>
            <a:grpSpLocks/>
          </p:cNvGrpSpPr>
          <p:nvPr/>
        </p:nvGrpSpPr>
        <p:grpSpPr bwMode="auto">
          <a:xfrm>
            <a:off x="3270250" y="2327275"/>
            <a:ext cx="655638" cy="354013"/>
            <a:chOff x="1378" y="1024"/>
            <a:chExt cx="413" cy="223"/>
          </a:xfrm>
        </p:grpSpPr>
        <p:sp>
          <p:nvSpPr>
            <p:cNvPr id="146445" name="Rectangle 13"/>
            <p:cNvSpPr>
              <a:spLocks noChangeArrowheads="1"/>
            </p:cNvSpPr>
            <p:nvPr/>
          </p:nvSpPr>
          <p:spPr bwMode="auto">
            <a:xfrm>
              <a:off x="1378" y="1024"/>
              <a:ext cx="413" cy="223"/>
            </a:xfrm>
            <a:prstGeom prst="rect">
              <a:avLst/>
            </a:prstGeom>
            <a:solidFill>
              <a:srgbClr val="00CC99"/>
            </a:solidFill>
            <a:ln w="9525">
              <a:solidFill>
                <a:srgbClr val="000000"/>
              </a:solidFill>
              <a:miter lim="800000"/>
              <a:headEnd/>
              <a:tailEnd/>
            </a:ln>
          </p:spPr>
          <p:txBody>
            <a:bodyPr wrap="none" anchor="ctr"/>
            <a:lstStyle/>
            <a:p>
              <a:endParaRPr lang="it-IT"/>
            </a:p>
          </p:txBody>
        </p:sp>
        <p:graphicFrame>
          <p:nvGraphicFramePr>
            <p:cNvPr id="146446" name="Object 14"/>
            <p:cNvGraphicFramePr>
              <a:graphicFrameLocks noChangeAspect="1"/>
            </p:cNvGraphicFramePr>
            <p:nvPr/>
          </p:nvGraphicFramePr>
          <p:xfrm>
            <a:off x="1474" y="1026"/>
            <a:ext cx="235" cy="204"/>
          </p:xfrm>
          <a:graphic>
            <a:graphicData uri="http://schemas.openxmlformats.org/presentationml/2006/ole">
              <mc:AlternateContent xmlns:mc="http://schemas.openxmlformats.org/markup-compatibility/2006">
                <mc:Choice xmlns:v="urn:schemas-microsoft-com:vml" Requires="v">
                  <p:oleObj spid="_x0000_s2067" name="Equation" r:id="rId7" imgW="126720" imgH="152280" progId="Equation.3">
                    <p:embed/>
                  </p:oleObj>
                </mc:Choice>
                <mc:Fallback>
                  <p:oleObj name="Equation" r:id="rId7" imgW="126720" imgH="1522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4" y="1026"/>
                          <a:ext cx="235" cy="2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46447" name="Rectangle 15"/>
          <p:cNvSpPr>
            <a:spLocks noChangeArrowheads="1"/>
          </p:cNvSpPr>
          <p:nvPr/>
        </p:nvSpPr>
        <p:spPr bwMode="auto">
          <a:xfrm>
            <a:off x="2981325" y="2255838"/>
            <a:ext cx="215900" cy="504825"/>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46448" name="Text Box 16"/>
          <p:cNvSpPr txBox="1">
            <a:spLocks noChangeArrowheads="1"/>
          </p:cNvSpPr>
          <p:nvPr/>
        </p:nvSpPr>
        <p:spPr bwMode="auto">
          <a:xfrm>
            <a:off x="3132138" y="1412875"/>
            <a:ext cx="1228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it-IT">
                <a:latin typeface="Tahoma" pitchFamily="34" charset="0"/>
              </a:rPr>
              <a:t>Dispersion</a:t>
            </a:r>
          </a:p>
        </p:txBody>
      </p:sp>
      <p:sp>
        <p:nvSpPr>
          <p:cNvPr id="146449" name="Line 17"/>
          <p:cNvSpPr>
            <a:spLocks noChangeShapeType="1"/>
          </p:cNvSpPr>
          <p:nvPr/>
        </p:nvSpPr>
        <p:spPr bwMode="auto">
          <a:xfrm flipH="1">
            <a:off x="3125788" y="1966913"/>
            <a:ext cx="360362"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46450" name="Rectangle 18"/>
          <p:cNvSpPr>
            <a:spLocks noGrp="1" noChangeArrowheads="1"/>
          </p:cNvSpPr>
          <p:nvPr>
            <p:ph type="title"/>
          </p:nvPr>
        </p:nvSpPr>
        <p:spPr>
          <a:xfrm>
            <a:off x="468313" y="549275"/>
            <a:ext cx="8229600" cy="647700"/>
          </a:xfrm>
        </p:spPr>
        <p:txBody>
          <a:bodyPr>
            <a:normAutofit fontScale="90000"/>
          </a:bodyPr>
          <a:lstStyle/>
          <a:p>
            <a:r>
              <a:rPr lang="it-IT" sz="4000"/>
              <a:t>An oscillator at </a:t>
            </a:r>
            <a:r>
              <a:rPr lang="it-IT" sz="4000">
                <a:solidFill>
                  <a:schemeClr val="folHlink"/>
                </a:solidFill>
              </a:rPr>
              <a:t>13.5 nm</a:t>
            </a:r>
            <a:endParaRPr lang="it-IT" sz="4000"/>
          </a:p>
        </p:txBody>
      </p:sp>
      <p:sp>
        <p:nvSpPr>
          <p:cNvPr id="146451" name="Rectangle 19"/>
          <p:cNvSpPr>
            <a:spLocks noGrp="1" noChangeArrowheads="1"/>
          </p:cNvSpPr>
          <p:nvPr>
            <p:ph type="body" idx="1"/>
          </p:nvPr>
        </p:nvSpPr>
        <p:spPr>
          <a:xfrm>
            <a:off x="0" y="3284538"/>
            <a:ext cx="4475163" cy="2520950"/>
          </a:xfrm>
        </p:spPr>
        <p:txBody>
          <a:bodyPr/>
          <a:lstStyle/>
          <a:p>
            <a:pPr>
              <a:lnSpc>
                <a:spcPct val="80000"/>
              </a:lnSpc>
            </a:pPr>
            <a:r>
              <a:rPr lang="it-IT" sz="1600"/>
              <a:t>OK ensures control of modulation rate*</a:t>
            </a:r>
            <a:endParaRPr lang="it-IT" sz="1000">
              <a:latin typeface="Times New Roman" pitchFamily="18" charset="0"/>
            </a:endParaRPr>
          </a:p>
          <a:p>
            <a:pPr>
              <a:lnSpc>
                <a:spcPct val="80000"/>
              </a:lnSpc>
            </a:pPr>
            <a:r>
              <a:rPr lang="it-IT" sz="1600"/>
              <a:t>Mo-Si mirrors up to 70% reflectivity (not a critical parameter)</a:t>
            </a:r>
          </a:p>
          <a:p>
            <a:pPr>
              <a:lnSpc>
                <a:spcPct val="80000"/>
              </a:lnSpc>
            </a:pPr>
            <a:r>
              <a:rPr lang="it-IT" sz="1600"/>
              <a:t>Helical OK configuration (low on axis harmonic power)</a:t>
            </a:r>
          </a:p>
          <a:p>
            <a:pPr>
              <a:lnSpc>
                <a:spcPct val="80000"/>
              </a:lnSpc>
            </a:pPr>
            <a:r>
              <a:rPr lang="it-IT" sz="1600"/>
              <a:t>Intracavity harmonic generation (as in VERDI Coherent laser)</a:t>
            </a:r>
          </a:p>
          <a:p>
            <a:pPr>
              <a:lnSpc>
                <a:spcPct val="80000"/>
              </a:lnSpc>
            </a:pPr>
            <a:r>
              <a:rPr lang="it-IT" sz="1600"/>
              <a:t>Example: Cavity length of 41.82 m for a bunch separation of 3 x 93 ns</a:t>
            </a:r>
          </a:p>
          <a:p>
            <a:pPr>
              <a:lnSpc>
                <a:spcPct val="80000"/>
              </a:lnSpc>
            </a:pPr>
            <a:r>
              <a:rPr lang="it-IT" sz="1600"/>
              <a:t>Beam size at Mirrors 1 &amp; 1.3 mm</a:t>
            </a:r>
          </a:p>
        </p:txBody>
      </p:sp>
      <p:graphicFrame>
        <p:nvGraphicFramePr>
          <p:cNvPr id="146452" name="Object 20"/>
          <p:cNvGraphicFramePr>
            <a:graphicFrameLocks noChangeAspect="1"/>
          </p:cNvGraphicFramePr>
          <p:nvPr/>
        </p:nvGraphicFramePr>
        <p:xfrm>
          <a:off x="5099050" y="5521325"/>
          <a:ext cx="114300" cy="215900"/>
        </p:xfrm>
        <a:graphic>
          <a:graphicData uri="http://schemas.openxmlformats.org/presentationml/2006/ole">
            <mc:AlternateContent xmlns:mc="http://schemas.openxmlformats.org/markup-compatibility/2006">
              <mc:Choice xmlns:v="urn:schemas-microsoft-com:vml" Requires="v">
                <p:oleObj spid="_x0000_s2068" name="Equation" r:id="rId8" imgW="114120" imgH="215640" progId="Equation.3">
                  <p:embed/>
                </p:oleObj>
              </mc:Choice>
              <mc:Fallback>
                <p:oleObj name="Equation" r:id="rId8" imgW="11412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99050" y="5521325"/>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6453" name="Object 21"/>
          <p:cNvGraphicFramePr>
            <a:graphicFrameLocks noChangeAspect="1"/>
          </p:cNvGraphicFramePr>
          <p:nvPr/>
        </p:nvGraphicFramePr>
        <p:xfrm>
          <a:off x="5099050" y="5521325"/>
          <a:ext cx="114300" cy="215900"/>
        </p:xfrm>
        <a:graphic>
          <a:graphicData uri="http://schemas.openxmlformats.org/presentationml/2006/ole">
            <mc:AlternateContent xmlns:mc="http://schemas.openxmlformats.org/markup-compatibility/2006">
              <mc:Choice xmlns:v="urn:schemas-microsoft-com:vml" Requires="v">
                <p:oleObj spid="_x0000_s2069" name="Equation" r:id="rId10" imgW="114120" imgH="215640" progId="Equation.3">
                  <p:embed/>
                </p:oleObj>
              </mc:Choice>
              <mc:Fallback>
                <p:oleObj name="Equation" r:id="rId10" imgW="11412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99050" y="5521325"/>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6454" name="Text Box 22"/>
          <p:cNvSpPr txBox="1">
            <a:spLocks noChangeArrowheads="1"/>
          </p:cNvSpPr>
          <p:nvPr/>
        </p:nvSpPr>
        <p:spPr bwMode="auto">
          <a:xfrm>
            <a:off x="500063" y="6324600"/>
            <a:ext cx="6934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it-IT" sz="1600">
                <a:effectLst>
                  <a:outerShdw blurRad="38100" dist="38100" dir="2700000" algn="tl">
                    <a:srgbClr val="000000"/>
                  </a:outerShdw>
                </a:effectLst>
                <a:latin typeface="Times New Roman" pitchFamily="18" charset="0"/>
              </a:rPr>
              <a:t>* </a:t>
            </a:r>
            <a:r>
              <a:rPr lang="it-IT" sz="2000" i="1">
                <a:effectLst>
                  <a:outerShdw blurRad="38100" dist="38100" dir="2700000" algn="tl">
                    <a:srgbClr val="000000"/>
                  </a:outerShdw>
                </a:effectLst>
                <a:latin typeface="Times New Roman" pitchFamily="18" charset="0"/>
              </a:rPr>
              <a:t>G. Dattoli, L. Giannessi, P.L. Ottaviani, NIM A507 (2003) 26-30</a:t>
            </a:r>
          </a:p>
        </p:txBody>
      </p:sp>
      <p:pic>
        <p:nvPicPr>
          <p:cNvPr id="146455" name="Picture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21759" y="2857500"/>
            <a:ext cx="3676650" cy="3467100"/>
          </a:xfrm>
          <a:prstGeom prst="rect">
            <a:avLst/>
          </a:prstGeom>
          <a:solidFill>
            <a:schemeClr val="tx1"/>
          </a:solidFill>
          <a:ln w="571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6456" name="Text Box 24"/>
          <p:cNvSpPr txBox="1">
            <a:spLocks noChangeArrowheads="1"/>
          </p:cNvSpPr>
          <p:nvPr/>
        </p:nvSpPr>
        <p:spPr bwMode="auto">
          <a:xfrm>
            <a:off x="5459413" y="3052763"/>
            <a:ext cx="26971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it-IT">
                <a:solidFill>
                  <a:schemeClr val="bg1"/>
                </a:solidFill>
                <a:latin typeface="Times New Roman" pitchFamily="18" charset="0"/>
              </a:rPr>
              <a:t>W=1.35 </a:t>
            </a:r>
            <a:r>
              <a:rPr lang="it-IT">
                <a:solidFill>
                  <a:schemeClr val="bg1"/>
                </a:solidFill>
                <a:latin typeface="Times New Roman" pitchFamily="18" charset="0"/>
                <a:sym typeface="Symbol" pitchFamily="18" charset="2"/>
              </a:rPr>
              <a:t>mm</a:t>
            </a:r>
            <a:r>
              <a:rPr lang="it-IT">
                <a:solidFill>
                  <a:schemeClr val="bg1"/>
                </a:solidFill>
                <a:latin typeface="Tahoma" pitchFamily="34" charset="0"/>
              </a:rPr>
              <a:t> </a:t>
            </a:r>
            <a:r>
              <a:rPr lang="it-IT">
                <a:solidFill>
                  <a:schemeClr val="bg1"/>
                </a:solidFill>
                <a:latin typeface="Times New Roman" pitchFamily="18" charset="0"/>
              </a:rPr>
              <a:t>@ 1° mirror</a:t>
            </a:r>
          </a:p>
        </p:txBody>
      </p:sp>
      <p:sp>
        <p:nvSpPr>
          <p:cNvPr id="146457" name="Text Box 25"/>
          <p:cNvSpPr txBox="1">
            <a:spLocks noChangeArrowheads="1"/>
          </p:cNvSpPr>
          <p:nvPr/>
        </p:nvSpPr>
        <p:spPr bwMode="auto">
          <a:xfrm>
            <a:off x="7286625" y="5334000"/>
            <a:ext cx="9477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it-IT">
                <a:solidFill>
                  <a:schemeClr val="bg2"/>
                </a:solidFill>
                <a:latin typeface="Times New Roman" pitchFamily="18" charset="0"/>
              </a:rPr>
              <a:t>R</a:t>
            </a:r>
            <a:r>
              <a:rPr lang="it-IT" baseline="-25000">
                <a:solidFill>
                  <a:schemeClr val="bg2"/>
                </a:solidFill>
                <a:latin typeface="Times New Roman" pitchFamily="18" charset="0"/>
              </a:rPr>
              <a:t>1</a:t>
            </a:r>
            <a:r>
              <a:rPr lang="it-IT">
                <a:solidFill>
                  <a:schemeClr val="bg2"/>
                </a:solidFill>
                <a:latin typeface="Times New Roman" pitchFamily="18" charset="0"/>
              </a:rPr>
              <a:t>=18m</a:t>
            </a:r>
          </a:p>
          <a:p>
            <a:pPr eaLnBrk="1" hangingPunct="1"/>
            <a:r>
              <a:rPr lang="it-IT">
                <a:solidFill>
                  <a:schemeClr val="bg2"/>
                </a:solidFill>
                <a:latin typeface="Times New Roman" pitchFamily="18" charset="0"/>
              </a:rPr>
              <a:t>R</a:t>
            </a:r>
            <a:r>
              <a:rPr lang="it-IT" baseline="-25000">
                <a:solidFill>
                  <a:schemeClr val="bg2"/>
                </a:solidFill>
                <a:latin typeface="Times New Roman" pitchFamily="18" charset="0"/>
              </a:rPr>
              <a:t>2</a:t>
            </a:r>
            <a:r>
              <a:rPr lang="it-IT">
                <a:solidFill>
                  <a:schemeClr val="bg2"/>
                </a:solidFill>
                <a:latin typeface="Times New Roman" pitchFamily="18" charset="0"/>
              </a:rPr>
              <a:t>=24m</a:t>
            </a:r>
          </a:p>
        </p:txBody>
      </p:sp>
      <p:sp>
        <p:nvSpPr>
          <p:cNvPr id="146458" name="Line 26"/>
          <p:cNvSpPr>
            <a:spLocks noChangeShapeType="1"/>
          </p:cNvSpPr>
          <p:nvPr/>
        </p:nvSpPr>
        <p:spPr bwMode="auto">
          <a:xfrm flipV="1">
            <a:off x="4237038" y="2133600"/>
            <a:ext cx="2819400" cy="360363"/>
          </a:xfrm>
          <a:prstGeom prst="line">
            <a:avLst/>
          </a:prstGeom>
          <a:noFill/>
          <a:ln w="28575">
            <a:solidFill>
              <a:srgbClr val="66FFCC"/>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46459" name="Rectangle 27"/>
          <p:cNvSpPr>
            <a:spLocks noChangeArrowheads="1"/>
          </p:cNvSpPr>
          <p:nvPr/>
        </p:nvSpPr>
        <p:spPr bwMode="auto">
          <a:xfrm rot="-380412">
            <a:off x="4637088" y="2185988"/>
            <a:ext cx="1219200" cy="369887"/>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sym typeface="Symbol" pitchFamily="18" charset="2"/>
              </a:rPr>
              <a:t>/n</a:t>
            </a:r>
          </a:p>
        </p:txBody>
      </p:sp>
    </p:spTree>
    <p:extLst>
      <p:ext uri="{BB962C8B-B14F-4D97-AF65-F5344CB8AC3E}">
        <p14:creationId xmlns:p14="http://schemas.microsoft.com/office/powerpoint/2010/main" val="1647582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Costs</a:t>
            </a:r>
            <a:endParaRPr lang="it-IT" dirty="0"/>
          </a:p>
        </p:txBody>
      </p:sp>
      <p:sp>
        <p:nvSpPr>
          <p:cNvPr id="3" name="Segnaposto contenuto 2"/>
          <p:cNvSpPr>
            <a:spLocks noGrp="1"/>
          </p:cNvSpPr>
          <p:nvPr>
            <p:ph idx="1"/>
          </p:nvPr>
        </p:nvSpPr>
        <p:spPr>
          <a:xfrm>
            <a:off x="457200" y="1600201"/>
            <a:ext cx="8229600" cy="3484984"/>
          </a:xfrm>
        </p:spPr>
        <p:txBody>
          <a:bodyPr/>
          <a:lstStyle/>
          <a:p>
            <a:r>
              <a:rPr lang="it-IT" dirty="0" err="1" smtClean="0"/>
              <a:t>Quite</a:t>
            </a:r>
            <a:r>
              <a:rPr lang="it-IT" dirty="0" smtClean="0"/>
              <a:t> a Simple </a:t>
            </a:r>
            <a:r>
              <a:rPr lang="it-IT" dirty="0" err="1" smtClean="0"/>
              <a:t>rule</a:t>
            </a:r>
            <a:endParaRPr lang="it-IT" dirty="0" smtClean="0"/>
          </a:p>
          <a:p>
            <a:r>
              <a:rPr lang="it-IT" dirty="0" smtClean="0"/>
              <a:t>The </a:t>
            </a:r>
            <a:r>
              <a:rPr lang="it-IT" dirty="0" err="1" smtClean="0"/>
              <a:t>costs</a:t>
            </a:r>
            <a:r>
              <a:rPr lang="it-IT" dirty="0" smtClean="0"/>
              <a:t> are </a:t>
            </a:r>
            <a:r>
              <a:rPr lang="it-IT" dirty="0" err="1" smtClean="0"/>
              <a:t>associated</a:t>
            </a:r>
            <a:r>
              <a:rPr lang="it-IT" dirty="0" smtClean="0"/>
              <a:t> with the </a:t>
            </a:r>
            <a:r>
              <a:rPr lang="it-IT" dirty="0" err="1" smtClean="0"/>
              <a:t>undulators</a:t>
            </a:r>
            <a:endParaRPr lang="it-IT" dirty="0" smtClean="0"/>
          </a:p>
          <a:p>
            <a:r>
              <a:rPr lang="it-IT" dirty="0" smtClean="0"/>
              <a:t>«</a:t>
            </a:r>
            <a:r>
              <a:rPr lang="it-IT" dirty="0" err="1" smtClean="0"/>
              <a:t>dressed</a:t>
            </a:r>
            <a:r>
              <a:rPr lang="it-IT" dirty="0" smtClean="0"/>
              <a:t>» </a:t>
            </a:r>
            <a:r>
              <a:rPr lang="it-IT" dirty="0" err="1" smtClean="0"/>
              <a:t>undulator</a:t>
            </a:r>
            <a:r>
              <a:rPr lang="it-IT" dirty="0"/>
              <a:t> </a:t>
            </a:r>
            <a:r>
              <a:rPr lang="it-IT" dirty="0" smtClean="0"/>
              <a:t>0.2 M-euro/m</a:t>
            </a:r>
          </a:p>
          <a:p>
            <a:endParaRPr lang="it-IT" dirty="0"/>
          </a:p>
        </p:txBody>
      </p:sp>
    </p:spTree>
    <p:extLst>
      <p:ext uri="{BB962C8B-B14F-4D97-AF65-F5344CB8AC3E}">
        <p14:creationId xmlns:p14="http://schemas.microsoft.com/office/powerpoint/2010/main" val="2273922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Saturation</a:t>
            </a:r>
            <a:r>
              <a:rPr lang="it-IT" dirty="0" smtClean="0"/>
              <a:t> </a:t>
            </a:r>
            <a:r>
              <a:rPr lang="it-IT" dirty="0" err="1" smtClean="0"/>
              <a:t>Length</a:t>
            </a:r>
            <a:endParaRPr lang="it-IT"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08638" y="1600200"/>
            <a:ext cx="4326723" cy="4709120"/>
          </a:xfrm>
          <a:prstGeom prst="rect">
            <a:avLst/>
          </a:prstGeom>
          <a:noFill/>
          <a:ln>
            <a:noFill/>
          </a:ln>
        </p:spPr>
      </p:pic>
    </p:spTree>
    <p:extLst>
      <p:ext uri="{BB962C8B-B14F-4D97-AF65-F5344CB8AC3E}">
        <p14:creationId xmlns:p14="http://schemas.microsoft.com/office/powerpoint/2010/main" val="301428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Which</a:t>
            </a:r>
            <a:r>
              <a:rPr lang="it-IT" dirty="0" smtClean="0"/>
              <a:t> Challenge (s)</a:t>
            </a:r>
            <a:br>
              <a:rPr lang="it-IT" dirty="0" smtClean="0"/>
            </a:br>
            <a:r>
              <a:rPr lang="it-IT" dirty="0" smtClean="0"/>
              <a:t>For A new Source?</a:t>
            </a:r>
            <a:endParaRPr lang="it-IT" dirty="0"/>
          </a:p>
        </p:txBody>
      </p:sp>
      <p:sp>
        <p:nvSpPr>
          <p:cNvPr id="3" name="Segnaposto contenuto 2"/>
          <p:cNvSpPr>
            <a:spLocks noGrp="1"/>
          </p:cNvSpPr>
          <p:nvPr>
            <p:ph idx="1"/>
          </p:nvPr>
        </p:nvSpPr>
        <p:spPr/>
        <p:txBody>
          <a:bodyPr/>
          <a:lstStyle/>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52" y="1556792"/>
            <a:ext cx="8426169" cy="460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49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smtClean="0"/>
              <a:t/>
            </a:r>
            <a:br>
              <a:rPr lang="it-IT" sz="3200" dirty="0" smtClean="0"/>
            </a:br>
            <a:r>
              <a:rPr lang="it-IT" sz="3200" dirty="0" smtClean="0"/>
              <a:t>With the </a:t>
            </a:r>
            <a:r>
              <a:rPr lang="it-IT" sz="3200" dirty="0" err="1" smtClean="0"/>
              <a:t>capabilities</a:t>
            </a:r>
            <a:r>
              <a:rPr lang="it-IT" sz="3200" dirty="0" smtClean="0"/>
              <a:t> of a FEL</a:t>
            </a:r>
            <a:br>
              <a:rPr lang="it-IT" sz="3200" dirty="0" smtClean="0"/>
            </a:br>
            <a:endParaRPr lang="it-IT" sz="3200" dirty="0"/>
          </a:p>
        </p:txBody>
      </p:sp>
      <p:sp>
        <p:nvSpPr>
          <p:cNvPr id="3" name="Segnaposto contenuto 2"/>
          <p:cNvSpPr>
            <a:spLocks noGrp="1"/>
          </p:cNvSpPr>
          <p:nvPr>
            <p:ph idx="1"/>
          </p:nvPr>
        </p:nvSpPr>
        <p:spPr/>
        <p:txBody>
          <a:bodyPr/>
          <a:lstStyle/>
          <a:p>
            <a:r>
              <a:rPr lang="it-IT" dirty="0" err="1" smtClean="0"/>
              <a:t>Flexible</a:t>
            </a:r>
            <a:r>
              <a:rPr lang="it-IT" dirty="0" smtClean="0"/>
              <a:t> in </a:t>
            </a:r>
            <a:r>
              <a:rPr lang="it-IT" dirty="0" err="1" smtClean="0"/>
              <a:t>wave</a:t>
            </a:r>
            <a:r>
              <a:rPr lang="it-IT" dirty="0" smtClean="0"/>
              <a:t> </a:t>
            </a:r>
            <a:r>
              <a:rPr lang="it-IT" dirty="0" err="1" smtClean="0"/>
              <a:t>length</a:t>
            </a:r>
            <a:r>
              <a:rPr lang="it-IT" dirty="0" smtClean="0"/>
              <a:t>:</a:t>
            </a:r>
          </a:p>
          <a:p>
            <a:r>
              <a:rPr lang="it-IT" dirty="0" smtClean="0"/>
              <a:t>IR-X or </a:t>
            </a:r>
            <a:r>
              <a:rPr lang="it-IT" dirty="0" err="1" smtClean="0"/>
              <a:t>even</a:t>
            </a:r>
            <a:r>
              <a:rPr lang="it-IT" dirty="0" smtClean="0"/>
              <a:t> Gamma</a:t>
            </a:r>
          </a:p>
          <a:p>
            <a:r>
              <a:rPr lang="it-IT" dirty="0" err="1" smtClean="0"/>
              <a:t>Flexible</a:t>
            </a:r>
            <a:r>
              <a:rPr lang="it-IT" dirty="0" smtClean="0"/>
              <a:t> in time </a:t>
            </a:r>
            <a:r>
              <a:rPr lang="it-IT" dirty="0" err="1" smtClean="0"/>
              <a:t>duration</a:t>
            </a:r>
            <a:endParaRPr lang="it-IT" dirty="0" smtClean="0"/>
          </a:p>
          <a:p>
            <a:r>
              <a:rPr lang="it-IT" dirty="0" err="1" smtClean="0"/>
              <a:t>Microseconds</a:t>
            </a:r>
            <a:r>
              <a:rPr lang="it-IT" dirty="0" smtClean="0"/>
              <a:t> to </a:t>
            </a:r>
            <a:r>
              <a:rPr lang="it-IT" dirty="0" err="1" smtClean="0"/>
              <a:t>Attoseconds</a:t>
            </a:r>
            <a:endParaRPr lang="it-IT" dirty="0" smtClean="0"/>
          </a:p>
          <a:p>
            <a:r>
              <a:rPr lang="it-IT" dirty="0" smtClean="0"/>
              <a:t>Large rep. Rate…</a:t>
            </a:r>
            <a:endParaRPr lang="it-IT" dirty="0"/>
          </a:p>
        </p:txBody>
      </p:sp>
    </p:spTree>
    <p:extLst>
      <p:ext uri="{BB962C8B-B14F-4D97-AF65-F5344CB8AC3E}">
        <p14:creationId xmlns:p14="http://schemas.microsoft.com/office/powerpoint/2010/main" val="274748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And </a:t>
            </a:r>
            <a:r>
              <a:rPr lang="it-IT" sz="3200" dirty="0" err="1" smtClean="0"/>
              <a:t>capable</a:t>
            </a:r>
            <a:r>
              <a:rPr lang="it-IT" sz="3200" dirty="0" smtClean="0"/>
              <a:t> of </a:t>
            </a:r>
            <a:r>
              <a:rPr lang="it-IT" sz="3200" dirty="0" err="1" smtClean="0"/>
              <a:t>providing</a:t>
            </a:r>
            <a:r>
              <a:rPr lang="it-IT" sz="3200" dirty="0" smtClean="0"/>
              <a:t> </a:t>
            </a:r>
            <a:r>
              <a:rPr lang="it-IT" sz="3200" dirty="0" err="1" smtClean="0"/>
              <a:t>informations</a:t>
            </a:r>
            <a:r>
              <a:rPr lang="it-IT" sz="3200" dirty="0" smtClean="0"/>
              <a:t> on…</a:t>
            </a:r>
            <a:endParaRPr lang="it-IT" sz="3200" dirty="0"/>
          </a:p>
        </p:txBody>
      </p:sp>
      <p:sp>
        <p:nvSpPr>
          <p:cNvPr id="3" name="Segnaposto contenuto 2"/>
          <p:cNvSpPr>
            <a:spLocks noGrp="1"/>
          </p:cNvSpPr>
          <p:nvPr>
            <p:ph idx="1"/>
          </p:nvPr>
        </p:nvSpPr>
        <p:spPr>
          <a:xfrm>
            <a:off x="457200" y="1600200"/>
            <a:ext cx="8229600" cy="4925144"/>
          </a:xfrm>
        </p:spPr>
        <p:txBody>
          <a:bodyPr/>
          <a:lstStyle/>
          <a:p>
            <a:r>
              <a:rPr lang="it-IT" dirty="0" err="1" smtClean="0"/>
              <a:t>Primakoff</a:t>
            </a:r>
            <a:r>
              <a:rPr lang="it-IT" dirty="0" smtClean="0"/>
              <a:t>, U-</a:t>
            </a:r>
            <a:r>
              <a:rPr lang="it-IT" dirty="0" err="1" smtClean="0"/>
              <a:t>boson</a:t>
            </a:r>
            <a:r>
              <a:rPr lang="it-IT" dirty="0" smtClean="0"/>
              <a:t> production, Non linear QED…</a:t>
            </a:r>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564904"/>
            <a:ext cx="2232248" cy="1312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9707" y="2608789"/>
            <a:ext cx="2363116" cy="1181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8163" y="3877070"/>
            <a:ext cx="4035332" cy="2447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333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dirty="0" err="1" smtClean="0"/>
              <a:t>Flexible</a:t>
            </a:r>
            <a:r>
              <a:rPr lang="it-IT" dirty="0" smtClean="0"/>
              <a:t>-FEL (?)</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The </a:t>
            </a:r>
            <a:r>
              <a:rPr lang="it-IT" dirty="0" err="1" smtClean="0"/>
              <a:t>Flexibility</a:t>
            </a:r>
            <a:r>
              <a:rPr lang="it-IT" dirty="0" smtClean="0"/>
              <a:t> of FEL </a:t>
            </a:r>
            <a:r>
              <a:rPr lang="it-IT" dirty="0" err="1" smtClean="0"/>
              <a:t>is</a:t>
            </a:r>
            <a:r>
              <a:rPr lang="it-IT" dirty="0" smtClean="0"/>
              <a:t> a </a:t>
            </a:r>
            <a:r>
              <a:rPr lang="it-IT" dirty="0" err="1" smtClean="0"/>
              <a:t>consequence</a:t>
            </a:r>
            <a:r>
              <a:rPr lang="it-IT" dirty="0" smtClean="0"/>
              <a:t> of the </a:t>
            </a:r>
            <a:r>
              <a:rPr lang="it-IT" dirty="0" err="1" smtClean="0"/>
              <a:t>capabilities</a:t>
            </a:r>
            <a:r>
              <a:rPr lang="it-IT" dirty="0" smtClean="0"/>
              <a:t> of the e-</a:t>
            </a:r>
            <a:r>
              <a:rPr lang="it-IT" dirty="0" err="1" smtClean="0"/>
              <a:t>beam</a:t>
            </a:r>
            <a:r>
              <a:rPr lang="it-IT" dirty="0" smtClean="0"/>
              <a:t> source</a:t>
            </a:r>
          </a:p>
          <a:p>
            <a:r>
              <a:rPr lang="it-IT" dirty="0" err="1" smtClean="0"/>
              <a:t>But</a:t>
            </a:r>
            <a:r>
              <a:rPr lang="it-IT" dirty="0" smtClean="0"/>
              <a:t> </a:t>
            </a:r>
            <a:r>
              <a:rPr lang="it-IT" dirty="0" err="1" smtClean="0"/>
              <a:t>also</a:t>
            </a:r>
            <a:r>
              <a:rPr lang="it-IT" dirty="0" smtClean="0"/>
              <a:t> of </a:t>
            </a:r>
            <a:r>
              <a:rPr lang="it-IT" dirty="0" err="1" smtClean="0"/>
              <a:t>its</a:t>
            </a:r>
            <a:r>
              <a:rPr lang="it-IT" dirty="0" smtClean="0"/>
              <a:t> </a:t>
            </a:r>
          </a:p>
          <a:p>
            <a:r>
              <a:rPr lang="it-IT" dirty="0" smtClean="0"/>
              <a:t>Conception in </a:t>
            </a:r>
            <a:r>
              <a:rPr lang="it-IT" dirty="0" err="1" smtClean="0"/>
              <a:t>terms</a:t>
            </a:r>
            <a:r>
              <a:rPr lang="it-IT" dirty="0" smtClean="0"/>
              <a:t> of the </a:t>
            </a:r>
            <a:r>
              <a:rPr lang="it-IT" dirty="0" err="1" smtClean="0"/>
              <a:t>capabilities</a:t>
            </a:r>
            <a:r>
              <a:rPr lang="it-IT" dirty="0" smtClean="0"/>
              <a:t> of new </a:t>
            </a:r>
            <a:r>
              <a:rPr lang="it-IT" dirty="0" err="1" smtClean="0"/>
              <a:t>schemes</a:t>
            </a:r>
            <a:r>
              <a:rPr lang="it-IT" dirty="0" smtClean="0"/>
              <a:t> for FEL </a:t>
            </a:r>
            <a:r>
              <a:rPr lang="it-IT" dirty="0" err="1" smtClean="0"/>
              <a:t>operation</a:t>
            </a:r>
            <a:r>
              <a:rPr lang="it-IT" dirty="0" smtClean="0"/>
              <a:t> (SPARC </a:t>
            </a:r>
            <a:r>
              <a:rPr lang="it-IT" dirty="0" err="1" smtClean="0"/>
              <a:t>has</a:t>
            </a:r>
            <a:r>
              <a:rPr lang="it-IT" dirty="0" smtClean="0"/>
              <a:t> </a:t>
            </a:r>
            <a:r>
              <a:rPr lang="it-IT" dirty="0" err="1" smtClean="0"/>
              <a:t>provided</a:t>
            </a:r>
            <a:r>
              <a:rPr lang="it-IT" dirty="0" smtClean="0"/>
              <a:t> an </a:t>
            </a:r>
            <a:r>
              <a:rPr lang="it-IT" dirty="0" err="1" smtClean="0"/>
              <a:t>important</a:t>
            </a:r>
            <a:r>
              <a:rPr lang="it-IT" dirty="0" smtClean="0"/>
              <a:t> test </a:t>
            </a:r>
            <a:r>
              <a:rPr lang="it-IT" dirty="0" err="1" smtClean="0"/>
              <a:t>facility</a:t>
            </a:r>
            <a:r>
              <a:rPr lang="it-IT" dirty="0"/>
              <a:t> </a:t>
            </a:r>
            <a:r>
              <a:rPr lang="it-IT" dirty="0" smtClean="0"/>
              <a:t>to </a:t>
            </a:r>
            <a:r>
              <a:rPr lang="it-IT" dirty="0" err="1" smtClean="0"/>
              <a:t>try</a:t>
            </a:r>
            <a:r>
              <a:rPr lang="it-IT" dirty="0" smtClean="0"/>
              <a:t> new </a:t>
            </a:r>
            <a:r>
              <a:rPr lang="it-IT" dirty="0" err="1" smtClean="0"/>
              <a:t>schemes</a:t>
            </a:r>
            <a:r>
              <a:rPr lang="it-IT" dirty="0" smtClean="0"/>
              <a:t>, in </a:t>
            </a:r>
            <a:r>
              <a:rPr lang="it-IT" dirty="0" err="1" smtClean="0"/>
              <a:t>particular</a:t>
            </a:r>
            <a:r>
              <a:rPr lang="it-IT" dirty="0" smtClean="0"/>
              <a:t> the </a:t>
            </a:r>
            <a:r>
              <a:rPr lang="it-IT" dirty="0" err="1" smtClean="0"/>
              <a:t>seeding</a:t>
            </a:r>
            <a:r>
              <a:rPr lang="it-IT" dirty="0" smtClean="0"/>
              <a:t> </a:t>
            </a:r>
            <a:r>
              <a:rPr lang="it-IT" dirty="0" err="1" smtClean="0"/>
              <a:t>succesfully</a:t>
            </a:r>
            <a:r>
              <a:rPr lang="it-IT" dirty="0" smtClean="0"/>
              <a:t> </a:t>
            </a:r>
            <a:r>
              <a:rPr lang="it-IT" dirty="0" err="1" smtClean="0"/>
              <a:t>exported</a:t>
            </a:r>
            <a:r>
              <a:rPr lang="it-IT" dirty="0" smtClean="0"/>
              <a:t> </a:t>
            </a:r>
            <a:r>
              <a:rPr lang="it-IT" dirty="0" err="1" smtClean="0"/>
              <a:t>elsewhere</a:t>
            </a:r>
            <a:r>
              <a:rPr lang="it-IT" dirty="0" smtClean="0"/>
              <a:t>)</a:t>
            </a:r>
          </a:p>
          <a:p>
            <a:r>
              <a:rPr lang="it-IT" dirty="0" smtClean="0"/>
              <a:t>A </a:t>
            </a:r>
            <a:r>
              <a:rPr lang="it-IT" dirty="0" err="1" smtClean="0"/>
              <a:t>suitable</a:t>
            </a:r>
            <a:r>
              <a:rPr lang="it-IT" dirty="0" smtClean="0"/>
              <a:t> «Architecture» </a:t>
            </a:r>
            <a:r>
              <a:rPr lang="it-IT" dirty="0" err="1" smtClean="0"/>
              <a:t>merged</a:t>
            </a:r>
            <a:r>
              <a:rPr lang="it-IT" dirty="0" smtClean="0"/>
              <a:t> in an innovative </a:t>
            </a:r>
            <a:r>
              <a:rPr lang="it-IT" dirty="0" err="1" smtClean="0"/>
              <a:t>conception</a:t>
            </a:r>
            <a:endParaRPr lang="it-IT" dirty="0"/>
          </a:p>
        </p:txBody>
      </p:sp>
    </p:spTree>
    <p:extLst>
      <p:ext uri="{BB962C8B-B14F-4D97-AF65-F5344CB8AC3E}">
        <p14:creationId xmlns:p14="http://schemas.microsoft.com/office/powerpoint/2010/main" val="299810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Making</a:t>
            </a:r>
            <a:r>
              <a:rPr lang="it-IT" dirty="0" smtClean="0"/>
              <a:t> use of the «Lamp-Genius» </a:t>
            </a:r>
            <a:endParaRPr lang="it-IT" dirty="0"/>
          </a:p>
        </p:txBody>
      </p:sp>
      <p:pic>
        <p:nvPicPr>
          <p:cNvPr id="4" name="Segnaposto contenuto 3" descr="http://4.bp.blogspot.com/-LSnhRGn38hs/UDyfZnZc2II/AAAAAAAAAGI/9FRoPacEIFA/s320/P8010036.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1700808"/>
            <a:ext cx="2736304" cy="3888432"/>
          </a:xfrm>
          <a:prstGeom prst="rect">
            <a:avLst/>
          </a:prstGeom>
          <a:noFill/>
          <a:ln>
            <a:noFill/>
          </a:ln>
        </p:spPr>
      </p:pic>
      <p:pic>
        <p:nvPicPr>
          <p:cNvPr id="1026" name="Picture 2" descr="http://2.bp.blogspot.com/-ojvfBV6a7aw/UKs9BO7efHI/AAAAAAAAAsE/IkctLabJ-58/s1600/AladinoGenio.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1491" y="1700808"/>
            <a:ext cx="2764066"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012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Integrated</a:t>
            </a:r>
            <a:r>
              <a:rPr lang="it-IT" dirty="0" smtClean="0"/>
              <a:t> «</a:t>
            </a:r>
            <a:r>
              <a:rPr lang="it-IT" dirty="0" err="1" smtClean="0"/>
              <a:t>architecture</a:t>
            </a:r>
            <a:r>
              <a:rPr lang="it-IT" dirty="0" smtClean="0"/>
              <a:t>»</a:t>
            </a:r>
            <a:endParaRPr lang="it-IT" dirty="0"/>
          </a:p>
        </p:txBody>
      </p:sp>
      <p:pic>
        <p:nvPicPr>
          <p:cNvPr id="4" name="Segnaposto contenuto 3" descr="fig0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7272808" cy="1368152"/>
          </a:xfrm>
          <a:prstGeom prst="rect">
            <a:avLst/>
          </a:prstGeom>
          <a:noFill/>
          <a:ln>
            <a:noFill/>
          </a:ln>
        </p:spPr>
      </p:pic>
      <p:sp>
        <p:nvSpPr>
          <p:cNvPr id="3" name="Rettangolo 2"/>
          <p:cNvSpPr/>
          <p:nvPr/>
        </p:nvSpPr>
        <p:spPr>
          <a:xfrm>
            <a:off x="251520" y="2996952"/>
            <a:ext cx="8496944" cy="3785652"/>
          </a:xfrm>
          <a:prstGeom prst="rect">
            <a:avLst/>
          </a:prstGeom>
        </p:spPr>
        <p:txBody>
          <a:bodyPr wrap="square">
            <a:spAutoFit/>
          </a:bodyPr>
          <a:lstStyle/>
          <a:p>
            <a:pPr lvl="0"/>
            <a:r>
              <a:rPr lang="en-US" sz="1600" b="1" i="1" dirty="0" smtClean="0"/>
              <a:t>S-C-LINAC structures </a:t>
            </a:r>
            <a:r>
              <a:rPr lang="en-US" sz="1600" b="1" i="1" dirty="0"/>
              <a:t>with </a:t>
            </a:r>
            <a:r>
              <a:rPr lang="en-US" sz="1600" b="1" i="1" dirty="0" smtClean="0"/>
              <a:t>3-4 </a:t>
            </a:r>
            <a:r>
              <a:rPr lang="en-US" sz="1600" b="1" i="1" dirty="0" err="1"/>
              <a:t>GeV</a:t>
            </a:r>
            <a:r>
              <a:rPr lang="en-US" sz="1600" b="1" i="1" dirty="0"/>
              <a:t> maximum energy</a:t>
            </a:r>
            <a:endParaRPr lang="it-IT" sz="1600" dirty="0"/>
          </a:p>
          <a:p>
            <a:r>
              <a:rPr lang="en-US" sz="1600" dirty="0"/>
              <a:t> </a:t>
            </a:r>
            <a:endParaRPr lang="it-IT" sz="1600" dirty="0"/>
          </a:p>
          <a:p>
            <a:pPr lvl="0"/>
            <a:r>
              <a:rPr lang="en-US" sz="1600" b="1" i="1" dirty="0"/>
              <a:t>Between the two </a:t>
            </a:r>
            <a:r>
              <a:rPr lang="en-US" sz="1600" b="1" i="1" dirty="0" err="1"/>
              <a:t>Linacs</a:t>
            </a:r>
            <a:r>
              <a:rPr lang="en-US" sz="1600" b="1" i="1" dirty="0"/>
              <a:t> a double FEL oscillator, with a manifold role, is inserted </a:t>
            </a:r>
            <a:endParaRPr lang="it-IT" sz="1600" dirty="0"/>
          </a:p>
          <a:p>
            <a:r>
              <a:rPr lang="en-US" sz="1600" b="1" i="1" dirty="0"/>
              <a:t> </a:t>
            </a:r>
            <a:endParaRPr lang="it-IT" sz="1600" dirty="0"/>
          </a:p>
          <a:p>
            <a:pPr lvl="0"/>
            <a:r>
              <a:rPr lang="en-US" sz="1600" b="1" i="1" dirty="0"/>
              <a:t>The </a:t>
            </a:r>
            <a:r>
              <a:rPr lang="en-US" sz="1600" b="1" i="1" dirty="0" err="1"/>
              <a:t>undulator</a:t>
            </a:r>
            <a:r>
              <a:rPr lang="en-US" sz="1600" b="1" i="1" dirty="0"/>
              <a:t> chain can be powered by the beam operating at full energy (</a:t>
            </a:r>
            <a:r>
              <a:rPr lang="en-US" sz="1600" b="1" i="1" dirty="0" smtClean="0"/>
              <a:t>3-4 </a:t>
            </a:r>
            <a:r>
              <a:rPr lang="en-US" sz="1600" b="1" i="1" dirty="0" err="1" smtClean="0"/>
              <a:t>GeV</a:t>
            </a:r>
            <a:r>
              <a:rPr lang="en-US" sz="1600" b="1" i="1" dirty="0"/>
              <a:t>) or less</a:t>
            </a:r>
            <a:endParaRPr lang="it-IT" sz="1600" dirty="0"/>
          </a:p>
          <a:p>
            <a:r>
              <a:rPr lang="en-US" sz="1600" b="1" i="1" dirty="0"/>
              <a:t> </a:t>
            </a:r>
            <a:endParaRPr lang="it-IT" sz="1600" dirty="0"/>
          </a:p>
          <a:p>
            <a:pPr lvl="0"/>
            <a:r>
              <a:rPr lang="en-US" sz="1600" b="1" i="1" dirty="0"/>
              <a:t>A second FEL oscillator is added for the operation in the UV region and for intra-cavity backscattering for the realization of a gamma source to be exploited for Nuclear Physics studies and the production of polarized electrons</a:t>
            </a:r>
            <a:endParaRPr lang="it-IT" sz="1600" dirty="0"/>
          </a:p>
          <a:p>
            <a:r>
              <a:rPr lang="en-US" sz="1600" b="1" i="1" dirty="0"/>
              <a:t> </a:t>
            </a:r>
            <a:endParaRPr lang="it-IT" sz="1600" dirty="0"/>
          </a:p>
          <a:p>
            <a:pPr lvl="0"/>
            <a:r>
              <a:rPr lang="en-US" sz="1600" b="1" i="1" dirty="0"/>
              <a:t>The third FEL section may operate in SASE or SEDEED mode</a:t>
            </a:r>
            <a:endParaRPr lang="it-IT" sz="1600" dirty="0"/>
          </a:p>
          <a:p>
            <a:r>
              <a:rPr lang="en-US" sz="1600" dirty="0"/>
              <a:t> </a:t>
            </a:r>
            <a:endParaRPr lang="it-IT" sz="1600" dirty="0"/>
          </a:p>
          <a:p>
            <a:pPr lvl="0"/>
            <a:r>
              <a:rPr lang="en-US" sz="1600" b="1" i="1" dirty="0"/>
              <a:t>The seeding will be achieved by exploiting a conventional seeding procedure or by using the self- seeding scheme based on a kind of oscillator-amplifier device, according to the scheme </a:t>
            </a:r>
            <a:r>
              <a:rPr lang="en-US" sz="1600" b="1" i="1" dirty="0" smtClean="0"/>
              <a:t>first developed in  </a:t>
            </a:r>
            <a:r>
              <a:rPr lang="en-US" sz="1600" b="1" i="1" dirty="0" err="1" smtClean="0"/>
              <a:t>Barbini</a:t>
            </a:r>
            <a:r>
              <a:rPr lang="en-US" sz="1600" b="1" i="1" dirty="0" smtClean="0"/>
              <a:t> et al. “In prospects for 1 Angstrom FEL” Sag Harbor 1990</a:t>
            </a:r>
            <a:endParaRPr lang="it-IT" sz="1600" dirty="0"/>
          </a:p>
        </p:txBody>
      </p:sp>
    </p:spTree>
    <p:extLst>
      <p:ext uri="{BB962C8B-B14F-4D97-AF65-F5344CB8AC3E}">
        <p14:creationId xmlns:p14="http://schemas.microsoft.com/office/powerpoint/2010/main" val="117154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Operating </a:t>
            </a:r>
            <a:r>
              <a:rPr lang="it-IT" dirty="0" err="1" smtClean="0"/>
              <a:t>region</a:t>
            </a:r>
            <a:endParaRPr lang="it-IT" dirty="0"/>
          </a:p>
        </p:txBody>
      </p:sp>
      <p:sp>
        <p:nvSpPr>
          <p:cNvPr id="3" name="Segnaposto contenuto 2"/>
          <p:cNvSpPr>
            <a:spLocks noGrp="1"/>
          </p:cNvSpPr>
          <p:nvPr>
            <p:ph idx="1"/>
          </p:nvPr>
        </p:nvSpPr>
        <p:spPr/>
        <p:txBody>
          <a:bodyPr/>
          <a:lstStyle/>
          <a:p>
            <a:r>
              <a:rPr lang="it-IT" dirty="0" smtClean="0"/>
              <a:t>IR-X</a:t>
            </a:r>
            <a:endParaRPr lang="it-I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953040"/>
            <a:ext cx="3528392" cy="2148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2996952"/>
            <a:ext cx="3245833" cy="21043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144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 Ciocci (</a:t>
            </a:r>
            <a:r>
              <a:rPr lang="it-IT" dirty="0" err="1" smtClean="0"/>
              <a:t>Courtesy</a:t>
            </a:r>
            <a:r>
              <a:rPr lang="it-IT" dirty="0" smtClean="0"/>
              <a:t>)</a:t>
            </a:r>
            <a:endParaRPr lang="it-IT" dirty="0"/>
          </a:p>
        </p:txBody>
      </p:sp>
      <p:graphicFrame>
        <p:nvGraphicFramePr>
          <p:cNvPr id="4" name="Segnaposto contenuto 3"/>
          <p:cNvGraphicFramePr>
            <a:graphicFrameLocks noGrp="1" noChangeAspect="1"/>
          </p:cNvGraphicFramePr>
          <p:nvPr>
            <p:ph idx="1"/>
            <p:extLst>
              <p:ext uri="{D42A27DB-BD31-4B8C-83A1-F6EECF244321}">
                <p14:modId xmlns:p14="http://schemas.microsoft.com/office/powerpoint/2010/main" val="2281317923"/>
              </p:ext>
            </p:extLst>
          </p:nvPr>
        </p:nvGraphicFramePr>
        <p:xfrm>
          <a:off x="-30897" y="1772817"/>
          <a:ext cx="4732771" cy="3528392"/>
        </p:xfrm>
        <a:graphic>
          <a:graphicData uri="http://schemas.openxmlformats.org/presentationml/2006/ole">
            <mc:AlternateContent xmlns:mc="http://schemas.openxmlformats.org/markup-compatibility/2006">
              <mc:Choice xmlns:v="urn:schemas-microsoft-com:vml" Requires="v">
                <p:oleObj spid="_x0000_s1056" name="Picture" r:id="rId3" imgW="5851773" imgH="4362356" progId="Word.Picture.8">
                  <p:embed/>
                </p:oleObj>
              </mc:Choice>
              <mc:Fallback>
                <p:oleObj name="Picture" r:id="rId3" imgW="5851773" imgH="4362356"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97" y="1772817"/>
                        <a:ext cx="4732771" cy="3528392"/>
                      </a:xfrm>
                      <a:prstGeom prst="rect">
                        <a:avLst/>
                      </a:prstGeom>
                      <a:noFill/>
                      <a:ln>
                        <a:noFill/>
                      </a:ln>
                    </p:spPr>
                  </p:pic>
                </p:oleObj>
              </mc:Fallback>
            </mc:AlternateContent>
          </a:graphicData>
        </a:graphic>
      </p:graphicFrame>
      <p:graphicFrame>
        <p:nvGraphicFramePr>
          <p:cNvPr id="5" name="Oggetto 4"/>
          <p:cNvGraphicFramePr>
            <a:graphicFrameLocks noChangeAspect="1"/>
          </p:cNvGraphicFramePr>
          <p:nvPr>
            <p:extLst>
              <p:ext uri="{D42A27DB-BD31-4B8C-83A1-F6EECF244321}">
                <p14:modId xmlns:p14="http://schemas.microsoft.com/office/powerpoint/2010/main" val="778485842"/>
              </p:ext>
            </p:extLst>
          </p:nvPr>
        </p:nvGraphicFramePr>
        <p:xfrm>
          <a:off x="4282374" y="1772816"/>
          <a:ext cx="4730556" cy="3528392"/>
        </p:xfrm>
        <a:graphic>
          <a:graphicData uri="http://schemas.openxmlformats.org/presentationml/2006/ole">
            <mc:AlternateContent xmlns:mc="http://schemas.openxmlformats.org/markup-compatibility/2006">
              <mc:Choice xmlns:v="urn:schemas-microsoft-com:vml" Requires="v">
                <p:oleObj spid="_x0000_s1057" name="Picture" r:id="rId5" imgW="5851773" imgH="4362356" progId="Word.Picture.8">
                  <p:embed/>
                </p:oleObj>
              </mc:Choice>
              <mc:Fallback>
                <p:oleObj name="Picture" r:id="rId5" imgW="5851773" imgH="4362356" progId="Word.Picture.8">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2374" y="1772816"/>
                        <a:ext cx="4730556" cy="35283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1445411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364</Words>
  <Application>Microsoft Office PowerPoint</Application>
  <PresentationFormat>Presentazione su schermo (4:3)</PresentationFormat>
  <Paragraphs>75</Paragraphs>
  <Slides>18</Slides>
  <Notes>1</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18</vt:i4>
      </vt:variant>
    </vt:vector>
  </HeadingPairs>
  <TitlesOfParts>
    <vt:vector size="21" baseType="lpstr">
      <vt:lpstr>Tema di Office</vt:lpstr>
      <vt:lpstr>Picture</vt:lpstr>
      <vt:lpstr>Equation</vt:lpstr>
      <vt:lpstr>FEL@IRIDE</vt:lpstr>
      <vt:lpstr>Which Challenge (s) For A new Source?</vt:lpstr>
      <vt:lpstr> With the capabilities of a FEL </vt:lpstr>
      <vt:lpstr>And capable of providing informations on…</vt:lpstr>
      <vt:lpstr> Flexible-FEL (?)</vt:lpstr>
      <vt:lpstr>Making use of the «Lamp-Genius» </vt:lpstr>
      <vt:lpstr>Integrated «architecture»</vt:lpstr>
      <vt:lpstr>Operating region</vt:lpstr>
      <vt:lpstr>F. Ciocci (Courtesy)</vt:lpstr>
      <vt:lpstr>SASE-SECTION</vt:lpstr>
      <vt:lpstr>SASE-1.5 GeV M. Artioli, F. Ciocci, E. Di Palma, A. Doria, G. P. Gallerano, E. Giovenale, L. Giannessi, P. L. Ottaviani, S. Pagnutti, A. Petralia, V. Petrillo, J.V. Rau, E. Sabia, I. Spassovsky, V. Surrenti and A. Torre </vt:lpstr>
      <vt:lpstr>Presentazione standard di PowerPoint</vt:lpstr>
      <vt:lpstr>First Oscillator: Pumb &amp; probe, bio-medical applications, X-ray Generation,  Beam Heater, Two colors, Low Energy Gamma-Gamma collider</vt:lpstr>
      <vt:lpstr>Second oscillator</vt:lpstr>
      <vt:lpstr>Presentazione standard di PowerPoint</vt:lpstr>
      <vt:lpstr>An oscillator at 13.5 nm</vt:lpstr>
      <vt:lpstr>Costs</vt:lpstr>
      <vt:lpstr>Saturation Length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FEL@IRIDE</dc:title>
  <dc:creator>pino</dc:creator>
  <cp:lastModifiedBy>pino</cp:lastModifiedBy>
  <cp:revision>26</cp:revision>
  <dcterms:created xsi:type="dcterms:W3CDTF">2013-03-10T10:58:28Z</dcterms:created>
  <dcterms:modified xsi:type="dcterms:W3CDTF">2013-03-13T16:21:41Z</dcterms:modified>
</cp:coreProperties>
</file>