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63" r:id="rId3"/>
    <p:sldId id="264" r:id="rId4"/>
    <p:sldId id="265" r:id="rId5"/>
    <p:sldId id="270" r:id="rId6"/>
    <p:sldId id="266" r:id="rId7"/>
    <p:sldId id="267" r:id="rId8"/>
    <p:sldId id="268" r:id="rId9"/>
    <p:sldId id="269" r:id="rId10"/>
    <p:sldId id="256" r:id="rId11"/>
    <p:sldId id="257" r:id="rId12"/>
    <p:sldId id="258" r:id="rId13"/>
    <p:sldId id="259" r:id="rId14"/>
    <p:sldId id="271" r:id="rId15"/>
    <p:sldId id="272" r:id="rId16"/>
    <p:sldId id="273" r:id="rId17"/>
    <p:sldId id="275" r:id="rId18"/>
    <p:sldId id="280" r:id="rId19"/>
    <p:sldId id="276" r:id="rId20"/>
    <p:sldId id="277" r:id="rId21"/>
    <p:sldId id="278" r:id="rId22"/>
    <p:sldId id="279" r:id="rId23"/>
    <p:sldId id="281" r:id="rId24"/>
    <p:sldId id="282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A6B3"/>
    <a:srgbClr val="787878"/>
    <a:srgbClr val="7B7B7C"/>
    <a:srgbClr val="B45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9" autoAdjust="0"/>
    <p:restoredTop sz="98783" autoAdjust="0"/>
  </p:normalViewPr>
  <p:slideViewPr>
    <p:cSldViewPr>
      <p:cViewPr varScale="1">
        <p:scale>
          <a:sx n="91" d="100"/>
          <a:sy n="91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F4583-9D5E-4B5F-9804-B188853B3642}" type="datetimeFigureOut">
              <a:rPr lang="it-IT" smtClean="0"/>
              <a:t>13/03/13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DE138-6C0F-4C0C-9CCC-77468AAC6AD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82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A42E-3D99-434B-8C56-F7F4A98E9A7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92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latin typeface="Calibri" pitchFamily="34" charset="0"/>
              <a:ea typeface="MS Gothic" charset="-128"/>
            </a:endParaRPr>
          </a:p>
        </p:txBody>
      </p:sp>
      <p:sp>
        <p:nvSpPr>
          <p:cNvPr id="178179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066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38E8339-0D60-4222-9FD0-3A49AA45B6A7}" type="slidenum">
              <a:rPr lang="it-IT" sz="1200">
                <a:latin typeface="+mn-lt"/>
                <a:cs typeface="+mn-cs"/>
              </a:rPr>
              <a:pPr algn="r">
                <a:defRPr/>
              </a:pPr>
              <a:t>15</a:t>
            </a:fld>
            <a:endParaRPr lang="it-IT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7FFE-22D8-4E9A-BB5A-5D2AE993AF65}" type="datetimeFigureOut">
              <a:rPr lang="it-IT" smtClean="0"/>
              <a:t>13/03/13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9A39-E435-40B1-866C-FFBB17B360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7FFE-22D8-4E9A-BB5A-5D2AE993AF65}" type="datetimeFigureOut">
              <a:rPr lang="it-IT" smtClean="0"/>
              <a:t>13/03/13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9A39-E435-40B1-866C-FFBB17B360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7FFE-22D8-4E9A-BB5A-5D2AE993AF65}" type="datetimeFigureOut">
              <a:rPr lang="it-IT" smtClean="0"/>
              <a:t>13/03/13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9A39-E435-40B1-866C-FFBB17B360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7FFE-22D8-4E9A-BB5A-5D2AE993AF65}" type="datetimeFigureOut">
              <a:rPr lang="it-IT" smtClean="0"/>
              <a:t>13/03/13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9A39-E435-40B1-866C-FFBB17B360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7FFE-22D8-4E9A-BB5A-5D2AE993AF65}" type="datetimeFigureOut">
              <a:rPr lang="it-IT" smtClean="0"/>
              <a:t>13/03/13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9A39-E435-40B1-866C-FFBB17B360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7FFE-22D8-4E9A-BB5A-5D2AE993AF65}" type="datetimeFigureOut">
              <a:rPr lang="it-IT" smtClean="0"/>
              <a:t>13/03/13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9A39-E435-40B1-866C-FFBB17B360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7FFE-22D8-4E9A-BB5A-5D2AE993AF65}" type="datetimeFigureOut">
              <a:rPr lang="it-IT" smtClean="0"/>
              <a:t>13/03/13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9A39-E435-40B1-866C-FFBB17B360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7FFE-22D8-4E9A-BB5A-5D2AE993AF65}" type="datetimeFigureOut">
              <a:rPr lang="it-IT" smtClean="0"/>
              <a:t>13/03/13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9A39-E435-40B1-866C-FFBB17B360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7FFE-22D8-4E9A-BB5A-5D2AE993AF65}" type="datetimeFigureOut">
              <a:rPr lang="it-IT" smtClean="0"/>
              <a:t>13/03/13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9A39-E435-40B1-866C-FFBB17B360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7FFE-22D8-4E9A-BB5A-5D2AE993AF65}" type="datetimeFigureOut">
              <a:rPr lang="it-IT" smtClean="0"/>
              <a:t>13/03/13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9A39-E435-40B1-866C-FFBB17B360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7FFE-22D8-4E9A-BB5A-5D2AE993AF65}" type="datetimeFigureOut">
              <a:rPr lang="it-IT" smtClean="0"/>
              <a:t>13/03/13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9A39-E435-40B1-866C-FFBB17B360B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563072" cy="12289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7FFE-22D8-4E9A-BB5A-5D2AE993AF65}" type="datetimeFigureOut">
              <a:rPr lang="it-IT" smtClean="0"/>
              <a:t>14/03/13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39A39-E435-40B1-866C-FFBB17B360B8}" type="slidenum">
              <a:rPr lang="it-IT" smtClean="0"/>
              <a:t>‹#›</a:t>
            </a:fld>
            <a:endParaRPr lang="it-IT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72" y="116632"/>
            <a:ext cx="2053456" cy="1363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4504" y="1844824"/>
            <a:ext cx="8455968" cy="1470025"/>
          </a:xfrm>
        </p:spPr>
        <p:txBody>
          <a:bodyPr>
            <a:normAutofit/>
          </a:bodyPr>
          <a:lstStyle/>
          <a:p>
            <a:r>
              <a:rPr lang="it-IT" sz="4000" b="1" dirty="0" smtClean="0"/>
              <a:t>A case </a:t>
            </a:r>
            <a:r>
              <a:rPr lang="it-IT" sz="4000" b="1" dirty="0" smtClean="0"/>
              <a:t>for a </a:t>
            </a:r>
            <a:r>
              <a:rPr lang="it-IT" sz="4000" b="1" dirty="0" err="1" smtClean="0"/>
              <a:t>hadron</a:t>
            </a:r>
            <a:r>
              <a:rPr lang="it-IT" sz="4000" b="1" dirty="0" smtClean="0"/>
              <a:t> photo-production source </a:t>
            </a:r>
            <a:r>
              <a:rPr lang="it-IT" sz="4000" b="1" dirty="0" err="1" smtClean="0"/>
              <a:t>at</a:t>
            </a:r>
            <a:r>
              <a:rPr lang="it-IT" sz="4000" b="1" dirty="0" smtClean="0"/>
              <a:t> IRIDE</a:t>
            </a:r>
            <a:endParaRPr lang="it-IT" sz="1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3356992"/>
            <a:ext cx="9036496" cy="2423120"/>
          </a:xfrm>
        </p:spPr>
        <p:txBody>
          <a:bodyPr>
            <a:noAutofit/>
          </a:bodyPr>
          <a:lstStyle/>
          <a:p>
            <a:r>
              <a:rPr lang="it-IT" sz="2400" dirty="0" err="1" smtClean="0">
                <a:solidFill>
                  <a:schemeClr val="tx2"/>
                </a:solidFill>
              </a:rPr>
              <a:t>R</a:t>
            </a:r>
            <a:r>
              <a:rPr lang="it-IT" sz="2400" dirty="0" smtClean="0">
                <a:solidFill>
                  <a:schemeClr val="tx2"/>
                </a:solidFill>
              </a:rPr>
              <a:t>. Faccini</a:t>
            </a:r>
            <a:r>
              <a:rPr lang="it-IT" sz="2400" baseline="30000" dirty="0" smtClean="0">
                <a:solidFill>
                  <a:schemeClr val="tx2"/>
                </a:solidFill>
              </a:rPr>
              <a:t>1,2</a:t>
            </a:r>
            <a:r>
              <a:rPr lang="it-IT" sz="2400" dirty="0" smtClean="0">
                <a:solidFill>
                  <a:schemeClr val="tx2"/>
                </a:solidFill>
              </a:rPr>
              <a:t>, </a:t>
            </a:r>
            <a:r>
              <a:rPr lang="it-IT" sz="2400" dirty="0" err="1" smtClean="0">
                <a:solidFill>
                  <a:schemeClr val="tx2"/>
                </a:solidFill>
              </a:rPr>
              <a:t>F</a:t>
            </a:r>
            <a:r>
              <a:rPr lang="it-IT" sz="2400" dirty="0" smtClean="0">
                <a:solidFill>
                  <a:schemeClr val="tx2"/>
                </a:solidFill>
              </a:rPr>
              <a:t>. Grazzi</a:t>
            </a:r>
            <a:r>
              <a:rPr lang="it-IT" sz="2400" baseline="30000" dirty="0" smtClean="0">
                <a:solidFill>
                  <a:schemeClr val="tx2"/>
                </a:solidFill>
              </a:rPr>
              <a:t>3</a:t>
            </a:r>
            <a:r>
              <a:rPr lang="it-IT" sz="2400" dirty="0" smtClean="0">
                <a:solidFill>
                  <a:schemeClr val="tx2"/>
                </a:solidFill>
              </a:rPr>
              <a:t>, A. Pietropaolo</a:t>
            </a:r>
            <a:r>
              <a:rPr lang="it-IT" sz="2400" baseline="30000" dirty="0" smtClean="0">
                <a:solidFill>
                  <a:schemeClr val="tx2"/>
                </a:solidFill>
              </a:rPr>
              <a:t>4</a:t>
            </a:r>
            <a:r>
              <a:rPr lang="it-IT" sz="2400" dirty="0" smtClean="0">
                <a:solidFill>
                  <a:schemeClr val="tx2"/>
                </a:solidFill>
              </a:rPr>
              <a:t>, L. </a:t>
            </a:r>
            <a:r>
              <a:rPr lang="it-IT" sz="2400" dirty="0" smtClean="0">
                <a:solidFill>
                  <a:schemeClr val="tx2"/>
                </a:solidFill>
              </a:rPr>
              <a:t>Quintieri</a:t>
            </a:r>
            <a:r>
              <a:rPr lang="it-IT" sz="2400" baseline="30000" dirty="0" smtClean="0">
                <a:solidFill>
                  <a:schemeClr val="tx2"/>
                </a:solidFill>
              </a:rPr>
              <a:t>5</a:t>
            </a:r>
            <a:r>
              <a:rPr lang="it-IT" sz="2400" dirty="0" smtClean="0">
                <a:solidFill>
                  <a:schemeClr val="tx2"/>
                </a:solidFill>
              </a:rPr>
              <a:t>, </a:t>
            </a:r>
            <a:r>
              <a:rPr lang="it-IT" sz="2400" b="1" u="sng" dirty="0">
                <a:solidFill>
                  <a:schemeClr val="tx2"/>
                </a:solidFill>
              </a:rPr>
              <a:t>P. Valente</a:t>
            </a:r>
            <a:r>
              <a:rPr lang="it-IT" sz="2400" baseline="30000" dirty="0">
                <a:solidFill>
                  <a:schemeClr val="tx2"/>
                </a:solidFill>
              </a:rPr>
              <a:t>1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endParaRPr lang="it-IT" sz="2400" dirty="0" smtClean="0">
              <a:solidFill>
                <a:schemeClr val="tx2"/>
              </a:solidFill>
            </a:endParaRPr>
          </a:p>
          <a:p>
            <a:r>
              <a:rPr lang="it-IT" sz="1400" i="1" baseline="30000" dirty="0" smtClean="0">
                <a:solidFill>
                  <a:schemeClr val="tx2"/>
                </a:solidFill>
              </a:rPr>
              <a:t>1</a:t>
            </a:r>
            <a:r>
              <a:rPr lang="it-IT" sz="1400" i="1" dirty="0" smtClean="0">
                <a:solidFill>
                  <a:schemeClr val="tx2"/>
                </a:solidFill>
              </a:rPr>
              <a:t> </a:t>
            </a:r>
            <a:r>
              <a:rPr lang="it-IT" sz="1400" i="1" dirty="0" smtClean="0">
                <a:solidFill>
                  <a:schemeClr val="tx2"/>
                </a:solidFill>
              </a:rPr>
              <a:t>INFN </a:t>
            </a:r>
            <a:r>
              <a:rPr lang="it-IT" sz="1400" i="1" dirty="0" smtClean="0">
                <a:solidFill>
                  <a:schemeClr val="tx2"/>
                </a:solidFill>
              </a:rPr>
              <a:t>Sezione </a:t>
            </a:r>
            <a:r>
              <a:rPr lang="it-IT" sz="1400" i="1" dirty="0" smtClean="0">
                <a:solidFill>
                  <a:schemeClr val="tx2"/>
                </a:solidFill>
              </a:rPr>
              <a:t>Roma</a:t>
            </a:r>
            <a:endParaRPr lang="it-IT" sz="1400" i="1" dirty="0" smtClean="0">
              <a:solidFill>
                <a:schemeClr val="tx2"/>
              </a:solidFill>
            </a:endParaRPr>
          </a:p>
          <a:p>
            <a:r>
              <a:rPr lang="it-IT" sz="1400" i="1" baseline="30000" dirty="0" smtClean="0">
                <a:solidFill>
                  <a:schemeClr val="tx2"/>
                </a:solidFill>
              </a:rPr>
              <a:t>2</a:t>
            </a:r>
            <a:r>
              <a:rPr lang="it-IT" sz="1400" i="1" dirty="0" smtClean="0">
                <a:solidFill>
                  <a:schemeClr val="tx2"/>
                </a:solidFill>
              </a:rPr>
              <a:t> </a:t>
            </a:r>
            <a:r>
              <a:rPr lang="it-IT" sz="1400" i="1" dirty="0" err="1" smtClean="0">
                <a:solidFill>
                  <a:schemeClr val="tx2"/>
                </a:solidFill>
              </a:rPr>
              <a:t>Univ</a:t>
            </a:r>
            <a:r>
              <a:rPr lang="it-IT" sz="1400" i="1" dirty="0" smtClean="0">
                <a:solidFill>
                  <a:schemeClr val="tx2"/>
                </a:solidFill>
              </a:rPr>
              <a:t>. La Sapienza</a:t>
            </a:r>
          </a:p>
          <a:p>
            <a:r>
              <a:rPr lang="it-IT" sz="1400" i="1" baseline="30000" dirty="0" smtClean="0">
                <a:solidFill>
                  <a:schemeClr val="tx2"/>
                </a:solidFill>
              </a:rPr>
              <a:t>3</a:t>
            </a:r>
            <a:r>
              <a:rPr lang="it-IT" sz="1400" i="1" dirty="0" smtClean="0">
                <a:solidFill>
                  <a:schemeClr val="tx2"/>
                </a:solidFill>
              </a:rPr>
              <a:t> </a:t>
            </a:r>
            <a:r>
              <a:rPr lang="it-IT" sz="1400" i="1" dirty="0" smtClean="0">
                <a:solidFill>
                  <a:schemeClr val="tx2"/>
                </a:solidFill>
              </a:rPr>
              <a:t>CNR-ISC Firenze</a:t>
            </a:r>
          </a:p>
          <a:p>
            <a:r>
              <a:rPr lang="it-IT" sz="1400" i="1" baseline="30000" dirty="0" smtClean="0">
                <a:solidFill>
                  <a:schemeClr val="tx2"/>
                </a:solidFill>
              </a:rPr>
              <a:t>4</a:t>
            </a:r>
            <a:r>
              <a:rPr lang="it-IT" sz="1400" i="1" dirty="0" smtClean="0">
                <a:solidFill>
                  <a:schemeClr val="tx2"/>
                </a:solidFill>
              </a:rPr>
              <a:t> </a:t>
            </a:r>
            <a:r>
              <a:rPr lang="it-IT" sz="1400" i="1" dirty="0" smtClean="0">
                <a:solidFill>
                  <a:schemeClr val="tx2"/>
                </a:solidFill>
              </a:rPr>
              <a:t>ENEA Centro Ricerche Frascati</a:t>
            </a:r>
          </a:p>
          <a:p>
            <a:r>
              <a:rPr lang="it-IT" sz="1400" i="1" baseline="30000" dirty="0" smtClean="0">
                <a:solidFill>
                  <a:schemeClr val="tx2"/>
                </a:solidFill>
              </a:rPr>
              <a:t>5</a:t>
            </a:r>
            <a:r>
              <a:rPr lang="it-IT" sz="1400" i="1" dirty="0" smtClean="0">
                <a:solidFill>
                  <a:schemeClr val="tx2"/>
                </a:solidFill>
              </a:rPr>
              <a:t> </a:t>
            </a:r>
            <a:r>
              <a:rPr lang="it-IT" sz="1400" i="1" dirty="0" smtClean="0">
                <a:solidFill>
                  <a:schemeClr val="tx2"/>
                </a:solidFill>
              </a:rPr>
              <a:t>ENEA Centro Ricerche Casaccia</a:t>
            </a:r>
            <a:endParaRPr lang="it-IT" sz="1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6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ON_3D_far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83120"/>
            <a:ext cx="5459424" cy="383816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123728" y="528062"/>
            <a:ext cx="7020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tx2"/>
                </a:solidFill>
              </a:rPr>
              <a:t>Neutron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Imaging</a:t>
            </a:r>
            <a:r>
              <a:rPr lang="it-IT" dirty="0" smtClean="0">
                <a:solidFill>
                  <a:schemeClr val="tx2"/>
                </a:solidFill>
              </a:rPr>
              <a:t> (</a:t>
            </a:r>
            <a:r>
              <a:rPr lang="it-IT" dirty="0" err="1" smtClean="0">
                <a:solidFill>
                  <a:schemeClr val="tx2"/>
                </a:solidFill>
              </a:rPr>
              <a:t>radiography</a:t>
            </a:r>
            <a:r>
              <a:rPr lang="it-IT" dirty="0" smtClean="0">
                <a:solidFill>
                  <a:schemeClr val="tx2"/>
                </a:solidFill>
              </a:rPr>
              <a:t> and </a:t>
            </a:r>
            <a:r>
              <a:rPr lang="it-IT" dirty="0" err="1" smtClean="0">
                <a:solidFill>
                  <a:schemeClr val="tx2"/>
                </a:solidFill>
              </a:rPr>
              <a:t>tomography</a:t>
            </a:r>
            <a:r>
              <a:rPr lang="it-IT" dirty="0" smtClean="0">
                <a:solidFill>
                  <a:schemeClr val="tx2"/>
                </a:solidFill>
              </a:rPr>
              <a:t>) </a:t>
            </a:r>
            <a:r>
              <a:rPr lang="it-IT" dirty="0" err="1" smtClean="0">
                <a:solidFill>
                  <a:schemeClr val="tx2"/>
                </a:solidFill>
              </a:rPr>
              <a:t>is</a:t>
            </a:r>
            <a:r>
              <a:rPr lang="it-IT" dirty="0" smtClean="0">
                <a:solidFill>
                  <a:schemeClr val="tx2"/>
                </a:solidFill>
              </a:rPr>
              <a:t> a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technique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able</a:t>
            </a:r>
            <a:r>
              <a:rPr lang="it-IT" dirty="0" smtClean="0">
                <a:solidFill>
                  <a:schemeClr val="tx2"/>
                </a:solidFill>
              </a:rPr>
              <a:t> to </a:t>
            </a:r>
            <a:r>
              <a:rPr lang="it-IT" dirty="0" err="1" smtClean="0">
                <a:solidFill>
                  <a:schemeClr val="tx2"/>
                </a:solidFill>
              </a:rPr>
              <a:t>perform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spatial</a:t>
            </a:r>
            <a:r>
              <a:rPr lang="it-IT" dirty="0" smtClean="0">
                <a:solidFill>
                  <a:schemeClr val="tx2"/>
                </a:solidFill>
              </a:rPr>
              <a:t> and </a:t>
            </a:r>
            <a:r>
              <a:rPr lang="it-IT" dirty="0" err="1" smtClean="0">
                <a:solidFill>
                  <a:schemeClr val="tx2"/>
                </a:solidFill>
              </a:rPr>
              <a:t>volumetric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maps</a:t>
            </a:r>
            <a:r>
              <a:rPr lang="it-IT" dirty="0" smtClean="0">
                <a:solidFill>
                  <a:schemeClr val="tx2"/>
                </a:solidFill>
              </a:rPr>
              <a:t> of </a:t>
            </a:r>
            <a:r>
              <a:rPr lang="it-IT" dirty="0" err="1" smtClean="0">
                <a:solidFill>
                  <a:schemeClr val="tx2"/>
                </a:solidFill>
              </a:rPr>
              <a:t>samples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in </a:t>
            </a:r>
            <a:r>
              <a:rPr lang="it-IT" dirty="0" err="1" smtClean="0">
                <a:solidFill>
                  <a:schemeClr val="tx2"/>
                </a:solidFill>
              </a:rPr>
              <a:t>order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to </a:t>
            </a:r>
            <a:r>
              <a:rPr lang="it-IT" dirty="0" err="1" smtClean="0">
                <a:solidFill>
                  <a:schemeClr val="tx2"/>
                </a:solidFill>
              </a:rPr>
              <a:t>study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their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morphology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</a:p>
          <a:p>
            <a:pPr algn="just"/>
            <a:endParaRPr lang="it-IT" sz="900" dirty="0" smtClean="0">
              <a:solidFill>
                <a:schemeClr val="tx2"/>
              </a:solidFill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5 </a:t>
            </a:r>
            <a:r>
              <a:rPr lang="it-IT" dirty="0" err="1" smtClean="0">
                <a:solidFill>
                  <a:schemeClr val="tx2"/>
                </a:solidFill>
              </a:rPr>
              <a:t>beamlines</a:t>
            </a:r>
            <a:r>
              <a:rPr lang="it-IT" dirty="0" smtClean="0">
                <a:solidFill>
                  <a:schemeClr val="tx2"/>
                </a:solidFill>
              </a:rPr>
              <a:t> in </a:t>
            </a:r>
            <a:r>
              <a:rPr lang="it-IT" dirty="0" err="1" smtClean="0">
                <a:solidFill>
                  <a:schemeClr val="tx2"/>
                </a:solidFill>
              </a:rPr>
              <a:t>Europe</a:t>
            </a:r>
            <a:r>
              <a:rPr lang="it-IT" dirty="0" smtClean="0">
                <a:solidFill>
                  <a:schemeClr val="tx2"/>
                </a:solidFill>
              </a:rPr>
              <a:t> + 1 in </a:t>
            </a:r>
            <a:r>
              <a:rPr lang="it-IT" dirty="0" err="1" smtClean="0">
                <a:solidFill>
                  <a:schemeClr val="tx2"/>
                </a:solidFill>
              </a:rPr>
              <a:t>construction</a:t>
            </a:r>
            <a:endParaRPr lang="it-IT" dirty="0" smtClean="0">
              <a:solidFill>
                <a:schemeClr val="tx2"/>
              </a:solidFill>
            </a:endParaRPr>
          </a:p>
          <a:p>
            <a:pPr algn="just"/>
            <a:r>
              <a:rPr lang="it-IT" dirty="0" err="1" smtClean="0">
                <a:solidFill>
                  <a:schemeClr val="tx2"/>
                </a:solidFill>
              </a:rPr>
              <a:t>requested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beam</a:t>
            </a:r>
            <a:r>
              <a:rPr lang="it-IT" dirty="0" smtClean="0">
                <a:solidFill>
                  <a:schemeClr val="tx2"/>
                </a:solidFill>
              </a:rPr>
              <a:t> time / </a:t>
            </a:r>
            <a:r>
              <a:rPr lang="it-IT" dirty="0" err="1" smtClean="0">
                <a:solidFill>
                  <a:schemeClr val="tx2"/>
                </a:solidFill>
              </a:rPr>
              <a:t>available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beam</a:t>
            </a:r>
            <a:r>
              <a:rPr lang="it-IT" dirty="0" smtClean="0">
                <a:solidFill>
                  <a:schemeClr val="tx2"/>
                </a:solidFill>
              </a:rPr>
              <a:t> time = 3 / </a:t>
            </a:r>
            <a:r>
              <a:rPr lang="it-IT" dirty="0" smtClean="0">
                <a:solidFill>
                  <a:schemeClr val="tx2"/>
                </a:solidFill>
              </a:rPr>
              <a:t>1 </a:t>
            </a:r>
            <a:r>
              <a:rPr lang="it-IT" dirty="0" smtClean="0">
                <a:solidFill>
                  <a:schemeClr val="tx2"/>
                </a:solidFill>
                <a:sym typeface="Symbol"/>
              </a:rPr>
              <a:t> 500 </a:t>
            </a:r>
            <a:r>
              <a:rPr lang="it-IT" dirty="0" err="1" smtClean="0">
                <a:solidFill>
                  <a:schemeClr val="tx2"/>
                </a:solidFill>
                <a:sym typeface="Symbol"/>
              </a:rPr>
              <a:t>users</a:t>
            </a:r>
            <a:r>
              <a:rPr lang="it-IT" dirty="0" smtClean="0">
                <a:solidFill>
                  <a:schemeClr val="tx2"/>
                </a:solidFill>
                <a:sym typeface="Symbol"/>
              </a:rPr>
              <a:t> per </a:t>
            </a:r>
            <a:r>
              <a:rPr lang="it-IT" dirty="0" err="1" smtClean="0">
                <a:solidFill>
                  <a:schemeClr val="tx2"/>
                </a:solidFill>
                <a:sym typeface="Symbol"/>
              </a:rPr>
              <a:t>year</a:t>
            </a:r>
            <a:endParaRPr lang="it-IT" dirty="0" smtClean="0">
              <a:solidFill>
                <a:schemeClr val="tx2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57422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The ICON </a:t>
            </a:r>
            <a:r>
              <a:rPr lang="it-IT" dirty="0" err="1" smtClean="0">
                <a:solidFill>
                  <a:schemeClr val="accent1"/>
                </a:solidFill>
              </a:rPr>
              <a:t>beam-line</a:t>
            </a:r>
            <a:r>
              <a:rPr lang="it-IT" dirty="0" smtClean="0">
                <a:solidFill>
                  <a:schemeClr val="accent1"/>
                </a:solidFill>
              </a:rPr>
              <a:t> at the SINQ </a:t>
            </a:r>
            <a:r>
              <a:rPr lang="it-IT" dirty="0" err="1" smtClean="0">
                <a:solidFill>
                  <a:schemeClr val="accent1"/>
                </a:solidFill>
              </a:rPr>
              <a:t>continuous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dirty="0" err="1" smtClean="0">
                <a:solidFill>
                  <a:schemeClr val="accent1"/>
                </a:solidFill>
              </a:rPr>
              <a:t>spallation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dirty="0" err="1" smtClean="0">
                <a:solidFill>
                  <a:schemeClr val="accent1"/>
                </a:solidFill>
              </a:rPr>
              <a:t>neutron</a:t>
            </a:r>
            <a:r>
              <a:rPr lang="it-IT" dirty="0" smtClean="0">
                <a:solidFill>
                  <a:schemeClr val="accent1"/>
                </a:solidFill>
              </a:rPr>
              <a:t> source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http://www.psi.ch/</a:t>
            </a:r>
            <a:r>
              <a:rPr lang="it-IT" dirty="0" err="1" smtClean="0">
                <a:solidFill>
                  <a:schemeClr val="accent1"/>
                </a:solidFill>
              </a:rPr>
              <a:t>sinq</a:t>
            </a:r>
            <a:r>
              <a:rPr lang="it-IT" dirty="0" smtClean="0">
                <a:solidFill>
                  <a:schemeClr val="accent1"/>
                </a:solidFill>
              </a:rPr>
              <a:t>/</a:t>
            </a:r>
            <a:r>
              <a:rPr lang="it-IT" dirty="0" err="1" smtClean="0">
                <a:solidFill>
                  <a:schemeClr val="accent1"/>
                </a:solidFill>
              </a:rPr>
              <a:t>icon</a:t>
            </a:r>
            <a:r>
              <a:rPr lang="it-IT" dirty="0" smtClean="0">
                <a:solidFill>
                  <a:schemeClr val="accent1"/>
                </a:solidFill>
              </a:rPr>
              <a:t>/</a:t>
            </a:r>
            <a:r>
              <a:rPr lang="it-IT" dirty="0" err="1" smtClean="0">
                <a:solidFill>
                  <a:schemeClr val="accent1"/>
                </a:solidFill>
              </a:rPr>
              <a:t>icon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072330" y="2643182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source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000892" y="3714752"/>
            <a:ext cx="2036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Small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field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view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high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res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measuring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position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4143380"/>
            <a:ext cx="1972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large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field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view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high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res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meas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. position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rot="10800000">
            <a:off x="4286248" y="4082773"/>
            <a:ext cx="2714644" cy="2473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1428728" y="4725714"/>
            <a:ext cx="928694" cy="71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32"/>
          <p:cNvSpPr txBox="1"/>
          <p:nvPr/>
        </p:nvSpPr>
        <p:spPr>
          <a:xfrm>
            <a:off x="3742920" y="35912"/>
            <a:ext cx="30508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chemeClr val="accent5">
                    <a:lumMod val="50000"/>
                  </a:schemeClr>
                </a:solidFill>
              </a:rPr>
              <a:t>Neutron</a:t>
            </a: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accent5">
                    <a:lumMod val="50000"/>
                  </a:schemeClr>
                </a:solidFill>
              </a:rPr>
              <a:t>imaging</a:t>
            </a:r>
            <a:endParaRPr lang="it-IT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164287" y="2230864"/>
            <a:ext cx="864096" cy="720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Elaborazione 5"/>
          <p:cNvSpPr/>
          <p:nvPr/>
        </p:nvSpPr>
        <p:spPr>
          <a:xfrm>
            <a:off x="6732239" y="4437112"/>
            <a:ext cx="1224136" cy="792088"/>
          </a:xfrm>
          <a:prstGeom prst="flowChartProcess">
            <a:avLst/>
          </a:prstGeom>
          <a:solidFill>
            <a:srgbClr val="008000">
              <a:alpha val="23922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652120" y="5373216"/>
            <a:ext cx="216024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5076056" y="4509120"/>
            <a:ext cx="1368152" cy="1368152"/>
          </a:xfrm>
          <a:prstGeom prst="ellipse">
            <a:avLst/>
          </a:prstGeom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092" y="3933056"/>
            <a:ext cx="1691680" cy="1440160"/>
          </a:xfrm>
          <a:prstGeom prst="rect">
            <a:avLst/>
          </a:prstGeom>
          <a:solidFill>
            <a:srgbClr val="0066FF">
              <a:alpha val="2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Operazione manuale 9"/>
          <p:cNvSpPr/>
          <p:nvPr/>
        </p:nvSpPr>
        <p:spPr>
          <a:xfrm rot="5400000">
            <a:off x="5657310" y="4154270"/>
            <a:ext cx="792088" cy="1357772"/>
          </a:xfrm>
          <a:prstGeom prst="flowChartManualOperation">
            <a:avLst/>
          </a:prstGeom>
          <a:solidFill>
            <a:srgbClr val="0066FF">
              <a:alpha val="2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178155" y="2315012"/>
            <a:ext cx="825453" cy="104198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Operazione manuale 11"/>
          <p:cNvSpPr/>
          <p:nvPr/>
        </p:nvSpPr>
        <p:spPr>
          <a:xfrm rot="10800000">
            <a:off x="7332927" y="3390257"/>
            <a:ext cx="633830" cy="1805680"/>
          </a:xfrm>
          <a:prstGeom prst="flowChartManualOperation">
            <a:avLst/>
          </a:prstGeom>
          <a:solidFill>
            <a:srgbClr val="008000">
              <a:alpha val="23922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 rot="5400000">
            <a:off x="1449711" y="4143849"/>
            <a:ext cx="524770" cy="10318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Triangolo rettangolo 13"/>
          <p:cNvSpPr/>
          <p:nvPr/>
        </p:nvSpPr>
        <p:spPr>
          <a:xfrm flipH="1">
            <a:off x="7332927" y="4473665"/>
            <a:ext cx="670681" cy="825454"/>
          </a:xfrm>
          <a:prstGeom prst="rt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7369311" y="3338666"/>
            <a:ext cx="567499" cy="154773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343516" y="2410031"/>
            <a:ext cx="567499" cy="8254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 rot="7608213">
            <a:off x="7128369" y="4805496"/>
            <a:ext cx="1083066" cy="111015"/>
          </a:xfrm>
          <a:prstGeom prst="rect">
            <a:avLst/>
          </a:prstGeom>
          <a:solidFill>
            <a:srgbClr val="00B0F0">
              <a:alpha val="41000"/>
            </a:srgb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637244" y="4422074"/>
            <a:ext cx="103182" cy="8770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703555" y="4477572"/>
            <a:ext cx="3672408" cy="656216"/>
          </a:xfrm>
          <a:prstGeom prst="rect">
            <a:avLst/>
          </a:prstGeom>
          <a:solidFill>
            <a:srgbClr val="0066FF">
              <a:alpha val="2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220072" y="4461388"/>
            <a:ext cx="1021499" cy="792088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effectLst/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 rot="5400000">
            <a:off x="1479937" y="5337761"/>
            <a:ext cx="464319" cy="1031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 rot="16200000">
            <a:off x="6048163" y="3279095"/>
            <a:ext cx="2160240" cy="72008"/>
          </a:xfrm>
          <a:prstGeom prst="rect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624735" y="4332736"/>
            <a:ext cx="539552" cy="720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 rot="16200000">
            <a:off x="6561767" y="3689272"/>
            <a:ext cx="3024336" cy="107504"/>
          </a:xfrm>
          <a:prstGeom prst="rect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7270488" y="3235485"/>
            <a:ext cx="722271" cy="15477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624734" y="5268840"/>
            <a:ext cx="1504800" cy="72008"/>
          </a:xfrm>
          <a:prstGeom prst="rect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95536" y="557214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Pin </a:t>
            </a:r>
            <a:r>
              <a:rPr lang="it-IT" sz="2400" dirty="0" err="1" smtClean="0"/>
              <a:t>hole</a:t>
            </a:r>
            <a:endParaRPr lang="it-IT" sz="2400" dirty="0" smtClean="0"/>
          </a:p>
          <a:p>
            <a:r>
              <a:rPr lang="en-US" sz="1200" dirty="0" smtClean="0"/>
              <a:t>diameters: 4 cm</a:t>
            </a:r>
          </a:p>
          <a:p>
            <a:r>
              <a:rPr lang="en-US" sz="1200" dirty="0" smtClean="0"/>
              <a:t>L/D achieved: 178</a:t>
            </a:r>
            <a:endParaRPr lang="it-IT" sz="12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786445" y="5572140"/>
            <a:ext cx="314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aseline="30000" dirty="0" smtClean="0"/>
              <a:t>6</a:t>
            </a:r>
            <a:r>
              <a:rPr lang="en-US" sz="2400" dirty="0" smtClean="0"/>
              <a:t>Li based </a:t>
            </a:r>
            <a:r>
              <a:rPr lang="it-IT" sz="2400" dirty="0" err="1" smtClean="0"/>
              <a:t>Scintillator</a:t>
            </a:r>
            <a:endParaRPr lang="it-IT" sz="2400" dirty="0" smtClean="0"/>
          </a:p>
          <a:p>
            <a:pPr algn="r"/>
            <a:r>
              <a:rPr lang="en-US" sz="1200" dirty="0" smtClean="0"/>
              <a:t>Thickness</a:t>
            </a:r>
            <a:r>
              <a:rPr lang="en-US" sz="1200" dirty="0" smtClean="0"/>
              <a:t>: 100 </a:t>
            </a:r>
            <a:r>
              <a:rPr lang="en-US" sz="1200" dirty="0" err="1" smtClean="0"/>
              <a:t>μm</a:t>
            </a:r>
            <a:r>
              <a:rPr lang="en-US" sz="1200" dirty="0" smtClean="0"/>
              <a:t> </a:t>
            </a:r>
            <a:endParaRPr lang="it-IT" sz="12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928662" y="1340768"/>
            <a:ext cx="719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/>
              <a:t>Andor</a:t>
            </a:r>
            <a:r>
              <a:rPr lang="en-US" sz="2400" dirty="0" smtClean="0"/>
              <a:t> DV 436 16-bit </a:t>
            </a:r>
            <a:r>
              <a:rPr lang="it-IT" sz="2400" dirty="0" smtClean="0"/>
              <a:t>CCD Detector</a:t>
            </a:r>
          </a:p>
          <a:p>
            <a:pPr algn="r"/>
            <a:r>
              <a:rPr lang="en-US" sz="1200" dirty="0" smtClean="0"/>
              <a:t>2048×2048 pixels </a:t>
            </a:r>
          </a:p>
          <a:p>
            <a:pPr algn="r"/>
            <a:r>
              <a:rPr lang="en-US" sz="1200" dirty="0"/>
              <a:t>n</a:t>
            </a:r>
            <a:r>
              <a:rPr lang="en-US" sz="1200" dirty="0" smtClean="0"/>
              <a:t>ominal pixel size of 13.5 </a:t>
            </a:r>
            <a:r>
              <a:rPr lang="en-US" sz="1200" dirty="0" err="1" smtClean="0"/>
              <a:t>μm</a:t>
            </a:r>
            <a:r>
              <a:rPr lang="en-US" sz="1200" dirty="0" smtClean="0"/>
              <a:t> (CCD chip size: 2.76 cm x 2.76 cm)</a:t>
            </a:r>
            <a:endParaRPr lang="it-IT" sz="12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4634318" y="392906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Sample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4077063" y="3071810"/>
            <a:ext cx="292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Lens optic system </a:t>
            </a:r>
          </a:p>
          <a:p>
            <a:pPr algn="r"/>
            <a:r>
              <a:rPr lang="en-US" sz="1200" dirty="0" smtClean="0"/>
              <a:t>(1:1 optic)</a:t>
            </a:r>
            <a:endParaRPr lang="it-IT" sz="1200" dirty="0"/>
          </a:p>
        </p:txBody>
      </p:sp>
      <p:sp>
        <p:nvSpPr>
          <p:cNvPr id="32" name="Rettangolo 31"/>
          <p:cNvSpPr/>
          <p:nvPr/>
        </p:nvSpPr>
        <p:spPr>
          <a:xfrm>
            <a:off x="2143109" y="5572140"/>
            <a:ext cx="34051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smtClean="0"/>
              <a:t>Rotating table</a:t>
            </a:r>
          </a:p>
          <a:p>
            <a:pPr algn="r"/>
            <a:r>
              <a:rPr lang="en-US" sz="1200" dirty="0"/>
              <a:t>step angle of 0.96 </a:t>
            </a:r>
            <a:r>
              <a:rPr lang="en-US" sz="1200" dirty="0" smtClean="0"/>
              <a:t>° (over 360°)</a:t>
            </a:r>
          </a:p>
          <a:p>
            <a:pPr algn="r"/>
            <a:r>
              <a:rPr lang="en-US" sz="1200" dirty="0"/>
              <a:t>e</a:t>
            </a:r>
            <a:r>
              <a:rPr lang="en-US" sz="1200" dirty="0" smtClean="0"/>
              <a:t>xposure time for projection: range from 5 s to 60 s</a:t>
            </a:r>
            <a:endParaRPr lang="it-IT" sz="1200" dirty="0" smtClean="0"/>
          </a:p>
          <a:p>
            <a:pPr algn="r"/>
            <a:endParaRPr lang="it-IT" sz="12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979712" y="0"/>
            <a:ext cx="67687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215968"/>
                </a:solidFill>
              </a:rPr>
              <a:t>Neutron</a:t>
            </a:r>
            <a:r>
              <a:rPr lang="it-IT" sz="3200" b="1" dirty="0" smtClean="0">
                <a:solidFill>
                  <a:srgbClr val="215968"/>
                </a:solidFill>
              </a:rPr>
              <a:t> </a:t>
            </a:r>
            <a:r>
              <a:rPr lang="it-IT" sz="3200" b="1" dirty="0" err="1" smtClean="0">
                <a:solidFill>
                  <a:srgbClr val="215968"/>
                </a:solidFill>
              </a:rPr>
              <a:t>tomography</a:t>
            </a:r>
            <a:r>
              <a:rPr lang="it-IT" sz="3200" b="1" dirty="0" smtClean="0">
                <a:solidFill>
                  <a:srgbClr val="215968"/>
                </a:solidFill>
              </a:rPr>
              <a:t> </a:t>
            </a:r>
            <a:r>
              <a:rPr lang="it-IT" sz="3200" b="1" dirty="0" err="1" smtClean="0">
                <a:solidFill>
                  <a:srgbClr val="215968"/>
                </a:solidFill>
              </a:rPr>
              <a:t>scheme</a:t>
            </a:r>
            <a:endParaRPr lang="it-IT" sz="3200" b="1" dirty="0">
              <a:solidFill>
                <a:srgbClr val="215968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9" grpId="0" animBg="1"/>
      <p:bldP spid="27" grpId="0"/>
      <p:bldP spid="27" grpId="1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2" cstate="print"/>
          <a:srcRect l="25987" t="32866" r="27354" b="8001"/>
          <a:stretch>
            <a:fillRect/>
          </a:stretch>
        </p:blipFill>
        <p:spPr bwMode="auto">
          <a:xfrm>
            <a:off x="2154882" y="2172026"/>
            <a:ext cx="5846142" cy="416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 l="46835" t="43925" r="25000" b="45388"/>
          <a:stretch>
            <a:fillRect/>
          </a:stretch>
        </p:blipFill>
        <p:spPr bwMode="auto">
          <a:xfrm rot="16200000">
            <a:off x="-1666688" y="3743039"/>
            <a:ext cx="506055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321711" y="116632"/>
            <a:ext cx="6428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215968"/>
                </a:solidFill>
              </a:rPr>
              <a:t>Neutron</a:t>
            </a:r>
            <a:r>
              <a:rPr lang="it-IT" sz="2800" b="1" dirty="0" smtClean="0">
                <a:solidFill>
                  <a:srgbClr val="215968"/>
                </a:solidFill>
              </a:rPr>
              <a:t> </a:t>
            </a:r>
            <a:r>
              <a:rPr lang="it-IT" sz="2800" b="1" dirty="0" err="1" smtClean="0">
                <a:solidFill>
                  <a:srgbClr val="215968"/>
                </a:solidFill>
              </a:rPr>
              <a:t>tomography</a:t>
            </a:r>
            <a:r>
              <a:rPr lang="it-IT" sz="2800" b="1" dirty="0" smtClean="0">
                <a:solidFill>
                  <a:srgbClr val="215968"/>
                </a:solidFill>
              </a:rPr>
              <a:t> </a:t>
            </a:r>
            <a:r>
              <a:rPr lang="it-IT" sz="2800" b="1" dirty="0" err="1" smtClean="0">
                <a:solidFill>
                  <a:srgbClr val="215968"/>
                </a:solidFill>
              </a:rPr>
              <a:t>results</a:t>
            </a:r>
            <a:r>
              <a:rPr lang="it-IT" sz="2800" b="1" dirty="0" smtClean="0">
                <a:solidFill>
                  <a:srgbClr val="215968"/>
                </a:solidFill>
              </a:rPr>
              <a:t>, </a:t>
            </a:r>
            <a:r>
              <a:rPr lang="it-IT" sz="2800" b="1" dirty="0" err="1" smtClean="0">
                <a:solidFill>
                  <a:srgbClr val="215968"/>
                </a:solidFill>
              </a:rPr>
              <a:t>an</a:t>
            </a:r>
            <a:r>
              <a:rPr lang="it-IT" sz="2800" b="1" dirty="0" smtClean="0">
                <a:solidFill>
                  <a:srgbClr val="215968"/>
                </a:solidFill>
              </a:rPr>
              <a:t> </a:t>
            </a:r>
            <a:r>
              <a:rPr lang="it-IT" sz="2800" b="1" dirty="0" err="1" smtClean="0">
                <a:solidFill>
                  <a:srgbClr val="215968"/>
                </a:solidFill>
              </a:rPr>
              <a:t>example</a:t>
            </a:r>
            <a:r>
              <a:rPr lang="it-IT" sz="2800" b="1" dirty="0" smtClean="0">
                <a:solidFill>
                  <a:srgbClr val="215968"/>
                </a:solidFill>
              </a:rPr>
              <a:t>:</a:t>
            </a:r>
          </a:p>
          <a:p>
            <a:pPr algn="ctr"/>
            <a:r>
              <a:rPr lang="it-IT" sz="2800" b="1" dirty="0" err="1" smtClean="0">
                <a:solidFill>
                  <a:srgbClr val="215968"/>
                </a:solidFill>
              </a:rPr>
              <a:t>Japanese</a:t>
            </a:r>
            <a:r>
              <a:rPr lang="it-IT" sz="2800" b="1" dirty="0" smtClean="0">
                <a:solidFill>
                  <a:srgbClr val="215968"/>
                </a:solidFill>
              </a:rPr>
              <a:t> </a:t>
            </a:r>
            <a:r>
              <a:rPr lang="it-IT" sz="2800" b="1" dirty="0" err="1" smtClean="0">
                <a:solidFill>
                  <a:srgbClr val="215968"/>
                </a:solidFill>
              </a:rPr>
              <a:t>swords</a:t>
            </a:r>
            <a:r>
              <a:rPr lang="it-IT" sz="2800" b="1" dirty="0" smtClean="0">
                <a:solidFill>
                  <a:srgbClr val="215968"/>
                </a:solidFill>
              </a:rPr>
              <a:t> </a:t>
            </a:r>
            <a:r>
              <a:rPr lang="it-IT" sz="2800" b="1" dirty="0" err="1" smtClean="0">
                <a:solidFill>
                  <a:srgbClr val="215968"/>
                </a:solidFill>
              </a:rPr>
              <a:t>characterization</a:t>
            </a:r>
            <a:endParaRPr lang="it-IT" sz="2800" b="1" dirty="0">
              <a:solidFill>
                <a:srgbClr val="215968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428860" y="6268235"/>
            <a:ext cx="4548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(F. Salvemini </a:t>
            </a:r>
            <a:r>
              <a:rPr lang="it-IT" dirty="0" err="1" smtClean="0"/>
              <a:t>et</a:t>
            </a:r>
            <a:r>
              <a:rPr lang="it-IT" dirty="0" smtClean="0"/>
              <a:t> al. J. </a:t>
            </a:r>
            <a:r>
              <a:rPr lang="it-IT" dirty="0" err="1" smtClean="0"/>
              <a:t>Anal</a:t>
            </a:r>
            <a:r>
              <a:rPr lang="it-IT" dirty="0" smtClean="0"/>
              <a:t>. At. </a:t>
            </a:r>
            <a:r>
              <a:rPr lang="it-IT" dirty="0" err="1" smtClean="0"/>
              <a:t>Spectrom</a:t>
            </a:r>
            <a:r>
              <a:rPr lang="it-IT" dirty="0" smtClean="0"/>
              <a:t>. 2012)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46819" y="655235"/>
            <a:ext cx="6961685" cy="327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tx2"/>
                </a:solidFill>
              </a:rPr>
              <a:t>E</a:t>
            </a:r>
            <a:r>
              <a:rPr lang="it-IT" dirty="0" err="1" smtClean="0">
                <a:solidFill>
                  <a:schemeClr val="tx2"/>
                </a:solidFill>
              </a:rPr>
              <a:t>lastic</a:t>
            </a:r>
            <a:r>
              <a:rPr lang="it-IT" dirty="0" smtClean="0">
                <a:solidFill>
                  <a:schemeClr val="tx2"/>
                </a:solidFill>
              </a:rPr>
              <a:t>, </a:t>
            </a:r>
            <a:r>
              <a:rPr lang="it-IT" dirty="0" err="1" smtClean="0">
                <a:solidFill>
                  <a:schemeClr val="tx2"/>
                </a:solidFill>
              </a:rPr>
              <a:t>quasi-elastic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and </a:t>
            </a:r>
            <a:r>
              <a:rPr lang="it-IT" dirty="0" err="1">
                <a:solidFill>
                  <a:schemeClr val="tx2"/>
                </a:solidFill>
              </a:rPr>
              <a:t>i</a:t>
            </a:r>
            <a:r>
              <a:rPr lang="it-IT" dirty="0" err="1" smtClean="0">
                <a:solidFill>
                  <a:schemeClr val="tx2"/>
                </a:solidFill>
              </a:rPr>
              <a:t>nelastic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scattering</a:t>
            </a:r>
            <a:endParaRPr lang="it-IT" dirty="0" smtClean="0">
              <a:solidFill>
                <a:schemeClr val="tx2"/>
              </a:solidFill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A wide </a:t>
            </a:r>
            <a:r>
              <a:rPr lang="it-IT" dirty="0" err="1" smtClean="0">
                <a:solidFill>
                  <a:schemeClr val="tx2"/>
                </a:solidFill>
              </a:rPr>
              <a:t>range</a:t>
            </a:r>
            <a:r>
              <a:rPr lang="it-IT" dirty="0" smtClean="0">
                <a:solidFill>
                  <a:schemeClr val="tx2"/>
                </a:solidFill>
              </a:rPr>
              <a:t> of </a:t>
            </a:r>
            <a:r>
              <a:rPr lang="it-IT" dirty="0" err="1" smtClean="0">
                <a:solidFill>
                  <a:schemeClr val="tx2"/>
                </a:solidFill>
              </a:rPr>
              <a:t>techniques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able</a:t>
            </a:r>
            <a:r>
              <a:rPr lang="it-IT" dirty="0" smtClean="0">
                <a:solidFill>
                  <a:schemeClr val="tx2"/>
                </a:solidFill>
              </a:rPr>
              <a:t> to </a:t>
            </a:r>
            <a:r>
              <a:rPr lang="it-IT" dirty="0" err="1" smtClean="0">
                <a:solidFill>
                  <a:schemeClr val="tx2"/>
                </a:solidFill>
              </a:rPr>
              <a:t>determine</a:t>
            </a:r>
            <a:r>
              <a:rPr lang="it-IT" dirty="0" smtClean="0">
                <a:solidFill>
                  <a:schemeClr val="tx2"/>
                </a:solidFill>
              </a:rPr>
              <a:t>: </a:t>
            </a:r>
            <a:endParaRPr lang="it-IT" dirty="0" smtClean="0">
              <a:solidFill>
                <a:schemeClr val="tx2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dirty="0" smtClean="0">
                <a:solidFill>
                  <a:schemeClr val="tx2"/>
                </a:solidFill>
              </a:rPr>
              <a:t>lattice </a:t>
            </a:r>
            <a:r>
              <a:rPr lang="it-IT" dirty="0" err="1" smtClean="0">
                <a:solidFill>
                  <a:schemeClr val="tx2"/>
                </a:solidFill>
              </a:rPr>
              <a:t>structure</a:t>
            </a:r>
            <a:r>
              <a:rPr lang="it-IT" dirty="0" smtClean="0">
                <a:solidFill>
                  <a:schemeClr val="tx2"/>
                </a:solidFill>
              </a:rPr>
              <a:t> (</a:t>
            </a:r>
            <a:r>
              <a:rPr lang="it-IT" dirty="0" err="1" smtClean="0">
                <a:solidFill>
                  <a:schemeClr val="tx2"/>
                </a:solidFill>
              </a:rPr>
              <a:t>diffraction</a:t>
            </a:r>
            <a:r>
              <a:rPr lang="it-IT" dirty="0" smtClean="0">
                <a:solidFill>
                  <a:schemeClr val="tx2"/>
                </a:solidFill>
              </a:rPr>
              <a:t>), </a:t>
            </a:r>
            <a:endParaRPr lang="it-IT" dirty="0" smtClean="0">
              <a:solidFill>
                <a:schemeClr val="tx2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dirty="0" err="1" smtClean="0">
                <a:solidFill>
                  <a:schemeClr val="tx2"/>
                </a:solidFill>
              </a:rPr>
              <a:t>macrostructure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(small angle </a:t>
            </a:r>
            <a:r>
              <a:rPr lang="it-IT" dirty="0" err="1" smtClean="0">
                <a:solidFill>
                  <a:schemeClr val="tx2"/>
                </a:solidFill>
              </a:rPr>
              <a:t>scattering</a:t>
            </a:r>
            <a:r>
              <a:rPr lang="it-IT" dirty="0" smtClean="0">
                <a:solidFill>
                  <a:schemeClr val="tx2"/>
                </a:solidFill>
              </a:rPr>
              <a:t>), </a:t>
            </a:r>
            <a:endParaRPr lang="it-IT" dirty="0" smtClean="0">
              <a:solidFill>
                <a:schemeClr val="tx2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dirty="0" err="1" smtClean="0">
                <a:solidFill>
                  <a:schemeClr val="tx2"/>
                </a:solidFill>
              </a:rPr>
              <a:t>interface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morphology</a:t>
            </a:r>
            <a:r>
              <a:rPr lang="it-IT" dirty="0" smtClean="0">
                <a:solidFill>
                  <a:schemeClr val="tx2"/>
                </a:solidFill>
              </a:rPr>
              <a:t> (</a:t>
            </a:r>
            <a:r>
              <a:rPr lang="it-IT" dirty="0" err="1" smtClean="0">
                <a:solidFill>
                  <a:schemeClr val="tx2"/>
                </a:solidFill>
              </a:rPr>
              <a:t>reflectometry</a:t>
            </a:r>
            <a:r>
              <a:rPr lang="it-IT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it-IT" dirty="0" err="1" smtClean="0">
                <a:solidFill>
                  <a:schemeClr val="tx2"/>
                </a:solidFill>
              </a:rPr>
              <a:t>diffusion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processes</a:t>
            </a:r>
            <a:r>
              <a:rPr lang="it-IT" dirty="0" smtClean="0">
                <a:solidFill>
                  <a:schemeClr val="tx2"/>
                </a:solidFill>
              </a:rPr>
              <a:t> (quasi </a:t>
            </a:r>
            <a:r>
              <a:rPr lang="it-IT" dirty="0" err="1" smtClean="0">
                <a:solidFill>
                  <a:schemeClr val="tx2"/>
                </a:solidFill>
              </a:rPr>
              <a:t>elastic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scattering</a:t>
            </a:r>
            <a:r>
              <a:rPr lang="it-IT" dirty="0" smtClean="0">
                <a:solidFill>
                  <a:schemeClr val="tx2"/>
                </a:solidFill>
              </a:rPr>
              <a:t>), </a:t>
            </a:r>
            <a:endParaRPr lang="it-IT" dirty="0" smtClean="0">
              <a:solidFill>
                <a:schemeClr val="tx2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dirty="0" err="1" smtClean="0">
                <a:solidFill>
                  <a:schemeClr val="tx2"/>
                </a:solidFill>
              </a:rPr>
              <a:t>collective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and </a:t>
            </a:r>
            <a:r>
              <a:rPr lang="it-IT" dirty="0" err="1" smtClean="0">
                <a:solidFill>
                  <a:schemeClr val="tx2"/>
                </a:solidFill>
              </a:rPr>
              <a:t>vibrational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states</a:t>
            </a:r>
            <a:r>
              <a:rPr lang="it-IT" dirty="0" smtClean="0">
                <a:solidFill>
                  <a:schemeClr val="tx2"/>
                </a:solidFill>
              </a:rPr>
              <a:t> of </a:t>
            </a:r>
            <a:r>
              <a:rPr lang="it-IT" dirty="0" err="1" smtClean="0">
                <a:solidFill>
                  <a:schemeClr val="tx2"/>
                </a:solidFill>
              </a:rPr>
              <a:t>matter</a:t>
            </a:r>
            <a:r>
              <a:rPr lang="it-IT" dirty="0" smtClean="0">
                <a:solidFill>
                  <a:schemeClr val="tx2"/>
                </a:solidFill>
              </a:rPr>
              <a:t> (</a:t>
            </a:r>
            <a:r>
              <a:rPr lang="it-IT" dirty="0" err="1">
                <a:solidFill>
                  <a:schemeClr val="tx2"/>
                </a:solidFill>
              </a:rPr>
              <a:t>i</a:t>
            </a:r>
            <a:r>
              <a:rPr lang="it-IT" dirty="0" err="1" smtClean="0">
                <a:solidFill>
                  <a:schemeClr val="tx2"/>
                </a:solidFill>
              </a:rPr>
              <a:t>nelastic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scattering</a:t>
            </a:r>
            <a:r>
              <a:rPr lang="it-IT" dirty="0" smtClean="0">
                <a:solidFill>
                  <a:schemeClr val="tx2"/>
                </a:solidFill>
              </a:rPr>
              <a:t>)</a:t>
            </a:r>
          </a:p>
          <a:p>
            <a:pPr algn="just"/>
            <a:endParaRPr lang="it-IT" sz="900" dirty="0" smtClean="0">
              <a:solidFill>
                <a:schemeClr val="tx2"/>
              </a:solidFill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More </a:t>
            </a:r>
            <a:r>
              <a:rPr lang="it-IT" dirty="0" err="1" smtClean="0">
                <a:solidFill>
                  <a:schemeClr val="tx2"/>
                </a:solidFill>
              </a:rPr>
              <a:t>than</a:t>
            </a:r>
            <a:r>
              <a:rPr lang="it-IT" dirty="0" smtClean="0">
                <a:solidFill>
                  <a:schemeClr val="tx2"/>
                </a:solidFill>
              </a:rPr>
              <a:t> 100 </a:t>
            </a:r>
            <a:r>
              <a:rPr lang="it-IT" dirty="0" err="1" smtClean="0">
                <a:solidFill>
                  <a:schemeClr val="tx2"/>
                </a:solidFill>
              </a:rPr>
              <a:t>beamlines</a:t>
            </a:r>
            <a:r>
              <a:rPr lang="it-IT" dirty="0" smtClean="0">
                <a:solidFill>
                  <a:schemeClr val="tx2"/>
                </a:solidFill>
              </a:rPr>
              <a:t> in </a:t>
            </a:r>
            <a:r>
              <a:rPr lang="it-IT" dirty="0" err="1" smtClean="0">
                <a:solidFill>
                  <a:schemeClr val="tx2"/>
                </a:solidFill>
              </a:rPr>
              <a:t>Europe</a:t>
            </a:r>
            <a:endParaRPr lang="it-IT" dirty="0" smtClean="0">
              <a:solidFill>
                <a:schemeClr val="tx2"/>
              </a:solidFill>
            </a:endParaRPr>
          </a:p>
          <a:p>
            <a:pPr algn="just"/>
            <a:r>
              <a:rPr lang="it-IT" dirty="0" err="1" smtClean="0">
                <a:solidFill>
                  <a:schemeClr val="tx2"/>
                </a:solidFill>
              </a:rPr>
              <a:t>requested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beam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time/</a:t>
            </a:r>
            <a:r>
              <a:rPr lang="it-IT" dirty="0" err="1" smtClean="0">
                <a:solidFill>
                  <a:schemeClr val="tx2"/>
                </a:solidFill>
              </a:rPr>
              <a:t>available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beam</a:t>
            </a:r>
            <a:r>
              <a:rPr lang="it-IT" dirty="0" smtClean="0">
                <a:solidFill>
                  <a:schemeClr val="tx2"/>
                </a:solidFill>
              </a:rPr>
              <a:t> time = 2 / </a:t>
            </a:r>
            <a:r>
              <a:rPr lang="it-IT" dirty="0" smtClean="0">
                <a:solidFill>
                  <a:schemeClr val="tx2"/>
                </a:solidFill>
              </a:rPr>
              <a:t>1 </a:t>
            </a:r>
            <a:r>
              <a:rPr lang="it-IT" dirty="0" smtClean="0">
                <a:solidFill>
                  <a:schemeClr val="tx2"/>
                </a:solidFill>
                <a:sym typeface="Symbol"/>
              </a:rPr>
              <a:t> 6000 </a:t>
            </a:r>
            <a:r>
              <a:rPr lang="it-IT" dirty="0" err="1" smtClean="0">
                <a:solidFill>
                  <a:schemeClr val="tx2"/>
                </a:solidFill>
                <a:sym typeface="Symbol"/>
              </a:rPr>
              <a:t>users</a:t>
            </a:r>
            <a:r>
              <a:rPr lang="it-IT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it-IT" dirty="0" smtClean="0">
                <a:solidFill>
                  <a:schemeClr val="tx2"/>
                </a:solidFill>
                <a:sym typeface="Symbol"/>
              </a:rPr>
              <a:t>per </a:t>
            </a:r>
            <a:r>
              <a:rPr lang="it-IT" dirty="0" err="1" smtClean="0">
                <a:solidFill>
                  <a:schemeClr val="tx2"/>
                </a:solidFill>
                <a:sym typeface="Symbol"/>
              </a:rPr>
              <a:t>year</a:t>
            </a:r>
            <a:endParaRPr lang="it-IT" dirty="0" smtClean="0">
              <a:solidFill>
                <a:schemeClr val="tx2"/>
              </a:solidFill>
              <a:sym typeface="Symbol"/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  <a:sym typeface="Symbol"/>
              </a:rPr>
              <a:t>					</a:t>
            </a:r>
            <a:r>
              <a:rPr lang="it-IT" dirty="0" smtClean="0">
                <a:solidFill>
                  <a:schemeClr val="tx2"/>
                </a:solidFill>
                <a:sym typeface="Symbol"/>
              </a:rPr>
              <a:t>   2000 </a:t>
            </a:r>
            <a:r>
              <a:rPr lang="it-IT" dirty="0" err="1" smtClean="0">
                <a:solidFill>
                  <a:schemeClr val="tx2"/>
                </a:solidFill>
                <a:sym typeface="Symbol"/>
              </a:rPr>
              <a:t>Italian</a:t>
            </a:r>
            <a:r>
              <a:rPr lang="it-IT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sym typeface="Symbol"/>
              </a:rPr>
              <a:t>users</a:t>
            </a:r>
            <a:endParaRPr lang="it-IT" dirty="0" smtClean="0">
              <a:solidFill>
                <a:schemeClr val="tx2"/>
              </a:solidFill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  <a:sym typeface="Symbol"/>
              </a:rPr>
              <a:t>More </a:t>
            </a:r>
            <a:r>
              <a:rPr lang="it-IT" dirty="0" err="1" smtClean="0">
                <a:solidFill>
                  <a:schemeClr val="tx2"/>
                </a:solidFill>
                <a:sym typeface="Symbol"/>
              </a:rPr>
              <a:t>info:Società</a:t>
            </a:r>
            <a:r>
              <a:rPr lang="it-IT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it-IT" dirty="0" smtClean="0">
                <a:solidFill>
                  <a:schemeClr val="tx2"/>
                </a:solidFill>
                <a:sym typeface="Symbol"/>
              </a:rPr>
              <a:t>Italiana di Spettroscopia Neutronica (www.sisn.it)</a:t>
            </a:r>
            <a:endParaRPr lang="it-IT" dirty="0" smtClean="0">
              <a:solidFill>
                <a:schemeClr val="tx2"/>
              </a:solidFill>
            </a:endParaRPr>
          </a:p>
        </p:txBody>
      </p:sp>
      <p:sp>
        <p:nvSpPr>
          <p:cNvPr id="5" name="Rettangolo 11"/>
          <p:cNvSpPr>
            <a:spLocks noChangeArrowheads="1"/>
          </p:cNvSpPr>
          <p:nvPr/>
        </p:nvSpPr>
        <p:spPr bwMode="auto">
          <a:xfrm>
            <a:off x="5220072" y="4941168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 example: HB-2A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 neutron powder 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diffractometer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(ORNL, USA)</a:t>
            </a:r>
          </a:p>
        </p:txBody>
      </p:sp>
      <p:pic>
        <p:nvPicPr>
          <p:cNvPr id="6" name="Immagine 12" descr="instrument_hb2a_lr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9" y="3929066"/>
            <a:ext cx="4143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627784" y="-27384"/>
            <a:ext cx="56166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>
                <a:solidFill>
                  <a:srgbClr val="215968"/>
                </a:solidFill>
              </a:rPr>
              <a:t>Neutron</a:t>
            </a:r>
            <a:r>
              <a:rPr lang="it-IT" sz="3200" b="1" dirty="0">
                <a:solidFill>
                  <a:srgbClr val="215968"/>
                </a:solidFill>
              </a:rPr>
              <a:t> </a:t>
            </a:r>
            <a:r>
              <a:rPr lang="it-IT" sz="3200" b="1" dirty="0" err="1">
                <a:solidFill>
                  <a:srgbClr val="215968"/>
                </a:solidFill>
              </a:rPr>
              <a:t>Scattering</a:t>
            </a:r>
            <a:r>
              <a:rPr lang="it-IT" sz="3200" b="1" dirty="0">
                <a:solidFill>
                  <a:srgbClr val="215968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1"/>
          <p:cNvSpPr txBox="1">
            <a:spLocks noChangeArrowheads="1"/>
          </p:cNvSpPr>
          <p:nvPr/>
        </p:nvSpPr>
        <p:spPr bwMode="auto">
          <a:xfrm>
            <a:off x="2987824" y="-3549"/>
            <a:ext cx="4176464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945" tIns="41473" rIns="82945" bIns="41473" anchor="ctr"/>
          <a:lstStyle/>
          <a:p>
            <a:pPr algn="ctr" defTabSz="40798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fr-CA" sz="32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Neutron irradiation</a:t>
            </a:r>
            <a:endParaRPr lang="fr-CA" sz="3200" b="1" dirty="0">
              <a:solidFill>
                <a:schemeClr val="accent5">
                  <a:lumMod val="50000"/>
                </a:schemeClr>
              </a:solidFill>
              <a:latin typeface="Calibri"/>
              <a:ea typeface="MS Gothic" charset="-128"/>
              <a:cs typeface="Calibri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-22394" y="2564904"/>
            <a:ext cx="9144000" cy="285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pPr defTabSz="82867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Single </a:t>
            </a:r>
            <a:r>
              <a:rPr lang="it-IT" sz="2000" b="1" dirty="0" err="1" smtClean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event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effects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(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SEE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)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are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defined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as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disturbance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 of an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active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electronic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device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caused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 by a single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energetic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particle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Calibri"/>
                <a:ea typeface="MS Gothic" charset="-128"/>
                <a:cs typeface="Calibri"/>
              </a:rPr>
              <a:t>:</a:t>
            </a:r>
            <a:endParaRPr lang="it-IT" sz="2000" dirty="0">
              <a:solidFill>
                <a:schemeClr val="tx2">
                  <a:lumMod val="50000"/>
                </a:schemeClr>
              </a:solidFill>
              <a:latin typeface="Calibri"/>
              <a:ea typeface="MS Gothic" charset="-128"/>
              <a:cs typeface="Calibri"/>
            </a:endParaRPr>
          </a:p>
          <a:p>
            <a:pPr marL="700088" lvl="1" indent="-285750" defTabSz="82867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it-IT" sz="2000" dirty="0" err="1" smtClean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Upset</a:t>
            </a:r>
            <a:r>
              <a:rPr lang="it-IT" sz="2000" dirty="0" smtClean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(SEU):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change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in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logic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state,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simplest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example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is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a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memory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cell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in RAM</a:t>
            </a:r>
          </a:p>
          <a:p>
            <a:pPr marL="700088" lvl="1" indent="-285750" defTabSz="82867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it-IT" sz="2000" dirty="0" err="1" smtClean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Latchup</a:t>
            </a:r>
            <a:r>
              <a:rPr lang="it-IT" sz="2000" dirty="0" smtClean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(SEL):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sharp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increase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in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current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resulting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from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turning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on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parasitic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i="1" dirty="0" err="1" smtClean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pnpn</a:t>
            </a:r>
            <a:endParaRPr lang="it-IT" sz="2000" i="1" dirty="0">
              <a:solidFill>
                <a:schemeClr val="accent1"/>
              </a:solidFill>
              <a:latin typeface="Calibri"/>
              <a:ea typeface="MS Gothic" charset="-128"/>
              <a:cs typeface="Calibri"/>
            </a:endParaRPr>
          </a:p>
          <a:p>
            <a:pPr marL="700088" lvl="1" indent="-285750" defTabSz="82867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it-IT" sz="2000" dirty="0" err="1" smtClean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Damage</a:t>
            </a:r>
            <a:r>
              <a:rPr lang="it-IT" sz="2000" dirty="0" smtClean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or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burnout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(SEB) of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power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transistor or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other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high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voltage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err="1" smtClean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device</a:t>
            </a:r>
            <a:endParaRPr lang="it-IT" sz="2000" dirty="0">
              <a:solidFill>
                <a:schemeClr val="accent1"/>
              </a:solidFill>
              <a:latin typeface="Calibri"/>
              <a:ea typeface="MS Gothic" charset="-128"/>
              <a:cs typeface="Calibri"/>
            </a:endParaRPr>
          </a:p>
          <a:p>
            <a:pPr marL="700088" lvl="1" indent="-285750" defTabSz="82867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it-IT" sz="2000" dirty="0" err="1" smtClean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Functional</a:t>
            </a:r>
            <a:r>
              <a:rPr lang="it-IT" sz="2000" dirty="0" smtClean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interrupt (SEFI):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malfunctions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in more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complex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parts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sometimes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as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lockup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, hard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error</a:t>
            </a:r>
            <a:r>
              <a:rPr lang="it-IT" sz="2000" dirty="0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, </a:t>
            </a:r>
            <a:r>
              <a:rPr lang="it-IT" sz="2000" dirty="0" err="1">
                <a:solidFill>
                  <a:schemeClr val="accent1"/>
                </a:solidFill>
                <a:latin typeface="Calibri"/>
                <a:ea typeface="MS Gothic" charset="-128"/>
                <a:cs typeface="Calibri"/>
              </a:rPr>
              <a:t>etc</a:t>
            </a:r>
            <a:endParaRPr lang="it-IT" sz="2000" dirty="0">
              <a:solidFill>
                <a:schemeClr val="accent1"/>
              </a:solidFill>
              <a:latin typeface="Calibri"/>
              <a:ea typeface="MS Gothic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698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olo 1"/>
          <p:cNvSpPr>
            <a:spLocks noGrp="1"/>
          </p:cNvSpPr>
          <p:nvPr>
            <p:ph type="title" idx="4294967295"/>
          </p:nvPr>
        </p:nvSpPr>
        <p:spPr>
          <a:xfrm>
            <a:off x="2051720" y="-27383"/>
            <a:ext cx="7092280" cy="504056"/>
          </a:xfrm>
        </p:spPr>
        <p:txBody>
          <a:bodyPr lIns="91430" tIns="45715" rIns="91430" bIns="45715">
            <a:noAutofit/>
          </a:bodyPr>
          <a:lstStyle/>
          <a:p>
            <a:pPr eaLnBrk="1" hangingPunct="1"/>
            <a:r>
              <a:rPr lang="en-GB" sz="3200" dirty="0" smtClean="0">
                <a:latin typeface="Calibri"/>
                <a:cs typeface="Calibri"/>
              </a:rPr>
              <a:t>An Industry Wide Problem</a:t>
            </a:r>
            <a:endParaRPr lang="it-IT" sz="3200" dirty="0" smtClean="0">
              <a:latin typeface="Calibri"/>
              <a:cs typeface="Calibri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71472" y="1490653"/>
            <a:ext cx="8143932" cy="3857652"/>
            <a:chOff x="919" y="1708"/>
            <a:chExt cx="3923" cy="167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0" name="Rectangle 8"/>
            <p:cNvSpPr>
              <a:spLocks noChangeArrowheads="1"/>
            </p:cNvSpPr>
            <p:nvPr/>
          </p:nvSpPr>
          <p:spPr bwMode="auto">
            <a:xfrm>
              <a:off x="2251" y="2295"/>
              <a:ext cx="612" cy="132"/>
            </a:xfrm>
            <a:prstGeom prst="rect">
              <a:avLst/>
            </a:prstGeom>
            <a:solidFill>
              <a:srgbClr val="339966"/>
            </a:solidFill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>
                <a:latin typeface="+mn-lt"/>
                <a:cs typeface="+mn-cs"/>
              </a:endParaRPr>
            </a:p>
          </p:txBody>
        </p:sp>
        <p:sp>
          <p:nvSpPr>
            <p:cNvPr id="51" name="Rectangle 9"/>
            <p:cNvSpPr>
              <a:spLocks noChangeArrowheads="1"/>
            </p:cNvSpPr>
            <p:nvPr/>
          </p:nvSpPr>
          <p:spPr bwMode="auto">
            <a:xfrm>
              <a:off x="919" y="2427"/>
              <a:ext cx="3546" cy="960"/>
            </a:xfrm>
            <a:prstGeom prst="rect">
              <a:avLst/>
            </a:prstGeom>
            <a:solidFill>
              <a:srgbClr val="99CCFF"/>
            </a:solidFill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+mn-lt"/>
                <a:cs typeface="+mn-cs"/>
              </a:endParaRPr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1057" y="2421"/>
              <a:ext cx="1296" cy="930"/>
            </a:xfrm>
            <a:custGeom>
              <a:avLst/>
              <a:gdLst/>
              <a:ahLst/>
              <a:cxnLst>
                <a:cxn ang="0">
                  <a:pos x="198" y="12"/>
                </a:cxn>
                <a:cxn ang="0">
                  <a:pos x="198" y="432"/>
                </a:cxn>
                <a:cxn ang="0">
                  <a:pos x="0" y="894"/>
                </a:cxn>
                <a:cxn ang="0">
                  <a:pos x="54" y="930"/>
                </a:cxn>
                <a:cxn ang="0">
                  <a:pos x="486" y="912"/>
                </a:cxn>
                <a:cxn ang="0">
                  <a:pos x="780" y="762"/>
                </a:cxn>
                <a:cxn ang="0">
                  <a:pos x="1200" y="540"/>
                </a:cxn>
                <a:cxn ang="0">
                  <a:pos x="1296" y="474"/>
                </a:cxn>
                <a:cxn ang="0">
                  <a:pos x="1296" y="0"/>
                </a:cxn>
                <a:cxn ang="0">
                  <a:pos x="198" y="12"/>
                </a:cxn>
              </a:cxnLst>
              <a:rect l="0" t="0" r="r" b="b"/>
              <a:pathLst>
                <a:path w="1296" h="930">
                  <a:moveTo>
                    <a:pt x="198" y="12"/>
                  </a:moveTo>
                  <a:lnTo>
                    <a:pt x="198" y="432"/>
                  </a:lnTo>
                  <a:lnTo>
                    <a:pt x="0" y="894"/>
                  </a:lnTo>
                  <a:lnTo>
                    <a:pt x="54" y="930"/>
                  </a:lnTo>
                  <a:lnTo>
                    <a:pt x="486" y="912"/>
                  </a:lnTo>
                  <a:lnTo>
                    <a:pt x="780" y="762"/>
                  </a:lnTo>
                  <a:lnTo>
                    <a:pt x="1200" y="540"/>
                  </a:lnTo>
                  <a:lnTo>
                    <a:pt x="1296" y="474"/>
                  </a:lnTo>
                  <a:lnTo>
                    <a:pt x="1296" y="0"/>
                  </a:lnTo>
                  <a:lnTo>
                    <a:pt x="198" y="12"/>
                  </a:lnTo>
                  <a:close/>
                </a:path>
              </a:pathLst>
            </a:custGeom>
            <a:solidFill>
              <a:srgbClr val="CCFFFF"/>
            </a:solidFill>
            <a:ln w="222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>
                <a:latin typeface="+mn-lt"/>
                <a:cs typeface="+mn-cs"/>
              </a:endParaRPr>
            </a:p>
          </p:txBody>
        </p:sp>
        <p:sp>
          <p:nvSpPr>
            <p:cNvPr id="53" name="Rectangle 11"/>
            <p:cNvSpPr>
              <a:spLocks noChangeArrowheads="1"/>
            </p:cNvSpPr>
            <p:nvPr/>
          </p:nvSpPr>
          <p:spPr bwMode="auto">
            <a:xfrm>
              <a:off x="2755" y="2433"/>
              <a:ext cx="1086" cy="468"/>
            </a:xfrm>
            <a:prstGeom prst="rect">
              <a:avLst/>
            </a:prstGeom>
            <a:solidFill>
              <a:srgbClr val="CCFFFF"/>
            </a:solidFill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>
                <a:latin typeface="+mn-lt"/>
                <a:cs typeface="+mn-cs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551" y="2028"/>
              <a:ext cx="6" cy="18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>
                <a:latin typeface="+mn-lt"/>
                <a:cs typeface="+mn-cs"/>
              </a:endParaRPr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997" y="2223"/>
              <a:ext cx="81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0"/>
                </a:cxn>
                <a:cxn ang="0">
                  <a:pos x="816" y="132"/>
                </a:cxn>
              </a:cxnLst>
              <a:rect l="0" t="0" r="r" b="b"/>
              <a:pathLst>
                <a:path w="816" h="132">
                  <a:moveTo>
                    <a:pt x="0" y="0"/>
                  </a:moveTo>
                  <a:lnTo>
                    <a:pt x="816" y="0"/>
                  </a:lnTo>
                  <a:lnTo>
                    <a:pt x="816" y="132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>
                <a:latin typeface="+mn-lt"/>
                <a:cs typeface="+mn-cs"/>
              </a:endParaRPr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 flipH="1">
              <a:off x="3317" y="2221"/>
              <a:ext cx="81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0"/>
                </a:cxn>
                <a:cxn ang="0">
                  <a:pos x="816" y="132"/>
                </a:cxn>
              </a:cxnLst>
              <a:rect l="0" t="0" r="r" b="b"/>
              <a:pathLst>
                <a:path w="816" h="132">
                  <a:moveTo>
                    <a:pt x="0" y="0"/>
                  </a:moveTo>
                  <a:lnTo>
                    <a:pt x="816" y="0"/>
                  </a:lnTo>
                  <a:lnTo>
                    <a:pt x="816" y="132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>
                <a:latin typeface="+mn-lt"/>
                <a:cs typeface="+mn-cs"/>
              </a:endParaRPr>
            </a:p>
          </p:txBody>
        </p:sp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2335" y="2217"/>
              <a:ext cx="432" cy="84"/>
            </a:xfrm>
            <a:prstGeom prst="rect">
              <a:avLst/>
            </a:prstGeom>
            <a:solidFill>
              <a:schemeClr val="tx1"/>
            </a:solidFill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>
                <a:latin typeface="+mn-lt"/>
                <a:cs typeface="+mn-cs"/>
              </a:endParaRPr>
            </a:p>
          </p:txBody>
        </p:sp>
        <p:sp>
          <p:nvSpPr>
            <p:cNvPr id="58" name="Rectangle 16"/>
            <p:cNvSpPr>
              <a:spLocks noChangeArrowheads="1"/>
            </p:cNvSpPr>
            <p:nvPr/>
          </p:nvSpPr>
          <p:spPr bwMode="auto">
            <a:xfrm>
              <a:off x="1591" y="2349"/>
              <a:ext cx="426" cy="90"/>
            </a:xfrm>
            <a:prstGeom prst="rect">
              <a:avLst/>
            </a:prstGeom>
            <a:solidFill>
              <a:schemeClr val="tx1"/>
            </a:solidFill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>
                <a:latin typeface="+mn-lt"/>
                <a:cs typeface="+mn-cs"/>
              </a:endParaRPr>
            </a:p>
          </p:txBody>
        </p:sp>
        <p:sp>
          <p:nvSpPr>
            <p:cNvPr id="59" name="Rectangle 17"/>
            <p:cNvSpPr>
              <a:spLocks noChangeArrowheads="1"/>
            </p:cNvSpPr>
            <p:nvPr/>
          </p:nvSpPr>
          <p:spPr bwMode="auto">
            <a:xfrm>
              <a:off x="3107" y="2353"/>
              <a:ext cx="426" cy="90"/>
            </a:xfrm>
            <a:prstGeom prst="rect">
              <a:avLst/>
            </a:prstGeom>
            <a:solidFill>
              <a:schemeClr val="tx1"/>
            </a:solidFill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>
                <a:latin typeface="+mn-lt"/>
                <a:cs typeface="+mn-cs"/>
              </a:endParaRPr>
            </a:p>
          </p:txBody>
        </p:sp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1321" y="2421"/>
              <a:ext cx="966" cy="426"/>
            </a:xfrm>
            <a:prstGeom prst="rect">
              <a:avLst/>
            </a:prstGeom>
            <a:solidFill>
              <a:srgbClr val="008080"/>
            </a:solidFill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>
                <a:latin typeface="+mn-lt"/>
                <a:cs typeface="+mn-cs"/>
              </a:endParaRPr>
            </a:p>
          </p:txBody>
        </p:sp>
        <p:sp>
          <p:nvSpPr>
            <p:cNvPr id="61" name="Rectangle 19"/>
            <p:cNvSpPr>
              <a:spLocks noChangeArrowheads="1"/>
            </p:cNvSpPr>
            <p:nvPr/>
          </p:nvSpPr>
          <p:spPr bwMode="auto">
            <a:xfrm>
              <a:off x="2813" y="2419"/>
              <a:ext cx="966" cy="426"/>
            </a:xfrm>
            <a:prstGeom prst="rect">
              <a:avLst/>
            </a:prstGeom>
            <a:solidFill>
              <a:srgbClr val="008080"/>
            </a:solidFill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>
                <a:latin typeface="+mn-lt"/>
                <a:cs typeface="+mn-cs"/>
              </a:endParaRPr>
            </a:p>
          </p:txBody>
        </p:sp>
        <p:sp>
          <p:nvSpPr>
            <p:cNvPr id="62" name="Line 20"/>
            <p:cNvSpPr>
              <a:spLocks noChangeShapeType="1"/>
            </p:cNvSpPr>
            <p:nvPr/>
          </p:nvSpPr>
          <p:spPr bwMode="auto">
            <a:xfrm flipH="1">
              <a:off x="2587" y="1845"/>
              <a:ext cx="1008" cy="7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>
                <a:latin typeface="+mn-lt"/>
                <a:cs typeface="+mn-cs"/>
              </a:endParaRPr>
            </a:p>
          </p:txBody>
        </p:sp>
        <p:sp>
          <p:nvSpPr>
            <p:cNvPr id="64" name="AutoShape 22"/>
            <p:cNvSpPr>
              <a:spLocks noChangeArrowheads="1"/>
            </p:cNvSpPr>
            <p:nvPr/>
          </p:nvSpPr>
          <p:spPr bwMode="auto">
            <a:xfrm>
              <a:off x="2395" y="2499"/>
              <a:ext cx="186" cy="222"/>
            </a:xfrm>
            <a:prstGeom prst="irregularSeal2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>
                <a:latin typeface="+mn-lt"/>
                <a:cs typeface="+mn-cs"/>
              </a:endParaRPr>
            </a:p>
          </p:txBody>
        </p:sp>
        <p:sp>
          <p:nvSpPr>
            <p:cNvPr id="65" name="Text Box 23"/>
            <p:cNvSpPr txBox="1">
              <a:spLocks noChangeArrowheads="1"/>
            </p:cNvSpPr>
            <p:nvPr/>
          </p:nvSpPr>
          <p:spPr bwMode="auto">
            <a:xfrm>
              <a:off x="1452" y="3065"/>
              <a:ext cx="185" cy="19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>
                  <a:solidFill>
                    <a:srgbClr val="FF3300"/>
                  </a:solidFill>
                  <a:latin typeface="+mn-lt"/>
                  <a:cs typeface="+mn-cs"/>
                </a:rPr>
                <a:t>+</a:t>
              </a:r>
            </a:p>
          </p:txBody>
        </p:sp>
        <p:sp>
          <p:nvSpPr>
            <p:cNvPr id="66" name="Text Box 24"/>
            <p:cNvSpPr txBox="1">
              <a:spLocks noChangeArrowheads="1"/>
            </p:cNvSpPr>
            <p:nvPr/>
          </p:nvSpPr>
          <p:spPr bwMode="auto">
            <a:xfrm>
              <a:off x="1282" y="3147"/>
              <a:ext cx="185" cy="19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>
                  <a:solidFill>
                    <a:srgbClr val="FF3300"/>
                  </a:solidFill>
                  <a:latin typeface="+mn-lt"/>
                  <a:cs typeface="+mn-cs"/>
                </a:rPr>
                <a:t>+</a:t>
              </a:r>
            </a:p>
          </p:txBody>
        </p:sp>
        <p:sp>
          <p:nvSpPr>
            <p:cNvPr id="67" name="Text Box 25"/>
            <p:cNvSpPr txBox="1">
              <a:spLocks noChangeArrowheads="1"/>
            </p:cNvSpPr>
            <p:nvPr/>
          </p:nvSpPr>
          <p:spPr bwMode="auto">
            <a:xfrm>
              <a:off x="1520" y="2827"/>
              <a:ext cx="185" cy="19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>
                  <a:solidFill>
                    <a:srgbClr val="FF3300"/>
                  </a:solidFill>
                  <a:latin typeface="+mn-lt"/>
                  <a:cs typeface="+mn-cs"/>
                </a:rPr>
                <a:t>+</a:t>
              </a:r>
            </a:p>
          </p:txBody>
        </p:sp>
        <p:sp>
          <p:nvSpPr>
            <p:cNvPr id="68" name="Text Box 26"/>
            <p:cNvSpPr txBox="1">
              <a:spLocks noChangeArrowheads="1"/>
            </p:cNvSpPr>
            <p:nvPr/>
          </p:nvSpPr>
          <p:spPr bwMode="auto">
            <a:xfrm>
              <a:off x="1362" y="2921"/>
              <a:ext cx="185" cy="19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>
                  <a:solidFill>
                    <a:srgbClr val="FF3300"/>
                  </a:solidFill>
                  <a:latin typeface="+mn-lt"/>
                  <a:cs typeface="+mn-cs"/>
                </a:rPr>
                <a:t>+</a:t>
              </a:r>
            </a:p>
          </p:txBody>
        </p:sp>
        <p:sp>
          <p:nvSpPr>
            <p:cNvPr id="69" name="Text Box 27"/>
            <p:cNvSpPr txBox="1">
              <a:spLocks noChangeArrowheads="1"/>
            </p:cNvSpPr>
            <p:nvPr/>
          </p:nvSpPr>
          <p:spPr bwMode="auto">
            <a:xfrm>
              <a:off x="1192" y="3015"/>
              <a:ext cx="185" cy="19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>
                  <a:solidFill>
                    <a:srgbClr val="FF3300"/>
                  </a:solidFill>
                  <a:latin typeface="+mn-lt"/>
                  <a:cs typeface="+mn-cs"/>
                </a:rPr>
                <a:t>+</a:t>
              </a:r>
            </a:p>
          </p:txBody>
        </p:sp>
        <p:sp>
          <p:nvSpPr>
            <p:cNvPr id="70" name="Text Box 28"/>
            <p:cNvSpPr txBox="1">
              <a:spLocks noChangeArrowheads="1"/>
            </p:cNvSpPr>
            <p:nvPr/>
          </p:nvSpPr>
          <p:spPr bwMode="auto">
            <a:xfrm>
              <a:off x="1690" y="2919"/>
              <a:ext cx="185" cy="19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>
                  <a:solidFill>
                    <a:srgbClr val="FF3300"/>
                  </a:solidFill>
                  <a:latin typeface="+mn-lt"/>
                  <a:cs typeface="+mn-cs"/>
                </a:rPr>
                <a:t>+</a:t>
              </a:r>
            </a:p>
          </p:txBody>
        </p:sp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1214" y="2907"/>
              <a:ext cx="146" cy="19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>
                  <a:solidFill>
                    <a:schemeClr val="accent2"/>
                  </a:solidFill>
                  <a:latin typeface="+mn-lt"/>
                  <a:cs typeface="+mn-cs"/>
                </a:rPr>
                <a:t>-</a:t>
              </a:r>
            </a:p>
          </p:txBody>
        </p:sp>
        <p:sp>
          <p:nvSpPr>
            <p:cNvPr id="72" name="Text Box 30"/>
            <p:cNvSpPr txBox="1">
              <a:spLocks noChangeArrowheads="1"/>
            </p:cNvSpPr>
            <p:nvPr/>
          </p:nvSpPr>
          <p:spPr bwMode="auto">
            <a:xfrm>
              <a:off x="1386" y="3181"/>
              <a:ext cx="146" cy="19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>
                  <a:solidFill>
                    <a:schemeClr val="accent2"/>
                  </a:solidFill>
                  <a:latin typeface="+mn-lt"/>
                  <a:cs typeface="+mn-cs"/>
                </a:rPr>
                <a:t>-</a:t>
              </a:r>
            </a:p>
          </p:txBody>
        </p:sp>
        <p:sp>
          <p:nvSpPr>
            <p:cNvPr id="73" name="Text Box 31"/>
            <p:cNvSpPr txBox="1">
              <a:spLocks noChangeArrowheads="1"/>
            </p:cNvSpPr>
            <p:nvPr/>
          </p:nvSpPr>
          <p:spPr bwMode="auto">
            <a:xfrm>
              <a:off x="1288" y="2819"/>
              <a:ext cx="146" cy="19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>
                  <a:solidFill>
                    <a:schemeClr val="accent2"/>
                  </a:solidFill>
                  <a:latin typeface="+mn-lt"/>
                  <a:cs typeface="+mn-cs"/>
                </a:rPr>
                <a:t>-</a:t>
              </a: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60" y="2763"/>
              <a:ext cx="146" cy="19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>
                  <a:solidFill>
                    <a:schemeClr val="accent2"/>
                  </a:solidFill>
                  <a:latin typeface="+mn-lt"/>
                  <a:cs typeface="+mn-cs"/>
                </a:rPr>
                <a:t>-</a:t>
              </a:r>
            </a:p>
          </p:txBody>
        </p:sp>
        <p:sp>
          <p:nvSpPr>
            <p:cNvPr id="75" name="Text Box 33"/>
            <p:cNvSpPr txBox="1">
              <a:spLocks noChangeArrowheads="1"/>
            </p:cNvSpPr>
            <p:nvPr/>
          </p:nvSpPr>
          <p:spPr bwMode="auto">
            <a:xfrm>
              <a:off x="1586" y="3051"/>
              <a:ext cx="146" cy="19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>
                  <a:solidFill>
                    <a:schemeClr val="accent2"/>
                  </a:solidFill>
                  <a:latin typeface="+mn-lt"/>
                  <a:cs typeface="+mn-cs"/>
                </a:rPr>
                <a:t>-</a:t>
              </a:r>
            </a:p>
          </p:txBody>
        </p:sp>
        <p:sp>
          <p:nvSpPr>
            <p:cNvPr id="76" name="Text Box 34"/>
            <p:cNvSpPr txBox="1">
              <a:spLocks noChangeArrowheads="1"/>
            </p:cNvSpPr>
            <p:nvPr/>
          </p:nvSpPr>
          <p:spPr bwMode="auto">
            <a:xfrm>
              <a:off x="1772" y="2961"/>
              <a:ext cx="146" cy="19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>
                  <a:solidFill>
                    <a:schemeClr val="accent2"/>
                  </a:solidFill>
                  <a:latin typeface="+mn-lt"/>
                  <a:cs typeface="+mn-cs"/>
                </a:rPr>
                <a:t>-</a:t>
              </a:r>
            </a:p>
          </p:txBody>
        </p:sp>
        <p:sp>
          <p:nvSpPr>
            <p:cNvPr id="77" name="Text Box 35"/>
            <p:cNvSpPr txBox="1">
              <a:spLocks noChangeArrowheads="1"/>
            </p:cNvSpPr>
            <p:nvPr/>
          </p:nvSpPr>
          <p:spPr bwMode="auto">
            <a:xfrm>
              <a:off x="3658" y="2232"/>
              <a:ext cx="428" cy="149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>
                  <a:latin typeface="+mn-lt"/>
                  <a:cs typeface="+mn-cs"/>
                </a:rPr>
                <a:t>Source</a:t>
              </a:r>
            </a:p>
          </p:txBody>
        </p:sp>
        <p:sp>
          <p:nvSpPr>
            <p:cNvPr id="78" name="Text Box 36"/>
            <p:cNvSpPr txBox="1">
              <a:spLocks noChangeArrowheads="1"/>
            </p:cNvSpPr>
            <p:nvPr/>
          </p:nvSpPr>
          <p:spPr bwMode="auto">
            <a:xfrm>
              <a:off x="1046" y="2212"/>
              <a:ext cx="367" cy="149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>
                  <a:latin typeface="+mn-lt"/>
                  <a:cs typeface="+mn-cs"/>
                </a:rPr>
                <a:t>Drain</a:t>
              </a:r>
            </a:p>
          </p:txBody>
        </p:sp>
        <p:sp>
          <p:nvSpPr>
            <p:cNvPr id="79" name="Text Box 37"/>
            <p:cNvSpPr txBox="1">
              <a:spLocks noChangeArrowheads="1"/>
            </p:cNvSpPr>
            <p:nvPr/>
          </p:nvSpPr>
          <p:spPr bwMode="auto">
            <a:xfrm>
              <a:off x="2393" y="1855"/>
              <a:ext cx="319" cy="149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latin typeface="+mn-lt"/>
                  <a:cs typeface="+mn-cs"/>
                </a:rPr>
                <a:t>Gate</a:t>
              </a:r>
            </a:p>
          </p:txBody>
        </p:sp>
        <p:sp>
          <p:nvSpPr>
            <p:cNvPr id="80" name="Text Box 38"/>
            <p:cNvSpPr txBox="1">
              <a:spLocks noChangeArrowheads="1"/>
            </p:cNvSpPr>
            <p:nvPr/>
          </p:nvSpPr>
          <p:spPr bwMode="auto">
            <a:xfrm>
              <a:off x="3083" y="2948"/>
              <a:ext cx="1245" cy="378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latin typeface="+mn-lt"/>
                  <a:cs typeface="+mn-cs"/>
                </a:rPr>
                <a:t>Neutron collides with silicon atom causing ejection of heavy ion</a:t>
              </a:r>
            </a:p>
          </p:txBody>
        </p:sp>
        <p:sp>
          <p:nvSpPr>
            <p:cNvPr id="81" name="Text Box 39"/>
            <p:cNvSpPr txBox="1">
              <a:spLocks noChangeArrowheads="1"/>
            </p:cNvSpPr>
            <p:nvPr/>
          </p:nvSpPr>
          <p:spPr bwMode="auto">
            <a:xfrm>
              <a:off x="2025" y="2963"/>
              <a:ext cx="843" cy="378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latin typeface="+mn-lt"/>
                  <a:cs typeface="+mn-cs"/>
                </a:rPr>
                <a:t>Trail of ionisation and current pulse</a:t>
              </a:r>
            </a:p>
          </p:txBody>
        </p:sp>
        <p:sp>
          <p:nvSpPr>
            <p:cNvPr id="82" name="Text Box 40"/>
            <p:cNvSpPr txBox="1">
              <a:spLocks noChangeArrowheads="1"/>
            </p:cNvSpPr>
            <p:nvPr/>
          </p:nvSpPr>
          <p:spPr bwMode="auto">
            <a:xfrm>
              <a:off x="3597" y="1708"/>
              <a:ext cx="1245" cy="309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FF3300"/>
                  </a:solidFill>
                  <a:latin typeface="+mn-lt"/>
                  <a:cs typeface="+mn-cs"/>
                </a:rPr>
                <a:t>High energy neutron</a:t>
              </a:r>
            </a:p>
          </p:txBody>
        </p:sp>
        <p:sp>
          <p:nvSpPr>
            <p:cNvPr id="63" name="Line 21"/>
            <p:cNvSpPr>
              <a:spLocks noChangeShapeType="1"/>
            </p:cNvSpPr>
            <p:nvPr/>
          </p:nvSpPr>
          <p:spPr bwMode="auto">
            <a:xfrm flipH="1">
              <a:off x="1157" y="2641"/>
              <a:ext cx="1230" cy="64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3600">
                <a:latin typeface="+mn-lt"/>
                <a:cs typeface="+mn-cs"/>
              </a:endParaRPr>
            </a:p>
          </p:txBody>
        </p:sp>
      </p:grpSp>
      <p:pic>
        <p:nvPicPr>
          <p:cNvPr id="46" name="Picture 159" descr="packag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8" y="4951413"/>
            <a:ext cx="1285875" cy="1254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13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608543"/>
          </a:xfrm>
        </p:spPr>
        <p:txBody>
          <a:bodyPr>
            <a:normAutofit/>
          </a:bodyPr>
          <a:lstStyle/>
          <a:p>
            <a:r>
              <a:rPr lang="it-IT" sz="3200" dirty="0" err="1" smtClean="0">
                <a:latin typeface="Calibri"/>
                <a:cs typeface="Calibri"/>
              </a:rPr>
              <a:t>Avionics</a:t>
            </a:r>
            <a:endParaRPr lang="it-IT" sz="3200" dirty="0" smtClean="0">
              <a:latin typeface="Calibri"/>
              <a:cs typeface="Calibri"/>
            </a:endParaRPr>
          </a:p>
        </p:txBody>
      </p: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87" y="548680"/>
            <a:ext cx="379803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3851920" y="548680"/>
            <a:ext cx="5088310" cy="223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pPr algn="just" defTabSz="828675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In 2001, the NASA Altair,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Unmanned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Air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Vehicle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(UAV)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flew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its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first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flight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at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an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altitude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of 100,000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feet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.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Designed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by NASA-Dryden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engineers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and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scientists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,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it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is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designed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to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fly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for up to 48 hours to complete a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variety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of science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research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studies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of Earth.</a:t>
            </a:r>
          </a:p>
          <a:p>
            <a:pPr algn="just" defTabSz="828675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400" b="1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</a:t>
            </a:r>
            <a:endParaRPr lang="it-IT" sz="1400" dirty="0">
              <a:solidFill>
                <a:schemeClr val="tx2"/>
              </a:solidFill>
              <a:latin typeface="Calibri"/>
              <a:ea typeface="MS Gothic" charset="-128"/>
              <a:cs typeface="Calibri"/>
            </a:endParaRPr>
          </a:p>
          <a:p>
            <a:pPr algn="just" defTabSz="828675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Because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of the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complexity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of the computer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systems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(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called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avionics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)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onboard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, and the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very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high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altitudes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being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flown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, special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attention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had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to be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paid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to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cosmic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ray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showers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.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These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particles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, </a:t>
            </a:r>
            <a:r>
              <a:rPr lang="it-IT" sz="1400" b="1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mostly</a:t>
            </a:r>
            <a:r>
              <a:rPr lang="it-IT" sz="1400" b="1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</a:t>
            </a:r>
            <a:r>
              <a:rPr lang="it-IT" sz="1400" b="1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neutrons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, pass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through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the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walls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of the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aircraft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and can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affect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 computer </a:t>
            </a:r>
            <a:r>
              <a:rPr lang="it-IT" sz="1400" dirty="0" err="1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circuitry</a:t>
            </a:r>
            <a:r>
              <a:rPr lang="it-IT" sz="1400" dirty="0">
                <a:solidFill>
                  <a:schemeClr val="tx2"/>
                </a:solidFill>
                <a:latin typeface="Calibri"/>
                <a:ea typeface="MS Gothic" charset="-128"/>
                <a:cs typeface="Calibri"/>
              </a:rPr>
              <a:t>. </a:t>
            </a:r>
          </a:p>
        </p:txBody>
      </p:sp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356992"/>
            <a:ext cx="3865562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4211960" y="4437112"/>
            <a:ext cx="4314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rgbClr val="1F497D"/>
                </a:solidFill>
                <a:latin typeface="Calibri"/>
                <a:cs typeface="Calibri"/>
              </a:rPr>
              <a:t>About 80 upsets in about 600 hours of flight</a:t>
            </a:r>
          </a:p>
        </p:txBody>
      </p:sp>
    </p:spTree>
    <p:extLst>
      <p:ext uri="{BB962C8B-B14F-4D97-AF65-F5344CB8AC3E}">
        <p14:creationId xmlns:p14="http://schemas.microsoft.com/office/powerpoint/2010/main" val="59956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6"/>
          <p:cNvSpPr>
            <a:spLocks noChangeArrowheads="1"/>
          </p:cNvSpPr>
          <p:nvPr/>
        </p:nvSpPr>
        <p:spPr bwMode="auto">
          <a:xfrm>
            <a:off x="8112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8" tIns="44445" rIns="90478" bIns="44445"/>
          <a:lstStyle/>
          <a:p>
            <a:pPr marL="342900" indent="-342900">
              <a:spcBef>
                <a:spcPct val="20000"/>
              </a:spcBef>
            </a:pPr>
            <a:endParaRPr lang="en-GB"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</a:pPr>
            <a:endParaRPr lang="en-GB"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</a:pPr>
            <a:endParaRPr lang="en-GB"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</a:pPr>
            <a:endParaRPr lang="en-GB"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</a:pPr>
            <a:endParaRPr lang="en-GB"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</a:pPr>
            <a:endParaRPr lang="en-GB"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</a:pPr>
            <a:endParaRPr lang="en-GB" sz="2000"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000">
              <a:latin typeface="Calibri"/>
              <a:cs typeface="Calibri"/>
            </a:endParaRPr>
          </a:p>
        </p:txBody>
      </p:sp>
      <p:sp>
        <p:nvSpPr>
          <p:cNvPr id="183299" name="Rectangle 22"/>
          <p:cNvSpPr>
            <a:spLocks noChangeArrowheads="1"/>
          </p:cNvSpPr>
          <p:nvPr/>
        </p:nvSpPr>
        <p:spPr bwMode="auto">
          <a:xfrm>
            <a:off x="0" y="6562725"/>
            <a:ext cx="3127375" cy="19208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3300" name="Arc 23"/>
          <p:cNvSpPr>
            <a:spLocks/>
          </p:cNvSpPr>
          <p:nvPr/>
        </p:nvSpPr>
        <p:spPr bwMode="auto">
          <a:xfrm>
            <a:off x="1379538" y="6500813"/>
            <a:ext cx="7508875" cy="254000"/>
          </a:xfrm>
          <a:custGeom>
            <a:avLst/>
            <a:gdLst>
              <a:gd name="T0" fmla="*/ 0 w 43200"/>
              <a:gd name="T1" fmla="*/ 406775928 h 21710"/>
              <a:gd name="T2" fmla="*/ 2147483647 w 43200"/>
              <a:gd name="T3" fmla="*/ 404714914 h 21710"/>
              <a:gd name="T4" fmla="*/ 2147483647 w 43200"/>
              <a:gd name="T5" fmla="*/ 404714914 h 21710"/>
              <a:gd name="T6" fmla="*/ 0 60000 65536"/>
              <a:gd name="T7" fmla="*/ 0 60000 65536"/>
              <a:gd name="T8" fmla="*/ 0 60000 65536"/>
              <a:gd name="T9" fmla="*/ 0 w 43200"/>
              <a:gd name="T10" fmla="*/ 0 h 21710"/>
              <a:gd name="T11" fmla="*/ 43200 w 43200"/>
              <a:gd name="T12" fmla="*/ 21710 h 21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10" fill="none" extrusionOk="0">
                <a:moveTo>
                  <a:pt x="0" y="21709"/>
                </a:moveTo>
                <a:cubicBezTo>
                  <a:pt x="0" y="21673"/>
                  <a:pt x="0" y="216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710" stroke="0" extrusionOk="0">
                <a:moveTo>
                  <a:pt x="0" y="21709"/>
                </a:moveTo>
                <a:cubicBezTo>
                  <a:pt x="0" y="21673"/>
                  <a:pt x="0" y="216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64" name="Line 24"/>
          <p:cNvSpPr>
            <a:spLocks noChangeShapeType="1"/>
          </p:cNvSpPr>
          <p:nvPr/>
        </p:nvSpPr>
        <p:spPr bwMode="auto">
          <a:xfrm flipH="1">
            <a:off x="5724525" y="2033588"/>
            <a:ext cx="314325" cy="16716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65" name="Line 25"/>
          <p:cNvSpPr>
            <a:spLocks noChangeShapeType="1"/>
          </p:cNvSpPr>
          <p:nvPr/>
        </p:nvSpPr>
        <p:spPr bwMode="auto">
          <a:xfrm>
            <a:off x="6024563" y="2033588"/>
            <a:ext cx="709612" cy="17907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66" name="Line 26"/>
          <p:cNvSpPr>
            <a:spLocks noChangeShapeType="1"/>
          </p:cNvSpPr>
          <p:nvPr/>
        </p:nvSpPr>
        <p:spPr bwMode="auto">
          <a:xfrm flipH="1">
            <a:off x="5035550" y="2039938"/>
            <a:ext cx="995363" cy="14192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67" name="Line 27"/>
          <p:cNvSpPr>
            <a:spLocks noChangeShapeType="1"/>
          </p:cNvSpPr>
          <p:nvPr/>
        </p:nvSpPr>
        <p:spPr bwMode="auto">
          <a:xfrm flipH="1">
            <a:off x="4721225" y="2035175"/>
            <a:ext cx="1314450" cy="13906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68" name="Line 28"/>
          <p:cNvSpPr>
            <a:spLocks noChangeShapeType="1"/>
          </p:cNvSpPr>
          <p:nvPr/>
        </p:nvSpPr>
        <p:spPr bwMode="auto">
          <a:xfrm flipH="1">
            <a:off x="3454400" y="2030413"/>
            <a:ext cx="2566988" cy="15192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69" name="Line 29"/>
          <p:cNvSpPr>
            <a:spLocks noChangeShapeType="1"/>
          </p:cNvSpPr>
          <p:nvPr/>
        </p:nvSpPr>
        <p:spPr bwMode="auto">
          <a:xfrm flipH="1">
            <a:off x="4645025" y="3463925"/>
            <a:ext cx="395288" cy="161448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70" name="Line 30"/>
          <p:cNvSpPr>
            <a:spLocks noChangeShapeType="1"/>
          </p:cNvSpPr>
          <p:nvPr/>
        </p:nvSpPr>
        <p:spPr bwMode="auto">
          <a:xfrm flipH="1">
            <a:off x="4487863" y="3416300"/>
            <a:ext cx="238125" cy="17954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71" name="Line 31"/>
          <p:cNvSpPr>
            <a:spLocks noChangeShapeType="1"/>
          </p:cNvSpPr>
          <p:nvPr/>
        </p:nvSpPr>
        <p:spPr bwMode="auto">
          <a:xfrm flipH="1" flipV="1">
            <a:off x="4627563" y="5060950"/>
            <a:ext cx="1000125" cy="50958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72" name="Line 32"/>
          <p:cNvSpPr>
            <a:spLocks noChangeShapeType="1"/>
          </p:cNvSpPr>
          <p:nvPr/>
        </p:nvSpPr>
        <p:spPr bwMode="auto">
          <a:xfrm flipH="1">
            <a:off x="4967288" y="3695700"/>
            <a:ext cx="762000" cy="3905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73" name="Line 33"/>
          <p:cNvSpPr>
            <a:spLocks noChangeShapeType="1"/>
          </p:cNvSpPr>
          <p:nvPr/>
        </p:nvSpPr>
        <p:spPr bwMode="auto">
          <a:xfrm flipH="1" flipV="1">
            <a:off x="5710238" y="3695700"/>
            <a:ext cx="690562" cy="97631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74" name="Line 34"/>
          <p:cNvSpPr>
            <a:spLocks noChangeShapeType="1"/>
          </p:cNvSpPr>
          <p:nvPr/>
        </p:nvSpPr>
        <p:spPr bwMode="auto">
          <a:xfrm flipH="1">
            <a:off x="6235700" y="4683125"/>
            <a:ext cx="147638" cy="8286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75" name="Line 35"/>
          <p:cNvSpPr>
            <a:spLocks noChangeShapeType="1"/>
          </p:cNvSpPr>
          <p:nvPr/>
        </p:nvSpPr>
        <p:spPr bwMode="auto">
          <a:xfrm>
            <a:off x="6732588" y="4303713"/>
            <a:ext cx="366712" cy="9048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76" name="Line 36"/>
          <p:cNvSpPr>
            <a:spLocks noChangeShapeType="1"/>
          </p:cNvSpPr>
          <p:nvPr/>
        </p:nvSpPr>
        <p:spPr bwMode="auto">
          <a:xfrm flipH="1" flipV="1">
            <a:off x="3557588" y="5119688"/>
            <a:ext cx="919162" cy="90487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77" name="Line 37"/>
          <p:cNvSpPr>
            <a:spLocks noChangeShapeType="1"/>
          </p:cNvSpPr>
          <p:nvPr/>
        </p:nvSpPr>
        <p:spPr bwMode="auto">
          <a:xfrm flipH="1" flipV="1">
            <a:off x="6215063" y="5481638"/>
            <a:ext cx="252412" cy="7191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78" name="Line 38"/>
          <p:cNvSpPr>
            <a:spLocks noChangeShapeType="1"/>
          </p:cNvSpPr>
          <p:nvPr/>
        </p:nvSpPr>
        <p:spPr bwMode="auto">
          <a:xfrm flipV="1">
            <a:off x="6330950" y="6188075"/>
            <a:ext cx="133350" cy="1524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79" name="Line 39"/>
          <p:cNvSpPr>
            <a:spLocks noChangeShapeType="1"/>
          </p:cNvSpPr>
          <p:nvPr/>
        </p:nvSpPr>
        <p:spPr bwMode="auto">
          <a:xfrm flipH="1" flipV="1">
            <a:off x="6446838" y="6180138"/>
            <a:ext cx="147637" cy="15716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80" name="Line 40"/>
          <p:cNvSpPr>
            <a:spLocks noChangeShapeType="1"/>
          </p:cNvSpPr>
          <p:nvPr/>
        </p:nvSpPr>
        <p:spPr bwMode="auto">
          <a:xfrm flipH="1" flipV="1">
            <a:off x="6692900" y="5643563"/>
            <a:ext cx="125413" cy="20478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81" name="Line 41"/>
          <p:cNvSpPr>
            <a:spLocks noChangeShapeType="1"/>
          </p:cNvSpPr>
          <p:nvPr/>
        </p:nvSpPr>
        <p:spPr bwMode="auto">
          <a:xfrm flipV="1">
            <a:off x="6691313" y="5630863"/>
            <a:ext cx="3175" cy="19526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82" name="Line 42"/>
          <p:cNvSpPr>
            <a:spLocks noChangeShapeType="1"/>
          </p:cNvSpPr>
          <p:nvPr/>
        </p:nvSpPr>
        <p:spPr bwMode="auto">
          <a:xfrm flipV="1">
            <a:off x="6711950" y="5208588"/>
            <a:ext cx="379413" cy="4286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83" name="Line 43"/>
          <p:cNvSpPr>
            <a:spLocks noChangeShapeType="1"/>
          </p:cNvSpPr>
          <p:nvPr/>
        </p:nvSpPr>
        <p:spPr bwMode="auto">
          <a:xfrm flipH="1" flipV="1">
            <a:off x="6543675" y="5499100"/>
            <a:ext cx="163513" cy="15716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84" name="Line 44"/>
          <p:cNvSpPr>
            <a:spLocks noChangeShapeType="1"/>
          </p:cNvSpPr>
          <p:nvPr/>
        </p:nvSpPr>
        <p:spPr bwMode="auto">
          <a:xfrm flipH="1" flipV="1">
            <a:off x="6122988" y="5264150"/>
            <a:ext cx="87312" cy="2190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85" name="Line 45"/>
          <p:cNvSpPr>
            <a:spLocks noChangeShapeType="1"/>
          </p:cNvSpPr>
          <p:nvPr/>
        </p:nvSpPr>
        <p:spPr bwMode="auto">
          <a:xfrm flipV="1">
            <a:off x="6024563" y="5483225"/>
            <a:ext cx="174625" cy="1047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86" name="Line 46"/>
          <p:cNvSpPr>
            <a:spLocks noChangeShapeType="1"/>
          </p:cNvSpPr>
          <p:nvPr/>
        </p:nvSpPr>
        <p:spPr bwMode="auto">
          <a:xfrm flipV="1">
            <a:off x="6100763" y="5473700"/>
            <a:ext cx="98425" cy="17621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87" name="Line 47"/>
          <p:cNvSpPr>
            <a:spLocks noChangeShapeType="1"/>
          </p:cNvSpPr>
          <p:nvPr/>
        </p:nvSpPr>
        <p:spPr bwMode="auto">
          <a:xfrm flipH="1">
            <a:off x="6194425" y="5430838"/>
            <a:ext cx="249238" cy="333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88" name="Line 48"/>
          <p:cNvSpPr>
            <a:spLocks noChangeShapeType="1"/>
          </p:cNvSpPr>
          <p:nvPr/>
        </p:nvSpPr>
        <p:spPr bwMode="auto">
          <a:xfrm flipH="1" flipV="1">
            <a:off x="6213475" y="5464175"/>
            <a:ext cx="158750" cy="1238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89" name="Line 49"/>
          <p:cNvSpPr>
            <a:spLocks noChangeShapeType="1"/>
          </p:cNvSpPr>
          <p:nvPr/>
        </p:nvSpPr>
        <p:spPr bwMode="auto">
          <a:xfrm flipH="1">
            <a:off x="7077075" y="5180013"/>
            <a:ext cx="173038" cy="95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90" name="Line 50"/>
          <p:cNvSpPr>
            <a:spLocks noChangeShapeType="1"/>
          </p:cNvSpPr>
          <p:nvPr/>
        </p:nvSpPr>
        <p:spPr bwMode="auto">
          <a:xfrm flipH="1" flipV="1">
            <a:off x="7091363" y="5199063"/>
            <a:ext cx="173037" cy="12858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91" name="Line 51"/>
          <p:cNvSpPr>
            <a:spLocks noChangeShapeType="1"/>
          </p:cNvSpPr>
          <p:nvPr/>
        </p:nvSpPr>
        <p:spPr bwMode="auto">
          <a:xfrm flipH="1" flipV="1">
            <a:off x="6972300" y="5156200"/>
            <a:ext cx="139700" cy="285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92" name="Line 52"/>
          <p:cNvSpPr>
            <a:spLocks noChangeShapeType="1"/>
          </p:cNvSpPr>
          <p:nvPr/>
        </p:nvSpPr>
        <p:spPr bwMode="auto">
          <a:xfrm flipH="1" flipV="1">
            <a:off x="6734175" y="4294188"/>
            <a:ext cx="315913" cy="857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93" name="Line 53"/>
          <p:cNvSpPr>
            <a:spLocks noChangeShapeType="1"/>
          </p:cNvSpPr>
          <p:nvPr/>
        </p:nvSpPr>
        <p:spPr bwMode="auto">
          <a:xfrm flipH="1" flipV="1">
            <a:off x="6794500" y="4279900"/>
            <a:ext cx="292100" cy="23813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94" name="Line 54"/>
          <p:cNvSpPr>
            <a:spLocks noChangeShapeType="1"/>
          </p:cNvSpPr>
          <p:nvPr/>
        </p:nvSpPr>
        <p:spPr bwMode="auto">
          <a:xfrm flipH="1">
            <a:off x="6581775" y="4298950"/>
            <a:ext cx="139700" cy="714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95" name="Line 55"/>
          <p:cNvSpPr>
            <a:spLocks noChangeShapeType="1"/>
          </p:cNvSpPr>
          <p:nvPr/>
        </p:nvSpPr>
        <p:spPr bwMode="auto">
          <a:xfrm flipH="1" flipV="1">
            <a:off x="6524625" y="4151313"/>
            <a:ext cx="201613" cy="1428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96" name="Line 56"/>
          <p:cNvSpPr>
            <a:spLocks noChangeShapeType="1"/>
          </p:cNvSpPr>
          <p:nvPr/>
        </p:nvSpPr>
        <p:spPr bwMode="auto">
          <a:xfrm flipH="1" flipV="1">
            <a:off x="6794500" y="3803650"/>
            <a:ext cx="306388" cy="1333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97" name="Line 57"/>
          <p:cNvSpPr>
            <a:spLocks noChangeShapeType="1"/>
          </p:cNvSpPr>
          <p:nvPr/>
        </p:nvSpPr>
        <p:spPr bwMode="auto">
          <a:xfrm flipH="1" flipV="1">
            <a:off x="6734175" y="3803650"/>
            <a:ext cx="501650" cy="1143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98" name="Line 58"/>
          <p:cNvSpPr>
            <a:spLocks noChangeShapeType="1"/>
          </p:cNvSpPr>
          <p:nvPr/>
        </p:nvSpPr>
        <p:spPr bwMode="auto">
          <a:xfrm flipH="1" flipV="1">
            <a:off x="6734175" y="3789363"/>
            <a:ext cx="22225" cy="50958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499" name="Line 59"/>
          <p:cNvSpPr>
            <a:spLocks noChangeShapeType="1"/>
          </p:cNvSpPr>
          <p:nvPr/>
        </p:nvSpPr>
        <p:spPr bwMode="auto">
          <a:xfrm flipH="1">
            <a:off x="6381750" y="4589463"/>
            <a:ext cx="177800" cy="952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00" name="Line 60"/>
          <p:cNvSpPr>
            <a:spLocks noChangeShapeType="1"/>
          </p:cNvSpPr>
          <p:nvPr/>
        </p:nvSpPr>
        <p:spPr bwMode="auto">
          <a:xfrm flipH="1" flipV="1">
            <a:off x="6372225" y="4684713"/>
            <a:ext cx="139700" cy="1476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01" name="Line 61"/>
          <p:cNvSpPr>
            <a:spLocks noChangeShapeType="1"/>
          </p:cNvSpPr>
          <p:nvPr/>
        </p:nvSpPr>
        <p:spPr bwMode="auto">
          <a:xfrm flipH="1">
            <a:off x="6267450" y="4694238"/>
            <a:ext cx="120650" cy="1476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02" name="Text Box 62"/>
          <p:cNvSpPr txBox="1">
            <a:spLocks noChangeArrowheads="1"/>
          </p:cNvSpPr>
          <p:nvPr/>
        </p:nvSpPr>
        <p:spPr bwMode="auto">
          <a:xfrm>
            <a:off x="5838825" y="5473700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400" b="1">
                <a:latin typeface="Calibri"/>
                <a:cs typeface="Calibri"/>
              </a:rPr>
              <a:t>p</a:t>
            </a:r>
          </a:p>
        </p:txBody>
      </p:sp>
      <p:sp>
        <p:nvSpPr>
          <p:cNvPr id="189503" name="Text Box 63"/>
          <p:cNvSpPr txBox="1">
            <a:spLocks noChangeArrowheads="1"/>
          </p:cNvSpPr>
          <p:nvPr/>
        </p:nvSpPr>
        <p:spPr bwMode="auto">
          <a:xfrm>
            <a:off x="6397625" y="5256213"/>
            <a:ext cx="284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000">
                <a:solidFill>
                  <a:srgbClr val="969696"/>
                </a:solidFill>
                <a:latin typeface="Calibri"/>
                <a:cs typeface="Calibri"/>
              </a:rPr>
              <a:t>p</a:t>
            </a:r>
          </a:p>
        </p:txBody>
      </p:sp>
      <p:sp>
        <p:nvSpPr>
          <p:cNvPr id="189504" name="Text Box 64"/>
          <p:cNvSpPr txBox="1">
            <a:spLocks noChangeArrowheads="1"/>
          </p:cNvSpPr>
          <p:nvPr/>
        </p:nvSpPr>
        <p:spPr bwMode="auto">
          <a:xfrm>
            <a:off x="6750050" y="50371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400" b="1">
                <a:solidFill>
                  <a:srgbClr val="002060"/>
                </a:solidFill>
                <a:latin typeface="Calibri"/>
                <a:cs typeface="Calibri"/>
              </a:rPr>
              <a:t>p</a:t>
            </a:r>
          </a:p>
        </p:txBody>
      </p:sp>
      <p:sp>
        <p:nvSpPr>
          <p:cNvPr id="189505" name="Text Box 65"/>
          <p:cNvSpPr txBox="1">
            <a:spLocks noChangeArrowheads="1"/>
          </p:cNvSpPr>
          <p:nvPr/>
        </p:nvSpPr>
        <p:spPr bwMode="auto">
          <a:xfrm>
            <a:off x="6569075" y="577056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400" b="1">
                <a:latin typeface="Calibri"/>
                <a:cs typeface="Calibri"/>
              </a:rPr>
              <a:t>p</a:t>
            </a:r>
          </a:p>
        </p:txBody>
      </p:sp>
      <p:sp>
        <p:nvSpPr>
          <p:cNvPr id="189506" name="Text Box 66"/>
          <p:cNvSpPr txBox="1">
            <a:spLocks noChangeArrowheads="1"/>
          </p:cNvSpPr>
          <p:nvPr/>
        </p:nvSpPr>
        <p:spPr bwMode="auto">
          <a:xfrm>
            <a:off x="6502400" y="4446588"/>
            <a:ext cx="284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200" b="1">
                <a:latin typeface="Calibri"/>
                <a:cs typeface="Calibri"/>
              </a:rPr>
              <a:t>p</a:t>
            </a:r>
          </a:p>
        </p:txBody>
      </p:sp>
      <p:sp>
        <p:nvSpPr>
          <p:cNvPr id="189507" name="Text Box 67"/>
          <p:cNvSpPr txBox="1">
            <a:spLocks noChangeArrowheads="1"/>
          </p:cNvSpPr>
          <p:nvPr/>
        </p:nvSpPr>
        <p:spPr bwMode="auto">
          <a:xfrm>
            <a:off x="6988175" y="4308475"/>
            <a:ext cx="284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600" b="1">
                <a:latin typeface="Calibri"/>
                <a:cs typeface="Calibri"/>
              </a:rPr>
              <a:t>p</a:t>
            </a:r>
          </a:p>
        </p:txBody>
      </p:sp>
      <p:sp>
        <p:nvSpPr>
          <p:cNvPr id="189508" name="Text Box 68"/>
          <p:cNvSpPr txBox="1">
            <a:spLocks noChangeArrowheads="1"/>
          </p:cNvSpPr>
          <p:nvPr/>
        </p:nvSpPr>
        <p:spPr bwMode="auto">
          <a:xfrm>
            <a:off x="6692900" y="3913188"/>
            <a:ext cx="284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</a:rPr>
              <a:t>p</a:t>
            </a:r>
          </a:p>
        </p:txBody>
      </p:sp>
      <p:sp>
        <p:nvSpPr>
          <p:cNvPr id="189509" name="Text Box 69"/>
          <p:cNvSpPr txBox="1">
            <a:spLocks noChangeArrowheads="1"/>
          </p:cNvSpPr>
          <p:nvPr/>
        </p:nvSpPr>
        <p:spPr bwMode="auto">
          <a:xfrm>
            <a:off x="7011988" y="3894138"/>
            <a:ext cx="284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</a:rPr>
              <a:t>p</a:t>
            </a:r>
          </a:p>
        </p:txBody>
      </p:sp>
      <p:sp>
        <p:nvSpPr>
          <p:cNvPr id="189510" name="Text Box 70"/>
          <p:cNvSpPr txBox="1">
            <a:spLocks noChangeArrowheads="1"/>
          </p:cNvSpPr>
          <p:nvPr/>
        </p:nvSpPr>
        <p:spPr bwMode="auto">
          <a:xfrm>
            <a:off x="6016625" y="5060950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400" b="1">
                <a:latin typeface="Calibri"/>
                <a:cs typeface="Calibri"/>
              </a:rPr>
              <a:t>n</a:t>
            </a:r>
          </a:p>
        </p:txBody>
      </p:sp>
      <p:sp>
        <p:nvSpPr>
          <p:cNvPr id="189511" name="Text Box 71"/>
          <p:cNvSpPr txBox="1">
            <a:spLocks noChangeArrowheads="1"/>
          </p:cNvSpPr>
          <p:nvPr/>
        </p:nvSpPr>
        <p:spPr bwMode="auto">
          <a:xfrm>
            <a:off x="5921375" y="558958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400" b="1">
                <a:latin typeface="Calibri"/>
                <a:cs typeface="Calibri"/>
              </a:rPr>
              <a:t>n</a:t>
            </a:r>
          </a:p>
        </p:txBody>
      </p:sp>
      <p:sp>
        <p:nvSpPr>
          <p:cNvPr id="189512" name="Text Box 72"/>
          <p:cNvSpPr txBox="1">
            <a:spLocks noChangeArrowheads="1"/>
          </p:cNvSpPr>
          <p:nvPr/>
        </p:nvSpPr>
        <p:spPr bwMode="auto">
          <a:xfrm>
            <a:off x="6742113" y="57769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400" b="1">
                <a:latin typeface="Calibri"/>
                <a:cs typeface="Calibri"/>
              </a:rPr>
              <a:t>n</a:t>
            </a:r>
          </a:p>
        </p:txBody>
      </p:sp>
      <p:sp>
        <p:nvSpPr>
          <p:cNvPr id="189513" name="Text Box 73"/>
          <p:cNvSpPr txBox="1">
            <a:spLocks noChangeArrowheads="1"/>
          </p:cNvSpPr>
          <p:nvPr/>
        </p:nvSpPr>
        <p:spPr bwMode="auto">
          <a:xfrm>
            <a:off x="6235700" y="5532438"/>
            <a:ext cx="284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000">
                <a:solidFill>
                  <a:srgbClr val="969696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189514" name="Text Box 74"/>
          <p:cNvSpPr txBox="1">
            <a:spLocks noChangeArrowheads="1"/>
          </p:cNvSpPr>
          <p:nvPr/>
        </p:nvSpPr>
        <p:spPr bwMode="auto">
          <a:xfrm>
            <a:off x="6342063" y="53959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400" b="1">
                <a:latin typeface="Calibri"/>
                <a:cs typeface="Calibri"/>
              </a:rPr>
              <a:t>n</a:t>
            </a:r>
          </a:p>
        </p:txBody>
      </p:sp>
      <p:sp>
        <p:nvSpPr>
          <p:cNvPr id="189515" name="Text Box 75"/>
          <p:cNvSpPr txBox="1">
            <a:spLocks noChangeArrowheads="1"/>
          </p:cNvSpPr>
          <p:nvPr/>
        </p:nvSpPr>
        <p:spPr bwMode="auto">
          <a:xfrm>
            <a:off x="7180263" y="5205413"/>
            <a:ext cx="284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000">
                <a:solidFill>
                  <a:srgbClr val="969696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189516" name="Text Box 76"/>
          <p:cNvSpPr txBox="1">
            <a:spLocks noChangeArrowheads="1"/>
          </p:cNvSpPr>
          <p:nvPr/>
        </p:nvSpPr>
        <p:spPr bwMode="auto">
          <a:xfrm>
            <a:off x="7208838" y="503396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40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189517" name="Text Box 77"/>
          <p:cNvSpPr txBox="1">
            <a:spLocks noChangeArrowheads="1"/>
          </p:cNvSpPr>
          <p:nvPr/>
        </p:nvSpPr>
        <p:spPr bwMode="auto">
          <a:xfrm>
            <a:off x="6429375" y="46434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400" b="1">
                <a:latin typeface="Calibri"/>
                <a:cs typeface="Calibri"/>
              </a:rPr>
              <a:t>n</a:t>
            </a:r>
          </a:p>
        </p:txBody>
      </p:sp>
      <p:sp>
        <p:nvSpPr>
          <p:cNvPr id="189518" name="Text Box 78"/>
          <p:cNvSpPr txBox="1">
            <a:spLocks noChangeArrowheads="1"/>
          </p:cNvSpPr>
          <p:nvPr/>
        </p:nvSpPr>
        <p:spPr bwMode="auto">
          <a:xfrm>
            <a:off x="6127750" y="478631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400" b="1">
                <a:latin typeface="Calibri"/>
                <a:cs typeface="Calibri"/>
              </a:rPr>
              <a:t>n</a:t>
            </a:r>
          </a:p>
        </p:txBody>
      </p:sp>
      <p:sp>
        <p:nvSpPr>
          <p:cNvPr id="189519" name="Text Box 79"/>
          <p:cNvSpPr txBox="1">
            <a:spLocks noChangeArrowheads="1"/>
          </p:cNvSpPr>
          <p:nvPr/>
        </p:nvSpPr>
        <p:spPr bwMode="auto">
          <a:xfrm>
            <a:off x="6384925" y="4262438"/>
            <a:ext cx="284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600" b="1">
                <a:latin typeface="Calibri"/>
                <a:cs typeface="Calibri"/>
              </a:rPr>
              <a:t>n</a:t>
            </a:r>
          </a:p>
        </p:txBody>
      </p:sp>
      <p:sp>
        <p:nvSpPr>
          <p:cNvPr id="189520" name="Text Box 80"/>
          <p:cNvSpPr txBox="1">
            <a:spLocks noChangeArrowheads="1"/>
          </p:cNvSpPr>
          <p:nvPr/>
        </p:nvSpPr>
        <p:spPr bwMode="auto">
          <a:xfrm>
            <a:off x="6323013" y="3967163"/>
            <a:ext cx="284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600" b="1">
                <a:latin typeface="Calibri"/>
                <a:cs typeface="Calibri"/>
              </a:rPr>
              <a:t>n</a:t>
            </a:r>
          </a:p>
        </p:txBody>
      </p:sp>
      <p:sp>
        <p:nvSpPr>
          <p:cNvPr id="189521" name="Text Box 81"/>
          <p:cNvSpPr txBox="1">
            <a:spLocks noChangeArrowheads="1"/>
          </p:cNvSpPr>
          <p:nvPr/>
        </p:nvSpPr>
        <p:spPr bwMode="auto">
          <a:xfrm>
            <a:off x="7156450" y="3814763"/>
            <a:ext cx="284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</a:rPr>
              <a:t>n</a:t>
            </a:r>
          </a:p>
        </p:txBody>
      </p:sp>
      <p:sp>
        <p:nvSpPr>
          <p:cNvPr id="189522" name="Text Box 82"/>
          <p:cNvSpPr txBox="1">
            <a:spLocks noChangeArrowheads="1"/>
          </p:cNvSpPr>
          <p:nvPr/>
        </p:nvSpPr>
        <p:spPr bwMode="auto">
          <a:xfrm>
            <a:off x="7046913" y="4167188"/>
            <a:ext cx="284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600" b="1">
                <a:latin typeface="Calibri"/>
                <a:cs typeface="Calibri"/>
              </a:rPr>
              <a:t>n</a:t>
            </a:r>
          </a:p>
        </p:txBody>
      </p:sp>
      <p:sp>
        <p:nvSpPr>
          <p:cNvPr id="189523" name="Text Box 83"/>
          <p:cNvSpPr txBox="1">
            <a:spLocks noChangeArrowheads="1"/>
          </p:cNvSpPr>
          <p:nvPr/>
        </p:nvSpPr>
        <p:spPr bwMode="auto">
          <a:xfrm>
            <a:off x="5986463" y="3959225"/>
            <a:ext cx="284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</a:rPr>
              <a:t>N</a:t>
            </a:r>
          </a:p>
        </p:txBody>
      </p:sp>
      <p:sp>
        <p:nvSpPr>
          <p:cNvPr id="189524" name="Text Box 84"/>
          <p:cNvSpPr txBox="1">
            <a:spLocks noChangeArrowheads="1"/>
          </p:cNvSpPr>
          <p:nvPr/>
        </p:nvSpPr>
        <p:spPr bwMode="auto">
          <a:xfrm>
            <a:off x="6253163" y="50403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400" b="1">
                <a:latin typeface="Calibri"/>
                <a:cs typeface="Calibri"/>
              </a:rPr>
              <a:t>n</a:t>
            </a:r>
          </a:p>
        </p:txBody>
      </p:sp>
      <p:sp>
        <p:nvSpPr>
          <p:cNvPr id="189525" name="Text Box 85"/>
          <p:cNvSpPr txBox="1">
            <a:spLocks noChangeArrowheads="1"/>
          </p:cNvSpPr>
          <p:nvPr/>
        </p:nvSpPr>
        <p:spPr bwMode="auto">
          <a:xfrm>
            <a:off x="6134100" y="576897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400" b="1">
                <a:latin typeface="Calibri"/>
                <a:cs typeface="Calibri"/>
              </a:rPr>
              <a:t>N</a:t>
            </a:r>
          </a:p>
        </p:txBody>
      </p:sp>
      <p:sp>
        <p:nvSpPr>
          <p:cNvPr id="189526" name="Text Box 86"/>
          <p:cNvSpPr txBox="1">
            <a:spLocks noChangeArrowheads="1"/>
          </p:cNvSpPr>
          <p:nvPr/>
        </p:nvSpPr>
        <p:spPr bwMode="auto">
          <a:xfrm>
            <a:off x="6886575" y="4654550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400" b="1">
                <a:latin typeface="Calibri"/>
                <a:cs typeface="Calibri"/>
              </a:rPr>
              <a:t>P</a:t>
            </a:r>
          </a:p>
        </p:txBody>
      </p:sp>
      <p:sp>
        <p:nvSpPr>
          <p:cNvPr id="189527" name="Text Box 87"/>
          <p:cNvSpPr txBox="1">
            <a:spLocks noChangeArrowheads="1"/>
          </p:cNvSpPr>
          <p:nvPr/>
        </p:nvSpPr>
        <p:spPr bwMode="auto">
          <a:xfrm>
            <a:off x="6831013" y="53705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400" b="1">
                <a:latin typeface="Calibri"/>
                <a:cs typeface="Calibri"/>
              </a:rPr>
              <a:t>P</a:t>
            </a:r>
          </a:p>
        </p:txBody>
      </p:sp>
      <p:sp>
        <p:nvSpPr>
          <p:cNvPr id="189528" name="Text Box 88"/>
          <p:cNvSpPr txBox="1">
            <a:spLocks noChangeArrowheads="1"/>
          </p:cNvSpPr>
          <p:nvPr/>
        </p:nvSpPr>
        <p:spPr bwMode="auto">
          <a:xfrm>
            <a:off x="6226175" y="2460625"/>
            <a:ext cx="284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</a:rPr>
              <a:t>N</a:t>
            </a:r>
          </a:p>
        </p:txBody>
      </p:sp>
      <p:sp>
        <p:nvSpPr>
          <p:cNvPr id="189529" name="Text Box 89"/>
          <p:cNvSpPr txBox="1">
            <a:spLocks noChangeArrowheads="1"/>
          </p:cNvSpPr>
          <p:nvPr/>
        </p:nvSpPr>
        <p:spPr bwMode="auto">
          <a:xfrm>
            <a:off x="6205538" y="6288088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400" b="1">
                <a:latin typeface="Calibri"/>
                <a:cs typeface="Calibri"/>
              </a:rPr>
              <a:t>n</a:t>
            </a:r>
          </a:p>
        </p:txBody>
      </p:sp>
      <p:sp>
        <p:nvSpPr>
          <p:cNvPr id="189530" name="Text Box 90"/>
          <p:cNvSpPr txBox="1">
            <a:spLocks noChangeArrowheads="1"/>
          </p:cNvSpPr>
          <p:nvPr/>
        </p:nvSpPr>
        <p:spPr bwMode="auto">
          <a:xfrm>
            <a:off x="6503988" y="6281738"/>
            <a:ext cx="284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200" b="1">
                <a:latin typeface="Calibri"/>
                <a:cs typeface="Calibri"/>
              </a:rPr>
              <a:t>p</a:t>
            </a:r>
          </a:p>
        </p:txBody>
      </p:sp>
      <p:sp>
        <p:nvSpPr>
          <p:cNvPr id="189531" name="Text Box 91"/>
          <p:cNvSpPr txBox="1">
            <a:spLocks noChangeArrowheads="1"/>
          </p:cNvSpPr>
          <p:nvPr/>
        </p:nvSpPr>
        <p:spPr bwMode="auto">
          <a:xfrm>
            <a:off x="5429250" y="5286375"/>
            <a:ext cx="284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600" b="1">
                <a:latin typeface="Calibri"/>
                <a:cs typeface="Calibri"/>
              </a:rPr>
              <a:t>n</a:t>
            </a:r>
          </a:p>
        </p:txBody>
      </p:sp>
      <p:sp>
        <p:nvSpPr>
          <p:cNvPr id="189532" name="Text Box 92"/>
          <p:cNvSpPr txBox="1">
            <a:spLocks noChangeArrowheads="1"/>
          </p:cNvSpPr>
          <p:nvPr/>
        </p:nvSpPr>
        <p:spPr bwMode="auto">
          <a:xfrm>
            <a:off x="5199063" y="3500438"/>
            <a:ext cx="284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2000" b="1">
                <a:latin typeface="Calibri"/>
                <a:cs typeface="Calibri"/>
                <a:sym typeface="Symbol" pitchFamily="18" charset="2"/>
              </a:rPr>
              <a:t></a:t>
            </a:r>
          </a:p>
        </p:txBody>
      </p:sp>
      <p:sp>
        <p:nvSpPr>
          <p:cNvPr id="189533" name="Text Box 93"/>
          <p:cNvSpPr txBox="1">
            <a:spLocks noChangeArrowheads="1"/>
          </p:cNvSpPr>
          <p:nvPr/>
        </p:nvSpPr>
        <p:spPr bwMode="auto">
          <a:xfrm>
            <a:off x="5429250" y="2701925"/>
            <a:ext cx="49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GB" b="1" baseline="30000">
                <a:latin typeface="Calibri"/>
                <a:cs typeface="Calibri"/>
                <a:sym typeface="Symbol" pitchFamily="18" charset="2"/>
              </a:rPr>
              <a:t>-</a:t>
            </a:r>
            <a:endParaRPr lang="en-GB" b="1"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89534" name="Text Box 94"/>
          <p:cNvSpPr txBox="1">
            <a:spLocks noChangeArrowheads="1"/>
          </p:cNvSpPr>
          <p:nvPr/>
        </p:nvSpPr>
        <p:spPr bwMode="auto">
          <a:xfrm>
            <a:off x="4857750" y="264636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GB" b="1" baseline="30000">
                <a:latin typeface="Calibri"/>
                <a:cs typeface="Calibri"/>
                <a:sym typeface="Symbol" pitchFamily="18" charset="2"/>
              </a:rPr>
              <a:t>+/-</a:t>
            </a:r>
            <a:endParaRPr lang="en-GB" b="1"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89535" name="Text Box 95"/>
          <p:cNvSpPr txBox="1">
            <a:spLocks noChangeArrowheads="1"/>
          </p:cNvSpPr>
          <p:nvPr/>
        </p:nvSpPr>
        <p:spPr bwMode="auto">
          <a:xfrm>
            <a:off x="4071938" y="3790950"/>
            <a:ext cx="56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  <a:sym typeface="Symbol" pitchFamily="18" charset="2"/>
              </a:rPr>
              <a:t></a:t>
            </a:r>
            <a:r>
              <a:rPr lang="en-GB" b="1" baseline="30000">
                <a:latin typeface="Calibri"/>
                <a:cs typeface="Calibri"/>
                <a:sym typeface="Symbol" pitchFamily="18" charset="2"/>
              </a:rPr>
              <a:t>+/-</a:t>
            </a:r>
            <a:endParaRPr lang="en-GB" b="1"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89536" name="Text Box 96"/>
          <p:cNvSpPr txBox="1">
            <a:spLocks noChangeArrowheads="1"/>
          </p:cNvSpPr>
          <p:nvPr/>
        </p:nvSpPr>
        <p:spPr bwMode="auto">
          <a:xfrm>
            <a:off x="4748213" y="4344988"/>
            <a:ext cx="393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600" b="1">
                <a:latin typeface="Calibri"/>
                <a:cs typeface="Calibri"/>
                <a:sym typeface="Symbol" pitchFamily="18" charset="2"/>
              </a:rPr>
              <a:t></a:t>
            </a:r>
            <a:r>
              <a:rPr lang="en-GB" sz="1600" b="1" baseline="30000">
                <a:latin typeface="Calibri"/>
                <a:cs typeface="Calibri"/>
                <a:sym typeface="Symbol" pitchFamily="18" charset="2"/>
              </a:rPr>
              <a:t>-</a:t>
            </a:r>
            <a:endParaRPr lang="en-GB" sz="1600" b="1"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89537" name="Text Box 97"/>
          <p:cNvSpPr txBox="1">
            <a:spLocks noChangeArrowheads="1"/>
          </p:cNvSpPr>
          <p:nvPr/>
        </p:nvSpPr>
        <p:spPr bwMode="auto">
          <a:xfrm>
            <a:off x="3552825" y="3478213"/>
            <a:ext cx="393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  <a:sym typeface="Symbol" pitchFamily="18" charset="2"/>
              </a:rPr>
              <a:t></a:t>
            </a:r>
          </a:p>
        </p:txBody>
      </p:sp>
      <p:sp>
        <p:nvSpPr>
          <p:cNvPr id="189538" name="Text Box 98"/>
          <p:cNvSpPr txBox="1">
            <a:spLocks noChangeArrowheads="1"/>
          </p:cNvSpPr>
          <p:nvPr/>
        </p:nvSpPr>
        <p:spPr bwMode="auto">
          <a:xfrm>
            <a:off x="3000375" y="3357563"/>
            <a:ext cx="485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  <a:sym typeface="Symbol" pitchFamily="18" charset="2"/>
              </a:rPr>
              <a:t></a:t>
            </a:r>
          </a:p>
        </p:txBody>
      </p:sp>
      <p:sp>
        <p:nvSpPr>
          <p:cNvPr id="189539" name="Line 99"/>
          <p:cNvSpPr>
            <a:spLocks noChangeShapeType="1"/>
          </p:cNvSpPr>
          <p:nvPr/>
        </p:nvSpPr>
        <p:spPr bwMode="auto">
          <a:xfrm flipH="1">
            <a:off x="2840038" y="4154488"/>
            <a:ext cx="271462" cy="833437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40" name="Line 100"/>
          <p:cNvSpPr>
            <a:spLocks noChangeShapeType="1"/>
          </p:cNvSpPr>
          <p:nvPr/>
        </p:nvSpPr>
        <p:spPr bwMode="auto">
          <a:xfrm flipH="1" flipV="1">
            <a:off x="3106738" y="4159250"/>
            <a:ext cx="114300" cy="39528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41" name="Text Box 101"/>
          <p:cNvSpPr txBox="1">
            <a:spLocks noChangeArrowheads="1"/>
          </p:cNvSpPr>
          <p:nvPr/>
        </p:nvSpPr>
        <p:spPr bwMode="auto">
          <a:xfrm>
            <a:off x="3228975" y="5000625"/>
            <a:ext cx="557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  <a:sym typeface="Symbol" pitchFamily="18" charset="2"/>
              </a:rPr>
              <a:t>e</a:t>
            </a:r>
            <a:r>
              <a:rPr lang="en-GB" b="1" baseline="30000">
                <a:latin typeface="Calibri"/>
                <a:cs typeface="Calibri"/>
                <a:sym typeface="Symbol" pitchFamily="18" charset="2"/>
              </a:rPr>
              <a:t>+</a:t>
            </a:r>
            <a:endParaRPr lang="en-GB" b="1"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89542" name="Text Box 102"/>
          <p:cNvSpPr txBox="1">
            <a:spLocks noChangeArrowheads="1"/>
          </p:cNvSpPr>
          <p:nvPr/>
        </p:nvSpPr>
        <p:spPr bwMode="auto">
          <a:xfrm>
            <a:off x="3125788" y="4479925"/>
            <a:ext cx="39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  <a:sym typeface="Symbol" pitchFamily="18" charset="2"/>
              </a:rPr>
              <a:t>e</a:t>
            </a:r>
            <a:r>
              <a:rPr lang="en-GB" b="1" baseline="30000">
                <a:latin typeface="Calibri"/>
                <a:cs typeface="Calibri"/>
                <a:sym typeface="Symbol" pitchFamily="18" charset="2"/>
              </a:rPr>
              <a:t>+</a:t>
            </a:r>
            <a:endParaRPr lang="en-GB" b="1"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89543" name="Text Box 103"/>
          <p:cNvSpPr txBox="1">
            <a:spLocks noChangeArrowheads="1"/>
          </p:cNvSpPr>
          <p:nvPr/>
        </p:nvSpPr>
        <p:spPr bwMode="auto">
          <a:xfrm>
            <a:off x="2778125" y="4832350"/>
            <a:ext cx="393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  <a:sym typeface="Symbol" pitchFamily="18" charset="2"/>
              </a:rPr>
              <a:t>e</a:t>
            </a:r>
            <a:r>
              <a:rPr lang="en-GB" b="1" baseline="30000">
                <a:latin typeface="Calibri"/>
                <a:cs typeface="Calibri"/>
                <a:sym typeface="Symbol" pitchFamily="18" charset="2"/>
              </a:rPr>
              <a:t>-</a:t>
            </a:r>
            <a:endParaRPr lang="en-GB" b="1"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89544" name="Freeform 104"/>
          <p:cNvSpPr>
            <a:spLocks/>
          </p:cNvSpPr>
          <p:nvPr/>
        </p:nvSpPr>
        <p:spPr bwMode="auto">
          <a:xfrm>
            <a:off x="3486150" y="3567113"/>
            <a:ext cx="333375" cy="714375"/>
          </a:xfrm>
          <a:custGeom>
            <a:avLst/>
            <a:gdLst>
              <a:gd name="T0" fmla="*/ 0 w 210"/>
              <a:gd name="T1" fmla="*/ 0 h 450"/>
              <a:gd name="T2" fmla="*/ 2147483647 w 210"/>
              <a:gd name="T3" fmla="*/ 2147483647 h 450"/>
              <a:gd name="T4" fmla="*/ 2147483647 w 210"/>
              <a:gd name="T5" fmla="*/ 2147483647 h 450"/>
              <a:gd name="T6" fmla="*/ 2147483647 w 210"/>
              <a:gd name="T7" fmla="*/ 2147483647 h 450"/>
              <a:gd name="T8" fmla="*/ 2147483647 w 210"/>
              <a:gd name="T9" fmla="*/ 2147483647 h 450"/>
              <a:gd name="T10" fmla="*/ 2147483647 w 210"/>
              <a:gd name="T11" fmla="*/ 2147483647 h 450"/>
              <a:gd name="T12" fmla="*/ 2147483647 w 210"/>
              <a:gd name="T13" fmla="*/ 2147483647 h 450"/>
              <a:gd name="T14" fmla="*/ 2147483647 w 210"/>
              <a:gd name="T15" fmla="*/ 2147483647 h 450"/>
              <a:gd name="T16" fmla="*/ 2147483647 w 210"/>
              <a:gd name="T17" fmla="*/ 2147483647 h 450"/>
              <a:gd name="T18" fmla="*/ 2147483647 w 210"/>
              <a:gd name="T19" fmla="*/ 2147483647 h 450"/>
              <a:gd name="T20" fmla="*/ 2147483647 w 21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0"/>
              <a:gd name="T34" fmla="*/ 0 h 450"/>
              <a:gd name="T35" fmla="*/ 210 w 21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0" h="450">
                <a:moveTo>
                  <a:pt x="0" y="0"/>
                </a:moveTo>
                <a:lnTo>
                  <a:pt x="69" y="21"/>
                </a:lnTo>
                <a:lnTo>
                  <a:pt x="12" y="96"/>
                </a:lnTo>
                <a:lnTo>
                  <a:pt x="99" y="114"/>
                </a:lnTo>
                <a:lnTo>
                  <a:pt x="45" y="183"/>
                </a:lnTo>
                <a:lnTo>
                  <a:pt x="132" y="201"/>
                </a:lnTo>
                <a:lnTo>
                  <a:pt x="78" y="270"/>
                </a:lnTo>
                <a:lnTo>
                  <a:pt x="177" y="297"/>
                </a:lnTo>
                <a:lnTo>
                  <a:pt x="120" y="366"/>
                </a:lnTo>
                <a:lnTo>
                  <a:pt x="210" y="378"/>
                </a:lnTo>
                <a:lnTo>
                  <a:pt x="156" y="450"/>
                </a:lnTo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45" name="Freeform 105"/>
          <p:cNvSpPr>
            <a:spLocks/>
          </p:cNvSpPr>
          <p:nvPr/>
        </p:nvSpPr>
        <p:spPr bwMode="auto">
          <a:xfrm>
            <a:off x="3105150" y="3571875"/>
            <a:ext cx="366713" cy="581025"/>
          </a:xfrm>
          <a:custGeom>
            <a:avLst/>
            <a:gdLst>
              <a:gd name="T0" fmla="*/ 2147483647 w 231"/>
              <a:gd name="T1" fmla="*/ 0 h 366"/>
              <a:gd name="T2" fmla="*/ 2147483647 w 231"/>
              <a:gd name="T3" fmla="*/ 2147483647 h 366"/>
              <a:gd name="T4" fmla="*/ 2147483647 w 231"/>
              <a:gd name="T5" fmla="*/ 2147483647 h 366"/>
              <a:gd name="T6" fmla="*/ 2147483647 w 231"/>
              <a:gd name="T7" fmla="*/ 2147483647 h 366"/>
              <a:gd name="T8" fmla="*/ 2147483647 w 231"/>
              <a:gd name="T9" fmla="*/ 2147483647 h 366"/>
              <a:gd name="T10" fmla="*/ 2147483647 w 231"/>
              <a:gd name="T11" fmla="*/ 2147483647 h 366"/>
              <a:gd name="T12" fmla="*/ 2147483647 w 231"/>
              <a:gd name="T13" fmla="*/ 2147483647 h 366"/>
              <a:gd name="T14" fmla="*/ 2147483647 w 231"/>
              <a:gd name="T15" fmla="*/ 2147483647 h 366"/>
              <a:gd name="T16" fmla="*/ 2147483647 w 231"/>
              <a:gd name="T17" fmla="*/ 2147483647 h 366"/>
              <a:gd name="T18" fmla="*/ 0 w 231"/>
              <a:gd name="T19" fmla="*/ 2147483647 h 3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1"/>
              <a:gd name="T31" fmla="*/ 0 h 366"/>
              <a:gd name="T32" fmla="*/ 231 w 231"/>
              <a:gd name="T33" fmla="*/ 366 h 3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1" h="366">
                <a:moveTo>
                  <a:pt x="231" y="0"/>
                </a:moveTo>
                <a:lnTo>
                  <a:pt x="135" y="15"/>
                </a:lnTo>
                <a:lnTo>
                  <a:pt x="183" y="87"/>
                </a:lnTo>
                <a:lnTo>
                  <a:pt x="102" y="99"/>
                </a:lnTo>
                <a:lnTo>
                  <a:pt x="150" y="180"/>
                </a:lnTo>
                <a:lnTo>
                  <a:pt x="63" y="195"/>
                </a:lnTo>
                <a:lnTo>
                  <a:pt x="99" y="270"/>
                </a:lnTo>
                <a:lnTo>
                  <a:pt x="12" y="276"/>
                </a:lnTo>
                <a:lnTo>
                  <a:pt x="57" y="357"/>
                </a:lnTo>
                <a:lnTo>
                  <a:pt x="0" y="366"/>
                </a:lnTo>
              </a:path>
            </a:pathLst>
          </a:custGeom>
          <a:noFill/>
          <a:ln w="28575" cmpd="sng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46" name="Text Box 106"/>
          <p:cNvSpPr txBox="1">
            <a:spLocks noChangeArrowheads="1"/>
          </p:cNvSpPr>
          <p:nvPr/>
        </p:nvSpPr>
        <p:spPr bwMode="auto">
          <a:xfrm>
            <a:off x="5214938" y="2027238"/>
            <a:ext cx="547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GB" b="1" baseline="30000">
                <a:latin typeface="Calibri"/>
                <a:cs typeface="Calibri"/>
                <a:sym typeface="Symbol" pitchFamily="18" charset="2"/>
              </a:rPr>
              <a:t>0</a:t>
            </a:r>
            <a:endParaRPr lang="en-GB" b="1"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89547" name="Line 107"/>
          <p:cNvSpPr>
            <a:spLocks noChangeShapeType="1"/>
          </p:cNvSpPr>
          <p:nvPr/>
        </p:nvSpPr>
        <p:spPr bwMode="auto">
          <a:xfrm>
            <a:off x="6034088" y="1046163"/>
            <a:ext cx="0" cy="95885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48" name="Text Box 108"/>
          <p:cNvSpPr txBox="1">
            <a:spLocks noChangeArrowheads="1"/>
          </p:cNvSpPr>
          <p:nvPr/>
        </p:nvSpPr>
        <p:spPr bwMode="auto">
          <a:xfrm>
            <a:off x="5880100" y="2447925"/>
            <a:ext cx="284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</a:rPr>
              <a:t>P</a:t>
            </a:r>
          </a:p>
        </p:txBody>
      </p:sp>
      <p:sp>
        <p:nvSpPr>
          <p:cNvPr id="189549" name="Oval 109"/>
          <p:cNvSpPr>
            <a:spLocks noChangeArrowheads="1"/>
          </p:cNvSpPr>
          <p:nvPr/>
        </p:nvSpPr>
        <p:spPr bwMode="auto">
          <a:xfrm>
            <a:off x="5678488" y="3659188"/>
            <a:ext cx="88900" cy="968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80808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50" name="Oval 110"/>
          <p:cNvSpPr>
            <a:spLocks noChangeArrowheads="1"/>
          </p:cNvSpPr>
          <p:nvPr/>
        </p:nvSpPr>
        <p:spPr bwMode="auto">
          <a:xfrm>
            <a:off x="4603750" y="5013325"/>
            <a:ext cx="88900" cy="96838"/>
          </a:xfrm>
          <a:prstGeom prst="ellipse">
            <a:avLst/>
          </a:prstGeom>
          <a:solidFill>
            <a:srgbClr val="0000FF"/>
          </a:solidFill>
          <a:ln w="28575">
            <a:solidFill>
              <a:srgbClr val="80808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51" name="Oval 111"/>
          <p:cNvSpPr>
            <a:spLocks noChangeArrowheads="1"/>
          </p:cNvSpPr>
          <p:nvPr/>
        </p:nvSpPr>
        <p:spPr bwMode="auto">
          <a:xfrm>
            <a:off x="6340475" y="4633913"/>
            <a:ext cx="88900" cy="968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80808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52" name="Oval 112"/>
          <p:cNvSpPr>
            <a:spLocks noChangeArrowheads="1"/>
          </p:cNvSpPr>
          <p:nvPr/>
        </p:nvSpPr>
        <p:spPr bwMode="auto">
          <a:xfrm>
            <a:off x="6657975" y="5599113"/>
            <a:ext cx="88900" cy="968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80808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53" name="Oval 113"/>
          <p:cNvSpPr>
            <a:spLocks noChangeArrowheads="1"/>
          </p:cNvSpPr>
          <p:nvPr/>
        </p:nvSpPr>
        <p:spPr bwMode="auto">
          <a:xfrm>
            <a:off x="6415088" y="6137275"/>
            <a:ext cx="88900" cy="96838"/>
          </a:xfrm>
          <a:prstGeom prst="ellipse">
            <a:avLst/>
          </a:prstGeom>
          <a:solidFill>
            <a:srgbClr val="0000FF"/>
          </a:solidFill>
          <a:ln w="28575">
            <a:solidFill>
              <a:srgbClr val="80808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54" name="Oval 114"/>
          <p:cNvSpPr>
            <a:spLocks noChangeArrowheads="1"/>
          </p:cNvSpPr>
          <p:nvPr/>
        </p:nvSpPr>
        <p:spPr bwMode="auto">
          <a:xfrm>
            <a:off x="6175375" y="5440363"/>
            <a:ext cx="88900" cy="968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80808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55" name="Oval 115"/>
          <p:cNvSpPr>
            <a:spLocks noChangeArrowheads="1"/>
          </p:cNvSpPr>
          <p:nvPr/>
        </p:nvSpPr>
        <p:spPr bwMode="auto">
          <a:xfrm>
            <a:off x="6705600" y="4251325"/>
            <a:ext cx="88900" cy="96838"/>
          </a:xfrm>
          <a:prstGeom prst="ellipse">
            <a:avLst/>
          </a:prstGeom>
          <a:solidFill>
            <a:srgbClr val="0000FF"/>
          </a:solidFill>
          <a:ln w="28575">
            <a:solidFill>
              <a:srgbClr val="80808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56" name="Oval 116"/>
          <p:cNvSpPr>
            <a:spLocks noChangeArrowheads="1"/>
          </p:cNvSpPr>
          <p:nvPr/>
        </p:nvSpPr>
        <p:spPr bwMode="auto">
          <a:xfrm>
            <a:off x="7050088" y="5148263"/>
            <a:ext cx="88900" cy="968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80808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57" name="Oval 117"/>
          <p:cNvSpPr>
            <a:spLocks noChangeArrowheads="1"/>
          </p:cNvSpPr>
          <p:nvPr/>
        </p:nvSpPr>
        <p:spPr bwMode="auto">
          <a:xfrm>
            <a:off x="6705600" y="3756025"/>
            <a:ext cx="88900" cy="96838"/>
          </a:xfrm>
          <a:prstGeom prst="ellipse">
            <a:avLst/>
          </a:prstGeom>
          <a:solidFill>
            <a:srgbClr val="0000FF"/>
          </a:solidFill>
          <a:ln w="28575">
            <a:solidFill>
              <a:srgbClr val="80808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58" name="Oval 118"/>
          <p:cNvSpPr>
            <a:spLocks noChangeArrowheads="1"/>
          </p:cNvSpPr>
          <p:nvPr/>
        </p:nvSpPr>
        <p:spPr bwMode="auto">
          <a:xfrm>
            <a:off x="3429000" y="3495675"/>
            <a:ext cx="88900" cy="96838"/>
          </a:xfrm>
          <a:prstGeom prst="ellipse">
            <a:avLst/>
          </a:prstGeom>
          <a:solidFill>
            <a:srgbClr val="0000FF"/>
          </a:solidFill>
          <a:ln w="28575">
            <a:solidFill>
              <a:srgbClr val="80808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59" name="Oval 119"/>
          <p:cNvSpPr>
            <a:spLocks noChangeArrowheads="1"/>
          </p:cNvSpPr>
          <p:nvPr/>
        </p:nvSpPr>
        <p:spPr bwMode="auto">
          <a:xfrm>
            <a:off x="5984875" y="1984375"/>
            <a:ext cx="88900" cy="96838"/>
          </a:xfrm>
          <a:prstGeom prst="ellipse">
            <a:avLst/>
          </a:prstGeom>
          <a:solidFill>
            <a:srgbClr val="0000FF"/>
          </a:solidFill>
          <a:ln w="28575">
            <a:solidFill>
              <a:srgbClr val="80808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61" name="Text Box 121"/>
          <p:cNvSpPr txBox="1">
            <a:spLocks noChangeArrowheads="1"/>
          </p:cNvSpPr>
          <p:nvPr/>
        </p:nvSpPr>
        <p:spPr bwMode="auto">
          <a:xfrm>
            <a:off x="7578725" y="5883275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</a:rPr>
              <a:t>Nucleonic Component</a:t>
            </a:r>
          </a:p>
        </p:txBody>
      </p:sp>
      <p:sp>
        <p:nvSpPr>
          <p:cNvPr id="189562" name="Text Box 122"/>
          <p:cNvSpPr txBox="1">
            <a:spLocks noChangeArrowheads="1"/>
          </p:cNvSpPr>
          <p:nvPr/>
        </p:nvSpPr>
        <p:spPr bwMode="auto">
          <a:xfrm>
            <a:off x="1898650" y="2644775"/>
            <a:ext cx="2136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solidFill>
                  <a:srgbClr val="002060"/>
                </a:solidFill>
                <a:latin typeface="Calibri"/>
                <a:cs typeface="Calibri"/>
              </a:rPr>
              <a:t>Electromagnetic</a:t>
            </a:r>
          </a:p>
          <a:p>
            <a:r>
              <a:rPr lang="en-GB" b="1">
                <a:solidFill>
                  <a:srgbClr val="002060"/>
                </a:solidFill>
                <a:latin typeface="Calibri"/>
                <a:cs typeface="Calibri"/>
              </a:rPr>
              <a:t>‘Soft’ Component</a:t>
            </a:r>
          </a:p>
        </p:txBody>
      </p:sp>
      <p:sp>
        <p:nvSpPr>
          <p:cNvPr id="189563" name="Text Box 123"/>
          <p:cNvSpPr txBox="1">
            <a:spLocks noChangeArrowheads="1"/>
          </p:cNvSpPr>
          <p:nvPr/>
        </p:nvSpPr>
        <p:spPr bwMode="auto">
          <a:xfrm>
            <a:off x="2928938" y="5613400"/>
            <a:ext cx="2722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/>
            <a:r>
              <a:rPr lang="en-GB" b="1">
                <a:solidFill>
                  <a:srgbClr val="002060"/>
                </a:solidFill>
                <a:latin typeface="Calibri"/>
                <a:cs typeface="Calibri"/>
              </a:rPr>
              <a:t>Mesonic</a:t>
            </a:r>
          </a:p>
          <a:p>
            <a:pPr algn="r"/>
            <a:r>
              <a:rPr lang="en-GB" b="1">
                <a:solidFill>
                  <a:srgbClr val="002060"/>
                </a:solidFill>
                <a:latin typeface="Calibri"/>
                <a:cs typeface="Calibri"/>
              </a:rPr>
              <a:t>‘Hard’ Component</a:t>
            </a:r>
          </a:p>
        </p:txBody>
      </p:sp>
      <p:sp>
        <p:nvSpPr>
          <p:cNvPr id="189564" name="Text Box 124"/>
          <p:cNvSpPr txBox="1">
            <a:spLocks noChangeArrowheads="1"/>
          </p:cNvSpPr>
          <p:nvPr/>
        </p:nvSpPr>
        <p:spPr bwMode="auto">
          <a:xfrm>
            <a:off x="6153150" y="1152525"/>
            <a:ext cx="2205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>
                <a:latin typeface="Calibri"/>
                <a:cs typeface="Calibri"/>
              </a:rPr>
              <a:t>Incident Primary Cosmic Ray</a:t>
            </a:r>
          </a:p>
        </p:txBody>
      </p:sp>
      <p:sp>
        <p:nvSpPr>
          <p:cNvPr id="189565" name="AutoShape 125"/>
          <p:cNvSpPr>
            <a:spLocks/>
          </p:cNvSpPr>
          <p:nvPr/>
        </p:nvSpPr>
        <p:spPr bwMode="auto">
          <a:xfrm>
            <a:off x="7343775" y="3657600"/>
            <a:ext cx="390525" cy="2543175"/>
          </a:xfrm>
          <a:prstGeom prst="rightBrace">
            <a:avLst>
              <a:gd name="adj1" fmla="val 54268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9566" name="Text Box 126"/>
          <p:cNvSpPr txBox="1">
            <a:spLocks noChangeArrowheads="1"/>
          </p:cNvSpPr>
          <p:nvPr/>
        </p:nvSpPr>
        <p:spPr bwMode="auto">
          <a:xfrm>
            <a:off x="7737475" y="4613275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b="1" dirty="0">
                <a:solidFill>
                  <a:srgbClr val="4F81BD"/>
                </a:solidFill>
                <a:latin typeface="Calibri"/>
                <a:cs typeface="Calibri"/>
              </a:rPr>
              <a:t>SEE </a:t>
            </a:r>
          </a:p>
          <a:p>
            <a:r>
              <a:rPr lang="en-GB" b="1" dirty="0">
                <a:solidFill>
                  <a:srgbClr val="4F81BD"/>
                </a:solidFill>
                <a:latin typeface="Calibri"/>
                <a:cs typeface="Calibri"/>
              </a:rPr>
              <a:t>Neutrons</a:t>
            </a:r>
          </a:p>
        </p:txBody>
      </p:sp>
      <p:sp>
        <p:nvSpPr>
          <p:cNvPr id="183405" name="Text Box 128"/>
          <p:cNvSpPr txBox="1">
            <a:spLocks noChangeArrowheads="1"/>
          </p:cNvSpPr>
          <p:nvPr/>
        </p:nvSpPr>
        <p:spPr bwMode="auto">
          <a:xfrm>
            <a:off x="889000" y="1722438"/>
            <a:ext cx="70796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GB">
                <a:latin typeface="Calibri"/>
                <a:cs typeface="Calibri"/>
              </a:rPr>
              <a:t>25km</a:t>
            </a:r>
          </a:p>
        </p:txBody>
      </p:sp>
      <p:sp>
        <p:nvSpPr>
          <p:cNvPr id="183406" name="Line 129"/>
          <p:cNvSpPr>
            <a:spLocks noChangeShapeType="1"/>
          </p:cNvSpPr>
          <p:nvPr/>
        </p:nvSpPr>
        <p:spPr bwMode="auto">
          <a:xfrm>
            <a:off x="1043608" y="4725144"/>
            <a:ext cx="129529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3407" name="Text Box 130"/>
          <p:cNvSpPr txBox="1">
            <a:spLocks noChangeArrowheads="1"/>
          </p:cNvSpPr>
          <p:nvPr/>
        </p:nvSpPr>
        <p:spPr bwMode="auto">
          <a:xfrm>
            <a:off x="339189" y="4458608"/>
            <a:ext cx="704419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GB" sz="1600" b="1" dirty="0" smtClean="0">
                <a:latin typeface="Calibri"/>
                <a:cs typeface="Calibri"/>
              </a:rPr>
              <a:t>10 </a:t>
            </a:r>
            <a:r>
              <a:rPr lang="en-GB" sz="1600" b="1" dirty="0">
                <a:latin typeface="Calibri"/>
                <a:cs typeface="Calibri"/>
              </a:rPr>
              <a:t>km</a:t>
            </a:r>
          </a:p>
        </p:txBody>
      </p:sp>
      <p:sp>
        <p:nvSpPr>
          <p:cNvPr id="183408" name="Line 131"/>
          <p:cNvSpPr>
            <a:spLocks noChangeShapeType="1"/>
          </p:cNvSpPr>
          <p:nvPr/>
        </p:nvSpPr>
        <p:spPr bwMode="auto">
          <a:xfrm flipV="1">
            <a:off x="1043608" y="6566762"/>
            <a:ext cx="1295284" cy="338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  <p:sp>
        <p:nvSpPr>
          <p:cNvPr id="183409" name="Text Box 132"/>
          <p:cNvSpPr txBox="1">
            <a:spLocks noChangeArrowheads="1"/>
          </p:cNvSpPr>
          <p:nvPr/>
        </p:nvSpPr>
        <p:spPr bwMode="auto">
          <a:xfrm>
            <a:off x="21293" y="6237312"/>
            <a:ext cx="973423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GB" sz="1600" b="1">
                <a:solidFill>
                  <a:srgbClr val="002060"/>
                </a:solidFill>
                <a:latin typeface="Calibri"/>
                <a:cs typeface="Calibri"/>
              </a:rPr>
              <a:t>Sea Level</a:t>
            </a:r>
          </a:p>
        </p:txBody>
      </p:sp>
      <p:sp>
        <p:nvSpPr>
          <p:cNvPr id="183410" name="Rectangle 133"/>
          <p:cNvSpPr>
            <a:spLocks noChangeArrowheads="1"/>
          </p:cNvSpPr>
          <p:nvPr/>
        </p:nvSpPr>
        <p:spPr bwMode="auto">
          <a:xfrm>
            <a:off x="2843808" y="116632"/>
            <a:ext cx="612068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Neutron Radiation from primary cosmic rays </a:t>
            </a:r>
          </a:p>
        </p:txBody>
      </p:sp>
      <p:sp>
        <p:nvSpPr>
          <p:cNvPr id="183412" name="Text Box 130"/>
          <p:cNvSpPr txBox="1">
            <a:spLocks noChangeArrowheads="1"/>
          </p:cNvSpPr>
          <p:nvPr/>
        </p:nvSpPr>
        <p:spPr bwMode="auto">
          <a:xfrm>
            <a:off x="267181" y="1598210"/>
            <a:ext cx="704419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GB" sz="1600" b="1" dirty="0">
                <a:latin typeface="Calibri"/>
                <a:cs typeface="Calibri"/>
              </a:rPr>
              <a:t>25 km</a:t>
            </a:r>
          </a:p>
        </p:txBody>
      </p:sp>
      <p:sp>
        <p:nvSpPr>
          <p:cNvPr id="118" name="Rettangolo 117"/>
          <p:cNvSpPr>
            <a:spLocks noChangeArrowheads="1"/>
          </p:cNvSpPr>
          <p:nvPr/>
        </p:nvSpPr>
        <p:spPr bwMode="auto">
          <a:xfrm>
            <a:off x="889684" y="1730714"/>
            <a:ext cx="801995" cy="357187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120" name="Line 127"/>
          <p:cNvSpPr>
            <a:spLocks noChangeShapeType="1"/>
          </p:cNvSpPr>
          <p:nvPr/>
        </p:nvSpPr>
        <p:spPr bwMode="auto">
          <a:xfrm>
            <a:off x="1043608" y="1844824"/>
            <a:ext cx="1296144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4189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887272"/>
              </p:ext>
            </p:extLst>
          </p:nvPr>
        </p:nvGraphicFramePr>
        <p:xfrm>
          <a:off x="1043608" y="1889448"/>
          <a:ext cx="7577207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3" imgW="7334351" imgH="4648200" progId="Excel.Sheet.8">
                  <p:embed/>
                </p:oleObj>
              </mc:Choice>
              <mc:Fallback>
                <p:oleObj name="Worksheet" r:id="rId3" imgW="7334351" imgH="4648200" progId="Excel.Shee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889448"/>
                        <a:ext cx="7577207" cy="496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Rectangle 133"/>
          <p:cNvSpPr>
            <a:spLocks noChangeArrowheads="1"/>
          </p:cNvSpPr>
          <p:nvPr/>
        </p:nvSpPr>
        <p:spPr bwMode="auto">
          <a:xfrm>
            <a:off x="2843808" y="116632"/>
            <a:ext cx="612068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Neutron Radiation from primary cosmic rays </a:t>
            </a:r>
          </a:p>
        </p:txBody>
      </p:sp>
    </p:spTree>
    <p:extLst>
      <p:ext uri="{BB962C8B-B14F-4D97-AF65-F5344CB8AC3E}">
        <p14:creationId xmlns:p14="http://schemas.microsoft.com/office/powerpoint/2010/main" val="650478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491064" cy="490066"/>
          </a:xfrm>
        </p:spPr>
        <p:txBody>
          <a:bodyPr>
            <a:noAutofit/>
          </a:bodyPr>
          <a:lstStyle/>
          <a:p>
            <a:r>
              <a:rPr lang="it-IT" sz="3200" dirty="0" smtClean="0">
                <a:latin typeface="Calibri"/>
                <a:cs typeface="Calibri"/>
              </a:rPr>
              <a:t>Long </a:t>
            </a:r>
            <a:r>
              <a:rPr lang="it-IT" sz="3200" dirty="0" err="1" smtClean="0">
                <a:latin typeface="Calibri"/>
                <a:cs typeface="Calibri"/>
              </a:rPr>
              <a:t>lasting</a:t>
            </a:r>
            <a:r>
              <a:rPr lang="it-IT" sz="3200" dirty="0" smtClean="0">
                <a:latin typeface="Calibri"/>
                <a:cs typeface="Calibri"/>
              </a:rPr>
              <a:t> </a:t>
            </a:r>
            <a:r>
              <a:rPr lang="it-IT" sz="3200" dirty="0" err="1" smtClean="0">
                <a:latin typeface="Calibri"/>
                <a:cs typeface="Calibri"/>
              </a:rPr>
              <a:t>measurements</a:t>
            </a:r>
            <a:r>
              <a:rPr lang="it-IT" sz="3200" dirty="0" smtClean="0">
                <a:latin typeface="Calibri"/>
                <a:cs typeface="Calibri"/>
              </a:rPr>
              <a:t>!</a:t>
            </a:r>
          </a:p>
        </p:txBody>
      </p:sp>
      <p:sp>
        <p:nvSpPr>
          <p:cNvPr id="184323" name="Rectangle 3"/>
          <p:cNvSpPr>
            <a:spLocks noGrp="1"/>
          </p:cNvSpPr>
          <p:nvPr>
            <p:ph type="body"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Due to the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low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neutron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flux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in the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atmosphere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, the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characterization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of the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behaviour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of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electronics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in the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atmospheric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neutron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field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requires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very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long data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taking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to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achieve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statistically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significant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results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it-IT" sz="24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algn="just">
              <a:lnSpc>
                <a:spcPct val="90000"/>
              </a:lnSpc>
            </a:pP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That’s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why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neutron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sources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are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useful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to accelerate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tests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that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can be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carried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out in a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few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minutes to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simulated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one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year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of data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taking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.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This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is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very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important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as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industries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produce new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devices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in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rapid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times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and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need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to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speed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up,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using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effective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protocols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robustness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  <a:latin typeface="Calibri"/>
                <a:cs typeface="Calibri"/>
              </a:rPr>
              <a:t>tests</a:t>
            </a:r>
            <a:r>
              <a:rPr lang="it-IT" sz="2400" dirty="0" smtClean="0">
                <a:solidFill>
                  <a:schemeClr val="tx2"/>
                </a:solidFill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85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8"/>
          <p:cNvSpPr txBox="1">
            <a:spLocks noChangeArrowheads="1"/>
          </p:cNvSpPr>
          <p:nvPr/>
        </p:nvSpPr>
        <p:spPr bwMode="auto">
          <a:xfrm>
            <a:off x="1208088" y="2994025"/>
            <a:ext cx="309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>
                <a:latin typeface="Symbol" pitchFamily="18" charset="2"/>
              </a:rPr>
              <a:t>g</a:t>
            </a:r>
          </a:p>
        </p:txBody>
      </p:sp>
      <p:sp>
        <p:nvSpPr>
          <p:cNvPr id="3075" name="Freeform 31"/>
          <p:cNvSpPr>
            <a:spLocks/>
          </p:cNvSpPr>
          <p:nvPr/>
        </p:nvSpPr>
        <p:spPr bwMode="auto">
          <a:xfrm rot="18928341" flipV="1">
            <a:off x="1030288" y="3344863"/>
            <a:ext cx="1219200" cy="152400"/>
          </a:xfrm>
          <a:custGeom>
            <a:avLst/>
            <a:gdLst>
              <a:gd name="T0" fmla="*/ 0 w 2592"/>
              <a:gd name="T1" fmla="*/ 2147483647 h 432"/>
              <a:gd name="T2" fmla="*/ 2147483647 w 2592"/>
              <a:gd name="T3" fmla="*/ 0 h 432"/>
              <a:gd name="T4" fmla="*/ 2147483647 w 2592"/>
              <a:gd name="T5" fmla="*/ 2147483647 h 432"/>
              <a:gd name="T6" fmla="*/ 2147483647 w 2592"/>
              <a:gd name="T7" fmla="*/ 0 h 432"/>
              <a:gd name="T8" fmla="*/ 2147483647 w 2592"/>
              <a:gd name="T9" fmla="*/ 2147483647 h 432"/>
              <a:gd name="T10" fmla="*/ 2147483647 w 2592"/>
              <a:gd name="T11" fmla="*/ 0 h 432"/>
              <a:gd name="T12" fmla="*/ 2147483647 w 2592"/>
              <a:gd name="T13" fmla="*/ 2147483647 h 432"/>
              <a:gd name="T14" fmla="*/ 2147483647 w 2592"/>
              <a:gd name="T15" fmla="*/ 0 h 432"/>
              <a:gd name="T16" fmla="*/ 2147483647 w 2592"/>
              <a:gd name="T17" fmla="*/ 2147483647 h 432"/>
              <a:gd name="T18" fmla="*/ 2147483647 w 2592"/>
              <a:gd name="T19" fmla="*/ 0 h 4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92"/>
              <a:gd name="T31" fmla="*/ 0 h 432"/>
              <a:gd name="T32" fmla="*/ 2592 w 2592"/>
              <a:gd name="T33" fmla="*/ 432 h 4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92" h="432">
                <a:moveTo>
                  <a:pt x="0" y="432"/>
                </a:moveTo>
                <a:cubicBezTo>
                  <a:pt x="96" y="216"/>
                  <a:pt x="192" y="0"/>
                  <a:pt x="288" y="0"/>
                </a:cubicBezTo>
                <a:cubicBezTo>
                  <a:pt x="384" y="0"/>
                  <a:pt x="480" y="432"/>
                  <a:pt x="576" y="432"/>
                </a:cubicBezTo>
                <a:cubicBezTo>
                  <a:pt x="672" y="432"/>
                  <a:pt x="768" y="0"/>
                  <a:pt x="864" y="0"/>
                </a:cubicBezTo>
                <a:cubicBezTo>
                  <a:pt x="960" y="0"/>
                  <a:pt x="1056" y="432"/>
                  <a:pt x="1152" y="432"/>
                </a:cubicBezTo>
                <a:cubicBezTo>
                  <a:pt x="1248" y="432"/>
                  <a:pt x="1344" y="0"/>
                  <a:pt x="1440" y="0"/>
                </a:cubicBezTo>
                <a:cubicBezTo>
                  <a:pt x="1536" y="0"/>
                  <a:pt x="1632" y="432"/>
                  <a:pt x="1728" y="432"/>
                </a:cubicBezTo>
                <a:cubicBezTo>
                  <a:pt x="1824" y="432"/>
                  <a:pt x="1920" y="0"/>
                  <a:pt x="2016" y="0"/>
                </a:cubicBezTo>
                <a:cubicBezTo>
                  <a:pt x="2112" y="0"/>
                  <a:pt x="2208" y="432"/>
                  <a:pt x="2304" y="432"/>
                </a:cubicBezTo>
                <a:cubicBezTo>
                  <a:pt x="2400" y="432"/>
                  <a:pt x="2568" y="120"/>
                  <a:pt x="2592" y="0"/>
                </a:cubicBezTo>
              </a:path>
            </a:pathLst>
          </a:custGeom>
          <a:noFill/>
          <a:ln w="6350" cmpd="sng">
            <a:solidFill>
              <a:srgbClr val="FFCC00"/>
            </a:solidFill>
            <a:round/>
            <a:headEnd type="none" w="med" len="med"/>
            <a:tailEnd type="triangle" w="med" len="med"/>
          </a:ln>
          <a:effectLst>
            <a:prstShdw prst="shdw17" dist="17961" dir="2700000">
              <a:srgbClr val="997A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6" name="Oval 32"/>
          <p:cNvSpPr>
            <a:spLocks noChangeArrowheads="1"/>
          </p:cNvSpPr>
          <p:nvPr/>
        </p:nvSpPr>
        <p:spPr bwMode="auto">
          <a:xfrm>
            <a:off x="2020888" y="2811463"/>
            <a:ext cx="76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77" name="Oval 33"/>
          <p:cNvSpPr>
            <a:spLocks noChangeArrowheads="1"/>
          </p:cNvSpPr>
          <p:nvPr/>
        </p:nvSpPr>
        <p:spPr bwMode="auto">
          <a:xfrm>
            <a:off x="2097088" y="2811463"/>
            <a:ext cx="76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78" name="Oval 34"/>
          <p:cNvSpPr>
            <a:spLocks noChangeArrowheads="1"/>
          </p:cNvSpPr>
          <p:nvPr/>
        </p:nvSpPr>
        <p:spPr bwMode="auto">
          <a:xfrm>
            <a:off x="2097088" y="2735263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79" name="Oval 35"/>
          <p:cNvSpPr>
            <a:spLocks noChangeArrowheads="1"/>
          </p:cNvSpPr>
          <p:nvPr/>
        </p:nvSpPr>
        <p:spPr bwMode="auto">
          <a:xfrm>
            <a:off x="2020888" y="2735263"/>
            <a:ext cx="76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80" name="Oval 36"/>
          <p:cNvSpPr>
            <a:spLocks noChangeArrowheads="1"/>
          </p:cNvSpPr>
          <p:nvPr/>
        </p:nvSpPr>
        <p:spPr bwMode="auto">
          <a:xfrm>
            <a:off x="2173288" y="2811463"/>
            <a:ext cx="76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81" name="Oval 37"/>
          <p:cNvSpPr>
            <a:spLocks noChangeArrowheads="1"/>
          </p:cNvSpPr>
          <p:nvPr/>
        </p:nvSpPr>
        <p:spPr bwMode="auto">
          <a:xfrm>
            <a:off x="2173288" y="2735263"/>
            <a:ext cx="76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82" name="Oval 38"/>
          <p:cNvSpPr>
            <a:spLocks noChangeArrowheads="1"/>
          </p:cNvSpPr>
          <p:nvPr/>
        </p:nvSpPr>
        <p:spPr bwMode="auto">
          <a:xfrm>
            <a:off x="2097088" y="2659063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83" name="Oval 39"/>
          <p:cNvSpPr>
            <a:spLocks noChangeArrowheads="1"/>
          </p:cNvSpPr>
          <p:nvPr/>
        </p:nvSpPr>
        <p:spPr bwMode="auto">
          <a:xfrm>
            <a:off x="2097088" y="2887663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84" name="Line 40"/>
          <p:cNvSpPr>
            <a:spLocks noChangeShapeType="1"/>
          </p:cNvSpPr>
          <p:nvPr/>
        </p:nvSpPr>
        <p:spPr bwMode="auto">
          <a:xfrm>
            <a:off x="2249488" y="2963863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85" name="Oval 41"/>
          <p:cNvSpPr>
            <a:spLocks noChangeArrowheads="1"/>
          </p:cNvSpPr>
          <p:nvPr/>
        </p:nvSpPr>
        <p:spPr bwMode="auto">
          <a:xfrm>
            <a:off x="2782888" y="34210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86" name="Line 43"/>
          <p:cNvSpPr>
            <a:spLocks noChangeShapeType="1"/>
          </p:cNvSpPr>
          <p:nvPr/>
        </p:nvSpPr>
        <p:spPr bwMode="auto">
          <a:xfrm flipV="1">
            <a:off x="649288" y="3954463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87" name="Text Box 44"/>
          <p:cNvSpPr txBox="1">
            <a:spLocks noChangeArrowheads="1"/>
          </p:cNvSpPr>
          <p:nvPr/>
        </p:nvSpPr>
        <p:spPr bwMode="auto">
          <a:xfrm>
            <a:off x="2903538" y="32686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>
                <a:latin typeface="Times New Roman" pitchFamily="18" charset="0"/>
              </a:rPr>
              <a:t>n</a:t>
            </a:r>
          </a:p>
        </p:txBody>
      </p:sp>
      <p:sp>
        <p:nvSpPr>
          <p:cNvPr id="3088" name="Text Box 45"/>
          <p:cNvSpPr txBox="1">
            <a:spLocks noChangeArrowheads="1"/>
          </p:cNvSpPr>
          <p:nvPr/>
        </p:nvSpPr>
        <p:spPr bwMode="auto">
          <a:xfrm>
            <a:off x="23813" y="3233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>
                <a:latin typeface="Times New Roman" pitchFamily="18" charset="0"/>
              </a:rPr>
              <a:t>e</a:t>
            </a:r>
            <a:r>
              <a:rPr lang="it-IT" sz="24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3089" name="Oval 46"/>
          <p:cNvSpPr>
            <a:spLocks noChangeArrowheads="1"/>
          </p:cNvSpPr>
          <p:nvPr/>
        </p:nvSpPr>
        <p:spPr bwMode="auto">
          <a:xfrm>
            <a:off x="573088" y="4487863"/>
            <a:ext cx="76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90" name="Oval 47"/>
          <p:cNvSpPr>
            <a:spLocks noChangeArrowheads="1"/>
          </p:cNvSpPr>
          <p:nvPr/>
        </p:nvSpPr>
        <p:spPr bwMode="auto">
          <a:xfrm>
            <a:off x="573088" y="4411663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91" name="Oval 48"/>
          <p:cNvSpPr>
            <a:spLocks noChangeArrowheads="1"/>
          </p:cNvSpPr>
          <p:nvPr/>
        </p:nvSpPr>
        <p:spPr bwMode="auto">
          <a:xfrm>
            <a:off x="649288" y="4487863"/>
            <a:ext cx="76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92" name="Oval 49"/>
          <p:cNvSpPr>
            <a:spLocks noChangeArrowheads="1"/>
          </p:cNvSpPr>
          <p:nvPr/>
        </p:nvSpPr>
        <p:spPr bwMode="auto">
          <a:xfrm>
            <a:off x="649288" y="4411663"/>
            <a:ext cx="76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93" name="Oval 50"/>
          <p:cNvSpPr>
            <a:spLocks noChangeArrowheads="1"/>
          </p:cNvSpPr>
          <p:nvPr/>
        </p:nvSpPr>
        <p:spPr bwMode="auto">
          <a:xfrm>
            <a:off x="573088" y="4335463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94" name="Oval 51"/>
          <p:cNvSpPr>
            <a:spLocks noChangeArrowheads="1"/>
          </p:cNvSpPr>
          <p:nvPr/>
        </p:nvSpPr>
        <p:spPr bwMode="auto">
          <a:xfrm>
            <a:off x="573088" y="4564063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95" name="Oval 52"/>
          <p:cNvSpPr>
            <a:spLocks noChangeArrowheads="1"/>
          </p:cNvSpPr>
          <p:nvPr/>
        </p:nvSpPr>
        <p:spPr bwMode="auto">
          <a:xfrm>
            <a:off x="496888" y="4411663"/>
            <a:ext cx="76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96" name="Oval 53"/>
          <p:cNvSpPr>
            <a:spLocks noChangeArrowheads="1"/>
          </p:cNvSpPr>
          <p:nvPr/>
        </p:nvSpPr>
        <p:spPr bwMode="auto">
          <a:xfrm>
            <a:off x="496888" y="4487863"/>
            <a:ext cx="76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latin typeface="Times New Roman" pitchFamily="18" charset="0"/>
            </a:endParaRPr>
          </a:p>
        </p:txBody>
      </p:sp>
      <p:sp>
        <p:nvSpPr>
          <p:cNvPr id="3097" name="Text Box 54"/>
          <p:cNvSpPr txBox="1">
            <a:spLocks noChangeArrowheads="1"/>
          </p:cNvSpPr>
          <p:nvPr/>
        </p:nvSpPr>
        <p:spPr bwMode="auto">
          <a:xfrm>
            <a:off x="-36513" y="4349750"/>
            <a:ext cx="55880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>
                <a:latin typeface="Times New Roman" pitchFamily="18" charset="0"/>
              </a:rPr>
              <a:t>A,Z</a:t>
            </a:r>
          </a:p>
        </p:txBody>
      </p:sp>
      <p:sp>
        <p:nvSpPr>
          <p:cNvPr id="3098" name="Freeform 57"/>
          <p:cNvSpPr>
            <a:spLocks/>
          </p:cNvSpPr>
          <p:nvPr/>
        </p:nvSpPr>
        <p:spPr bwMode="auto">
          <a:xfrm>
            <a:off x="496888" y="3573463"/>
            <a:ext cx="1219200" cy="1295400"/>
          </a:xfrm>
          <a:custGeom>
            <a:avLst/>
            <a:gdLst>
              <a:gd name="T0" fmla="*/ 0 w 768"/>
              <a:gd name="T1" fmla="*/ 0 h 816"/>
              <a:gd name="T2" fmla="*/ 2147483647 w 768"/>
              <a:gd name="T3" fmla="*/ 2147483647 h 816"/>
              <a:gd name="T4" fmla="*/ 2147483647 w 768"/>
              <a:gd name="T5" fmla="*/ 2147483647 h 816"/>
              <a:gd name="T6" fmla="*/ 0 60000 65536"/>
              <a:gd name="T7" fmla="*/ 0 60000 65536"/>
              <a:gd name="T8" fmla="*/ 0 60000 65536"/>
              <a:gd name="T9" fmla="*/ 0 w 768"/>
              <a:gd name="T10" fmla="*/ 0 h 816"/>
              <a:gd name="T11" fmla="*/ 768 w 768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816">
                <a:moveTo>
                  <a:pt x="0" y="0"/>
                </a:moveTo>
                <a:cubicBezTo>
                  <a:pt x="224" y="76"/>
                  <a:pt x="448" y="152"/>
                  <a:pt x="576" y="288"/>
                </a:cubicBezTo>
                <a:cubicBezTo>
                  <a:pt x="704" y="424"/>
                  <a:pt x="736" y="620"/>
                  <a:pt x="768" y="81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99" name="Rectangle 58"/>
          <p:cNvSpPr>
            <a:spLocks noGrp="1" noChangeArrowheads="1"/>
          </p:cNvSpPr>
          <p:nvPr>
            <p:ph type="title" idx="4294967295"/>
          </p:nvPr>
        </p:nvSpPr>
        <p:spPr>
          <a:xfrm>
            <a:off x="2699792" y="44624"/>
            <a:ext cx="5941988" cy="648816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200" dirty="0" smtClean="0"/>
              <a:t>Production </a:t>
            </a:r>
            <a:r>
              <a:rPr lang="it-IT" sz="3200" dirty="0" smtClean="0"/>
              <a:t>(</a:t>
            </a:r>
            <a:r>
              <a:rPr lang="it-IT" sz="3200" dirty="0" err="1" smtClean="0">
                <a:latin typeface="Symbol" pitchFamily="18" charset="2"/>
              </a:rPr>
              <a:t>g</a:t>
            </a:r>
            <a:r>
              <a:rPr lang="it-IT" sz="3200" dirty="0" err="1" smtClean="0"/>
              <a:t>,n</a:t>
            </a:r>
            <a:r>
              <a:rPr lang="it-IT" sz="3200" dirty="0" smtClean="0"/>
              <a:t>)</a:t>
            </a:r>
            <a:r>
              <a:rPr lang="it-IT" sz="3200" b="1" dirty="0" smtClean="0"/>
              <a:t> </a:t>
            </a:r>
          </a:p>
        </p:txBody>
      </p:sp>
      <p:sp>
        <p:nvSpPr>
          <p:cNvPr id="3100" name="Text Box 45"/>
          <p:cNvSpPr txBox="1">
            <a:spLocks noChangeArrowheads="1"/>
          </p:cNvSpPr>
          <p:nvPr/>
        </p:nvSpPr>
        <p:spPr bwMode="auto">
          <a:xfrm>
            <a:off x="3419872" y="980728"/>
            <a:ext cx="5643531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Tx/>
              <a:buChar char="-"/>
            </a:pPr>
            <a:r>
              <a:rPr lang="it-IT" b="1" dirty="0" smtClean="0">
                <a:solidFill>
                  <a:schemeClr val="accent2"/>
                </a:solidFill>
              </a:rPr>
              <a:t>Frenamento </a:t>
            </a:r>
            <a:r>
              <a:rPr lang="it-IT" b="1" dirty="0">
                <a:solidFill>
                  <a:schemeClr val="accent2"/>
                </a:solidFill>
              </a:rPr>
              <a:t>dell’elettrone in targhetta</a:t>
            </a:r>
          </a:p>
          <a:p>
            <a:pPr marL="285750" indent="-285750" algn="just" eaLnBrk="1" hangingPunct="1">
              <a:buFontTx/>
              <a:buChar char="-"/>
            </a:pPr>
            <a:r>
              <a:rPr lang="it-IT" b="1" dirty="0" smtClean="0">
                <a:solidFill>
                  <a:schemeClr val="accent2"/>
                </a:solidFill>
              </a:rPr>
              <a:t>Emissione </a:t>
            </a:r>
            <a:r>
              <a:rPr lang="it-IT" b="1" dirty="0">
                <a:solidFill>
                  <a:schemeClr val="accent2"/>
                </a:solidFill>
              </a:rPr>
              <a:t>di radiazione di </a:t>
            </a:r>
            <a:r>
              <a:rPr lang="it-IT" b="1" dirty="0" smtClean="0">
                <a:solidFill>
                  <a:schemeClr val="accent2"/>
                </a:solidFill>
              </a:rPr>
              <a:t>frenamento</a:t>
            </a:r>
          </a:p>
          <a:p>
            <a:pPr marL="285750" indent="-285750" algn="just" eaLnBrk="1" hangingPunct="1">
              <a:buFontTx/>
              <a:buChar char="-"/>
            </a:pPr>
            <a:r>
              <a:rPr lang="it-IT" b="1" dirty="0" smtClean="0">
                <a:solidFill>
                  <a:schemeClr val="accent2"/>
                </a:solidFill>
              </a:rPr>
              <a:t>Reazioni </a:t>
            </a:r>
            <a:r>
              <a:rPr lang="it-IT" b="1" dirty="0">
                <a:solidFill>
                  <a:schemeClr val="accent2"/>
                </a:solidFill>
              </a:rPr>
              <a:t>(</a:t>
            </a:r>
            <a:r>
              <a:rPr lang="it-IT" b="1" dirty="0" err="1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it-IT" b="1" dirty="0" err="1">
                <a:solidFill>
                  <a:schemeClr val="accent2"/>
                </a:solidFill>
              </a:rPr>
              <a:t>,n</a:t>
            </a:r>
            <a:r>
              <a:rPr lang="it-IT" b="1" dirty="0">
                <a:solidFill>
                  <a:schemeClr val="accent2"/>
                </a:solidFill>
              </a:rPr>
              <a:t>) + evaporazione del nucleo</a:t>
            </a:r>
          </a:p>
          <a:p>
            <a:pPr algn="just" eaLnBrk="1" hangingPunct="1"/>
            <a:endParaRPr lang="it-IT" sz="900" dirty="0" smtClean="0"/>
          </a:p>
          <a:p>
            <a:pPr algn="just" eaLnBrk="1" hangingPunct="1"/>
            <a:r>
              <a:rPr lang="it-IT" dirty="0" smtClean="0"/>
              <a:t>Lo </a:t>
            </a:r>
            <a:r>
              <a:rPr lang="it-IT" dirty="0" err="1"/>
              <a:t>yield</a:t>
            </a:r>
            <a:r>
              <a:rPr lang="it-IT" dirty="0"/>
              <a:t> </a:t>
            </a:r>
            <a:r>
              <a:rPr lang="it-IT" dirty="0" smtClean="0"/>
              <a:t>neutronico (</a:t>
            </a:r>
            <a:r>
              <a:rPr lang="it-IT" dirty="0" err="1" smtClean="0"/>
              <a:t>n</a:t>
            </a:r>
            <a:r>
              <a:rPr lang="it-IT" dirty="0" smtClean="0"/>
              <a:t> per primario, Y) dipende principalmente dal </a:t>
            </a:r>
            <a:r>
              <a:rPr lang="it-IT" dirty="0"/>
              <a:t>materiale della targhetta e dalla sua geometria:</a:t>
            </a:r>
          </a:p>
          <a:p>
            <a:pPr lvl="1" algn="just" eaLnBrk="1" hangingPunct="1"/>
            <a:r>
              <a:rPr lang="it-IT" dirty="0"/>
              <a:t>Y &lt; </a:t>
            </a:r>
            <a:r>
              <a:rPr lang="it-IT" b="1" dirty="0"/>
              <a:t>0.1 n/e</a:t>
            </a:r>
            <a:r>
              <a:rPr lang="it-IT" dirty="0"/>
              <a:t> per </a:t>
            </a:r>
            <a:r>
              <a:rPr lang="it-IT" dirty="0" err="1"/>
              <a:t>E</a:t>
            </a:r>
            <a:r>
              <a:rPr lang="it-IT" baseline="-25000" dirty="0" err="1"/>
              <a:t>e</a:t>
            </a:r>
            <a:r>
              <a:rPr lang="it-IT" dirty="0"/>
              <a:t> &lt; 200 </a:t>
            </a:r>
            <a:r>
              <a:rPr lang="it-IT" dirty="0" err="1"/>
              <a:t>MeV</a:t>
            </a:r>
            <a:r>
              <a:rPr lang="it-IT" dirty="0"/>
              <a:t> (</a:t>
            </a:r>
            <a:r>
              <a:rPr lang="it-IT" dirty="0" err="1"/>
              <a:t>W,Ta</a:t>
            </a:r>
            <a:r>
              <a:rPr lang="it-IT" dirty="0"/>
              <a:t>)</a:t>
            </a:r>
          </a:p>
          <a:p>
            <a:pPr lvl="1" algn="just" eaLnBrk="1" hangingPunct="1"/>
            <a:r>
              <a:rPr lang="it-IT" dirty="0"/>
              <a:t>Y </a:t>
            </a:r>
            <a:r>
              <a:rPr lang="it-IT" dirty="0">
                <a:cs typeface="Arial" charset="0"/>
              </a:rPr>
              <a:t>~</a:t>
            </a:r>
            <a:r>
              <a:rPr lang="it-IT" dirty="0"/>
              <a:t> </a:t>
            </a:r>
            <a:r>
              <a:rPr lang="it-IT" b="1" dirty="0"/>
              <a:t>0.2 n/e </a:t>
            </a:r>
            <a:r>
              <a:rPr lang="it-IT" dirty="0"/>
              <a:t>per </a:t>
            </a:r>
            <a:r>
              <a:rPr lang="it-IT" dirty="0" err="1"/>
              <a:t>E</a:t>
            </a:r>
            <a:r>
              <a:rPr lang="it-IT" baseline="-25000" dirty="0" err="1"/>
              <a:t>e</a:t>
            </a:r>
            <a:r>
              <a:rPr lang="it-IT" dirty="0"/>
              <a:t> = 500 </a:t>
            </a:r>
            <a:r>
              <a:rPr lang="it-IT" dirty="0" err="1"/>
              <a:t>MeV</a:t>
            </a:r>
            <a:r>
              <a:rPr lang="it-IT" dirty="0"/>
              <a:t> (</a:t>
            </a:r>
            <a:r>
              <a:rPr lang="it-IT" dirty="0" err="1" smtClean="0"/>
              <a:t>W</a:t>
            </a:r>
            <a:r>
              <a:rPr lang="it-IT" dirty="0" err="1"/>
              <a:t>,</a:t>
            </a:r>
            <a:r>
              <a:rPr lang="it-IT" dirty="0" err="1" smtClean="0"/>
              <a:t>Ta</a:t>
            </a:r>
            <a:r>
              <a:rPr lang="it-IT" dirty="0"/>
              <a:t>) </a:t>
            </a:r>
          </a:p>
          <a:p>
            <a:pPr lvl="1" algn="just" eaLnBrk="1" hangingPunct="1"/>
            <a:r>
              <a:rPr lang="it-IT" dirty="0" smtClean="0"/>
              <a:t>Y </a:t>
            </a:r>
            <a:r>
              <a:rPr lang="it-IT" dirty="0"/>
              <a:t>~ </a:t>
            </a:r>
            <a:r>
              <a:rPr lang="it-IT" b="1" dirty="0"/>
              <a:t>0.7</a:t>
            </a:r>
            <a:r>
              <a:rPr lang="it-IT" dirty="0"/>
              <a:t> per </a:t>
            </a:r>
            <a:r>
              <a:rPr lang="it-IT" dirty="0" err="1"/>
              <a:t>E</a:t>
            </a:r>
            <a:r>
              <a:rPr lang="it-IT" baseline="-25000" dirty="0" err="1"/>
              <a:t>e</a:t>
            </a:r>
            <a:r>
              <a:rPr lang="it-IT" dirty="0"/>
              <a:t>=500 </a:t>
            </a:r>
            <a:r>
              <a:rPr lang="it-IT" dirty="0" err="1"/>
              <a:t>MeV</a:t>
            </a:r>
            <a:r>
              <a:rPr lang="it-IT" dirty="0"/>
              <a:t> (U</a:t>
            </a:r>
            <a:r>
              <a:rPr lang="it-IT" dirty="0" smtClean="0"/>
              <a:t>)</a:t>
            </a:r>
          </a:p>
          <a:p>
            <a:pPr lvl="1" algn="just" eaLnBrk="1" hangingPunct="1"/>
            <a:r>
              <a:rPr lang="it-IT" dirty="0"/>
              <a:t>Y ~ </a:t>
            </a:r>
            <a:r>
              <a:rPr lang="it-IT" b="1" dirty="0"/>
              <a:t>0.7</a:t>
            </a:r>
            <a:r>
              <a:rPr lang="it-IT" dirty="0"/>
              <a:t> per </a:t>
            </a:r>
            <a:r>
              <a:rPr lang="it-IT" dirty="0" err="1"/>
              <a:t>E</a:t>
            </a:r>
            <a:r>
              <a:rPr lang="it-IT" baseline="-25000" dirty="0" err="1"/>
              <a:t>e</a:t>
            </a:r>
            <a:r>
              <a:rPr lang="it-IT" dirty="0"/>
              <a:t> &gt; 1 </a:t>
            </a:r>
            <a:r>
              <a:rPr lang="it-IT" dirty="0" err="1"/>
              <a:t>GeV</a:t>
            </a:r>
            <a:r>
              <a:rPr lang="it-IT" dirty="0"/>
              <a:t> (</a:t>
            </a:r>
            <a:r>
              <a:rPr lang="it-IT" dirty="0" err="1"/>
              <a:t>W,Ta</a:t>
            </a:r>
            <a:r>
              <a:rPr lang="it-IT" dirty="0" smtClean="0"/>
              <a:t>)</a:t>
            </a:r>
            <a:endParaRPr lang="it-IT" dirty="0"/>
          </a:p>
          <a:p>
            <a:pPr algn="just" eaLnBrk="1" hangingPunct="1"/>
            <a:r>
              <a:rPr lang="it-IT" dirty="0"/>
              <a:t>Per </a:t>
            </a:r>
            <a:r>
              <a:rPr lang="it-IT" dirty="0" err="1"/>
              <a:t>E</a:t>
            </a:r>
            <a:r>
              <a:rPr lang="it-IT" baseline="-25000" dirty="0" err="1"/>
              <a:t>e</a:t>
            </a:r>
            <a:r>
              <a:rPr lang="it-IT" dirty="0"/>
              <a:t>&gt;150 </a:t>
            </a:r>
            <a:r>
              <a:rPr lang="it-IT" dirty="0" err="1"/>
              <a:t>MeV</a:t>
            </a:r>
            <a:r>
              <a:rPr lang="it-IT" dirty="0"/>
              <a:t> processi adronici dovuta a produzione di pioni: cascate intra- e inter-nucleari (fotofissione nel caso dell’Uranio)</a:t>
            </a:r>
          </a:p>
          <a:p>
            <a:pPr algn="just" eaLnBrk="1" hangingPunct="1"/>
            <a:endParaRPr lang="it-IT" sz="900" dirty="0" smtClean="0"/>
          </a:p>
          <a:p>
            <a:pPr algn="just" eaLnBrk="1" hangingPunct="1"/>
            <a:r>
              <a:rPr lang="it-IT" b="1" dirty="0" smtClean="0">
                <a:solidFill>
                  <a:srgbClr val="990000"/>
                </a:solidFill>
              </a:rPr>
              <a:t>Simulazioni e calcoli stimolati dallo studio di fattibilità per la </a:t>
            </a:r>
            <a:r>
              <a:rPr lang="it-IT" b="1" dirty="0" err="1" smtClean="0">
                <a:solidFill>
                  <a:srgbClr val="990000"/>
                </a:solidFill>
              </a:rPr>
              <a:t>facility</a:t>
            </a:r>
            <a:r>
              <a:rPr lang="it-IT" b="1" dirty="0" smtClean="0">
                <a:solidFill>
                  <a:srgbClr val="990000"/>
                </a:solidFill>
              </a:rPr>
              <a:t> </a:t>
            </a:r>
            <a:r>
              <a:rPr lang="it-IT" b="1" dirty="0" err="1" smtClean="0">
                <a:solidFill>
                  <a:srgbClr val="990000"/>
                </a:solidFill>
              </a:rPr>
              <a:t>n@BTF</a:t>
            </a:r>
            <a:endParaRPr lang="it-IT" b="1" dirty="0" smtClean="0">
              <a:solidFill>
                <a:srgbClr val="990000"/>
              </a:solidFill>
            </a:endParaRPr>
          </a:p>
          <a:p>
            <a:pPr algn="just" eaLnBrk="1" hangingPunct="1"/>
            <a:endParaRPr lang="it-IT" sz="900" dirty="0"/>
          </a:p>
          <a:p>
            <a:pPr algn="just" eaLnBrk="1" hangingPunct="1"/>
            <a:r>
              <a:rPr lang="it-IT" dirty="0"/>
              <a:t>Lo </a:t>
            </a:r>
            <a:r>
              <a:rPr lang="it-IT" dirty="0" err="1"/>
              <a:t>yield</a:t>
            </a:r>
            <a:r>
              <a:rPr lang="it-IT" dirty="0"/>
              <a:t> dipende dallo spessore della targhetta ma c’è il problema di potenza dissipata </a:t>
            </a:r>
            <a:r>
              <a:rPr lang="it-IT" dirty="0">
                <a:sym typeface="Wingdings" pitchFamily="2" charset="2"/>
              </a:rPr>
              <a:t> targhetta segmentata o rotante per migliore raffreddamento.</a:t>
            </a:r>
          </a:p>
        </p:txBody>
      </p:sp>
    </p:spTree>
    <p:extLst>
      <p:ext uri="{BB962C8B-B14F-4D97-AF65-F5344CB8AC3E}">
        <p14:creationId xmlns:p14="http://schemas.microsoft.com/office/powerpoint/2010/main" val="413336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olo 1"/>
          <p:cNvSpPr>
            <a:spLocks noGrp="1"/>
          </p:cNvSpPr>
          <p:nvPr>
            <p:ph type="title" idx="4294967295"/>
          </p:nvPr>
        </p:nvSpPr>
        <p:spPr>
          <a:xfrm>
            <a:off x="2123727" y="-71438"/>
            <a:ext cx="6877397" cy="6429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Calibri"/>
                <a:cs typeface="Calibri"/>
              </a:rPr>
              <a:t>World-wide </a:t>
            </a:r>
            <a:r>
              <a:rPr lang="en-US" sz="3200" dirty="0" smtClean="0">
                <a:latin typeface="Calibri"/>
                <a:cs typeface="Calibri"/>
              </a:rPr>
              <a:t>irradiation facilities </a:t>
            </a:r>
          </a:p>
        </p:txBody>
      </p:sp>
      <p:pic>
        <p:nvPicPr>
          <p:cNvPr id="185347" name="Picture 287" descr="gmaps"/>
          <p:cNvPicPr>
            <a:picLocks noChangeAspect="1" noChangeArrowheads="1"/>
          </p:cNvPicPr>
          <p:nvPr/>
        </p:nvPicPr>
        <p:blipFill rotWithShape="1">
          <a:blip r:embed="rId2"/>
          <a:srcRect l="6039" t="3866" r="6246" b="21247"/>
          <a:stretch/>
        </p:blipFill>
        <p:spPr bwMode="auto">
          <a:xfrm>
            <a:off x="552195" y="2105619"/>
            <a:ext cx="8020630" cy="470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8" name="Oval 289"/>
          <p:cNvSpPr>
            <a:spLocks noChangeArrowheads="1"/>
          </p:cNvSpPr>
          <p:nvPr/>
        </p:nvSpPr>
        <p:spPr bwMode="auto">
          <a:xfrm>
            <a:off x="1855788" y="371995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5349" name="Oval 290"/>
          <p:cNvSpPr>
            <a:spLocks noChangeArrowheads="1"/>
          </p:cNvSpPr>
          <p:nvPr/>
        </p:nvSpPr>
        <p:spPr bwMode="auto">
          <a:xfrm>
            <a:off x="2214563" y="42168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5350" name="Oval 291"/>
          <p:cNvSpPr>
            <a:spLocks noChangeArrowheads="1"/>
          </p:cNvSpPr>
          <p:nvPr/>
        </p:nvSpPr>
        <p:spPr bwMode="auto">
          <a:xfrm>
            <a:off x="5141913" y="35056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5351" name="Text Box 305"/>
          <p:cNvSpPr txBox="1">
            <a:spLocks noChangeArrowheads="1"/>
          </p:cNvSpPr>
          <p:nvPr/>
        </p:nvSpPr>
        <p:spPr bwMode="auto">
          <a:xfrm>
            <a:off x="1357313" y="4165503"/>
            <a:ext cx="8365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878138"/>
            <a:r>
              <a:rPr lang="it-IT" sz="1600">
                <a:solidFill>
                  <a:schemeClr val="bg1"/>
                </a:solidFill>
                <a:latin typeface="Calibri"/>
                <a:cs typeface="Calibri"/>
              </a:rPr>
              <a:t>LANSCE</a:t>
            </a:r>
            <a:endParaRPr lang="en-US" sz="16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5352" name="Text Box 306"/>
          <p:cNvSpPr txBox="1">
            <a:spLocks noChangeArrowheads="1"/>
          </p:cNvSpPr>
          <p:nvPr/>
        </p:nvSpPr>
        <p:spPr bwMode="auto">
          <a:xfrm>
            <a:off x="971357" y="3639961"/>
            <a:ext cx="8643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878138"/>
            <a:r>
              <a:rPr lang="it-IT" sz="1600" dirty="0">
                <a:solidFill>
                  <a:schemeClr val="bg1"/>
                </a:solidFill>
                <a:latin typeface="Calibri"/>
                <a:cs typeface="Calibri"/>
              </a:rPr>
              <a:t>TRIUMF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5353" name="Text Box 307"/>
          <p:cNvSpPr txBox="1">
            <a:spLocks noChangeArrowheads="1"/>
          </p:cNvSpPr>
          <p:nvPr/>
        </p:nvSpPr>
        <p:spPr bwMode="auto">
          <a:xfrm>
            <a:off x="5364088" y="3423937"/>
            <a:ext cx="9797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878138"/>
            <a:r>
              <a:rPr lang="it-IT" sz="1600" dirty="0">
                <a:solidFill>
                  <a:schemeClr val="bg1"/>
                </a:solidFill>
                <a:latin typeface="Calibri"/>
                <a:cs typeface="Calibri"/>
              </a:rPr>
              <a:t>UPPSALA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5354" name="Oval 367"/>
          <p:cNvSpPr>
            <a:spLocks noChangeArrowheads="1"/>
          </p:cNvSpPr>
          <p:nvPr/>
        </p:nvSpPr>
        <p:spPr bwMode="auto">
          <a:xfrm>
            <a:off x="7640638" y="4146994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5355" name="Text Box 368"/>
          <p:cNvSpPr txBox="1">
            <a:spLocks noChangeArrowheads="1"/>
          </p:cNvSpPr>
          <p:nvPr/>
        </p:nvSpPr>
        <p:spPr bwMode="auto">
          <a:xfrm>
            <a:off x="7015200" y="4093495"/>
            <a:ext cx="653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878138"/>
            <a:r>
              <a:rPr lang="it-IT" sz="1600" dirty="0">
                <a:solidFill>
                  <a:schemeClr val="bg1"/>
                </a:solidFill>
                <a:latin typeface="Calibri"/>
                <a:cs typeface="Calibri"/>
              </a:rPr>
              <a:t>RCNP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Ovale 11"/>
          <p:cNvSpPr>
            <a:spLocks noChangeArrowheads="1"/>
          </p:cNvSpPr>
          <p:nvPr/>
        </p:nvSpPr>
        <p:spPr bwMode="auto">
          <a:xfrm>
            <a:off x="4429125" y="3862831"/>
            <a:ext cx="142875" cy="142875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3785617" y="3929704"/>
            <a:ext cx="714375" cy="214313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lt1"/>
                </a:solidFill>
                <a:latin typeface="Calibri"/>
                <a:cs typeface="Calibri"/>
              </a:rPr>
              <a:t>ISIS</a:t>
            </a:r>
          </a:p>
        </p:txBody>
      </p:sp>
      <p:sp>
        <p:nvSpPr>
          <p:cNvPr id="2" name="Ovale 1"/>
          <p:cNvSpPr/>
          <p:nvPr/>
        </p:nvSpPr>
        <p:spPr>
          <a:xfrm>
            <a:off x="4211960" y="5272780"/>
            <a:ext cx="1151558" cy="382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Calibri"/>
                <a:cs typeface="Calibri"/>
              </a:rPr>
              <a:t>IRIDE</a:t>
            </a:r>
            <a:endParaRPr lang="it-IT" dirty="0">
              <a:latin typeface="Calibri"/>
              <a:cs typeface="Calibri"/>
            </a:endParaRPr>
          </a:p>
        </p:txBody>
      </p:sp>
      <p:cxnSp>
        <p:nvCxnSpPr>
          <p:cNvPr id="4" name="Connettore 1 3"/>
          <p:cNvCxnSpPr/>
          <p:nvPr/>
        </p:nvCxnSpPr>
        <p:spPr>
          <a:xfrm flipH="1">
            <a:off x="4211960" y="4216025"/>
            <a:ext cx="575779" cy="1248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>
            <a:endCxn id="2" idx="6"/>
          </p:cNvCxnSpPr>
          <p:nvPr/>
        </p:nvCxnSpPr>
        <p:spPr>
          <a:xfrm>
            <a:off x="4787739" y="4216025"/>
            <a:ext cx="575779" cy="1248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8454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2195736" y="0"/>
            <a:ext cx="6501408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215968"/>
                </a:solidFill>
                <a:latin typeface="Calibri"/>
                <a:cs typeface="Calibri"/>
              </a:rPr>
              <a:t>A </a:t>
            </a:r>
            <a:r>
              <a:rPr lang="it-IT" sz="3200" b="1" dirty="0" err="1" smtClean="0">
                <a:solidFill>
                  <a:srgbClr val="215968"/>
                </a:solidFill>
                <a:latin typeface="Calibri"/>
                <a:cs typeface="Calibri"/>
              </a:rPr>
              <a:t>neutron</a:t>
            </a:r>
            <a:r>
              <a:rPr lang="it-IT" sz="3200" b="1" dirty="0" smtClean="0">
                <a:solidFill>
                  <a:srgbClr val="215968"/>
                </a:solidFill>
                <a:latin typeface="Calibri"/>
                <a:cs typeface="Calibri"/>
              </a:rPr>
              <a:t> source for IRIDE</a:t>
            </a:r>
            <a:endParaRPr lang="it-IT" sz="3200" b="1" dirty="0" smtClean="0">
              <a:solidFill>
                <a:srgbClr val="215968"/>
              </a:solidFill>
              <a:latin typeface="Calibri"/>
              <a:cs typeface="Calibri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2123728" y="548680"/>
            <a:ext cx="6912768" cy="2520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GB" sz="2400" dirty="0" smtClean="0">
                <a:solidFill>
                  <a:srgbClr val="1F497D"/>
                </a:solidFill>
                <a:latin typeface="Calibri"/>
                <a:cs typeface="Calibri"/>
              </a:rPr>
              <a:t>A neutron source in the IRIDE complex would be interesting for different communities of users if capable of providing:</a:t>
            </a:r>
          </a:p>
          <a:p>
            <a:pPr marL="400050" lvl="1" indent="0" algn="just">
              <a:spcBef>
                <a:spcPts val="600"/>
              </a:spcBef>
            </a:pPr>
            <a:r>
              <a:rPr lang="en-GB" sz="2000" dirty="0" smtClean="0">
                <a:solidFill>
                  <a:srgbClr val="1F497D"/>
                </a:solidFill>
                <a:latin typeface="Calibri"/>
                <a:cs typeface="Calibri"/>
              </a:rPr>
              <a:t> An “intense” neutron flux in the interesting energy region</a:t>
            </a:r>
            <a:endParaRPr lang="en-GB" sz="2000" dirty="0">
              <a:solidFill>
                <a:srgbClr val="1F497D"/>
              </a:solidFill>
              <a:latin typeface="Calibri"/>
              <a:cs typeface="Calibri"/>
            </a:endParaRPr>
          </a:p>
          <a:p>
            <a:pPr marL="400050" lvl="1" indent="0" algn="just">
              <a:spcBef>
                <a:spcPts val="600"/>
              </a:spcBef>
            </a:pPr>
            <a:r>
              <a:rPr lang="en-GB" sz="2000" dirty="0" smtClean="0">
                <a:solidFill>
                  <a:srgbClr val="1F497D"/>
                </a:solidFill>
                <a:latin typeface="Calibri"/>
                <a:cs typeface="Calibri"/>
              </a:rPr>
              <a:t> User-friendly beam-lines</a:t>
            </a:r>
          </a:p>
          <a:p>
            <a:pPr marL="800100" lvl="2" indent="0" algn="just">
              <a:spcBef>
                <a:spcPts val="600"/>
              </a:spcBef>
            </a:pPr>
            <a:r>
              <a:rPr lang="en-GB" sz="18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GB" sz="1800" dirty="0" smtClean="0">
                <a:solidFill>
                  <a:srgbClr val="1F497D"/>
                </a:solidFill>
                <a:latin typeface="Calibri"/>
                <a:cs typeface="Calibri"/>
              </a:rPr>
              <a:t>Instruments, access, etc.</a:t>
            </a:r>
          </a:p>
        </p:txBody>
      </p:sp>
      <p:sp>
        <p:nvSpPr>
          <p:cNvPr id="4" name="Rectangle 3"/>
          <p:cNvSpPr/>
          <p:nvPr/>
        </p:nvSpPr>
        <p:spPr>
          <a:xfrm>
            <a:off x="-22838" y="2924944"/>
            <a:ext cx="9144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en-GB" sz="2400" dirty="0" smtClean="0">
                <a:solidFill>
                  <a:srgbClr val="000066"/>
                </a:solidFill>
                <a:cs typeface="Calibri"/>
              </a:rPr>
              <a:t>Even </a:t>
            </a:r>
            <a:r>
              <a:rPr lang="en-GB" sz="2400" dirty="0">
                <a:solidFill>
                  <a:srgbClr val="000066"/>
                </a:solidFill>
                <a:cs typeface="Calibri"/>
              </a:rPr>
              <a:t>though not competitive with spallation sources and reactors in terms of absolute flux, a photo-production facility with a significant neutron yield would help to:</a:t>
            </a:r>
          </a:p>
          <a:p>
            <a:pPr marL="742950" lvl="1" indent="-342900" algn="just">
              <a:spcBef>
                <a:spcPts val="6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66"/>
                </a:solidFill>
                <a:cs typeface="Calibri"/>
              </a:rPr>
              <a:t>Increase </a:t>
            </a:r>
            <a:r>
              <a:rPr lang="en-GB" sz="2000" dirty="0">
                <a:solidFill>
                  <a:srgbClr val="000066"/>
                </a:solidFill>
                <a:cs typeface="Calibri"/>
              </a:rPr>
              <a:t>the available beam-time and enlarge the community</a:t>
            </a:r>
          </a:p>
          <a:p>
            <a:pPr marL="742950" lvl="1" indent="-342900" algn="just">
              <a:spcBef>
                <a:spcPts val="6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66"/>
                </a:solidFill>
                <a:cs typeface="Calibri"/>
              </a:rPr>
              <a:t>Develop </a:t>
            </a:r>
            <a:r>
              <a:rPr lang="en-GB" sz="2000" dirty="0">
                <a:solidFill>
                  <a:srgbClr val="000066"/>
                </a:solidFill>
                <a:cs typeface="Calibri"/>
              </a:rPr>
              <a:t>new technologies and detectors</a:t>
            </a:r>
          </a:p>
          <a:p>
            <a:pPr marL="742950" lvl="1" indent="-342900" algn="just">
              <a:spcBef>
                <a:spcPts val="6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66"/>
                </a:solidFill>
                <a:cs typeface="Calibri"/>
              </a:rPr>
              <a:t>Provide </a:t>
            </a:r>
            <a:r>
              <a:rPr lang="en-GB" sz="2000" dirty="0">
                <a:solidFill>
                  <a:srgbClr val="000066"/>
                </a:solidFill>
                <a:cs typeface="Calibri"/>
              </a:rPr>
              <a:t>training for beam-line scientists, accelerator experts, computing, electronics, detectors</a:t>
            </a:r>
          </a:p>
          <a:p>
            <a:pPr marL="900" indent="-342900" algn="just">
              <a:spcBef>
                <a:spcPts val="600"/>
              </a:spcBef>
              <a:buFont typeface="Arial"/>
              <a:buChar char="•"/>
            </a:pPr>
            <a:r>
              <a:rPr lang="en-GB" sz="2400" dirty="0">
                <a:solidFill>
                  <a:srgbClr val="1F497D"/>
                </a:solidFill>
                <a:cs typeface="Calibri"/>
              </a:rPr>
              <a:t> Essentially two scenarios</a:t>
            </a:r>
          </a:p>
          <a:p>
            <a:pPr marL="742950" lvl="2" indent="-342900" algn="just">
              <a:spcBef>
                <a:spcPts val="6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1F497D"/>
                </a:solidFill>
                <a:cs typeface="Calibri"/>
              </a:rPr>
              <a:t>Continuous </a:t>
            </a:r>
            <a:endParaRPr lang="en-GB" sz="2000" dirty="0">
              <a:solidFill>
                <a:srgbClr val="1F497D"/>
              </a:solidFill>
              <a:cs typeface="Calibri"/>
            </a:endParaRPr>
          </a:p>
          <a:p>
            <a:pPr marL="742950" lvl="2" indent="-342900" algn="just">
              <a:spcBef>
                <a:spcPts val="6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1F497D"/>
                </a:solidFill>
                <a:cs typeface="Calibri"/>
              </a:rPr>
              <a:t>Pulsed</a:t>
            </a:r>
            <a:endParaRPr lang="en-GB" sz="2000" dirty="0">
              <a:solidFill>
                <a:srgbClr val="1F497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716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60848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F497D"/>
                </a:solidFill>
              </a:rPr>
              <a:t># of </a:t>
            </a:r>
            <a:r>
              <a:rPr lang="it-IT" dirty="0" err="1" smtClean="0">
                <a:solidFill>
                  <a:srgbClr val="1F497D"/>
                </a:solidFill>
              </a:rPr>
              <a:t>electrons</a:t>
            </a:r>
            <a:r>
              <a:rPr lang="it-IT" dirty="0" smtClean="0">
                <a:solidFill>
                  <a:srgbClr val="1F497D"/>
                </a:solidFill>
              </a:rPr>
              <a:t>/</a:t>
            </a:r>
            <a:r>
              <a:rPr lang="it-IT" dirty="0" err="1" smtClean="0">
                <a:solidFill>
                  <a:srgbClr val="1F497D"/>
                </a:solidFill>
              </a:rPr>
              <a:t>second</a:t>
            </a:r>
            <a:r>
              <a:rPr lang="it-IT" dirty="0" smtClean="0">
                <a:solidFill>
                  <a:srgbClr val="1F497D"/>
                </a:solidFill>
              </a:rPr>
              <a:t>: </a:t>
            </a:r>
            <a:r>
              <a:rPr lang="it-IT" b="1" dirty="0" smtClean="0">
                <a:solidFill>
                  <a:srgbClr val="1F497D"/>
                </a:solidFill>
              </a:rPr>
              <a:t>N</a:t>
            </a:r>
            <a:r>
              <a:rPr lang="it-IT" b="1" baseline="-25000" dirty="0" smtClean="0">
                <a:solidFill>
                  <a:srgbClr val="1F497D"/>
                </a:solidFill>
              </a:rPr>
              <a:t>e</a:t>
            </a:r>
            <a:r>
              <a:rPr lang="it-IT" b="1" dirty="0">
                <a:solidFill>
                  <a:srgbClr val="1F497D"/>
                </a:solidFill>
              </a:rPr>
              <a:t>=</a:t>
            </a:r>
            <a:r>
              <a:rPr lang="it-IT" dirty="0" err="1">
                <a:solidFill>
                  <a:srgbClr val="1F497D"/>
                </a:solidFill>
              </a:rPr>
              <a:t>Q</a:t>
            </a:r>
            <a:r>
              <a:rPr lang="it-IT" dirty="0">
                <a:solidFill>
                  <a:srgbClr val="1F497D"/>
                </a:solidFill>
              </a:rPr>
              <a:t>*</a:t>
            </a:r>
            <a:r>
              <a:rPr lang="it-IT" dirty="0" err="1">
                <a:solidFill>
                  <a:srgbClr val="1F497D"/>
                </a:solidFill>
              </a:rPr>
              <a:t>R</a:t>
            </a:r>
            <a:r>
              <a:rPr lang="it-IT" dirty="0">
                <a:solidFill>
                  <a:srgbClr val="1F497D"/>
                </a:solidFill>
              </a:rPr>
              <a:t>/e= </a:t>
            </a:r>
            <a:r>
              <a:rPr lang="it-IT" dirty="0" smtClean="0">
                <a:solidFill>
                  <a:srgbClr val="1F497D"/>
                </a:solidFill>
              </a:rPr>
              <a:t>10</a:t>
            </a:r>
            <a:r>
              <a:rPr lang="it-IT" baseline="30000" dirty="0" smtClean="0">
                <a:solidFill>
                  <a:srgbClr val="1F497D"/>
                </a:solidFill>
              </a:rPr>
              <a:t>-3</a:t>
            </a:r>
            <a:r>
              <a:rPr lang="it-IT" dirty="0" smtClean="0">
                <a:solidFill>
                  <a:srgbClr val="1F497D"/>
                </a:solidFill>
              </a:rPr>
              <a:t>C s</a:t>
            </a:r>
            <a:r>
              <a:rPr lang="it-IT" baseline="30000" dirty="0">
                <a:solidFill>
                  <a:srgbClr val="1F497D"/>
                </a:solidFill>
              </a:rPr>
              <a:t>-1</a:t>
            </a:r>
            <a:r>
              <a:rPr lang="it-IT" dirty="0">
                <a:solidFill>
                  <a:srgbClr val="1F497D"/>
                </a:solidFill>
              </a:rPr>
              <a:t>/e</a:t>
            </a:r>
            <a:r>
              <a:rPr lang="it-IT" b="1" dirty="0">
                <a:solidFill>
                  <a:srgbClr val="1F497D"/>
                </a:solidFill>
              </a:rPr>
              <a:t>=</a:t>
            </a:r>
            <a:r>
              <a:rPr lang="it-IT" b="1" dirty="0" smtClean="0">
                <a:solidFill>
                  <a:srgbClr val="1F497D"/>
                </a:solidFill>
              </a:rPr>
              <a:t>0.625</a:t>
            </a:r>
            <a:r>
              <a:rPr lang="it-IT" b="1" dirty="0">
                <a:solidFill>
                  <a:srgbClr val="1F497D"/>
                </a:solidFill>
              </a:rPr>
              <a:t>×</a:t>
            </a:r>
            <a:r>
              <a:rPr lang="it-IT" b="1" dirty="0" smtClean="0">
                <a:solidFill>
                  <a:srgbClr val="1F497D"/>
                </a:solidFill>
              </a:rPr>
              <a:t>10</a:t>
            </a:r>
            <a:r>
              <a:rPr lang="it-IT" b="1" baseline="30000" dirty="0" smtClean="0">
                <a:solidFill>
                  <a:srgbClr val="1F497D"/>
                </a:solidFill>
              </a:rPr>
              <a:t>16</a:t>
            </a:r>
            <a:r>
              <a:rPr lang="it-IT" b="1" dirty="0" smtClean="0">
                <a:solidFill>
                  <a:srgbClr val="1F497D"/>
                </a:solidFill>
              </a:rPr>
              <a:t>  s</a:t>
            </a:r>
            <a:r>
              <a:rPr lang="it-IT" b="1" baseline="30000" dirty="0" smtClean="0">
                <a:solidFill>
                  <a:srgbClr val="1F497D"/>
                </a:solidFill>
              </a:rPr>
              <a:t>-1</a:t>
            </a:r>
            <a:endParaRPr lang="it-IT" baseline="30000" dirty="0">
              <a:solidFill>
                <a:srgbClr val="1F497D"/>
              </a:solidFill>
            </a:endParaRPr>
          </a:p>
          <a:p>
            <a:r>
              <a:rPr lang="it-IT" b="1" dirty="0" smtClean="0">
                <a:solidFill>
                  <a:srgbClr val="1F497D"/>
                </a:solidFill>
              </a:rPr>
              <a:t>T = </a:t>
            </a:r>
            <a:r>
              <a:rPr lang="it-IT" dirty="0" err="1" smtClean="0">
                <a:solidFill>
                  <a:srgbClr val="1F497D"/>
                </a:solidFill>
              </a:rPr>
              <a:t>Q</a:t>
            </a:r>
            <a:r>
              <a:rPr lang="it-IT" dirty="0">
                <a:solidFill>
                  <a:srgbClr val="1F497D"/>
                </a:solidFill>
              </a:rPr>
              <a:t>*</a:t>
            </a:r>
            <a:r>
              <a:rPr lang="it-IT" dirty="0" err="1">
                <a:solidFill>
                  <a:srgbClr val="1F497D"/>
                </a:solidFill>
              </a:rPr>
              <a:t>R</a:t>
            </a:r>
            <a:r>
              <a:rPr lang="it-IT" dirty="0">
                <a:solidFill>
                  <a:srgbClr val="1F497D"/>
                </a:solidFill>
              </a:rPr>
              <a:t>*Y/e=</a:t>
            </a:r>
            <a:r>
              <a:rPr lang="it-IT" b="1" dirty="0">
                <a:solidFill>
                  <a:srgbClr val="1F497D"/>
                </a:solidFill>
              </a:rPr>
              <a:t> </a:t>
            </a:r>
            <a:r>
              <a:rPr lang="it-IT" b="1" dirty="0" smtClean="0">
                <a:solidFill>
                  <a:srgbClr val="1F497D"/>
                </a:solidFill>
              </a:rPr>
              <a:t>1.25</a:t>
            </a:r>
            <a:r>
              <a:rPr lang="it-IT" b="1" dirty="0">
                <a:solidFill>
                  <a:srgbClr val="1F497D"/>
                </a:solidFill>
              </a:rPr>
              <a:t>×</a:t>
            </a:r>
            <a:r>
              <a:rPr lang="it-IT" b="1" dirty="0" smtClean="0">
                <a:solidFill>
                  <a:srgbClr val="1F497D"/>
                </a:solidFill>
              </a:rPr>
              <a:t>10</a:t>
            </a:r>
            <a:r>
              <a:rPr lang="it-IT" b="1" baseline="30000" dirty="0" smtClean="0">
                <a:solidFill>
                  <a:srgbClr val="1F497D"/>
                </a:solidFill>
              </a:rPr>
              <a:t>15</a:t>
            </a:r>
            <a:r>
              <a:rPr lang="it-IT" b="1" dirty="0" smtClean="0">
                <a:solidFill>
                  <a:srgbClr val="1F497D"/>
                </a:solidFill>
              </a:rPr>
              <a:t> </a:t>
            </a:r>
            <a:r>
              <a:rPr lang="it-IT" b="1" dirty="0" err="1" smtClean="0">
                <a:solidFill>
                  <a:srgbClr val="1F497D"/>
                </a:solidFill>
              </a:rPr>
              <a:t>n</a:t>
            </a:r>
            <a:r>
              <a:rPr lang="it-IT" b="1" dirty="0">
                <a:solidFill>
                  <a:srgbClr val="1F497D"/>
                </a:solidFill>
              </a:rPr>
              <a:t>/</a:t>
            </a:r>
            <a:r>
              <a:rPr lang="it-IT" b="1" dirty="0" err="1" smtClean="0">
                <a:solidFill>
                  <a:srgbClr val="1F497D"/>
                </a:solidFill>
              </a:rPr>
              <a:t>s</a:t>
            </a:r>
            <a:r>
              <a:rPr lang="it-IT" b="1" dirty="0" smtClean="0">
                <a:solidFill>
                  <a:srgbClr val="1F497D"/>
                </a:solidFill>
              </a:rPr>
              <a:t> </a:t>
            </a:r>
            <a:r>
              <a:rPr lang="it-IT" dirty="0">
                <a:solidFill>
                  <a:srgbClr val="1F497D"/>
                </a:solidFill>
              </a:rPr>
              <a:t>@target </a:t>
            </a:r>
            <a:r>
              <a:rPr lang="it-IT" dirty="0" smtClean="0">
                <a:solidFill>
                  <a:srgbClr val="1F497D"/>
                </a:solidFill>
              </a:rPr>
              <a:t>for Y</a:t>
            </a:r>
            <a:r>
              <a:rPr lang="it-IT" dirty="0">
                <a:solidFill>
                  <a:srgbClr val="1F497D"/>
                </a:solidFill>
              </a:rPr>
              <a:t>=0.2</a:t>
            </a:r>
          </a:p>
          <a:p>
            <a:r>
              <a:rPr lang="it-IT" b="1" dirty="0" smtClean="0">
                <a:solidFill>
                  <a:srgbClr val="1F497D"/>
                </a:solidFill>
              </a:rPr>
              <a:t>T = </a:t>
            </a:r>
            <a:r>
              <a:rPr lang="it-IT" dirty="0" err="1" smtClean="0">
                <a:solidFill>
                  <a:srgbClr val="1F497D"/>
                </a:solidFill>
              </a:rPr>
              <a:t>Q</a:t>
            </a:r>
            <a:r>
              <a:rPr lang="it-IT" dirty="0">
                <a:solidFill>
                  <a:srgbClr val="1F497D"/>
                </a:solidFill>
              </a:rPr>
              <a:t>*</a:t>
            </a:r>
            <a:r>
              <a:rPr lang="it-IT" dirty="0" err="1">
                <a:solidFill>
                  <a:srgbClr val="1F497D"/>
                </a:solidFill>
              </a:rPr>
              <a:t>R</a:t>
            </a:r>
            <a:r>
              <a:rPr lang="it-IT" dirty="0">
                <a:solidFill>
                  <a:srgbClr val="1F497D"/>
                </a:solidFill>
              </a:rPr>
              <a:t>*Y/e= </a:t>
            </a:r>
            <a:r>
              <a:rPr lang="it-IT" b="1" dirty="0" smtClean="0">
                <a:solidFill>
                  <a:srgbClr val="1F497D"/>
                </a:solidFill>
              </a:rPr>
              <a:t>5.0</a:t>
            </a:r>
            <a:r>
              <a:rPr lang="it-IT" b="1" dirty="0">
                <a:solidFill>
                  <a:srgbClr val="1F497D"/>
                </a:solidFill>
              </a:rPr>
              <a:t>×</a:t>
            </a:r>
            <a:r>
              <a:rPr lang="it-IT" b="1" dirty="0" smtClean="0">
                <a:solidFill>
                  <a:srgbClr val="1F497D"/>
                </a:solidFill>
              </a:rPr>
              <a:t>10</a:t>
            </a:r>
            <a:r>
              <a:rPr lang="it-IT" b="1" baseline="30000" dirty="0" smtClean="0">
                <a:solidFill>
                  <a:srgbClr val="1F497D"/>
                </a:solidFill>
              </a:rPr>
              <a:t>15</a:t>
            </a:r>
            <a:r>
              <a:rPr lang="it-IT" b="1" dirty="0" smtClean="0">
                <a:solidFill>
                  <a:srgbClr val="1F497D"/>
                </a:solidFill>
              </a:rPr>
              <a:t> </a:t>
            </a:r>
            <a:r>
              <a:rPr lang="it-IT" b="1" dirty="0" err="1" smtClean="0">
                <a:solidFill>
                  <a:srgbClr val="1F497D"/>
                </a:solidFill>
              </a:rPr>
              <a:t>n</a:t>
            </a:r>
            <a:r>
              <a:rPr lang="it-IT" b="1" dirty="0">
                <a:solidFill>
                  <a:srgbClr val="1F497D"/>
                </a:solidFill>
              </a:rPr>
              <a:t>/</a:t>
            </a:r>
            <a:r>
              <a:rPr lang="it-IT" b="1" dirty="0" err="1" smtClean="0">
                <a:solidFill>
                  <a:srgbClr val="1F497D"/>
                </a:solidFill>
              </a:rPr>
              <a:t>s</a:t>
            </a:r>
            <a:r>
              <a:rPr lang="it-IT" b="1" dirty="0" smtClean="0">
                <a:solidFill>
                  <a:srgbClr val="1F497D"/>
                </a:solidFill>
              </a:rPr>
              <a:t> </a:t>
            </a:r>
            <a:r>
              <a:rPr lang="it-IT" dirty="0">
                <a:solidFill>
                  <a:srgbClr val="1F497D"/>
                </a:solidFill>
              </a:rPr>
              <a:t>@target </a:t>
            </a:r>
            <a:r>
              <a:rPr lang="it-IT" dirty="0" smtClean="0">
                <a:solidFill>
                  <a:srgbClr val="1F497D"/>
                </a:solidFill>
              </a:rPr>
              <a:t>for </a:t>
            </a:r>
            <a:r>
              <a:rPr lang="it-IT" dirty="0">
                <a:solidFill>
                  <a:srgbClr val="1F497D"/>
                </a:solidFill>
              </a:rPr>
              <a:t>Y=</a:t>
            </a:r>
            <a:r>
              <a:rPr lang="it-IT" dirty="0" smtClean="0">
                <a:solidFill>
                  <a:srgbClr val="1F497D"/>
                </a:solidFill>
              </a:rPr>
              <a:t>0.8</a:t>
            </a:r>
          </a:p>
          <a:p>
            <a:endParaRPr lang="it-IT" sz="900" b="1" dirty="0" smtClean="0">
              <a:solidFill>
                <a:srgbClr val="1F497D"/>
              </a:solidFill>
            </a:endParaRPr>
          </a:p>
          <a:p>
            <a:r>
              <a:rPr lang="it-IT" b="1" dirty="0" err="1" smtClean="0">
                <a:solidFill>
                  <a:srgbClr val="1F497D"/>
                </a:solidFill>
              </a:rPr>
              <a:t>Techniques</a:t>
            </a:r>
            <a:r>
              <a:rPr lang="it-IT" b="1" dirty="0" smtClean="0">
                <a:solidFill>
                  <a:srgbClr val="1F497D"/>
                </a:solidFill>
              </a:rPr>
              <a:t>:</a:t>
            </a:r>
            <a:endParaRPr lang="it-IT" b="1" dirty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rgbClr val="1F497D"/>
                </a:solidFill>
              </a:rPr>
              <a:t>Very</a:t>
            </a:r>
            <a:r>
              <a:rPr lang="it-IT" dirty="0" smtClean="0">
                <a:solidFill>
                  <a:srgbClr val="1F497D"/>
                </a:solidFill>
              </a:rPr>
              <a:t> </a:t>
            </a:r>
            <a:r>
              <a:rPr lang="it-IT" dirty="0" err="1" smtClean="0">
                <a:solidFill>
                  <a:srgbClr val="1F497D"/>
                </a:solidFill>
              </a:rPr>
              <a:t>interesting</a:t>
            </a:r>
            <a:r>
              <a:rPr lang="it-IT" dirty="0" smtClean="0">
                <a:solidFill>
                  <a:srgbClr val="1F497D"/>
                </a:solidFill>
              </a:rPr>
              <a:t> for </a:t>
            </a:r>
            <a:r>
              <a:rPr lang="it-IT" dirty="0" err="1" smtClean="0">
                <a:solidFill>
                  <a:srgbClr val="1F497D"/>
                </a:solidFill>
              </a:rPr>
              <a:t>imaging</a:t>
            </a:r>
            <a:r>
              <a:rPr lang="it-IT" dirty="0" smtClean="0">
                <a:solidFill>
                  <a:srgbClr val="1F497D"/>
                </a:solidFill>
              </a:rPr>
              <a:t> (</a:t>
            </a:r>
            <a:r>
              <a:rPr lang="it-IT" dirty="0" err="1" smtClean="0">
                <a:solidFill>
                  <a:srgbClr val="1F497D"/>
                </a:solidFill>
              </a:rPr>
              <a:t>tomography</a:t>
            </a:r>
            <a:r>
              <a:rPr lang="it-IT" dirty="0" smtClean="0">
                <a:solidFill>
                  <a:srgbClr val="1F497D"/>
                </a:solidFill>
              </a:rPr>
              <a:t> and </a:t>
            </a:r>
            <a:r>
              <a:rPr lang="it-IT" dirty="0" err="1" smtClean="0">
                <a:solidFill>
                  <a:srgbClr val="1F497D"/>
                </a:solidFill>
              </a:rPr>
              <a:t>radiography</a:t>
            </a:r>
            <a:r>
              <a:rPr lang="it-IT" dirty="0" smtClean="0">
                <a:solidFill>
                  <a:srgbClr val="1F497D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1F497D"/>
                </a:solidFill>
              </a:rPr>
              <a:t>Using </a:t>
            </a:r>
            <a:r>
              <a:rPr lang="it-IT" dirty="0" err="1">
                <a:solidFill>
                  <a:srgbClr val="1F497D"/>
                </a:solidFill>
              </a:rPr>
              <a:t>monochromators</a:t>
            </a:r>
            <a:r>
              <a:rPr lang="it-IT" dirty="0">
                <a:solidFill>
                  <a:srgbClr val="1F497D"/>
                </a:solidFill>
              </a:rPr>
              <a:t>, </a:t>
            </a:r>
            <a:r>
              <a:rPr lang="it-IT" dirty="0" err="1">
                <a:solidFill>
                  <a:srgbClr val="1F497D"/>
                </a:solidFill>
              </a:rPr>
              <a:t>it</a:t>
            </a:r>
            <a:r>
              <a:rPr lang="it-IT" dirty="0">
                <a:solidFill>
                  <a:srgbClr val="1F497D"/>
                </a:solidFill>
              </a:rPr>
              <a:t> </a:t>
            </a:r>
            <a:r>
              <a:rPr lang="it-IT" dirty="0" err="1">
                <a:solidFill>
                  <a:srgbClr val="1F497D"/>
                </a:solidFill>
              </a:rPr>
              <a:t>would</a:t>
            </a:r>
            <a:r>
              <a:rPr lang="it-IT" dirty="0">
                <a:solidFill>
                  <a:srgbClr val="1F497D"/>
                </a:solidFill>
              </a:rPr>
              <a:t> be </a:t>
            </a:r>
            <a:r>
              <a:rPr lang="it-IT" dirty="0" err="1">
                <a:solidFill>
                  <a:srgbClr val="1F497D"/>
                </a:solidFill>
              </a:rPr>
              <a:t>possible</a:t>
            </a:r>
            <a:r>
              <a:rPr lang="it-IT" dirty="0">
                <a:solidFill>
                  <a:srgbClr val="1F497D"/>
                </a:solidFill>
              </a:rPr>
              <a:t> to </a:t>
            </a:r>
            <a:r>
              <a:rPr lang="it-IT" dirty="0" err="1">
                <a:solidFill>
                  <a:srgbClr val="1F497D"/>
                </a:solidFill>
              </a:rPr>
              <a:t>perform</a:t>
            </a:r>
            <a:r>
              <a:rPr lang="it-IT" dirty="0">
                <a:solidFill>
                  <a:srgbClr val="1F497D"/>
                </a:solidFill>
              </a:rPr>
              <a:t> </a:t>
            </a:r>
            <a:r>
              <a:rPr lang="it-IT" dirty="0" err="1">
                <a:solidFill>
                  <a:srgbClr val="1F497D"/>
                </a:solidFill>
              </a:rPr>
              <a:t>measurements</a:t>
            </a:r>
            <a:r>
              <a:rPr lang="it-IT" dirty="0">
                <a:solidFill>
                  <a:srgbClr val="1F497D"/>
                </a:solidFill>
              </a:rPr>
              <a:t> with </a:t>
            </a:r>
            <a:r>
              <a:rPr lang="it-IT" dirty="0" err="1">
                <a:solidFill>
                  <a:srgbClr val="1F497D"/>
                </a:solidFill>
              </a:rPr>
              <a:t>diffraction</a:t>
            </a:r>
            <a:r>
              <a:rPr lang="it-IT" dirty="0">
                <a:solidFill>
                  <a:srgbClr val="1F497D"/>
                </a:solidFill>
              </a:rPr>
              <a:t>, SANS, </a:t>
            </a:r>
            <a:r>
              <a:rPr lang="it-IT" dirty="0" err="1" smtClean="0">
                <a:solidFill>
                  <a:srgbClr val="1F497D"/>
                </a:solidFill>
              </a:rPr>
              <a:t>reflectrometry</a:t>
            </a:r>
            <a:endParaRPr lang="it-IT" dirty="0" smtClean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endParaRPr lang="it-IT" sz="900" dirty="0" smtClean="0">
              <a:solidFill>
                <a:srgbClr val="1F497D"/>
              </a:solidFill>
            </a:endParaRPr>
          </a:p>
          <a:p>
            <a:r>
              <a:rPr lang="it-IT" b="1" dirty="0" err="1" smtClean="0">
                <a:solidFill>
                  <a:srgbClr val="1F497D"/>
                </a:solidFill>
              </a:rPr>
              <a:t>Cons</a:t>
            </a:r>
            <a:r>
              <a:rPr lang="it-IT" b="1" dirty="0" smtClean="0">
                <a:solidFill>
                  <a:srgbClr val="1F497D"/>
                </a:solidFill>
              </a:rPr>
              <a:t> and </a:t>
            </a:r>
            <a:r>
              <a:rPr lang="it-IT" b="1" dirty="0" err="1" smtClean="0">
                <a:solidFill>
                  <a:srgbClr val="1F497D"/>
                </a:solidFill>
              </a:rPr>
              <a:t>Pros</a:t>
            </a:r>
            <a:r>
              <a:rPr lang="it-IT" b="1" dirty="0" smtClean="0">
                <a:solidFill>
                  <a:srgbClr val="1F497D"/>
                </a:solidFill>
              </a:rPr>
              <a:t>:</a:t>
            </a:r>
            <a:endParaRPr lang="it-IT" b="1" dirty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1F497D"/>
                </a:solidFill>
              </a:rPr>
              <a:t>Of </a:t>
            </a:r>
            <a:r>
              <a:rPr lang="it-IT" dirty="0" err="1" smtClean="0">
                <a:solidFill>
                  <a:srgbClr val="1F497D"/>
                </a:solidFill>
              </a:rPr>
              <a:t>course</a:t>
            </a:r>
            <a:r>
              <a:rPr lang="it-IT" dirty="0" smtClean="0">
                <a:solidFill>
                  <a:srgbClr val="1F497D"/>
                </a:solidFill>
              </a:rPr>
              <a:t> no time-of-</a:t>
            </a:r>
            <a:r>
              <a:rPr lang="it-IT" dirty="0" err="1" smtClean="0">
                <a:solidFill>
                  <a:srgbClr val="1F497D"/>
                </a:solidFill>
              </a:rPr>
              <a:t>flight</a:t>
            </a:r>
            <a:r>
              <a:rPr lang="it-IT" dirty="0" smtClean="0">
                <a:solidFill>
                  <a:srgbClr val="1F497D"/>
                </a:solidFill>
              </a:rPr>
              <a:t> </a:t>
            </a:r>
            <a:r>
              <a:rPr lang="it-IT" dirty="0" err="1" smtClean="0">
                <a:solidFill>
                  <a:srgbClr val="1F497D"/>
                </a:solidFill>
              </a:rPr>
              <a:t>technique</a:t>
            </a:r>
            <a:r>
              <a:rPr lang="it-IT" dirty="0" smtClean="0">
                <a:solidFill>
                  <a:srgbClr val="1F497D"/>
                </a:solidFill>
              </a:rPr>
              <a:t> can be </a:t>
            </a:r>
            <a:r>
              <a:rPr lang="it-IT" dirty="0" err="1" smtClean="0">
                <a:solidFill>
                  <a:srgbClr val="1F497D"/>
                </a:solidFill>
              </a:rPr>
              <a:t>used</a:t>
            </a:r>
            <a:r>
              <a:rPr lang="it-IT" dirty="0" smtClean="0">
                <a:solidFill>
                  <a:srgbClr val="1F497D"/>
                </a:solidFill>
              </a:rPr>
              <a:t> in </a:t>
            </a:r>
            <a:r>
              <a:rPr lang="it-IT" dirty="0" err="1" smtClean="0">
                <a:solidFill>
                  <a:srgbClr val="1F497D"/>
                </a:solidFill>
              </a:rPr>
              <a:t>continous</a:t>
            </a:r>
            <a:r>
              <a:rPr lang="it-IT" dirty="0" smtClean="0">
                <a:solidFill>
                  <a:srgbClr val="1F497D"/>
                </a:solidFill>
              </a:rPr>
              <a:t> mode…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1F497D"/>
                </a:solidFill>
              </a:rPr>
              <a:t>…The </a:t>
            </a:r>
            <a:r>
              <a:rPr lang="it-IT" dirty="0" err="1" smtClean="0">
                <a:solidFill>
                  <a:srgbClr val="1F497D"/>
                </a:solidFill>
              </a:rPr>
              <a:t>neutron</a:t>
            </a:r>
            <a:r>
              <a:rPr lang="it-IT" dirty="0" smtClean="0">
                <a:solidFill>
                  <a:srgbClr val="1F497D"/>
                </a:solidFill>
              </a:rPr>
              <a:t> source can </a:t>
            </a:r>
            <a:r>
              <a:rPr lang="it-IT" dirty="0">
                <a:solidFill>
                  <a:srgbClr val="1F497D"/>
                </a:solidFill>
              </a:rPr>
              <a:t>be the </a:t>
            </a:r>
            <a:r>
              <a:rPr lang="it-IT" dirty="0" err="1">
                <a:solidFill>
                  <a:srgbClr val="1F497D"/>
                </a:solidFill>
              </a:rPr>
              <a:t>beam-dump</a:t>
            </a:r>
            <a:r>
              <a:rPr lang="it-IT" dirty="0">
                <a:solidFill>
                  <a:srgbClr val="1F497D"/>
                </a:solidFill>
              </a:rPr>
              <a:t> of </a:t>
            </a:r>
            <a:r>
              <a:rPr lang="it-IT" dirty="0" err="1">
                <a:solidFill>
                  <a:srgbClr val="1F497D"/>
                </a:solidFill>
              </a:rPr>
              <a:t>other</a:t>
            </a:r>
            <a:r>
              <a:rPr lang="it-IT" dirty="0">
                <a:solidFill>
                  <a:srgbClr val="1F497D"/>
                </a:solidFill>
              </a:rPr>
              <a:t> IRIDE </a:t>
            </a:r>
            <a:r>
              <a:rPr lang="it-IT" dirty="0" err="1">
                <a:solidFill>
                  <a:srgbClr val="1F497D"/>
                </a:solidFill>
              </a:rPr>
              <a:t>applications</a:t>
            </a:r>
            <a:r>
              <a:rPr lang="it-IT" dirty="0">
                <a:solidFill>
                  <a:srgbClr val="1F497D"/>
                </a:solidFill>
              </a:rPr>
              <a:t>/</a:t>
            </a:r>
            <a:r>
              <a:rPr lang="it-IT" dirty="0" err="1">
                <a:solidFill>
                  <a:srgbClr val="1F497D"/>
                </a:solidFill>
              </a:rPr>
              <a:t>experiments</a:t>
            </a:r>
            <a:r>
              <a:rPr lang="it-IT" dirty="0">
                <a:solidFill>
                  <a:srgbClr val="1F497D"/>
                </a:solidFill>
              </a:rPr>
              <a:t>/</a:t>
            </a:r>
            <a:r>
              <a:rPr lang="it-IT" dirty="0" err="1" smtClean="0">
                <a:solidFill>
                  <a:srgbClr val="1F497D"/>
                </a:solidFill>
              </a:rPr>
              <a:t>facilities</a:t>
            </a:r>
            <a:endParaRPr lang="it-IT" dirty="0">
              <a:solidFill>
                <a:srgbClr val="1F497D"/>
              </a:solidFill>
            </a:endParaRPr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2051720" y="0"/>
            <a:ext cx="6645424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a. </a:t>
            </a:r>
            <a:r>
              <a:rPr lang="it-IT" sz="3200" b="1" dirty="0" err="1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Continuous</a:t>
            </a: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source</a:t>
            </a:r>
            <a:endParaRPr lang="it-IT" sz="3200" b="1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solidFill>
                  <a:schemeClr val="accent1"/>
                </a:solidFill>
              </a:rPr>
              <a:t>Charge</a:t>
            </a:r>
            <a:r>
              <a:rPr lang="it-IT" dirty="0">
                <a:solidFill>
                  <a:schemeClr val="accent1"/>
                </a:solidFill>
              </a:rPr>
              <a:t> in </a:t>
            </a:r>
            <a:r>
              <a:rPr lang="it-IT" dirty="0" err="1">
                <a:solidFill>
                  <a:schemeClr val="accent1"/>
                </a:solidFill>
              </a:rPr>
              <a:t>one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bunch</a:t>
            </a:r>
            <a:r>
              <a:rPr lang="it-IT" dirty="0">
                <a:solidFill>
                  <a:schemeClr val="accent1"/>
                </a:solidFill>
              </a:rPr>
              <a:t>: </a:t>
            </a:r>
            <a:r>
              <a:rPr lang="it-IT" b="1" dirty="0" err="1">
                <a:solidFill>
                  <a:schemeClr val="accent1"/>
                </a:solidFill>
              </a:rPr>
              <a:t>Q</a:t>
            </a:r>
            <a:r>
              <a:rPr lang="it-IT" b="1" dirty="0">
                <a:solidFill>
                  <a:schemeClr val="accent1"/>
                </a:solidFill>
              </a:rPr>
              <a:t> = 1 </a:t>
            </a:r>
            <a:r>
              <a:rPr lang="it-IT" b="1" dirty="0" err="1">
                <a:solidFill>
                  <a:schemeClr val="accent1"/>
                </a:solidFill>
              </a:rPr>
              <a:t>nC</a:t>
            </a:r>
            <a:endParaRPr lang="it-IT" b="1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Bunch rate: </a:t>
            </a:r>
            <a:r>
              <a:rPr lang="en-US" b="1" dirty="0">
                <a:solidFill>
                  <a:schemeClr val="accent1"/>
                </a:solidFill>
              </a:rPr>
              <a:t>R = 1 MHz</a:t>
            </a:r>
            <a:endParaRPr lang="it-IT" dirty="0">
              <a:solidFill>
                <a:schemeClr val="accent1"/>
              </a:solidFill>
            </a:endParaRPr>
          </a:p>
          <a:p>
            <a:r>
              <a:rPr lang="it-IT" dirty="0" err="1">
                <a:solidFill>
                  <a:schemeClr val="accent1"/>
                </a:solidFill>
              </a:rPr>
              <a:t>Average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current</a:t>
            </a:r>
            <a:r>
              <a:rPr lang="it-IT" dirty="0">
                <a:solidFill>
                  <a:schemeClr val="accent1"/>
                </a:solidFill>
              </a:rPr>
              <a:t>: </a:t>
            </a:r>
            <a:r>
              <a:rPr lang="it-IT" b="1" dirty="0">
                <a:solidFill>
                  <a:schemeClr val="accent1"/>
                </a:solidFill>
              </a:rPr>
              <a:t>&lt;I&gt; = </a:t>
            </a:r>
            <a:r>
              <a:rPr lang="it-IT" dirty="0" err="1">
                <a:solidFill>
                  <a:schemeClr val="accent1"/>
                </a:solidFill>
              </a:rPr>
              <a:t>Q</a:t>
            </a:r>
            <a:r>
              <a:rPr lang="it-IT" dirty="0">
                <a:solidFill>
                  <a:schemeClr val="accent1"/>
                </a:solidFill>
              </a:rPr>
              <a:t>*</a:t>
            </a:r>
            <a:r>
              <a:rPr lang="it-IT" dirty="0" err="1">
                <a:solidFill>
                  <a:schemeClr val="accent1"/>
                </a:solidFill>
              </a:rPr>
              <a:t>R</a:t>
            </a:r>
            <a:r>
              <a:rPr lang="it-IT" dirty="0">
                <a:solidFill>
                  <a:schemeClr val="accent1"/>
                </a:solidFill>
              </a:rPr>
              <a:t> = 10</a:t>
            </a:r>
            <a:r>
              <a:rPr lang="it-IT" baseline="30000" dirty="0">
                <a:solidFill>
                  <a:schemeClr val="accent1"/>
                </a:solidFill>
              </a:rPr>
              <a:t>-9</a:t>
            </a:r>
            <a:r>
              <a:rPr lang="it-IT" dirty="0">
                <a:solidFill>
                  <a:schemeClr val="accent1"/>
                </a:solidFill>
              </a:rPr>
              <a:t>*10</a:t>
            </a:r>
            <a:r>
              <a:rPr lang="it-IT" baseline="30000" dirty="0">
                <a:solidFill>
                  <a:schemeClr val="accent1"/>
                </a:solidFill>
              </a:rPr>
              <a:t>6</a:t>
            </a:r>
            <a:r>
              <a:rPr lang="it-IT" dirty="0">
                <a:solidFill>
                  <a:schemeClr val="accent1"/>
                </a:solidFill>
              </a:rPr>
              <a:t>=</a:t>
            </a:r>
            <a:r>
              <a:rPr lang="it-IT" b="1" dirty="0">
                <a:solidFill>
                  <a:schemeClr val="accent1"/>
                </a:solidFill>
              </a:rPr>
              <a:t> 1 </a:t>
            </a:r>
            <a:r>
              <a:rPr lang="it-IT" b="1" dirty="0" err="1">
                <a:solidFill>
                  <a:schemeClr val="accent1"/>
                </a:solidFill>
              </a:rPr>
              <a:t>mA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1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60952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# of </a:t>
            </a:r>
            <a:r>
              <a:rPr lang="it-IT" dirty="0" err="1" smtClean="0">
                <a:solidFill>
                  <a:schemeClr val="tx2"/>
                </a:solidFill>
              </a:rPr>
              <a:t>electrons</a:t>
            </a:r>
            <a:r>
              <a:rPr lang="it-IT" dirty="0" smtClean="0">
                <a:solidFill>
                  <a:schemeClr val="tx2"/>
                </a:solidFill>
              </a:rPr>
              <a:t>/</a:t>
            </a:r>
            <a:r>
              <a:rPr lang="it-IT" dirty="0" err="1" smtClean="0">
                <a:solidFill>
                  <a:schemeClr val="tx2"/>
                </a:solidFill>
              </a:rPr>
              <a:t>second</a:t>
            </a:r>
            <a:r>
              <a:rPr lang="it-IT" dirty="0" smtClean="0">
                <a:solidFill>
                  <a:schemeClr val="tx2"/>
                </a:solidFill>
              </a:rPr>
              <a:t>: </a:t>
            </a:r>
            <a:r>
              <a:rPr lang="it-IT" b="1" dirty="0" smtClean="0">
                <a:solidFill>
                  <a:schemeClr val="tx2"/>
                </a:solidFill>
              </a:rPr>
              <a:t>N</a:t>
            </a:r>
            <a:r>
              <a:rPr lang="it-IT" b="1" baseline="-25000" dirty="0" smtClean="0">
                <a:solidFill>
                  <a:schemeClr val="tx2"/>
                </a:solidFill>
              </a:rPr>
              <a:t>e</a:t>
            </a:r>
            <a:r>
              <a:rPr lang="it-IT" b="1" dirty="0">
                <a:solidFill>
                  <a:schemeClr val="tx2"/>
                </a:solidFill>
              </a:rPr>
              <a:t>=</a:t>
            </a:r>
            <a:r>
              <a:rPr lang="it-IT" dirty="0" err="1">
                <a:solidFill>
                  <a:schemeClr val="tx2"/>
                </a:solidFill>
              </a:rPr>
              <a:t>Q</a:t>
            </a:r>
            <a:r>
              <a:rPr lang="it-IT" dirty="0">
                <a:solidFill>
                  <a:schemeClr val="tx2"/>
                </a:solidFill>
              </a:rPr>
              <a:t>*</a:t>
            </a:r>
            <a:r>
              <a:rPr lang="it-IT" dirty="0" err="1" smtClean="0">
                <a:solidFill>
                  <a:schemeClr val="tx2"/>
                </a:solidFill>
              </a:rPr>
              <a:t>R</a:t>
            </a:r>
            <a:r>
              <a:rPr lang="it-IT" dirty="0" smtClean="0">
                <a:solidFill>
                  <a:schemeClr val="tx2"/>
                </a:solidFill>
              </a:rPr>
              <a:t>*</a:t>
            </a:r>
            <a:r>
              <a:rPr lang="it-IT" dirty="0" err="1" smtClean="0">
                <a:solidFill>
                  <a:schemeClr val="tx2"/>
                </a:solidFill>
              </a:rPr>
              <a:t>W</a:t>
            </a:r>
            <a:r>
              <a:rPr lang="it-IT" dirty="0" smtClean="0">
                <a:solidFill>
                  <a:schemeClr val="tx2"/>
                </a:solidFill>
              </a:rPr>
              <a:t>*</a:t>
            </a:r>
            <a:r>
              <a:rPr lang="it-IT" dirty="0" err="1" smtClean="0">
                <a:solidFill>
                  <a:schemeClr val="tx2"/>
                </a:solidFill>
              </a:rPr>
              <a:t>r</a:t>
            </a:r>
            <a:r>
              <a:rPr lang="it-IT" dirty="0" smtClean="0">
                <a:solidFill>
                  <a:schemeClr val="tx2"/>
                </a:solidFill>
              </a:rPr>
              <a:t>/</a:t>
            </a:r>
            <a:r>
              <a:rPr lang="it-IT" dirty="0">
                <a:solidFill>
                  <a:schemeClr val="tx2"/>
                </a:solidFill>
              </a:rPr>
              <a:t>e= </a:t>
            </a:r>
            <a:r>
              <a:rPr lang="it-IT" b="1" dirty="0" smtClean="0">
                <a:solidFill>
                  <a:schemeClr val="tx2"/>
                </a:solidFill>
              </a:rPr>
              <a:t>2.03×10</a:t>
            </a:r>
            <a:r>
              <a:rPr lang="it-IT" b="1" baseline="30000" dirty="0" smtClean="0">
                <a:solidFill>
                  <a:schemeClr val="tx2"/>
                </a:solidFill>
              </a:rPr>
              <a:t>14</a:t>
            </a:r>
            <a:r>
              <a:rPr lang="it-IT" b="1" dirty="0" smtClean="0">
                <a:solidFill>
                  <a:schemeClr val="tx2"/>
                </a:solidFill>
              </a:rPr>
              <a:t>  s</a:t>
            </a:r>
            <a:r>
              <a:rPr lang="it-IT" b="1" baseline="30000" dirty="0" smtClean="0">
                <a:solidFill>
                  <a:schemeClr val="tx2"/>
                </a:solidFill>
              </a:rPr>
              <a:t>-1</a:t>
            </a:r>
            <a:endParaRPr lang="it-IT" baseline="30000" dirty="0">
              <a:solidFill>
                <a:schemeClr val="tx2"/>
              </a:solidFill>
            </a:endParaRPr>
          </a:p>
          <a:p>
            <a:r>
              <a:rPr lang="it-IT" b="1" dirty="0" smtClean="0">
                <a:solidFill>
                  <a:schemeClr val="tx2"/>
                </a:solidFill>
              </a:rPr>
              <a:t>T =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#e*Y = </a:t>
            </a:r>
            <a:r>
              <a:rPr lang="it-IT" b="1" dirty="0" smtClean="0">
                <a:solidFill>
                  <a:schemeClr val="tx2"/>
                </a:solidFill>
              </a:rPr>
              <a:t>1.625×</a:t>
            </a:r>
            <a:r>
              <a:rPr lang="it-IT" b="1" dirty="0">
                <a:solidFill>
                  <a:schemeClr val="tx2"/>
                </a:solidFill>
              </a:rPr>
              <a:t>10</a:t>
            </a:r>
            <a:r>
              <a:rPr lang="it-IT" b="1" baseline="30000" dirty="0">
                <a:solidFill>
                  <a:schemeClr val="tx2"/>
                </a:solidFill>
              </a:rPr>
              <a:t>14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n</a:t>
            </a:r>
            <a:r>
              <a:rPr lang="it-IT" b="1" dirty="0">
                <a:solidFill>
                  <a:schemeClr val="tx2"/>
                </a:solidFill>
              </a:rPr>
              <a:t>/</a:t>
            </a:r>
            <a:r>
              <a:rPr lang="it-IT" b="1" dirty="0" err="1" smtClean="0">
                <a:solidFill>
                  <a:schemeClr val="tx2"/>
                </a:solidFill>
              </a:rPr>
              <a:t>s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dirty="0">
                <a:solidFill>
                  <a:schemeClr val="tx2"/>
                </a:solidFill>
              </a:rPr>
              <a:t>@target </a:t>
            </a:r>
            <a:r>
              <a:rPr lang="it-IT" dirty="0" smtClean="0">
                <a:solidFill>
                  <a:schemeClr val="tx2"/>
                </a:solidFill>
              </a:rPr>
              <a:t>for </a:t>
            </a:r>
            <a:r>
              <a:rPr lang="it-IT" dirty="0">
                <a:solidFill>
                  <a:schemeClr val="tx2"/>
                </a:solidFill>
              </a:rPr>
              <a:t>Y=</a:t>
            </a:r>
            <a:r>
              <a:rPr lang="it-IT" dirty="0" smtClean="0">
                <a:solidFill>
                  <a:schemeClr val="tx2"/>
                </a:solidFill>
              </a:rPr>
              <a:t>0.8</a:t>
            </a:r>
          </a:p>
          <a:p>
            <a:endParaRPr lang="it-IT" sz="900" b="1" dirty="0" smtClean="0">
              <a:solidFill>
                <a:schemeClr val="tx2"/>
              </a:solidFill>
            </a:endParaRPr>
          </a:p>
          <a:p>
            <a:r>
              <a:rPr lang="it-IT" b="1" dirty="0" err="1" smtClean="0">
                <a:solidFill>
                  <a:schemeClr val="tx2"/>
                </a:solidFill>
              </a:rPr>
              <a:t>Techniques</a:t>
            </a:r>
            <a:r>
              <a:rPr lang="it-IT" b="1" dirty="0" smtClean="0">
                <a:solidFill>
                  <a:schemeClr val="tx2"/>
                </a:solidFill>
              </a:rPr>
              <a:t>:</a:t>
            </a: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chemeClr val="tx2"/>
                </a:solidFill>
              </a:rPr>
              <a:t>Diffraction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with time of </a:t>
            </a:r>
            <a:r>
              <a:rPr lang="it-IT" dirty="0" err="1" smtClean="0">
                <a:solidFill>
                  <a:schemeClr val="tx2"/>
                </a:solidFill>
              </a:rPr>
              <a:t>flight</a:t>
            </a:r>
            <a:r>
              <a:rPr lang="it-IT" dirty="0" smtClean="0">
                <a:solidFill>
                  <a:schemeClr val="tx2"/>
                </a:solidFill>
              </a:rPr>
              <a:t>, 20× </a:t>
            </a:r>
            <a:r>
              <a:rPr lang="it-IT" dirty="0" err="1" smtClean="0">
                <a:solidFill>
                  <a:schemeClr val="tx2"/>
                </a:solidFill>
              </a:rPr>
              <a:t>better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wrt</a:t>
            </a:r>
            <a:r>
              <a:rPr lang="it-IT" dirty="0" smtClean="0">
                <a:solidFill>
                  <a:schemeClr val="tx2"/>
                </a:solidFill>
              </a:rPr>
              <a:t> scenario a.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chemeClr val="tx2"/>
                </a:solidFill>
              </a:rPr>
              <a:t>Similar</a:t>
            </a:r>
            <a:r>
              <a:rPr lang="it-IT" dirty="0" smtClean="0">
                <a:solidFill>
                  <a:schemeClr val="tx2"/>
                </a:solidFill>
              </a:rPr>
              <a:t> performance for SANS and </a:t>
            </a:r>
            <a:r>
              <a:rPr lang="it-IT" dirty="0" err="1" smtClean="0">
                <a:solidFill>
                  <a:schemeClr val="tx2"/>
                </a:solidFill>
              </a:rPr>
              <a:t>reflectometry</a:t>
            </a:r>
            <a:endParaRPr lang="it-IT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Energy </a:t>
            </a:r>
            <a:r>
              <a:rPr lang="it-IT" dirty="0" err="1" smtClean="0">
                <a:solidFill>
                  <a:schemeClr val="tx2"/>
                </a:solidFill>
              </a:rPr>
              <a:t>resolved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imaging</a:t>
            </a:r>
            <a:endParaRPr lang="it-IT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endParaRPr lang="it-IT" sz="900" dirty="0" smtClean="0">
              <a:solidFill>
                <a:schemeClr val="tx2"/>
              </a:solidFill>
            </a:endParaRPr>
          </a:p>
          <a:p>
            <a:r>
              <a:rPr lang="it-IT" b="1" dirty="0" err="1" smtClean="0">
                <a:solidFill>
                  <a:schemeClr val="tx2"/>
                </a:solidFill>
              </a:rPr>
              <a:t>Cons</a:t>
            </a:r>
            <a:r>
              <a:rPr lang="it-IT" b="1" dirty="0" smtClean="0">
                <a:solidFill>
                  <a:schemeClr val="tx2"/>
                </a:solidFill>
              </a:rPr>
              <a:t> and </a:t>
            </a:r>
            <a:r>
              <a:rPr lang="it-IT" b="1" dirty="0" err="1" smtClean="0">
                <a:solidFill>
                  <a:schemeClr val="tx2"/>
                </a:solidFill>
              </a:rPr>
              <a:t>Pros</a:t>
            </a:r>
            <a:r>
              <a:rPr lang="it-IT" b="1" dirty="0" smtClean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Time </a:t>
            </a:r>
            <a:r>
              <a:rPr lang="it-IT" dirty="0" err="1" smtClean="0">
                <a:solidFill>
                  <a:schemeClr val="tx2"/>
                </a:solidFill>
              </a:rPr>
              <a:t>structure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is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important</a:t>
            </a:r>
            <a:r>
              <a:rPr lang="it-IT" dirty="0">
                <a:solidFill>
                  <a:schemeClr val="tx2"/>
                </a:solidFill>
              </a:rPr>
              <a:t>: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probably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difficult</a:t>
            </a:r>
            <a:r>
              <a:rPr lang="it-IT" dirty="0" smtClean="0">
                <a:solidFill>
                  <a:schemeClr val="tx2"/>
                </a:solidFill>
              </a:rPr>
              <a:t> to </a:t>
            </a:r>
            <a:r>
              <a:rPr lang="it-IT" dirty="0" err="1" smtClean="0">
                <a:solidFill>
                  <a:schemeClr val="tx2"/>
                </a:solidFill>
              </a:rPr>
              <a:t>run</a:t>
            </a:r>
            <a:r>
              <a:rPr lang="it-IT" dirty="0" smtClean="0">
                <a:solidFill>
                  <a:schemeClr val="tx2"/>
                </a:solidFill>
              </a:rPr>
              <a:t> in “</a:t>
            </a:r>
            <a:r>
              <a:rPr lang="it-IT" dirty="0" err="1" smtClean="0">
                <a:solidFill>
                  <a:schemeClr val="tx2"/>
                </a:solidFill>
              </a:rPr>
              <a:t>parasitic</a:t>
            </a:r>
            <a:r>
              <a:rPr lang="it-IT" dirty="0" smtClean="0">
                <a:solidFill>
                  <a:schemeClr val="tx2"/>
                </a:solidFill>
              </a:rPr>
              <a:t>” mode with </a:t>
            </a:r>
            <a:r>
              <a:rPr lang="it-IT" dirty="0" err="1" smtClean="0">
                <a:solidFill>
                  <a:schemeClr val="tx2"/>
                </a:solidFill>
              </a:rPr>
              <a:t>other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experiments</a:t>
            </a:r>
            <a:r>
              <a:rPr lang="it-IT" dirty="0" smtClean="0">
                <a:solidFill>
                  <a:schemeClr val="tx2"/>
                </a:solidFill>
              </a:rPr>
              <a:t>/</a:t>
            </a:r>
            <a:r>
              <a:rPr lang="it-IT" dirty="0" err="1" smtClean="0">
                <a:solidFill>
                  <a:schemeClr val="tx2"/>
                </a:solidFill>
              </a:rPr>
              <a:t>facilities</a:t>
            </a:r>
            <a:endParaRPr lang="it-IT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Lower </a:t>
            </a:r>
            <a:r>
              <a:rPr lang="it-IT" dirty="0" err="1" smtClean="0">
                <a:solidFill>
                  <a:schemeClr val="tx2"/>
                </a:solidFill>
              </a:rPr>
              <a:t>yield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wrt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continous</a:t>
            </a:r>
            <a:r>
              <a:rPr lang="it-IT" dirty="0" smtClean="0">
                <a:solidFill>
                  <a:schemeClr val="tx2"/>
                </a:solidFill>
              </a:rPr>
              <a:t> mode…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…</a:t>
            </a:r>
            <a:r>
              <a:rPr lang="it-IT" dirty="0" err="1" smtClean="0">
                <a:solidFill>
                  <a:schemeClr val="tx2"/>
                </a:solidFill>
              </a:rPr>
              <a:t>but</a:t>
            </a:r>
            <a:r>
              <a:rPr lang="it-IT" dirty="0" smtClean="0">
                <a:solidFill>
                  <a:schemeClr val="tx2"/>
                </a:solidFill>
              </a:rPr>
              <a:t> time-of-</a:t>
            </a:r>
            <a:r>
              <a:rPr lang="it-IT" dirty="0" err="1" smtClean="0">
                <a:solidFill>
                  <a:schemeClr val="tx2"/>
                </a:solidFill>
              </a:rPr>
              <a:t>flight</a:t>
            </a:r>
            <a:r>
              <a:rPr lang="it-IT" dirty="0" smtClean="0">
                <a:solidFill>
                  <a:schemeClr val="tx2"/>
                </a:solidFill>
              </a:rPr>
              <a:t> can be </a:t>
            </a:r>
            <a:r>
              <a:rPr lang="it-IT" dirty="0" err="1" smtClean="0">
                <a:solidFill>
                  <a:schemeClr val="tx2"/>
                </a:solidFill>
              </a:rPr>
              <a:t>used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2195736" y="0"/>
            <a:ext cx="6501408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b</a:t>
            </a: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. </a:t>
            </a:r>
            <a:r>
              <a:rPr lang="it-IT" sz="3200" b="1" dirty="0" err="1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Pulsed</a:t>
            </a: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source</a:t>
            </a:r>
            <a:endParaRPr lang="it-IT" sz="3200" b="1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594553"/>
            <a:ext cx="561662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chemeClr val="accent1"/>
                </a:solidFill>
              </a:rPr>
              <a:t>Charge</a:t>
            </a:r>
            <a:r>
              <a:rPr lang="it-IT" dirty="0">
                <a:solidFill>
                  <a:schemeClr val="accent1"/>
                </a:solidFill>
              </a:rPr>
              <a:t> in </a:t>
            </a:r>
            <a:r>
              <a:rPr lang="it-IT" dirty="0" err="1">
                <a:solidFill>
                  <a:schemeClr val="accent1"/>
                </a:solidFill>
              </a:rPr>
              <a:t>one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bunch</a:t>
            </a:r>
            <a:r>
              <a:rPr lang="it-IT" dirty="0">
                <a:solidFill>
                  <a:schemeClr val="accent1"/>
                </a:solidFill>
              </a:rPr>
              <a:t>: </a:t>
            </a:r>
            <a:r>
              <a:rPr lang="it-IT" b="1" dirty="0" err="1">
                <a:solidFill>
                  <a:schemeClr val="accent1"/>
                </a:solidFill>
              </a:rPr>
              <a:t>Q</a:t>
            </a:r>
            <a:r>
              <a:rPr lang="it-IT" b="1" dirty="0">
                <a:solidFill>
                  <a:schemeClr val="accent1"/>
                </a:solidFill>
              </a:rPr>
              <a:t> = 1 </a:t>
            </a:r>
            <a:r>
              <a:rPr lang="it-IT" b="1" dirty="0" err="1">
                <a:solidFill>
                  <a:schemeClr val="accent1"/>
                </a:solidFill>
              </a:rPr>
              <a:t>nC</a:t>
            </a:r>
            <a:endParaRPr lang="it-IT" b="1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Bunch rate: </a:t>
            </a:r>
            <a:r>
              <a:rPr lang="en-US" b="1" dirty="0">
                <a:solidFill>
                  <a:schemeClr val="accent1"/>
                </a:solidFill>
              </a:rPr>
              <a:t>R = 1.3 GHz</a:t>
            </a:r>
          </a:p>
          <a:p>
            <a:r>
              <a:rPr lang="en-US" dirty="0">
                <a:solidFill>
                  <a:schemeClr val="accent1"/>
                </a:solidFill>
              </a:rPr>
              <a:t>Burst width: </a:t>
            </a:r>
            <a:r>
              <a:rPr lang="en-US" b="1" dirty="0">
                <a:solidFill>
                  <a:schemeClr val="accent1"/>
                </a:solidFill>
              </a:rPr>
              <a:t>W = 500 ns</a:t>
            </a:r>
          </a:p>
          <a:p>
            <a:r>
              <a:rPr lang="en-US" dirty="0">
                <a:solidFill>
                  <a:schemeClr val="accent1"/>
                </a:solidFill>
              </a:rPr>
              <a:t>Repetition (burst) rate: </a:t>
            </a:r>
            <a:r>
              <a:rPr lang="en-US" b="1" dirty="0">
                <a:solidFill>
                  <a:schemeClr val="accent1"/>
                </a:solidFill>
              </a:rPr>
              <a:t>r = 50 Hz</a:t>
            </a:r>
          </a:p>
          <a:p>
            <a:r>
              <a:rPr lang="en-US" b="1" dirty="0">
                <a:solidFill>
                  <a:schemeClr val="accent1"/>
                </a:solidFill>
              </a:rPr>
              <a:t>Beam loading: 20%	</a:t>
            </a:r>
            <a:endParaRPr lang="it-IT" dirty="0">
              <a:solidFill>
                <a:schemeClr val="accent1"/>
              </a:solidFill>
            </a:endParaRPr>
          </a:p>
          <a:p>
            <a:r>
              <a:rPr lang="it-IT" dirty="0" err="1">
                <a:solidFill>
                  <a:schemeClr val="accent1"/>
                </a:solidFill>
              </a:rPr>
              <a:t>Average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current</a:t>
            </a:r>
            <a:r>
              <a:rPr lang="it-IT" dirty="0">
                <a:solidFill>
                  <a:schemeClr val="accent1"/>
                </a:solidFill>
              </a:rPr>
              <a:t>: </a:t>
            </a:r>
            <a:r>
              <a:rPr lang="it-IT" b="1" dirty="0">
                <a:solidFill>
                  <a:schemeClr val="accent1"/>
                </a:solidFill>
              </a:rPr>
              <a:t>&lt;I&gt; = </a:t>
            </a:r>
            <a:r>
              <a:rPr lang="it-IT" dirty="0" err="1">
                <a:solidFill>
                  <a:schemeClr val="accent1"/>
                </a:solidFill>
              </a:rPr>
              <a:t>Q</a:t>
            </a:r>
            <a:r>
              <a:rPr lang="it-IT" dirty="0">
                <a:solidFill>
                  <a:schemeClr val="accent1"/>
                </a:solidFill>
              </a:rPr>
              <a:t>*</a:t>
            </a:r>
            <a:r>
              <a:rPr lang="it-IT" dirty="0" err="1">
                <a:solidFill>
                  <a:schemeClr val="accent1"/>
                </a:solidFill>
              </a:rPr>
              <a:t>R</a:t>
            </a:r>
            <a:r>
              <a:rPr lang="it-IT" dirty="0">
                <a:solidFill>
                  <a:schemeClr val="accent1"/>
                </a:solidFill>
              </a:rPr>
              <a:t>*</a:t>
            </a:r>
            <a:r>
              <a:rPr lang="it-IT" dirty="0" err="1">
                <a:solidFill>
                  <a:schemeClr val="accent1"/>
                </a:solidFill>
              </a:rPr>
              <a:t>W</a:t>
            </a:r>
            <a:r>
              <a:rPr lang="it-IT" dirty="0">
                <a:solidFill>
                  <a:schemeClr val="accent1"/>
                </a:solidFill>
              </a:rPr>
              <a:t>*</a:t>
            </a:r>
            <a:r>
              <a:rPr lang="it-IT" dirty="0" err="1">
                <a:solidFill>
                  <a:schemeClr val="accent1"/>
                </a:solidFill>
              </a:rPr>
              <a:t>r</a:t>
            </a:r>
            <a:r>
              <a:rPr lang="it-IT" dirty="0">
                <a:solidFill>
                  <a:schemeClr val="accent1"/>
                </a:solidFill>
              </a:rPr>
              <a:t> = </a:t>
            </a:r>
            <a:r>
              <a:rPr lang="it-IT" b="1" dirty="0">
                <a:solidFill>
                  <a:schemeClr val="accent1"/>
                </a:solidFill>
              </a:rPr>
              <a:t>32.5 </a:t>
            </a:r>
            <a:r>
              <a:rPr lang="it-IT" b="1" dirty="0" err="1">
                <a:solidFill>
                  <a:schemeClr val="accent1"/>
                </a:solidFill>
                <a:latin typeface="Symbol" charset="2"/>
                <a:cs typeface="Symbol" charset="2"/>
              </a:rPr>
              <a:t>m</a:t>
            </a:r>
            <a:r>
              <a:rPr lang="it-IT" b="1" dirty="0" err="1">
                <a:solidFill>
                  <a:schemeClr val="accent1"/>
                </a:solidFill>
              </a:rPr>
              <a:t>A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65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979712" y="0"/>
            <a:ext cx="6717432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More </a:t>
            </a:r>
            <a:r>
              <a:rPr lang="it-IT" sz="3200" b="1" dirty="0" err="1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than</a:t>
            </a:r>
            <a:r>
              <a:rPr lang="it-IT" sz="32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sz="3200" b="1" dirty="0" err="1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neutrons</a:t>
            </a:r>
            <a:endParaRPr lang="it-IT" sz="3200" b="1" dirty="0" smtClean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3" y="1700808"/>
            <a:ext cx="4396671" cy="3888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700809"/>
            <a:ext cx="4494945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9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501408" cy="63408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Neutron spectra@ target 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3528392" cy="748679"/>
          </a:xfrm>
        </p:spPr>
        <p:txBody>
          <a:bodyPr>
            <a:normAutofit fontScale="70000" lnSpcReduction="20000"/>
          </a:bodyPr>
          <a:lstStyle/>
          <a:p>
            <a:pPr marL="57150" indent="0">
              <a:buNone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Picco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di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evaporazione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che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dipende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dal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tipo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di target (in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questo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caso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, W)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412776"/>
            <a:ext cx="5494665" cy="50405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012160" y="2132856"/>
            <a:ext cx="612064" cy="396040"/>
          </a:xfrm>
          <a:prstGeom prst="straightConnector1">
            <a:avLst/>
          </a:prstGeom>
          <a:ln>
            <a:solidFill>
              <a:srgbClr val="B451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32040" y="2014240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95540" y="195326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B45199"/>
                </a:solidFill>
              </a:rPr>
              <a:t>1 </a:t>
            </a:r>
            <a:r>
              <a:rPr lang="en-US" sz="1200" dirty="0" err="1" smtClean="0">
                <a:solidFill>
                  <a:srgbClr val="B45199"/>
                </a:solidFill>
              </a:rPr>
              <a:t>GeV</a:t>
            </a:r>
            <a:endParaRPr lang="en-US" sz="1200" dirty="0">
              <a:solidFill>
                <a:srgbClr val="B45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4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-26987"/>
            <a:ext cx="6491064" cy="791691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200" dirty="0" smtClean="0"/>
              <a:t>A </a:t>
            </a:r>
            <a:r>
              <a:rPr lang="it-IT" sz="3200" dirty="0" err="1" smtClean="0"/>
              <a:t>typical</a:t>
            </a:r>
            <a:r>
              <a:rPr lang="it-IT" sz="3200" dirty="0" smtClean="0"/>
              <a:t> </a:t>
            </a:r>
            <a:r>
              <a:rPr lang="it-IT" sz="3200" dirty="0" err="1" smtClean="0"/>
              <a:t>moderated</a:t>
            </a:r>
            <a:r>
              <a:rPr lang="it-IT" sz="3200" dirty="0" smtClean="0"/>
              <a:t> </a:t>
            </a:r>
            <a:r>
              <a:rPr lang="it-IT" sz="3200" dirty="0" err="1" smtClean="0"/>
              <a:t>spectrum</a:t>
            </a:r>
            <a:endParaRPr lang="it-IT" sz="3200" dirty="0" smtClean="0"/>
          </a:p>
        </p:txBody>
      </p:sp>
      <p:pic>
        <p:nvPicPr>
          <p:cNvPr id="5123" name="Picture 9" descr="neutron_moderatedlux_ge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43374"/>
            <a:ext cx="7128148" cy="498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5940152" y="3284984"/>
            <a:ext cx="27361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 dirty="0" smtClean="0">
                <a:solidFill>
                  <a:srgbClr val="4F81BD"/>
                </a:solidFill>
              </a:rPr>
              <a:t>Source: GELINA </a:t>
            </a:r>
            <a:endParaRPr lang="it-IT" b="1" dirty="0" smtClean="0">
              <a:solidFill>
                <a:srgbClr val="4F81BD"/>
              </a:solidFill>
            </a:endParaRPr>
          </a:p>
          <a:p>
            <a:pPr eaLnBrk="1" hangingPunct="1"/>
            <a:r>
              <a:rPr lang="it-IT" b="1" dirty="0" smtClean="0">
                <a:solidFill>
                  <a:srgbClr val="4F81BD"/>
                </a:solidFill>
              </a:rPr>
              <a:t>Moderator: </a:t>
            </a:r>
            <a:r>
              <a:rPr lang="it-IT" b="1" dirty="0" smtClean="0">
                <a:solidFill>
                  <a:srgbClr val="4F81BD"/>
                </a:solidFill>
              </a:rPr>
              <a:t>water</a:t>
            </a:r>
            <a:endParaRPr lang="it-IT" b="1" dirty="0" smtClean="0">
              <a:solidFill>
                <a:srgbClr val="4F81BD"/>
              </a:solidFill>
            </a:endParaRPr>
          </a:p>
          <a:p>
            <a:pPr eaLnBrk="1" hangingPunct="1"/>
            <a:r>
              <a:rPr lang="it-IT" b="1" dirty="0" smtClean="0">
                <a:solidFill>
                  <a:srgbClr val="4F81BD"/>
                </a:solidFill>
              </a:rPr>
              <a:t>Flight </a:t>
            </a:r>
            <a:r>
              <a:rPr lang="it-IT" b="1" dirty="0" err="1" smtClean="0">
                <a:solidFill>
                  <a:srgbClr val="4F81BD"/>
                </a:solidFill>
              </a:rPr>
              <a:t>path</a:t>
            </a:r>
            <a:r>
              <a:rPr lang="it-IT" b="1" dirty="0" smtClean="0">
                <a:solidFill>
                  <a:srgbClr val="4F81BD"/>
                </a:solidFill>
              </a:rPr>
              <a:t>: </a:t>
            </a:r>
            <a:r>
              <a:rPr lang="it-IT" b="1" dirty="0" smtClean="0">
                <a:solidFill>
                  <a:srgbClr val="4F81BD"/>
                </a:solidFill>
              </a:rPr>
              <a:t>10 m</a:t>
            </a:r>
            <a:endParaRPr lang="it-IT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7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584176"/>
          </a:xfrm>
        </p:spPr>
        <p:txBody>
          <a:bodyPr>
            <a:normAutofit/>
          </a:bodyPr>
          <a:lstStyle/>
          <a:p>
            <a:r>
              <a:rPr lang="it-IT" sz="3200" b="1" dirty="0">
                <a:cs typeface="Calibri"/>
              </a:rPr>
              <a:t>An </a:t>
            </a:r>
            <a:r>
              <a:rPr lang="it-IT" sz="3200" b="1" dirty="0" err="1">
                <a:cs typeface="Calibri"/>
              </a:rPr>
              <a:t>outlook</a:t>
            </a:r>
            <a:r>
              <a:rPr lang="it-IT" sz="3200" b="1" dirty="0">
                <a:cs typeface="Calibri"/>
              </a:rPr>
              <a:t> on some </a:t>
            </a:r>
            <a:r>
              <a:rPr lang="it-IT" sz="3200" b="1" dirty="0" err="1">
                <a:cs typeface="Calibri"/>
              </a:rPr>
              <a:t>accelerator-driven</a:t>
            </a:r>
            <a:r>
              <a:rPr lang="it-IT" sz="3200" b="1" dirty="0">
                <a:cs typeface="Calibri"/>
              </a:rPr>
              <a:t> </a:t>
            </a:r>
            <a:r>
              <a:rPr lang="it-IT" sz="3200" b="1" dirty="0" err="1">
                <a:cs typeface="Calibri"/>
              </a:rPr>
              <a:t>neutron</a:t>
            </a:r>
            <a:r>
              <a:rPr lang="it-IT" sz="3200" b="1" dirty="0">
                <a:cs typeface="Calibri"/>
              </a:rPr>
              <a:t> </a:t>
            </a:r>
            <a:r>
              <a:rPr lang="it-IT" sz="3200" b="1" dirty="0" err="1">
                <a:cs typeface="Calibri"/>
              </a:rPr>
              <a:t>facilities</a:t>
            </a:r>
            <a:r>
              <a:rPr lang="it-IT" sz="3200" b="1" dirty="0">
                <a:cs typeface="Calibri"/>
              </a:rPr>
              <a:t> </a:t>
            </a:r>
            <a:r>
              <a:rPr lang="it-IT" sz="3200" b="1" dirty="0" err="1">
                <a:cs typeface="Calibri"/>
              </a:rPr>
              <a:t>worldwide</a:t>
            </a:r>
            <a:r>
              <a:rPr lang="it-IT" sz="3200" b="1" dirty="0">
                <a:cs typeface="Calibri"/>
              </a:rPr>
              <a:t/>
            </a:r>
            <a:br>
              <a:rPr lang="it-IT" sz="3200" b="1" dirty="0">
                <a:cs typeface="Calibri"/>
              </a:rPr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it-IT" dirty="0">
              <a:latin typeface="Calibri"/>
              <a:cs typeface="Calibri"/>
            </a:endParaRPr>
          </a:p>
          <a:p>
            <a:pPr marL="0" indent="0">
              <a:buNone/>
            </a:pPr>
            <a:endParaRPr lang="it-IT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04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99684"/>
              </p:ext>
            </p:extLst>
          </p:nvPr>
        </p:nvGraphicFramePr>
        <p:xfrm>
          <a:off x="1475656" y="1776423"/>
          <a:ext cx="7464714" cy="4748921"/>
        </p:xfrm>
        <a:graphic>
          <a:graphicData uri="http://schemas.openxmlformats.org/drawingml/2006/table">
            <a:tbl>
              <a:tblPr/>
              <a:tblGrid>
                <a:gridCol w="1152128"/>
                <a:gridCol w="792088"/>
                <a:gridCol w="1440160"/>
                <a:gridCol w="576064"/>
                <a:gridCol w="936104"/>
                <a:gridCol w="1296144"/>
                <a:gridCol w="1272026"/>
              </a:tblGrid>
              <a:tr h="638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Name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Type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Primary Particles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Reaction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Intensity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Moderator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Application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HUNS</a:t>
                      </a:r>
                    </a:p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latin typeface="ＭＳ Ｐ明朝"/>
                        </a:rPr>
                        <a:t>（</a:t>
                      </a:r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Hokkaido University Neutron Source) 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err="1">
                          <a:solidFill>
                            <a:srgbClr val="C00000"/>
                          </a:solidFill>
                          <a:latin typeface="Times New Roman"/>
                        </a:rPr>
                        <a:t>Linac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Electrons</a:t>
                      </a:r>
                    </a:p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energy: 35MeV</a:t>
                      </a:r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, current 30 </a:t>
                      </a:r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A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single-100 Hz (Usually up to 50Hz)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Photoproduction</a:t>
                      </a:r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1.6x10</a:t>
                      </a:r>
                      <a:r>
                        <a:rPr lang="en-US" sz="1100" b="0" i="0" u="none" strike="noStrike" baseline="30000" dirty="0">
                          <a:solidFill>
                            <a:srgbClr val="C00000"/>
                          </a:solidFill>
                          <a:latin typeface="Times New Roman"/>
                        </a:rPr>
                        <a:t>12</a:t>
                      </a:r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n/sec</a:t>
                      </a:r>
                    </a:p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@ </a:t>
                      </a:r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35 MeV and 1kW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Water thermal moderator and coupled methane moderator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Imaging, SANS, device development, nuclear data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4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RIKEN Accelerator-driven Neutron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Source 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RANS)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proton Linac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Protons</a:t>
                      </a:r>
                    </a:p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peak current:10mA </a:t>
                      </a:r>
                    </a:p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average current: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100uA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Pulse width:30-200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sec</a:t>
                      </a:r>
                    </a:p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frequency 20–200 Hz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duty 1%</a:t>
                      </a:r>
                    </a:p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Be(p,n)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n/s (100uA, 7MeV by simulated)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thermal, polyethylene (1st phase)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thermal: imaging, detector development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157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cold,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mesitylene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2nd phase)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cold: SANS, pulse imaging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48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Kyoto Univ. Accelerator-driven Neutron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Source (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KUANS)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proton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Linac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Proton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peak current: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10mA ,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average current: 101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Pulse width: 30-200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sec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repetition 20 - 200Hz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duty 1%</a:t>
                      </a:r>
                    </a:p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Be(p,n)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n/s (100uA, 3.5MeV by simulated)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thermal, polyethylene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imaging, detector development, education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48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J-PARC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Proton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synchrotron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Protons</a:t>
                      </a:r>
                    </a:p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Energy: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 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GeV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333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</a:p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Repetition 25 Hz</a:t>
                      </a:r>
                    </a:p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spallation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3-5x10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n/s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Liquid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hydrogen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Diffraction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spectroscopy, </a:t>
                      </a:r>
                    </a:p>
                    <a:p>
                      <a:pPr algn="l" rtl="0" font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spin-echo,</a:t>
                      </a:r>
                    </a:p>
                    <a:p>
                      <a:pPr algn="l" rtl="0" font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imaging.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727176" y="0"/>
            <a:ext cx="74168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chemeClr val="accent5">
                    <a:lumMod val="50000"/>
                  </a:schemeClr>
                </a:solidFill>
              </a:rPr>
              <a:t>Existing (Japan)</a:t>
            </a:r>
            <a:endParaRPr kumimoji="1" lang="ja-JP" alt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96" y="5733256"/>
            <a:ext cx="131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Y.K. </a:t>
            </a:r>
            <a:r>
              <a:rPr lang="en-US" dirty="0" err="1"/>
              <a:t>Kyanagi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07704" y="-27384"/>
            <a:ext cx="70202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215968"/>
                </a:solidFill>
              </a:rPr>
              <a:t>Existing</a:t>
            </a:r>
            <a:r>
              <a:rPr lang="ja-JP" altLang="en-US" sz="3200" b="1" dirty="0" smtClean="0">
                <a:solidFill>
                  <a:srgbClr val="215968"/>
                </a:solidFill>
              </a:rPr>
              <a:t>（</a:t>
            </a:r>
            <a:r>
              <a:rPr lang="en-US" altLang="ja-JP" sz="3200" b="1" dirty="0" smtClean="0">
                <a:solidFill>
                  <a:srgbClr val="215968"/>
                </a:solidFill>
              </a:rPr>
              <a:t>out</a:t>
            </a:r>
            <a:r>
              <a:rPr lang="ja-JP" altLang="en-US" sz="3200" b="1" dirty="0">
                <a:solidFill>
                  <a:srgbClr val="215968"/>
                </a:solidFill>
              </a:rPr>
              <a:t> </a:t>
            </a:r>
            <a:r>
              <a:rPr lang="en-US" altLang="ja-JP" sz="3200" b="1" dirty="0" smtClean="0">
                <a:solidFill>
                  <a:srgbClr val="215968"/>
                </a:solidFill>
              </a:rPr>
              <a:t>of Japan)</a:t>
            </a:r>
            <a:endParaRPr kumimoji="1" lang="ja-JP" altLang="en-US" sz="3200" b="1" dirty="0">
              <a:solidFill>
                <a:srgbClr val="215968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89378"/>
              </p:ext>
            </p:extLst>
          </p:nvPr>
        </p:nvGraphicFramePr>
        <p:xfrm>
          <a:off x="2023348" y="764704"/>
          <a:ext cx="7120652" cy="5946738"/>
        </p:xfrm>
        <a:graphic>
          <a:graphicData uri="http://schemas.openxmlformats.org/drawingml/2006/table">
            <a:tbl>
              <a:tblPr/>
              <a:tblGrid>
                <a:gridCol w="1155885"/>
                <a:gridCol w="428291"/>
                <a:gridCol w="1224136"/>
                <a:gridCol w="648072"/>
                <a:gridCol w="864096"/>
                <a:gridCol w="1400086"/>
                <a:gridCol w="1400086"/>
              </a:tblGrid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Name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Type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Primary Particles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Reaction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Intensity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Moderator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Application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4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Compact Pulsed Hadron Source (CPHS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China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proton Linac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Protons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energy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MeV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(stage 1 ) / 13MeV(stage 2), 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peak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current: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 mA, average current: 1.25mA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pulse duration: 500µs, frequency: 50Hz, 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Be(p, n)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~5×10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n/s (1.25mA, 13MeV, by simulated)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Thermal, Polythene (stage 1); Cold, solid methane (stage 2)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SANS(BL1), neutron instrument development (BL2), imaging(BL3), detector development(BL4)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0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PKUNIFTY (Peking University Neutron Imaging Facility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China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RFQ linac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Deuteron,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Energy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MeV, 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Peak current: 40 mA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Average current: 400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Pulse width: 0.2-1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ms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Frequency:100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Hz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Be(d, n)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×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en-US" sz="900" b="0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12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n/s @ average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current of  4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mA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(simulation)</a:t>
                      </a:r>
                    </a:p>
                    <a:p>
                      <a:pPr algn="l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polyethylene and light water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imaging, education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0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×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en-US" sz="900" b="0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n/s @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average current of  0.4 mA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current experiments)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680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GELINA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(Belgium)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Van Der Graaf 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protons, alpha and lithium. 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D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V: 7 MV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max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cw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current: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pulse width &lt; 1 ns frequency: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multiple of 330 ns</a:t>
                      </a:r>
                      <a:b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Li7(p,n)Be7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3´10e8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n/s @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MeV and 30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none. the neutron spectra is shaped by shaping the proton energy spectra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nuclear astrophysics, neutron activation, validation of nuclear data, next generation reactors data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5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LENS (Low Energy Neutron Source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USA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RFQ + 2 LINAC Sections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Protons, 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Energy: 13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MeV, 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Peak current: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mA (peak)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(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current) 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pulse width 0.015–0.6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ms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frequency 20 Hz</a:t>
                      </a:r>
                    </a:p>
                    <a:p>
                      <a:pPr algn="l" rtl="0" fontAlgn="ctr"/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Planned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parameters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Energy: 18 MeV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l" rtl="0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Peak current: 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mA 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Pulse width: 0.015-2.0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ms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Frequency: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20 Hz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Be(p, n)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Target station 1 –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x10</a:t>
                      </a:r>
                      <a:r>
                        <a:rPr lang="en-US" sz="900" b="0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n//s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current.  </a:t>
                      </a:r>
                      <a:endParaRPr lang="en-US" sz="9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x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  <a:r>
                        <a:rPr lang="en-US" sz="900" b="0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n/s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(planned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</a:p>
                    <a:p>
                      <a:pPr algn="l" rtl="0" fontAlgn="ctr"/>
                      <a:endParaRPr lang="en-US" sz="900" b="0" i="0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Target station 2 – ~10</a:t>
                      </a:r>
                      <a:r>
                        <a:rPr lang="en-US" sz="900" b="0" i="0" u="none" strike="noStrike" baseline="30000" dirty="0">
                          <a:solidFill>
                            <a:schemeClr val="tx1"/>
                          </a:solidFill>
                          <a:latin typeface="Times New Roman"/>
                        </a:rPr>
                        <a:t>13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n/s </a:t>
                      </a:r>
                      <a:endParaRPr lang="en-US" sz="9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current), </a:t>
                      </a:r>
                      <a:endParaRPr lang="en-US" sz="9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~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5x10</a:t>
                      </a:r>
                      <a:r>
                        <a:rPr lang="en-US" sz="900" b="0" i="0" u="none" strike="noStrike" baseline="30000" dirty="0">
                          <a:solidFill>
                            <a:schemeClr val="tx1"/>
                          </a:solidFill>
                          <a:latin typeface="Times New Roman"/>
                        </a:rPr>
                        <a:t>13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n/s (planned)</a:t>
                      </a: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Target Station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User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selectable – None, water, poly without light water reflector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algn="l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Target Station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Solid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methane at 4K with light water reflector</a:t>
                      </a: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Target Station 1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Radiation effects – commercial and military electronics testing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Neutron imaging (radiography and tomography) – geology,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antropology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art</a:t>
                      </a:r>
                    </a:p>
                    <a:p>
                      <a:pPr algn="l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Target Station 2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SANS – geology, materials science, biophysics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Spin polarized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reflectometer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– biophysics, polymers</a:t>
                      </a:r>
                    </a:p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Test Beam Line – detector and optics development, moderator research</a:t>
                      </a:r>
                    </a:p>
                  </a:txBody>
                  <a:tcPr marL="2328" marR="2328" marT="2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496" y="5733256"/>
            <a:ext cx="131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Y.K. </a:t>
            </a:r>
            <a:r>
              <a:rPr lang="en-US" dirty="0" err="1"/>
              <a:t>Kyanagi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8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621790"/>
              </p:ext>
            </p:extLst>
          </p:nvPr>
        </p:nvGraphicFramePr>
        <p:xfrm>
          <a:off x="179511" y="1400887"/>
          <a:ext cx="8568951" cy="534048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28193"/>
                <a:gridCol w="799733"/>
                <a:gridCol w="1504522"/>
                <a:gridCol w="648073"/>
                <a:gridCol w="1288494"/>
                <a:gridCol w="1299967"/>
                <a:gridCol w="1299969"/>
              </a:tblGrid>
              <a:tr h="260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/>
                        <a:t>Name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/>
                        <a:t>Type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 smtClean="0"/>
                        <a:t>Primary Particles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/>
                        <a:t>Reaction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/>
                        <a:t>Intensity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/>
                        <a:t>Moderator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/>
                        <a:t>Application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</a:tr>
              <a:tr h="8696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noProof="0" smtClean="0"/>
                        <a:t>ISIS</a:t>
                      </a:r>
                      <a:r>
                        <a:rPr lang="en-US" sz="900" u="none" strike="noStrike" baseline="0" noProof="0" smtClean="0"/>
                        <a:t> Spallation Neutron Source</a:t>
                      </a:r>
                    </a:p>
                    <a:p>
                      <a:pPr algn="l" rtl="0" fontAlgn="ctr"/>
                      <a:r>
                        <a:rPr lang="en-US" sz="900" u="none" strike="noStrike" baseline="0" noProof="0" smtClean="0"/>
                        <a:t>UK</a:t>
                      </a:r>
                    </a:p>
                    <a:p>
                      <a:pPr algn="l" rtl="0" fontAlgn="ctr"/>
                      <a:r>
                        <a:rPr lang="en-US" sz="900" u="none" strike="noStrike" noProof="0" smtClean="0"/>
                        <a:t>http://www.isis.stfc.ac.uk/</a:t>
                      </a:r>
                      <a:endParaRPr lang="en-US" sz="900" b="0" i="0" u="none" strike="noStrike" noProof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noProof="0"/>
                        <a:t>proton </a:t>
                      </a:r>
                      <a:r>
                        <a:rPr lang="en-US" sz="900" u="none" strike="noStrike" noProof="0" smtClean="0"/>
                        <a:t>Synchrotron</a:t>
                      </a:r>
                      <a:endParaRPr lang="en-US" sz="900" b="0" i="0" u="none" strike="noStrike" noProof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noProof="0"/>
                        <a:t>proton, energy: </a:t>
                      </a:r>
                      <a:r>
                        <a:rPr lang="en-US" sz="900" u="none" strike="noStrike" noProof="0" smtClean="0"/>
                        <a:t>800 MeV </a:t>
                      </a:r>
                    </a:p>
                    <a:p>
                      <a:pPr algn="l" rtl="0" fontAlgn="ctr"/>
                      <a:r>
                        <a:rPr lang="en-US" sz="900" u="none" strike="noStrike" noProof="0" smtClean="0"/>
                        <a:t>Average current</a:t>
                      </a:r>
                      <a:r>
                        <a:rPr lang="en-US" sz="900" u="none" strike="noStrike" noProof="0"/>
                        <a:t>: </a:t>
                      </a:r>
                      <a:r>
                        <a:rPr lang="en-US" sz="900" u="none" strike="noStrike" noProof="0" smtClean="0"/>
                        <a:t>200</a:t>
                      </a:r>
                      <a:r>
                        <a:rPr lang="en-US" sz="900" u="none" strike="noStrike" noProof="0" smtClean="0">
                          <a:latin typeface="Symbol" pitchFamily="18" charset="2"/>
                        </a:rPr>
                        <a:t>m</a:t>
                      </a:r>
                      <a:r>
                        <a:rPr lang="en-US" sz="900" u="none" strike="noStrike" noProof="0" smtClean="0"/>
                        <a:t>A</a:t>
                      </a:r>
                      <a:r>
                        <a:rPr lang="en-US" sz="900" u="none" strike="noStrike" noProof="0"/>
                        <a:t>, </a:t>
                      </a:r>
                      <a:endParaRPr lang="en-US" sz="900" u="none" strike="noStrike" noProof="0" smtClean="0"/>
                    </a:p>
                    <a:p>
                      <a:pPr algn="l" rtl="0" fontAlgn="ctr"/>
                      <a:r>
                        <a:rPr lang="en-US" sz="900" u="none" strike="noStrike" noProof="0" smtClean="0"/>
                        <a:t>pulse </a:t>
                      </a:r>
                      <a:r>
                        <a:rPr lang="en-US" sz="900" u="none" strike="noStrike" noProof="0"/>
                        <a:t>duration: </a:t>
                      </a:r>
                      <a:r>
                        <a:rPr lang="en-US" sz="900" u="none" strike="noStrike" noProof="0" smtClean="0"/>
                        <a:t>two bunches 100 ns </a:t>
                      </a:r>
                      <a:r>
                        <a:rPr lang="en-US" sz="900" u="none" strike="noStrike" baseline="0" noProof="0" smtClean="0"/>
                        <a:t> width and 200 ns apart </a:t>
                      </a:r>
                    </a:p>
                    <a:p>
                      <a:pPr algn="l" rtl="0" fontAlgn="ctr"/>
                      <a:r>
                        <a:rPr lang="en-US" sz="900" u="none" strike="noStrike" noProof="0" smtClean="0"/>
                        <a:t>frequency</a:t>
                      </a:r>
                      <a:r>
                        <a:rPr lang="en-US" sz="900" u="none" strike="noStrike" noProof="0"/>
                        <a:t>: </a:t>
                      </a:r>
                      <a:r>
                        <a:rPr lang="en-US" sz="900" u="none" strike="noStrike" noProof="0" smtClean="0"/>
                        <a:t>40Hz</a:t>
                      </a:r>
                      <a:r>
                        <a:rPr lang="en-US" sz="900" u="none" strike="noStrike" baseline="0" noProof="0" smtClean="0"/>
                        <a:t> for TS-I and 10 hz for TS-II</a:t>
                      </a:r>
                      <a:endParaRPr lang="en-US" sz="900" u="none" strike="noStrike" noProof="0" smtClean="0"/>
                    </a:p>
                    <a:p>
                      <a:pPr algn="l" rtl="0" fontAlgn="ctr"/>
                      <a:r>
                        <a:rPr lang="en-US" sz="900" b="0" i="0" u="none" strike="noStrike" noProof="0" smtClean="0">
                          <a:solidFill>
                            <a:schemeClr val="tx1"/>
                          </a:solidFill>
                          <a:latin typeface="Times New Roman"/>
                        </a:rPr>
                        <a:t>Target: W/Ta</a:t>
                      </a:r>
                      <a:endParaRPr lang="en-US" sz="900" b="0" i="0" u="none" strike="noStrike" noProof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noProof="0" smtClean="0"/>
                        <a:t>spallation</a:t>
                      </a:r>
                      <a:endParaRPr lang="en-US" sz="900" b="0" i="0" u="none" strike="noStrike" noProof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noProof="0"/>
                        <a:t> </a:t>
                      </a:r>
                      <a:r>
                        <a:rPr lang="en-US" sz="1200" u="none" strike="noStrike" noProof="0" smtClean="0"/>
                        <a:t>~10</a:t>
                      </a:r>
                      <a:r>
                        <a:rPr lang="en-US" sz="1200" u="none" strike="noStrike" baseline="30000" noProof="0" smtClean="0"/>
                        <a:t>16</a:t>
                      </a:r>
                      <a:r>
                        <a:rPr lang="en-US" sz="1200" u="none" strike="noStrike" noProof="0" smtClean="0"/>
                        <a:t>n/s</a:t>
                      </a:r>
                      <a:r>
                        <a:rPr lang="en-US" sz="1200" u="none" strike="noStrike" baseline="0" noProof="0" smtClean="0"/>
                        <a:t> (estimated)</a:t>
                      </a:r>
                      <a:endParaRPr lang="en-US" sz="1200" b="0" i="0" u="none" strike="noStrike" noProof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noProof="0" smtClean="0"/>
                        <a:t>Water</a:t>
                      </a:r>
                      <a:endParaRPr lang="en-US" sz="900" u="none" strike="noStrike" baseline="0" noProof="0" smtClean="0"/>
                    </a:p>
                    <a:p>
                      <a:pPr algn="l" rtl="0" fontAlgn="ctr"/>
                      <a:r>
                        <a:rPr lang="en-US" sz="900" u="none" strike="noStrike" baseline="0" noProof="0" smtClean="0"/>
                        <a:t>Methane (solid)</a:t>
                      </a:r>
                    </a:p>
                    <a:p>
                      <a:pPr algn="l" rtl="0" fontAlgn="ctr"/>
                      <a:r>
                        <a:rPr lang="en-US" sz="900" u="none" strike="noStrike" baseline="0" noProof="0" smtClean="0"/>
                        <a:t>Liquid hydrogen</a:t>
                      </a:r>
                      <a:endParaRPr lang="en-US" sz="900" b="0" i="0" u="none" strike="noStrike" baseline="0" noProof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noProof="0"/>
                        <a:t> </a:t>
                      </a:r>
                      <a:r>
                        <a:rPr lang="en-US" sz="900" u="none" strike="noStrike" noProof="0" smtClean="0"/>
                        <a:t>Diffraction</a:t>
                      </a:r>
                    </a:p>
                    <a:p>
                      <a:pPr algn="l" rtl="0" fontAlgn="ctr"/>
                      <a:r>
                        <a:rPr lang="en-US" sz="900" u="none" strike="noStrike" noProof="0" smtClean="0"/>
                        <a:t>Quasi</a:t>
                      </a:r>
                      <a:r>
                        <a:rPr lang="en-US" sz="900" u="none" strike="noStrike" baseline="0" noProof="0" smtClean="0"/>
                        <a:t> Elastic scatterjng</a:t>
                      </a:r>
                    </a:p>
                    <a:p>
                      <a:pPr algn="l" rtl="0" fontAlgn="ctr"/>
                      <a:r>
                        <a:rPr lang="en-US" sz="900" u="none" strike="noStrike" baseline="0" noProof="0" smtClean="0"/>
                        <a:t>spectroscopy</a:t>
                      </a:r>
                    </a:p>
                    <a:p>
                      <a:pPr algn="l" rtl="0" fontAlgn="ctr"/>
                      <a:r>
                        <a:rPr lang="en-US" sz="900" u="none" strike="noStrike" baseline="0" noProof="0" smtClean="0"/>
                        <a:t>Small Angle</a:t>
                      </a:r>
                    </a:p>
                    <a:p>
                      <a:pPr algn="l" rtl="0" fontAlgn="ctr"/>
                      <a:r>
                        <a:rPr lang="en-US" sz="900" u="none" strike="noStrike" baseline="0" noProof="0" smtClean="0"/>
                        <a:t>reflectometry</a:t>
                      </a:r>
                      <a:endParaRPr lang="en-US" sz="900" b="0" i="0" u="none" strike="noStrike" noProof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</a:tr>
              <a:tr h="15855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noProof="0" smtClean="0"/>
                        <a:t>SINQ @ PSI</a:t>
                      </a:r>
                    </a:p>
                    <a:p>
                      <a:pPr algn="l" rtl="0" fontAlgn="ctr"/>
                      <a:r>
                        <a:rPr lang="en-US" sz="900" u="none" strike="noStrike" noProof="0" smtClean="0"/>
                        <a:t>Swizterland</a:t>
                      </a:r>
                    </a:p>
                    <a:p>
                      <a:pPr algn="l" rtl="0" fontAlgn="ctr"/>
                      <a:r>
                        <a:rPr lang="en-US" sz="900" u="none" strike="noStrike" noProof="0" smtClean="0"/>
                        <a:t>http://www.psi.ch/sinq/</a:t>
                      </a:r>
                      <a:endParaRPr lang="en-US" sz="900" b="0" i="0" u="none" strike="noStrike" noProof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noProof="0" smtClean="0"/>
                        <a:t>cyclotron</a:t>
                      </a:r>
                      <a:endParaRPr lang="en-US" sz="900" b="0" i="0" u="none" strike="noStrike" noProof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noProof="0" dirty="0" smtClean="0"/>
                        <a:t>proton energy: 590 MeV</a:t>
                      </a:r>
                    </a:p>
                    <a:p>
                      <a:pPr algn="l" fontAlgn="ctr"/>
                      <a:r>
                        <a:rPr lang="en-US" altLang="ja-JP" sz="1000" u="none" strike="noStrike" noProof="0" dirty="0" smtClean="0"/>
                        <a:t>Current: 1 mA</a:t>
                      </a:r>
                    </a:p>
                    <a:p>
                      <a:pPr algn="l" fontAlgn="ctr"/>
                      <a:r>
                        <a:rPr lang="en-US" altLang="ja-JP" sz="1000" u="none" strike="noStrike" noProof="0" dirty="0" smtClean="0"/>
                        <a:t>frequency;. Continuous</a:t>
                      </a:r>
                    </a:p>
                    <a:p>
                      <a:pPr algn="l" fontAlgn="ctr"/>
                      <a:r>
                        <a:rPr lang="en-US" altLang="ja-JP" sz="1000" u="none" strike="noStrike" noProof="0" dirty="0" smtClean="0"/>
                        <a:t>Target:  lead rods</a:t>
                      </a:r>
                    </a:p>
                    <a:p>
                      <a:pPr algn="l" fontAlgn="ctr"/>
                      <a:r>
                        <a:rPr lang="en-US" altLang="ja-JP" sz="1000" u="none" strike="noStrike" noProof="0" dirty="0" smtClean="0"/>
                        <a:t>Envisaged rotating</a:t>
                      </a:r>
                      <a:r>
                        <a:rPr lang="en-US" altLang="ja-JP" sz="1000" u="none" strike="noStrike" baseline="0" noProof="0" dirty="0" smtClean="0"/>
                        <a:t>  </a:t>
                      </a:r>
                      <a:r>
                        <a:rPr lang="en-US" altLang="ja-JP" sz="1000" u="none" strike="noStrike" baseline="0" noProof="0" dirty="0" err="1" smtClean="0"/>
                        <a:t>euthectic</a:t>
                      </a:r>
                      <a:r>
                        <a:rPr lang="en-US" altLang="ja-JP" sz="1000" u="none" strike="noStrike" baseline="0" noProof="0" dirty="0" smtClean="0"/>
                        <a:t> lead-bismuth (MEGAPIE project, successful test in 2006) to improve by 80% the neutron flux</a:t>
                      </a:r>
                      <a:r>
                        <a:rPr lang="ja-JP" altLang="en-US" sz="1000" u="none" strike="noStrike" noProof="0" dirty="0" smtClean="0"/>
                        <a:t>　</a:t>
                      </a:r>
                      <a:endParaRPr lang="en-US" altLang="ja-JP" sz="1000" b="0" i="0" u="none" strike="noStrike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noProof="0" smtClean="0"/>
                        <a:t>spallation</a:t>
                      </a:r>
                      <a:endParaRPr lang="en-US" sz="1000" b="0" i="0" u="none" strike="noStrike" noProof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noProof="0" dirty="0" smtClean="0"/>
                        <a:t>　　</a:t>
                      </a:r>
                    </a:p>
                    <a:p>
                      <a:pPr algn="l" fontAlgn="ctr"/>
                      <a:r>
                        <a:rPr lang="en-US" altLang="ja-JP" sz="1200" u="none" strike="noStrike" noProof="0" dirty="0" smtClean="0"/>
                        <a:t>3x10</a:t>
                      </a:r>
                      <a:r>
                        <a:rPr lang="en-US" altLang="ja-JP" sz="1200" u="none" strike="noStrike" baseline="30000" noProof="0" dirty="0" smtClean="0"/>
                        <a:t>16</a:t>
                      </a:r>
                      <a:r>
                        <a:rPr lang="en-US" altLang="ja-JP" sz="1200" u="none" strike="noStrike" baseline="0" noProof="0" dirty="0" smtClean="0"/>
                        <a:t> n/s </a:t>
                      </a:r>
                      <a:r>
                        <a:rPr lang="ja-JP" altLang="en-US" sz="1200" u="none" strike="noStrike" noProof="0" dirty="0" smtClean="0"/>
                        <a:t>　</a:t>
                      </a:r>
                    </a:p>
                    <a:p>
                      <a:pPr algn="l" fontAlgn="ctr"/>
                      <a:r>
                        <a:rPr lang="ja-JP" altLang="en-US" sz="1200" u="none" strike="noStrike" noProof="0" dirty="0" smtClean="0"/>
                        <a:t>　</a:t>
                      </a:r>
                      <a:endParaRPr lang="en-US" altLang="ja-JP" sz="1200" b="0" i="0" u="none" strike="noStrike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noProof="0" smtClean="0"/>
                        <a:t>Heavy</a:t>
                      </a:r>
                      <a:r>
                        <a:rPr lang="en-US" altLang="ja-JP" sz="1000" u="none" strike="noStrike" baseline="0" noProof="0" smtClean="0"/>
                        <a:t> water</a:t>
                      </a:r>
                    </a:p>
                    <a:p>
                      <a:pPr algn="l" fontAlgn="ctr"/>
                      <a:r>
                        <a:rPr lang="en-US" altLang="ja-JP" sz="1000" u="none" strike="noStrike" baseline="0" noProof="0" smtClean="0"/>
                        <a:t>Liquid deuterium </a:t>
                      </a:r>
                      <a:r>
                        <a:rPr lang="ja-JP" altLang="en-US" sz="1000" u="none" strike="noStrike" noProof="0" smtClean="0"/>
                        <a:t>　</a:t>
                      </a:r>
                    </a:p>
                    <a:p>
                      <a:pPr algn="l" fontAlgn="ctr"/>
                      <a:r>
                        <a:rPr lang="ja-JP" altLang="en-US" sz="1000" u="none" strike="noStrike" noProof="0" smtClean="0"/>
                        <a:t>　</a:t>
                      </a:r>
                      <a:endParaRPr lang="en-US" altLang="ja-JP" sz="1000" b="0" i="0" u="none" strike="noStrike" noProof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noProof="0" smtClean="0"/>
                        <a:t>Diffraction</a:t>
                      </a:r>
                    </a:p>
                    <a:p>
                      <a:pPr algn="l" rtl="0" fontAlgn="ctr"/>
                      <a:r>
                        <a:rPr lang="en-US" sz="900" u="none" strike="noStrike" noProof="0" smtClean="0"/>
                        <a:t>Small Angle Scattering</a:t>
                      </a:r>
                    </a:p>
                    <a:p>
                      <a:pPr algn="l" rtl="0" fontAlgn="ctr"/>
                      <a:r>
                        <a:rPr lang="en-US" sz="900" u="none" strike="noStrike" noProof="0" smtClean="0"/>
                        <a:t>Spectroscopy</a:t>
                      </a:r>
                    </a:p>
                    <a:p>
                      <a:pPr algn="l" rtl="0" fontAlgn="ctr"/>
                      <a:r>
                        <a:rPr lang="en-US" sz="900" u="none" strike="noStrike" noProof="0" smtClean="0"/>
                        <a:t>Raadiography</a:t>
                      </a:r>
                    </a:p>
                    <a:p>
                      <a:pPr algn="l" rtl="0" fontAlgn="ctr"/>
                      <a:r>
                        <a:rPr lang="en-US" sz="900" u="none" strike="noStrike" noProof="0" smtClean="0"/>
                        <a:t>Imaging</a:t>
                      </a:r>
                    </a:p>
                    <a:p>
                      <a:pPr algn="l" rtl="0" fontAlgn="ctr"/>
                      <a:r>
                        <a:rPr lang="en-US" sz="900" u="none" strike="noStrike" noProof="0" smtClean="0"/>
                        <a:t>reflectometry</a:t>
                      </a:r>
                      <a:endParaRPr lang="en-US" sz="900" b="0" i="0" u="none" strike="noStrike" noProof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</a:tr>
              <a:tr h="15855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noProof="0" smtClean="0">
                          <a:solidFill>
                            <a:schemeClr val="tx1"/>
                          </a:solidFill>
                          <a:latin typeface="Times New Roman"/>
                        </a:rPr>
                        <a:t>Frascati Neutron Generator</a:t>
                      </a:r>
                    </a:p>
                    <a:p>
                      <a:pPr algn="l" rtl="0" fontAlgn="ctr"/>
                      <a:r>
                        <a:rPr lang="en-US" sz="900" b="0" i="0" u="none" strike="noStrike" noProof="0" smtClean="0">
                          <a:solidFill>
                            <a:schemeClr val="tx1"/>
                          </a:solidFill>
                          <a:latin typeface="Times New Roman"/>
                        </a:rPr>
                        <a:t>ENEA-Frascati</a:t>
                      </a:r>
                      <a:endParaRPr lang="en-US" sz="900" b="0" i="0" u="none" strike="noStrike" noProof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noProof="0" smtClean="0">
                          <a:solidFill>
                            <a:schemeClr val="tx1"/>
                          </a:solidFill>
                          <a:latin typeface="Times New Roman"/>
                        </a:rPr>
                        <a:t>Deuteron Linear Accelerator</a:t>
                      </a:r>
                      <a:endParaRPr lang="en-US" sz="900" b="0" i="0" u="none" strike="noStrike" noProof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Deuterons</a:t>
                      </a:r>
                    </a:p>
                    <a:p>
                      <a:pPr algn="l" fontAlgn="ctr"/>
                      <a:r>
                        <a:rPr lang="en-US" altLang="ja-JP" sz="1000" b="0" i="0" u="none" strike="noStrike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Deuteron</a:t>
                      </a:r>
                      <a:r>
                        <a:rPr lang="en-US" altLang="ja-JP" sz="1000" b="0" i="0" u="none" strike="noStrike" baseline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energy: 260 keV</a:t>
                      </a:r>
                    </a:p>
                    <a:p>
                      <a:pPr algn="l" fontAlgn="ctr"/>
                      <a:r>
                        <a:rPr lang="en-US" altLang="ja-JP" sz="1000" b="0" i="0" u="none" strike="noStrike" baseline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Current: 1 mA</a:t>
                      </a:r>
                    </a:p>
                    <a:p>
                      <a:pPr algn="l" fontAlgn="ctr"/>
                      <a:r>
                        <a:rPr lang="en-US" altLang="ja-JP" sz="1000" b="0" i="0" u="none" strike="noStrike" baseline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Target: deuterium or tritium</a:t>
                      </a:r>
                    </a:p>
                    <a:p>
                      <a:pPr algn="l" fontAlgn="ctr"/>
                      <a:r>
                        <a:rPr lang="en-US" altLang="ja-JP" sz="1000" b="0" i="0" u="none" strike="noStrike" baseline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Frequency: continuous </a:t>
                      </a:r>
                      <a:endParaRPr lang="en-US" altLang="ja-JP" sz="1000" b="0" i="0" u="none" strike="noStrike" noProof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D(</a:t>
                      </a:r>
                      <a:r>
                        <a:rPr lang="en-US" sz="1000" b="0" i="0" u="none" strike="noStrike" noProof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d,n</a:t>
                      </a:r>
                      <a:r>
                        <a:rPr lang="en-US" sz="1000" b="0" i="0" u="none" strike="noStrike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000" b="0" i="0" u="none" strike="noStrike" baseline="300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000" b="0" i="0" u="none" strike="noStrike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  <a:r>
                        <a:rPr lang="en-US" sz="1000" b="0" i="0" u="none" strike="noStrike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 rtl="0" fontAlgn="ctr"/>
                      <a:r>
                        <a:rPr lang="en-US" sz="1000" b="0" i="0" u="none" strike="noStrike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</a:p>
                    <a:p>
                      <a:pPr algn="l" rtl="0" fontAlgn="ctr"/>
                      <a:r>
                        <a:rPr lang="en-US" sz="1000" b="0" i="0" u="none" strike="noStrike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T(</a:t>
                      </a:r>
                      <a:r>
                        <a:rPr lang="en-US" sz="1000" b="0" i="0" u="none" strike="noStrike" baseline="0" noProof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d,n</a:t>
                      </a:r>
                      <a:r>
                        <a:rPr lang="en-US" sz="1000" b="0" i="0" u="none" strike="noStrike" baseline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1000" b="0" i="0" u="none" strike="noStrike" baseline="0" noProof="0" smtClean="0">
                          <a:solidFill>
                            <a:schemeClr val="tx1"/>
                          </a:solidFill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</a:p>
                    <a:p>
                      <a:pPr algn="l" rtl="0" fontAlgn="ctr"/>
                      <a:endParaRPr lang="en-US" sz="1000" b="0" i="0" u="none" strike="noStrike" noProof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D-D</a:t>
                      </a:r>
                      <a:r>
                        <a:rPr lang="en-US" altLang="ja-JP" sz="1200" b="0" i="0" u="none" strike="noStrike" baseline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reaction</a:t>
                      </a:r>
                    </a:p>
                    <a:p>
                      <a:pPr algn="l" fontAlgn="ctr"/>
                      <a:r>
                        <a:rPr lang="en-US" altLang="ja-JP" sz="1200" b="0" i="0" u="none" strike="noStrike" baseline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altLang="ja-JP" sz="1200" b="0" i="0" u="none" strike="noStrike" baseline="3000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en-US" altLang="ja-JP" sz="1200" b="0" i="0" u="none" strike="noStrike" baseline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n/s @ 2.5 MeV</a:t>
                      </a:r>
                    </a:p>
                    <a:p>
                      <a:pPr algn="l" fontAlgn="ctr"/>
                      <a:endParaRPr lang="en-US" altLang="ja-JP" sz="1200" b="0" i="0" u="none" strike="noStrike" baseline="0" noProof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en-US" altLang="ja-JP" sz="1200" b="0" i="0" u="none" strike="noStrike" baseline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D-T reaction</a:t>
                      </a:r>
                    </a:p>
                    <a:p>
                      <a:pPr algn="l" fontAlgn="ctr"/>
                      <a:r>
                        <a:rPr lang="en-US" altLang="ja-JP" sz="1200" b="0" i="0" u="none" strike="noStrike" baseline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altLang="ja-JP" sz="1200" b="0" i="0" u="none" strike="noStrike" baseline="3000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altLang="ja-JP" sz="1200" b="0" i="0" u="none" strike="noStrike" baseline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n/s @ 14 MeV</a:t>
                      </a: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en-US" altLang="ja-JP" sz="1000" b="0" i="0" u="none" strike="noStrike" baseline="0" noProof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monochromatic beams at 2.5 and 14 MeV can be moderated by movable moderation systems  to obtain thermal neutrons fpr specific measurements</a:t>
                      </a:r>
                      <a:endParaRPr lang="en-US" altLang="ja-JP" sz="1000" b="0" i="0" u="none" strike="noStrike" noProof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noProof="0" smtClean="0">
                          <a:solidFill>
                            <a:schemeClr val="tx1"/>
                          </a:solidFill>
                          <a:latin typeface="Times New Roman"/>
                        </a:rPr>
                        <a:t>Benchmark experiments</a:t>
                      </a:r>
                    </a:p>
                    <a:p>
                      <a:pPr algn="l" rtl="0" fontAlgn="ctr"/>
                      <a:r>
                        <a:rPr lang="en-US" sz="900" b="0" i="0" u="none" strike="noStrike" noProof="0" smtClean="0">
                          <a:solidFill>
                            <a:schemeClr val="tx1"/>
                          </a:solidFill>
                          <a:latin typeface="Times New Roman"/>
                        </a:rPr>
                        <a:t>Activation cross sections</a:t>
                      </a:r>
                      <a:r>
                        <a:rPr lang="en-US" sz="900" b="0" i="0" u="none" strike="noStrike" baseline="0" noProof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measurements, fast neutron activation analysis, detector development</a:t>
                      </a:r>
                      <a:endParaRPr lang="en-US" sz="900" b="0" i="0" u="none" strike="noStrike" noProof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</a:tr>
              <a:tr h="8283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noProof="0" smtClean="0"/>
                        <a:t>GELINA</a:t>
                      </a:r>
                    </a:p>
                    <a:p>
                      <a:pPr algn="l" rtl="0" fontAlgn="ctr"/>
                      <a:r>
                        <a:rPr lang="en-US" sz="900" u="none" strike="noStrike" noProof="0" smtClean="0"/>
                        <a:t>Belgium</a:t>
                      </a:r>
                      <a:r>
                        <a:rPr lang="en-US" sz="900" u="none" strike="noStrike" baseline="0" noProof="0" smtClean="0"/>
                        <a:t> </a:t>
                      </a:r>
                    </a:p>
                    <a:p>
                      <a:pPr algn="l" rtl="0" fontAlgn="ctr"/>
                      <a:r>
                        <a:rPr lang="en-US" sz="900" u="none" strike="noStrike" noProof="0" smtClean="0"/>
                        <a:t>http://irmm.jrc.ec.europa.eu/about_IRMM/laboratories/Pages/gelina_neutron_time_of_flight_facility.aspx</a:t>
                      </a:r>
                      <a:endParaRPr lang="en-US" sz="900" b="0" i="0" u="none" strike="noStrike" noProof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noProof="0" smtClean="0"/>
                        <a:t>Electron</a:t>
                      </a:r>
                      <a:r>
                        <a:rPr lang="en-US" sz="900" u="none" strike="noStrike" baseline="0" noProof="0" smtClean="0"/>
                        <a:t> LINAC</a:t>
                      </a:r>
                      <a:endParaRPr lang="en-US" sz="900" b="0" i="0" u="none" strike="noStrike" noProof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noProof="0" dirty="0" smtClean="0"/>
                        <a:t>Electron</a:t>
                      </a:r>
                      <a:r>
                        <a:rPr lang="en-US" altLang="ja-JP" sz="1000" u="none" strike="noStrike" baseline="0" noProof="0" dirty="0" smtClean="0"/>
                        <a:t> energy: 100 MeV</a:t>
                      </a:r>
                    </a:p>
                    <a:p>
                      <a:pPr algn="l" fontAlgn="ctr"/>
                      <a:r>
                        <a:rPr lang="en-US" altLang="ja-JP" sz="1000" u="none" strike="noStrike" baseline="0" noProof="0" dirty="0" smtClean="0"/>
                        <a:t>Average current: 100 </a:t>
                      </a:r>
                      <a:r>
                        <a:rPr lang="en-US" altLang="ja-JP" sz="1000" u="none" strike="noStrike" baseline="0" noProof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ja-JP" sz="1000" u="none" strike="noStrike" baseline="0" noProof="0" dirty="0" smtClean="0"/>
                        <a:t>A</a:t>
                      </a:r>
                    </a:p>
                    <a:p>
                      <a:pPr algn="l" fontAlgn="ctr"/>
                      <a:r>
                        <a:rPr lang="en-US" altLang="ja-JP" sz="1000" u="none" strike="noStrike" baseline="0" noProof="0" dirty="0" smtClean="0"/>
                        <a:t>Frequency: 800 Hz</a:t>
                      </a:r>
                    </a:p>
                    <a:p>
                      <a:pPr algn="l" fontAlgn="ctr"/>
                      <a:r>
                        <a:rPr lang="en-US" altLang="ja-JP" sz="1000" u="none" strike="noStrike" baseline="0" noProof="0" dirty="0" smtClean="0"/>
                        <a:t>Pulse width: 1 ns</a:t>
                      </a:r>
                    </a:p>
                    <a:p>
                      <a:pPr algn="l" fontAlgn="ctr"/>
                      <a:r>
                        <a:rPr lang="en-US" altLang="ja-JP" sz="1000" u="none" strike="noStrike" baseline="0" noProof="0" dirty="0" smtClean="0"/>
                        <a:t>Target: uranium</a:t>
                      </a:r>
                    </a:p>
                    <a:p>
                      <a:pPr algn="l" fontAlgn="ctr"/>
                      <a:endParaRPr lang="en-US" altLang="ja-JP" sz="1000" b="0" i="0" u="none" strike="noStrike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u="none" strike="noStrike" noProof="0" smtClean="0"/>
                        <a:t>Photoproduction</a:t>
                      </a:r>
                      <a:endParaRPr lang="en-US" sz="1000" b="0" i="0" u="none" strike="noStrike" noProof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1" lang="en-US" sz="1200" kern="1200" noProof="0" smtClean="0">
                          <a:effectLst/>
                        </a:rPr>
                        <a:t>3.4 x 10</a:t>
                      </a:r>
                      <a:r>
                        <a:rPr kumimoji="1" lang="en-US" sz="1200" kern="1200" baseline="30000" noProof="0" smtClean="0">
                          <a:effectLst/>
                        </a:rPr>
                        <a:t>13</a:t>
                      </a:r>
                      <a:r>
                        <a:rPr kumimoji="1" lang="en-US" sz="1200" kern="1200" noProof="0" smtClean="0">
                          <a:effectLst/>
                        </a:rPr>
                        <a:t> n/s</a:t>
                      </a:r>
                      <a:endParaRPr lang="en-US" altLang="ja-JP" sz="1200" b="0" i="0" u="none" strike="noStrike" noProof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u="none" strike="noStrike" noProof="0" smtClean="0"/>
                        <a:t>Both moderated and non moderated beams</a:t>
                      </a:r>
                      <a:endParaRPr lang="en-US" altLang="ja-JP" sz="1000" b="0" i="0" u="none" strike="noStrike" noProof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noProof="0" dirty="0" smtClean="0"/>
                        <a:t>NRCA</a:t>
                      </a:r>
                    </a:p>
                    <a:p>
                      <a:pPr algn="l" rtl="0" fontAlgn="ctr"/>
                      <a:r>
                        <a:rPr lang="en-US" sz="900" u="none" strike="noStrike" noProof="0" dirty="0" smtClean="0"/>
                        <a:t>Neutron d</a:t>
                      </a:r>
                      <a:r>
                        <a:rPr lang="en-US" sz="900" u="none" strike="noStrike" baseline="0" noProof="0" dirty="0" smtClean="0"/>
                        <a:t>ata</a:t>
                      </a:r>
                    </a:p>
                    <a:p>
                      <a:pPr algn="l" rtl="0" fontAlgn="ctr"/>
                      <a:r>
                        <a:rPr lang="en-US" sz="900" u="none" strike="noStrike" baseline="0" noProof="0" dirty="0" smtClean="0"/>
                        <a:t>Nuclear structure</a:t>
                      </a:r>
                      <a:endParaRPr lang="en-US" sz="900" b="0" i="0" u="none" strike="noStrike" noProof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</a:tr>
            </a:tbl>
          </a:graphicData>
        </a:graphic>
      </p:graphicFrame>
      <p:sp>
        <p:nvSpPr>
          <p:cNvPr id="5" name="テキスト ボックス 2"/>
          <p:cNvSpPr txBox="1"/>
          <p:nvPr/>
        </p:nvSpPr>
        <p:spPr>
          <a:xfrm>
            <a:off x="2843808" y="44624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ja-JP" sz="3200" b="1" dirty="0" err="1" smtClean="0">
                <a:solidFill>
                  <a:srgbClr val="215968"/>
                </a:solidFill>
              </a:rPr>
              <a:t>Main</a:t>
            </a:r>
            <a:r>
              <a:rPr lang="it-IT" altLang="ja-JP" sz="3200" b="1" dirty="0" smtClean="0">
                <a:solidFill>
                  <a:srgbClr val="215968"/>
                </a:solidFill>
              </a:rPr>
              <a:t> </a:t>
            </a:r>
            <a:r>
              <a:rPr lang="it-IT" altLang="ja-JP" sz="3200" b="1" dirty="0" smtClean="0">
                <a:solidFill>
                  <a:srgbClr val="215968"/>
                </a:solidFill>
              </a:rPr>
              <a:t>(</a:t>
            </a:r>
            <a:r>
              <a:rPr lang="it-IT" altLang="ja-JP" sz="3200" b="1" dirty="0" err="1" smtClean="0">
                <a:solidFill>
                  <a:srgbClr val="215968"/>
                </a:solidFill>
              </a:rPr>
              <a:t>accelerator</a:t>
            </a:r>
            <a:r>
              <a:rPr lang="it-IT" altLang="ja-JP" sz="3200" b="1" dirty="0" smtClean="0">
                <a:solidFill>
                  <a:srgbClr val="215968"/>
                </a:solidFill>
              </a:rPr>
              <a:t> </a:t>
            </a:r>
            <a:r>
              <a:rPr lang="it-IT" altLang="ja-JP" sz="3200" b="1" dirty="0" err="1" smtClean="0">
                <a:solidFill>
                  <a:srgbClr val="215968"/>
                </a:solidFill>
              </a:rPr>
              <a:t>driven</a:t>
            </a:r>
            <a:r>
              <a:rPr lang="it-IT" altLang="ja-JP" sz="3200" b="1" dirty="0" smtClean="0">
                <a:solidFill>
                  <a:srgbClr val="215968"/>
                </a:solidFill>
              </a:rPr>
              <a:t>) </a:t>
            </a:r>
            <a:r>
              <a:rPr lang="it-IT" altLang="ja-JP" sz="3200" b="1" dirty="0" err="1" smtClean="0">
                <a:solidFill>
                  <a:srgbClr val="215968"/>
                </a:solidFill>
              </a:rPr>
              <a:t>neutron</a:t>
            </a:r>
            <a:r>
              <a:rPr lang="it-IT" altLang="ja-JP" sz="3200" b="1" dirty="0" smtClean="0">
                <a:solidFill>
                  <a:srgbClr val="215968"/>
                </a:solidFill>
              </a:rPr>
              <a:t> </a:t>
            </a:r>
            <a:r>
              <a:rPr lang="it-IT" altLang="ja-JP" sz="3200" b="1" dirty="0" err="1" smtClean="0">
                <a:solidFill>
                  <a:srgbClr val="215968"/>
                </a:solidFill>
              </a:rPr>
              <a:t>sources</a:t>
            </a:r>
            <a:r>
              <a:rPr lang="it-IT" altLang="ja-JP" sz="3200" b="1" dirty="0" smtClean="0">
                <a:solidFill>
                  <a:srgbClr val="215968"/>
                </a:solidFill>
              </a:rPr>
              <a:t> </a:t>
            </a:r>
            <a:r>
              <a:rPr lang="it-IT" altLang="ja-JP" sz="3200" b="1" dirty="0" smtClean="0">
                <a:solidFill>
                  <a:srgbClr val="215968"/>
                </a:solidFill>
              </a:rPr>
              <a:t>in Europe</a:t>
            </a:r>
            <a:endParaRPr kumimoji="1" lang="ja-JP" altLang="en-US" sz="3200" b="1" dirty="0">
              <a:solidFill>
                <a:srgbClr val="21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4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141766"/>
              </p:ext>
            </p:extLst>
          </p:nvPr>
        </p:nvGraphicFramePr>
        <p:xfrm>
          <a:off x="395536" y="2359913"/>
          <a:ext cx="7776866" cy="10495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0160"/>
                <a:gridCol w="648072"/>
                <a:gridCol w="1440160"/>
                <a:gridCol w="648072"/>
                <a:gridCol w="936104"/>
                <a:gridCol w="1296144"/>
                <a:gridCol w="1368154"/>
              </a:tblGrid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/>
                        <a:t>Name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/>
                        <a:t>Type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 smtClean="0"/>
                        <a:t>Primary Particles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/>
                        <a:t>Reaction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/>
                        <a:t>Intensity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/>
                        <a:t>Moderator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/>
                        <a:t>Application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</a:tr>
              <a:tr h="7614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baseline="0" dirty="0" smtClean="0">
                          <a:solidFill>
                            <a:srgbClr val="C00000"/>
                          </a:solidFill>
                        </a:rPr>
                        <a:t>Spallation Neutron Source*</a:t>
                      </a:r>
                    </a:p>
                    <a:p>
                      <a:pPr algn="l" rtl="0" fontAlgn="ctr"/>
                      <a:r>
                        <a:rPr lang="en-US" sz="900" u="none" strike="noStrike" baseline="0" dirty="0" smtClean="0">
                          <a:solidFill>
                            <a:srgbClr val="C00000"/>
                          </a:solidFill>
                        </a:rPr>
                        <a:t>USA</a:t>
                      </a:r>
                    </a:p>
                    <a:p>
                      <a:pPr algn="l" rtl="0" fontAlgn="ctr"/>
                      <a:r>
                        <a:rPr lang="en-US" sz="900" u="none" strike="noStrike" baseline="0" dirty="0" smtClean="0">
                          <a:solidFill>
                            <a:srgbClr val="C00000"/>
                          </a:solidFill>
                        </a:rPr>
                        <a:t>http://www.bnl.gov/cad/sns/</a:t>
                      </a: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solidFill>
                            <a:srgbClr val="C00000"/>
                          </a:solidFill>
                        </a:rPr>
                        <a:t>proton </a:t>
                      </a:r>
                      <a:r>
                        <a:rPr lang="en-US" sz="900" u="none" strike="noStrike" dirty="0" smtClean="0">
                          <a:solidFill>
                            <a:srgbClr val="C00000"/>
                          </a:solidFill>
                        </a:rPr>
                        <a:t>Synchrotron</a:t>
                      </a:r>
                      <a:endParaRPr lang="en-US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solidFill>
                            <a:srgbClr val="C00000"/>
                          </a:solidFill>
                        </a:rPr>
                        <a:t>proton, energy: </a:t>
                      </a:r>
                      <a:r>
                        <a:rPr lang="en-US" sz="900" u="none" strike="noStrike" dirty="0" smtClean="0">
                          <a:solidFill>
                            <a:srgbClr val="C00000"/>
                          </a:solidFill>
                        </a:rPr>
                        <a:t>1 </a:t>
                      </a:r>
                      <a:r>
                        <a:rPr lang="en-US" sz="900" u="none" strike="noStrike" dirty="0" err="1" smtClean="0">
                          <a:solidFill>
                            <a:srgbClr val="C00000"/>
                          </a:solidFill>
                        </a:rPr>
                        <a:t>GeV</a:t>
                      </a:r>
                      <a:r>
                        <a:rPr lang="en-US" sz="900" u="none" strike="noStrike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</a:p>
                    <a:p>
                      <a:pPr algn="l" rtl="0" fontAlgn="ctr"/>
                      <a:r>
                        <a:rPr lang="en-US" sz="900" u="none" strike="noStrike" dirty="0" smtClean="0">
                          <a:solidFill>
                            <a:srgbClr val="C00000"/>
                          </a:solidFill>
                        </a:rPr>
                        <a:t>Average current</a:t>
                      </a:r>
                      <a:r>
                        <a:rPr lang="en-US" sz="900" u="none" strike="noStrike" dirty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US" sz="900" u="none" strike="noStrike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900" u="none" strike="noStrike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900" u="none" strike="noStrike" dirty="0" smtClean="0">
                          <a:solidFill>
                            <a:srgbClr val="C00000"/>
                          </a:solidFill>
                        </a:rPr>
                        <a:t>mA</a:t>
                      </a:r>
                      <a:r>
                        <a:rPr lang="en-US" sz="900" u="none" strike="noStrike" dirty="0">
                          <a:solidFill>
                            <a:srgbClr val="C00000"/>
                          </a:solidFill>
                        </a:rPr>
                        <a:t>, </a:t>
                      </a:r>
                      <a:endParaRPr lang="en-US" sz="900" u="none" strike="noStrike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 rtl="0" fontAlgn="ctr"/>
                      <a:r>
                        <a:rPr lang="en-US" sz="900" u="none" strike="noStrike" dirty="0" smtClean="0">
                          <a:solidFill>
                            <a:srgbClr val="C00000"/>
                          </a:solidFill>
                        </a:rPr>
                        <a:t>pulse </a:t>
                      </a:r>
                      <a:r>
                        <a:rPr lang="en-US" sz="900" u="none" strike="noStrike" dirty="0">
                          <a:solidFill>
                            <a:srgbClr val="C00000"/>
                          </a:solidFill>
                        </a:rPr>
                        <a:t>duration</a:t>
                      </a:r>
                      <a:r>
                        <a:rPr lang="en-US" sz="900" u="none" strike="noStrike" dirty="0" smtClean="0">
                          <a:solidFill>
                            <a:srgbClr val="C00000"/>
                          </a:solidFill>
                        </a:rPr>
                        <a:t>:</a:t>
                      </a:r>
                      <a:r>
                        <a:rPr lang="en-US" sz="900" u="none" strike="noStrike" baseline="0" dirty="0" smtClean="0">
                          <a:solidFill>
                            <a:srgbClr val="C00000"/>
                          </a:solidFill>
                        </a:rPr>
                        <a:t> 695 ns</a:t>
                      </a:r>
                    </a:p>
                    <a:p>
                      <a:pPr algn="l" rtl="0" fontAlgn="ctr"/>
                      <a:r>
                        <a:rPr lang="en-US" sz="900" u="none" strike="noStrike" dirty="0" smtClean="0">
                          <a:solidFill>
                            <a:srgbClr val="C00000"/>
                          </a:solidFill>
                        </a:rPr>
                        <a:t>frequency</a:t>
                      </a:r>
                      <a:r>
                        <a:rPr lang="en-US" sz="900" u="none" strike="noStrike" dirty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US" sz="900" u="none" strike="noStrike" dirty="0" smtClean="0">
                          <a:solidFill>
                            <a:srgbClr val="C00000"/>
                          </a:solidFill>
                        </a:rPr>
                        <a:t>60Hz</a:t>
                      </a:r>
                      <a:r>
                        <a:rPr lang="en-US" sz="900" u="none" strike="noStrike" dirty="0">
                          <a:solidFill>
                            <a:srgbClr val="C00000"/>
                          </a:solidFill>
                        </a:rPr>
                        <a:t>, </a:t>
                      </a:r>
                      <a:endParaRPr lang="en-US" sz="900" u="none" strike="noStrike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 rtl="0" fontAlgn="ctr"/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Target: rotating liquid Hg</a:t>
                      </a:r>
                      <a:endParaRPr lang="en-US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 smtClean="0">
                          <a:solidFill>
                            <a:srgbClr val="C00000"/>
                          </a:solidFill>
                        </a:rPr>
                        <a:t>spallation</a:t>
                      </a:r>
                      <a:endParaRPr lang="en-US" sz="9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solidFill>
                            <a:srgbClr val="C00000"/>
                          </a:solidFill>
                        </a:rPr>
                        <a:t> 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</a:rPr>
                        <a:t>~10</a:t>
                      </a:r>
                      <a:r>
                        <a:rPr lang="en-US" sz="1200" u="none" strike="noStrike" baseline="30000" dirty="0" smtClean="0">
                          <a:solidFill>
                            <a:srgbClr val="C00000"/>
                          </a:solidFill>
                        </a:rPr>
                        <a:t>17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</a:rPr>
                        <a:t>n/s</a:t>
                      </a:r>
                      <a:r>
                        <a:rPr lang="en-US" sz="1200" u="none" strike="noStrike" baseline="0" dirty="0" smtClean="0">
                          <a:solidFill>
                            <a:srgbClr val="C00000"/>
                          </a:solidFill>
                        </a:rPr>
                        <a:t> (estimated)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 smtClean="0">
                          <a:solidFill>
                            <a:srgbClr val="C00000"/>
                          </a:solidFill>
                        </a:rPr>
                        <a:t>Water</a:t>
                      </a:r>
                      <a:endParaRPr lang="en-US" sz="900" u="none" strike="noStrike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 rtl="0" fontAlgn="ctr"/>
                      <a:r>
                        <a:rPr lang="en-US" sz="900" u="none" strike="noStrike" baseline="0" dirty="0" smtClean="0">
                          <a:solidFill>
                            <a:srgbClr val="C00000"/>
                          </a:solidFill>
                        </a:rPr>
                        <a:t>Methane (solid)</a:t>
                      </a:r>
                    </a:p>
                    <a:p>
                      <a:pPr algn="l" rtl="0" fontAlgn="ctr"/>
                      <a:r>
                        <a:rPr lang="en-US" sz="900" u="none" strike="noStrike" baseline="0" dirty="0" smtClean="0">
                          <a:solidFill>
                            <a:srgbClr val="C00000"/>
                          </a:solidFill>
                        </a:rPr>
                        <a:t>Liquid hydrogen</a:t>
                      </a:r>
                      <a:endParaRPr lang="en-US" sz="900" b="0" i="0" u="none" strike="noStrike" baseline="0" dirty="0" smtClean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900" u="none" strike="noStrike" dirty="0" smtClean="0">
                          <a:solidFill>
                            <a:srgbClr val="C00000"/>
                          </a:solidFill>
                        </a:rPr>
                        <a:t>Diffraction</a:t>
                      </a:r>
                    </a:p>
                    <a:p>
                      <a:pPr algn="l" rtl="0" fontAlgn="ctr"/>
                      <a:r>
                        <a:rPr lang="en-US" sz="900" u="none" strike="noStrike" baseline="0" dirty="0" smtClean="0">
                          <a:solidFill>
                            <a:srgbClr val="C00000"/>
                          </a:solidFill>
                        </a:rPr>
                        <a:t>spectroscopy</a:t>
                      </a:r>
                    </a:p>
                    <a:p>
                      <a:pPr algn="l" rtl="0" fontAlgn="ctr"/>
                      <a:r>
                        <a:rPr lang="en-US" sz="900" u="none" strike="noStrike" baseline="0" dirty="0" smtClean="0">
                          <a:solidFill>
                            <a:srgbClr val="C00000"/>
                          </a:solidFill>
                        </a:rPr>
                        <a:t>Small Angle</a:t>
                      </a:r>
                    </a:p>
                    <a:p>
                      <a:pPr algn="l" rtl="0" fontAlgn="ctr"/>
                      <a:r>
                        <a:rPr lang="en-US" sz="900" u="none" strike="noStrike" baseline="0" dirty="0" err="1" smtClean="0">
                          <a:solidFill>
                            <a:srgbClr val="C00000"/>
                          </a:solidFill>
                        </a:rPr>
                        <a:t>reflectometry</a:t>
                      </a:r>
                      <a:endParaRPr lang="en-US" sz="900" b="0" i="0" u="none" strike="noStrike" dirty="0" smtClean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2328" marR="2328" marT="2328" marB="0" anchor="ctr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95536" y="3656057"/>
            <a:ext cx="6110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* </a:t>
            </a:r>
            <a:r>
              <a:rPr lang="it-IT" sz="1200" dirty="0" err="1" smtClean="0"/>
              <a:t>Parameters</a:t>
            </a:r>
            <a:r>
              <a:rPr lang="it-IT" sz="1200" dirty="0" smtClean="0"/>
              <a:t> from SNS design: </a:t>
            </a:r>
            <a:r>
              <a:rPr lang="it-IT" sz="1200" dirty="0" err="1" smtClean="0"/>
              <a:t>present</a:t>
            </a:r>
            <a:r>
              <a:rPr lang="it-IT" sz="1200" dirty="0" smtClean="0"/>
              <a:t> performances </a:t>
            </a:r>
            <a:r>
              <a:rPr lang="it-IT" sz="1200" dirty="0" err="1" smtClean="0"/>
              <a:t>possibly</a:t>
            </a:r>
            <a:r>
              <a:rPr lang="it-IT" sz="1200" dirty="0" smtClean="0"/>
              <a:t> </a:t>
            </a:r>
            <a:r>
              <a:rPr lang="it-IT" sz="1200" dirty="0" err="1" smtClean="0"/>
              <a:t>reduced</a:t>
            </a:r>
            <a:r>
              <a:rPr lang="it-IT" sz="1200" dirty="0" smtClean="0"/>
              <a:t> due to target </a:t>
            </a:r>
            <a:r>
              <a:rPr lang="it-IT" sz="1200" dirty="0" err="1" smtClean="0"/>
              <a:t>problems</a:t>
            </a:r>
            <a:r>
              <a:rPr lang="it-IT" sz="1200" dirty="0" smtClean="0"/>
              <a:t> </a:t>
            </a:r>
            <a:endParaRPr lang="it-IT" sz="1200" dirty="0"/>
          </a:p>
        </p:txBody>
      </p:sp>
      <p:sp>
        <p:nvSpPr>
          <p:cNvPr id="4" name="テキスト ボックス 2"/>
          <p:cNvSpPr txBox="1"/>
          <p:nvPr/>
        </p:nvSpPr>
        <p:spPr>
          <a:xfrm>
            <a:off x="2195736" y="44624"/>
            <a:ext cx="64087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ja-JP" sz="3200" b="1" dirty="0" smtClean="0">
                <a:solidFill>
                  <a:srgbClr val="215968"/>
                </a:solidFill>
              </a:rPr>
              <a:t>The </a:t>
            </a:r>
            <a:r>
              <a:rPr lang="it-IT" altLang="ja-JP" sz="3200" b="1" dirty="0" err="1" smtClean="0">
                <a:solidFill>
                  <a:srgbClr val="215968"/>
                </a:solidFill>
              </a:rPr>
              <a:t>Spallation</a:t>
            </a:r>
            <a:r>
              <a:rPr lang="it-IT" altLang="ja-JP" sz="3200" b="1" dirty="0" smtClean="0">
                <a:solidFill>
                  <a:srgbClr val="215968"/>
                </a:solidFill>
              </a:rPr>
              <a:t> </a:t>
            </a:r>
            <a:r>
              <a:rPr lang="it-IT" altLang="ja-JP" sz="3200" b="1" dirty="0" err="1" smtClean="0">
                <a:solidFill>
                  <a:srgbClr val="215968"/>
                </a:solidFill>
              </a:rPr>
              <a:t>Neutron</a:t>
            </a:r>
            <a:r>
              <a:rPr lang="it-IT" altLang="ja-JP" sz="3200" b="1" dirty="0" smtClean="0">
                <a:solidFill>
                  <a:srgbClr val="215968"/>
                </a:solidFill>
              </a:rPr>
              <a:t> Source in US</a:t>
            </a:r>
            <a:endParaRPr kumimoji="1" lang="ja-JP" altLang="en-US" sz="3200" b="1" dirty="0">
              <a:solidFill>
                <a:srgbClr val="21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7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2498</Words>
  <Application>Microsoft Macintosh PowerPoint</Application>
  <PresentationFormat>On-screen Show (4:3)</PresentationFormat>
  <Paragraphs>494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Tema di Office</vt:lpstr>
      <vt:lpstr>Worksheet</vt:lpstr>
      <vt:lpstr>A case for a hadron photo-production source at IRIDE</vt:lpstr>
      <vt:lpstr>Production (g,n) </vt:lpstr>
      <vt:lpstr>Neutron spectra@ target </vt:lpstr>
      <vt:lpstr>A typical moderated spectrum</vt:lpstr>
      <vt:lpstr>An outlook on some accelerator-driven neutron facilities worldwide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Industry Wide Problem</vt:lpstr>
      <vt:lpstr>Avionics</vt:lpstr>
      <vt:lpstr>PowerPoint Presentation</vt:lpstr>
      <vt:lpstr>PowerPoint Presentation</vt:lpstr>
      <vt:lpstr>Long lasting measurements!</vt:lpstr>
      <vt:lpstr>World-wide irradiation facilities </vt:lpstr>
      <vt:lpstr>PowerPoint Presentation</vt:lpstr>
      <vt:lpstr>PowerPoint Presentation</vt:lpstr>
      <vt:lpstr>PowerPoint Presentation</vt:lpstr>
      <vt:lpstr>PowerPoint Presentation</vt:lpstr>
    </vt:vector>
  </TitlesOfParts>
  <Company>ISC-CNR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Francesco Grazzi</dc:creator>
  <cp:lastModifiedBy>Paolo Valente</cp:lastModifiedBy>
  <cp:revision>39</cp:revision>
  <dcterms:created xsi:type="dcterms:W3CDTF">2013-03-11T13:32:01Z</dcterms:created>
  <dcterms:modified xsi:type="dcterms:W3CDTF">2013-03-14T12:01:17Z</dcterms:modified>
</cp:coreProperties>
</file>