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447" r:id="rId3"/>
    <p:sldId id="434" r:id="rId4"/>
    <p:sldId id="435" r:id="rId5"/>
    <p:sldId id="436" r:id="rId6"/>
    <p:sldId id="449" r:id="rId7"/>
    <p:sldId id="371" r:id="rId8"/>
    <p:sldId id="442" r:id="rId9"/>
    <p:sldId id="450" r:id="rId10"/>
    <p:sldId id="451" r:id="rId11"/>
    <p:sldId id="446" r:id="rId12"/>
    <p:sldId id="437" r:id="rId13"/>
    <p:sldId id="416" r:id="rId14"/>
    <p:sldId id="438" r:id="rId15"/>
    <p:sldId id="439" r:id="rId16"/>
    <p:sldId id="440" r:id="rId17"/>
    <p:sldId id="44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598" autoAdjust="0"/>
    <p:restoredTop sz="94603" autoAdjust="0"/>
  </p:normalViewPr>
  <p:slideViewPr>
    <p:cSldViewPr snapToGrid="0" snapToObjects="1">
      <p:cViewPr>
        <p:scale>
          <a:sx n="75" d="100"/>
          <a:sy n="75" d="100"/>
        </p:scale>
        <p:origin x="-13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1DDBE-090B-A24A-A357-1DBDD1A12969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99836-3E6F-364B-B14C-408F56235E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0855-ED59-0249-A6DC-04328AB877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A621-4DD0-3C4D-A0A5-41E46335FF6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9E2E-0F99-784D-B12B-7D3F74A9549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99CDA-0905-C94C-BD52-470EE1CDD5C0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New_DOE_Logo_Color_0428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ORNL_managed b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3908372" y="1401294"/>
            <a:ext cx="3201979" cy="2088205"/>
            <a:chOff x="3920593" y="1015013"/>
            <a:chExt cx="2742179" cy="1789567"/>
          </a:xfrm>
        </p:grpSpPr>
        <p:pic>
          <p:nvPicPr>
            <p:cNvPr id="20" name="Picture 3" descr="Staszczak-Fig2.jpg"/>
            <p:cNvPicPr>
              <a:picLocks noChangeAspect="1"/>
            </p:cNvPicPr>
            <p:nvPr/>
          </p:nvPicPr>
          <p:blipFill>
            <a:blip r:embed="rId4" cstate="print"/>
            <a:srcRect r="14015"/>
            <a:stretch>
              <a:fillRect/>
            </a:stretch>
          </p:blipFill>
          <p:spPr bwMode="auto">
            <a:xfrm>
              <a:off x="4751346" y="1015013"/>
              <a:ext cx="1911426" cy="178956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3920593" y="1953176"/>
              <a:ext cx="848187" cy="59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2" name="Picture 21" descr="flourine17.png"/>
          <p:cNvPicPr>
            <a:picLocks noChangeAspect="1"/>
          </p:cNvPicPr>
          <p:nvPr/>
        </p:nvPicPr>
        <p:blipFill>
          <a:blip r:embed="rId5" cstate="print">
            <a:lum bright="-3000" contrast="10000"/>
          </a:blip>
          <a:srcRect l="-19063" t="-17597" r="-16130" b="-17597"/>
          <a:stretch>
            <a:fillRect/>
          </a:stretch>
        </p:blipFill>
        <p:spPr>
          <a:xfrm>
            <a:off x="4952012" y="2822637"/>
            <a:ext cx="3028208" cy="3028238"/>
          </a:xfrm>
          <a:prstGeom prst="ellipse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0"/>
          </a:sp3d>
        </p:spPr>
      </p:pic>
      <p:sp>
        <p:nvSpPr>
          <p:cNvPr id="23" name="Oval 22"/>
          <p:cNvSpPr/>
          <p:nvPr/>
        </p:nvSpPr>
        <p:spPr>
          <a:xfrm>
            <a:off x="6615545" y="1914896"/>
            <a:ext cx="2286000" cy="2286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29400" y="1905000"/>
            <a:ext cx="2286000" cy="2286000"/>
          </a:xfrm>
          <a:prstGeom prst="ellips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14pptTrns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2110" y="2398816"/>
            <a:ext cx="2095409" cy="129636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876800" y="1371600"/>
            <a:ext cx="2286000" cy="2286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538912" y="1547814"/>
            <a:ext cx="296847" cy="276224"/>
          </a:xfrm>
          <a:custGeom>
            <a:avLst/>
            <a:gdLst>
              <a:gd name="connsiteX0" fmla="*/ 38100 w 296847"/>
              <a:gd name="connsiteY0" fmla="*/ 4762 h 276224"/>
              <a:gd name="connsiteX1" fmla="*/ 52388 w 296847"/>
              <a:gd name="connsiteY1" fmla="*/ 9524 h 276224"/>
              <a:gd name="connsiteX2" fmla="*/ 76200 w 296847"/>
              <a:gd name="connsiteY2" fmla="*/ 28574 h 276224"/>
              <a:gd name="connsiteX3" fmla="*/ 119063 w 296847"/>
              <a:gd name="connsiteY3" fmla="*/ 52387 h 276224"/>
              <a:gd name="connsiteX4" fmla="*/ 142875 w 296847"/>
              <a:gd name="connsiteY4" fmla="*/ 71437 h 276224"/>
              <a:gd name="connsiteX5" fmla="*/ 152400 w 296847"/>
              <a:gd name="connsiteY5" fmla="*/ 85724 h 276224"/>
              <a:gd name="connsiteX6" fmla="*/ 166688 w 296847"/>
              <a:gd name="connsiteY6" fmla="*/ 95249 h 276224"/>
              <a:gd name="connsiteX7" fmla="*/ 176213 w 296847"/>
              <a:gd name="connsiteY7" fmla="*/ 109537 h 276224"/>
              <a:gd name="connsiteX8" fmla="*/ 204788 w 296847"/>
              <a:gd name="connsiteY8" fmla="*/ 128587 h 276224"/>
              <a:gd name="connsiteX9" fmla="*/ 223838 w 296847"/>
              <a:gd name="connsiteY9" fmla="*/ 147637 h 276224"/>
              <a:gd name="connsiteX10" fmla="*/ 247650 w 296847"/>
              <a:gd name="connsiteY10" fmla="*/ 166687 h 276224"/>
              <a:gd name="connsiteX11" fmla="*/ 257175 w 296847"/>
              <a:gd name="connsiteY11" fmla="*/ 180974 h 276224"/>
              <a:gd name="connsiteX12" fmla="*/ 271463 w 296847"/>
              <a:gd name="connsiteY12" fmla="*/ 185737 h 276224"/>
              <a:gd name="connsiteX13" fmla="*/ 285750 w 296847"/>
              <a:gd name="connsiteY13" fmla="*/ 195262 h 276224"/>
              <a:gd name="connsiteX14" fmla="*/ 285750 w 296847"/>
              <a:gd name="connsiteY14" fmla="*/ 252412 h 276224"/>
              <a:gd name="connsiteX15" fmla="*/ 271463 w 296847"/>
              <a:gd name="connsiteY15" fmla="*/ 261937 h 276224"/>
              <a:gd name="connsiteX16" fmla="*/ 242888 w 296847"/>
              <a:gd name="connsiteY16" fmla="*/ 271462 h 276224"/>
              <a:gd name="connsiteX17" fmla="*/ 228600 w 296847"/>
              <a:gd name="connsiteY17" fmla="*/ 276224 h 276224"/>
              <a:gd name="connsiteX18" fmla="*/ 171450 w 296847"/>
              <a:gd name="connsiteY18" fmla="*/ 271462 h 276224"/>
              <a:gd name="connsiteX19" fmla="*/ 142875 w 296847"/>
              <a:gd name="connsiteY19" fmla="*/ 261937 h 276224"/>
              <a:gd name="connsiteX20" fmla="*/ 114300 w 296847"/>
              <a:gd name="connsiteY20" fmla="*/ 247649 h 276224"/>
              <a:gd name="connsiteX21" fmla="*/ 80963 w 296847"/>
              <a:gd name="connsiteY21" fmla="*/ 209549 h 276224"/>
              <a:gd name="connsiteX22" fmla="*/ 57150 w 296847"/>
              <a:gd name="connsiteY22" fmla="*/ 166687 h 276224"/>
              <a:gd name="connsiteX23" fmla="*/ 47625 w 296847"/>
              <a:gd name="connsiteY23" fmla="*/ 152399 h 276224"/>
              <a:gd name="connsiteX24" fmla="*/ 14288 w 296847"/>
              <a:gd name="connsiteY24" fmla="*/ 133349 h 276224"/>
              <a:gd name="connsiteX25" fmla="*/ 0 w 296847"/>
              <a:gd name="connsiteY25" fmla="*/ 104774 h 276224"/>
              <a:gd name="connsiteX26" fmla="*/ 9525 w 296847"/>
              <a:gd name="connsiteY26" fmla="*/ 52387 h 276224"/>
              <a:gd name="connsiteX27" fmla="*/ 19050 w 296847"/>
              <a:gd name="connsiteY27" fmla="*/ 38099 h 276224"/>
              <a:gd name="connsiteX28" fmla="*/ 38100 w 296847"/>
              <a:gd name="connsiteY28" fmla="*/ 4762 h 27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6847" h="276224">
                <a:moveTo>
                  <a:pt x="38100" y="4762"/>
                </a:moveTo>
                <a:cubicBezTo>
                  <a:pt x="43656" y="0"/>
                  <a:pt x="48468" y="6388"/>
                  <a:pt x="52388" y="9524"/>
                </a:cubicBezTo>
                <a:cubicBezTo>
                  <a:pt x="83163" y="34144"/>
                  <a:pt x="40288" y="16604"/>
                  <a:pt x="76200" y="28574"/>
                </a:cubicBezTo>
                <a:cubicBezTo>
                  <a:pt x="108952" y="50409"/>
                  <a:pt x="93915" y="44004"/>
                  <a:pt x="119063" y="52387"/>
                </a:cubicBezTo>
                <a:cubicBezTo>
                  <a:pt x="146360" y="93331"/>
                  <a:pt x="110013" y="45147"/>
                  <a:pt x="142875" y="71437"/>
                </a:cubicBezTo>
                <a:cubicBezTo>
                  <a:pt x="147344" y="75013"/>
                  <a:pt x="148353" y="81677"/>
                  <a:pt x="152400" y="85724"/>
                </a:cubicBezTo>
                <a:cubicBezTo>
                  <a:pt x="156448" y="89771"/>
                  <a:pt x="161925" y="92074"/>
                  <a:pt x="166688" y="95249"/>
                </a:cubicBezTo>
                <a:cubicBezTo>
                  <a:pt x="169863" y="100012"/>
                  <a:pt x="171905" y="105768"/>
                  <a:pt x="176213" y="109537"/>
                </a:cubicBezTo>
                <a:cubicBezTo>
                  <a:pt x="184828" y="117075"/>
                  <a:pt x="204788" y="128587"/>
                  <a:pt x="204788" y="128587"/>
                </a:cubicBezTo>
                <a:cubicBezTo>
                  <a:pt x="215177" y="159757"/>
                  <a:pt x="200748" y="129165"/>
                  <a:pt x="223838" y="147637"/>
                </a:cubicBezTo>
                <a:cubicBezTo>
                  <a:pt x="254614" y="172257"/>
                  <a:pt x="211737" y="154714"/>
                  <a:pt x="247650" y="166687"/>
                </a:cubicBezTo>
                <a:cubicBezTo>
                  <a:pt x="250825" y="171449"/>
                  <a:pt x="252706" y="177398"/>
                  <a:pt x="257175" y="180974"/>
                </a:cubicBezTo>
                <a:cubicBezTo>
                  <a:pt x="261095" y="184110"/>
                  <a:pt x="266973" y="183492"/>
                  <a:pt x="271463" y="185737"/>
                </a:cubicBezTo>
                <a:cubicBezTo>
                  <a:pt x="276582" y="188297"/>
                  <a:pt x="280988" y="192087"/>
                  <a:pt x="285750" y="195262"/>
                </a:cubicBezTo>
                <a:cubicBezTo>
                  <a:pt x="293041" y="217133"/>
                  <a:pt x="296847" y="221895"/>
                  <a:pt x="285750" y="252412"/>
                </a:cubicBezTo>
                <a:cubicBezTo>
                  <a:pt x="283794" y="257791"/>
                  <a:pt x="276693" y="259612"/>
                  <a:pt x="271463" y="261937"/>
                </a:cubicBezTo>
                <a:cubicBezTo>
                  <a:pt x="262288" y="266015"/>
                  <a:pt x="252413" y="268287"/>
                  <a:pt x="242888" y="271462"/>
                </a:cubicBezTo>
                <a:lnTo>
                  <a:pt x="228600" y="276224"/>
                </a:lnTo>
                <a:cubicBezTo>
                  <a:pt x="209550" y="274637"/>
                  <a:pt x="190306" y="274605"/>
                  <a:pt x="171450" y="271462"/>
                </a:cubicBezTo>
                <a:cubicBezTo>
                  <a:pt x="161546" y="269811"/>
                  <a:pt x="152400" y="265112"/>
                  <a:pt x="142875" y="261937"/>
                </a:cubicBezTo>
                <a:cubicBezTo>
                  <a:pt x="123160" y="255365"/>
                  <a:pt x="132763" y="259957"/>
                  <a:pt x="114300" y="247649"/>
                </a:cubicBezTo>
                <a:cubicBezTo>
                  <a:pt x="92075" y="214312"/>
                  <a:pt x="104775" y="225424"/>
                  <a:pt x="80963" y="209549"/>
                </a:cubicBezTo>
                <a:cubicBezTo>
                  <a:pt x="72579" y="184402"/>
                  <a:pt x="78985" y="199440"/>
                  <a:pt x="57150" y="166687"/>
                </a:cubicBezTo>
                <a:cubicBezTo>
                  <a:pt x="53975" y="161924"/>
                  <a:pt x="52745" y="154959"/>
                  <a:pt x="47625" y="152399"/>
                </a:cubicBezTo>
                <a:cubicBezTo>
                  <a:pt x="23456" y="140314"/>
                  <a:pt x="34482" y="146812"/>
                  <a:pt x="14288" y="133349"/>
                </a:cubicBezTo>
                <a:cubicBezTo>
                  <a:pt x="9472" y="126125"/>
                  <a:pt x="0" y="114633"/>
                  <a:pt x="0" y="104774"/>
                </a:cubicBezTo>
                <a:cubicBezTo>
                  <a:pt x="0" y="94928"/>
                  <a:pt x="2828" y="65781"/>
                  <a:pt x="9525" y="52387"/>
                </a:cubicBezTo>
                <a:cubicBezTo>
                  <a:pt x="12085" y="47267"/>
                  <a:pt x="16725" y="43330"/>
                  <a:pt x="19050" y="38099"/>
                </a:cubicBezTo>
                <a:cubicBezTo>
                  <a:pt x="32419" y="8018"/>
                  <a:pt x="32544" y="9525"/>
                  <a:pt x="38100" y="476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5603804" y="5100450"/>
            <a:ext cx="36576" cy="176479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34000" y="3200400"/>
            <a:ext cx="2286000" cy="2286000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2044" y="125684"/>
            <a:ext cx="50727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Advances in coupled-cluster computations of medium mass and neutron rich nuclei</a:t>
            </a:r>
            <a:endParaRPr lang="en-US" sz="2400" b="1" dirty="0" smtClean="0">
              <a:solidFill>
                <a:srgbClr val="000090"/>
              </a:solidFill>
              <a:latin typeface="Lucida Grande CE"/>
              <a:cs typeface="Lucida Grande C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4734" y="1202054"/>
            <a:ext cx="5072715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Calibri"/>
              <a:ea typeface="华文仿宋"/>
              <a:cs typeface="Calibri"/>
            </a:endParaRPr>
          </a:p>
          <a:p>
            <a:r>
              <a:rPr lang="en-US" sz="2800" b="1" dirty="0" err="1" smtClean="0">
                <a:latin typeface="Calibri"/>
                <a:ea typeface="华文仿宋"/>
                <a:cs typeface="Calibri"/>
              </a:rPr>
              <a:t>Gaute</a:t>
            </a:r>
            <a:r>
              <a:rPr lang="en-US" sz="2800" b="1" dirty="0" smtClean="0">
                <a:latin typeface="Calibri"/>
                <a:ea typeface="华文仿宋"/>
                <a:cs typeface="Calibri"/>
              </a:rPr>
              <a:t> Hagen (ORNL)</a:t>
            </a:r>
          </a:p>
          <a:p>
            <a:endParaRPr lang="en-US" dirty="0" smtClean="0">
              <a:latin typeface="Calibri"/>
              <a:ea typeface="华文仿宋"/>
              <a:cs typeface="Calibri"/>
            </a:endParaRPr>
          </a:p>
          <a:p>
            <a:r>
              <a:rPr lang="en-US" b="1" u="sng" dirty="0" smtClean="0">
                <a:latin typeface="Calibri"/>
                <a:ea typeface="华文仿宋"/>
                <a:cs typeface="Calibri"/>
              </a:rPr>
              <a:t>Collaborators: </a:t>
            </a:r>
          </a:p>
          <a:p>
            <a:r>
              <a:rPr lang="en-US" dirty="0" smtClean="0">
                <a:latin typeface="Calibri"/>
                <a:ea typeface="华文仿宋"/>
                <a:cs typeface="Calibri"/>
              </a:rPr>
              <a:t>Andreas </a:t>
            </a:r>
            <a:r>
              <a:rPr lang="en-US" dirty="0" err="1">
                <a:latin typeface="Calibri"/>
                <a:ea typeface="华文仿宋"/>
                <a:cs typeface="Calibri"/>
              </a:rPr>
              <a:t>Ekström</a:t>
            </a:r>
            <a:r>
              <a:rPr lang="en-US" dirty="0">
                <a:latin typeface="Calibri"/>
                <a:ea typeface="华文仿宋"/>
                <a:cs typeface="Calibri"/>
              </a:rPr>
              <a:t> (MSU</a:t>
            </a:r>
            <a:r>
              <a:rPr lang="en-US" dirty="0" smtClean="0">
                <a:latin typeface="Calibri"/>
                <a:ea typeface="华文仿宋"/>
                <a:cs typeface="Calibri"/>
              </a:rPr>
              <a:t>)</a:t>
            </a:r>
          </a:p>
          <a:p>
            <a:r>
              <a:rPr lang="en-US" dirty="0" smtClean="0">
                <a:latin typeface="Calibri"/>
                <a:ea typeface="华文仿宋"/>
                <a:cs typeface="Calibri"/>
              </a:rPr>
              <a:t>Christian </a:t>
            </a:r>
            <a:r>
              <a:rPr lang="en-US" dirty="0" err="1" smtClean="0">
                <a:latin typeface="Calibri"/>
                <a:ea typeface="华文仿宋"/>
                <a:cs typeface="Calibri"/>
              </a:rPr>
              <a:t>Forrsen</a:t>
            </a:r>
            <a:r>
              <a:rPr lang="en-US" dirty="0" smtClean="0">
                <a:latin typeface="Calibri"/>
                <a:ea typeface="华文仿宋"/>
                <a:cs typeface="Calibri"/>
              </a:rPr>
              <a:t> (Chalmers)</a:t>
            </a:r>
          </a:p>
          <a:p>
            <a:r>
              <a:rPr lang="en-US" dirty="0" smtClean="0">
                <a:latin typeface="Calibri"/>
                <a:ea typeface="华文仿宋"/>
                <a:cs typeface="Calibri"/>
              </a:rPr>
              <a:t>Morten </a:t>
            </a:r>
            <a:r>
              <a:rPr lang="en-US" dirty="0" err="1" smtClean="0">
                <a:latin typeface="Calibri"/>
                <a:ea typeface="华文仿宋"/>
                <a:cs typeface="Calibri"/>
              </a:rPr>
              <a:t>Hjorth</a:t>
            </a:r>
            <a:r>
              <a:rPr lang="en-US" dirty="0" smtClean="0">
                <a:latin typeface="Calibri"/>
                <a:ea typeface="华文仿宋"/>
                <a:cs typeface="Calibri"/>
              </a:rPr>
              <a:t>-Jensen (</a:t>
            </a:r>
            <a:r>
              <a:rPr lang="en-US" dirty="0" err="1" smtClean="0">
                <a:latin typeface="Calibri"/>
                <a:ea typeface="华文仿宋"/>
                <a:cs typeface="Calibri"/>
              </a:rPr>
              <a:t>UiO</a:t>
            </a:r>
            <a:r>
              <a:rPr lang="en-US" dirty="0" smtClean="0">
                <a:latin typeface="Calibri"/>
                <a:ea typeface="华文仿宋"/>
                <a:cs typeface="Calibri"/>
              </a:rPr>
              <a:t>/MSU)</a:t>
            </a:r>
          </a:p>
          <a:p>
            <a:r>
              <a:rPr lang="en-US" dirty="0" smtClean="0">
                <a:latin typeface="Calibri"/>
                <a:ea typeface="华文仿宋"/>
                <a:cs typeface="Calibri"/>
              </a:rPr>
              <a:t>Gustav Jansen (UT/ORNL)</a:t>
            </a:r>
          </a:p>
          <a:p>
            <a:r>
              <a:rPr lang="en-US" dirty="0" err="1" smtClean="0">
                <a:latin typeface="Calibri"/>
                <a:ea typeface="华文仿宋"/>
                <a:cs typeface="Calibri"/>
              </a:rPr>
              <a:t>Ruprecht</a:t>
            </a:r>
            <a:r>
              <a:rPr lang="en-US" dirty="0" smtClean="0">
                <a:latin typeface="Calibri"/>
                <a:ea typeface="华文仿宋"/>
                <a:cs typeface="Calibri"/>
              </a:rPr>
              <a:t> </a:t>
            </a:r>
            <a:r>
              <a:rPr lang="en-US" dirty="0" err="1" smtClean="0">
                <a:latin typeface="Calibri"/>
                <a:ea typeface="华文仿宋"/>
                <a:cs typeface="Calibri"/>
              </a:rPr>
              <a:t>Machleidt</a:t>
            </a:r>
            <a:r>
              <a:rPr lang="en-US" dirty="0" smtClean="0">
                <a:latin typeface="Calibri"/>
                <a:ea typeface="华文仿宋"/>
                <a:cs typeface="Calibri"/>
              </a:rPr>
              <a:t> (UI)</a:t>
            </a:r>
          </a:p>
          <a:p>
            <a:r>
              <a:rPr lang="en-US" dirty="0" err="1" smtClean="0">
                <a:latin typeface="Calibri"/>
                <a:ea typeface="华文仿宋"/>
                <a:cs typeface="Calibri"/>
              </a:rPr>
              <a:t>Witold</a:t>
            </a:r>
            <a:r>
              <a:rPr lang="en-US" dirty="0" smtClean="0">
                <a:latin typeface="Calibri"/>
                <a:ea typeface="华文仿宋"/>
                <a:cs typeface="Calibri"/>
              </a:rPr>
              <a:t> </a:t>
            </a:r>
            <a:r>
              <a:rPr lang="en-US" dirty="0" err="1">
                <a:latin typeface="Calibri"/>
                <a:ea typeface="华文仿宋"/>
                <a:cs typeface="Calibri"/>
              </a:rPr>
              <a:t>Nazarewicz</a:t>
            </a:r>
            <a:r>
              <a:rPr lang="en-US" dirty="0">
                <a:latin typeface="Calibri"/>
                <a:ea typeface="华文仿宋"/>
                <a:cs typeface="Calibri"/>
              </a:rPr>
              <a:t> (UT/ORNL</a:t>
            </a:r>
            <a:r>
              <a:rPr lang="en-US" dirty="0" smtClean="0">
                <a:latin typeface="Calibri"/>
                <a:ea typeface="华文仿宋"/>
                <a:cs typeface="Calibri"/>
              </a:rPr>
              <a:t>)</a:t>
            </a:r>
          </a:p>
          <a:p>
            <a:r>
              <a:rPr lang="en-US" dirty="0" smtClean="0">
                <a:latin typeface="Calibri"/>
                <a:ea typeface="华文仿宋"/>
                <a:cs typeface="Calibri"/>
              </a:rPr>
              <a:t>Thomas </a:t>
            </a:r>
            <a:r>
              <a:rPr lang="en-US" dirty="0" err="1">
                <a:latin typeface="Calibri"/>
                <a:ea typeface="华文仿宋"/>
                <a:cs typeface="Calibri"/>
              </a:rPr>
              <a:t>Papenbrock</a:t>
            </a:r>
            <a:r>
              <a:rPr lang="en-US" dirty="0">
                <a:latin typeface="Calibri"/>
                <a:ea typeface="华文仿宋"/>
                <a:cs typeface="Calibri"/>
              </a:rPr>
              <a:t> (UT/ORNL</a:t>
            </a:r>
            <a:r>
              <a:rPr lang="en-US" dirty="0" smtClean="0">
                <a:latin typeface="Calibri"/>
                <a:ea typeface="华文仿宋"/>
                <a:cs typeface="Calibri"/>
              </a:rPr>
              <a:t>)</a:t>
            </a:r>
          </a:p>
          <a:p>
            <a:r>
              <a:rPr lang="en-US" dirty="0">
                <a:latin typeface="Calibri"/>
                <a:ea typeface="华文仿宋"/>
                <a:cs typeface="Calibri"/>
              </a:rPr>
              <a:t>Jason </a:t>
            </a:r>
            <a:r>
              <a:rPr lang="en-US" dirty="0" err="1">
                <a:latin typeface="Calibri"/>
                <a:ea typeface="华文仿宋"/>
                <a:cs typeface="Calibri"/>
              </a:rPr>
              <a:t>Sarich</a:t>
            </a:r>
            <a:r>
              <a:rPr lang="en-US" dirty="0">
                <a:latin typeface="Calibri"/>
                <a:ea typeface="华文仿宋"/>
                <a:cs typeface="Calibri"/>
              </a:rPr>
              <a:t> (ANL</a:t>
            </a:r>
            <a:r>
              <a:rPr lang="en-US" dirty="0" smtClean="0">
                <a:latin typeface="Calibri"/>
                <a:ea typeface="华文仿宋"/>
                <a:cs typeface="Calibri"/>
              </a:rPr>
              <a:t>)</a:t>
            </a:r>
          </a:p>
          <a:p>
            <a:r>
              <a:rPr lang="en-US" dirty="0" smtClean="0">
                <a:latin typeface="Calibri"/>
                <a:ea typeface="华文仿宋"/>
                <a:cs typeface="Calibri"/>
              </a:rPr>
              <a:t>Stefan Wild (ANL)</a:t>
            </a:r>
          </a:p>
          <a:p>
            <a:endParaRPr lang="en-US" sz="2000" b="1" dirty="0" smtClean="0"/>
          </a:p>
          <a:p>
            <a:r>
              <a:rPr lang="en-US" sz="2000" dirty="0" smtClean="0">
                <a:latin typeface="Times"/>
                <a:ea typeface="华文仿宋"/>
                <a:cs typeface="Times"/>
              </a:rPr>
              <a:t> </a:t>
            </a:r>
            <a:endParaRPr lang="en-US" sz="2000" dirty="0">
              <a:latin typeface="Times"/>
              <a:ea typeface="华文仿宋"/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734" y="5689600"/>
            <a:ext cx="39184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INPC, Florence Italy, June 3 2013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0" y="50799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0"/>
                </a:solidFill>
                <a:latin typeface="Lucida Grande"/>
                <a:cs typeface="Lucida Grande"/>
              </a:rPr>
              <a:t>Excited states in neutron rich oxygen isotopes</a:t>
            </a:r>
            <a:endParaRPr lang="en-US" sz="2800" b="1" dirty="0">
              <a:solidFill>
                <a:srgbClr val="000090"/>
              </a:solidFill>
              <a:latin typeface="Lucida Grande"/>
              <a:cs typeface="Lucida Grande"/>
            </a:endParaRP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933"/>
            <a:ext cx="5698970" cy="440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9"/>
          <p:cNvSpPr txBox="1">
            <a:spLocks noChangeArrowheads="1"/>
          </p:cNvSpPr>
          <p:nvPr/>
        </p:nvSpPr>
        <p:spPr bwMode="auto">
          <a:xfrm>
            <a:off x="5715000" y="4572000"/>
            <a:ext cx="3429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800" b="1"/>
              <a:t>Experiment</a:t>
            </a:r>
          </a:p>
          <a:p>
            <a:pPr eaLnBrk="1" hangingPunct="1"/>
            <a:r>
              <a:rPr lang="en-US" sz="1600"/>
              <a:t>[Hoffman et al., PRC 83, 031303 (2011)] Unbound states in </a:t>
            </a:r>
            <a:r>
              <a:rPr lang="en-US" sz="1600" baseline="30000"/>
              <a:t>24</a:t>
            </a:r>
            <a:r>
              <a:rPr lang="en-US" sz="1600"/>
              <a:t>O populated by knockout from </a:t>
            </a:r>
            <a:r>
              <a:rPr lang="en-US" sz="1600" baseline="30000"/>
              <a:t>26</a:t>
            </a:r>
            <a:r>
              <a:rPr lang="en-US" sz="1600"/>
              <a:t>F. Observation of </a:t>
            </a:r>
            <a:r>
              <a:rPr lang="en-US" sz="1600" baseline="30000"/>
              <a:t>22</a:t>
            </a:r>
            <a:r>
              <a:rPr lang="en-US" sz="1600"/>
              <a:t>O and two-neutron cascade. Speculation: single resonance or superposition of states with J</a:t>
            </a:r>
            <a:r>
              <a:rPr lang="en-US" sz="1600" baseline="30000"/>
              <a:t>π</a:t>
            </a:r>
            <a:r>
              <a:rPr lang="en-US" sz="1600"/>
              <a:t>= 1</a:t>
            </a:r>
            <a:r>
              <a:rPr lang="en-US" sz="1600" baseline="30000"/>
              <a:t>+</a:t>
            </a:r>
            <a:r>
              <a:rPr lang="en-US" sz="1600"/>
              <a:t> to 4</a:t>
            </a:r>
            <a:r>
              <a:rPr lang="en-US" sz="1600" baseline="30000"/>
              <a:t>+</a:t>
            </a:r>
            <a:r>
              <a:rPr lang="en-US" sz="1600"/>
              <a:t>.</a:t>
            </a:r>
            <a:endParaRPr lang="en-US" sz="1600" baseline="30000"/>
          </a:p>
        </p:txBody>
      </p:sp>
      <p:pic>
        <p:nvPicPr>
          <p:cNvPr id="3789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3" y="769774"/>
            <a:ext cx="2980267" cy="37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3"/>
          <p:cNvSpPr txBox="1">
            <a:spLocks noChangeArrowheads="1"/>
          </p:cNvSpPr>
          <p:nvPr/>
        </p:nvSpPr>
        <p:spPr bwMode="auto">
          <a:xfrm>
            <a:off x="237062" y="6096002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/>
              <a:t>Hagen, Hjorth-Jensen, Jansen, Machleidt, Papenbrock,</a:t>
            </a:r>
          </a:p>
          <a:p>
            <a:pPr eaLnBrk="1" hangingPunct="1"/>
            <a:r>
              <a:rPr lang="en-US" sz="1600"/>
              <a:t>Phys. Rev. Lett. 108 242501 (2012)</a:t>
            </a:r>
          </a:p>
        </p:txBody>
      </p:sp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270934" y="5334000"/>
            <a:ext cx="53941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 smtClean="0"/>
              <a:t>Inclusion continuum and of schematic 3NFs: </a:t>
            </a:r>
          </a:p>
          <a:p>
            <a:pPr eaLnBrk="1" hangingPunct="1"/>
            <a:r>
              <a:rPr lang="en-US" sz="1800" dirty="0" err="1" smtClean="0">
                <a:solidFill>
                  <a:srgbClr val="000090"/>
                </a:solidFill>
              </a:rPr>
              <a:t>k</a:t>
            </a:r>
            <a:r>
              <a:rPr lang="en-US" sz="1800" baseline="-25000" dirty="0" err="1" smtClean="0">
                <a:solidFill>
                  <a:srgbClr val="000090"/>
                </a:solidFill>
              </a:rPr>
              <a:t>F</a:t>
            </a:r>
            <a:r>
              <a:rPr lang="en-US" sz="1800" dirty="0">
                <a:solidFill>
                  <a:srgbClr val="000090"/>
                </a:solidFill>
              </a:rPr>
              <a:t>=1.05 fm</a:t>
            </a:r>
            <a:r>
              <a:rPr lang="en-US" sz="1800" baseline="30000" dirty="0">
                <a:solidFill>
                  <a:srgbClr val="000090"/>
                </a:solidFill>
              </a:rPr>
              <a:t>-1</a:t>
            </a:r>
            <a:r>
              <a:rPr lang="en-US" sz="1800" dirty="0">
                <a:solidFill>
                  <a:srgbClr val="000090"/>
                </a:solidFill>
              </a:rPr>
              <a:t>, </a:t>
            </a:r>
            <a:r>
              <a:rPr lang="en-US" sz="1800" dirty="0" err="1">
                <a:solidFill>
                  <a:srgbClr val="000090"/>
                </a:solidFill>
              </a:rPr>
              <a:t>c</a:t>
            </a:r>
            <a:r>
              <a:rPr lang="en-US" sz="1800" baseline="-25000" dirty="0" err="1">
                <a:solidFill>
                  <a:srgbClr val="000090"/>
                </a:solidFill>
              </a:rPr>
              <a:t>E</a:t>
            </a:r>
            <a:r>
              <a:rPr lang="en-US" sz="1800" dirty="0">
                <a:solidFill>
                  <a:srgbClr val="000090"/>
                </a:solidFill>
              </a:rPr>
              <a:t>=0.71</a:t>
            </a:r>
            <a:r>
              <a:rPr lang="en-US" sz="1800" dirty="0"/>
              <a:t>, </a:t>
            </a:r>
            <a:r>
              <a:rPr lang="en-US" sz="1800" dirty="0" err="1"/>
              <a:t>c</a:t>
            </a:r>
            <a:r>
              <a:rPr lang="en-US" sz="1800" baseline="-25000" dirty="0" err="1"/>
              <a:t>D</a:t>
            </a:r>
            <a:r>
              <a:rPr lang="en-US" sz="1800" dirty="0"/>
              <a:t>=-0.2  </a:t>
            </a:r>
          </a:p>
        </p:txBody>
      </p:sp>
      <p:sp>
        <p:nvSpPr>
          <p:cNvPr id="10" name="Oval 9"/>
          <p:cNvSpPr/>
          <p:nvPr/>
        </p:nvSpPr>
        <p:spPr>
          <a:xfrm>
            <a:off x="4547504" y="718975"/>
            <a:ext cx="1151466" cy="1049807"/>
          </a:xfrm>
          <a:prstGeom prst="ellipse">
            <a:avLst/>
          </a:prstGeom>
          <a:noFill/>
          <a:ln w="57150" cap="flat" cmpd="sng">
            <a:solidFill>
              <a:srgbClr val="FF0000">
                <a:alpha val="5700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4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2"/>
            <a:ext cx="8229600" cy="62282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Long-lived 4</a:t>
            </a:r>
            <a:r>
              <a:rPr lang="en-US" sz="2800" b="1" baseline="30000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+</a:t>
            </a:r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 isomer in Fluorine-26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819400"/>
            <a:ext cx="6371646" cy="3912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6799" y="4693205"/>
            <a:ext cx="29337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pectra in </a:t>
            </a:r>
            <a:r>
              <a:rPr lang="en-US" baseline="30000" dirty="0" smtClean="0"/>
              <a:t>26</a:t>
            </a:r>
            <a:r>
              <a:rPr lang="en-US" dirty="0" smtClean="0"/>
              <a:t>F compared to coupled-cluster</a:t>
            </a:r>
          </a:p>
          <a:p>
            <a:r>
              <a:rPr lang="en-US" dirty="0" smtClean="0"/>
              <a:t>calculations with inclusion of schematic 3NFs and continuum </a:t>
            </a:r>
          </a:p>
          <a:p>
            <a:r>
              <a:rPr lang="en-US" b="1" dirty="0" smtClean="0"/>
              <a:t>A</a:t>
            </a:r>
            <a:r>
              <a:rPr lang="en-US" b="1" dirty="0"/>
              <a:t>. </a:t>
            </a:r>
            <a:r>
              <a:rPr lang="en-US" b="1" dirty="0" err="1" smtClean="0"/>
              <a:t>Lepailleur</a:t>
            </a:r>
            <a:r>
              <a:rPr lang="en-US" b="1" dirty="0"/>
              <a:t> </a:t>
            </a:r>
            <a:r>
              <a:rPr lang="en-US" b="1" dirty="0" smtClean="0"/>
              <a:t>et al, PRL 110 082502 (2013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694267"/>
            <a:ext cx="3543299" cy="33116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7000" y="681567"/>
            <a:ext cx="5751694" cy="2036233"/>
            <a:chOff x="25400" y="694267"/>
            <a:chExt cx="5751694" cy="20362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3" y="889000"/>
              <a:ext cx="5494352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03" y="1689100"/>
              <a:ext cx="5700891" cy="9144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400" y="694267"/>
              <a:ext cx="5751694" cy="20362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765" y="3653353"/>
            <a:ext cx="461636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90297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7"/>
          <p:cNvSpPr txBox="1">
            <a:spLocks noChangeArrowheads="1"/>
          </p:cNvSpPr>
          <p:nvPr/>
        </p:nvSpPr>
        <p:spPr bwMode="auto">
          <a:xfrm>
            <a:off x="1447800" y="31353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800"/>
              <a:t>Ca</a:t>
            </a:r>
          </a:p>
        </p:txBody>
      </p:sp>
      <p:sp>
        <p:nvSpPr>
          <p:cNvPr id="38916" name="TextBox 8"/>
          <p:cNvSpPr txBox="1">
            <a:spLocks noChangeArrowheads="1"/>
          </p:cNvSpPr>
          <p:nvPr/>
        </p:nvSpPr>
        <p:spPr bwMode="auto">
          <a:xfrm>
            <a:off x="2667000" y="1447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800"/>
              <a:t>Ni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8800" y="32004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8600" y="32004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4648200" y="3200400"/>
            <a:ext cx="168275" cy="16827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0" name="Title 1"/>
          <p:cNvSpPr>
            <a:spLocks noGrp="1"/>
          </p:cNvSpPr>
          <p:nvPr>
            <p:ph type="title"/>
          </p:nvPr>
        </p:nvSpPr>
        <p:spPr bwMode="auto">
          <a:xfrm>
            <a:off x="381000" y="76200"/>
            <a:ext cx="82296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Lucida Grande"/>
                <a:ea typeface="ＭＳ Ｐゴシック" charset="0"/>
                <a:cs typeface="Lucida Grande"/>
              </a:rPr>
              <a:t>Is </a:t>
            </a:r>
            <a:r>
              <a:rPr lang="en-US" sz="2800" b="1" baseline="30000" dirty="0">
                <a:solidFill>
                  <a:srgbClr val="000090"/>
                </a:solidFill>
                <a:latin typeface="Lucida Grande"/>
                <a:ea typeface="ＭＳ Ｐゴシック" charset="0"/>
                <a:cs typeface="Lucida Grande"/>
              </a:rPr>
              <a:t>54</a:t>
            </a:r>
            <a:r>
              <a:rPr lang="en-US" sz="2800" b="1" dirty="0">
                <a:solidFill>
                  <a:srgbClr val="000090"/>
                </a:solidFill>
                <a:latin typeface="Lucida Grande"/>
                <a:ea typeface="ＭＳ Ｐゴシック" charset="0"/>
                <a:cs typeface="Lucida Grande"/>
              </a:rPr>
              <a:t>Ca a magic nucleus? </a:t>
            </a:r>
          </a:p>
        </p:txBody>
      </p:sp>
      <p:sp>
        <p:nvSpPr>
          <p:cNvPr id="38921" name="TextBox 13"/>
          <p:cNvSpPr txBox="1">
            <a:spLocks noChangeArrowheads="1"/>
          </p:cNvSpPr>
          <p:nvPr/>
        </p:nvSpPr>
        <p:spPr bwMode="auto">
          <a:xfrm>
            <a:off x="6858000" y="4008438"/>
            <a:ext cx="21796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Magic nuclei 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determine the 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structure of entire 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regions of the 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nuclear chart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3200400"/>
            <a:ext cx="228600" cy="2286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3" name="TextBox 15"/>
          <p:cNvSpPr txBox="1">
            <a:spLocks noChangeArrowheads="1"/>
          </p:cNvSpPr>
          <p:nvPr/>
        </p:nvSpPr>
        <p:spPr bwMode="auto">
          <a:xfrm>
            <a:off x="6743700" y="2722563"/>
            <a:ext cx="4191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5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1219200"/>
            <a:ext cx="1828800" cy="9239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aseline="30000" dirty="0">
                <a:ea typeface="ヒラギノ角ゴ Pro W3" charset="-128"/>
                <a:cs typeface="ヒラギノ角ゴ Pro W3" charset="-128"/>
              </a:rPr>
              <a:t>40</a:t>
            </a:r>
            <a:r>
              <a:rPr lang="en-US" dirty="0">
                <a:ea typeface="ヒラギノ角ゴ Pro W3" charset="-128"/>
                <a:cs typeface="ヒラギノ角ゴ Pro W3" charset="-128"/>
              </a:rPr>
              <a:t>Ca in our bones (N=Z=20)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09800" y="2133600"/>
            <a:ext cx="18288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04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37" y="67839"/>
            <a:ext cx="8819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Evolution of shell structure in neutron rich Calcium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37" y="529504"/>
            <a:ext cx="3696131" cy="4581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83708" y="666776"/>
            <a:ext cx="467408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do shell closures and magic numbers evolve towards the </a:t>
            </a:r>
            <a:r>
              <a:rPr lang="en-US" sz="2000" dirty="0" err="1" smtClean="0"/>
              <a:t>dripline</a:t>
            </a:r>
            <a:r>
              <a:rPr lang="en-US" sz="2000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Is the naïve shell model picture valid at the neutron </a:t>
            </a:r>
            <a:r>
              <a:rPr lang="en-US" sz="2000" dirty="0" err="1" smtClean="0"/>
              <a:t>dripline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11" y="2230915"/>
            <a:ext cx="4298167" cy="4627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437" y="5278382"/>
            <a:ext cx="452117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What are the mechanisms responsible for shell closure in </a:t>
            </a:r>
            <a:r>
              <a:rPr lang="en-US" baseline="30000" dirty="0" smtClean="0"/>
              <a:t>48</a:t>
            </a:r>
            <a:r>
              <a:rPr lang="en-US" dirty="0" smtClean="0"/>
              <a:t>Ca?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Different models give conflicting result for shell closure in </a:t>
            </a:r>
            <a:r>
              <a:rPr lang="en-US" baseline="30000" dirty="0" smtClean="0"/>
              <a:t>54</a:t>
            </a:r>
            <a:r>
              <a:rPr lang="en-US" dirty="0" smtClean="0"/>
              <a:t>Ca.</a:t>
            </a:r>
          </a:p>
          <a:p>
            <a:r>
              <a:rPr lang="en-US" dirty="0" smtClean="0"/>
              <a:t>     J. D. </a:t>
            </a:r>
            <a:r>
              <a:rPr lang="en-US" dirty="0"/>
              <a:t>Holt et al, </a:t>
            </a:r>
            <a:r>
              <a:rPr lang="en-US" dirty="0" smtClean="0"/>
              <a:t>J. Phys. G</a:t>
            </a:r>
            <a:r>
              <a:rPr lang="en-US" b="1" dirty="0" smtClean="0"/>
              <a:t> 39</a:t>
            </a:r>
            <a:r>
              <a:rPr lang="en-US" dirty="0" smtClean="0"/>
              <a:t>, 085111 (2012)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7" y="1370158"/>
            <a:ext cx="6291125" cy="4854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42570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Calcium isotopes from </a:t>
            </a:r>
            <a:r>
              <a:rPr lang="en-US" sz="2800" b="1" dirty="0" err="1" smtClean="0">
                <a:solidFill>
                  <a:srgbClr val="000090"/>
                </a:solidFill>
                <a:latin typeface="Lucida Grande CE"/>
                <a:cs typeface="Lucida Grande CE"/>
              </a:rPr>
              <a:t>chiral</a:t>
            </a:r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 interactions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81165" y="1427864"/>
            <a:ext cx="2632187" cy="53091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NN </a:t>
            </a:r>
            <a:r>
              <a:rPr lang="en-US" dirty="0">
                <a:solidFill>
                  <a:srgbClr val="FF0000"/>
                </a:solidFill>
              </a:rPr>
              <a:t>forces from chiral EFT and in-medium </a:t>
            </a:r>
            <a:r>
              <a:rPr lang="en-US" dirty="0" smtClean="0">
                <a:solidFill>
                  <a:srgbClr val="FF0000"/>
                </a:solidFill>
              </a:rPr>
              <a:t>schematic </a:t>
            </a:r>
            <a:r>
              <a:rPr lang="en-US" dirty="0">
                <a:solidFill>
                  <a:srgbClr val="FF0000"/>
                </a:solidFill>
              </a:rPr>
              <a:t>3NF: 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r>
              <a:rPr lang="en-US" baseline="-25000" dirty="0" err="1" smtClean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=0.95 fm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baseline="-25000" dirty="0" err="1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=0.735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baseline="-25000" dirty="0" err="1" smtClean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=-0.2 </a:t>
            </a:r>
          </a:p>
          <a:p>
            <a:endParaRPr lang="en-US" b="1" dirty="0" smtClean="0"/>
          </a:p>
          <a:p>
            <a:r>
              <a:rPr lang="en-US" b="1" dirty="0" smtClean="0"/>
              <a:t>Main Features: </a:t>
            </a:r>
            <a:endParaRPr lang="en-US" baseline="30000" dirty="0" smtClean="0"/>
          </a:p>
          <a:p>
            <a:pPr marL="342900" indent="-342900">
              <a:buAutoNum type="arabicPeriod"/>
            </a:pPr>
            <a:r>
              <a:rPr lang="en-US" dirty="0" smtClean="0"/>
              <a:t>NN + schematic 3NFs: good agreement with experiment.</a:t>
            </a:r>
          </a:p>
          <a:p>
            <a:pPr marL="342900" indent="-342900">
              <a:buAutoNum type="arabicPeriod"/>
            </a:pPr>
            <a:r>
              <a:rPr lang="en-US" dirty="0" smtClean="0"/>
              <a:t>NN forces alone </a:t>
            </a:r>
            <a:r>
              <a:rPr lang="en-US" dirty="0" err="1" smtClean="0"/>
              <a:t>overbinds</a:t>
            </a:r>
            <a:r>
              <a:rPr lang="en-US" dirty="0" smtClean="0"/>
              <a:t> calcium  </a:t>
            </a:r>
          </a:p>
          <a:p>
            <a:pPr marL="342900" indent="-342900">
              <a:buAutoNum type="arabicPeriod"/>
            </a:pPr>
            <a:r>
              <a:rPr lang="en-US" baseline="30000" dirty="0" smtClean="0"/>
              <a:t>61-62</a:t>
            </a:r>
            <a:r>
              <a:rPr lang="en-US" dirty="0" smtClean="0"/>
              <a:t>Ca are located right at threshold </a:t>
            </a:r>
          </a:p>
          <a:p>
            <a:endParaRPr lang="en-US" sz="1500" dirty="0" smtClean="0"/>
          </a:p>
          <a:p>
            <a:endParaRPr lang="en-US" sz="1500" dirty="0" smtClean="0"/>
          </a:p>
          <a:p>
            <a:r>
              <a:rPr lang="en-US" sz="1500" u="sng" dirty="0" smtClean="0"/>
              <a:t>See also: </a:t>
            </a:r>
            <a:endParaRPr lang="en-US" sz="1500" u="sng" dirty="0"/>
          </a:p>
          <a:p>
            <a:r>
              <a:rPr lang="en-US" sz="1500" dirty="0" err="1" smtClean="0"/>
              <a:t>Meng</a:t>
            </a:r>
            <a:r>
              <a:rPr lang="en-US" sz="1500" dirty="0" smtClean="0"/>
              <a:t> et al PRC 65, 041302 </a:t>
            </a:r>
            <a:r>
              <a:rPr lang="en-US" sz="1500" dirty="0"/>
              <a:t>(2002</a:t>
            </a:r>
            <a:r>
              <a:rPr lang="en-US" sz="1500" dirty="0" smtClean="0"/>
              <a:t>), </a:t>
            </a:r>
            <a:r>
              <a:rPr lang="en-US" sz="1500" dirty="0" err="1" smtClean="0"/>
              <a:t>Lenzi</a:t>
            </a:r>
            <a:r>
              <a:rPr lang="en-US" sz="1500" dirty="0" smtClean="0"/>
              <a:t> et al  PRC </a:t>
            </a:r>
            <a:r>
              <a:rPr lang="en-US" sz="1500" dirty="0"/>
              <a:t>82, 054301 (2010</a:t>
            </a:r>
            <a:r>
              <a:rPr lang="en-US" sz="1500" dirty="0" smtClean="0"/>
              <a:t>) and </a:t>
            </a:r>
            <a:r>
              <a:rPr lang="en-US" sz="1500" dirty="0" err="1" smtClean="0">
                <a:solidFill>
                  <a:srgbClr val="000000"/>
                </a:solidFill>
              </a:rPr>
              <a:t>Erler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et al, </a:t>
            </a:r>
            <a:r>
              <a:rPr lang="en-US" sz="15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Nature 486, 509 (2012) </a:t>
            </a:r>
            <a:r>
              <a:rPr lang="en-US" sz="15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8618" y="4879960"/>
            <a:ext cx="2968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=0.95fm</a:t>
            </a:r>
            <a:r>
              <a:rPr lang="en-US" baseline="30000" dirty="0" smtClean="0"/>
              <a:t>-1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=-0.2,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=0.735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max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0000"/>
                </a:solidFill>
              </a:rPr>
              <a:t> 18, hw = 26MeV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38915" y="4082437"/>
            <a:ext cx="1102634" cy="461823"/>
          </a:xfrm>
          <a:prstGeom prst="ellipse">
            <a:avLst/>
          </a:prstGeom>
          <a:noFill/>
          <a:ln w="38100" cmpd="sng"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73109" y="4430947"/>
            <a:ext cx="1518221" cy="185945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97628" y="6156644"/>
            <a:ext cx="2922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peninsula of weak stability?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9944" y="579994"/>
            <a:ext cx="8889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Hagen, </a:t>
            </a:r>
            <a:r>
              <a:rPr lang="en-US" sz="1400" b="1" dirty="0" err="1" smtClean="0"/>
              <a:t>Hjorth</a:t>
            </a:r>
            <a:r>
              <a:rPr lang="en-US" sz="1400" b="1" dirty="0"/>
              <a:t>-Jensen, </a:t>
            </a:r>
            <a:r>
              <a:rPr lang="en-US" sz="1400" b="1" dirty="0" smtClean="0"/>
              <a:t>Jansen</a:t>
            </a:r>
            <a:r>
              <a:rPr lang="en-US" sz="1400" b="1" dirty="0"/>
              <a:t>, </a:t>
            </a:r>
            <a:r>
              <a:rPr lang="en-US" sz="1400" b="1" dirty="0" err="1" smtClean="0"/>
              <a:t>Machleidt</a:t>
            </a:r>
            <a:r>
              <a:rPr lang="en-US" sz="1400" b="1" dirty="0"/>
              <a:t>, </a:t>
            </a:r>
            <a:r>
              <a:rPr lang="en-US" sz="1400" b="1" dirty="0" err="1" smtClean="0"/>
              <a:t>Papenbrock</a:t>
            </a:r>
            <a:r>
              <a:rPr lang="en-US" sz="1400" b="1" dirty="0"/>
              <a:t>,  </a:t>
            </a:r>
            <a:r>
              <a:rPr lang="en-US" sz="1400" b="1" dirty="0" smtClean="0"/>
              <a:t>Phys</a:t>
            </a:r>
            <a:r>
              <a:rPr lang="en-US" sz="1400" b="1" dirty="0"/>
              <a:t>. Rev. </a:t>
            </a:r>
            <a:r>
              <a:rPr lang="en-US" sz="1400" b="1" dirty="0" err="1"/>
              <a:t>Lett</a:t>
            </a:r>
            <a:r>
              <a:rPr lang="en-US" sz="1400" b="1" dirty="0"/>
              <a:t>. 109, 032502 (2012).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" y="1228716"/>
            <a:ext cx="5321808" cy="4074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537916" cy="42570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Is </a:t>
            </a:r>
            <a:r>
              <a:rPr lang="en-US" sz="2400" b="1" baseline="30000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54</a:t>
            </a:r>
            <a:r>
              <a:rPr lang="en-US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Ca a magic nucleus? (Is N=34 a magic number?)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16127" y="5303520"/>
          <a:ext cx="7404438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43462"/>
                <a:gridCol w="2471072"/>
                <a:gridCol w="2489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48</a:t>
                      </a:r>
                      <a:r>
                        <a:rPr lang="en-US" baseline="0" dirty="0" smtClean="0"/>
                        <a:t>Ca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52</a:t>
                      </a:r>
                      <a:r>
                        <a:rPr lang="en-US" baseline="0" dirty="0" smtClean="0"/>
                        <a:t>Ca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54</a:t>
                      </a:r>
                      <a:r>
                        <a:rPr lang="en-US" baseline="0" dirty="0" smtClean="0"/>
                        <a:t>Ca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73568"/>
              </p:ext>
            </p:extLst>
          </p:nvPr>
        </p:nvGraphicFramePr>
        <p:xfrm>
          <a:off x="816127" y="5674360"/>
          <a:ext cx="7407981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23109"/>
                <a:gridCol w="823109"/>
                <a:gridCol w="823109"/>
                <a:gridCol w="823109"/>
                <a:gridCol w="823109"/>
                <a:gridCol w="823109"/>
                <a:gridCol w="823109"/>
                <a:gridCol w="823109"/>
                <a:gridCol w="823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/2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/2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/2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3.58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4.20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2.19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3.95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1.89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4.46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2.36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7391" y="6102137"/>
            <a:ext cx="51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</a:t>
            </a:r>
          </a:p>
          <a:p>
            <a:r>
              <a:rPr lang="en-US" dirty="0" smtClean="0"/>
              <a:t>Exp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1662" y="1228716"/>
            <a:ext cx="313725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Main Features: </a:t>
            </a:r>
          </a:p>
          <a:p>
            <a:pPr marL="342900" indent="-342900">
              <a:buAutoNum type="arabicPeriod"/>
            </a:pPr>
            <a:r>
              <a:rPr lang="en-US" dirty="0" smtClean="0"/>
              <a:t>Good agreement between theory and experiment. </a:t>
            </a:r>
          </a:p>
          <a:p>
            <a:pPr marL="342900" indent="-342900">
              <a:buAutoNum type="arabicPeriod"/>
            </a:pPr>
            <a:r>
              <a:rPr lang="en-US" dirty="0" smtClean="0"/>
              <a:t>Shell closure in </a:t>
            </a:r>
            <a:r>
              <a:rPr lang="en-US" baseline="30000" dirty="0" smtClean="0"/>
              <a:t>48</a:t>
            </a:r>
            <a:r>
              <a:rPr lang="en-US" dirty="0" smtClean="0"/>
              <a:t>Ca due to effects of 3NFs </a:t>
            </a:r>
          </a:p>
          <a:p>
            <a:pPr marL="342900" indent="-342900">
              <a:buAutoNum type="arabicPeriod"/>
            </a:pPr>
            <a:r>
              <a:rPr lang="en-US" dirty="0" smtClean="0"/>
              <a:t>Predict weak (sub-)shell closure in </a:t>
            </a:r>
            <a:r>
              <a:rPr lang="en-US" baseline="30000" dirty="0" smtClean="0"/>
              <a:t>54</a:t>
            </a:r>
            <a:r>
              <a:rPr lang="en-US" dirty="0" smtClean="0"/>
              <a:t>Ca. 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51500" y="3486758"/>
            <a:ext cx="3343616" cy="12311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Calibri body"/>
                <a:cs typeface="Calibri body"/>
              </a:rPr>
              <a:t>Measurement at RIKEN (Japan) agrees with theoretical </a:t>
            </a:r>
            <a:r>
              <a:rPr lang="en-US" sz="2000" b="1" dirty="0" smtClean="0">
                <a:solidFill>
                  <a:srgbClr val="0000FF"/>
                </a:solidFill>
                <a:latin typeface="Calibri body"/>
                <a:cs typeface="Calibri body"/>
              </a:rPr>
              <a:t>prediction </a:t>
            </a:r>
            <a:r>
              <a:rPr lang="en-US" sz="1400" b="1" dirty="0" smtClean="0">
                <a:solidFill>
                  <a:srgbClr val="0000FF"/>
                </a:solidFill>
                <a:latin typeface="Calibri body"/>
                <a:cs typeface="Calibri body"/>
              </a:rPr>
              <a:t>(D. </a:t>
            </a:r>
            <a:r>
              <a:rPr lang="en-US" sz="1400" b="1" dirty="0" err="1" smtClean="0">
                <a:solidFill>
                  <a:srgbClr val="0000FF"/>
                </a:solidFill>
                <a:latin typeface="Calibri body"/>
                <a:cs typeface="Calibri body"/>
              </a:rPr>
              <a:t>Steppenbeck</a:t>
            </a:r>
            <a:r>
              <a:rPr lang="en-US" sz="1400" b="1" dirty="0" smtClean="0">
                <a:solidFill>
                  <a:srgbClr val="0000FF"/>
                </a:solidFill>
                <a:latin typeface="Calibri body"/>
                <a:cs typeface="Calibri body"/>
              </a:rPr>
              <a:t> private communication)</a:t>
            </a:r>
            <a:endParaRPr lang="en-US" sz="2000" b="1" dirty="0">
              <a:solidFill>
                <a:srgbClr val="0000FF"/>
              </a:solidFill>
              <a:latin typeface="Calibri body"/>
              <a:cs typeface="Calibri bod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8133" y="3143725"/>
            <a:ext cx="54864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Zapf Dingbats" charset="0"/>
                <a:cs typeface="Zapf Dingbats" charset="0"/>
              </a:rPr>
              <a:t>★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474633" y="3440481"/>
            <a:ext cx="1176867" cy="503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5058" y="2611694"/>
            <a:ext cx="1290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RIKEN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Experiment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666" y="559275"/>
            <a:ext cx="8889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Hagen, </a:t>
            </a:r>
            <a:r>
              <a:rPr lang="en-US" sz="1400" b="1" dirty="0" err="1" smtClean="0"/>
              <a:t>Hjorth</a:t>
            </a:r>
            <a:r>
              <a:rPr lang="en-US" sz="1400" b="1" dirty="0"/>
              <a:t>-Jensen, </a:t>
            </a:r>
            <a:r>
              <a:rPr lang="en-US" sz="1400" b="1" dirty="0" smtClean="0"/>
              <a:t>Jansen</a:t>
            </a:r>
            <a:r>
              <a:rPr lang="en-US" sz="1400" b="1" dirty="0"/>
              <a:t>, </a:t>
            </a:r>
            <a:r>
              <a:rPr lang="en-US" sz="1400" b="1" dirty="0" err="1" smtClean="0"/>
              <a:t>Machleidt</a:t>
            </a:r>
            <a:r>
              <a:rPr lang="en-US" sz="1400" b="1" dirty="0"/>
              <a:t>, </a:t>
            </a:r>
            <a:r>
              <a:rPr lang="en-US" sz="1400" b="1" dirty="0" err="1" smtClean="0"/>
              <a:t>Papenbrock</a:t>
            </a:r>
            <a:r>
              <a:rPr lang="en-US" sz="1400" b="1" dirty="0"/>
              <a:t>,  </a:t>
            </a:r>
            <a:r>
              <a:rPr lang="en-US" sz="1400" b="1" dirty="0" smtClean="0"/>
              <a:t>Phys</a:t>
            </a:r>
            <a:r>
              <a:rPr lang="en-US" sz="1400" b="1" dirty="0"/>
              <a:t>. Rev. </a:t>
            </a:r>
            <a:r>
              <a:rPr lang="en-US" sz="1400" b="1" dirty="0" err="1"/>
              <a:t>Lett</a:t>
            </a:r>
            <a:r>
              <a:rPr lang="en-US" sz="1400" b="1" dirty="0"/>
              <a:t>. 109, 032502 (2012).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4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909" y="5479257"/>
            <a:ext cx="3839875" cy="1377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4480"/>
            <a:ext cx="4554726" cy="1961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14"/>
            <a:ext cx="8229600" cy="62273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Spectra and shell evolution in Calcium isotopes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95097" y="717656"/>
            <a:ext cx="29678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Inversion of the 9/2+ and 5/2+ resonant states in </a:t>
            </a:r>
            <a:r>
              <a:rPr lang="en-US" baseline="30000" dirty="0" smtClean="0"/>
              <a:t>53,55,61</a:t>
            </a:r>
            <a:r>
              <a:rPr lang="en-US" dirty="0" smtClean="0"/>
              <a:t>Ca</a:t>
            </a:r>
          </a:p>
          <a:p>
            <a:pPr marL="342900" indent="-342900">
              <a:buAutoNum type="arabicPeriod"/>
            </a:pPr>
            <a:r>
              <a:rPr lang="en-US" dirty="0" smtClean="0"/>
              <a:t> We find the ground state of </a:t>
            </a:r>
            <a:r>
              <a:rPr lang="en-US" baseline="30000" dirty="0" smtClean="0"/>
              <a:t>61</a:t>
            </a:r>
            <a:r>
              <a:rPr lang="en-US" dirty="0" smtClean="0"/>
              <a:t>Ca to be ½+ located right at threshold. </a:t>
            </a:r>
          </a:p>
          <a:p>
            <a:pPr marL="342900" indent="-342900">
              <a:buAutoNum type="arabicPeriod"/>
            </a:pPr>
            <a:r>
              <a:rPr lang="en-US" dirty="0" smtClean="0"/>
              <a:t>A harmonic oscillator basis gives the naïve shell model ordering of states.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4596" y="4894480"/>
            <a:ext cx="4624684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New penning trap measurement of masses of </a:t>
            </a:r>
            <a:r>
              <a:rPr lang="en-US" sz="1600" baseline="30000" dirty="0" smtClean="0"/>
              <a:t>51,52</a:t>
            </a:r>
            <a:r>
              <a:rPr lang="en-US" sz="1600" dirty="0" smtClean="0"/>
              <a:t>Ca</a:t>
            </a:r>
          </a:p>
          <a:p>
            <a:r>
              <a:rPr lang="en-US" sz="1600" dirty="0" smtClean="0"/>
              <a:t> A. T. Gallant et al </a:t>
            </a:r>
            <a:r>
              <a:rPr lang="hu-HU" sz="1600" dirty="0"/>
              <a:t>Phys. Rev. Lett. </a:t>
            </a:r>
            <a:r>
              <a:rPr lang="hu-HU" sz="1600" b="1" dirty="0"/>
              <a:t>109</a:t>
            </a:r>
            <a:r>
              <a:rPr lang="hu-HU" sz="1600" dirty="0"/>
              <a:t>, 032506 </a:t>
            </a:r>
            <a:r>
              <a:rPr lang="hu-HU" sz="1600" dirty="0" smtClean="0"/>
              <a:t>(2012)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48576" y="5479256"/>
            <a:ext cx="1459916" cy="974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22" y="675849"/>
            <a:ext cx="5209065" cy="401930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48576" y="675849"/>
            <a:ext cx="914400" cy="30230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48576" y="1722712"/>
            <a:ext cx="914400" cy="335784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62976" y="1084032"/>
            <a:ext cx="1832121" cy="813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162976" y="908841"/>
            <a:ext cx="1832121" cy="69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279416" y="3554433"/>
            <a:ext cx="3829864" cy="1140718"/>
            <a:chOff x="5279416" y="3554433"/>
            <a:chExt cx="3829864" cy="1140718"/>
          </a:xfrm>
        </p:grpSpPr>
        <p:sp>
          <p:nvSpPr>
            <p:cNvPr id="7" name="Oval 6"/>
            <p:cNvSpPr/>
            <p:nvPr/>
          </p:nvSpPr>
          <p:spPr>
            <a:xfrm>
              <a:off x="5279416" y="3554433"/>
              <a:ext cx="3829864" cy="10772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7260" y="3617933"/>
              <a:ext cx="36215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100" b="1" dirty="0" smtClean="0"/>
                <a:t>Continuum coupling </a:t>
              </a:r>
            </a:p>
            <a:p>
              <a:pPr algn="ctr"/>
              <a:r>
                <a:rPr lang="en-US" sz="3100" b="1" dirty="0" smtClean="0"/>
                <a:t>is crucial! </a:t>
              </a:r>
              <a:endParaRPr lang="en-US" sz="3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290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35"/>
            <a:ext cx="8229600" cy="6684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Summary </a:t>
            </a:r>
            <a:endParaRPr lang="en-US" sz="2800" b="1" dirty="0">
              <a:solidFill>
                <a:srgbClr val="000090"/>
              </a:solidFill>
              <a:latin typeface="Lucida Grande CE"/>
              <a:cs typeface="Lucida Grande C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22520"/>
            <a:ext cx="8229600" cy="37394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latin typeface="Calibri"/>
                <a:ea typeface="ＭＳ Ｐゴシック" charset="-128"/>
                <a:cs typeface="Calibri"/>
              </a:rPr>
              <a:t>Optimized interactions from Chiral EFT probed in nuclei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000" kern="0" dirty="0">
                <a:solidFill>
                  <a:sysClr val="windowText" lastClr="000000"/>
                </a:solidFill>
              </a:rPr>
              <a:t>NNLO (</a:t>
            </a:r>
            <a:r>
              <a:rPr lang="en-US" sz="3000" kern="0" dirty="0" err="1">
                <a:solidFill>
                  <a:sysClr val="windowText" lastClr="000000"/>
                </a:solidFill>
              </a:rPr>
              <a:t>POUNDerS</a:t>
            </a:r>
            <a:r>
              <a:rPr lang="en-US" sz="3000" kern="0" dirty="0">
                <a:solidFill>
                  <a:sysClr val="windowText" lastClr="000000"/>
                </a:solidFill>
              </a:rPr>
              <a:t>)</a:t>
            </a:r>
            <a:r>
              <a:rPr lang="en-US" sz="3000" i="1" kern="0" dirty="0">
                <a:solidFill>
                  <a:sysClr val="windowText" lastClr="000000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  <a:cs typeface="Arial"/>
              </a:rPr>
              <a:t>captures key aspects of nuclear </a:t>
            </a:r>
            <a:r>
              <a:rPr lang="en-US" sz="3000" dirty="0" smtClean="0">
                <a:solidFill>
                  <a:prstClr val="black"/>
                </a:solidFill>
                <a:cs typeface="Arial"/>
              </a:rPr>
              <a:t>structure</a:t>
            </a:r>
            <a:endParaRPr lang="en-US" sz="3000" dirty="0" smtClean="0">
              <a:latin typeface="Calibri"/>
              <a:ea typeface="ＭＳ Ｐゴシック" charset="-128"/>
              <a:cs typeface="Calibri"/>
            </a:endParaRP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ea typeface="ＭＳ Ｐゴシック" charset="-128"/>
                <a:cs typeface="Calibri"/>
                <a:sym typeface="Wingdings" charset="2"/>
              </a:rPr>
              <a:t>Predict </a:t>
            </a:r>
            <a:r>
              <a:rPr lang="en-US" sz="3000" dirty="0">
                <a:ea typeface="ＭＳ Ｐゴシック" charset="-128"/>
                <a:cs typeface="Calibri"/>
                <a:sym typeface="Wingdings" charset="2"/>
              </a:rPr>
              <a:t>spin and parity </a:t>
            </a:r>
            <a:r>
              <a:rPr lang="en-US" sz="3000" dirty="0" smtClean="0">
                <a:ea typeface="ＭＳ Ｐゴシック" charset="-128"/>
                <a:cs typeface="Calibri"/>
                <a:sym typeface="Wingdings" charset="2"/>
              </a:rPr>
              <a:t>of </a:t>
            </a:r>
            <a:r>
              <a:rPr lang="en-US" sz="3000" dirty="0">
                <a:ea typeface="ＭＳ Ｐゴシック" charset="-128"/>
                <a:cs typeface="Calibri"/>
                <a:sym typeface="Wingdings" charset="2"/>
              </a:rPr>
              <a:t>observed resonance peak in </a:t>
            </a:r>
            <a:r>
              <a:rPr lang="en-US" sz="3000" baseline="30000" dirty="0" smtClean="0">
                <a:ea typeface="ＭＳ Ｐゴシック" charset="-128"/>
                <a:cs typeface="Calibri"/>
                <a:sym typeface="Wingdings" charset="2"/>
              </a:rPr>
              <a:t>24</a:t>
            </a:r>
            <a:r>
              <a:rPr lang="en-US" sz="3000" dirty="0" smtClean="0">
                <a:ea typeface="ＭＳ Ｐゴシック" charset="-128"/>
                <a:cs typeface="Calibri"/>
                <a:sym typeface="Wingdings" charset="2"/>
              </a:rPr>
              <a:t>O.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ea typeface="ＭＳ Ｐゴシック" charset="-128"/>
                <a:cs typeface="Calibri"/>
                <a:sym typeface="Wingdings" charset="2"/>
              </a:rPr>
              <a:t>Prediction of weak sub-shell closure in </a:t>
            </a:r>
            <a:r>
              <a:rPr lang="en-US" sz="3000" baseline="30000" dirty="0" smtClean="0">
                <a:ea typeface="ＭＳ Ｐゴシック" charset="-128"/>
                <a:cs typeface="Calibri"/>
                <a:sym typeface="Wingdings" charset="2"/>
              </a:rPr>
              <a:t>54</a:t>
            </a:r>
            <a:r>
              <a:rPr lang="en-US" sz="3000" dirty="0" smtClean="0">
                <a:ea typeface="ＭＳ Ｐゴシック" charset="-128"/>
                <a:cs typeface="Calibri"/>
                <a:sym typeface="Wingdings" charset="2"/>
              </a:rPr>
              <a:t>Ca recently verified by RIKEN. 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ea typeface="ＭＳ Ｐゴシック" charset="-128"/>
                <a:cs typeface="Calibri"/>
                <a:sym typeface="Wingdings" charset="2"/>
              </a:rPr>
              <a:t>Inversion of </a:t>
            </a:r>
            <a:r>
              <a:rPr lang="en-US" sz="3000" i="1" dirty="0" err="1" smtClean="0">
                <a:ea typeface="ＭＳ Ｐゴシック" charset="-128"/>
                <a:cs typeface="Calibri"/>
                <a:sym typeface="Wingdings" charset="2"/>
              </a:rPr>
              <a:t>gds</a:t>
            </a:r>
            <a:r>
              <a:rPr lang="en-US" sz="3000" i="1" dirty="0" smtClean="0">
                <a:ea typeface="ＭＳ Ｐゴシック" charset="-128"/>
                <a:cs typeface="Calibri"/>
                <a:sym typeface="Wingdings" charset="2"/>
              </a:rPr>
              <a:t> </a:t>
            </a:r>
            <a:r>
              <a:rPr lang="en-US" sz="3000" dirty="0" smtClean="0">
                <a:ea typeface="ＭＳ Ｐゴシック" charset="-128"/>
                <a:cs typeface="Calibri"/>
                <a:sym typeface="Wingdings" charset="2"/>
              </a:rPr>
              <a:t>levels in neutron rich calcium </a:t>
            </a:r>
          </a:p>
        </p:txBody>
      </p:sp>
    </p:spTree>
    <p:extLst>
      <p:ext uri="{BB962C8B-B14F-4D97-AF65-F5344CB8AC3E}">
        <p14:creationId xmlns:p14="http://schemas.microsoft.com/office/powerpoint/2010/main" val="15161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68"/>
            <a:ext cx="8229600" cy="350462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Outline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23846" y="983361"/>
            <a:ext cx="7823254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400" dirty="0" smtClean="0"/>
              <a:t>Optimization of interactions </a:t>
            </a:r>
            <a:r>
              <a:rPr lang="en-US" sz="3400" dirty="0"/>
              <a:t>from C</a:t>
            </a:r>
            <a:r>
              <a:rPr lang="en-US" sz="3400" dirty="0" smtClean="0"/>
              <a:t>hiral Effective Field Theory</a:t>
            </a:r>
          </a:p>
          <a:p>
            <a:pPr marL="342900" indent="-342900">
              <a:buFontTx/>
              <a:buAutoNum type="arabicPeriod"/>
            </a:pPr>
            <a:r>
              <a:rPr lang="en-US" sz="3400" dirty="0" smtClean="0"/>
              <a:t>Physics of nuclei at the limits of stability </a:t>
            </a:r>
            <a:r>
              <a:rPr lang="en-US" sz="3400" dirty="0"/>
              <a:t>and Coupled-Cluster </a:t>
            </a:r>
            <a:r>
              <a:rPr lang="en-US" sz="3400" dirty="0" smtClean="0"/>
              <a:t>theory</a:t>
            </a:r>
          </a:p>
          <a:p>
            <a:pPr marL="342900" indent="-342900">
              <a:buFontTx/>
              <a:buAutoNum type="arabicPeriod"/>
            </a:pPr>
            <a:r>
              <a:rPr lang="en-US" sz="3400" dirty="0" smtClean="0"/>
              <a:t>Structure of neutron rich oxygen and fluorine isotopes from optimized chiral interactions</a:t>
            </a:r>
          </a:p>
          <a:p>
            <a:pPr marL="342900" indent="-342900">
              <a:buAutoNum type="arabicPeriod"/>
            </a:pPr>
            <a:r>
              <a:rPr lang="en-US" sz="3400" dirty="0" smtClean="0"/>
              <a:t>Shell evolution in neutron rich calcium isotopes: Is </a:t>
            </a:r>
            <a:r>
              <a:rPr lang="en-US" sz="3400" baseline="30000" dirty="0" smtClean="0"/>
              <a:t>54</a:t>
            </a:r>
            <a:r>
              <a:rPr lang="en-US" sz="3400" dirty="0" smtClean="0"/>
              <a:t>Ca (N=34) a magic nucleus?</a:t>
            </a:r>
          </a:p>
        </p:txBody>
      </p:sp>
    </p:spTree>
    <p:extLst>
      <p:ext uri="{BB962C8B-B14F-4D97-AF65-F5344CB8AC3E}">
        <p14:creationId xmlns:p14="http://schemas.microsoft.com/office/powerpoint/2010/main" val="39320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Energy scales and relevant degrees of freedom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4572000" y="6550025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Fig.: Bertsch, Dean, Nazarewicz, SciDAC review (2007)</a:t>
            </a:r>
          </a:p>
        </p:txBody>
      </p:sp>
      <p:sp>
        <p:nvSpPr>
          <p:cNvPr id="6" name="Curved Left Arrow 5"/>
          <p:cNvSpPr/>
          <p:nvPr/>
        </p:nvSpPr>
        <p:spPr>
          <a:xfrm>
            <a:off x="4876800" y="990600"/>
            <a:ext cx="762000" cy="19050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181101" y="3619500"/>
            <a:ext cx="5715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4" name="TextBox 11"/>
          <p:cNvSpPr txBox="1">
            <a:spLocks noChangeArrowheads="1"/>
          </p:cNvSpPr>
          <p:nvPr/>
        </p:nvSpPr>
        <p:spPr bwMode="auto">
          <a:xfrm rot="-5400000">
            <a:off x="2895600" y="32004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Energy or Resolution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4876800" y="3909090"/>
            <a:ext cx="38100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dirty="0">
                <a:solidFill>
                  <a:srgbClr val="FF0000"/>
                </a:solidFill>
              </a:rPr>
              <a:t>Effective theories provide us with model independent approaches to atomic nuclei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solidFill>
                  <a:srgbClr val="FF0000"/>
                </a:solidFill>
              </a:rPr>
              <a:t>Key: Separation of scales</a:t>
            </a:r>
          </a:p>
        </p:txBody>
      </p:sp>
      <p:pic>
        <p:nvPicPr>
          <p:cNvPr id="27657" name="Picture 10" descr="DoF_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025"/>
            <a:ext cx="36226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Box 1"/>
          <p:cNvSpPr txBox="1">
            <a:spLocks noChangeArrowheads="1"/>
          </p:cNvSpPr>
          <p:nvPr/>
        </p:nvSpPr>
        <p:spPr bwMode="auto">
          <a:xfrm>
            <a:off x="490538" y="4724400"/>
            <a:ext cx="77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DFT</a:t>
            </a:r>
          </a:p>
        </p:txBody>
      </p: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41275" y="5514975"/>
            <a:ext cx="1557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collective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models</a:t>
            </a:r>
          </a:p>
        </p:txBody>
      </p:sp>
      <p:sp>
        <p:nvSpPr>
          <p:cNvPr id="27660" name="TextBox 17"/>
          <p:cNvSpPr txBox="1">
            <a:spLocks noChangeArrowheads="1"/>
          </p:cNvSpPr>
          <p:nvPr/>
        </p:nvSpPr>
        <p:spPr bwMode="auto">
          <a:xfrm>
            <a:off x="508000" y="36576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CI</a:t>
            </a:r>
          </a:p>
        </p:txBody>
      </p:sp>
      <p:sp>
        <p:nvSpPr>
          <p:cNvPr id="27661" name="TextBox 18"/>
          <p:cNvSpPr txBox="1">
            <a:spLocks noChangeArrowheads="1"/>
          </p:cNvSpPr>
          <p:nvPr/>
        </p:nvSpPr>
        <p:spPr bwMode="auto">
          <a:xfrm>
            <a:off x="134938" y="2709863"/>
            <a:ext cx="1246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ab initio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6152" y="1825710"/>
            <a:ext cx="3377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Chiral Effective Field Theory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17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5378" y="825499"/>
            <a:ext cx="340742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228600" y="762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2D2D8A"/>
                </a:solidFill>
                <a:latin typeface="Lucida Grande CE"/>
                <a:cs typeface="Lucida Grande CE"/>
              </a:rPr>
              <a:t>Nuclear forces from </a:t>
            </a:r>
            <a:r>
              <a:rPr lang="en-US" sz="2400" b="1" dirty="0" err="1">
                <a:solidFill>
                  <a:srgbClr val="2D2D8A"/>
                </a:solidFill>
                <a:latin typeface="Lucida Grande CE"/>
                <a:cs typeface="Lucida Grande CE"/>
              </a:rPr>
              <a:t>chiral</a:t>
            </a:r>
            <a:r>
              <a:rPr lang="en-US" sz="2400" b="1" dirty="0">
                <a:solidFill>
                  <a:srgbClr val="2D2D8A"/>
                </a:solidFill>
                <a:latin typeface="Lucida Grande CE"/>
                <a:cs typeface="Lucida Grande CE"/>
              </a:rPr>
              <a:t> effective field theory</a:t>
            </a:r>
          </a:p>
          <a:p>
            <a:pPr algn="ctr"/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[Weinberg; van </a:t>
            </a:r>
            <a:r>
              <a:rPr lang="en-US" sz="1600" dirty="0" err="1">
                <a:solidFill>
                  <a:srgbClr val="2D2D8A"/>
                </a:solidFill>
                <a:latin typeface="Times"/>
                <a:cs typeface="Times"/>
              </a:rPr>
              <a:t>Kolck</a:t>
            </a:r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; </a:t>
            </a:r>
            <a:r>
              <a:rPr lang="en-US" sz="1600" dirty="0" err="1">
                <a:solidFill>
                  <a:srgbClr val="2D2D8A"/>
                </a:solidFill>
                <a:latin typeface="Times"/>
                <a:cs typeface="Times"/>
              </a:rPr>
              <a:t>Epelbaum</a:t>
            </a:r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 </a:t>
            </a:r>
            <a:r>
              <a:rPr lang="en-US" sz="1600" i="1" dirty="0">
                <a:solidFill>
                  <a:srgbClr val="2D2D8A"/>
                </a:solidFill>
                <a:latin typeface="Times"/>
                <a:cs typeface="Times"/>
              </a:rPr>
              <a:t>et al</a:t>
            </a:r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.; </a:t>
            </a:r>
            <a:r>
              <a:rPr lang="en-US" sz="1600" dirty="0" err="1">
                <a:solidFill>
                  <a:srgbClr val="2D2D8A"/>
                </a:solidFill>
                <a:latin typeface="Times"/>
                <a:cs typeface="Times"/>
              </a:rPr>
              <a:t>Entem</a:t>
            </a:r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 &amp; </a:t>
            </a:r>
            <a:r>
              <a:rPr lang="en-US" sz="1600" dirty="0" err="1">
                <a:solidFill>
                  <a:srgbClr val="2D2D8A"/>
                </a:solidFill>
                <a:latin typeface="Times"/>
                <a:cs typeface="Times"/>
              </a:rPr>
              <a:t>Machleidt</a:t>
            </a:r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; …]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4687018" y="3502024"/>
            <a:ext cx="449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[</a:t>
            </a:r>
            <a:r>
              <a:rPr lang="en-US" sz="1400" dirty="0" err="1">
                <a:latin typeface="Times"/>
                <a:cs typeface="Times"/>
              </a:rPr>
              <a:t>Epelbaum</a:t>
            </a:r>
            <a:r>
              <a:rPr lang="en-US" sz="1400" dirty="0">
                <a:latin typeface="Times"/>
                <a:cs typeface="Times"/>
              </a:rPr>
              <a:t>, Hammer, </a:t>
            </a:r>
            <a:r>
              <a:rPr lang="en-US" sz="1400" dirty="0" err="1">
                <a:latin typeface="Times"/>
                <a:cs typeface="Times"/>
              </a:rPr>
              <a:t>Meissner</a:t>
            </a:r>
            <a:r>
              <a:rPr lang="en-US" sz="1400" dirty="0">
                <a:latin typeface="Times"/>
                <a:cs typeface="Times"/>
              </a:rPr>
              <a:t> RMP 81, 1773 (2009)] 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4965700" y="3836984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Low energy constants from fit of NN data, A=3,4 nuclei, or light nuclei.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0103" y="495617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Times"/>
                <a:cs typeface="Times"/>
              </a:rPr>
              <a:t>E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30" y="4956175"/>
            <a:ext cx="44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Times"/>
                <a:cs typeface="Times"/>
              </a:rPr>
              <a:t>D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533" y="795240"/>
            <a:ext cx="45085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39418" y="4483097"/>
            <a:ext cx="4152182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u="sng" dirty="0"/>
              <a:t>Model </a:t>
            </a:r>
            <a:r>
              <a:rPr lang="en-US" sz="2000" u="sng" dirty="0" smtClean="0"/>
              <a:t>inadequacy</a:t>
            </a:r>
            <a:r>
              <a:rPr lang="en-US" sz="2000" dirty="0" smtClean="0"/>
              <a:t>: </a:t>
            </a:r>
            <a:r>
              <a:rPr lang="en-US" sz="2000" dirty="0"/>
              <a:t>optimization of the </a:t>
            </a:r>
            <a:r>
              <a:rPr lang="en-US" sz="2000" dirty="0" smtClean="0"/>
              <a:t>parameters  </a:t>
            </a:r>
            <a:r>
              <a:rPr lang="en-US" sz="2000" dirty="0">
                <a:solidFill>
                  <a:srgbClr val="FF0000"/>
                </a:solidFill>
              </a:rPr>
              <a:t>order-by-</a:t>
            </a:r>
            <a:r>
              <a:rPr lang="en-US" sz="2000" dirty="0" smtClean="0">
                <a:solidFill>
                  <a:srgbClr val="FF0000"/>
                </a:solidFill>
              </a:rPr>
              <a:t>order</a:t>
            </a:r>
          </a:p>
          <a:p>
            <a:pPr marL="285750" indent="-285750">
              <a:buFont typeface="Arial"/>
              <a:buChar char="•"/>
            </a:pPr>
            <a:r>
              <a:rPr lang="en-US" sz="2000" u="sng" dirty="0" smtClean="0"/>
              <a:t>Parameter uncertainties</a:t>
            </a:r>
            <a:r>
              <a:rPr lang="en-US" sz="2000" dirty="0" smtClean="0"/>
              <a:t>: </a:t>
            </a:r>
            <a:r>
              <a:rPr lang="en-US" sz="2000" dirty="0"/>
              <a:t>C</a:t>
            </a:r>
            <a:r>
              <a:rPr lang="en-US" sz="2000" dirty="0" smtClean="0"/>
              <a:t>ovariance </a:t>
            </a:r>
            <a:r>
              <a:rPr lang="en-US" sz="2000" dirty="0"/>
              <a:t>and sensitivity analysis of parameters in few- AND many-body </a:t>
            </a:r>
            <a:r>
              <a:rPr lang="en-US" sz="2000" dirty="0" smtClean="0"/>
              <a:t>systems</a:t>
            </a:r>
          </a:p>
          <a:p>
            <a:pPr marL="285750" indent="-285750">
              <a:buFont typeface="Arial"/>
              <a:buChar char="•"/>
            </a:pPr>
            <a:r>
              <a:rPr lang="en-US" sz="2000" u="sng" dirty="0" smtClean="0"/>
              <a:t>What is the right power counting?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4959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13" y="1022350"/>
            <a:ext cx="4691953" cy="445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8758"/>
            <a:ext cx="8974667" cy="39574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Optimization of Chiral interactions at NNLO 	</a:t>
            </a:r>
            <a:endParaRPr lang="en-US" sz="2400" dirty="0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533" y="795240"/>
            <a:ext cx="45085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533" y="1037526"/>
            <a:ext cx="2209200" cy="3894307"/>
          </a:xfrm>
          <a:prstGeom prst="rect">
            <a:avLst/>
          </a:prstGeom>
          <a:gradFill flip="none" rotWithShape="1">
            <a:gsLst>
              <a:gs pos="99000">
                <a:schemeClr val="accent2">
                  <a:alpha val="3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1495" y="1574800"/>
            <a:ext cx="2171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NNLO(</a:t>
            </a:r>
            <a:r>
              <a:rPr lang="en-US" dirty="0" err="1" smtClean="0">
                <a:solidFill>
                  <a:srgbClr val="FF0000"/>
                </a:solidFill>
              </a:rPr>
              <a:t>POUNDerS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NNLO(EGM 450/500)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Nijmegen PWA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6800" y="3289300"/>
            <a:ext cx="1557867" cy="1642533"/>
          </a:xfrm>
          <a:prstGeom prst="rect">
            <a:avLst/>
          </a:prstGeom>
          <a:gradFill flip="none" rotWithShape="1">
            <a:gsLst>
              <a:gs pos="99000">
                <a:schemeClr val="accent1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600" y="5354560"/>
            <a:ext cx="5359400" cy="1463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2921" y="400508"/>
            <a:ext cx="514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A. </a:t>
            </a:r>
            <a:r>
              <a:rPr lang="en-US" b="1" dirty="0" err="1" smtClean="0"/>
              <a:t>Ekström</a:t>
            </a:r>
            <a:r>
              <a:rPr lang="en-US" b="1" dirty="0" smtClean="0"/>
              <a:t> et al, Phys. Rev. </a:t>
            </a:r>
            <a:r>
              <a:rPr lang="en-US" b="1" dirty="0" err="1" smtClean="0"/>
              <a:t>Lett</a:t>
            </a:r>
            <a:r>
              <a:rPr lang="en-US" b="1" dirty="0" smtClean="0"/>
              <a:t>. 110, 192502 (2013)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49795" y="430953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8882" y="4334933"/>
            <a:ext cx="39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3032" y="3218112"/>
            <a:ext cx="43216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cD-cE</a:t>
            </a:r>
            <a:r>
              <a:rPr lang="en-US" sz="2200" dirty="0"/>
              <a:t> fit of the 3H/3He binding energy and the 3H half </a:t>
            </a:r>
            <a:r>
              <a:rPr lang="en-US" sz="2200" dirty="0" smtClean="0"/>
              <a:t>life </a:t>
            </a:r>
          </a:p>
          <a:p>
            <a:r>
              <a:rPr lang="en-US" sz="2200" dirty="0" smtClean="0"/>
              <a:t>(From P. </a:t>
            </a:r>
            <a:r>
              <a:rPr lang="en-US" sz="2200" dirty="0" err="1" smtClean="0"/>
              <a:t>Navratil</a:t>
            </a:r>
            <a:r>
              <a:rPr lang="en-US" sz="2200" dirty="0"/>
              <a:t>,</a:t>
            </a:r>
            <a:r>
              <a:rPr lang="en-US" sz="2200" dirty="0" smtClean="0"/>
              <a:t> S. </a:t>
            </a:r>
            <a:r>
              <a:rPr lang="en-US" sz="2200" dirty="0" err="1" smtClean="0"/>
              <a:t>Quaglioni</a:t>
            </a:r>
            <a:r>
              <a:rPr lang="en-US" sz="2200" dirty="0" smtClean="0"/>
              <a:t> and D. </a:t>
            </a:r>
            <a:r>
              <a:rPr lang="en-US" sz="2200" dirty="0" err="1" smtClean="0"/>
              <a:t>Gazit</a:t>
            </a:r>
            <a:r>
              <a:rPr lang="en-US" sz="2200" dirty="0" smtClean="0"/>
              <a:t>)</a:t>
            </a:r>
          </a:p>
          <a:p>
            <a:endParaRPr lang="en-US" sz="2200" dirty="0"/>
          </a:p>
          <a:p>
            <a:r>
              <a:rPr lang="en-US" sz="2200" dirty="0" err="1">
                <a:solidFill>
                  <a:srgbClr val="FF0000"/>
                </a:solidFill>
              </a:rPr>
              <a:t>cD</a:t>
            </a:r>
            <a:r>
              <a:rPr lang="en-US" sz="2200" dirty="0">
                <a:solidFill>
                  <a:srgbClr val="FF0000"/>
                </a:solidFill>
              </a:rPr>
              <a:t> = -0.39 </a:t>
            </a:r>
            <a:r>
              <a:rPr lang="en-US" sz="2200" dirty="0" smtClean="0">
                <a:solidFill>
                  <a:srgbClr val="FF0000"/>
                </a:solidFill>
              </a:rPr>
              <a:t> +</a:t>
            </a:r>
            <a:r>
              <a:rPr lang="en-US" sz="2200" dirty="0">
                <a:solidFill>
                  <a:srgbClr val="FF0000"/>
                </a:solidFill>
              </a:rPr>
              <a:t>/- 0.07, 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err="1" smtClean="0">
                <a:solidFill>
                  <a:srgbClr val="FF0000"/>
                </a:solidFill>
              </a:rPr>
              <a:t>cE</a:t>
            </a:r>
            <a:r>
              <a:rPr lang="en-US" sz="2200" dirty="0" smtClean="0">
                <a:solidFill>
                  <a:srgbClr val="FF0000"/>
                </a:solidFill>
              </a:rPr>
              <a:t> = -0.398 </a:t>
            </a:r>
            <a:r>
              <a:rPr lang="en-US" sz="2200" dirty="0">
                <a:solidFill>
                  <a:srgbClr val="FF0000"/>
                </a:solidFill>
              </a:rPr>
              <a:t>+0.015/-</a:t>
            </a:r>
            <a:r>
              <a:rPr lang="en-US" sz="2200" dirty="0" smtClean="0">
                <a:solidFill>
                  <a:srgbClr val="FF0000"/>
                </a:solidFill>
              </a:rPr>
              <a:t>0.016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116770"/>
              </p:ext>
            </p:extLst>
          </p:nvPr>
        </p:nvGraphicFramePr>
        <p:xfrm>
          <a:off x="2570396" y="1397000"/>
          <a:ext cx="6095999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04900"/>
                <a:gridCol w="838200"/>
                <a:gridCol w="812800"/>
                <a:gridCol w="774700"/>
                <a:gridCol w="823685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g.s</a:t>
                      </a:r>
                      <a:r>
                        <a:rPr lang="en-US" baseline="-2500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baseline="0" dirty="0" smtClean="0"/>
                        <a:t>&gt;</a:t>
                      </a:r>
                      <a:r>
                        <a:rPr lang="en-US" baseline="30000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g.s</a:t>
                      </a:r>
                      <a:r>
                        <a:rPr lang="en-US" baseline="-25000" dirty="0" smtClean="0"/>
                        <a:t>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baseline="0" dirty="0" smtClean="0"/>
                        <a:t>&gt;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g.s</a:t>
                      </a:r>
                      <a:r>
                        <a:rPr lang="en-US" baseline="-25000" dirty="0" smtClean="0"/>
                        <a:t>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baseline="0" dirty="0" smtClean="0"/>
                        <a:t>&gt;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-27.59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NN+NNN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-8.48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1.58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-7.73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1.76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-28.46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1.42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-28.30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5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11537"/>
            <a:ext cx="41148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5803" y="1139444"/>
            <a:ext cx="3573163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The Berggren completeness treats bound, resonant and scattering states on equal footing.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r>
              <a:rPr lang="en-US" sz="1400" dirty="0" smtClean="0">
                <a:latin typeface="Times New Roman"/>
                <a:cs typeface="Times New Roman"/>
              </a:rPr>
              <a:t>Has been successfully applied in the shell model in the complex energy plane to light nuclei. For a review see 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r>
              <a:rPr lang="en-US" sz="1400" b="1" dirty="0" smtClean="0">
                <a:latin typeface="Times New Roman"/>
                <a:cs typeface="Times New Roman"/>
              </a:rPr>
              <a:t>N. Michel et al J. Phys. G 36, 013101 (2009)</a:t>
            </a:r>
            <a:r>
              <a:rPr lang="en-US" sz="1400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7269" y="106279"/>
            <a:ext cx="6792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Physics of nuclei at the edges of stability</a:t>
            </a:r>
            <a:endParaRPr lang="en-US" sz="2400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5" y="543649"/>
            <a:ext cx="3543393" cy="395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26079"/>
            <a:ext cx="5145803" cy="23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000090"/>
                </a:solidFill>
                <a:latin typeface="Lucida Grande CE"/>
                <a:ea typeface="ＭＳ Ｐゴシック" charset="-128"/>
                <a:cs typeface="Lucida Grande CE"/>
              </a:rPr>
              <a:t>Coupled-cluster method (in CCSD approximation)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38200"/>
            <a:ext cx="4038600" cy="2057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err="1">
                <a:ea typeface="ＭＳ Ｐゴシック" charset="-128"/>
                <a:cs typeface="ＭＳ Ｐゴシック" charset="-128"/>
              </a:rPr>
              <a:t>Ansatz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: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3048000"/>
            <a:ext cx="8458200" cy="19050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Correlations are </a:t>
            </a:r>
            <a:r>
              <a:rPr lang="en-US" i="1"/>
              <a:t>exponentiated</a:t>
            </a:r>
            <a:r>
              <a:rPr lang="en-US"/>
              <a:t> 1p-1h and 2p-2h excitations. Part of np-nh excitations included!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470275"/>
            <a:ext cx="6019800" cy="1406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" y="5105400"/>
            <a:ext cx="8458200" cy="1630363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Coupled cluster equations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65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89300" y="5181600"/>
            <a:ext cx="5549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495800" y="838200"/>
            <a:ext cx="4419600" cy="18923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J"/>
            </a:pPr>
            <a:r>
              <a:rPr lang="en-US" dirty="0">
                <a:solidFill>
                  <a:schemeClr val="bg1"/>
                </a:solidFill>
                <a:sym typeface="Wingdings" charset="2"/>
              </a:rPr>
              <a:t>Scales gently (polynomial) with increasing problem size o</a:t>
            </a:r>
            <a:r>
              <a:rPr lang="en-US" baseline="30000" dirty="0">
                <a:solidFill>
                  <a:schemeClr val="bg1"/>
                </a:solidFill>
                <a:sym typeface="Wingdings" charset="2"/>
              </a:rPr>
              <a:t>2</a:t>
            </a:r>
            <a:r>
              <a:rPr lang="en-US" dirty="0">
                <a:solidFill>
                  <a:schemeClr val="bg1"/>
                </a:solidFill>
                <a:sym typeface="Wingdings" charset="2"/>
              </a:rPr>
              <a:t>u</a:t>
            </a:r>
            <a:r>
              <a:rPr lang="en-US" baseline="30000" dirty="0">
                <a:solidFill>
                  <a:schemeClr val="bg1"/>
                </a:solidFill>
                <a:sym typeface="Wingdings" charset="2"/>
              </a:rPr>
              <a:t>4</a:t>
            </a:r>
            <a:r>
              <a:rPr lang="en-US" dirty="0">
                <a:solidFill>
                  <a:schemeClr val="bg1"/>
                </a:solidFill>
                <a:sym typeface="Wingdings" charset="2"/>
              </a:rPr>
              <a:t> 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J"/>
            </a:pPr>
            <a:r>
              <a:rPr lang="en-US" dirty="0">
                <a:solidFill>
                  <a:schemeClr val="bg1"/>
                </a:solidFill>
                <a:sym typeface="Wingdings" charset="2"/>
              </a:rPr>
              <a:t>Truncation is the only approximation.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J"/>
            </a:pPr>
            <a:r>
              <a:rPr lang="en-US" dirty="0">
                <a:solidFill>
                  <a:schemeClr val="bg1"/>
                </a:solidFill>
                <a:sym typeface="Wingdings" charset="2"/>
              </a:rPr>
              <a:t>Size extensive (error scales with A)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sym typeface="Wingdings" charset="2"/>
              </a:rPr>
              <a:t></a:t>
            </a:r>
            <a:r>
              <a:rPr lang="en-US" dirty="0">
                <a:solidFill>
                  <a:schemeClr val="bg1"/>
                </a:solidFill>
                <a:sym typeface="Wingdings" charset="2"/>
              </a:rPr>
              <a:t>  Most efficient for doubly magic nuclei</a:t>
            </a:r>
          </a:p>
        </p:txBody>
      </p:sp>
      <p:pic>
        <p:nvPicPr>
          <p:cNvPr id="2765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89113" y="906463"/>
            <a:ext cx="2524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876800" y="5181600"/>
            <a:ext cx="4038600" cy="8302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Alternative view: CCSD generates similarity transformed Hamiltonian with no 1p-1h and no 2p-2h excitations.</a:t>
            </a:r>
          </a:p>
        </p:txBody>
      </p:sp>
    </p:spTree>
    <p:extLst>
      <p:ext uri="{BB962C8B-B14F-4D97-AF65-F5344CB8AC3E}">
        <p14:creationId xmlns:p14="http://schemas.microsoft.com/office/powerpoint/2010/main" val="40604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-25398"/>
            <a:ext cx="8229600" cy="6397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Lucida Grande CE"/>
                <a:ea typeface="ＭＳ Ｐゴシック" charset="-128"/>
                <a:cs typeface="Lucida Grande CE"/>
              </a:rPr>
              <a:t>Structure of neutron rich oxygen isotopes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4186" y="783695"/>
            <a:ext cx="5841682" cy="24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prstTxWarp prst="textNoShape">
              <a:avLst/>
            </a:prstTxWarp>
            <a:spAutoFit/>
          </a:bodyPr>
          <a:lstStyle/>
          <a:p>
            <a:pPr marL="341313" indent="-341313">
              <a:spcBef>
                <a:spcPct val="50000"/>
              </a:spcBef>
            </a:pPr>
            <a:r>
              <a:rPr lang="en-US" b="1" dirty="0" smtClean="0">
                <a:latin typeface="Times"/>
                <a:cs typeface="Times"/>
              </a:rPr>
              <a:t>Experimental situation</a:t>
            </a:r>
          </a:p>
          <a:p>
            <a:pPr marL="341313" indent="-341313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Times"/>
                <a:cs typeface="Times"/>
              </a:rPr>
              <a:t>“Last” stable oxygen isotope </a:t>
            </a:r>
            <a:r>
              <a:rPr lang="en-US" baseline="30000" dirty="0" smtClean="0">
                <a:latin typeface="Times"/>
                <a:cs typeface="Times"/>
              </a:rPr>
              <a:t>24</a:t>
            </a:r>
            <a:r>
              <a:rPr lang="en-US" dirty="0" smtClean="0">
                <a:latin typeface="Times"/>
                <a:cs typeface="Times"/>
              </a:rPr>
              <a:t>O</a:t>
            </a:r>
          </a:p>
          <a:p>
            <a:pPr marL="341313" indent="-341313">
              <a:spcBef>
                <a:spcPct val="50000"/>
              </a:spcBef>
              <a:buFontTx/>
              <a:buChar char="•"/>
            </a:pPr>
            <a:r>
              <a:rPr lang="en-US" baseline="30000" dirty="0" smtClean="0">
                <a:latin typeface="Times"/>
                <a:cs typeface="Times"/>
              </a:rPr>
              <a:t>25,26</a:t>
            </a:r>
            <a:r>
              <a:rPr lang="en-US" dirty="0" smtClean="0">
                <a:latin typeface="Times"/>
                <a:cs typeface="Times"/>
              </a:rPr>
              <a:t>O unstable (Hoffman et al 2008,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imes"/>
                <a:cs typeface="Times"/>
              </a:rPr>
              <a:t>	</a:t>
            </a:r>
            <a:r>
              <a:rPr lang="en-US" dirty="0" err="1" smtClean="0">
                <a:latin typeface="Times"/>
                <a:cs typeface="Times"/>
              </a:rPr>
              <a:t>Lunderberg</a:t>
            </a:r>
            <a:r>
              <a:rPr lang="en-US" dirty="0" smtClean="0">
                <a:latin typeface="Times"/>
                <a:cs typeface="Times"/>
              </a:rPr>
              <a:t> et al 2012)</a:t>
            </a:r>
          </a:p>
          <a:p>
            <a:pPr marL="341313" indent="-341313">
              <a:spcBef>
                <a:spcPct val="50000"/>
              </a:spcBef>
              <a:buFontTx/>
              <a:buChar char="•"/>
            </a:pPr>
            <a:r>
              <a:rPr lang="en-US" baseline="30000" dirty="0" smtClean="0">
                <a:latin typeface="Times"/>
                <a:cs typeface="Times"/>
              </a:rPr>
              <a:t>28</a:t>
            </a:r>
            <a:r>
              <a:rPr lang="en-US" dirty="0" smtClean="0">
                <a:latin typeface="Times"/>
                <a:cs typeface="Times"/>
              </a:rPr>
              <a:t>O not seen in experiments</a:t>
            </a:r>
          </a:p>
          <a:p>
            <a:pPr marL="341313" indent="-341313">
              <a:spcBef>
                <a:spcPct val="50000"/>
              </a:spcBef>
              <a:buFontTx/>
              <a:buChar char="•"/>
            </a:pPr>
            <a:r>
              <a:rPr lang="en-US" baseline="30000" dirty="0" smtClean="0">
                <a:latin typeface="Times"/>
                <a:cs typeface="Times"/>
              </a:rPr>
              <a:t>31</a:t>
            </a:r>
            <a:r>
              <a:rPr lang="en-US" dirty="0" smtClean="0">
                <a:latin typeface="Times"/>
                <a:cs typeface="Times"/>
              </a:rPr>
              <a:t>F exists (adding on proton shifts drip line by 6 neutrons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4591" y="654289"/>
            <a:ext cx="5207009" cy="18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51" y="3606800"/>
            <a:ext cx="552026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152400" y="5948362"/>
            <a:ext cx="6079067" cy="8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Shell model (</a:t>
            </a:r>
            <a:r>
              <a:rPr lang="en-US" sz="1600" dirty="0" err="1">
                <a:latin typeface="Times"/>
                <a:cs typeface="Times"/>
              </a:rPr>
              <a:t>sd</a:t>
            </a:r>
            <a:r>
              <a:rPr lang="en-US" sz="1600" dirty="0">
                <a:latin typeface="Times"/>
                <a:cs typeface="Times"/>
              </a:rPr>
              <a:t> shell) with monopole corrections based on three-nucleon force predicts 2</a:t>
            </a:r>
            <a:r>
              <a:rPr lang="en-US" sz="1600" baseline="30000" dirty="0">
                <a:latin typeface="Times"/>
                <a:cs typeface="Times"/>
              </a:rPr>
              <a:t>nd</a:t>
            </a:r>
            <a:r>
              <a:rPr lang="en-US" sz="1600" dirty="0">
                <a:latin typeface="Times"/>
                <a:cs typeface="Times"/>
              </a:rPr>
              <a:t> O as last stable isotope of oxygen</a:t>
            </a:r>
            <a:r>
              <a:rPr lang="en-US" sz="1400" dirty="0">
                <a:latin typeface="Times"/>
                <a:cs typeface="Times"/>
              </a:rPr>
              <a:t>.  [</a:t>
            </a:r>
            <a:r>
              <a:rPr lang="en-US" sz="1400" dirty="0" err="1">
                <a:latin typeface="Times"/>
                <a:cs typeface="Times"/>
              </a:rPr>
              <a:t>Otsuka</a:t>
            </a:r>
            <a:r>
              <a:rPr lang="en-US" sz="1400" dirty="0">
                <a:latin typeface="Times"/>
                <a:cs typeface="Times"/>
              </a:rPr>
              <a:t>, Suzuki, Holt, </a:t>
            </a:r>
            <a:r>
              <a:rPr lang="en-US" sz="1400" dirty="0" err="1">
                <a:latin typeface="Times"/>
                <a:cs typeface="Times"/>
              </a:rPr>
              <a:t>Schwenk</a:t>
            </a:r>
            <a:r>
              <a:rPr lang="en-US" sz="1400" dirty="0">
                <a:latin typeface="Times"/>
                <a:cs typeface="Times"/>
              </a:rPr>
              <a:t>, Akaishi, PRL (2010), arXiv:0908.2607]</a:t>
            </a:r>
          </a:p>
        </p:txBody>
      </p:sp>
      <p:sp>
        <p:nvSpPr>
          <p:cNvPr id="9" name="Frame 8"/>
          <p:cNvSpPr/>
          <p:nvPr/>
        </p:nvSpPr>
        <p:spPr>
          <a:xfrm>
            <a:off x="6770772" y="1431750"/>
            <a:ext cx="440068" cy="423982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953085" y="1643741"/>
            <a:ext cx="515509" cy="427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68594" y="1990765"/>
            <a:ext cx="6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28</a:t>
            </a:r>
            <a:r>
              <a:rPr lang="en-US" b="1" dirty="0" smtClean="0"/>
              <a:t>O?</a:t>
            </a:r>
            <a:endParaRPr lang="en-US" b="1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154" y="2544763"/>
            <a:ext cx="3408712" cy="2206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1333" y="4958201"/>
            <a:ext cx="298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Continuum shell model with HBUSD interaction predict</a:t>
            </a:r>
          </a:p>
          <a:p>
            <a:r>
              <a:rPr lang="en-US" baseline="30000" dirty="0" smtClean="0"/>
              <a:t>28</a:t>
            </a:r>
            <a:r>
              <a:rPr lang="en-US" dirty="0" smtClean="0"/>
              <a:t>O unbound. A. </a:t>
            </a:r>
            <a:r>
              <a:rPr lang="en-US" dirty="0" err="1" smtClean="0"/>
              <a:t>Volya</a:t>
            </a:r>
            <a:r>
              <a:rPr lang="en-US" dirty="0" smtClean="0"/>
              <a:t> and V. </a:t>
            </a:r>
            <a:r>
              <a:rPr lang="en-US" dirty="0" err="1" smtClean="0"/>
              <a:t>Zelevinsky</a:t>
            </a:r>
            <a:r>
              <a:rPr lang="en-US" dirty="0" smtClean="0"/>
              <a:t> PRL (2005)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355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505"/>
            <a:ext cx="8229600" cy="5562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Oxygen isotopes from NNLO(</a:t>
            </a:r>
            <a:r>
              <a:rPr lang="en-US" sz="2800" b="1" dirty="0" err="1" smtClean="0">
                <a:solidFill>
                  <a:srgbClr val="000090"/>
                </a:solidFill>
                <a:latin typeface="Lucida Grande CE"/>
                <a:cs typeface="Lucida Grande CE"/>
              </a:rPr>
              <a:t>POUNDerS</a:t>
            </a:r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)</a:t>
            </a:r>
            <a:b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</a:b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63785"/>
            <a:ext cx="514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A. </a:t>
            </a:r>
            <a:r>
              <a:rPr lang="en-US" b="1" dirty="0" err="1" smtClean="0"/>
              <a:t>Ekström</a:t>
            </a:r>
            <a:r>
              <a:rPr lang="en-US" b="1" dirty="0" smtClean="0"/>
              <a:t> et al, Phys. Rev. </a:t>
            </a:r>
            <a:r>
              <a:rPr lang="en-US" b="1" dirty="0" err="1" smtClean="0"/>
              <a:t>Lett</a:t>
            </a:r>
            <a:r>
              <a:rPr lang="en-US" b="1" dirty="0" smtClean="0"/>
              <a:t>. 110, 192502 (2013)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900849"/>
            <a:ext cx="7467600" cy="5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9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E &amp;=&amp; \langle \Phi|\overline{H}|\Phi\rangle\\&#10;0 &amp;=&amp; \langle \Phi_i^a|\overline{H}|\Phi\rangle\\&#10;0 &amp;=&amp; \langle \Phi_{ij}^{ab}|\overline{H}|\Phi\rangle\\&#10;\overline{H} &amp;\equiv&amp; e^{-T} H e^T = \left(H e^T\right)_c = \left(H + HT_1 + HT_2 + {1\over 2}HT_1^2 +\ldots\right)_c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16"/>
  <p:tag name="PICTUREFILESIZE" val="521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|\Psi\rangle &amp; = &amp; e^T |\Phi\rangle\\&#10;T &amp;=&amp; T_1 + T_2 + \ldots\\&#10;T_1 &amp;=&amp; \sum_{ia} t_i^a a^\dagger_a a_i\\&#10;T_2 &amp;=&amp; \sum_{ijab}t_{ij}^{ab} a^\dagger_a a^\dagger_b a_j a_i&#10;\end{eqnarray*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38961"/>
</p:tagLst>
</file>

<file path=ppt/theme/theme1.xml><?xml version="1.0" encoding="utf-8"?>
<a:theme xmlns:a="http://schemas.openxmlformats.org/drawingml/2006/main" name="GH_Physics_Seminar_StLouis_Oct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GH_Physics_Seminar_StLouis_Oct2011.pptx</Template>
  <TotalTime>28602</TotalTime>
  <Words>1181</Words>
  <Application>Microsoft Office PowerPoint</Application>
  <PresentationFormat>Presentazione su schermo (4:3)</PresentationFormat>
  <Paragraphs>208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GH_Physics_Seminar_StLouis_Oct2011</vt:lpstr>
      <vt:lpstr>Presentazione standard di PowerPoint</vt:lpstr>
      <vt:lpstr>Outline</vt:lpstr>
      <vt:lpstr>Energy scales and relevant degrees of freedom</vt:lpstr>
      <vt:lpstr>Presentazione standard di PowerPoint</vt:lpstr>
      <vt:lpstr>Optimization of Chiral interactions at NNLO  </vt:lpstr>
      <vt:lpstr>Presentazione standard di PowerPoint</vt:lpstr>
      <vt:lpstr>Coupled-cluster method (in CCSD approximation)</vt:lpstr>
      <vt:lpstr>Structure of neutron rich oxygen isotopes</vt:lpstr>
      <vt:lpstr>Oxygen isotopes from NNLO(POUNDerS) </vt:lpstr>
      <vt:lpstr>Presentazione standard di PowerPoint</vt:lpstr>
      <vt:lpstr>Long-lived 4+ isomer in Fluorine-26  </vt:lpstr>
      <vt:lpstr>Is 54Ca a magic nucleus? </vt:lpstr>
      <vt:lpstr>Presentazione standard di PowerPoint</vt:lpstr>
      <vt:lpstr>Calcium isotopes from chiral interactions </vt:lpstr>
      <vt:lpstr>Is 54Ca a magic nucleus? (Is N=34 a magic number?)</vt:lpstr>
      <vt:lpstr>Spectra and shell evolution in Calcium isotopes </vt:lpstr>
      <vt:lpstr>Summary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Gaute Hagen</dc:creator>
  <cp:lastModifiedBy>tecno</cp:lastModifiedBy>
  <cp:revision>563</cp:revision>
  <cp:lastPrinted>2012-10-24T14:46:02Z</cp:lastPrinted>
  <dcterms:created xsi:type="dcterms:W3CDTF">2012-02-24T20:15:44Z</dcterms:created>
  <dcterms:modified xsi:type="dcterms:W3CDTF">2013-06-03T14:21:41Z</dcterms:modified>
</cp:coreProperties>
</file>