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58" r:id="rId2"/>
    <p:sldId id="711" r:id="rId3"/>
    <p:sldId id="793" r:id="rId4"/>
    <p:sldId id="775" r:id="rId5"/>
    <p:sldId id="801" r:id="rId6"/>
    <p:sldId id="786" r:id="rId7"/>
    <p:sldId id="797" r:id="rId8"/>
    <p:sldId id="798" r:id="rId9"/>
    <p:sldId id="799" r:id="rId10"/>
    <p:sldId id="800" r:id="rId11"/>
    <p:sldId id="814" r:id="rId12"/>
    <p:sldId id="802" r:id="rId13"/>
    <p:sldId id="805" r:id="rId14"/>
    <p:sldId id="807" r:id="rId15"/>
    <p:sldId id="811" r:id="rId16"/>
    <p:sldId id="757" r:id="rId17"/>
    <p:sldId id="812" r:id="rId18"/>
    <p:sldId id="813" r:id="rId19"/>
    <p:sldId id="776" r:id="rId20"/>
    <p:sldId id="796" r:id="rId21"/>
    <p:sldId id="790" r:id="rId22"/>
  </p:sldIdLst>
  <p:sldSz cx="9693275" cy="7589838"/>
  <p:notesSz cx="6642100" cy="9653588"/>
  <p:custDataLst>
    <p:tags r:id="rId25"/>
  </p:custDataLst>
  <p:defaultTextStyle>
    <a:defPPr>
      <a:defRPr lang="pl-PL"/>
    </a:defPPr>
    <a:lvl1pPr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339966"/>
    <a:srgbClr val="008000"/>
    <a:srgbClr val="99FF66"/>
    <a:srgbClr val="33CC33"/>
    <a:srgbClr val="FF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156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740" y="-114"/>
      </p:cViewPr>
      <p:guideLst>
        <p:guide orient="horz" pos="2391"/>
        <p:guide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2"/>
    </p:cViewPr>
  </p:sorterViewPr>
  <p:notesViewPr>
    <p:cSldViewPr snapToGrid="0">
      <p:cViewPr varScale="1">
        <p:scale>
          <a:sx n="58" d="100"/>
          <a:sy n="58" d="100"/>
        </p:scale>
        <p:origin x="-1812" y="-84"/>
      </p:cViewPr>
      <p:guideLst>
        <p:guide orient="horz" pos="3040"/>
        <p:guide pos="20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fld id="{DC247343-6AC0-463B-BAB0-D66C90844131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3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11238" y="723900"/>
            <a:ext cx="4624387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6288"/>
            <a:ext cx="48704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3" rIns="91147" bIns="45573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pitchFamily="18" charset="0"/>
              </a:defRPr>
            </a:lvl1pPr>
          </a:lstStyle>
          <a:p>
            <a:fld id="{C10DBAE8-DE21-4845-8F54-97C770B9C34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1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10DC8-EDC7-4701-A4D6-DB61F8B3EB50}" type="slidenum">
              <a:rPr lang="en-GB"/>
              <a:pPr/>
              <a:t>1</a:t>
            </a:fld>
            <a:endParaRPr lang="en-GB"/>
          </a:p>
        </p:txBody>
      </p:sp>
      <p:sp>
        <p:nvSpPr>
          <p:cNvPr id="674818" name="Rectangle 7"/>
          <p:cNvSpPr txBox="1">
            <a:spLocks noGrp="1"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7" tIns="45573" rIns="91147" bIns="45573" anchor="b"/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112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30B2D2F-CD93-4E6B-8364-9DE6AFB049B3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67481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11238" y="723900"/>
            <a:ext cx="4624387" cy="362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2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586288"/>
            <a:ext cx="487045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147" tIns="45573" rIns="91147" bIns="45573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7075" y="2357438"/>
            <a:ext cx="8239125" cy="16271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4150" y="4300538"/>
            <a:ext cx="6784975" cy="1939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FD2D9-4CB6-453A-BB4F-5FDB6A6C9BF3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98997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3213"/>
            <a:ext cx="8724900" cy="12652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4188" y="1771650"/>
            <a:ext cx="8724900" cy="5008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F6026B-ACB5-4991-BDBC-BA8D05DD8A61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02963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27863" y="303213"/>
            <a:ext cx="2181225" cy="64770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4188" y="303213"/>
            <a:ext cx="6391275" cy="6477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E9B564-D440-4F2E-AED1-F15DCB3C7EAE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65772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3213"/>
            <a:ext cx="8724900" cy="12652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188" y="1771650"/>
            <a:ext cx="8724900" cy="5008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825B6-23BD-43CA-9AC6-490A7DB56718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22188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5175" y="4876800"/>
            <a:ext cx="8239125" cy="15081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5175" y="3216275"/>
            <a:ext cx="8239125" cy="1660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7A5EE-2C2D-47A8-AA6B-F34B32A774DC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03706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3213"/>
            <a:ext cx="8724900" cy="12652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4188" y="1771650"/>
            <a:ext cx="4286250" cy="5008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22838" y="1771650"/>
            <a:ext cx="4286250" cy="5008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805DA1-9204-4167-9AE6-59A5AAAF2D20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3708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3213"/>
            <a:ext cx="8724900" cy="1265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4188" y="1698625"/>
            <a:ext cx="4283075" cy="708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4188" y="2406650"/>
            <a:ext cx="4283075" cy="4373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24425" y="1698625"/>
            <a:ext cx="4284663" cy="708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24425" y="2406650"/>
            <a:ext cx="4284663" cy="4373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135CF1-C31F-43A4-A658-D517D7DFFD77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75466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3213"/>
            <a:ext cx="8724900" cy="12652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E37B1F-A04B-4255-B139-8310FA0D6FAB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25927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37452B-8349-4FCA-B0F3-5323B8DC347F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21116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1625"/>
            <a:ext cx="3189287" cy="1285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9363" y="301625"/>
            <a:ext cx="5419725" cy="6478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4188" y="1587500"/>
            <a:ext cx="3189287" cy="519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8BDAD-68F8-4A08-94B1-690098FD7228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20308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0238" y="5313363"/>
            <a:ext cx="5815012" cy="6270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00238" y="677863"/>
            <a:ext cx="5815012" cy="4554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00238" y="5940425"/>
            <a:ext cx="5815012" cy="89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36ED98-2FD4-4230-8CA2-3BACA007884C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71800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Rectangle 52"/>
          <p:cNvSpPr>
            <a:spLocks noChangeArrowheads="1"/>
          </p:cNvSpPr>
          <p:nvPr userDrawn="1"/>
        </p:nvSpPr>
        <p:spPr bwMode="auto">
          <a:xfrm>
            <a:off x="0" y="0"/>
            <a:ext cx="9693275" cy="6835775"/>
          </a:xfrm>
          <a:prstGeom prst="rect">
            <a:avLst/>
          </a:prstGeom>
          <a:solidFill>
            <a:srgbClr val="E4F2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1900" y="6988175"/>
            <a:ext cx="8382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>
            <a:lvl1pPr defTabSz="955675">
              <a:defRPr sz="1500">
                <a:latin typeface="+mn-lt"/>
              </a:defRPr>
            </a:lvl1pPr>
          </a:lstStyle>
          <a:p>
            <a:fld id="{490BF0C1-524F-45FC-90E3-8A95ADF1DE4C}" type="slidenum">
              <a:rPr lang="en-GB"/>
              <a:pPr/>
              <a:t>‹N›</a:t>
            </a:fld>
            <a:r>
              <a:rPr lang="en-GB"/>
              <a:t>/15</a:t>
            </a:r>
          </a:p>
        </p:txBody>
      </p:sp>
      <p:sp>
        <p:nvSpPr>
          <p:cNvPr id="1078" name="Text Box 54"/>
          <p:cNvSpPr txBox="1">
            <a:spLocks noChangeArrowheads="1"/>
          </p:cNvSpPr>
          <p:nvPr userDrawn="1"/>
        </p:nvSpPr>
        <p:spPr bwMode="auto">
          <a:xfrm>
            <a:off x="123825" y="6870700"/>
            <a:ext cx="9588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5" tIns="45308" rIns="90615" bIns="45308">
            <a:spAutoFit/>
          </a:bodyPr>
          <a:lstStyle>
            <a:lvl1pPr algn="l" defTabSz="906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algn="l" defTabSz="906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06463" algn="l" defTabSz="906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58900" algn="l" defTabSz="906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12925" algn="l" defTabSz="906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70125" defTabSz="906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27325" defTabSz="906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84525" defTabSz="906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41725" defTabSz="906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700">
                <a:latin typeface="Arial" charset="0"/>
              </a:rPr>
              <a:t>Jacek Dobaczewski</a:t>
            </a:r>
          </a:p>
        </p:txBody>
      </p:sp>
      <p:pic>
        <p:nvPicPr>
          <p:cNvPr id="1079" name="Picture 55" descr="IF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7021513"/>
            <a:ext cx="9810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pasek_edite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6937375"/>
            <a:ext cx="5969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Jyvaskyl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6938963"/>
            <a:ext cx="349091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jyo_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969125"/>
            <a:ext cx="26289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soihtu1_p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6931025"/>
            <a:ext cx="366713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5675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5675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defTabSz="955675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5388" indent="-239713" algn="l" defTabSz="9556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3225" indent="-239713" algn="l" defTabSz="955675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1063" indent="-239713" algn="l" defTabSz="9556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8263" indent="-239713" algn="l" defTabSz="9556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5463" indent="-239713" algn="l" defTabSz="9556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2663" indent="-239713" algn="l" defTabSz="9556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79863" indent="-239713" algn="l" defTabSz="9556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BA6A5-3B74-4E93-9CF9-4008644F8903}" type="slidenum">
              <a:rPr lang="en-GB"/>
              <a:pPr/>
              <a:t>1</a:t>
            </a:fld>
            <a:r>
              <a:rPr lang="en-GB"/>
              <a:t>/15</a:t>
            </a:r>
          </a:p>
        </p:txBody>
      </p:sp>
      <p:pic>
        <p:nvPicPr>
          <p:cNvPr id="673820" name="Picture 28" descr="C:\Actual\LaTeX\Florencja03 188-small.JPG"/>
          <p:cNvPicPr>
            <a:picLocks noChangeAspect="1" noChangeArrowheads="1"/>
          </p:cNvPicPr>
          <p:nvPr/>
        </p:nvPicPr>
        <p:blipFill>
          <a:blip r:embed="rId3">
            <a:lum bright="-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>
            <a:fillRect/>
          </a:stretch>
        </p:blipFill>
        <p:spPr bwMode="auto">
          <a:xfrm>
            <a:off x="0" y="0"/>
            <a:ext cx="9693275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3813" name="Text Box 21"/>
          <p:cNvSpPr txBox="1">
            <a:spLocks noChangeArrowheads="1"/>
          </p:cNvSpPr>
          <p:nvPr/>
        </p:nvSpPr>
        <p:spPr bwMode="auto">
          <a:xfrm>
            <a:off x="1296988" y="88900"/>
            <a:ext cx="7061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1F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226" tIns="54112" rIns="108226" bIns="54112">
            <a:spAutoFit/>
          </a:bodyPr>
          <a:lstStyle>
            <a:lvl1pPr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6150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2081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3888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10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82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654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26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600" b="1">
                <a:solidFill>
                  <a:schemeClr val="bg1"/>
                </a:solidFill>
                <a:latin typeface="Book Antiqua" pitchFamily="18" charset="0"/>
              </a:rPr>
              <a:t>Regularized delta interactions</a:t>
            </a:r>
          </a:p>
          <a:p>
            <a:pPr algn="ctr"/>
            <a:r>
              <a:rPr lang="en-GB" sz="3600" b="1">
                <a:solidFill>
                  <a:schemeClr val="bg1"/>
                </a:solidFill>
                <a:latin typeface="Book Antiqua" pitchFamily="18" charset="0"/>
              </a:rPr>
              <a:t>for nuclear structure calculations</a:t>
            </a:r>
          </a:p>
        </p:txBody>
      </p:sp>
      <p:sp>
        <p:nvSpPr>
          <p:cNvPr id="673814" name="Text Box 22"/>
          <p:cNvSpPr txBox="1">
            <a:spLocks noChangeArrowheads="1"/>
          </p:cNvSpPr>
          <p:nvPr/>
        </p:nvSpPr>
        <p:spPr bwMode="auto">
          <a:xfrm>
            <a:off x="606425" y="1320800"/>
            <a:ext cx="8467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1F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226" tIns="54112" rIns="108226" bIns="54112">
            <a:spAutoFit/>
          </a:bodyPr>
          <a:lstStyle>
            <a:lvl1pPr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6150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2081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3888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10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82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654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26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Book Antiqua" pitchFamily="18" charset="0"/>
              </a:rPr>
              <a:t>Karim Bennaceur, </a:t>
            </a:r>
            <a:r>
              <a:rPr lang="en-US" b="1" noProof="1">
                <a:solidFill>
                  <a:schemeClr val="bg1"/>
                </a:solidFill>
                <a:latin typeface="Book Antiqua" pitchFamily="18" charset="0"/>
              </a:rPr>
              <a:t>Jacek Dobaczewski</a:t>
            </a:r>
            <a:r>
              <a:rPr lang="en-GB" b="1">
                <a:solidFill>
                  <a:schemeClr val="bg1"/>
                </a:solidFill>
                <a:latin typeface="Book Antiqua" pitchFamily="18" charset="0"/>
              </a:rPr>
              <a:t>,</a:t>
            </a:r>
            <a:r>
              <a:rPr lang="pl-PL" b="1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Book Antiqua" pitchFamily="18" charset="0"/>
              </a:rPr>
              <a:t>Francesco Raimondi</a:t>
            </a:r>
          </a:p>
        </p:txBody>
      </p:sp>
      <p:sp>
        <p:nvSpPr>
          <p:cNvPr id="673815" name="Text Box 23"/>
          <p:cNvSpPr txBox="1">
            <a:spLocks noChangeArrowheads="1"/>
          </p:cNvSpPr>
          <p:nvPr/>
        </p:nvSpPr>
        <p:spPr bwMode="auto">
          <a:xfrm>
            <a:off x="966788" y="5759450"/>
            <a:ext cx="77581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1F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226" tIns="54112" rIns="108226" bIns="54112">
            <a:spAutoFit/>
          </a:bodyPr>
          <a:lstStyle>
            <a:lvl1pPr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6150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2081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3888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10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82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654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2688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b="1">
                <a:solidFill>
                  <a:schemeClr val="bg1"/>
                </a:solidFill>
                <a:latin typeface="Book Antiqua" pitchFamily="18" charset="0"/>
              </a:rPr>
              <a:t>International Nuclear Physics Conference (INPC 2013)</a:t>
            </a:r>
          </a:p>
          <a:p>
            <a:pPr algn="ctr"/>
            <a:r>
              <a:rPr lang="en-GB" b="1">
                <a:solidFill>
                  <a:schemeClr val="bg1"/>
                </a:solidFill>
                <a:latin typeface="Book Antiqua" pitchFamily="18" charset="0"/>
              </a:rPr>
              <a:t>Florence, Italy, 3-7 June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24CE-71B8-4CD2-A082-7E5AA3B15CEF}" type="slidenum">
              <a:rPr lang="en-GB"/>
              <a:pPr/>
              <a:t>10</a:t>
            </a:fld>
            <a:r>
              <a:rPr lang="en-GB"/>
              <a:t>/15</a:t>
            </a:r>
          </a:p>
        </p:txBody>
      </p:sp>
      <p:sp>
        <p:nvSpPr>
          <p:cNvPr id="751633" name="Rectangle 17"/>
          <p:cNvSpPr>
            <a:spLocks noChangeArrowheads="1"/>
          </p:cNvSpPr>
          <p:nvPr/>
        </p:nvSpPr>
        <p:spPr bwMode="auto">
          <a:xfrm>
            <a:off x="4862513" y="1741488"/>
            <a:ext cx="4830762" cy="402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7516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"/>
          <a:stretch>
            <a:fillRect/>
          </a:stretch>
        </p:blipFill>
        <p:spPr bwMode="auto">
          <a:xfrm>
            <a:off x="25400" y="1741488"/>
            <a:ext cx="4833938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The density dependence causes havoc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51632" name="Picture 16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054225"/>
            <a:ext cx="47831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34" name="AutoShape 18"/>
          <p:cNvSpPr>
            <a:spLocks noChangeArrowheads="1"/>
          </p:cNvSpPr>
          <p:nvPr/>
        </p:nvSpPr>
        <p:spPr bwMode="auto">
          <a:xfrm>
            <a:off x="219075" y="5978525"/>
            <a:ext cx="4376738" cy="484188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J.D.</a:t>
            </a:r>
            <a:r>
              <a:rPr lang="pl-PL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e</a:t>
            </a:r>
            <a:r>
              <a:rPr lang="en-US" sz="1800" b="1" i="1">
                <a:solidFill>
                  <a:srgbClr val="FF0000"/>
                </a:solidFill>
              </a:rPr>
              <a:t>t al</a:t>
            </a:r>
            <a:r>
              <a:rPr lang="en-US" sz="1800" b="1">
                <a:solidFill>
                  <a:srgbClr val="FF0000"/>
                </a:solidFill>
              </a:rPr>
              <a:t>.</a:t>
            </a:r>
            <a:r>
              <a:rPr lang="pl-PL" sz="1800" b="1">
                <a:solidFill>
                  <a:srgbClr val="FF0000"/>
                </a:solidFill>
              </a:rPr>
              <a:t>, Phys. Rev. C 7</a:t>
            </a:r>
            <a:r>
              <a:rPr lang="en-US" sz="1800" b="1">
                <a:solidFill>
                  <a:srgbClr val="FF0000"/>
                </a:solidFill>
              </a:rPr>
              <a:t>6</a:t>
            </a:r>
            <a:r>
              <a:rPr lang="pl-PL" sz="1800" b="1">
                <a:solidFill>
                  <a:srgbClr val="FF0000"/>
                </a:solidFill>
              </a:rPr>
              <a:t>, 0</a:t>
            </a:r>
            <a:r>
              <a:rPr lang="en-US" sz="1800" b="1">
                <a:solidFill>
                  <a:srgbClr val="FF0000"/>
                </a:solidFill>
              </a:rPr>
              <a:t>5</a:t>
            </a:r>
            <a:r>
              <a:rPr lang="pl-PL" sz="1800" b="1">
                <a:solidFill>
                  <a:srgbClr val="FF0000"/>
                </a:solidFill>
              </a:rPr>
              <a:t>43</a:t>
            </a:r>
            <a:r>
              <a:rPr lang="en-US" sz="1800" b="1">
                <a:solidFill>
                  <a:srgbClr val="FF0000"/>
                </a:solidFill>
              </a:rPr>
              <a:t>15</a:t>
            </a:r>
            <a:r>
              <a:rPr lang="pl-PL" sz="1800" b="1">
                <a:solidFill>
                  <a:srgbClr val="FF0000"/>
                </a:solidFill>
              </a:rPr>
              <a:t> (200</a:t>
            </a:r>
            <a:r>
              <a:rPr lang="en-US" sz="1800" b="1">
                <a:solidFill>
                  <a:srgbClr val="FF0000"/>
                </a:solidFill>
              </a:rPr>
              <a:t>7</a:t>
            </a:r>
            <a:r>
              <a:rPr lang="pl-PL" sz="1800" b="1">
                <a:solidFill>
                  <a:srgbClr val="FF0000"/>
                </a:solidFill>
              </a:rPr>
              <a:t>)</a:t>
            </a:r>
            <a:endParaRPr lang="pl-PL" sz="1800" b="1" noProof="1">
              <a:solidFill>
                <a:srgbClr val="FF0000"/>
              </a:solidFill>
            </a:endParaRPr>
          </a:p>
        </p:txBody>
      </p:sp>
      <p:sp>
        <p:nvSpPr>
          <p:cNvPr id="751635" name="AutoShape 19"/>
          <p:cNvSpPr>
            <a:spLocks noChangeArrowheads="1"/>
          </p:cNvSpPr>
          <p:nvPr/>
        </p:nvSpPr>
        <p:spPr bwMode="auto">
          <a:xfrm>
            <a:off x="5083175" y="6008688"/>
            <a:ext cx="4376738" cy="484187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D. Tarpanov.</a:t>
            </a:r>
            <a:r>
              <a:rPr lang="pl-PL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e</a:t>
            </a:r>
            <a:r>
              <a:rPr lang="en-US" sz="1800" b="1" i="1">
                <a:solidFill>
                  <a:srgbClr val="FF0000"/>
                </a:solidFill>
              </a:rPr>
              <a:t>t al</a:t>
            </a:r>
            <a:r>
              <a:rPr lang="en-US" sz="1800" b="1">
                <a:solidFill>
                  <a:srgbClr val="FF0000"/>
                </a:solidFill>
              </a:rPr>
              <a:t>.</a:t>
            </a:r>
            <a:r>
              <a:rPr lang="pl-PL" sz="1800" b="1">
                <a:solidFill>
                  <a:srgbClr val="FF0000"/>
                </a:solidFill>
              </a:rPr>
              <a:t>, </a:t>
            </a:r>
            <a:r>
              <a:rPr lang="en-US" sz="1800" b="1">
                <a:solidFill>
                  <a:srgbClr val="FF0000"/>
                </a:solidFill>
              </a:rPr>
              <a:t>to be published</a:t>
            </a:r>
            <a:endParaRPr lang="en-US" sz="1800" b="1" noProof="1">
              <a:solidFill>
                <a:srgbClr val="FF0000"/>
              </a:solidFill>
            </a:endParaRPr>
          </a:p>
        </p:txBody>
      </p:sp>
      <p:sp>
        <p:nvSpPr>
          <p:cNvPr id="751636" name="AutoShape 20"/>
          <p:cNvSpPr>
            <a:spLocks noChangeArrowheads="1"/>
          </p:cNvSpPr>
          <p:nvPr/>
        </p:nvSpPr>
        <p:spPr bwMode="auto">
          <a:xfrm>
            <a:off x="825500" y="715963"/>
            <a:ext cx="3389313" cy="91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Particle-number projection impossible</a:t>
            </a:r>
          </a:p>
        </p:txBody>
      </p:sp>
      <p:sp>
        <p:nvSpPr>
          <p:cNvPr id="751637" name="AutoShape 21"/>
          <p:cNvSpPr>
            <a:spLocks noChangeArrowheads="1"/>
          </p:cNvSpPr>
          <p:nvPr/>
        </p:nvSpPr>
        <p:spPr bwMode="auto">
          <a:xfrm>
            <a:off x="5538788" y="715963"/>
            <a:ext cx="3389312" cy="91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Strong self interaction present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E9466-EDC1-46D3-8F92-EA19E46A0B54}" type="slidenum">
              <a:rPr lang="en-GB"/>
              <a:pPr/>
              <a:t>11</a:t>
            </a:fld>
            <a:r>
              <a:rPr lang="en-GB"/>
              <a:t>/15</a:t>
            </a:r>
          </a:p>
        </p:txBody>
      </p:sp>
      <p:sp>
        <p:nvSpPr>
          <p:cNvPr id="769026" name="Rectangle 2"/>
          <p:cNvSpPr>
            <a:spLocks noChangeArrowheads="1"/>
          </p:cNvSpPr>
          <p:nvPr/>
        </p:nvSpPr>
        <p:spPr bwMode="auto">
          <a:xfrm>
            <a:off x="4862513" y="1741488"/>
            <a:ext cx="4830762" cy="402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76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"/>
          <a:stretch>
            <a:fillRect/>
          </a:stretch>
        </p:blipFill>
        <p:spPr bwMode="auto">
          <a:xfrm>
            <a:off x="25400" y="1741488"/>
            <a:ext cx="4833938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28" name="Rectangle 4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The density dependence causes havoc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69029" name="Picture 5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054225"/>
            <a:ext cx="47831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30" name="AutoShape 6"/>
          <p:cNvSpPr>
            <a:spLocks noChangeArrowheads="1"/>
          </p:cNvSpPr>
          <p:nvPr/>
        </p:nvSpPr>
        <p:spPr bwMode="auto">
          <a:xfrm>
            <a:off x="219075" y="5978525"/>
            <a:ext cx="4376738" cy="484188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J.D.</a:t>
            </a:r>
            <a:r>
              <a:rPr lang="pl-PL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e</a:t>
            </a:r>
            <a:r>
              <a:rPr lang="en-US" sz="1800" b="1" i="1">
                <a:solidFill>
                  <a:srgbClr val="FF0000"/>
                </a:solidFill>
              </a:rPr>
              <a:t>t al</a:t>
            </a:r>
            <a:r>
              <a:rPr lang="en-US" sz="1800" b="1">
                <a:solidFill>
                  <a:srgbClr val="FF0000"/>
                </a:solidFill>
              </a:rPr>
              <a:t>.</a:t>
            </a:r>
            <a:r>
              <a:rPr lang="pl-PL" sz="1800" b="1">
                <a:solidFill>
                  <a:srgbClr val="FF0000"/>
                </a:solidFill>
              </a:rPr>
              <a:t>, Phys. Rev. C 7</a:t>
            </a:r>
            <a:r>
              <a:rPr lang="en-US" sz="1800" b="1">
                <a:solidFill>
                  <a:srgbClr val="FF0000"/>
                </a:solidFill>
              </a:rPr>
              <a:t>6</a:t>
            </a:r>
            <a:r>
              <a:rPr lang="pl-PL" sz="1800" b="1">
                <a:solidFill>
                  <a:srgbClr val="FF0000"/>
                </a:solidFill>
              </a:rPr>
              <a:t>, 0</a:t>
            </a:r>
            <a:r>
              <a:rPr lang="en-US" sz="1800" b="1">
                <a:solidFill>
                  <a:srgbClr val="FF0000"/>
                </a:solidFill>
              </a:rPr>
              <a:t>5</a:t>
            </a:r>
            <a:r>
              <a:rPr lang="pl-PL" sz="1800" b="1">
                <a:solidFill>
                  <a:srgbClr val="FF0000"/>
                </a:solidFill>
              </a:rPr>
              <a:t>43</a:t>
            </a:r>
            <a:r>
              <a:rPr lang="en-US" sz="1800" b="1">
                <a:solidFill>
                  <a:srgbClr val="FF0000"/>
                </a:solidFill>
              </a:rPr>
              <a:t>15</a:t>
            </a:r>
            <a:r>
              <a:rPr lang="pl-PL" sz="1800" b="1">
                <a:solidFill>
                  <a:srgbClr val="FF0000"/>
                </a:solidFill>
              </a:rPr>
              <a:t> (200</a:t>
            </a:r>
            <a:r>
              <a:rPr lang="en-US" sz="1800" b="1">
                <a:solidFill>
                  <a:srgbClr val="FF0000"/>
                </a:solidFill>
              </a:rPr>
              <a:t>7</a:t>
            </a:r>
            <a:r>
              <a:rPr lang="pl-PL" sz="1800" b="1">
                <a:solidFill>
                  <a:srgbClr val="FF0000"/>
                </a:solidFill>
              </a:rPr>
              <a:t>)</a:t>
            </a:r>
            <a:endParaRPr lang="pl-PL" sz="1800" b="1" noProof="1">
              <a:solidFill>
                <a:srgbClr val="FF0000"/>
              </a:solidFill>
            </a:endParaRPr>
          </a:p>
        </p:txBody>
      </p:sp>
      <p:sp>
        <p:nvSpPr>
          <p:cNvPr id="769031" name="AutoShape 7"/>
          <p:cNvSpPr>
            <a:spLocks noChangeArrowheads="1"/>
          </p:cNvSpPr>
          <p:nvPr/>
        </p:nvSpPr>
        <p:spPr bwMode="auto">
          <a:xfrm>
            <a:off x="5083175" y="6008688"/>
            <a:ext cx="4376738" cy="484187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D. Tarpanov.</a:t>
            </a:r>
            <a:r>
              <a:rPr lang="pl-PL" sz="1800" b="1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e</a:t>
            </a:r>
            <a:r>
              <a:rPr lang="en-US" sz="1800" b="1" i="1">
                <a:solidFill>
                  <a:srgbClr val="FF0000"/>
                </a:solidFill>
              </a:rPr>
              <a:t>t al</a:t>
            </a:r>
            <a:r>
              <a:rPr lang="en-US" sz="1800" b="1">
                <a:solidFill>
                  <a:srgbClr val="FF0000"/>
                </a:solidFill>
              </a:rPr>
              <a:t>.</a:t>
            </a:r>
            <a:r>
              <a:rPr lang="pl-PL" sz="1800" b="1">
                <a:solidFill>
                  <a:srgbClr val="FF0000"/>
                </a:solidFill>
              </a:rPr>
              <a:t>, </a:t>
            </a:r>
            <a:r>
              <a:rPr lang="en-US" sz="1800" b="1">
                <a:solidFill>
                  <a:srgbClr val="FF0000"/>
                </a:solidFill>
              </a:rPr>
              <a:t>to be published</a:t>
            </a:r>
            <a:endParaRPr lang="en-US" sz="1800" b="1" noProof="1">
              <a:solidFill>
                <a:srgbClr val="FF0000"/>
              </a:solidFill>
            </a:endParaRPr>
          </a:p>
        </p:txBody>
      </p:sp>
      <p:sp>
        <p:nvSpPr>
          <p:cNvPr id="769032" name="AutoShape 8"/>
          <p:cNvSpPr>
            <a:spLocks noChangeArrowheads="1"/>
          </p:cNvSpPr>
          <p:nvPr/>
        </p:nvSpPr>
        <p:spPr bwMode="auto">
          <a:xfrm>
            <a:off x="825500" y="715963"/>
            <a:ext cx="3389313" cy="91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Particle-number projection impossible</a:t>
            </a:r>
          </a:p>
        </p:txBody>
      </p:sp>
      <p:sp>
        <p:nvSpPr>
          <p:cNvPr id="769033" name="AutoShape 9"/>
          <p:cNvSpPr>
            <a:spLocks noChangeArrowheads="1"/>
          </p:cNvSpPr>
          <p:nvPr/>
        </p:nvSpPr>
        <p:spPr bwMode="auto">
          <a:xfrm>
            <a:off x="5538788" y="715963"/>
            <a:ext cx="3389312" cy="91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Strong self interaction present</a:t>
            </a:r>
          </a:p>
        </p:txBody>
      </p:sp>
      <p:sp>
        <p:nvSpPr>
          <p:cNvPr id="769035" name="AutoShape 11"/>
          <p:cNvSpPr>
            <a:spLocks noChangeArrowheads="1"/>
          </p:cNvSpPr>
          <p:nvPr/>
        </p:nvSpPr>
        <p:spPr bwMode="auto">
          <a:xfrm>
            <a:off x="5275263" y="1804988"/>
            <a:ext cx="3986212" cy="9144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4000" b="1">
                <a:solidFill>
                  <a:srgbClr val="FF0000"/>
                </a:solidFill>
              </a:rPr>
              <a:t>Poster NS232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11DBF-A3B0-418A-9538-F5341484FF18}" type="slidenum">
              <a:rPr lang="en-GB"/>
              <a:pPr/>
              <a:t>12</a:t>
            </a:fld>
            <a:r>
              <a:rPr lang="en-GB"/>
              <a:t>/15</a:t>
            </a:r>
          </a:p>
        </p:txBody>
      </p:sp>
      <p:sp>
        <p:nvSpPr>
          <p:cNvPr id="753668" name="Rectangle 4"/>
          <p:cNvSpPr>
            <a:spLocks noChangeArrowheads="1"/>
          </p:cNvSpPr>
          <p:nvPr/>
        </p:nvSpPr>
        <p:spPr bwMode="auto">
          <a:xfrm>
            <a:off x="211138" y="109538"/>
            <a:ext cx="92694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First density-independent finite-range interactions based on regularized pseudopotentials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53689" name="Picture 25" descr="C:\Actual\LaTeX\INPC2013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52600"/>
            <a:ext cx="883285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690" name="AutoShape 26"/>
          <p:cNvSpPr>
            <a:spLocks noChangeArrowheads="1"/>
          </p:cNvSpPr>
          <p:nvPr/>
        </p:nvSpPr>
        <p:spPr bwMode="auto">
          <a:xfrm rot="16200000">
            <a:off x="7096919" y="2880519"/>
            <a:ext cx="4581525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K. Bennaceur, J.D, F. Raimondi, </a:t>
            </a:r>
            <a:r>
              <a:rPr lang="en-US" sz="1600" b="1" noProof="1">
                <a:solidFill>
                  <a:srgbClr val="FF0000"/>
                </a:solidFill>
              </a:rPr>
              <a:t>arXiv:1305.7210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FB0B7-C065-436A-8792-80FB55D67EAF}" type="slidenum">
              <a:rPr lang="en-GB"/>
              <a:pPr/>
              <a:t>13</a:t>
            </a:fld>
            <a:r>
              <a:rPr lang="en-GB"/>
              <a:t>/15</a:t>
            </a:r>
          </a:p>
        </p:txBody>
      </p:sp>
      <p:sp>
        <p:nvSpPr>
          <p:cNvPr id="758855" name="Rectangle 71"/>
          <p:cNvSpPr>
            <a:spLocks noChangeArrowheads="1"/>
          </p:cNvSpPr>
          <p:nvPr/>
        </p:nvSpPr>
        <p:spPr bwMode="auto">
          <a:xfrm>
            <a:off x="2243138" y="939800"/>
            <a:ext cx="5267325" cy="499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758858" name="Picture 74" descr="C:\Actual\LaTeX\INPC2013\eos2-corrected-08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35939" b="9842"/>
          <a:stretch>
            <a:fillRect/>
          </a:stretch>
        </p:blipFill>
        <p:spPr bwMode="auto">
          <a:xfrm>
            <a:off x="4127500" y="3213100"/>
            <a:ext cx="406558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42" name="Picture 58" descr="C:\Actual\LaTeX\eos2-08m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r="36110" b="9842"/>
          <a:stretch>
            <a:fillRect/>
          </a:stretch>
        </p:blipFill>
        <p:spPr bwMode="auto">
          <a:xfrm>
            <a:off x="4141788" y="3213100"/>
            <a:ext cx="4021137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40" name="Picture 56" descr="C:\Actual\LaTeX\eos_sv-08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35939" b="9842"/>
          <a:stretch>
            <a:fillRect/>
          </a:stretch>
        </p:blipFill>
        <p:spPr bwMode="auto">
          <a:xfrm>
            <a:off x="4127500" y="715963"/>
            <a:ext cx="406558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37" name="Picture 53" descr="C:\Actual\LaTeX\gogny_d1n-08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35939" b="9842"/>
          <a:stretch>
            <a:fillRect/>
          </a:stretch>
        </p:blipFill>
        <p:spPr bwMode="auto">
          <a:xfrm>
            <a:off x="1501775" y="3216275"/>
            <a:ext cx="406558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38" name="Picture 54" descr="C:\Actual\LaTeX\eos_sly4-08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35939" b="9842"/>
          <a:stretch>
            <a:fillRect/>
          </a:stretch>
        </p:blipFill>
        <p:spPr bwMode="auto">
          <a:xfrm>
            <a:off x="1500188" y="715963"/>
            <a:ext cx="4065587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41" name="Picture 57" descr="C:\Actual\LaTeX\eos2-08m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r="36110" b="9842"/>
          <a:stretch>
            <a:fillRect/>
          </a:stretch>
        </p:blipFill>
        <p:spPr bwMode="auto">
          <a:xfrm>
            <a:off x="4143375" y="715963"/>
            <a:ext cx="402113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86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63CE8"/>
                </a:solidFill>
              </a:rPr>
              <a:t>Equations of state</a:t>
            </a:r>
            <a:endParaRPr lang="en-US" sz="2200" b="1">
              <a:solidFill>
                <a:srgbClr val="063CE8"/>
              </a:solidFill>
            </a:endParaRPr>
          </a:p>
        </p:txBody>
      </p:sp>
      <p:grpSp>
        <p:nvGrpSpPr>
          <p:cNvPr id="758819" name="Group 35"/>
          <p:cNvGrpSpPr>
            <a:grpSpLocks/>
          </p:cNvGrpSpPr>
          <p:nvPr/>
        </p:nvGrpSpPr>
        <p:grpSpPr bwMode="auto">
          <a:xfrm>
            <a:off x="3917950" y="5792788"/>
            <a:ext cx="2146300" cy="349250"/>
            <a:chOff x="2424" y="3849"/>
            <a:chExt cx="1352" cy="220"/>
          </a:xfrm>
        </p:grpSpPr>
        <p:sp>
          <p:nvSpPr>
            <p:cNvPr id="758816" name="AutoShape 32"/>
            <p:cNvSpPr>
              <a:spLocks noChangeArrowheads="1"/>
            </p:cNvSpPr>
            <p:nvPr/>
          </p:nvSpPr>
          <p:spPr bwMode="auto">
            <a:xfrm>
              <a:off x="2599" y="3849"/>
              <a:ext cx="992" cy="22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finite range</a:t>
              </a:r>
            </a:p>
          </p:txBody>
        </p:sp>
        <p:sp>
          <p:nvSpPr>
            <p:cNvPr id="758817" name="AutoShape 33"/>
            <p:cNvSpPr>
              <a:spLocks noChangeArrowheads="1"/>
            </p:cNvSpPr>
            <p:nvPr/>
          </p:nvSpPr>
          <p:spPr bwMode="auto">
            <a:xfrm>
              <a:off x="3592" y="3905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818" name="AutoShape 34"/>
            <p:cNvSpPr>
              <a:spLocks noChangeArrowheads="1"/>
            </p:cNvSpPr>
            <p:nvPr/>
          </p:nvSpPr>
          <p:spPr bwMode="auto">
            <a:xfrm flipH="1">
              <a:off x="2424" y="3906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58824" name="Group 40"/>
          <p:cNvGrpSpPr>
            <a:grpSpLocks/>
          </p:cNvGrpSpPr>
          <p:nvPr/>
        </p:nvGrpSpPr>
        <p:grpSpPr bwMode="auto">
          <a:xfrm>
            <a:off x="3832225" y="712788"/>
            <a:ext cx="2146300" cy="349250"/>
            <a:chOff x="2468" y="1901"/>
            <a:chExt cx="1352" cy="220"/>
          </a:xfrm>
        </p:grpSpPr>
        <p:sp>
          <p:nvSpPr>
            <p:cNvPr id="758821" name="AutoShape 37"/>
            <p:cNvSpPr>
              <a:spLocks noChangeArrowheads="1"/>
            </p:cNvSpPr>
            <p:nvPr/>
          </p:nvSpPr>
          <p:spPr bwMode="auto">
            <a:xfrm>
              <a:off x="2643" y="1901"/>
              <a:ext cx="992" cy="22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zero range</a:t>
              </a:r>
            </a:p>
          </p:txBody>
        </p:sp>
        <p:sp>
          <p:nvSpPr>
            <p:cNvPr id="758822" name="AutoShape 38"/>
            <p:cNvSpPr>
              <a:spLocks noChangeArrowheads="1"/>
            </p:cNvSpPr>
            <p:nvPr/>
          </p:nvSpPr>
          <p:spPr bwMode="auto">
            <a:xfrm>
              <a:off x="3636" y="1957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823" name="AutoShape 39"/>
            <p:cNvSpPr>
              <a:spLocks noChangeArrowheads="1"/>
            </p:cNvSpPr>
            <p:nvPr/>
          </p:nvSpPr>
          <p:spPr bwMode="auto">
            <a:xfrm flipH="1">
              <a:off x="2468" y="1958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58811" name="AutoShape 27"/>
          <p:cNvSpPr>
            <a:spLocks noChangeArrowheads="1"/>
          </p:cNvSpPr>
          <p:nvPr/>
        </p:nvSpPr>
        <p:spPr bwMode="auto">
          <a:xfrm>
            <a:off x="46038" y="3159125"/>
            <a:ext cx="2686050" cy="3492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density-dependent</a:t>
            </a:r>
          </a:p>
        </p:txBody>
      </p:sp>
      <p:grpSp>
        <p:nvGrpSpPr>
          <p:cNvPr id="758844" name="Group 60"/>
          <p:cNvGrpSpPr>
            <a:grpSpLocks/>
          </p:cNvGrpSpPr>
          <p:nvPr/>
        </p:nvGrpSpPr>
        <p:grpSpPr bwMode="auto">
          <a:xfrm>
            <a:off x="2224088" y="2863850"/>
            <a:ext cx="169862" cy="936625"/>
            <a:chOff x="917" y="2030"/>
            <a:chExt cx="107" cy="590"/>
          </a:xfrm>
        </p:grpSpPr>
        <p:sp>
          <p:nvSpPr>
            <p:cNvPr id="758825" name="AutoShape 41"/>
            <p:cNvSpPr>
              <a:spLocks noChangeArrowheads="1"/>
            </p:cNvSpPr>
            <p:nvPr/>
          </p:nvSpPr>
          <p:spPr bwMode="auto">
            <a:xfrm rot="-5400000">
              <a:off x="879" y="2068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826" name="AutoShape 42"/>
            <p:cNvSpPr>
              <a:spLocks noChangeArrowheads="1"/>
            </p:cNvSpPr>
            <p:nvPr/>
          </p:nvSpPr>
          <p:spPr bwMode="auto">
            <a:xfrm rot="5400000" flipV="1">
              <a:off x="879" y="2474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58829" name="AutoShape 45"/>
          <p:cNvSpPr>
            <a:spLocks noChangeArrowheads="1"/>
          </p:cNvSpPr>
          <p:nvPr/>
        </p:nvSpPr>
        <p:spPr bwMode="auto">
          <a:xfrm>
            <a:off x="6286500" y="3159125"/>
            <a:ext cx="2686050" cy="3492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density-independent</a:t>
            </a:r>
          </a:p>
        </p:txBody>
      </p:sp>
      <p:grpSp>
        <p:nvGrpSpPr>
          <p:cNvPr id="758845" name="Group 61"/>
          <p:cNvGrpSpPr>
            <a:grpSpLocks/>
          </p:cNvGrpSpPr>
          <p:nvPr/>
        </p:nvGrpSpPr>
        <p:grpSpPr bwMode="auto">
          <a:xfrm>
            <a:off x="7362825" y="2865438"/>
            <a:ext cx="169863" cy="936625"/>
            <a:chOff x="5206" y="2029"/>
            <a:chExt cx="107" cy="590"/>
          </a:xfrm>
        </p:grpSpPr>
        <p:sp>
          <p:nvSpPr>
            <p:cNvPr id="758830" name="AutoShape 46"/>
            <p:cNvSpPr>
              <a:spLocks noChangeArrowheads="1"/>
            </p:cNvSpPr>
            <p:nvPr/>
          </p:nvSpPr>
          <p:spPr bwMode="auto">
            <a:xfrm rot="-5400000">
              <a:off x="5168" y="2067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8831" name="AutoShape 47"/>
            <p:cNvSpPr>
              <a:spLocks noChangeArrowheads="1"/>
            </p:cNvSpPr>
            <p:nvPr/>
          </p:nvSpPr>
          <p:spPr bwMode="auto">
            <a:xfrm rot="5400000" flipV="1">
              <a:off x="5168" y="2473"/>
              <a:ext cx="184" cy="107"/>
            </a:xfrm>
            <a:prstGeom prst="rightArrow">
              <a:avLst>
                <a:gd name="adj1" fmla="val 50000"/>
                <a:gd name="adj2" fmla="val 429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58854" name="Group 70"/>
          <p:cNvGrpSpPr>
            <a:grpSpLocks/>
          </p:cNvGrpSpPr>
          <p:nvPr/>
        </p:nvGrpSpPr>
        <p:grpSpPr bwMode="auto">
          <a:xfrm>
            <a:off x="3963988" y="2852738"/>
            <a:ext cx="3457575" cy="2859087"/>
            <a:chOff x="2497" y="1797"/>
            <a:chExt cx="2178" cy="1801"/>
          </a:xfrm>
        </p:grpSpPr>
        <p:sp>
          <p:nvSpPr>
            <p:cNvPr id="758847" name="AutoShape 63"/>
            <p:cNvSpPr>
              <a:spLocks noChangeArrowheads="1"/>
            </p:cNvSpPr>
            <p:nvPr/>
          </p:nvSpPr>
          <p:spPr bwMode="auto">
            <a:xfrm>
              <a:off x="4167" y="3428"/>
              <a:ext cx="508" cy="170"/>
            </a:xfrm>
            <a:prstGeom prst="roundRect">
              <a:avLst>
                <a:gd name="adj" fmla="val 3584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b="1">
                  <a:latin typeface="Times New Roman" pitchFamily="18" charset="0"/>
                </a:rPr>
                <a:t>REG2b</a:t>
              </a:r>
              <a:endParaRPr lang="pl-PL" sz="1600" b="1">
                <a:latin typeface="Times New Roman" pitchFamily="18" charset="0"/>
              </a:endParaRPr>
            </a:p>
          </p:txBody>
        </p:sp>
        <p:sp>
          <p:nvSpPr>
            <p:cNvPr id="758848" name="AutoShape 64"/>
            <p:cNvSpPr>
              <a:spLocks noChangeArrowheads="1"/>
            </p:cNvSpPr>
            <p:nvPr/>
          </p:nvSpPr>
          <p:spPr bwMode="auto">
            <a:xfrm>
              <a:off x="2497" y="3427"/>
              <a:ext cx="508" cy="170"/>
            </a:xfrm>
            <a:prstGeom prst="roundRect">
              <a:avLst>
                <a:gd name="adj" fmla="val 3584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b="1">
                  <a:latin typeface="Times New Roman" pitchFamily="18" charset="0"/>
                </a:rPr>
                <a:t>D1N</a:t>
              </a:r>
              <a:endParaRPr lang="pl-PL" sz="1600" b="1">
                <a:latin typeface="Times New Roman" pitchFamily="18" charset="0"/>
              </a:endParaRPr>
            </a:p>
          </p:txBody>
        </p:sp>
        <p:sp>
          <p:nvSpPr>
            <p:cNvPr id="758849" name="AutoShape 65"/>
            <p:cNvSpPr>
              <a:spLocks noChangeArrowheads="1"/>
            </p:cNvSpPr>
            <p:nvPr/>
          </p:nvSpPr>
          <p:spPr bwMode="auto">
            <a:xfrm>
              <a:off x="2527" y="1797"/>
              <a:ext cx="508" cy="170"/>
            </a:xfrm>
            <a:prstGeom prst="roundRect">
              <a:avLst>
                <a:gd name="adj" fmla="val 3584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b="1">
                  <a:latin typeface="Times New Roman" pitchFamily="18" charset="0"/>
                </a:rPr>
                <a:t>SLy4</a:t>
              </a:r>
              <a:endParaRPr lang="pl-PL" sz="1600" b="1">
                <a:latin typeface="Times New Roman" pitchFamily="18" charset="0"/>
              </a:endParaRPr>
            </a:p>
          </p:txBody>
        </p:sp>
        <p:sp>
          <p:nvSpPr>
            <p:cNvPr id="758850" name="AutoShape 66"/>
            <p:cNvSpPr>
              <a:spLocks noChangeArrowheads="1"/>
            </p:cNvSpPr>
            <p:nvPr/>
          </p:nvSpPr>
          <p:spPr bwMode="auto">
            <a:xfrm>
              <a:off x="4110" y="1798"/>
              <a:ext cx="508" cy="170"/>
            </a:xfrm>
            <a:prstGeom prst="roundRect">
              <a:avLst>
                <a:gd name="adj" fmla="val 3584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b="1">
                  <a:latin typeface="Times New Roman" pitchFamily="18" charset="0"/>
                </a:rPr>
                <a:t>SV</a:t>
              </a:r>
              <a:endParaRPr lang="pl-PL" sz="1600" b="1">
                <a:latin typeface="Times New Roman" pitchFamily="18" charset="0"/>
              </a:endParaRPr>
            </a:p>
          </p:txBody>
        </p:sp>
      </p:grpSp>
      <p:pic>
        <p:nvPicPr>
          <p:cNvPr id="758856" name="Picture 72" descr="C:\Actual\LaTeX\eos_leg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r="48517" b="59055"/>
          <a:stretch>
            <a:fillRect/>
          </a:stretch>
        </p:blipFill>
        <p:spPr bwMode="auto">
          <a:xfrm>
            <a:off x="7296150" y="5475288"/>
            <a:ext cx="23241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859" name="AutoShape 75"/>
          <p:cNvSpPr>
            <a:spLocks noChangeArrowheads="1"/>
          </p:cNvSpPr>
          <p:nvPr/>
        </p:nvSpPr>
        <p:spPr bwMode="auto">
          <a:xfrm rot="16200000">
            <a:off x="7096919" y="2880519"/>
            <a:ext cx="4581525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K. Bennaceur, J.D, F. Raimondi, </a:t>
            </a:r>
            <a:r>
              <a:rPr lang="en-US" sz="1600" b="1" noProof="1">
                <a:solidFill>
                  <a:srgbClr val="FF0000"/>
                </a:solidFill>
              </a:rPr>
              <a:t>arXiv:1305.7210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D523B-E71B-46FA-A92A-5A6DA9D66CE3}" type="slidenum">
              <a:rPr lang="en-GB"/>
              <a:pPr/>
              <a:t>14</a:t>
            </a:fld>
            <a:r>
              <a:rPr lang="en-GB"/>
              <a:t>/15</a:t>
            </a:r>
          </a:p>
        </p:txBody>
      </p:sp>
      <p:sp>
        <p:nvSpPr>
          <p:cNvPr id="760849" name="Rectangle 17"/>
          <p:cNvSpPr>
            <a:spLocks noChangeArrowheads="1"/>
          </p:cNvSpPr>
          <p:nvPr/>
        </p:nvSpPr>
        <p:spPr bwMode="auto">
          <a:xfrm>
            <a:off x="561975" y="731838"/>
            <a:ext cx="8532813" cy="5741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0834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63CE8"/>
                </a:solidFill>
              </a:rPr>
              <a:t>Masses of doubly magic nuclei</a:t>
            </a:r>
            <a:endParaRPr lang="en-US" sz="2200" b="1">
              <a:solidFill>
                <a:srgbClr val="063CE8"/>
              </a:solidFill>
            </a:endParaRPr>
          </a:p>
        </p:txBody>
      </p:sp>
      <p:pic>
        <p:nvPicPr>
          <p:cNvPr id="760848" name="Picture 16" descr="C:\Actual\LaTeX\results4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95350"/>
            <a:ext cx="8042275" cy="5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0850" name="AutoShape 18"/>
          <p:cNvSpPr>
            <a:spLocks noChangeArrowheads="1"/>
          </p:cNvSpPr>
          <p:nvPr/>
        </p:nvSpPr>
        <p:spPr bwMode="auto">
          <a:xfrm rot="16200000">
            <a:off x="7096919" y="2880519"/>
            <a:ext cx="4581525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K. Bennaceur, J.D, F. Raimondi, </a:t>
            </a:r>
            <a:r>
              <a:rPr lang="en-US" sz="1600" b="1" noProof="1">
                <a:solidFill>
                  <a:srgbClr val="FF0000"/>
                </a:solidFill>
              </a:rPr>
              <a:t>arXiv:1305.7210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5807-83AE-4835-A6DB-7DB92EA142D0}" type="slidenum">
              <a:rPr lang="en-GB"/>
              <a:pPr/>
              <a:t>15</a:t>
            </a:fld>
            <a:r>
              <a:rPr lang="en-GB"/>
              <a:t>/15</a:t>
            </a:r>
          </a:p>
        </p:txBody>
      </p:sp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398463" y="109538"/>
            <a:ext cx="9020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Conclusions</a:t>
            </a:r>
            <a:r>
              <a:rPr lang="en-GB" sz="3200"/>
              <a:t> </a:t>
            </a: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212725" y="963613"/>
            <a:ext cx="9274175" cy="5614987"/>
          </a:xfrm>
          <a:prstGeom prst="rect">
            <a:avLst/>
          </a:prstGeom>
          <a:solidFill>
            <a:srgbClr val="FEFFD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We introduced a new class of energy density functionals that are based on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regularized pseudopotentials</a:t>
            </a: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. They allow for constructing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density-independent </a:t>
            </a: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finite-range interactions. </a:t>
            </a:r>
          </a:p>
          <a:p>
            <a:pPr>
              <a:buFont typeface="Wingdings" pitchFamily="2" charset="2"/>
              <a:buAutoNum type="arabi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In our opinion, future prospects for using the proposed regularized pseudopotentials are high.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They may present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better convergence properties</a:t>
            </a: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 than similar expansions based on the zero-range interactions.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They allow for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convergent summations</a:t>
            </a: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 of contributions from high single-particle momenta,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They allow for formulating a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consistent expansion</a:t>
            </a: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 in terms of the orders of derivatives, with the convergence properties gauged against the regularization scale.</a:t>
            </a:r>
          </a:p>
          <a:p>
            <a:pPr lvl="1">
              <a:buFont typeface="Wingdings" pitchFamily="2" charset="2"/>
              <a:buAutoNum type="alphaL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They allow for consistent beyond-mean field calculations.</a:t>
            </a:r>
          </a:p>
          <a:p>
            <a:pPr>
              <a:buFont typeface="Wingdings" pitchFamily="2" charset="2"/>
              <a:buAutoNum type="arabicPeriod"/>
            </a:pP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The regularized pseudopotentials give us a possibility of building an </a:t>
            </a:r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order-by-order correctible theory</a:t>
            </a:r>
            <a:r>
              <a:rPr lang="en-US" b="1">
                <a:solidFill>
                  <a:schemeClr val="accent2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E829-E170-43FB-862E-07CA45014C09}" type="slidenum">
              <a:rPr lang="en-GB"/>
              <a:pPr/>
              <a:t>16</a:t>
            </a:fld>
            <a:r>
              <a:rPr lang="en-GB"/>
              <a:t>/15</a:t>
            </a:r>
          </a:p>
        </p:txBody>
      </p:sp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2482850" y="2620963"/>
            <a:ext cx="4794250" cy="1143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6000" b="1">
                <a:solidFill>
                  <a:srgbClr val="063CE8"/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587-0151-40B8-B1CE-EC7B00C67F5F}" type="slidenum">
              <a:rPr lang="en-GB"/>
              <a:pPr/>
              <a:t>17</a:t>
            </a:fld>
            <a:r>
              <a:rPr lang="en-GB"/>
              <a:t>/15</a:t>
            </a:r>
          </a:p>
        </p:txBody>
      </p:sp>
      <p:sp>
        <p:nvSpPr>
          <p:cNvPr id="766978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Coupling constants of the regularized pseudopotentials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6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" b="3154"/>
          <a:stretch>
            <a:fillRect/>
          </a:stretch>
        </p:blipFill>
        <p:spPr bwMode="auto">
          <a:xfrm>
            <a:off x="0" y="1993900"/>
            <a:ext cx="8640763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2403475" y="1277938"/>
            <a:ext cx="5389563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3600" b="1">
                <a:solidFill>
                  <a:schemeClr val="bg1"/>
                </a:solidFill>
              </a:rPr>
              <a:t> ≈ 700 MeV/</a:t>
            </a:r>
            <a:r>
              <a:rPr lang="en-GB" sz="3600" b="1">
                <a:solidFill>
                  <a:schemeClr val="bg1"/>
                </a:solidFill>
                <a:sym typeface="MT Extra" pitchFamily="18" charset="2"/>
              </a:rPr>
              <a:t></a:t>
            </a:r>
            <a:r>
              <a:rPr lang="en-GB" sz="3600" b="1">
                <a:solidFill>
                  <a:schemeClr val="bg1"/>
                </a:solidFill>
              </a:rPr>
              <a:t>c ≈ 3.8 fm</a:t>
            </a:r>
            <a:r>
              <a:rPr lang="en-GB" sz="3600" b="1" baseline="30000">
                <a:solidFill>
                  <a:schemeClr val="bg1"/>
                </a:solidFill>
              </a:rPr>
              <a:t>-1</a:t>
            </a:r>
            <a:endParaRPr lang="pl-PL" sz="3600" b="1" baseline="30000">
              <a:solidFill>
                <a:schemeClr val="bg1"/>
              </a:solidFill>
            </a:endParaRPr>
          </a:p>
        </p:txBody>
      </p:sp>
      <p:sp>
        <p:nvSpPr>
          <p:cNvPr id="766981" name="AutoShape 5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FCE-7D4A-4651-8060-0B274A472607}" type="slidenum">
              <a:rPr lang="en-GB"/>
              <a:pPr/>
              <a:t>18</a:t>
            </a:fld>
            <a:r>
              <a:rPr lang="en-GB"/>
              <a:t>/15</a:t>
            </a:r>
          </a:p>
        </p:txBody>
      </p:sp>
      <p:sp>
        <p:nvSpPr>
          <p:cNvPr id="768002" name="Rectangle 2050"/>
          <p:cNvSpPr>
            <a:spLocks noChangeArrowheads="1"/>
          </p:cNvSpPr>
          <p:nvPr/>
        </p:nvSpPr>
        <p:spPr bwMode="auto">
          <a:xfrm>
            <a:off x="211138" y="109538"/>
            <a:ext cx="9269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Coupling constants of the regularized pseudopotentials in natural units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6800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"/>
          <a:stretch>
            <a:fillRect/>
          </a:stretch>
        </p:blipFill>
        <p:spPr bwMode="auto">
          <a:xfrm>
            <a:off x="573088" y="2044700"/>
            <a:ext cx="8291512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4" name="Text Box 2052"/>
          <p:cNvSpPr txBox="1">
            <a:spLocks noChangeArrowheads="1"/>
          </p:cNvSpPr>
          <p:nvPr/>
        </p:nvSpPr>
        <p:spPr bwMode="auto">
          <a:xfrm>
            <a:off x="1433513" y="1277938"/>
            <a:ext cx="7208837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</a:rPr>
              <a:t>v</a:t>
            </a:r>
            <a:r>
              <a:rPr lang="en-GB" sz="3600" b="1" baseline="-25000">
                <a:solidFill>
                  <a:schemeClr val="bg1"/>
                </a:solidFill>
              </a:rPr>
              <a:t>2n </a:t>
            </a:r>
            <a:r>
              <a:rPr lang="en-GB" sz="3600" b="1">
                <a:solidFill>
                  <a:schemeClr val="bg1"/>
                </a:solidFill>
              </a:rPr>
              <a:t>=f</a:t>
            </a:r>
            <a:r>
              <a:rPr lang="en-GB" sz="3600" b="1" baseline="30000">
                <a:solidFill>
                  <a:schemeClr val="bg1"/>
                </a:solidFill>
              </a:rPr>
              <a:t>2</a:t>
            </a:r>
            <a:r>
              <a:rPr lang="en-GB" sz="3600" b="1">
                <a:solidFill>
                  <a:schemeClr val="bg1"/>
                </a:solidFill>
                <a:latin typeface="Symbol" pitchFamily="18" charset="2"/>
              </a:rPr>
              <a:t> L</a:t>
            </a:r>
            <a:r>
              <a:rPr lang="en-GB" sz="3600" b="1" baseline="30000">
                <a:solidFill>
                  <a:schemeClr val="bg1"/>
                </a:solidFill>
              </a:rPr>
              <a:t>2n</a:t>
            </a:r>
            <a:r>
              <a:rPr lang="en-GB" sz="3600" b="1">
                <a:solidFill>
                  <a:schemeClr val="bg1"/>
                </a:solidFill>
              </a:rPr>
              <a:t> V</a:t>
            </a:r>
            <a:r>
              <a:rPr lang="en-GB" sz="3600" b="1" baseline="-25000">
                <a:solidFill>
                  <a:schemeClr val="bg1"/>
                </a:solidFill>
              </a:rPr>
              <a:t>2n</a:t>
            </a:r>
            <a:r>
              <a:rPr lang="en-GB" sz="3600" b="1">
                <a:solidFill>
                  <a:schemeClr val="bg1"/>
                </a:solidFill>
              </a:rPr>
              <a:t> for f=35 MeV/(</a:t>
            </a:r>
            <a:r>
              <a:rPr lang="en-GB" sz="3600" b="1">
                <a:solidFill>
                  <a:schemeClr val="bg1"/>
                </a:solidFill>
                <a:sym typeface="MT Extra" pitchFamily="18" charset="2"/>
              </a:rPr>
              <a:t></a:t>
            </a:r>
            <a:r>
              <a:rPr lang="en-GB" sz="3600" b="1">
                <a:solidFill>
                  <a:schemeClr val="bg1"/>
                </a:solidFill>
              </a:rPr>
              <a:t>c)</a:t>
            </a:r>
            <a:r>
              <a:rPr lang="en-GB" sz="3600" b="1" baseline="30000">
                <a:solidFill>
                  <a:schemeClr val="bg1"/>
                </a:solidFill>
              </a:rPr>
              <a:t>3/2</a:t>
            </a:r>
            <a:endParaRPr lang="pl-PL" sz="3600" b="1" baseline="30000">
              <a:solidFill>
                <a:schemeClr val="bg1"/>
              </a:solidFill>
            </a:endParaRPr>
          </a:p>
        </p:txBody>
      </p:sp>
      <p:sp>
        <p:nvSpPr>
          <p:cNvPr id="768005" name="AutoShape 2053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0CA2-0415-48D0-9B81-9D9CB4B76227}" type="slidenum">
              <a:rPr lang="en-GB"/>
              <a:pPr/>
              <a:t>19</a:t>
            </a:fld>
            <a:r>
              <a:rPr lang="en-GB"/>
              <a:t>/15</a:t>
            </a:r>
          </a:p>
        </p:txBody>
      </p:sp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033CC"/>
                </a:solidFill>
              </a:rPr>
              <a:t>Pseudopotentials</a:t>
            </a:r>
            <a:endParaRPr lang="en-US" sz="2200" b="1">
              <a:solidFill>
                <a:srgbClr val="063CE8"/>
              </a:solidFill>
            </a:endParaRPr>
          </a:p>
        </p:txBody>
      </p:sp>
      <p:sp>
        <p:nvSpPr>
          <p:cNvPr id="697347" name="AutoShape 3"/>
          <p:cNvSpPr>
            <a:spLocks noChangeArrowheads="1"/>
          </p:cNvSpPr>
          <p:nvPr/>
        </p:nvSpPr>
        <p:spPr bwMode="auto">
          <a:xfrm rot="16200000">
            <a:off x="6439694" y="3404394"/>
            <a:ext cx="5973762" cy="533400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rgbClr val="FF0000"/>
                </a:solidFill>
              </a:rPr>
              <a:t>F.  Raimondi</a:t>
            </a:r>
            <a:r>
              <a:rPr lang="pl-PL" sz="2000" b="1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e</a:t>
            </a:r>
            <a:r>
              <a:rPr lang="en-US" sz="2000" b="1" i="1">
                <a:solidFill>
                  <a:srgbClr val="FF0000"/>
                </a:solidFill>
              </a:rPr>
              <a:t>t al</a:t>
            </a:r>
            <a:r>
              <a:rPr lang="en-US" sz="2000" b="1">
                <a:solidFill>
                  <a:srgbClr val="FF0000"/>
                </a:solidFill>
              </a:rPr>
              <a:t>.</a:t>
            </a:r>
            <a:r>
              <a:rPr lang="pl-PL" sz="2000" b="1">
                <a:solidFill>
                  <a:srgbClr val="FF0000"/>
                </a:solidFill>
              </a:rPr>
              <a:t>, Phys. Rev. C </a:t>
            </a:r>
            <a:r>
              <a:rPr lang="en-US" sz="2000" b="1">
                <a:solidFill>
                  <a:srgbClr val="FF0000"/>
                </a:solidFill>
              </a:rPr>
              <a:t>83, 05</a:t>
            </a:r>
            <a:r>
              <a:rPr lang="pl-PL" sz="2000" b="1">
                <a:solidFill>
                  <a:srgbClr val="FF0000"/>
                </a:solidFill>
              </a:rPr>
              <a:t>43</a:t>
            </a:r>
            <a:r>
              <a:rPr lang="en-US" sz="2000" b="1">
                <a:solidFill>
                  <a:srgbClr val="FF0000"/>
                </a:solidFill>
              </a:rPr>
              <a:t>11</a:t>
            </a:r>
            <a:r>
              <a:rPr lang="pl-PL" sz="2000" b="1">
                <a:solidFill>
                  <a:srgbClr val="FF0000"/>
                </a:solidFill>
              </a:rPr>
              <a:t> (20</a:t>
            </a:r>
            <a:r>
              <a:rPr lang="en-US" sz="2000" b="1">
                <a:solidFill>
                  <a:srgbClr val="FF0000"/>
                </a:solidFill>
              </a:rPr>
              <a:t>11</a:t>
            </a:r>
            <a:r>
              <a:rPr lang="pl-PL" sz="2000" b="1">
                <a:solidFill>
                  <a:srgbClr val="FF0000"/>
                </a:solidFill>
              </a:rPr>
              <a:t>)</a:t>
            </a:r>
            <a:endParaRPr lang="pl-PL" sz="2000" b="1" noProof="1">
              <a:solidFill>
                <a:srgbClr val="FF0000"/>
              </a:solidFill>
            </a:endParaRPr>
          </a:p>
        </p:txBody>
      </p:sp>
      <p:pic>
        <p:nvPicPr>
          <p:cNvPr id="697348" name="Picture 4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785813"/>
            <a:ext cx="8504237" cy="59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77F1-D318-430C-B92B-B6E84F95D5EE}" type="slidenum">
              <a:rPr lang="en-GB"/>
              <a:pPr/>
              <a:t>2</a:t>
            </a:fld>
            <a:r>
              <a:rPr lang="en-GB"/>
              <a:t>/15</a:t>
            </a:r>
          </a:p>
        </p:txBody>
      </p:sp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414338" y="188913"/>
            <a:ext cx="902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rgbClr val="063CE8"/>
                </a:solidFill>
              </a:rPr>
              <a:t>Outline</a:t>
            </a:r>
            <a:r>
              <a:rPr lang="pl-PL" sz="3200"/>
              <a:t> 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276225" y="1366838"/>
            <a:ext cx="9175750" cy="3632200"/>
          </a:xfrm>
          <a:prstGeom prst="rect">
            <a:avLst/>
          </a:prstGeom>
          <a:solidFill>
            <a:srgbClr val="FEFFD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Book Antiqua" pitchFamily="18" charset="0"/>
              </a:rPr>
              <a:t>Standard effective interactions in nuclear physics</a:t>
            </a:r>
          </a:p>
          <a:p>
            <a:pPr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Book Antiqua" pitchFamily="18" charset="0"/>
              </a:rPr>
              <a:t>Regularized pseudopotentials</a:t>
            </a:r>
          </a:p>
          <a:p>
            <a:pPr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Book Antiqua" pitchFamily="18" charset="0"/>
              </a:rPr>
              <a:t>Three-body forces vs. density-dependent terms</a:t>
            </a:r>
          </a:p>
          <a:p>
            <a:pPr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Book Antiqua" pitchFamily="18" charset="0"/>
              </a:rPr>
              <a:t>Interactions without density dependence</a:t>
            </a:r>
          </a:p>
          <a:p>
            <a:pPr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Book Antiqua" pitchFamily="18" charset="0"/>
              </a:rPr>
              <a:t>Conclusions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8366C-9D9C-4287-B2FC-E2C0A1C9BE85}" type="slidenum">
              <a:rPr lang="en-GB"/>
              <a:pPr/>
              <a:t>20</a:t>
            </a:fld>
            <a:r>
              <a:rPr lang="en-GB"/>
              <a:t>/15</a:t>
            </a:r>
          </a:p>
        </p:txBody>
      </p:sp>
      <p:pic>
        <p:nvPicPr>
          <p:cNvPr id="747522" name="Picture 2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890713"/>
            <a:ext cx="847248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3" name="AutoShape 3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  <p:sp>
        <p:nvSpPr>
          <p:cNvPr id="747524" name="Rectangle 4"/>
          <p:cNvSpPr>
            <a:spLocks noChangeArrowheads="1"/>
          </p:cNvSpPr>
          <p:nvPr/>
        </p:nvSpPr>
        <p:spPr bwMode="auto">
          <a:xfrm>
            <a:off x="211138" y="109538"/>
            <a:ext cx="9269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rgbClr val="063CE8"/>
                </a:solidFill>
              </a:rPr>
              <a:t>Regularized pseudopotentials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2347B-67DA-46DA-A182-3C03873E6847}" type="slidenum">
              <a:rPr lang="en-GB"/>
              <a:pPr/>
              <a:t>21</a:t>
            </a:fld>
            <a:r>
              <a:rPr lang="en-GB"/>
              <a:t>/15</a:t>
            </a:r>
          </a:p>
        </p:txBody>
      </p:sp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033CC"/>
                </a:solidFill>
              </a:rPr>
              <a:t>Regularized pseudopotentials vs. Gogny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4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 b="1384"/>
          <a:stretch>
            <a:fillRect/>
          </a:stretch>
        </p:blipFill>
        <p:spPr bwMode="auto">
          <a:xfrm>
            <a:off x="557213" y="619125"/>
            <a:ext cx="8248650" cy="62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56" name="AutoShape 4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01D7-18C9-47FD-9850-2DD677315EF4}" type="slidenum">
              <a:rPr lang="en-GB"/>
              <a:pPr/>
              <a:t>3</a:t>
            </a:fld>
            <a:r>
              <a:rPr lang="en-GB"/>
              <a:t>/15</a:t>
            </a:r>
          </a:p>
        </p:txBody>
      </p:sp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752475" y="177800"/>
            <a:ext cx="8226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 Standard effective interactions</a:t>
            </a:r>
          </a:p>
        </p:txBody>
      </p:sp>
      <p:pic>
        <p:nvPicPr>
          <p:cNvPr id="743433" name="Picture 9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06475"/>
            <a:ext cx="9088438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36" name="Group 12"/>
          <p:cNvGrpSpPr>
            <a:grpSpLocks/>
          </p:cNvGrpSpPr>
          <p:nvPr/>
        </p:nvGrpSpPr>
        <p:grpSpPr bwMode="auto">
          <a:xfrm>
            <a:off x="2730500" y="2828925"/>
            <a:ext cx="5492750" cy="2395538"/>
            <a:chOff x="1720" y="1782"/>
            <a:chExt cx="3460" cy="1509"/>
          </a:xfrm>
        </p:grpSpPr>
        <p:sp>
          <p:nvSpPr>
            <p:cNvPr id="743434" name="Rectangle 10"/>
            <p:cNvSpPr>
              <a:spLocks noChangeArrowheads="1"/>
            </p:cNvSpPr>
            <p:nvPr/>
          </p:nvSpPr>
          <p:spPr bwMode="auto">
            <a:xfrm>
              <a:off x="1720" y="1782"/>
              <a:ext cx="2635" cy="207"/>
            </a:xfrm>
            <a:prstGeom prst="rect">
              <a:avLst/>
            </a:prstGeom>
            <a:noFill/>
            <a:ln w="254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3435" name="Rectangle 11"/>
            <p:cNvSpPr>
              <a:spLocks noChangeArrowheads="1"/>
            </p:cNvSpPr>
            <p:nvPr/>
          </p:nvSpPr>
          <p:spPr bwMode="auto">
            <a:xfrm>
              <a:off x="3106" y="3038"/>
              <a:ext cx="2074" cy="253"/>
            </a:xfrm>
            <a:prstGeom prst="rect">
              <a:avLst/>
            </a:prstGeom>
            <a:noFill/>
            <a:ln w="254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CF55-205E-40B9-8BBC-AB7F590EA782}" type="slidenum">
              <a:rPr lang="en-GB"/>
              <a:pPr/>
              <a:t>4</a:t>
            </a:fld>
            <a:r>
              <a:rPr lang="en-GB"/>
              <a:t>/15</a:t>
            </a:r>
          </a:p>
        </p:txBody>
      </p:sp>
      <p:sp>
        <p:nvSpPr>
          <p:cNvPr id="696323" name="Rectangle 3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Regularized pseudopotentials</a:t>
            </a:r>
          </a:p>
        </p:txBody>
      </p:sp>
      <p:sp>
        <p:nvSpPr>
          <p:cNvPr id="696330" name="AutoShape 10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  <p:pic>
        <p:nvPicPr>
          <p:cNvPr id="696332" name="Picture 12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06463"/>
            <a:ext cx="8472487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076B-A494-4E6A-9587-34AEF600DBD0}" type="slidenum">
              <a:rPr lang="en-GB"/>
              <a:pPr/>
              <a:t>5</a:t>
            </a:fld>
            <a:r>
              <a:rPr lang="en-GB"/>
              <a:t>/15</a:t>
            </a:r>
          </a:p>
        </p:txBody>
      </p:sp>
      <p:sp>
        <p:nvSpPr>
          <p:cNvPr id="752643" name="AutoShape 1027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  <p:sp>
        <p:nvSpPr>
          <p:cNvPr id="752644" name="Rectangle 1028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Regularized pseudopotentials</a:t>
            </a:r>
          </a:p>
        </p:txBody>
      </p:sp>
      <p:pic>
        <p:nvPicPr>
          <p:cNvPr id="752645" name="Picture 1029" descr="C:\Actual\LaTeX\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046163"/>
            <a:ext cx="8472487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2D2F-0636-4054-917D-1E2BA41092D9}" type="slidenum">
              <a:rPr lang="en-GB"/>
              <a:pPr/>
              <a:t>6</a:t>
            </a:fld>
            <a:r>
              <a:rPr lang="en-GB"/>
              <a:t>/15</a:t>
            </a:r>
          </a:p>
        </p:txBody>
      </p:sp>
      <p:sp>
        <p:nvSpPr>
          <p:cNvPr id="736258" name="Rectangle 1026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Regularized pseudopotentials vs. Gogny</a:t>
            </a:r>
            <a:endParaRPr lang="en-GB" sz="2200" b="1">
              <a:solidFill>
                <a:srgbClr val="063CE8"/>
              </a:solidFill>
            </a:endParaRPr>
          </a:p>
        </p:txBody>
      </p:sp>
      <p:sp>
        <p:nvSpPr>
          <p:cNvPr id="736259" name="AutoShape 1027"/>
          <p:cNvSpPr>
            <a:spLocks noChangeArrowheads="1"/>
          </p:cNvSpPr>
          <p:nvPr/>
        </p:nvSpPr>
        <p:spPr bwMode="auto">
          <a:xfrm rot="16200000">
            <a:off x="6511926" y="3465512"/>
            <a:ext cx="5751512" cy="41116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J.D, K. Bennaceur, F. Raimondi, </a:t>
            </a:r>
            <a:r>
              <a:rPr lang="en-US" sz="1600" b="1" noProof="1">
                <a:solidFill>
                  <a:srgbClr val="FF0000"/>
                </a:solidFill>
              </a:rPr>
              <a:t>J. Phys. G. 39, 125103 (2012)</a:t>
            </a:r>
          </a:p>
        </p:txBody>
      </p:sp>
      <p:pic>
        <p:nvPicPr>
          <p:cNvPr id="736260" name="Picture 1028" descr="C:\Actual\LaTeX\regdelta\Save.121007\pb208.reg-nz-myyy00.16-11-0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127125"/>
            <a:ext cx="5715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C6101-44A0-4670-82AC-CFC02A593193}" type="slidenum">
              <a:rPr lang="en-GB"/>
              <a:pPr/>
              <a:t>7</a:t>
            </a:fld>
            <a:r>
              <a:rPr lang="en-GB"/>
              <a:t>/15</a:t>
            </a:r>
          </a:p>
        </p:txBody>
      </p:sp>
      <p:pic>
        <p:nvPicPr>
          <p:cNvPr id="74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63888"/>
            <a:ext cx="8091488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73125"/>
            <a:ext cx="80914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19250"/>
            <a:ext cx="578643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Skyrme’s three-body interaction</a:t>
            </a:r>
            <a:endParaRPr lang="en-GB" sz="2200" b="1">
              <a:solidFill>
                <a:srgbClr val="063CE8"/>
              </a:solidFill>
            </a:endParaRPr>
          </a:p>
        </p:txBody>
      </p:sp>
      <p:sp>
        <p:nvSpPr>
          <p:cNvPr id="748550" name="Rectangle 6"/>
          <p:cNvSpPr>
            <a:spLocks noChangeArrowheads="1"/>
          </p:cNvSpPr>
          <p:nvPr/>
        </p:nvSpPr>
        <p:spPr bwMode="auto">
          <a:xfrm>
            <a:off x="1597025" y="3432175"/>
            <a:ext cx="2066925" cy="53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8551" name="Rectangle 7"/>
          <p:cNvSpPr>
            <a:spLocks noChangeArrowheads="1"/>
          </p:cNvSpPr>
          <p:nvPr/>
        </p:nvSpPr>
        <p:spPr bwMode="auto">
          <a:xfrm>
            <a:off x="896938" y="4595813"/>
            <a:ext cx="6381750" cy="53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8552" name="Rectangle 8"/>
          <p:cNvSpPr>
            <a:spLocks noChangeArrowheads="1"/>
          </p:cNvSpPr>
          <p:nvPr/>
        </p:nvSpPr>
        <p:spPr bwMode="auto">
          <a:xfrm>
            <a:off x="6192838" y="6437313"/>
            <a:ext cx="2633662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E4B2-BB48-4F39-9CF1-2150DF5B5C45}" type="slidenum">
              <a:rPr lang="en-GB"/>
              <a:pPr/>
              <a:t>8</a:t>
            </a:fld>
            <a:r>
              <a:rPr lang="en-GB"/>
              <a:t>/15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The density dependence is born</a:t>
            </a:r>
            <a:endParaRPr lang="en-GB" sz="2200" b="1">
              <a:solidFill>
                <a:srgbClr val="063CE8"/>
              </a:solidFill>
            </a:endParaRPr>
          </a:p>
        </p:txBody>
      </p:sp>
      <p:grpSp>
        <p:nvGrpSpPr>
          <p:cNvPr id="749580" name="Group 12"/>
          <p:cNvGrpSpPr>
            <a:grpSpLocks/>
          </p:cNvGrpSpPr>
          <p:nvPr/>
        </p:nvGrpSpPr>
        <p:grpSpPr bwMode="auto">
          <a:xfrm>
            <a:off x="84138" y="1716088"/>
            <a:ext cx="9575800" cy="2182812"/>
            <a:chOff x="53" y="745"/>
            <a:chExt cx="6032" cy="1375"/>
          </a:xfrm>
        </p:grpSpPr>
        <p:pic>
          <p:nvPicPr>
            <p:cNvPr id="74957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36"/>
            <a:stretch>
              <a:fillRect/>
            </a:stretch>
          </p:blipFill>
          <p:spPr bwMode="auto">
            <a:xfrm>
              <a:off x="53" y="745"/>
              <a:ext cx="3006" cy="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7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36"/>
            <a:stretch>
              <a:fillRect/>
            </a:stretch>
          </p:blipFill>
          <p:spPr bwMode="auto">
            <a:xfrm>
              <a:off x="3079" y="745"/>
              <a:ext cx="3006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9585" name="Group 17"/>
          <p:cNvGrpSpPr>
            <a:grpSpLocks/>
          </p:cNvGrpSpPr>
          <p:nvPr/>
        </p:nvGrpSpPr>
        <p:grpSpPr bwMode="auto">
          <a:xfrm>
            <a:off x="549275" y="711200"/>
            <a:ext cx="8834438" cy="1027113"/>
            <a:chOff x="346" y="384"/>
            <a:chExt cx="5565" cy="647"/>
          </a:xfrm>
        </p:grpSpPr>
        <p:pic>
          <p:nvPicPr>
            <p:cNvPr id="74958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384"/>
              <a:ext cx="556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8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908"/>
              <a:ext cx="759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8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" y="904"/>
              <a:ext cx="25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84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897"/>
              <a:ext cx="69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958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92151"/>
          <a:stretch>
            <a:fillRect/>
          </a:stretch>
        </p:blipFill>
        <p:spPr bwMode="auto">
          <a:xfrm>
            <a:off x="93663" y="3997325"/>
            <a:ext cx="94757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1" r="281" b="54608"/>
          <a:stretch>
            <a:fillRect/>
          </a:stretch>
        </p:blipFill>
        <p:spPr bwMode="auto">
          <a:xfrm>
            <a:off x="93663" y="4300538"/>
            <a:ext cx="9475787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0" r="281"/>
          <a:stretch>
            <a:fillRect/>
          </a:stretch>
        </p:blipFill>
        <p:spPr bwMode="auto">
          <a:xfrm>
            <a:off x="93663" y="5097463"/>
            <a:ext cx="94757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89" name="Rectangle 21"/>
          <p:cNvSpPr>
            <a:spLocks noChangeArrowheads="1"/>
          </p:cNvSpPr>
          <p:nvPr/>
        </p:nvSpPr>
        <p:spPr bwMode="auto">
          <a:xfrm>
            <a:off x="4432300" y="6437313"/>
            <a:ext cx="4551363" cy="53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9590" name="Rectangle 22"/>
          <p:cNvSpPr>
            <a:spLocks noChangeArrowheads="1"/>
          </p:cNvSpPr>
          <p:nvPr/>
        </p:nvSpPr>
        <p:spPr bwMode="auto">
          <a:xfrm>
            <a:off x="719138" y="6650038"/>
            <a:ext cx="4779962" cy="53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9591" name="Rectangle 23"/>
          <p:cNvSpPr>
            <a:spLocks noChangeArrowheads="1"/>
          </p:cNvSpPr>
          <p:nvPr/>
        </p:nvSpPr>
        <p:spPr bwMode="auto">
          <a:xfrm>
            <a:off x="4964113" y="2922588"/>
            <a:ext cx="4425950" cy="53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9592" name="Rectangle 24"/>
          <p:cNvSpPr>
            <a:spLocks noChangeArrowheads="1"/>
          </p:cNvSpPr>
          <p:nvPr/>
        </p:nvSpPr>
        <p:spPr bwMode="auto">
          <a:xfrm>
            <a:off x="4964113" y="3159125"/>
            <a:ext cx="3282950" cy="53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9593" name="Rectangle 25"/>
          <p:cNvSpPr>
            <a:spLocks noChangeArrowheads="1"/>
          </p:cNvSpPr>
          <p:nvPr/>
        </p:nvSpPr>
        <p:spPr bwMode="auto">
          <a:xfrm>
            <a:off x="5667375" y="3630613"/>
            <a:ext cx="369570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CBB8E-8F06-4D98-BF3C-EC672A020B07}" type="slidenum">
              <a:rPr lang="en-GB"/>
              <a:pPr/>
              <a:t>9</a:t>
            </a:fld>
            <a:r>
              <a:rPr lang="en-GB"/>
              <a:t>/15</a:t>
            </a:r>
          </a:p>
        </p:txBody>
      </p:sp>
      <p:sp>
        <p:nvSpPr>
          <p:cNvPr id="750594" name="Rectangle 2"/>
          <p:cNvSpPr>
            <a:spLocks noChangeArrowheads="1"/>
          </p:cNvSpPr>
          <p:nvPr/>
        </p:nvSpPr>
        <p:spPr bwMode="auto">
          <a:xfrm>
            <a:off x="211138" y="109538"/>
            <a:ext cx="926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063CE8"/>
                </a:solidFill>
              </a:rPr>
              <a:t>The density dependence is exploited</a:t>
            </a:r>
            <a:endParaRPr lang="en-GB" sz="2200" b="1">
              <a:solidFill>
                <a:srgbClr val="063CE8"/>
              </a:solidFill>
            </a:endParaRPr>
          </a:p>
        </p:txBody>
      </p:sp>
      <p:pic>
        <p:nvPicPr>
          <p:cNvPr id="7506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"/>
          <a:stretch>
            <a:fillRect/>
          </a:stretch>
        </p:blipFill>
        <p:spPr bwMode="auto">
          <a:xfrm>
            <a:off x="311150" y="2905125"/>
            <a:ext cx="9263063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0615" name="Group 23"/>
          <p:cNvGrpSpPr>
            <a:grpSpLocks/>
          </p:cNvGrpSpPr>
          <p:nvPr/>
        </p:nvGrpSpPr>
        <p:grpSpPr bwMode="auto">
          <a:xfrm>
            <a:off x="376238" y="635000"/>
            <a:ext cx="9131300" cy="2284413"/>
            <a:chOff x="215" y="400"/>
            <a:chExt cx="5752" cy="1439"/>
          </a:xfrm>
        </p:grpSpPr>
        <p:pic>
          <p:nvPicPr>
            <p:cNvPr id="75061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" b="74246"/>
            <a:stretch>
              <a:fillRect/>
            </a:stretch>
          </p:blipFill>
          <p:spPr bwMode="auto">
            <a:xfrm>
              <a:off x="215" y="400"/>
              <a:ext cx="5752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1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84" r="354"/>
            <a:stretch>
              <a:fillRect/>
            </a:stretch>
          </p:blipFill>
          <p:spPr bwMode="auto">
            <a:xfrm>
              <a:off x="215" y="864"/>
              <a:ext cx="5752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0616" name="Text Box 24"/>
          <p:cNvSpPr txBox="1">
            <a:spLocks noChangeArrowheads="1"/>
          </p:cNvSpPr>
          <p:nvPr/>
        </p:nvSpPr>
        <p:spPr bwMode="auto">
          <a:xfrm>
            <a:off x="1582738" y="3983038"/>
            <a:ext cx="423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63CE8"/>
                </a:solidFill>
              </a:rPr>
              <a:t>t</a:t>
            </a:r>
            <a:r>
              <a:rPr lang="en-US" b="1" baseline="-25000">
                <a:solidFill>
                  <a:srgbClr val="063CE8"/>
                </a:solidFill>
              </a:rPr>
              <a:t>3</a:t>
            </a:r>
            <a:endParaRPr lang="pl-PL" b="1" baseline="-25000">
              <a:solidFill>
                <a:srgbClr val="063CE8"/>
              </a:solidFill>
            </a:endParaRPr>
          </a:p>
        </p:txBody>
      </p:sp>
      <p:sp>
        <p:nvSpPr>
          <p:cNvPr id="750617" name="Text Box 25"/>
          <p:cNvSpPr txBox="1">
            <a:spLocks noChangeArrowheads="1"/>
          </p:cNvSpPr>
          <p:nvPr/>
        </p:nvSpPr>
        <p:spPr bwMode="auto">
          <a:xfrm>
            <a:off x="1042988" y="4419600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63CE8"/>
                </a:solidFill>
              </a:rPr>
              <a:t>(MeV fm</a:t>
            </a:r>
            <a:r>
              <a:rPr lang="en-US" sz="2000" b="1" baseline="30000">
                <a:solidFill>
                  <a:srgbClr val="063CE8"/>
                </a:solidFill>
              </a:rPr>
              <a:t>6</a:t>
            </a:r>
            <a:r>
              <a:rPr lang="en-US" sz="2000" b="1">
                <a:solidFill>
                  <a:srgbClr val="063CE8"/>
                </a:solidFill>
              </a:rPr>
              <a:t>)</a:t>
            </a:r>
            <a:endParaRPr lang="pl-PL" sz="2000" b="1" baseline="-25000">
              <a:solidFill>
                <a:srgbClr val="063CE8"/>
              </a:solidFill>
            </a:endParaRPr>
          </a:p>
        </p:txBody>
      </p:sp>
      <p:sp>
        <p:nvSpPr>
          <p:cNvPr id="750620" name="Text Box 28"/>
          <p:cNvSpPr txBox="1">
            <a:spLocks noChangeArrowheads="1"/>
          </p:cNvSpPr>
          <p:nvPr/>
        </p:nvSpPr>
        <p:spPr bwMode="auto">
          <a:xfrm>
            <a:off x="1427163" y="488315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3CE8"/>
                </a:solidFill>
              </a:rPr>
              <a:t>17000</a:t>
            </a:r>
            <a:endParaRPr lang="pl-PL" sz="1800" b="1" baseline="-25000">
              <a:solidFill>
                <a:srgbClr val="063CE8"/>
              </a:solidFill>
            </a:endParaRPr>
          </a:p>
        </p:txBody>
      </p:sp>
      <p:sp>
        <p:nvSpPr>
          <p:cNvPr id="750621" name="Text Box 29"/>
          <p:cNvSpPr txBox="1">
            <a:spLocks noChangeArrowheads="1"/>
          </p:cNvSpPr>
          <p:nvPr/>
        </p:nvSpPr>
        <p:spPr bwMode="auto">
          <a:xfrm>
            <a:off x="1427163" y="512762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3CE8"/>
                </a:solidFill>
              </a:rPr>
              <a:t>14000</a:t>
            </a:r>
            <a:endParaRPr lang="pl-PL" sz="1800" b="1" baseline="-25000">
              <a:solidFill>
                <a:srgbClr val="063CE8"/>
              </a:solidFill>
            </a:endParaRPr>
          </a:p>
        </p:txBody>
      </p:sp>
      <p:sp>
        <p:nvSpPr>
          <p:cNvPr id="750622" name="Text Box 30"/>
          <p:cNvSpPr txBox="1">
            <a:spLocks noChangeArrowheads="1"/>
          </p:cNvSpPr>
          <p:nvPr/>
        </p:nvSpPr>
        <p:spPr bwMode="auto">
          <a:xfrm>
            <a:off x="1541463" y="537051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3CE8"/>
                </a:solidFill>
              </a:rPr>
              <a:t>9331</a:t>
            </a:r>
            <a:endParaRPr lang="pl-PL" sz="1800" b="1" baseline="-25000">
              <a:solidFill>
                <a:srgbClr val="063CE8"/>
              </a:solidFill>
            </a:endParaRPr>
          </a:p>
        </p:txBody>
      </p:sp>
      <p:sp>
        <p:nvSpPr>
          <p:cNvPr id="750623" name="Text Box 31"/>
          <p:cNvSpPr txBox="1">
            <a:spLocks noChangeArrowheads="1"/>
          </p:cNvSpPr>
          <p:nvPr/>
        </p:nvSpPr>
        <p:spPr bwMode="auto">
          <a:xfrm>
            <a:off x="1884363" y="5856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3CE8"/>
                </a:solidFill>
              </a:rPr>
              <a:t>0</a:t>
            </a:r>
            <a:endParaRPr lang="pl-PL" sz="1800" b="1" baseline="-25000">
              <a:solidFill>
                <a:srgbClr val="063CE8"/>
              </a:solidFill>
            </a:endParaRPr>
          </a:p>
        </p:txBody>
      </p:sp>
      <p:sp>
        <p:nvSpPr>
          <p:cNvPr id="750624" name="Text Box 32"/>
          <p:cNvSpPr txBox="1">
            <a:spLocks noChangeArrowheads="1"/>
          </p:cNvSpPr>
          <p:nvPr/>
        </p:nvSpPr>
        <p:spPr bwMode="auto">
          <a:xfrm>
            <a:off x="1541463" y="5613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3CE8"/>
                </a:solidFill>
              </a:rPr>
              <a:t>5000</a:t>
            </a:r>
            <a:endParaRPr lang="pl-PL" sz="1800" b="1" baseline="-25000">
              <a:solidFill>
                <a:srgbClr val="063CE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Tru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16m"/>
  <p:tag name="DEFAULTBLEND" val="False"/>
  <p:tag name="DEFAULTTRANSPARENT" val="True"/>
  <p:tag name="DEFAULTWORKAROUNDTRANSPARENCYBUG" val="False"/>
  <p:tag name="DEFAULTRESOLUTION" val="1200"/>
  <p:tag name="DEFAULTMAGNIFICATION" val="1"/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\documentclass{article}&#10; \usepackage{graphicx}&#10; \usepackage[T1]{fontenc}&#10; \usepackage{color}&#10;%\documentstyle{article}&#10;&#10;\pagestyle{empty}&#10;&#10;\setlength{\textwidth}{20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HugeL}{\Huge}&#10;&#10;\newcommand{\Bull}{{\Huge{$\bullet$}}}&#10;\newcommand{\thalf}{{\textstyle{1\over 2}}}&#10;\newcommand{\half}{\frac{1}{2}}&#10;\newcommand{\text}[1]{\mbox{\large{#1}}}&#10;\newcommand{\rmd}{{\rm d}}&#10;\newcommand{\bbox}[1]{\vec{#1}}&#10;\newcommand{\q}{\quad}&#10;\newcommand{\demi}{{1\over 2}}&#10;\newcommand{\tfrac}[2]{{\textstyle{#1\over#2}}}&#10;\newcommand{\tquar}{{\textstyle{1\over 4}}}&#10;\begin{document}&#10;&#10;\font\bigint=cmex10 scaled 3583&#10;\font\bigsum=cmex10 scaled 2488&#10;\newcommand{\hint}{{\bigint\raisebox{0.7em}{\char'122}}}&#10;\newcommand{\hsum}{{\bigsum\raisebox{0.7em}{\char'120}}}&#10;&#10;\setcounter{topnumber}{5}&#10;\setcounter{bottomnumber}{5}&#10;\setcounter{totalnumber}{5}&#10;&#10;\newcommand{\Color}[1]{\color{#1}}&#10;%\renewcommand{\Color}[1]{}&#10;&#10;{\Large\bf\boldmath % Standard size for this document \Color{blue}&#10;&#10;\Color{blue}&#10;\noindent&#10;\Bull~ {\Huge{Gogny$^*$}}&#10;\[\Color{red}&#10;\vspace*{-0.3cm}&#10;{V}(\vec{r}_1\vec{r}_2;\vec{r}\,'_1\vec{r}\,'_2)&#10;= \delta(\vec{r}_1-\vec{r}\,'_1)\delta(\vec{r}_2-\vec{r}\,'_2)&#10;             V(\vec{r}_1-\vec{r}_2) ,&#10;\]&#10;where,&#10;\[\Color{red}&#10;\vspace*{-0.5cm}&#10;V(\vec{r}_1-\vec{r}_2)  =  \hsum_{i=1,2} e^{-(\vec{r}_1-\vec{r}_2)^2/\mu^2_i}\times&#10;            (W_i + B_i P_\sigma - H_i P_\tau - M_i P_\sigma P_\tau)&#10;\]&#10;%\vspace*{-0.5cm}&#10;\[\Color{red}&#10;        +  t_3(1+P_\sigma)\delta(\vec{r}_1-\vec{r}_2)&#10;                      \rho^{1/3}\left[\thalf(\vec{r}_1+\vec{r}_2)\right] .&#10;\]&#10;$P_\sigma$=$\thalf(1$$+$$\vec{\sigma}_1\cdot\vec{\sigma}_2)$ and&#10;$P_\tau$=$\thalf(1$$+$$\vec{\tau}_1\cdot\vec{\tau}_2)$ are,&#10;respectively, the spin and isospin exchange operators of particles 1&#10;and 2, $\rho(\vec{r})$ is the total density of the system at point&#10;$\vec{r}$, and $\mu_i$=0.7 and 1.2\,fm, $W_i$, $B_i$, $H_i$, $M_i$, and $t_3$ are parameters.&#10;&#10;\vspace*{0.5cm}&#10;\noindent&#10;\Bull~ {\Huge{Skyrme$^*$}}&#10;\[\Color{red}&#10;\vspace*{-0.5cm}&#10;{V}(\vec{r}_1\vec{r}_2;\vec{r}\,'_1\vec{r}\,'_2)&#10;  = \left\{t_0 ( 1 + x_0 {P}^\sigma )&#10;  +&#10;  \tfrac{1}{6}t_3 ( 1 + x_3 {P}^\sigma )&#10;     \rho^\alpha\left(\thalf(\vec{r}_1+\vec{r}_2)\right)&#10;\phantom{{\vec{k}}'^*}\right.&#10;\]&#10;%\vspace*{-0.5cm}&#10;\[\Color{red}&#10;  +  \tfrac{1}{2} t_1 ( 1 + x_1 {P}^\sigma )&#10;       \Big[   {\mbox{$\vec{k}'$}^*}^2+\vec{k}^2 \Big]&#10;  + \left.t_2 ( 1 + x_2 {P}^\sigma )&#10;       {\mbox{$\vec{k}'$}^*}\cdot\vec{k}&#10;  \right\}&#10;\delta(\vec{r}_1-\vec{r}\,'_1)\delta(\vec{r}_2-\vec{r}\,'_2)&#10;\delta(\vec{r}_1-\vec{r}_2)&#10;                ,   \nonumber&#10;\]&#10;where the relative-momentum operators read&#10;%\[\Color{red}&#10;$\hat{\vec{k}}  =  \tfrac{1}{2i}\left(\vec{\nabla}   _1-\vec{\nabla}   _2\right)$,&#10;$\hat{\vec{k}}' =  \tfrac{1}{2i}\left(\vec{\nabla}\,'_1-\vec{\nabla}\,'_2\right)$.&#10;%\]&#10;&#10;\vspace*{0.2cm}&#10;\noindent&#10;$^*${We omit the spin-orbit and tensor terms for simplicity.}&#10;&#10;&#10;} % End of the standard size for this document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71,875"/>
  <p:tag name="PICTUREFILESIZE" val="1465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18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blue}&#10;\noindent&#10;{\large&#10;We regularize&#10;delta interaction by using the Gaussian&#10;function,&#10;\[\Color{red}&#10;\delta(\vec{r})&#10;= \lim_{a\rightarrow\,0} g_a(\vec{r})&#10;= \lim_{a\rightarrow\,0}&#10;\frac{e^{-\frac{\vec{r}^2}{a^2}}}{\left(a\sqrt{\pi}\right)^3}  .&#10;\]&#10;Then, the resulting central two-body regularized pseudopotential reads,&#10;\[\Color{red}&#10; \hspace*{-0.5cm} V(\vec{r}_1\vec{r}_2;\vec{r}\,'_1\vec{r}\,'_2) =&#10; \sum_{i=1}^4  \hat{P}_i&#10;\hat{O}_{i}(\vec{k},\vec{k}\,')\delta(\vec{r}_1-\vec{r}\,'_1)&#10;                               \delta(\vec{r}_2-\vec{r}\,'_2)&#10;g_a(\vec{r}_1-\vec{r}_2) , \nonumber&#10;\]&#10;where&#10;$\vec{k}=\frac{1}{2i}(\vec{\nabla}_1-\vec{\nabla}_2)$ and&#10;$\vec{k}'=\frac{1}{2i}(\vec{\nabla}'_1-\vec{\nabla}'_2)$ are the&#10;standard relative-momentum operators, and the Wigner,&#10;Bartlett, Heisenberg, and Majorana terms are given by the&#10;standard spin and isospin exchange operators,&#10;$\hat{P}_1\equiv 1$, $\hat{P}_2\equiv\hat{P}_\sigma$,&#10;$\hat{P}_3\equiv -\hat{P}_\tau$, $\hat{P}_4\equiv -\hat{P}_\sigma\hat{P}_\tau$.&#10;&#10;To give a specific example, up to the second-order, that is,&#10;up to the next-to-leading-order (NLO) expansion, operators&#10;$\hat{O}_{i}(\vec{k},\vec{k}')$ read&#10;\[\Color{red}&#10;\hat{O}_{i}(\vec{k},\vec{k}') = T^{(i)}_0 +\frac{1}{2}T^{(i)}_1&#10;\left({\mbox{$\vec{k}'$}^*}^2+\vec{k}^2\right)+T^{(i)}_2{\mbox{$\vec{k}'$}^*}\cdot\vec{k},&#10;\]&#10;where $T^{(i)}_k$ are the channel-dependent coupling&#10;constants.&#10;&#10;}&#10;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0"/>
  <p:tag name="PICTUREFILESIZE" val="1485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18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blue}&#10;\noindent&#10;{\large&#10;Let us&#10;first assume that the differential operators $\hat{O}_{i}(\vec{k},\vec{k}')$&#10;depend only on the sum of relative momenta, that is,&#10;\[\Color{red}&#10;\hat{O}_{i}(\vec{k},\vec{k}')&#10;= \hat{O}_{i}\left(\vec{k}+\vec{k}'\right)&#10;= \hat{O}_{i}\left(\vec{k}-\mbox{$\vec{k}'$}^*\right) ,&#10;~~\mbox{which requires that}~~&#10;T_2^{(i)} = - T_1^{(i)}.&#10;\]&#10;Such particular differential&#10;operators commute with the locality deltas&#10;$\delta(\vec{r}'_1-\vec{r}_1)\delta(\vec{r}'_2-\vec{r}_2)$, and thus can&#10;be applied directly onto the regularized delta&#10;$g_a(\vec{r}_1-\vec{r}_2)$. In such a case, the pseudopotential&#10;reduces to a simple local potential&#10;\[\Color{red}&#10;V(\vec{r}) = \sum_{i=1}^4 \hat{P}_i  V_{i}(\vec{r}),&#10;          = \sum_{i=1}^4 \hat{P}_i \hat{O}_{i}(\vec{k}) g_a(\vec{r}) ,&#10;\]&#10;Moreover, since $\hat{O}_{i}(\vec{k})$ are scalar differential&#10;operators, the potentials must have forms of power series of&#10;Laplacians $\Delta$ in $\vec{r}$, that is,&#10;\[\Color{red}&#10;V_{i}(\vec{r}) =&#10;\sum_{n=0}^{n_{{max}}} V^{(i)}_{2n} \Delta^n g_a(\vec{r}) ,&#10;\]&#10;where $V^{(i)}_{2n}$ are the coupling constants at order $2n$.&#10;&#10;}&#10;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0"/>
  <p:tag name="PICTUREFILESIZE" val="1369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18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blue}&#10;\noindent&#10;\begin{figure}[h!]&#10;\includegraphics[width=0.94\linewidth]{Pol2_corr.eps}&#10;%\caption{PVC and SI effects on the energy correction.}&#10;%\label{fig:five}&#10;\end{figure}&#10;&#10;}&#10;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02"/>
  <p:tag name="PICTUREFILESIZE" val="980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18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blue}&#10;\noindent&#10;\begin{figure}[h!]&#10;\includegraphics[width=0.94\linewidth]{Pol2_corr.eps}&#10;%\caption{PVC and SI effects on the energy correction.}&#10;%\label{fig:five}&#10;\end{figure}&#10;&#10;}&#10;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02"/>
  <p:tag name="PICTUREFILESIZE" val="980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25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red}&#10;\noindent&#10;{\Huge Saturation properties with SV:}&#10;&#10;\vspace*{-0.5cm}&#10;\Color{blue}&#10;\noindent&#10;\begin{center}&#10;\begin{tabular}{|c|c|c|c|c|c|c|}&#10;\hline&#10;$\rho_\mathrm{sat}$ &amp; $E/A$ &amp; $K_\infty$ &amp; $m^*/m$ &amp; $J$ &amp; $L$ &amp; $K_\mathrm{sym}$ \\&#10;\hline&#10;$0.1551~\mathrm{fm}^{-3}$ &amp; $-16.05~\mathrm{MeV}$ &amp; $305.7~\mathrm{MeV}$ &amp;&#10;0.38 &amp;&#10;$32.82~\mathrm{MeV}$ &amp; $96.09~\mathrm{MeV}$ &amp; $24.17~\mathrm{MeV}$ \\&#10;\hline&#10;\end{tabular}&#10;\end{center}&#10;&#10;&#10;\vspace*{0.5cm}&#10;\Color{red}&#10;\noindent&#10;{\Huge Saturation properties with REG2a ($a=0.8$~fm, $T_2^{(i)}=-T_1^{(i)}$):}&#10;&#10;\vspace*{-0.5cm}&#10;\Color{blue}&#10;\noindent&#10;\begin{center}&#10;\begin{tabular}{|c|c|c|c|c|c|c|}&#10;\hline&#10;$\rho_\mathrm{sat}$ &amp; $E/A$ &amp; $K_\infty$ &amp; $m^*/m$ &amp; $J$ &amp; $L$ &amp; $K_\mathrm{sym}$ \\&#10;\hline&#10;$0.1600~\mathrm{fm}^{-3}$ &amp; $-16.00~\mathrm{MeV}$ &amp; $230.0~\mathrm{MeV}$ &amp;&#10;0.38 &amp;&#10;$32.00~\mathrm{MeV}$ &amp; $100.2~\mathrm{MeV}$ &amp; $83.26~\mathrm{MeV}$ \\&#10;\hline&#10;\end{tabular}&#10;\end{center}&#10;&#10;\vspace*{0.5cm}&#10;\Color{red}&#10;\noindent&#10;{\Huge Saturation properties with REG2b ($a=0.8$~fm, $T_2^{(i)}\neq-T_1^{(i)})$:}&#10;&#10;\vspace*{-0.5cm}&#10;\Color{blue}&#10;\noindent&#10;\begin{center}&#10;\begin{tabular}{|c|c|c|c|c|c|c|}&#10;\hline&#10;$\rho_\mathrm{sat}$ &amp; $E/A$ &amp; $K_\infty$ &amp; $m^*/m$ &amp; $J$ &amp; $L$ &amp; $K_\mathrm{sym}$ \\&#10;\hline&#10;$0.1600~\mathrm{fm}^{-3}$ &amp; $-16.00~\mathrm{MeV}$ &amp; $230.0~\mathrm{MeV}$ &amp;&#10;0.41 &amp;&#10;$32.00~\mathrm{MeV}$ &amp; $~~~58~\mathrm{MeV}$ &amp; $-175~\mathrm{MeV}$ \\&#10;\hline&#10;\end{tabular}&#10;\end{center}&#10;&#10;&#10;&#10;&#10;}&#10;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41,875"/>
  <p:tag name="PICTUREFILESIZE" val="1987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18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blue}&#10;\noindent&#10;{\large&#10;In the central-like form, the pseudopotential is a sum of terms,&#10;\newcommand{\SSS}{\hat{S}}&#10;\newcommand{\lefts}{{[}}&#10;\newcommand{\rights}{{]}}&#10;\[\Color{red}&#10; \hat{V}=\sum_{{\tilde{n}' \tilde{L}'\tilde{n} \tilde{L},v_{12} S}}&#10;      C_{\tilde{n} \tilde{L},v_{12} S}^{\tilde{n}' \tilde{L}'}&#10;\hat{V}_{\tilde{n} \tilde{L},v_{12} S}^{\tilde{n}' \tilde{L}'}&#10;\label{eq:0}.&#10;\]&#10;Each term in the sum is&#10;accompanied by the corresponding strength parameter&#10;\Color{red}$C_{\tilde{n} \tilde{L},v_{12} S}^{\tilde{n}' \tilde{L}'}$\Color{blue},&#10;and explicitly reads,&#10;\[\Color{red}\ba{rcl}&#10; \nonumber \hat{V}_{\tilde{n} \tilde{L},v_{12} S}^{\tilde{n}' \tilde{L}'}=&#10;&amp;&amp;\frac{1}{2}i^{v_{12}} \left( \left[ \left[K'_{\tilde{n}'\tilde{L}'}&#10;                                            K_ {\tilde{n }\tilde{L}}\right]_{S}&#10;\SSS_{v_{12} S}\right]_{0}&#10;+ (-1)^{v_{12}+S} \left[ \left[K'_{\tilde{n} \tilde{L}}&#10;                                        K_ {\tilde{n}'\tilde{L}'}\right]_{S}&#10;\SSS_{v_{12} S}\right]_{0}   \right) \\&#10;&amp;&amp;\times \left(1-\hat{P}^{M}\hat{P}^{\sigma}\hat{P}^{\tau}\right)&#10;\hat{\delta}_{12}(\bm{r}\,'_1\bm{r}\,'_2;\bm{r}_1\bm{r}_2)&#10;\label{eq:1}.&#10;\ea\]&#10;$K_ {\tilde{n }\tilde{L}}$ are&#10;the spherical tensor derivatives of order $\tilde{n}$ and rank $\tilde{L}$&#10;are built of&#10;$\bm{k}=(\bm{\nabla}_1-\bm{\nabla}_2)/2i$,&#10;The two-body spin operators $\SSS_{v_{12} S}$ are defined as,&#10;\[\Color{red}\ba{rcl}&#10;\label{eq:spin}&#10;\SSS_{v_{12} S} =\left(1-\thalf\delta_{v_1,v_2}\right)\left(&#10;[\sigma^{(1)}_{v_1}\sigma^{(2)}_{v_2}]_S +&#10;[\sigma^{(1)}_{v_2}\sigma^{(2)}_{v_1}]_S \right),&#10;\ea\]&#10;where $v_{12}=v_1+v_2$ and $\sigma^{(i)}_{v\mu}$ are the spherical-tensor&#10;components of the rank-$v$ Pauli matrices.&#10;The Dirac delta function,&#10;\[\Color{red}\ba{rcl}&#10;\label{unit-pos}&#10;\hspace*{-1.5em}&#10;\hat{\delta}_{12}(\bbox{r}\,'_1\bbox{r}\,'_2,\bbox{r}_1\bbox{r}_2)&#10;&amp;=&amp; \delta(\bbox{r}\,'_1\!-\!\bbox{r}_1)&#10;\delta(\bbox{r}\,'_2\!-\!\bbox{r}_2)&#10;\delta(\bbox{r} _1\!-\!\bbox{r}_2),&#10;\ea\]&#10;ensures the locality and zero-range character of the pseudopotential.&#10;}&#10;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1,875"/>
  <p:tag name="PICTUREFILESIZE" val="152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 \usepackage{graphicx}&#10; \usepackage[T1]{fontenc}&#10; \usepackage{color}&#10; \usepackage{bm}&#10;&#10;\pagestyle{empty}&#10;&#10;\setlength{\textwidth}{18cm}&#10;&#10;\newcommand{\ba}{\begin{array}}&#10;\newcommand{\ea}{\end{array}}&#10;\newcommand{\bt}{\begin{tabular}}&#10;\newcommand{\et}{\end{tabular}}&#10;\newcommand{\bn}{\begin{eqnarray}}&#10;\newcommand{\en}{\end{eqnarray}}&#10;\newcommand{\bns}{\begin{eqnarray*}}&#10;\newcommand{\ens}{\end{eqnarray*}}&#10;\newcommand{\bi}{\begin{itemize}}&#10;\newcommand{\ei}{\end{itemize}}&#10;&#10;\newcommand{\text}[1]{\mbox{\rm\bf{#1}}}&#10;&#10;&#10;\newcommand{\q}{\quad}&#10;\newcommand{\demi}{{1\over 2}}&#10;\newcommand{\tfrac}[2]{{\textstyle{#1\over#2}}}&#10;\newcommand{\bbox}[1]{\vec{#1}}&#10;\newcommand{\thalf}{{\textstyle{1\over 2}}}&#10;\newcommand{\tensor}[1]{\stackrel{\leftrightarrow}{#1}}&#10;\newcommand{\pr}{\phantom{-}}&#10;&#10;\newcommand{\rmd}{{\rm d}}&#10;\newcommand{\scalr}{{r}}&#10;\newcommand{\bboxr}{\bbox{r}}&#10;\newcommand{\bboxR}{\bbox{R}}&#10;\newcommand{\bboxrp}{\bbox{r}\,'}&#10;&#10;&#10;\font\bigint=cmex10 scaled 3583&#10;\font\bigsum=cmex10 scaled 2488&#10;\newcommand{\hint}{{\bigint\raisebox{0.7em}{\char'122}}}&#10;\newcommand{\hsum}{{\bigsum\raisebox{0.7em}{\char'120}}}&#10;&#10;\begin{document}&#10;&#10;\newcommand{\Color}[1]{\color{#1}}&#10;%\renewcommand{\Color}[1]{}&#10;&#10;{\LARGE\bf\boldmath % Standard size for this document \Color{blue}&#10;&#10;\Color{blue}&#10;\noindent&#10;{\large&#10;Below we  determine coupling&#10;constants $V^{(i)}_{2n}$ in Eq.~(\ref{eq:3}) by requiring that the&#10;lowest moments of the regularized and Gogny potentials are equal, that is,&#10;\[\Color{red}&#10;M_{2m}^{(i)} \equiv \int \bm{r}^{2m} G_i(\bm{r}) \rmd^3 \bm{r}&#10;               =    \int \bm{r}^{2m} V_i(\bm{r}) \rmd^3 \bm{r} ,&#10;\]&#10;for $m=0,1,\ldots,n_{{max}}$.&#10;This conditions gives the&#10;coupling constants of the regularized potential in simple&#10;analytical forms,&#10;\[\Color{red}\ba{rcl}&#10;V^{(i)}_{2n}&#10;&amp;=&amp; \hsum_{m=0}^n \left(-\frac{a^2}{4}\right)^{n-m}&#10;\frac{M_{2m}^{(i)}}{(n-m)!(2m+1)!} \\[2ex]&#10;&amp;=&amp; \frac{1}{4^n n!}\hsum_{k=1,2} G^{(i)}_k\left(a^2_k-a^2\right)^n ,&#10;\ea\]&#10;where $G^{(i)}_k$ and $a_k$ are the parameters of the Gogny&#10;interaction.&#10;&#10;}&#10;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10"/>
  <p:tag name="PICTUREFILESIZE" val="94242"/>
</p:tagLst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24611</TotalTime>
  <Words>595</Words>
  <Application>Microsoft Office PowerPoint</Application>
  <PresentationFormat>Personalizzato</PresentationFormat>
  <Paragraphs>97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Book Antiqua</vt:lpstr>
      <vt:lpstr>Wingdings</vt:lpstr>
      <vt:lpstr>Symbol</vt:lpstr>
      <vt:lpstr>MT Extra</vt:lpstr>
      <vt:lpstr>Projekt domyślny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Uniwersytet Warszawski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Wydział Fizyki</dc:creator>
  <cp:lastModifiedBy>tecno</cp:lastModifiedBy>
  <cp:revision>425</cp:revision>
  <dcterms:created xsi:type="dcterms:W3CDTF">2001-07-24T16:34:54Z</dcterms:created>
  <dcterms:modified xsi:type="dcterms:W3CDTF">2013-06-03T06:34:00Z</dcterms:modified>
</cp:coreProperties>
</file>