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76" r:id="rId1"/>
  </p:sldMasterIdLst>
  <p:notesMasterIdLst>
    <p:notesMasterId r:id="rId31"/>
  </p:notesMasterIdLst>
  <p:sldIdLst>
    <p:sldId id="257" r:id="rId2"/>
    <p:sldId id="296" r:id="rId3"/>
    <p:sldId id="297" r:id="rId4"/>
    <p:sldId id="310" r:id="rId5"/>
    <p:sldId id="304" r:id="rId6"/>
    <p:sldId id="313" r:id="rId7"/>
    <p:sldId id="275" r:id="rId8"/>
    <p:sldId id="274" r:id="rId9"/>
    <p:sldId id="298" r:id="rId10"/>
    <p:sldId id="262" r:id="rId11"/>
    <p:sldId id="277" r:id="rId12"/>
    <p:sldId id="273" r:id="rId13"/>
    <p:sldId id="263" r:id="rId14"/>
    <p:sldId id="292" r:id="rId15"/>
    <p:sldId id="259" r:id="rId16"/>
    <p:sldId id="260" r:id="rId17"/>
    <p:sldId id="268" r:id="rId18"/>
    <p:sldId id="265" r:id="rId19"/>
    <p:sldId id="309" r:id="rId20"/>
    <p:sldId id="303" r:id="rId21"/>
    <p:sldId id="314" r:id="rId22"/>
    <p:sldId id="295" r:id="rId23"/>
    <p:sldId id="318" r:id="rId24"/>
    <p:sldId id="316" r:id="rId25"/>
    <p:sldId id="317" r:id="rId26"/>
    <p:sldId id="272" r:id="rId27"/>
    <p:sldId id="315" r:id="rId28"/>
    <p:sldId id="291" r:id="rId29"/>
    <p:sldId id="312" r:id="rId30"/>
  </p:sldIdLst>
  <p:sldSz cx="9144000" cy="6858000" type="screen4x3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mbria Math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008000"/>
    <a:srgbClr val="CC0066"/>
    <a:srgbClr val="0033CC"/>
    <a:srgbClr val="008080"/>
    <a:srgbClr val="800000"/>
    <a:srgbClr val="006699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6484" autoAdjust="0"/>
    <p:restoredTop sz="91071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3360"/>
        <p:guide pos="2880"/>
      </p:guideLst>
    </p:cSldViewPr>
  </p:slideViewPr>
  <p:outlineViewPr>
    <p:cViewPr>
      <p:scale>
        <a:sx n="33" d="100"/>
        <a:sy n="33" d="100"/>
      </p:scale>
      <p:origin x="0" y="372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89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D0D7D-9E34-461E-B46B-CAA0F012679C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FD0FE-7ED7-4592-B895-10C8469FF66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C52D-87DC-4FEC-92EB-F95FB094B3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Populate levels</a:t>
            </a:r>
            <a:r>
              <a:rPr lang="en-US" baseline="0" dirty="0" smtClean="0"/>
              <a:t> up to the neutron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FD0FE-7ED7-4592-B895-10C8469FF6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FD0FE-7ED7-4592-B895-10C8469FF6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C52D-87DC-4FEC-92EB-F95FB094B3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FD0FE-7ED7-4592-B895-10C8469FF66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5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CC52D-87DC-4FEC-92EB-F95FB094B35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46888" y="76200"/>
            <a:ext cx="8820912" cy="400959"/>
            <a:chOff x="246888" y="76200"/>
            <a:chExt cx="8820912" cy="400959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194719" y="76200"/>
              <a:ext cx="873081" cy="4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 userDrawn="1"/>
          </p:nvCxnSpPr>
          <p:spPr>
            <a:xfrm>
              <a:off x="246888" y="228600"/>
              <a:ext cx="7696200" cy="0"/>
            </a:xfrm>
            <a:prstGeom prst="line">
              <a:avLst/>
            </a:prstGeom>
            <a:ln w="101600" cap="rnd" cmpd="sng">
              <a:gradFill>
                <a:gsLst>
                  <a:gs pos="0">
                    <a:srgbClr val="005DAA"/>
                  </a:gs>
                  <a:gs pos="50000">
                    <a:srgbClr val="196DB2"/>
                  </a:gs>
                  <a:gs pos="100000">
                    <a:srgbClr val="4C8DC3"/>
                  </a:gs>
                </a:gsLst>
                <a:lin ang="5400000" scaled="0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5F89-61EC-4C84-802C-9B90499411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81E1-37CC-4387-A494-CB4DD5B714C4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8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924800" cy="2514600"/>
          </a:xfrm>
        </p:spPr>
        <p:txBody>
          <a:bodyPr>
            <a:noAutofit/>
          </a:bodyPr>
          <a:lstStyle/>
          <a:p>
            <a:r>
              <a:rPr lang="en-US" b="1" dirty="0" smtClean="0"/>
              <a:t>Level Lifetimes in </a:t>
            </a:r>
            <a:r>
              <a:rPr lang="en-US" b="1" baseline="30000" dirty="0" smtClean="0"/>
              <a:t>94</a:t>
            </a:r>
            <a:r>
              <a:rPr lang="en-US" b="1" dirty="0" smtClean="0"/>
              <a:t>Zr from DSAM Measurements Following Inelastic Neutron Scattering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95500" y="3124200"/>
            <a:ext cx="4953000" cy="6096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Steven W. Yates</a:t>
            </a:r>
          </a:p>
          <a:p>
            <a:endParaRPr lang="en-US" sz="4000" b="1" dirty="0" smtClean="0"/>
          </a:p>
        </p:txBody>
      </p:sp>
      <p:pic>
        <p:nvPicPr>
          <p:cNvPr id="5" name="Picture 4" descr="UK logo wordmark 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4067069"/>
            <a:ext cx="2648914" cy="134313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75844" y="228600"/>
            <a:ext cx="8592312" cy="0"/>
          </a:xfrm>
          <a:prstGeom prst="line">
            <a:avLst/>
          </a:prstGeom>
          <a:ln w="101600" cap="rnd" cmpd="sng">
            <a:gradFill>
              <a:gsLst>
                <a:gs pos="0">
                  <a:srgbClr val="005DAA"/>
                </a:gs>
                <a:gs pos="50000">
                  <a:srgbClr val="196DB2"/>
                </a:gs>
                <a:gs pos="100000">
                  <a:srgbClr val="4C8DC3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RUNA_title.png"/>
          <p:cNvPicPr>
            <a:picLocks noChangeAspect="1"/>
          </p:cNvPicPr>
          <p:nvPr/>
        </p:nvPicPr>
        <p:blipFill>
          <a:blip r:embed="rId3" cstate="print"/>
          <a:srcRect r="70523"/>
          <a:stretch>
            <a:fillRect/>
          </a:stretch>
        </p:blipFill>
        <p:spPr>
          <a:xfrm>
            <a:off x="7086600" y="5524590"/>
            <a:ext cx="1447800" cy="723810"/>
          </a:xfrm>
          <a:prstGeom prst="rect">
            <a:avLst/>
          </a:prstGeom>
        </p:spPr>
      </p:pic>
      <p:pic>
        <p:nvPicPr>
          <p:cNvPr id="10242" name="Picture 2" descr="http://www.runthebluegrass.org/wp-content/uploads/2011/06/Keeneland-Turning-the-Corner-for-Home.jpg"/>
          <p:cNvPicPr>
            <a:picLocks noChangeAspect="1" noChangeArrowheads="1"/>
          </p:cNvPicPr>
          <p:nvPr/>
        </p:nvPicPr>
        <p:blipFill>
          <a:blip r:embed="rId4" cstate="print"/>
          <a:srcRect l="4000"/>
          <a:stretch>
            <a:fillRect/>
          </a:stretch>
        </p:blipFill>
        <p:spPr bwMode="auto">
          <a:xfrm>
            <a:off x="990600" y="5049133"/>
            <a:ext cx="1828800" cy="14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" descr="C:\Users\Erin\Pictures\2013-05-14\059.JPG"/>
          <p:cNvPicPr>
            <a:picLocks noChangeAspect="1" noChangeArrowheads="1"/>
          </p:cNvPicPr>
          <p:nvPr/>
        </p:nvPicPr>
        <p:blipFill>
          <a:blip r:embed="rId5" cstate="print"/>
          <a:srcRect l="2593" t="26666" r="4074" b="3333"/>
          <a:stretch>
            <a:fillRect/>
          </a:stretch>
        </p:blipFill>
        <p:spPr bwMode="auto">
          <a:xfrm>
            <a:off x="228600" y="3962400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tbn2.google.com/images?q=tbn:eE--fMgGtH27SM:http://www.ics.uci.edu/~welling/NSFcareer/software/software_BMRF/NSF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0425" y="4191000"/>
            <a:ext cx="1171575" cy="11715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52800" y="5678269"/>
            <a:ext cx="2424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3 June 2013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aseline="30000" dirty="0" err="1" smtClean="0"/>
              <a:t>nat</a:t>
            </a:r>
            <a:r>
              <a:rPr lang="en-US" dirty="0" err="1" smtClean="0"/>
              <a:t>Zr</a:t>
            </a:r>
            <a:r>
              <a:rPr lang="en-US" baseline="-25000" dirty="0" err="1" smtClean="0"/>
              <a:t>metal</a:t>
            </a:r>
            <a:r>
              <a:rPr lang="en-US" dirty="0" smtClean="0"/>
              <a:t>(n,n′</a:t>
            </a:r>
            <a:r>
              <a:rPr lang="en-US" dirty="0" smtClean="0">
                <a:latin typeface="Times New Roman"/>
                <a:cs typeface="Times New Roman"/>
              </a:rPr>
              <a:t>γ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1789429"/>
            <a:ext cx="4419600" cy="3773171"/>
            <a:chOff x="457200" y="1743076"/>
            <a:chExt cx="4027620" cy="343852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743076"/>
              <a:ext cx="4027620" cy="3438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752600" y="22098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2438400"/>
            <a:ext cx="1965325" cy="4730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828800" y="2209800"/>
            <a:ext cx="198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33CC"/>
                </a:solidFill>
              </a:rPr>
              <a:t>E</a:t>
            </a:r>
            <a:r>
              <a:rPr lang="en-US" sz="2600" b="1" baseline="-25000" dirty="0" smtClean="0">
                <a:solidFill>
                  <a:srgbClr val="0033CC"/>
                </a:solidFill>
              </a:rPr>
              <a:t>n</a:t>
            </a:r>
            <a:r>
              <a:rPr lang="en-US" sz="2600" b="1" dirty="0" smtClean="0">
                <a:solidFill>
                  <a:srgbClr val="0033CC"/>
                </a:solidFill>
              </a:rPr>
              <a:t> = 2.0 </a:t>
            </a:r>
            <a:r>
              <a:rPr lang="en-US" sz="2600" b="1" dirty="0" err="1" smtClean="0">
                <a:solidFill>
                  <a:srgbClr val="0033CC"/>
                </a:solidFill>
              </a:rPr>
              <a:t>MeV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24400" y="5188803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33CC"/>
                </a:solidFill>
              </a:rPr>
              <a:t>Is this difference due to the oxide scattering sample?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562600" y="3393757"/>
            <a:ext cx="2590800" cy="965518"/>
            <a:chOff x="5486400" y="3393757"/>
            <a:chExt cx="2590800" cy="965518"/>
          </a:xfrm>
        </p:grpSpPr>
        <p:sp>
          <p:nvSpPr>
            <p:cNvPr id="12" name="TextBox 11"/>
            <p:cNvSpPr txBox="1"/>
            <p:nvPr/>
          </p:nvSpPr>
          <p:spPr>
            <a:xfrm>
              <a:off x="5486400" y="3393757"/>
              <a:ext cx="2590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>
                  <a:solidFill>
                    <a:srgbClr val="FF0000"/>
                  </a:solidFill>
                </a:rPr>
                <a:t>Previous result: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  <p:pic>
          <p:nvPicPr>
            <p:cNvPr id="52225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0" y="3886200"/>
              <a:ext cx="1965325" cy="4730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nat</a:t>
            </a:r>
            <a:r>
              <a:rPr lang="en-US" dirty="0" smtClean="0"/>
              <a:t>ZrO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 err="1" smtClean="0"/>
              <a:t>n,n′</a:t>
            </a:r>
            <a:r>
              <a:rPr lang="en-US" dirty="0" err="1" smtClean="0">
                <a:latin typeface="Times New Roman"/>
                <a:cs typeface="Times New Roman"/>
              </a:rPr>
              <a:t>γ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95500"/>
            <a:ext cx="527668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2590800"/>
            <a:ext cx="1965325" cy="473075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019800" y="3581400"/>
            <a:ext cx="2362200" cy="930275"/>
            <a:chOff x="6019800" y="3581400"/>
            <a:chExt cx="2362200" cy="930275"/>
          </a:xfrm>
        </p:grpSpPr>
        <p:sp>
          <p:nvSpPr>
            <p:cNvPr id="8" name="TextBox 7"/>
            <p:cNvSpPr txBox="1"/>
            <p:nvPr/>
          </p:nvSpPr>
          <p:spPr>
            <a:xfrm>
              <a:off x="6019800" y="3581400"/>
              <a:ext cx="2362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baseline="30000" dirty="0" err="1" smtClean="0">
                  <a:solidFill>
                    <a:srgbClr val="00CC00"/>
                  </a:solidFill>
                </a:rPr>
                <a:t>nat</a:t>
              </a:r>
              <a:r>
                <a:rPr lang="en-US" sz="2600" b="1" dirty="0" err="1" smtClean="0">
                  <a:solidFill>
                    <a:srgbClr val="00CC00"/>
                  </a:solidFill>
                </a:rPr>
                <a:t>Zr</a:t>
              </a:r>
              <a:r>
                <a:rPr lang="en-US" sz="2600" b="1" dirty="0" smtClean="0">
                  <a:solidFill>
                    <a:srgbClr val="00CC00"/>
                  </a:solidFill>
                </a:rPr>
                <a:t> metal:</a:t>
              </a:r>
              <a:endParaRPr lang="en-US" sz="2600" b="1" dirty="0">
                <a:solidFill>
                  <a:srgbClr val="00CC00"/>
                </a:solidFill>
              </a:endParaRPr>
            </a:p>
          </p:txBody>
        </p:sp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0" y="4038600"/>
              <a:ext cx="1965325" cy="473075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2362200" y="5943600"/>
            <a:ext cx="198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33CC"/>
                </a:solidFill>
              </a:rPr>
              <a:t>E</a:t>
            </a:r>
            <a:r>
              <a:rPr lang="en-US" sz="2600" b="1" baseline="-25000" dirty="0" smtClean="0">
                <a:solidFill>
                  <a:srgbClr val="0033CC"/>
                </a:solidFill>
              </a:rPr>
              <a:t>n</a:t>
            </a:r>
            <a:r>
              <a:rPr lang="en-US" sz="2600" b="1" dirty="0" smtClean="0">
                <a:solidFill>
                  <a:srgbClr val="0033CC"/>
                </a:solidFill>
              </a:rPr>
              <a:t> = 2.0 </a:t>
            </a:r>
            <a:r>
              <a:rPr lang="en-US" sz="2600" b="1" dirty="0" err="1" smtClean="0">
                <a:solidFill>
                  <a:srgbClr val="0033CC"/>
                </a:solidFill>
              </a:rPr>
              <a:t>MeV</a:t>
            </a:r>
            <a:endParaRPr lang="en-US" sz="26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38240"/>
            <a:ext cx="7696200" cy="56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Literature/Metal/Oxide Comparison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3352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91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3505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91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51816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91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3124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91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1905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91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28956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96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4114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rgbClr val="660066"/>
                </a:solidFill>
              </a:rPr>
              <a:t>90</a:t>
            </a:r>
            <a:r>
              <a:rPr lang="en-US" sz="2400" dirty="0" smtClean="0">
                <a:solidFill>
                  <a:srgbClr val="660066"/>
                </a:solidFill>
              </a:rPr>
              <a:t>Zr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1219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E</a:t>
            </a:r>
            <a:r>
              <a:rPr lang="en-US" sz="2400" baseline="-25000" dirty="0" smtClean="0">
                <a:solidFill>
                  <a:srgbClr val="0033CC"/>
                </a:solidFill>
              </a:rPr>
              <a:t>n</a:t>
            </a:r>
            <a:r>
              <a:rPr lang="en-US" sz="2400" dirty="0" smtClean="0">
                <a:solidFill>
                  <a:srgbClr val="0033CC"/>
                </a:solidFill>
              </a:rPr>
              <a:t> = 2.5 </a:t>
            </a:r>
            <a:r>
              <a:rPr lang="en-US" sz="2400" dirty="0" err="1" smtClean="0">
                <a:solidFill>
                  <a:srgbClr val="0033CC"/>
                </a:solidFill>
              </a:rPr>
              <a:t>MeV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source of the discrepancy?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Stopping powers?  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No!  The lifetimes from the metallic and oxide samples of natural abundance agree well.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Enriched </a:t>
            </a:r>
            <a:r>
              <a:rPr lang="en-US" b="1" baseline="30000" dirty="0" smtClean="0">
                <a:solidFill>
                  <a:schemeClr val="accent1">
                    <a:lumMod val="50000"/>
                  </a:schemeClr>
                </a:solidFill>
              </a:rPr>
              <a:t>94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ZrO</a:t>
            </a:r>
            <a:r>
              <a:rPr lang="en-US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sample composition?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Is it really ZrO</a:t>
            </a:r>
            <a:r>
              <a:rPr lang="en-US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Is it crystalline material?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 t="10057"/>
          <a:stretch>
            <a:fillRect/>
          </a:stretch>
        </p:blipFill>
        <p:spPr bwMode="auto">
          <a:xfrm>
            <a:off x="228600" y="1447800"/>
            <a:ext cx="6463666" cy="47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 X-ray Diffraction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81037" y="434116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CC00"/>
                </a:solidFill>
              </a:rPr>
              <a:t>Monoclinic ZrO</a:t>
            </a:r>
            <a:r>
              <a:rPr lang="en-US" sz="2400" b="1" baseline="-25000" dirty="0" smtClean="0">
                <a:solidFill>
                  <a:srgbClr val="00CC00"/>
                </a:solidFill>
              </a:rPr>
              <a:t>2</a:t>
            </a:r>
            <a:endParaRPr lang="en-US" sz="2400" b="1" baseline="-25000" dirty="0">
              <a:solidFill>
                <a:srgbClr val="00CC00"/>
              </a:solidFill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4572000" y="4572000"/>
            <a:ext cx="3505200" cy="2050197"/>
            <a:chOff x="1828800" y="4743510"/>
            <a:chExt cx="3505200" cy="205019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828800" y="4743510"/>
              <a:ext cx="2120266" cy="1295400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314700" y="5962710"/>
              <a:ext cx="2019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Amorphous component?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105400" y="2164080"/>
            <a:ext cx="952500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37 nm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2819400"/>
            <a:ext cx="952500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660066"/>
                </a:solidFill>
              </a:rPr>
              <a:t>55 nm</a:t>
            </a:r>
            <a:endParaRPr lang="en-US" sz="2000" b="1" dirty="0">
              <a:solidFill>
                <a:srgbClr val="660066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9137"/>
              </p:ext>
            </p:extLst>
          </p:nvPr>
        </p:nvGraphicFramePr>
        <p:xfrm>
          <a:off x="7004050" y="1984375"/>
          <a:ext cx="112236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5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1984375"/>
                        <a:ext cx="1122363" cy="6064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553200" y="1447800"/>
            <a:ext cx="248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Scherrer</a:t>
            </a:r>
            <a:r>
              <a:rPr lang="en-US" sz="2400" b="1" dirty="0" smtClean="0"/>
              <a:t> Equation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81800" y="2590800"/>
            <a:ext cx="184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gives </a:t>
            </a:r>
            <a:r>
              <a:rPr lang="en-US" sz="2400" b="1" dirty="0"/>
              <a:t>size of crystalline </a:t>
            </a:r>
            <a:r>
              <a:rPr lang="en-US" sz="2400" b="1" dirty="0" smtClean="0"/>
              <a:t>domains.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SEM 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nat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ZrO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2000" y="1676400"/>
            <a:ext cx="3352800" cy="2209800"/>
            <a:chOff x="762000" y="1524000"/>
            <a:chExt cx="3352800" cy="2209800"/>
          </a:xfrm>
        </p:grpSpPr>
        <p:pic>
          <p:nvPicPr>
            <p:cNvPr id="6" name="Picture 5" descr="natZrO2_1.jpg"/>
            <p:cNvPicPr>
              <a:picLocks noChangeAspect="1"/>
            </p:cNvPicPr>
            <p:nvPr/>
          </p:nvPicPr>
          <p:blipFill>
            <a:blip r:embed="rId2" cstate="print"/>
            <a:srcRect b="12121"/>
            <a:stretch>
              <a:fillRect/>
            </a:stretch>
          </p:blipFill>
          <p:spPr>
            <a:xfrm>
              <a:off x="762000" y="1524000"/>
              <a:ext cx="3352800" cy="220980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697480" y="3505200"/>
              <a:ext cx="1188720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971800" y="305966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5 </a:t>
              </a:r>
              <a:r>
                <a:rPr lang="el-GR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dirty="0" smtClean="0">
                  <a:solidFill>
                    <a:srgbClr val="FFFF00"/>
                  </a:solidFill>
                </a:rPr>
                <a:t>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49800" y="1676400"/>
            <a:ext cx="3352800" cy="2209800"/>
            <a:chOff x="4749800" y="1524000"/>
            <a:chExt cx="3352800" cy="2209800"/>
          </a:xfrm>
        </p:grpSpPr>
        <p:pic>
          <p:nvPicPr>
            <p:cNvPr id="7" name="Picture 6" descr="natZrO2_2c.jpg"/>
            <p:cNvPicPr>
              <a:picLocks noChangeAspect="1"/>
            </p:cNvPicPr>
            <p:nvPr/>
          </p:nvPicPr>
          <p:blipFill>
            <a:blip r:embed="rId3" cstate="print"/>
            <a:srcRect b="12121"/>
            <a:stretch>
              <a:fillRect/>
            </a:stretch>
          </p:blipFill>
          <p:spPr>
            <a:xfrm>
              <a:off x="4749800" y="1524000"/>
              <a:ext cx="3352800" cy="22098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6537960" y="3505200"/>
              <a:ext cx="1344168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58000" y="30480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 </a:t>
              </a:r>
              <a:r>
                <a:rPr lang="el-GR" b="1" dirty="0" smtClean="0">
                  <a:latin typeface="Times New Roman"/>
                  <a:cs typeface="Times New Roman"/>
                </a:rPr>
                <a:t>μ</a:t>
              </a:r>
              <a:r>
                <a:rPr lang="en-US" b="1" dirty="0" smtClean="0"/>
                <a:t>m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44800" y="4343400"/>
            <a:ext cx="3251200" cy="2133600"/>
            <a:chOff x="2794000" y="4267200"/>
            <a:chExt cx="3251200" cy="2133600"/>
          </a:xfrm>
        </p:grpSpPr>
        <p:pic>
          <p:nvPicPr>
            <p:cNvPr id="8" name="Picture 7" descr="natZrO2_3b.jpg"/>
            <p:cNvPicPr>
              <a:picLocks noChangeAspect="1"/>
            </p:cNvPicPr>
            <p:nvPr/>
          </p:nvPicPr>
          <p:blipFill>
            <a:blip r:embed="rId4" cstate="print"/>
            <a:srcRect b="12500"/>
            <a:stretch>
              <a:fillRect/>
            </a:stretch>
          </p:blipFill>
          <p:spPr>
            <a:xfrm>
              <a:off x="2794000" y="4267200"/>
              <a:ext cx="3251200" cy="21336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48000" y="572666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 </a:t>
              </a:r>
              <a:r>
                <a:rPr lang="el-GR" b="1" dirty="0" smtClean="0">
                  <a:latin typeface="Times New Roman"/>
                  <a:cs typeface="Times New Roman"/>
                </a:rPr>
                <a:t>μ</a:t>
              </a:r>
              <a:r>
                <a:rPr lang="en-US" b="1" dirty="0" smtClean="0"/>
                <a:t>m</a:t>
              </a:r>
              <a:endParaRPr lang="en-US" b="1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971800" y="6172200"/>
              <a:ext cx="106070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SEM 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94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ZrO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53000" y="1485900"/>
            <a:ext cx="3403600" cy="2247900"/>
            <a:chOff x="558800" y="1409700"/>
            <a:chExt cx="3403600" cy="2247900"/>
          </a:xfrm>
        </p:grpSpPr>
        <p:pic>
          <p:nvPicPr>
            <p:cNvPr id="9" name="Picture 8" descr="94ZrO2_1.jpg"/>
            <p:cNvPicPr>
              <a:picLocks noChangeAspect="1"/>
            </p:cNvPicPr>
            <p:nvPr/>
          </p:nvPicPr>
          <p:blipFill>
            <a:blip r:embed="rId2" cstate="print"/>
            <a:srcRect b="11940"/>
            <a:stretch>
              <a:fillRect/>
            </a:stretch>
          </p:blipFill>
          <p:spPr>
            <a:xfrm>
              <a:off x="558800" y="1409700"/>
              <a:ext cx="3403600" cy="22479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2590800" y="3429000"/>
              <a:ext cx="822960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67000" y="29718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5 </a:t>
              </a:r>
              <a:r>
                <a:rPr lang="el-GR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dirty="0" smtClean="0">
                  <a:solidFill>
                    <a:srgbClr val="FFFF00"/>
                  </a:solidFill>
                </a:rPr>
                <a:t>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8800" y="1485900"/>
            <a:ext cx="3403600" cy="2247900"/>
            <a:chOff x="5105400" y="1409700"/>
            <a:chExt cx="3403600" cy="2247900"/>
          </a:xfrm>
        </p:grpSpPr>
        <p:pic>
          <p:nvPicPr>
            <p:cNvPr id="4" name="Picture 3" descr="94ZrO2_4a.jpg"/>
            <p:cNvPicPr>
              <a:picLocks noChangeAspect="1"/>
            </p:cNvPicPr>
            <p:nvPr/>
          </p:nvPicPr>
          <p:blipFill>
            <a:blip r:embed="rId3" cstate="print"/>
            <a:srcRect b="11940"/>
            <a:stretch>
              <a:fillRect/>
            </a:stretch>
          </p:blipFill>
          <p:spPr>
            <a:xfrm>
              <a:off x="5105400" y="1409700"/>
              <a:ext cx="3403600" cy="22479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81600" y="29718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10 </a:t>
              </a:r>
              <a:r>
                <a:rPr lang="el-GR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181600" y="3429000"/>
              <a:ext cx="822960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57200" y="4038600"/>
            <a:ext cx="3505200" cy="2362200"/>
            <a:chOff x="2743200" y="4114800"/>
            <a:chExt cx="3352800" cy="2209800"/>
          </a:xfrm>
        </p:grpSpPr>
        <p:pic>
          <p:nvPicPr>
            <p:cNvPr id="5" name="Picture 4" descr="94ZrO2_5.jpg"/>
            <p:cNvPicPr>
              <a:picLocks noChangeAspect="1"/>
            </p:cNvPicPr>
            <p:nvPr/>
          </p:nvPicPr>
          <p:blipFill>
            <a:blip r:embed="rId4" cstate="print"/>
            <a:srcRect l="-146" r="146" b="12121"/>
            <a:stretch>
              <a:fillRect/>
            </a:stretch>
          </p:blipFill>
          <p:spPr>
            <a:xfrm>
              <a:off x="2743200" y="4114800"/>
              <a:ext cx="3352800" cy="220980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4831080" y="6096000"/>
              <a:ext cx="1188720" cy="0"/>
            </a:xfrm>
            <a:prstGeom prst="line">
              <a:avLst/>
            </a:prstGeom>
            <a:ln w="444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029200" y="565046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5 </a:t>
              </a:r>
              <a:r>
                <a:rPr lang="el-GR" b="1" dirty="0" smtClean="0">
                  <a:solidFill>
                    <a:srgbClr val="FFFF00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dirty="0" smtClean="0">
                  <a:solidFill>
                    <a:srgbClr val="FFFF00"/>
                  </a:solidFill>
                </a:rPr>
                <a:t>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72000" y="45720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3CC"/>
                </a:solidFill>
              </a:rPr>
              <a:t>Is the difference in lifetimes due to the amorphous component?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 t="8804"/>
          <a:stretch>
            <a:fillRect/>
          </a:stretch>
        </p:blipFill>
        <p:spPr bwMode="auto">
          <a:xfrm>
            <a:off x="1119188" y="1828800"/>
            <a:ext cx="6905625" cy="4898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2895600" y="2590800"/>
            <a:ext cx="3802888" cy="1809750"/>
            <a:chOff x="3867912" y="2381250"/>
            <a:chExt cx="3802888" cy="1809750"/>
          </a:xfrm>
        </p:grpSpPr>
        <p:pic>
          <p:nvPicPr>
            <p:cNvPr id="5" name="Picture 4" descr="natZrOH4_3.jpg"/>
            <p:cNvPicPr>
              <a:picLocks noChangeAspect="1"/>
            </p:cNvPicPr>
            <p:nvPr/>
          </p:nvPicPr>
          <p:blipFill>
            <a:blip r:embed="rId3" cstate="print"/>
            <a:srcRect b="11215"/>
            <a:stretch>
              <a:fillRect/>
            </a:stretch>
          </p:blipFill>
          <p:spPr>
            <a:xfrm>
              <a:off x="4953000" y="2381250"/>
              <a:ext cx="2717800" cy="1809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86200" y="2895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5 </a:t>
              </a:r>
              <a:r>
                <a:rPr lang="el-GR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1800" y="36576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5 </a:t>
              </a:r>
              <a:r>
                <a:rPr lang="el-GR" b="1" dirty="0" smtClean="0">
                  <a:latin typeface="Times New Roman"/>
                  <a:cs typeface="Times New Roman"/>
                </a:rPr>
                <a:t>μ</a:t>
              </a:r>
              <a:r>
                <a:rPr lang="en-US" b="1" dirty="0" smtClean="0"/>
                <a:t>m</a:t>
              </a:r>
              <a:endParaRPr lang="en-US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867912" y="3276600"/>
              <a:ext cx="667512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821424" y="4038600"/>
              <a:ext cx="667512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Effect of Amorphous Material: </a:t>
            </a:r>
            <a:r>
              <a:rPr lang="en-US" baseline="30000" dirty="0" err="1" smtClean="0">
                <a:solidFill>
                  <a:schemeClr val="accent1">
                    <a:lumMod val="50000"/>
                  </a:schemeClr>
                </a:solidFill>
              </a:rPr>
              <a:t>nat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Zr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(OH)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4433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Powder X-ray Diffraction Spectrum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50306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66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943600" y="3850957"/>
            <a:ext cx="2362200" cy="949643"/>
            <a:chOff x="6019800" y="3562032"/>
            <a:chExt cx="2362200" cy="949643"/>
          </a:xfrm>
        </p:grpSpPr>
        <p:sp>
          <p:nvSpPr>
            <p:cNvPr id="15" name="TextBox 14"/>
            <p:cNvSpPr txBox="1"/>
            <p:nvPr/>
          </p:nvSpPr>
          <p:spPr>
            <a:xfrm>
              <a:off x="6019800" y="3562032"/>
              <a:ext cx="2362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baseline="30000" dirty="0" err="1" smtClean="0">
                  <a:solidFill>
                    <a:srgbClr val="00CC00"/>
                  </a:solidFill>
                </a:rPr>
                <a:t>nat</a:t>
              </a:r>
              <a:r>
                <a:rPr lang="en-US" sz="2600" b="1" dirty="0" err="1" smtClean="0">
                  <a:solidFill>
                    <a:srgbClr val="00CC00"/>
                  </a:solidFill>
                </a:rPr>
                <a:t>Zr</a:t>
              </a:r>
              <a:r>
                <a:rPr lang="en-US" sz="2600" b="1" dirty="0" smtClean="0">
                  <a:solidFill>
                    <a:srgbClr val="00CC00"/>
                  </a:solidFill>
                </a:rPr>
                <a:t> metal:</a:t>
              </a:r>
              <a:endParaRPr lang="en-US" sz="2600" b="1" dirty="0">
                <a:solidFill>
                  <a:srgbClr val="00CC00"/>
                </a:solidFill>
              </a:endParaRPr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0" y="4038600"/>
              <a:ext cx="1965325" cy="473075"/>
            </a:xfrm>
            <a:prstGeom prst="rect">
              <a:avLst/>
            </a:prstGeom>
            <a:noFill/>
          </p:spPr>
        </p:pic>
      </p:grp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943600" y="5070157"/>
            <a:ext cx="2362200" cy="949643"/>
            <a:chOff x="5943600" y="3943032"/>
            <a:chExt cx="2362200" cy="949643"/>
          </a:xfrm>
        </p:grpSpPr>
        <p:sp>
          <p:nvSpPr>
            <p:cNvPr id="17" name="TextBox 16"/>
            <p:cNvSpPr txBox="1"/>
            <p:nvPr/>
          </p:nvSpPr>
          <p:spPr>
            <a:xfrm>
              <a:off x="5943600" y="3943032"/>
              <a:ext cx="23622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baseline="30000" dirty="0" smtClean="0">
                  <a:solidFill>
                    <a:srgbClr val="0099FF"/>
                  </a:solidFill>
                </a:rPr>
                <a:t>nat</a:t>
              </a:r>
              <a:r>
                <a:rPr lang="en-US" sz="2600" b="1" dirty="0" smtClean="0">
                  <a:solidFill>
                    <a:srgbClr val="0099FF"/>
                  </a:solidFill>
                </a:rPr>
                <a:t>ZrO</a:t>
              </a:r>
              <a:r>
                <a:rPr lang="en-US" sz="2600" b="1" baseline="-25000" dirty="0" smtClean="0">
                  <a:solidFill>
                    <a:srgbClr val="0099FF"/>
                  </a:solidFill>
                </a:rPr>
                <a:t>2</a:t>
              </a:r>
              <a:r>
                <a:rPr lang="en-US" sz="2600" b="1" dirty="0" smtClean="0">
                  <a:solidFill>
                    <a:srgbClr val="0099FF"/>
                  </a:solidFill>
                </a:rPr>
                <a:t>:</a:t>
              </a:r>
              <a:endParaRPr lang="en-US" sz="2600" b="1" dirty="0">
                <a:solidFill>
                  <a:srgbClr val="0099FF"/>
                </a:solidFill>
              </a:endParaRPr>
            </a:p>
          </p:txBody>
        </p:sp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19800" y="4419600"/>
              <a:ext cx="1965325" cy="473075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2209800" y="6136957"/>
            <a:ext cx="198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33CC"/>
                </a:solidFill>
              </a:rPr>
              <a:t>E</a:t>
            </a:r>
            <a:r>
              <a:rPr lang="en-US" sz="2600" b="1" baseline="-25000" dirty="0" smtClean="0">
                <a:solidFill>
                  <a:srgbClr val="0033CC"/>
                </a:solidFill>
              </a:rPr>
              <a:t>n</a:t>
            </a:r>
            <a:r>
              <a:rPr lang="en-US" sz="2600" b="1" dirty="0" smtClean="0">
                <a:solidFill>
                  <a:srgbClr val="0033CC"/>
                </a:solidFill>
              </a:rPr>
              <a:t> = 2.0 </a:t>
            </a:r>
            <a:r>
              <a:rPr lang="en-US" sz="2600" b="1" dirty="0" err="1" smtClean="0">
                <a:solidFill>
                  <a:srgbClr val="0033CC"/>
                </a:solidFill>
              </a:rPr>
              <a:t>MeV</a:t>
            </a:r>
            <a:endParaRPr lang="en-US" sz="2600" b="1" dirty="0">
              <a:solidFill>
                <a:srgbClr val="0033CC"/>
              </a:solidFill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72200" y="6172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C0066"/>
                </a:solidFill>
              </a:rPr>
              <a:t>Why???</a:t>
            </a:r>
            <a:endParaRPr lang="en-US" sz="2800" b="1" dirty="0">
              <a:solidFill>
                <a:srgbClr val="CC0066"/>
              </a:solidFill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8800"/>
            <a:ext cx="2209800" cy="5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 of Amorphous Material: </a:t>
            </a:r>
            <a:r>
              <a:rPr kumimoji="0" lang="en-US" sz="4000" b="0" i="0" u="none" strike="noStrike" kern="1200" cap="none" spc="0" normalizeH="0" baseline="3000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Zr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(OH)</a:t>
            </a:r>
            <a:r>
              <a:rPr kumimoji="0" lang="en-US" sz="4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endParaRPr kumimoji="0" lang="en-US" sz="4000" b="0" i="0" u="none" strike="noStrike" kern="1200" cap="none" spc="0" normalizeH="0" baseline="-2500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867400" y="2631757"/>
            <a:ext cx="2590800" cy="935355"/>
            <a:chOff x="5578475" y="3423920"/>
            <a:chExt cx="2590800" cy="935355"/>
          </a:xfrm>
        </p:grpSpPr>
        <p:sp>
          <p:nvSpPr>
            <p:cNvPr id="27" name="TextBox 26"/>
            <p:cNvSpPr txBox="1"/>
            <p:nvPr/>
          </p:nvSpPr>
          <p:spPr>
            <a:xfrm>
              <a:off x="5578475" y="3423920"/>
              <a:ext cx="2590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smtClean="0">
                  <a:solidFill>
                    <a:srgbClr val="FF0000"/>
                  </a:solidFill>
                </a:rPr>
                <a:t>Previous result:</a:t>
              </a:r>
              <a:endParaRPr lang="en-US" sz="2600" b="1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15000" y="3886200"/>
              <a:ext cx="1965325" cy="4730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0"/>
          <p:cNvSpPr/>
          <p:nvPr/>
        </p:nvSpPr>
        <p:spPr>
          <a:xfrm>
            <a:off x="4343400" y="1219200"/>
            <a:ext cx="1752600" cy="1219200"/>
          </a:xfrm>
          <a:prstGeom prst="ellipse">
            <a:avLst/>
          </a:prstGeom>
          <a:solidFill>
            <a:schemeClr val="bg1">
              <a:lumMod val="50000"/>
              <a:alpha val="12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38200" y="1143000"/>
            <a:ext cx="2971800" cy="1371600"/>
          </a:xfrm>
          <a:prstGeom prst="ellipse">
            <a:avLst/>
          </a:prstGeom>
          <a:solidFill>
            <a:schemeClr val="bg1">
              <a:lumMod val="50000"/>
              <a:alpha val="12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>
                    <a:lumMod val="50000"/>
                  </a:srgbClr>
                </a:solidFill>
              </a:rPr>
              <a:t>Effect of Particle Size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76200" y="2540913"/>
            <a:ext cx="3657600" cy="2488287"/>
            <a:chOff x="304800" y="2819400"/>
            <a:chExt cx="3657600" cy="248828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396621" y="2819400"/>
              <a:ext cx="0" cy="19777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96621" y="4797188"/>
              <a:ext cx="25657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04800" y="3200400"/>
              <a:ext cx="11907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2">
                      <a:lumMod val="75000"/>
                    </a:schemeClr>
                  </a:solidFill>
                </a:rPr>
                <a:t>velocity</a:t>
              </a:r>
              <a:endParaRPr lang="en-US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4876800"/>
              <a:ext cx="1001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2">
                      <a:lumMod val="75000"/>
                    </a:schemeClr>
                  </a:solidFill>
                </a:rPr>
                <a:t>time</a:t>
              </a:r>
              <a:endParaRPr lang="en-US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435608" y="2990088"/>
              <a:ext cx="2377440" cy="1600200"/>
            </a:xfrm>
            <a:custGeom>
              <a:avLst/>
              <a:gdLst>
                <a:gd name="connsiteX0" fmla="*/ 0 w 2148840"/>
                <a:gd name="connsiteY0" fmla="*/ 0 h 1539240"/>
                <a:gd name="connsiteX1" fmla="*/ 396240 w 2148840"/>
                <a:gd name="connsiteY1" fmla="*/ 120396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685800 w 2148840"/>
                <a:gd name="connsiteY1" fmla="*/ 12192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0668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8382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40" h="1539240">
                  <a:moveTo>
                    <a:pt x="0" y="0"/>
                  </a:moveTo>
                  <a:cubicBezTo>
                    <a:pt x="19050" y="473710"/>
                    <a:pt x="480060" y="886460"/>
                    <a:pt x="838200" y="1143000"/>
                  </a:cubicBezTo>
                  <a:cubicBezTo>
                    <a:pt x="1196340" y="1399540"/>
                    <a:pt x="1905000" y="1485900"/>
                    <a:pt x="2148840" y="1539240"/>
                  </a:cubicBezTo>
                  <a:lnTo>
                    <a:pt x="2148840" y="1539240"/>
                  </a:lnTo>
                  <a:lnTo>
                    <a:pt x="2148840" y="1539240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71833" y="2312313"/>
            <a:ext cx="4543567" cy="2716887"/>
            <a:chOff x="3838433" y="2590800"/>
            <a:chExt cx="4543567" cy="2716887"/>
          </a:xfrm>
        </p:grpSpPr>
        <p:sp>
          <p:nvSpPr>
            <p:cNvPr id="15" name="Freeform 14"/>
            <p:cNvSpPr/>
            <p:nvPr/>
          </p:nvSpPr>
          <p:spPr>
            <a:xfrm>
              <a:off x="5001768" y="2971800"/>
              <a:ext cx="2377440" cy="1600200"/>
            </a:xfrm>
            <a:custGeom>
              <a:avLst/>
              <a:gdLst>
                <a:gd name="connsiteX0" fmla="*/ 0 w 2148840"/>
                <a:gd name="connsiteY0" fmla="*/ 0 h 1539240"/>
                <a:gd name="connsiteX1" fmla="*/ 396240 w 2148840"/>
                <a:gd name="connsiteY1" fmla="*/ 120396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685800 w 2148840"/>
                <a:gd name="connsiteY1" fmla="*/ 12192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0668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8382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40" h="1539240">
                  <a:moveTo>
                    <a:pt x="0" y="0"/>
                  </a:moveTo>
                  <a:cubicBezTo>
                    <a:pt x="19050" y="473710"/>
                    <a:pt x="480060" y="886460"/>
                    <a:pt x="838200" y="1143000"/>
                  </a:cubicBezTo>
                  <a:cubicBezTo>
                    <a:pt x="1196340" y="1399540"/>
                    <a:pt x="1905000" y="1485900"/>
                    <a:pt x="2148840" y="1539240"/>
                  </a:cubicBezTo>
                  <a:lnTo>
                    <a:pt x="2148840" y="1539240"/>
                  </a:lnTo>
                  <a:lnTo>
                    <a:pt x="2148840" y="1539240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57800" y="3810000"/>
              <a:ext cx="25146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852160" y="3017520"/>
              <a:ext cx="2377440" cy="1600200"/>
            </a:xfrm>
            <a:custGeom>
              <a:avLst/>
              <a:gdLst>
                <a:gd name="connsiteX0" fmla="*/ 0 w 2148840"/>
                <a:gd name="connsiteY0" fmla="*/ 0 h 1539240"/>
                <a:gd name="connsiteX1" fmla="*/ 396240 w 2148840"/>
                <a:gd name="connsiteY1" fmla="*/ 120396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685800 w 2148840"/>
                <a:gd name="connsiteY1" fmla="*/ 12192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0668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7620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  <a:gd name="connsiteX0" fmla="*/ 0 w 2148840"/>
                <a:gd name="connsiteY0" fmla="*/ 0 h 1539240"/>
                <a:gd name="connsiteX1" fmla="*/ 838200 w 2148840"/>
                <a:gd name="connsiteY1" fmla="*/ 1143000 h 1539240"/>
                <a:gd name="connsiteX2" fmla="*/ 2148840 w 2148840"/>
                <a:gd name="connsiteY2" fmla="*/ 1539240 h 1539240"/>
                <a:gd name="connsiteX3" fmla="*/ 2148840 w 2148840"/>
                <a:gd name="connsiteY3" fmla="*/ 1539240 h 1539240"/>
                <a:gd name="connsiteX4" fmla="*/ 2148840 w 2148840"/>
                <a:gd name="connsiteY4" fmla="*/ 153924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40" h="1539240">
                  <a:moveTo>
                    <a:pt x="0" y="0"/>
                  </a:moveTo>
                  <a:cubicBezTo>
                    <a:pt x="19050" y="473710"/>
                    <a:pt x="480060" y="886460"/>
                    <a:pt x="838200" y="1143000"/>
                  </a:cubicBezTo>
                  <a:cubicBezTo>
                    <a:pt x="1196340" y="1399540"/>
                    <a:pt x="1905000" y="1485900"/>
                    <a:pt x="2148840" y="1539240"/>
                  </a:cubicBezTo>
                  <a:lnTo>
                    <a:pt x="2148840" y="1539240"/>
                  </a:lnTo>
                  <a:lnTo>
                    <a:pt x="2148840" y="1539240"/>
                  </a:ln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38800" y="2590800"/>
              <a:ext cx="251460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53000" y="2822812"/>
              <a:ext cx="0" cy="19777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53000" y="4800600"/>
              <a:ext cx="3429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8112" y="3794760"/>
              <a:ext cx="804672" cy="0"/>
            </a:xfrm>
            <a:prstGeom prst="line">
              <a:avLst/>
            </a:prstGeom>
            <a:ln w="381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272784" y="3794760"/>
              <a:ext cx="76200" cy="76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838433" y="3174087"/>
              <a:ext cx="11907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2">
                      <a:lumMod val="75000"/>
                    </a:schemeClr>
                  </a:solidFill>
                </a:rPr>
                <a:t>velocity</a:t>
              </a:r>
              <a:endParaRPr lang="en-US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53000" y="4876800"/>
              <a:ext cx="1001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chemeClr val="accent2">
                      <a:lumMod val="75000"/>
                    </a:schemeClr>
                  </a:solidFill>
                </a:rPr>
                <a:t>time</a:t>
              </a:r>
              <a:endParaRPr lang="en-US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71600" y="505974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CC00"/>
                </a:solidFill>
              </a:rPr>
              <a:t>Large Particle Size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CC00"/>
                </a:solidFill>
              </a:rPr>
              <a:t>Recoil within single particle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CC00"/>
                </a:solidFill>
              </a:rPr>
              <a:t>Uniform stopping</a:t>
            </a:r>
            <a:endParaRPr lang="en-US" sz="2400" b="1" baseline="-25000" dirty="0">
              <a:solidFill>
                <a:srgbClr val="00CC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4000" y="50597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Small Particle Size</a:t>
            </a:r>
          </a:p>
          <a:p>
            <a:pPr marL="122238" indent="-122238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Recoiling through multiple particles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Non-uniform stopping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grpSp>
        <p:nvGrpSpPr>
          <p:cNvPr id="35" name="Group 223"/>
          <p:cNvGrpSpPr/>
          <p:nvPr/>
        </p:nvGrpSpPr>
        <p:grpSpPr>
          <a:xfrm>
            <a:off x="1066800" y="1551202"/>
            <a:ext cx="970457" cy="493893"/>
            <a:chOff x="20116800" y="12268200"/>
            <a:chExt cx="1676400" cy="838200"/>
          </a:xfrm>
        </p:grpSpPr>
        <p:sp>
          <p:nvSpPr>
            <p:cNvPr id="38" name="Oval 37"/>
            <p:cNvSpPr/>
            <p:nvPr/>
          </p:nvSpPr>
          <p:spPr>
            <a:xfrm>
              <a:off x="20116800" y="12268200"/>
              <a:ext cx="838200" cy="838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20802600" y="12609998"/>
              <a:ext cx="990600" cy="1589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209800" y="2590800"/>
            <a:ext cx="381000" cy="2438400"/>
            <a:chOff x="1905000" y="2362200"/>
            <a:chExt cx="381000" cy="24384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2057400" y="2362200"/>
              <a:ext cx="0" cy="194767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905000" y="4338935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τ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37960" y="2586335"/>
            <a:ext cx="381000" cy="2442865"/>
            <a:chOff x="5791200" y="2362200"/>
            <a:chExt cx="381000" cy="2442865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943600" y="2362200"/>
              <a:ext cx="0" cy="195681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791200" y="43434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τ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4" name="Group 223"/>
          <p:cNvGrpSpPr/>
          <p:nvPr/>
        </p:nvGrpSpPr>
        <p:grpSpPr>
          <a:xfrm>
            <a:off x="5334000" y="1551202"/>
            <a:ext cx="970457" cy="493893"/>
            <a:chOff x="20116800" y="12268200"/>
            <a:chExt cx="1676400" cy="838200"/>
          </a:xfrm>
        </p:grpSpPr>
        <p:sp>
          <p:nvSpPr>
            <p:cNvPr id="55" name="Oval 54"/>
            <p:cNvSpPr/>
            <p:nvPr/>
          </p:nvSpPr>
          <p:spPr>
            <a:xfrm>
              <a:off x="20116800" y="12268200"/>
              <a:ext cx="838200" cy="838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0802600" y="12608418"/>
              <a:ext cx="990600" cy="1589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/>
          <p:cNvSpPr/>
          <p:nvPr/>
        </p:nvSpPr>
        <p:spPr>
          <a:xfrm>
            <a:off x="6934200" y="1219200"/>
            <a:ext cx="1752600" cy="1219200"/>
          </a:xfrm>
          <a:prstGeom prst="ellipse">
            <a:avLst/>
          </a:prstGeom>
          <a:solidFill>
            <a:schemeClr val="bg1">
              <a:lumMod val="50000"/>
              <a:alpha val="12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1197864" y="4023360"/>
            <a:ext cx="1161288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513832" y="3511296"/>
            <a:ext cx="1161288" cy="0"/>
          </a:xfrm>
          <a:prstGeom prst="line">
            <a:avLst/>
          </a:prstGeom>
          <a:ln w="381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33400" y="3821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v(</a:t>
            </a:r>
            <a:r>
              <a:rPr lang="el-GR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τ</a:t>
            </a:r>
            <a:r>
              <a:rPr lang="en-US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76800" y="333756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v(</a:t>
            </a:r>
            <a:r>
              <a:rPr lang="el-GR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τ</a:t>
            </a:r>
            <a:r>
              <a:rPr lang="en-US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)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0438" y="1447800"/>
            <a:ext cx="217487" cy="273050"/>
          </a:xfrm>
          <a:prstGeom prst="rect">
            <a:avLst/>
          </a:prstGeom>
          <a:noFill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238" y="1447800"/>
            <a:ext cx="217487" cy="2730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Previous </a:t>
            </a:r>
            <a:r>
              <a:rPr lang="en-US" baseline="30000" dirty="0" smtClean="0"/>
              <a:t>94</a:t>
            </a:r>
            <a:r>
              <a:rPr lang="en-US" dirty="0" smtClean="0"/>
              <a:t>Zr(</a:t>
            </a:r>
            <a:r>
              <a:rPr lang="en-US" dirty="0" err="1" smtClean="0"/>
              <a:t>n,n′</a:t>
            </a:r>
            <a:r>
              <a:rPr lang="en-US" dirty="0" err="1" smtClean="0">
                <a:latin typeface="Times New Roman"/>
                <a:cs typeface="Times New Roman"/>
              </a:rPr>
              <a:t>γ</a:t>
            </a:r>
            <a:r>
              <a:rPr lang="en-US" dirty="0" smtClean="0"/>
              <a:t>) Results </a:t>
            </a:r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8600" y="1143000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pPr marL="0" indent="0" algn="l"/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Recent studies [1] of </a:t>
            </a:r>
            <a:r>
              <a:rPr lang="en-US" sz="2800" b="0" baseline="30000" dirty="0">
                <a:solidFill>
                  <a:srgbClr val="008080"/>
                </a:solidFill>
                <a:latin typeface="+mn-lt"/>
              </a:rPr>
              <a:t>94</a:t>
            </a:r>
            <a:r>
              <a:rPr lang="en-US" sz="2800" b="0" dirty="0">
                <a:solidFill>
                  <a:srgbClr val="008080"/>
                </a:solidFill>
                <a:latin typeface="+mn-lt"/>
              </a:rPr>
              <a:t>Zr 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with the (</a:t>
            </a:r>
            <a:r>
              <a:rPr lang="en-US" sz="2800" b="0" dirty="0" err="1" smtClean="0">
                <a:solidFill>
                  <a:srgbClr val="008080"/>
                </a:solidFill>
                <a:latin typeface="+mn-lt"/>
              </a:rPr>
              <a:t>n,n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′</a:t>
            </a:r>
            <a:r>
              <a:rPr lang="el-GR" sz="2800" b="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) reaction and an enriched </a:t>
            </a:r>
            <a:r>
              <a:rPr lang="en-US" sz="2800" b="0" baseline="30000" dirty="0" smtClean="0">
                <a:solidFill>
                  <a:srgbClr val="008080"/>
                </a:solidFill>
                <a:latin typeface="+mn-lt"/>
              </a:rPr>
              <a:t>94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ZrO</a:t>
            </a:r>
            <a:r>
              <a:rPr lang="en-US" sz="2800" b="0" baseline="-25000" dirty="0" smtClean="0">
                <a:solidFill>
                  <a:srgbClr val="008080"/>
                </a:solidFill>
                <a:latin typeface="+mn-lt"/>
              </a:rPr>
              <a:t>2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 scattering sample revealed </a:t>
            </a:r>
            <a:r>
              <a:rPr lang="en-US" sz="2800" b="0" dirty="0">
                <a:solidFill>
                  <a:srgbClr val="008080"/>
                </a:solidFill>
                <a:latin typeface="+mn-lt"/>
              </a:rPr>
              <a:t>an interesting and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unique</a:t>
            </a:r>
            <a:r>
              <a:rPr lang="en-US" sz="2800" b="0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result — </a:t>
            </a:r>
            <a:r>
              <a:rPr lang="en-US" sz="2800" b="0" i="1" dirty="0" smtClean="0">
                <a:solidFill>
                  <a:srgbClr val="008080"/>
                </a:solidFill>
                <a:latin typeface="+mn-lt"/>
              </a:rPr>
              <a:t>i.e</a:t>
            </a:r>
            <a:r>
              <a:rPr lang="en-US" sz="2800" b="0" i="1" dirty="0">
                <a:solidFill>
                  <a:srgbClr val="008080"/>
                </a:solidFill>
                <a:latin typeface="+mn-lt"/>
              </a:rPr>
              <a:t>.</a:t>
            </a:r>
            <a:r>
              <a:rPr lang="en-US" sz="2800" b="0" dirty="0">
                <a:solidFill>
                  <a:srgbClr val="008080"/>
                </a:solidFill>
                <a:latin typeface="+mn-lt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800" y="3124200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  <a:cs typeface="Arial" pitchFamily="34" charset="0"/>
              </a:rPr>
              <a:t>[1] </a:t>
            </a:r>
            <a:r>
              <a:rPr lang="en-US" sz="2400" b="1" dirty="0" err="1" smtClean="0">
                <a:solidFill>
                  <a:srgbClr val="008080"/>
                </a:solidFill>
                <a:cs typeface="Arial" pitchFamily="34" charset="0"/>
              </a:rPr>
              <a:t>Elhami</a:t>
            </a:r>
            <a:r>
              <a:rPr lang="en-US" sz="24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8080"/>
                </a:solidFill>
                <a:cs typeface="Arial" pitchFamily="34" charset="0"/>
              </a:rPr>
              <a:t>et al</a:t>
            </a:r>
            <a:r>
              <a:rPr lang="en-US" sz="2400" b="1" dirty="0" smtClean="0">
                <a:solidFill>
                  <a:srgbClr val="008080"/>
                </a:solidFill>
                <a:cs typeface="Arial" pitchFamily="34" charset="0"/>
              </a:rPr>
              <a:t>., Phys. Rev. C 75, 011301(R)(2007); Phys. Rev. C 78, </a:t>
            </a:r>
          </a:p>
          <a:p>
            <a:r>
              <a:rPr lang="en-US" sz="2400" b="1" dirty="0" smtClean="0">
                <a:solidFill>
                  <a:srgbClr val="008080"/>
                </a:solidFill>
                <a:cs typeface="Arial" pitchFamily="34" charset="0"/>
              </a:rPr>
              <a:t>064303 (2008).</a:t>
            </a:r>
            <a:endParaRPr lang="en-US" sz="2400" b="1" dirty="0">
              <a:solidFill>
                <a:srgbClr val="008080"/>
              </a:solidFill>
              <a:cs typeface="Arial" pitchFamily="34" charset="0"/>
            </a:endParaRPr>
          </a:p>
        </p:txBody>
      </p:sp>
      <p:grpSp>
        <p:nvGrpSpPr>
          <p:cNvPr id="7" name="Group 26"/>
          <p:cNvGrpSpPr/>
          <p:nvPr/>
        </p:nvGrpSpPr>
        <p:grpSpPr>
          <a:xfrm>
            <a:off x="2286000" y="3124200"/>
            <a:ext cx="4556232" cy="3679686"/>
            <a:chOff x="2286000" y="3124200"/>
            <a:chExt cx="4556232" cy="3679686"/>
          </a:xfrm>
        </p:grpSpPr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3688363" y="6096000"/>
              <a:ext cx="10502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4000" b="0" baseline="30000" dirty="0">
                  <a:solidFill>
                    <a:schemeClr val="tx1"/>
                  </a:solidFill>
                </a:rPr>
                <a:t>94</a:t>
              </a:r>
              <a:r>
                <a:rPr lang="en-US" sz="4000" b="0" dirty="0">
                  <a:solidFill>
                    <a:schemeClr val="tx1"/>
                  </a:solidFill>
                </a:rPr>
                <a:t>Zr</a:t>
              </a: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4959350" y="4953000"/>
              <a:ext cx="18594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005DAA"/>
                  </a:solidFill>
                </a:rPr>
                <a:t>4.9(11) </a:t>
              </a:r>
              <a:r>
                <a:rPr lang="en-US" sz="2400" dirty="0">
                  <a:solidFill>
                    <a:srgbClr val="005DAA"/>
                  </a:solidFill>
                </a:rPr>
                <a:t>W.u.</a:t>
              </a:r>
            </a:p>
          </p:txBody>
        </p:sp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3200400" y="4953000"/>
              <a:ext cx="17899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C00000"/>
                  </a:solidFill>
                </a:rPr>
                <a:t>7.8(7) </a:t>
              </a:r>
              <a:r>
                <a:rPr lang="en-US" sz="2400" dirty="0">
                  <a:solidFill>
                    <a:srgbClr val="C00000"/>
                  </a:solidFill>
                </a:rPr>
                <a:t>W.u. 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286000" y="3552980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4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2286000" y="3795129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0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4973466" y="4626864"/>
              <a:ext cx="0" cy="1399032"/>
            </a:xfrm>
            <a:prstGeom prst="straightConnector1">
              <a:avLst/>
            </a:prstGeom>
            <a:ln w="93345">
              <a:solidFill>
                <a:srgbClr val="005DAA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749550" y="4029771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2749550" y="3795129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>
              <a:off x="2749550" y="4616376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>
              <a:off x="1855165" y="4674090"/>
              <a:ext cx="2698382" cy="1892"/>
            </a:xfrm>
            <a:prstGeom prst="straightConnector1">
              <a:avLst/>
            </a:prstGeom>
            <a:ln w="148590">
              <a:solidFill>
                <a:srgbClr val="C0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15000" y="3124200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1671.5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2749550" y="3325845"/>
              <a:ext cx="281393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2749550" y="6024227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5338" y="2598737"/>
            <a:ext cx="5013325" cy="449263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108325"/>
            <a:ext cx="1965325" cy="473075"/>
          </a:xfrm>
          <a:prstGeom prst="rect">
            <a:avLst/>
          </a:prstGeom>
          <a:noFill/>
        </p:spPr>
      </p:pic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3124200"/>
            <a:ext cx="411163" cy="487363"/>
          </a:xfrm>
          <a:prstGeom prst="rect">
            <a:avLst/>
          </a:prstGeom>
          <a:noFill/>
        </p:spPr>
      </p:pic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4343400"/>
            <a:ext cx="411163" cy="487363"/>
          </a:xfrm>
          <a:prstGeom prst="rect">
            <a:avLst/>
          </a:prstGeom>
          <a:noFill/>
        </p:spPr>
      </p:pic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5791200"/>
            <a:ext cx="411163" cy="487363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777770" y="43389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919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54102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80"/>
                </a:solidFill>
              </a:rPr>
              <a:t>“Anomalous   behavior”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Preparation of 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nat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ZrO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of Different Sizes</a:t>
            </a:r>
            <a:endParaRPr lang="en-US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1594" y="1361637"/>
          <a:ext cx="9040813" cy="40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3" name="Equation" r:id="rId4" imgW="5473700" imgH="241300" progId="Equation.3">
                  <p:embed/>
                </p:oleObj>
              </mc:Choice>
              <mc:Fallback>
                <p:oleObj name="Equation" r:id="rId4" imgW="5473700" imgH="24130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4" y="1361637"/>
                        <a:ext cx="9040813" cy="400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66800" y="4343400"/>
            <a:ext cx="27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with B. H. Davis</a:t>
            </a:r>
          </a:p>
          <a:p>
            <a:r>
              <a:rPr lang="en-US" sz="2800" b="1" dirty="0">
                <a:solidFill>
                  <a:srgbClr val="008000"/>
                </a:solidFill>
              </a:rPr>
              <a:t>o</a:t>
            </a:r>
            <a:r>
              <a:rPr lang="en-US" sz="2800" b="1" dirty="0" smtClean="0">
                <a:solidFill>
                  <a:srgbClr val="008000"/>
                </a:solidFill>
              </a:rPr>
              <a:t>f the UK Center  for Applied Energy Research</a:t>
            </a:r>
            <a:endParaRPr lang="en-US" sz="2800" b="1" dirty="0">
              <a:solidFill>
                <a:srgbClr val="008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725936"/>
              </p:ext>
            </p:extLst>
          </p:nvPr>
        </p:nvGraphicFramePr>
        <p:xfrm>
          <a:off x="1371600" y="1828800"/>
          <a:ext cx="637116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4" name="Equation" r:id="rId6" imgW="2730500" imgH="228600" progId="Equation.3">
                  <p:embed/>
                </p:oleObj>
              </mc:Choice>
              <mc:Fallback>
                <p:oleObj name="Equation" r:id="rId6" imgW="2730500" imgH="22860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828800"/>
                        <a:ext cx="6371167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9" name="Picture 5" descr="F:\ZrO2_CAER\IMG_3336.JPG"/>
          <p:cNvPicPr>
            <a:picLocks noChangeAspect="1" noChangeArrowheads="1"/>
          </p:cNvPicPr>
          <p:nvPr/>
        </p:nvPicPr>
        <p:blipFill>
          <a:blip r:embed="rId8" cstate="print"/>
          <a:srcRect l="4167" t="23750" r="1667" b="8750"/>
          <a:stretch>
            <a:fillRect/>
          </a:stretch>
        </p:blipFill>
        <p:spPr bwMode="auto">
          <a:xfrm>
            <a:off x="6629400" y="2819400"/>
            <a:ext cx="2300111" cy="10991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33800" y="2069068"/>
            <a:ext cx="63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Heat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7638" name="Picture 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5638800" cy="43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3" y="1295400"/>
            <a:ext cx="69941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Lifetime as a Function of Domain Size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1066800" y="1143000"/>
            <a:ext cx="4114800" cy="4953000"/>
            <a:chOff x="1066800" y="1066800"/>
            <a:chExt cx="4114800" cy="49530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590800" y="1447800"/>
              <a:ext cx="0" cy="457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066800" y="1066800"/>
              <a:ext cx="411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Average Recoil Distance 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≈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12 nm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90800" y="1752600"/>
            <a:ext cx="4609033" cy="3679686"/>
            <a:chOff x="2209800" y="3124200"/>
            <a:chExt cx="4609033" cy="3679686"/>
          </a:xfrm>
        </p:grpSpPr>
        <p:sp>
          <p:nvSpPr>
            <p:cNvPr id="5" name="Text Box 31"/>
            <p:cNvSpPr txBox="1">
              <a:spLocks noChangeArrowheads="1"/>
            </p:cNvSpPr>
            <p:nvPr/>
          </p:nvSpPr>
          <p:spPr bwMode="auto">
            <a:xfrm>
              <a:off x="3688363" y="6096000"/>
              <a:ext cx="10502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4000" b="0" baseline="30000" dirty="0">
                  <a:solidFill>
                    <a:schemeClr val="tx1"/>
                  </a:solidFill>
                </a:rPr>
                <a:t>94</a:t>
              </a:r>
              <a:r>
                <a:rPr lang="en-US" sz="4000" b="0" dirty="0">
                  <a:solidFill>
                    <a:schemeClr val="tx1"/>
                  </a:solidFill>
                </a:rPr>
                <a:t>Zr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4959350" y="4953000"/>
              <a:ext cx="18594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FF0000"/>
                  </a:solidFill>
                </a:rPr>
                <a:t>4.9(11) </a:t>
              </a:r>
              <a:r>
                <a:rPr lang="en-US" sz="2400" dirty="0">
                  <a:solidFill>
                    <a:srgbClr val="FF0000"/>
                  </a:solidFill>
                </a:rPr>
                <a:t>W.u.</a:t>
              </a: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239286" y="4953000"/>
              <a:ext cx="17899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008000"/>
                  </a:solidFill>
                </a:rPr>
                <a:t>3.9(3) </a:t>
              </a:r>
              <a:r>
                <a:rPr lang="en-US" sz="2400" dirty="0">
                  <a:solidFill>
                    <a:srgbClr val="008000"/>
                  </a:solidFill>
                </a:rPr>
                <a:t>W.u. 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209800" y="3552980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4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2209800" y="3795129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0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973466" y="4633486"/>
              <a:ext cx="0" cy="1390741"/>
            </a:xfrm>
            <a:prstGeom prst="straightConnector1">
              <a:avLst/>
            </a:prstGeom>
            <a:ln w="93345">
              <a:solidFill>
                <a:srgbClr val="005DAA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2749550" y="4029771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2749550" y="3795129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2749550" y="4616376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1855165" y="4674090"/>
              <a:ext cx="2698382" cy="1892"/>
            </a:xfrm>
            <a:prstGeom prst="straightConnector1">
              <a:avLst/>
            </a:prstGeom>
            <a:ln w="74295">
              <a:solidFill>
                <a:srgbClr val="008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2749550" y="6024227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38800" y="3124200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1671.5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749550" y="3325845"/>
              <a:ext cx="281393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741" y="1245513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8000"/>
                </a:solidFill>
              </a:rPr>
              <a:t>(Metal/Oxide Average)</a:t>
            </a:r>
            <a:endParaRPr lang="en-US" sz="2200" b="1" dirty="0">
              <a:solidFill>
                <a:srgbClr val="008000"/>
              </a:solidFill>
            </a:endParaRPr>
          </a:p>
        </p:txBody>
      </p:sp>
      <p:grpSp>
        <p:nvGrpSpPr>
          <p:cNvPr id="8" name="Group 27"/>
          <p:cNvGrpSpPr/>
          <p:nvPr/>
        </p:nvGrpSpPr>
        <p:grpSpPr>
          <a:xfrm>
            <a:off x="2133600" y="5638800"/>
            <a:ext cx="5638800" cy="523220"/>
            <a:chOff x="2133600" y="5806440"/>
            <a:chExt cx="5638800" cy="52322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5867400"/>
              <a:ext cx="5013325" cy="449263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239000" y="580644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?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708305"/>
            <a:ext cx="1965325" cy="473075"/>
          </a:xfrm>
          <a:prstGeom prst="rect">
            <a:avLst/>
          </a:prstGeom>
          <a:noFill/>
        </p:spPr>
      </p:pic>
      <p:sp>
        <p:nvSpPr>
          <p:cNvPr id="29" name="Cross 28"/>
          <p:cNvSpPr/>
          <p:nvPr/>
        </p:nvSpPr>
        <p:spPr>
          <a:xfrm rot="2700000">
            <a:off x="4345263" y="5559814"/>
            <a:ext cx="626994" cy="636292"/>
          </a:xfrm>
          <a:prstGeom prst="plus">
            <a:avLst>
              <a:gd name="adj" fmla="val 40556"/>
            </a:avLst>
          </a:prstGeom>
          <a:solidFill>
            <a:srgbClr val="0033CC">
              <a:alpha val="4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S. Raman </a:t>
            </a:r>
            <a:r>
              <a:rPr lang="en-US" sz="2400" b="1" i="1" dirty="0" smtClean="0">
                <a:solidFill>
                  <a:srgbClr val="FF0000"/>
                </a:solidFill>
              </a:rPr>
              <a:t>et al.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ORNL</a:t>
            </a:r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495800"/>
            <a:ext cx="411163" cy="487363"/>
          </a:xfrm>
          <a:prstGeom prst="rect">
            <a:avLst/>
          </a:prstGeom>
          <a:noFill/>
        </p:spPr>
      </p:pic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0637" y="3048000"/>
            <a:ext cx="411163" cy="487363"/>
          </a:xfrm>
          <a:prstGeom prst="rect">
            <a:avLst/>
          </a:prstGeom>
          <a:noFill/>
        </p:spPr>
      </p:pic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0637" y="1676400"/>
            <a:ext cx="411163" cy="487363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019800" y="30435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919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90800" y="1752600"/>
            <a:ext cx="4556232" cy="3679686"/>
            <a:chOff x="2209800" y="3124200"/>
            <a:chExt cx="4556232" cy="3679686"/>
          </a:xfrm>
        </p:grpSpPr>
        <p:sp>
          <p:nvSpPr>
            <p:cNvPr id="5" name="Text Box 31"/>
            <p:cNvSpPr txBox="1">
              <a:spLocks noChangeArrowheads="1"/>
            </p:cNvSpPr>
            <p:nvPr/>
          </p:nvSpPr>
          <p:spPr bwMode="auto">
            <a:xfrm>
              <a:off x="3688363" y="6096000"/>
              <a:ext cx="10502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4000" b="0" baseline="30000" dirty="0">
                  <a:solidFill>
                    <a:schemeClr val="tx1"/>
                  </a:solidFill>
                </a:rPr>
                <a:t>94</a:t>
              </a:r>
              <a:r>
                <a:rPr lang="en-US" sz="4000" b="0" dirty="0">
                  <a:solidFill>
                    <a:schemeClr val="tx1"/>
                  </a:solidFill>
                </a:rPr>
                <a:t>Zr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4959350" y="4953000"/>
              <a:ext cx="1704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FF0000"/>
                  </a:solidFill>
                </a:rPr>
                <a:t>4.4(2) </a:t>
              </a:r>
              <a:r>
                <a:rPr lang="en-US" sz="2400" dirty="0">
                  <a:solidFill>
                    <a:srgbClr val="FF0000"/>
                  </a:solidFill>
                </a:rPr>
                <a:t>W.u.</a:t>
              </a: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239286" y="4953000"/>
              <a:ext cx="17899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008000"/>
                  </a:solidFill>
                </a:rPr>
                <a:t>3.9(3) </a:t>
              </a:r>
              <a:r>
                <a:rPr lang="en-US" sz="2400" dirty="0">
                  <a:solidFill>
                    <a:srgbClr val="008000"/>
                  </a:solidFill>
                </a:rPr>
                <a:t>W.u. 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209800" y="3552980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4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2209800" y="3795129"/>
              <a:ext cx="4267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b="0" dirty="0">
                  <a:solidFill>
                    <a:srgbClr val="660066"/>
                  </a:solidFill>
                </a:rPr>
                <a:t>0</a:t>
              </a:r>
              <a:r>
                <a:rPr lang="en-US" b="0" baseline="30000" dirty="0">
                  <a:solidFill>
                    <a:srgbClr val="660066"/>
                  </a:solidFill>
                </a:rPr>
                <a:t>+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973466" y="4633486"/>
              <a:ext cx="0" cy="1390741"/>
            </a:xfrm>
            <a:prstGeom prst="straightConnector1">
              <a:avLst/>
            </a:prstGeom>
            <a:ln w="93345">
              <a:solidFill>
                <a:srgbClr val="005DAA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2749550" y="4029771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2749550" y="3795129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2749550" y="4616376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4450" dist="22860" dir="5400000" algn="ctr" rotWithShape="0">
                <a:srgbClr val="000000">
                  <a:alpha val="3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1855165" y="4674090"/>
              <a:ext cx="2698382" cy="1892"/>
            </a:xfrm>
            <a:prstGeom prst="straightConnector1">
              <a:avLst/>
            </a:prstGeom>
            <a:ln w="74295">
              <a:solidFill>
                <a:srgbClr val="008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2749550" y="6024227"/>
              <a:ext cx="28139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38800" y="3124200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1671.5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749550" y="3325845"/>
              <a:ext cx="281393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741" y="1245513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8000"/>
                </a:solidFill>
              </a:rPr>
              <a:t>(Metal/Oxide Average)</a:t>
            </a:r>
            <a:endParaRPr lang="en-US" sz="2200" b="1" dirty="0">
              <a:solidFill>
                <a:srgbClr val="008000"/>
              </a:solidFill>
            </a:endParaRPr>
          </a:p>
        </p:txBody>
      </p:sp>
      <p:grpSp>
        <p:nvGrpSpPr>
          <p:cNvPr id="8" name="Group 27"/>
          <p:cNvGrpSpPr/>
          <p:nvPr/>
        </p:nvGrpSpPr>
        <p:grpSpPr>
          <a:xfrm>
            <a:off x="2133600" y="5638800"/>
            <a:ext cx="5638800" cy="523220"/>
            <a:chOff x="2133600" y="5806440"/>
            <a:chExt cx="5638800" cy="52322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3600" y="5867400"/>
              <a:ext cx="5013325" cy="449263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239000" y="580644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?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708305"/>
            <a:ext cx="1965325" cy="473075"/>
          </a:xfrm>
          <a:prstGeom prst="rect">
            <a:avLst/>
          </a:prstGeom>
          <a:noFill/>
        </p:spPr>
      </p:pic>
      <p:sp>
        <p:nvSpPr>
          <p:cNvPr id="29" name="Cross 28"/>
          <p:cNvSpPr/>
          <p:nvPr/>
        </p:nvSpPr>
        <p:spPr>
          <a:xfrm rot="2700000">
            <a:off x="4345263" y="5559814"/>
            <a:ext cx="626994" cy="636292"/>
          </a:xfrm>
          <a:prstGeom prst="plus">
            <a:avLst>
              <a:gd name="adj" fmla="val 40556"/>
            </a:avLst>
          </a:prstGeom>
          <a:solidFill>
            <a:srgbClr val="0033CC">
              <a:alpha val="4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4191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V. Werner, </a:t>
            </a:r>
            <a:r>
              <a:rPr lang="en-US" sz="2400" b="1" i="1" dirty="0" smtClean="0">
                <a:solidFill>
                  <a:srgbClr val="FF0000"/>
                </a:solidFill>
              </a:rPr>
              <a:t>et al.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Yale University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(preliminary)</a:t>
            </a:r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495800"/>
            <a:ext cx="411163" cy="487363"/>
          </a:xfrm>
          <a:prstGeom prst="rect">
            <a:avLst/>
          </a:prstGeom>
          <a:noFill/>
        </p:spPr>
      </p:pic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0637" y="3048000"/>
            <a:ext cx="411163" cy="487363"/>
          </a:xfrm>
          <a:prstGeom prst="rect">
            <a:avLst/>
          </a:prstGeom>
          <a:noFill/>
        </p:spPr>
      </p:pic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0637" y="1676400"/>
            <a:ext cx="411163" cy="487363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019800" y="30435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919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3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1671.5-keV 2</a:t>
            </a:r>
            <a:r>
              <a:rPr lang="en-US" baseline="30000" dirty="0" smtClean="0"/>
              <a:t>+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60637" y="2590800"/>
            <a:ext cx="4586395" cy="3836551"/>
            <a:chOff x="2560637" y="1595735"/>
            <a:chExt cx="4586395" cy="3836551"/>
          </a:xfrm>
        </p:grpSpPr>
        <p:grpSp>
          <p:nvGrpSpPr>
            <p:cNvPr id="4" name="Group 3"/>
            <p:cNvGrpSpPr/>
            <p:nvPr/>
          </p:nvGrpSpPr>
          <p:grpSpPr>
            <a:xfrm>
              <a:off x="2590800" y="1595735"/>
              <a:ext cx="4556232" cy="3836551"/>
              <a:chOff x="2209800" y="2967335"/>
              <a:chExt cx="4556232" cy="3836551"/>
            </a:xfrm>
          </p:grpSpPr>
          <p:sp>
            <p:nvSpPr>
              <p:cNvPr id="15" name="Line 38"/>
              <p:cNvSpPr>
                <a:spLocks noChangeShapeType="1"/>
              </p:cNvSpPr>
              <p:nvPr/>
            </p:nvSpPr>
            <p:spPr bwMode="auto">
              <a:xfrm>
                <a:off x="2749550" y="3795129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2749550" y="4029771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" name="Text Box 31"/>
              <p:cNvSpPr txBox="1">
                <a:spLocks noChangeArrowheads="1"/>
              </p:cNvSpPr>
              <p:nvPr/>
            </p:nvSpPr>
            <p:spPr bwMode="auto">
              <a:xfrm>
                <a:off x="3688363" y="6096000"/>
                <a:ext cx="105028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4000" b="0" baseline="30000" dirty="0">
                    <a:solidFill>
                      <a:schemeClr val="tx1"/>
                    </a:solidFill>
                  </a:rPr>
                  <a:t>94</a:t>
                </a:r>
                <a:r>
                  <a:rPr lang="en-US" sz="4000" b="0" dirty="0">
                    <a:solidFill>
                      <a:schemeClr val="tx1"/>
                    </a:solidFill>
                  </a:rPr>
                  <a:t>Zr</a:t>
                </a: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2209800" y="3552980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4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209800" y="3795129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0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4648200" y="3334400"/>
                <a:ext cx="0" cy="1309335"/>
              </a:xfrm>
              <a:prstGeom prst="straightConnector1">
                <a:avLst/>
              </a:prstGeom>
              <a:ln w="93345">
                <a:solidFill>
                  <a:srgbClr val="005DAA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>
                <a:off x="2749550" y="4616376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2860" dir="5400000" algn="ctr" rotWithShape="0">
                  <a:srgbClr val="000000">
                    <a:alpha val="3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rot="5400000">
                <a:off x="2155063" y="4674090"/>
                <a:ext cx="2698382" cy="1892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2749550" y="6024227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8800" y="2967335"/>
                <a:ext cx="1127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1671.5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2749550" y="3325845"/>
                <a:ext cx="281393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22016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800" y="44196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29718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1676400"/>
              <a:ext cx="411163" cy="487363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6019800" y="2971800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919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549193" y="4567535"/>
            <a:ext cx="1413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3.9 </a:t>
            </a:r>
            <a:r>
              <a:rPr lang="en-US" sz="2400" dirty="0">
                <a:solidFill>
                  <a:srgbClr val="008000"/>
                </a:solidFill>
              </a:rPr>
              <a:t>W.u.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105400" y="2819400"/>
            <a:ext cx="1361729" cy="611444"/>
            <a:chOff x="6781800" y="2819400"/>
            <a:chExt cx="1361729" cy="611444"/>
          </a:xfrm>
        </p:grpSpPr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6781800" y="2967335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0033CC"/>
                  </a:solidFill>
                </a:rPr>
                <a:t>0.17 </a:t>
              </a:r>
              <a:endParaRPr lang="en-US" sz="2400" dirty="0">
                <a:solidFill>
                  <a:srgbClr val="0033CC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391400" y="2819400"/>
              <a:ext cx="752129" cy="611444"/>
              <a:chOff x="7391400" y="2819400"/>
              <a:chExt cx="752129" cy="6114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391400" y="2846069"/>
                    <a:ext cx="75212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b>
                            <m:sup/>
                          </m:sSubSup>
                        </m:oMath>
                      </m:oMathPara>
                    </a14:m>
                    <a:endParaRPr lang="en-US" sz="3200" dirty="0">
                      <a:solidFill>
                        <a:srgbClr val="0033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91400" y="2846069"/>
                    <a:ext cx="752129" cy="584775"/>
                  </a:xfrm>
                  <a:prstGeom prst="rect">
                    <a:avLst/>
                  </a:prstGeom>
                  <a:blipFill rotWithShape="1">
                    <a:blip r:embed="rId5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Box 23"/>
              <p:cNvSpPr txBox="1"/>
              <p:nvPr/>
            </p:nvSpPr>
            <p:spPr>
              <a:xfrm>
                <a:off x="7696200" y="281940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CC"/>
                    </a:solidFill>
                  </a:rPr>
                  <a:t>2</a:t>
                </a:r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p:grp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09600" y="1348025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800" b="0" dirty="0" smtClean="0">
                <a:solidFill>
                  <a:srgbClr val="0033CC"/>
                </a:solidFill>
              </a:rPr>
              <a:t>Elhami </a:t>
            </a:r>
            <a:r>
              <a:rPr lang="en-US" sz="2800" b="0" i="1" dirty="0" smtClean="0">
                <a:solidFill>
                  <a:srgbClr val="0033CC"/>
                </a:solidFill>
              </a:rPr>
              <a:t>et al</a:t>
            </a:r>
            <a:r>
              <a:rPr lang="en-US" sz="2800" b="0" dirty="0" smtClean="0">
                <a:solidFill>
                  <a:srgbClr val="0033CC"/>
                </a:solidFill>
              </a:rPr>
              <a:t>., Phys. Rev. C </a:t>
            </a:r>
            <a:r>
              <a:rPr lang="en-US" sz="2800" dirty="0" smtClean="0">
                <a:solidFill>
                  <a:srgbClr val="0033CC"/>
                </a:solidFill>
              </a:rPr>
              <a:t>75</a:t>
            </a:r>
            <a:r>
              <a:rPr lang="en-US" sz="2800" b="0" dirty="0" smtClean="0">
                <a:solidFill>
                  <a:srgbClr val="0033CC"/>
                </a:solidFill>
              </a:rPr>
              <a:t>, 011301(R) (2007)</a:t>
            </a:r>
            <a:endParaRPr lang="en-US" sz="2800" b="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1981200"/>
            <a:ext cx="3897798" cy="584775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mixed-symmetry state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538" y="2971800"/>
            <a:ext cx="609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</a:rPr>
              <a:t>M1</a:t>
            </a:r>
            <a:endParaRPr lang="en-US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2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1671.5-keV 2</a:t>
            </a:r>
            <a:r>
              <a:rPr lang="en-US" baseline="30000" dirty="0" smtClean="0"/>
              <a:t>+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9840" y="1214735"/>
            <a:ext cx="4617192" cy="5212616"/>
            <a:chOff x="2529840" y="219670"/>
            <a:chExt cx="4617192" cy="5212616"/>
          </a:xfrm>
        </p:grpSpPr>
        <p:grpSp>
          <p:nvGrpSpPr>
            <p:cNvPr id="4" name="Group 3"/>
            <p:cNvGrpSpPr/>
            <p:nvPr/>
          </p:nvGrpSpPr>
          <p:grpSpPr>
            <a:xfrm>
              <a:off x="2529840" y="224135"/>
              <a:ext cx="4617192" cy="5208151"/>
              <a:chOff x="2148840" y="1595735"/>
              <a:chExt cx="4617192" cy="5208151"/>
            </a:xfrm>
          </p:grpSpPr>
          <p:sp>
            <p:nvSpPr>
              <p:cNvPr id="5" name="Text Box 31"/>
              <p:cNvSpPr txBox="1">
                <a:spLocks noChangeArrowheads="1"/>
              </p:cNvSpPr>
              <p:nvPr/>
            </p:nvSpPr>
            <p:spPr bwMode="auto">
              <a:xfrm>
                <a:off x="3688363" y="6096000"/>
                <a:ext cx="105028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4000" b="0" baseline="30000" dirty="0">
                    <a:solidFill>
                      <a:schemeClr val="tx1"/>
                    </a:solidFill>
                  </a:rPr>
                  <a:t>94</a:t>
                </a:r>
                <a:r>
                  <a:rPr lang="en-US" sz="4000" b="0" dirty="0">
                    <a:solidFill>
                      <a:schemeClr val="tx1"/>
                    </a:solidFill>
                  </a:rPr>
                  <a:t>Zr</a:t>
                </a: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2209800" y="3552980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4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209800" y="3795129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0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5" name="Line 38"/>
              <p:cNvSpPr>
                <a:spLocks noChangeShapeType="1"/>
              </p:cNvSpPr>
              <p:nvPr/>
            </p:nvSpPr>
            <p:spPr bwMode="auto">
              <a:xfrm>
                <a:off x="2749550" y="3795129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>
                <a:off x="2749550" y="4616376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2860" dir="5400000" algn="ctr" rotWithShape="0">
                  <a:srgbClr val="000000">
                    <a:alpha val="3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2749550" y="6024227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8800" y="2967335"/>
                <a:ext cx="1127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1671.5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4467661" y="1900535"/>
                <a:ext cx="0" cy="1425310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505200" y="3325845"/>
                <a:ext cx="0" cy="703926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8" name="Line 6"/>
              <p:cNvSpPr>
                <a:spLocks noChangeShapeType="1"/>
              </p:cNvSpPr>
              <p:nvPr/>
            </p:nvSpPr>
            <p:spPr bwMode="auto">
              <a:xfrm>
                <a:off x="2749549" y="1900535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Text Box 16"/>
              <p:cNvSpPr txBox="1">
                <a:spLocks noChangeArrowheads="1"/>
              </p:cNvSpPr>
              <p:nvPr/>
            </p:nvSpPr>
            <p:spPr bwMode="auto">
              <a:xfrm>
                <a:off x="2148840" y="1595735"/>
                <a:ext cx="5245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800" dirty="0">
                    <a:solidFill>
                      <a:srgbClr val="660066"/>
                    </a:solidFill>
                  </a:rPr>
                  <a:t>4</a:t>
                </a:r>
                <a:r>
                  <a:rPr lang="en-US" sz="280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2749550" y="3325845"/>
                <a:ext cx="281393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2749550" y="4029771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22016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800" y="44196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29718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1676400"/>
              <a:ext cx="411163" cy="487363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6019800" y="2971800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919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96000" y="21967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2330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962400" y="2971800"/>
            <a:ext cx="132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19 </a:t>
            </a:r>
            <a:r>
              <a:rPr lang="en-US" sz="2400" dirty="0">
                <a:solidFill>
                  <a:srgbClr val="008000"/>
                </a:solidFill>
              </a:rPr>
              <a:t>W.u. 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657600" y="1905000"/>
            <a:ext cx="132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34 W.u</a:t>
            </a:r>
            <a:r>
              <a:rPr lang="en-US" sz="2400" dirty="0">
                <a:solidFill>
                  <a:srgbClr val="008000"/>
                </a:solidFill>
              </a:rPr>
              <a:t>. 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33969" y="1524000"/>
            <a:ext cx="28965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b="0" dirty="0" smtClean="0">
                <a:solidFill>
                  <a:srgbClr val="0033CC"/>
                </a:solidFill>
              </a:rPr>
              <a:t>Chakraborty </a:t>
            </a:r>
            <a:r>
              <a:rPr lang="en-US" sz="2400" b="0" i="1" dirty="0" smtClean="0">
                <a:solidFill>
                  <a:srgbClr val="0033CC"/>
                </a:solidFill>
              </a:rPr>
              <a:t>et al</a:t>
            </a:r>
            <a:r>
              <a:rPr lang="en-US" sz="2400" b="0" dirty="0" smtClean="0">
                <a:solidFill>
                  <a:srgbClr val="0033CC"/>
                </a:solidFill>
              </a:rPr>
              <a:t>.,</a:t>
            </a:r>
          </a:p>
          <a:p>
            <a:r>
              <a:rPr lang="en-US" sz="2400" b="0" dirty="0" smtClean="0">
                <a:solidFill>
                  <a:srgbClr val="0033CC"/>
                </a:solidFill>
              </a:rPr>
              <a:t>Phys. Rev. </a:t>
            </a:r>
            <a:r>
              <a:rPr lang="en-US" sz="2400" b="0" dirty="0" err="1" smtClean="0">
                <a:solidFill>
                  <a:srgbClr val="0033CC"/>
                </a:solidFill>
              </a:rPr>
              <a:t>Lett</a:t>
            </a:r>
            <a:r>
              <a:rPr lang="en-US" sz="2400" b="0" dirty="0" smtClean="0">
                <a:solidFill>
                  <a:srgbClr val="0033CC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33CC"/>
                </a:solidFill>
              </a:rPr>
              <a:t>110</a:t>
            </a:r>
            <a:r>
              <a:rPr lang="en-US" sz="2400" b="0" dirty="0" smtClean="0">
                <a:solidFill>
                  <a:srgbClr val="0033CC"/>
                </a:solidFill>
              </a:rPr>
              <a:t>, 022504 (2013)</a:t>
            </a:r>
            <a:endParaRPr lang="en-US" sz="2400" b="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1853625"/>
            <a:ext cx="3213316" cy="584775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shape coexistence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tbn2.google.com/images?q=tbn:eE--fMgGtH27SM:http://www.ics.uci.edu/~welling/NSFcareer/software/software_BMRF/NSF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495800"/>
            <a:ext cx="1171575" cy="1171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Acknowledgments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600200"/>
            <a:ext cx="320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UK Collaborators: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E. E. Peters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Chakraborty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B. P. Crider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A. Kumar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M. T.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McEllistrem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F. M.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Prados-Est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é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vez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J. R.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Vanhoy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4343400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Funding: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0" y="4800600"/>
            <a:ext cx="304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16002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Special Thanks to: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B. H. Davis – ZrO</a:t>
            </a:r>
            <a:r>
              <a:rPr lang="en-US" sz="20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preparation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M. K.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Gnanamani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– ZrO</a:t>
            </a:r>
            <a:r>
              <a:rPr lang="en-US" sz="20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preparation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L.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Ji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– XRD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M. Scheck – private communication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V. Werner 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private communication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J. Ye – SEM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56388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This material is based upon work supported by the U.S. National Science Foundation under Grant No. PHY-0956310.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1671.5-keV 2</a:t>
            </a:r>
            <a:r>
              <a:rPr lang="en-US" baseline="30000" dirty="0" smtClean="0"/>
              <a:t>+</a:t>
            </a:r>
            <a:r>
              <a:rPr lang="en-US" dirty="0" smtClean="0"/>
              <a:t> state?</a:t>
            </a:r>
            <a:endParaRPr lang="en-US" dirty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29840" y="1214735"/>
            <a:ext cx="4617192" cy="5212616"/>
            <a:chOff x="2529840" y="219670"/>
            <a:chExt cx="4617192" cy="5212616"/>
          </a:xfrm>
        </p:grpSpPr>
        <p:grpSp>
          <p:nvGrpSpPr>
            <p:cNvPr id="4" name="Group 3"/>
            <p:cNvGrpSpPr/>
            <p:nvPr/>
          </p:nvGrpSpPr>
          <p:grpSpPr>
            <a:xfrm>
              <a:off x="2529840" y="224135"/>
              <a:ext cx="4617192" cy="5208151"/>
              <a:chOff x="2148840" y="1595735"/>
              <a:chExt cx="4617192" cy="5208151"/>
            </a:xfrm>
          </p:grpSpPr>
          <p:sp>
            <p:nvSpPr>
              <p:cNvPr id="5" name="Text Box 31"/>
              <p:cNvSpPr txBox="1">
                <a:spLocks noChangeArrowheads="1"/>
              </p:cNvSpPr>
              <p:nvPr/>
            </p:nvSpPr>
            <p:spPr bwMode="auto">
              <a:xfrm>
                <a:off x="3688363" y="6096000"/>
                <a:ext cx="105028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4000" b="0" baseline="30000" dirty="0">
                    <a:solidFill>
                      <a:schemeClr val="tx1"/>
                    </a:solidFill>
                  </a:rPr>
                  <a:t>94</a:t>
                </a:r>
                <a:r>
                  <a:rPr lang="en-US" sz="4000" b="0" dirty="0">
                    <a:solidFill>
                      <a:schemeClr val="tx1"/>
                    </a:solidFill>
                  </a:rPr>
                  <a:t>Zr</a:t>
                </a:r>
              </a:p>
            </p:txBody>
          </p:sp>
          <p:sp>
            <p:nvSpPr>
              <p:cNvPr id="9" name="Text Box 16"/>
              <p:cNvSpPr txBox="1">
                <a:spLocks noChangeArrowheads="1"/>
              </p:cNvSpPr>
              <p:nvPr/>
            </p:nvSpPr>
            <p:spPr bwMode="auto">
              <a:xfrm>
                <a:off x="2209800" y="3552980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4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209800" y="3795129"/>
                <a:ext cx="42672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b="0" dirty="0">
                    <a:solidFill>
                      <a:srgbClr val="660066"/>
                    </a:solidFill>
                  </a:rPr>
                  <a:t>0</a:t>
                </a:r>
                <a:r>
                  <a:rPr lang="en-US" b="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5070917" y="3334400"/>
                <a:ext cx="34483" cy="1281976"/>
              </a:xfrm>
              <a:prstGeom prst="straightConnector1">
                <a:avLst/>
              </a:prstGeom>
              <a:ln w="93345">
                <a:solidFill>
                  <a:srgbClr val="005DAA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2749550" y="4029771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Line 38"/>
              <p:cNvSpPr>
                <a:spLocks noChangeShapeType="1"/>
              </p:cNvSpPr>
              <p:nvPr/>
            </p:nvSpPr>
            <p:spPr bwMode="auto">
              <a:xfrm>
                <a:off x="2749550" y="3795129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>
                <a:off x="2749550" y="4616376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4450" dist="22860" dir="5400000" algn="ctr" rotWithShape="0">
                  <a:srgbClr val="000000">
                    <a:alpha val="3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 rot="5400000">
                <a:off x="1855165" y="4674090"/>
                <a:ext cx="2698382" cy="1892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>
                <a:off x="2749550" y="6024227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38800" y="2967335"/>
                <a:ext cx="1127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1671.5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4467661" y="1900535"/>
                <a:ext cx="0" cy="1403995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810000" y="3325845"/>
                <a:ext cx="0" cy="703926"/>
              </a:xfrm>
              <a:prstGeom prst="straightConnector1">
                <a:avLst/>
              </a:prstGeom>
              <a:ln w="74295">
                <a:solidFill>
                  <a:srgbClr val="008000"/>
                </a:solidFill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8" name="Line 6"/>
              <p:cNvSpPr>
                <a:spLocks noChangeShapeType="1"/>
              </p:cNvSpPr>
              <p:nvPr/>
            </p:nvSpPr>
            <p:spPr bwMode="auto">
              <a:xfrm>
                <a:off x="2749549" y="1900535"/>
                <a:ext cx="28139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Text Box 16"/>
              <p:cNvSpPr txBox="1">
                <a:spLocks noChangeArrowheads="1"/>
              </p:cNvSpPr>
              <p:nvPr/>
            </p:nvSpPr>
            <p:spPr bwMode="auto">
              <a:xfrm>
                <a:off x="2148840" y="1595735"/>
                <a:ext cx="5245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1pPr>
                <a:lvl2pPr marL="742950" indent="-28575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2pPr>
                <a:lvl3pPr marL="11430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3pPr>
                <a:lvl4pPr marL="16002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4pPr>
                <a:lvl5pPr marL="2057400" indent="-228600"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rgbClr val="993366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800" dirty="0">
                    <a:solidFill>
                      <a:srgbClr val="660066"/>
                    </a:solidFill>
                  </a:rPr>
                  <a:t>4</a:t>
                </a:r>
                <a:r>
                  <a:rPr lang="en-US" sz="2800" baseline="30000" dirty="0">
                    <a:solidFill>
                      <a:srgbClr val="660066"/>
                    </a:solidFill>
                  </a:rPr>
                  <a:t>+</a:t>
                </a:r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2749550" y="3325845"/>
                <a:ext cx="281393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pic>
          <p:nvPicPr>
            <p:cNvPr id="22016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800" y="44196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2971800"/>
              <a:ext cx="411163" cy="487363"/>
            </a:xfrm>
            <a:prstGeom prst="rect">
              <a:avLst/>
            </a:prstGeom>
            <a:noFill/>
          </p:spPr>
        </p:pic>
        <p:pic>
          <p:nvPicPr>
            <p:cNvPr id="22016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0637" y="1676400"/>
              <a:ext cx="411163" cy="487363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6019800" y="2971800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919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96000" y="21967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2330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286000" y="4567535"/>
            <a:ext cx="1413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3.9 </a:t>
            </a:r>
            <a:r>
              <a:rPr lang="en-US" sz="2400" dirty="0">
                <a:solidFill>
                  <a:srgbClr val="008000"/>
                </a:solidFill>
              </a:rPr>
              <a:t>W.u. 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234351" y="2971800"/>
            <a:ext cx="132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19 </a:t>
            </a:r>
            <a:r>
              <a:rPr lang="en-US" sz="2400" dirty="0">
                <a:solidFill>
                  <a:srgbClr val="008000"/>
                </a:solidFill>
              </a:rPr>
              <a:t>W.u. 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848661" y="1905000"/>
            <a:ext cx="1328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34 W.u</a:t>
            </a:r>
            <a:r>
              <a:rPr lang="en-US" sz="2400" dirty="0">
                <a:solidFill>
                  <a:srgbClr val="008000"/>
                </a:solidFill>
              </a:rPr>
              <a:t>.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86400" y="2819400"/>
            <a:ext cx="1361729" cy="611444"/>
            <a:chOff x="6781800" y="2819400"/>
            <a:chExt cx="1361729" cy="611444"/>
          </a:xfrm>
        </p:grpSpPr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6781800" y="2967335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rgbClr val="993366"/>
                  </a:solidFill>
                  <a:latin typeface="Arial" pitchFamily="34" charset="0"/>
                </a:defRPr>
              </a:lvl9pPr>
            </a:lstStyle>
            <a:p>
              <a:r>
                <a:rPr lang="en-US" sz="2400" dirty="0" smtClean="0">
                  <a:solidFill>
                    <a:srgbClr val="0033CC"/>
                  </a:solidFill>
                </a:rPr>
                <a:t>0.17 </a:t>
              </a:r>
              <a:endParaRPr lang="en-US" sz="2400" dirty="0">
                <a:solidFill>
                  <a:srgbClr val="0033CC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391400" y="2819400"/>
              <a:ext cx="752129" cy="611444"/>
              <a:chOff x="7391400" y="2819400"/>
              <a:chExt cx="752129" cy="6114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7391400" y="2846069"/>
                    <a:ext cx="75212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320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b>
                            <m:sup/>
                          </m:sSubSup>
                        </m:oMath>
                      </m:oMathPara>
                    </a14:m>
                    <a:endParaRPr lang="en-US" sz="3200" dirty="0">
                      <a:solidFill>
                        <a:srgbClr val="0033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91400" y="2846069"/>
                    <a:ext cx="752129" cy="584775"/>
                  </a:xfrm>
                  <a:prstGeom prst="rect">
                    <a:avLst/>
                  </a:prstGeom>
                  <a:blipFill rotWithShape="1">
                    <a:blip r:embed="rId5" cstate="print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TextBox 23"/>
              <p:cNvSpPr txBox="1"/>
              <p:nvPr/>
            </p:nvSpPr>
            <p:spPr>
              <a:xfrm>
                <a:off x="7696200" y="2819400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CC"/>
                    </a:solidFill>
                  </a:rPr>
                  <a:t>2</a:t>
                </a:r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p:grpSp>
      </p:grp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848129" y="3048000"/>
            <a:ext cx="22958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b="0" dirty="0" smtClean="0">
                <a:solidFill>
                  <a:srgbClr val="0033CC"/>
                </a:solidFill>
              </a:rPr>
              <a:t>Elhami et al.,</a:t>
            </a:r>
          </a:p>
          <a:p>
            <a:r>
              <a:rPr lang="en-US" b="0" dirty="0" smtClean="0">
                <a:solidFill>
                  <a:srgbClr val="0033CC"/>
                </a:solidFill>
              </a:rPr>
              <a:t>Phys. Rev. C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75</a:t>
            </a:r>
            <a:r>
              <a:rPr lang="en-US" b="0" dirty="0" smtClean="0">
                <a:solidFill>
                  <a:srgbClr val="0033CC"/>
                </a:solidFill>
              </a:rPr>
              <a:t>, 011301(R)</a:t>
            </a:r>
          </a:p>
          <a:p>
            <a:r>
              <a:rPr lang="en-US" b="0" dirty="0" smtClean="0">
                <a:solidFill>
                  <a:srgbClr val="0033CC"/>
                </a:solidFill>
              </a:rPr>
              <a:t>(2007)</a:t>
            </a:r>
            <a:endParaRPr lang="en-US" b="0" dirty="0">
              <a:solidFill>
                <a:srgbClr val="0033CC"/>
              </a:solidFill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33969" y="1630684"/>
            <a:ext cx="25701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r>
              <a:rPr lang="en-US" b="0" dirty="0" smtClean="0">
                <a:solidFill>
                  <a:srgbClr val="008000"/>
                </a:solidFill>
              </a:rPr>
              <a:t>Chakraborty et al.,</a:t>
            </a:r>
          </a:p>
          <a:p>
            <a:r>
              <a:rPr lang="en-US" b="0" dirty="0" smtClean="0">
                <a:solidFill>
                  <a:srgbClr val="008000"/>
                </a:solidFill>
              </a:rPr>
              <a:t>Phys. Rev. </a:t>
            </a:r>
            <a:r>
              <a:rPr lang="en-US" b="0" dirty="0" err="1" smtClean="0">
                <a:solidFill>
                  <a:srgbClr val="008000"/>
                </a:solidFill>
              </a:rPr>
              <a:t>Lett</a:t>
            </a:r>
            <a:r>
              <a:rPr lang="en-US" b="0" dirty="0" smtClean="0">
                <a:solidFill>
                  <a:srgbClr val="008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110</a:t>
            </a:r>
            <a:r>
              <a:rPr lang="en-US" b="0" dirty="0" smtClean="0">
                <a:solidFill>
                  <a:srgbClr val="008000"/>
                </a:solidFill>
              </a:rPr>
              <a:t>, 022504 (2007)</a:t>
            </a:r>
            <a:endParaRPr lang="en-US" b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9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600075"/>
            <a:ext cx="77533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Correcting the Previous Measurement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3" y="1371600"/>
            <a:ext cx="7381875" cy="526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4495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n</a:t>
            </a:r>
            <a:r>
              <a:rPr lang="en-US" sz="2000" b="1" dirty="0" smtClean="0">
                <a:solidFill>
                  <a:srgbClr val="008000"/>
                </a:solidFill>
              </a:rPr>
              <a:t> = 3.5 </a:t>
            </a:r>
            <a:r>
              <a:rPr lang="en-US" sz="2000" b="1" dirty="0" err="1" smtClean="0">
                <a:solidFill>
                  <a:srgbClr val="008000"/>
                </a:solidFill>
              </a:rPr>
              <a:t>MeV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Measurements </a:t>
            </a:r>
            <a:endParaRPr lang="en-US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360737"/>
            <a:ext cx="5013325" cy="449263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Cross 30"/>
          <p:cNvSpPr/>
          <p:nvPr/>
        </p:nvSpPr>
        <p:spPr>
          <a:xfrm rot="2700000">
            <a:off x="4247943" y="3252694"/>
            <a:ext cx="626994" cy="636292"/>
          </a:xfrm>
          <a:prstGeom prst="plus">
            <a:avLst>
              <a:gd name="adj" fmla="val 40556"/>
            </a:avLst>
          </a:prstGeom>
          <a:solidFill>
            <a:srgbClr val="0033CC">
              <a:alpha val="4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228600" y="1295400"/>
            <a:ext cx="89154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 b="1">
                <a:solidFill>
                  <a:srgbClr val="993366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rgbClr val="993366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rgbClr val="993366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rgbClr val="993366"/>
                </a:solidFill>
                <a:latin typeface="Arial" pitchFamily="34" charset="0"/>
              </a:defRPr>
            </a:lvl9pPr>
          </a:lstStyle>
          <a:p>
            <a:pPr marL="0" indent="0" algn="l"/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Recent preliminary studies of </a:t>
            </a:r>
            <a:r>
              <a:rPr lang="en-US" sz="2800" b="0" baseline="30000" dirty="0">
                <a:solidFill>
                  <a:srgbClr val="008080"/>
                </a:solidFill>
                <a:latin typeface="+mn-lt"/>
              </a:rPr>
              <a:t>94</a:t>
            </a:r>
            <a:r>
              <a:rPr lang="en-US" sz="2800" b="0" dirty="0">
                <a:solidFill>
                  <a:srgbClr val="008080"/>
                </a:solidFill>
                <a:latin typeface="+mn-lt"/>
              </a:rPr>
              <a:t>Zr 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with electron scattering indicate a conflicting result.</a:t>
            </a:r>
          </a:p>
          <a:p>
            <a:pPr marL="0" indent="0" algn="l"/>
            <a:endParaRPr lang="en-US" sz="1000" b="0" dirty="0" smtClean="0">
              <a:solidFill>
                <a:srgbClr val="008080"/>
              </a:solidFill>
              <a:latin typeface="+mn-lt"/>
            </a:endParaRPr>
          </a:p>
          <a:p>
            <a:pPr marL="0" indent="0"/>
            <a:r>
              <a:rPr lang="en-US" sz="2800" b="0" dirty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     N. </a:t>
            </a:r>
            <a:r>
              <a:rPr lang="en-US" sz="2800" b="0" dirty="0" err="1" smtClean="0">
                <a:solidFill>
                  <a:srgbClr val="008080"/>
                </a:solidFill>
                <a:latin typeface="+mn-lt"/>
              </a:rPr>
              <a:t>Pietralla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 </a:t>
            </a:r>
            <a:r>
              <a:rPr lang="en-US" sz="2800" b="0" i="1" dirty="0" smtClean="0">
                <a:solidFill>
                  <a:srgbClr val="008080"/>
                </a:solidFill>
                <a:latin typeface="+mn-lt"/>
              </a:rPr>
              <a:t>et al.</a:t>
            </a:r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, Technical University of Darmstadt</a:t>
            </a:r>
          </a:p>
          <a:p>
            <a:pPr marL="0" indent="0"/>
            <a:r>
              <a:rPr lang="en-US" sz="2800" b="0" dirty="0" smtClean="0">
                <a:solidFill>
                  <a:srgbClr val="008080"/>
                </a:solidFill>
                <a:latin typeface="+mn-lt"/>
              </a:rPr>
              <a:t>	</a:t>
            </a:r>
            <a:endParaRPr lang="en-US" sz="2800" b="0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351337"/>
            <a:ext cx="5921375" cy="449263"/>
          </a:xfrm>
          <a:prstGeom prst="rect">
            <a:avLst/>
          </a:prstGeom>
          <a:noFill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5364162"/>
            <a:ext cx="3078163" cy="5032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Inelastic Neutron Scattering (INS)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2367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(n,n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'γ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 reaction</a:t>
            </a: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Monoenergetic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neutrons created by:</a:t>
            </a:r>
          </a:p>
          <a:p>
            <a:pPr lvl="1"/>
            <a:endParaRPr lang="en-US" dirty="0" smtClean="0"/>
          </a:p>
          <a:p>
            <a:pPr lvl="1">
              <a:buSzPct val="9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Target cell of </a:t>
            </a:r>
            <a:r>
              <a:rPr lang="en-US" baseline="30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H</a:t>
            </a:r>
            <a:r>
              <a:rPr lang="en-US" baseline="-25000" dirty="0" smtClean="0">
                <a:solidFill>
                  <a:srgbClr val="008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</a:rPr>
              <a:t> gas and accelerator produced protons – 7-MV Van de Graaff accelerator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34000" y="24485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Q = -0.764 </a:t>
            </a:r>
            <a:r>
              <a:rPr lang="en-US" sz="2800" b="1" dirty="0" err="1" smtClean="0">
                <a:solidFill>
                  <a:srgbClr val="C00000"/>
                </a:solidFill>
              </a:rPr>
              <a:t>MeV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2438400"/>
            <a:ext cx="3048000" cy="541338"/>
          </a:xfrm>
          <a:prstGeom prst="rect">
            <a:avLst/>
          </a:prstGeom>
          <a:noFill/>
        </p:spPr>
      </p:pic>
      <p:grpSp>
        <p:nvGrpSpPr>
          <p:cNvPr id="4" name="Group 44"/>
          <p:cNvGrpSpPr/>
          <p:nvPr/>
        </p:nvGrpSpPr>
        <p:grpSpPr>
          <a:xfrm>
            <a:off x="2917988" y="4343400"/>
            <a:ext cx="3330412" cy="2190857"/>
            <a:chOff x="2078037" y="4590288"/>
            <a:chExt cx="3330412" cy="2190857"/>
          </a:xfrm>
        </p:grpSpPr>
        <p:grpSp>
          <p:nvGrpSpPr>
            <p:cNvPr id="5" name="Group 42"/>
            <p:cNvGrpSpPr/>
            <p:nvPr/>
          </p:nvGrpSpPr>
          <p:grpSpPr>
            <a:xfrm>
              <a:off x="2078037" y="4590288"/>
              <a:ext cx="3330412" cy="2190857"/>
              <a:chOff x="2078037" y="4590288"/>
              <a:chExt cx="3330412" cy="2190857"/>
            </a:xfrm>
          </p:grpSpPr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2078037" y="4590288"/>
                <a:ext cx="2341563" cy="1523999"/>
                <a:chOff x="768" y="2592"/>
                <a:chExt cx="1475" cy="960"/>
              </a:xfrm>
            </p:grpSpPr>
            <p:sp>
              <p:nvSpPr>
                <p:cNvPr id="28" name="Line 12"/>
                <p:cNvSpPr>
                  <a:spLocks noChangeShapeType="1"/>
                </p:cNvSpPr>
                <p:nvPr/>
              </p:nvSpPr>
              <p:spPr bwMode="auto">
                <a:xfrm>
                  <a:off x="1680" y="345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" name="Group 13"/>
                <p:cNvGrpSpPr>
                  <a:grpSpLocks/>
                </p:cNvGrpSpPr>
                <p:nvPr/>
              </p:nvGrpSpPr>
              <p:grpSpPr bwMode="auto">
                <a:xfrm>
                  <a:off x="768" y="2592"/>
                  <a:ext cx="1475" cy="960"/>
                  <a:chOff x="768" y="2592"/>
                  <a:chExt cx="1475" cy="960"/>
                </a:xfrm>
              </p:grpSpPr>
              <p:sp>
                <p:nvSpPr>
                  <p:cNvPr id="3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32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68" y="2592"/>
                    <a:ext cx="1475" cy="960"/>
                    <a:chOff x="768" y="2592"/>
                    <a:chExt cx="1475" cy="960"/>
                  </a:xfrm>
                </p:grpSpPr>
                <p:sp>
                  <p:nvSpPr>
                    <p:cNvPr id="32" name="Line 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3168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345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3264"/>
                      <a:ext cx="38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8" y="2592"/>
                      <a:ext cx="1475" cy="960"/>
                      <a:chOff x="768" y="2592"/>
                      <a:chExt cx="1475" cy="960"/>
                    </a:xfrm>
                  </p:grpSpPr>
                  <p:sp>
                    <p:nvSpPr>
                      <p:cNvPr id="3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3264"/>
                        <a:ext cx="384" cy="192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68" y="3168"/>
                        <a:ext cx="91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" name="Line 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68" y="3552"/>
                        <a:ext cx="912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80" y="3264"/>
                        <a:ext cx="0" cy="192"/>
                      </a:xfrm>
                      <a:prstGeom prst="line">
                        <a:avLst/>
                      </a:prstGeom>
                      <a:noFill/>
                      <a:ln w="9525" cap="rnd">
                        <a:solidFill>
                          <a:schemeClr val="tx1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36" y="2592"/>
                        <a:ext cx="707" cy="33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l">
                          <a:spcBef>
                            <a:spcPct val="0"/>
                          </a:spcBef>
                        </a:pPr>
                        <a:r>
                          <a:rPr lang="en-US" sz="2800" b="0" baseline="30000" dirty="0" smtClean="0">
                            <a:solidFill>
                              <a:schemeClr val="tx1"/>
                            </a:solidFill>
                          </a:rPr>
                          <a:t>3</a:t>
                        </a:r>
                        <a:r>
                          <a:rPr lang="en-US" sz="2800" b="0" dirty="0" smtClean="0">
                            <a:solidFill>
                              <a:schemeClr val="tx1"/>
                            </a:solidFill>
                          </a:rPr>
                          <a:t>H</a:t>
                        </a:r>
                        <a:r>
                          <a:rPr lang="en-US" sz="2800" b="0" baseline="-25000" dirty="0" smtClean="0">
                            <a:solidFill>
                              <a:schemeClr val="tx1"/>
                            </a:solidFill>
                          </a:rPr>
                          <a:t>2</a:t>
                        </a:r>
                        <a:r>
                          <a:rPr lang="en-US" sz="2800" b="0" dirty="0" smtClean="0">
                            <a:solidFill>
                              <a:schemeClr val="tx1"/>
                            </a:solidFill>
                          </a:rPr>
                          <a:t> (g)</a:t>
                        </a:r>
                        <a:endParaRPr lang="en-US" sz="2800" b="0" dirty="0">
                          <a:solidFill>
                            <a:schemeClr val="tx1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41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872" y="2928"/>
                        <a:ext cx="0" cy="40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triangle"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cxnSp>
            <p:nvCxnSpPr>
              <p:cNvPr id="44" name="Straight Arrow Connector 43"/>
              <p:cNvCxnSpPr>
                <a:stCxn id="33" idx="1"/>
              </p:cNvCxnSpPr>
              <p:nvPr/>
            </p:nvCxnSpPr>
            <p:spPr>
              <a:xfrm>
                <a:off x="3525837" y="6114287"/>
                <a:ext cx="665163" cy="3627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 Box 24"/>
              <p:cNvSpPr txBox="1">
                <a:spLocks noChangeArrowheads="1"/>
              </p:cNvSpPr>
              <p:nvPr/>
            </p:nvSpPr>
            <p:spPr bwMode="auto">
              <a:xfrm>
                <a:off x="4191000" y="6257925"/>
                <a:ext cx="121744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800" b="0" dirty="0" smtClean="0">
                    <a:solidFill>
                      <a:schemeClr val="tx1"/>
                    </a:solidFill>
                  </a:rPr>
                  <a:t>Mo foil</a:t>
                </a:r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505200" y="5513832"/>
              <a:ext cx="0" cy="59436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22"/>
          <p:cNvGrpSpPr/>
          <p:nvPr/>
        </p:nvGrpSpPr>
        <p:grpSpPr>
          <a:xfrm>
            <a:off x="3735551" y="5410200"/>
            <a:ext cx="381000" cy="381000"/>
            <a:chOff x="277368" y="4267200"/>
            <a:chExt cx="381000" cy="381000"/>
          </a:xfrm>
        </p:grpSpPr>
        <p:sp>
          <p:nvSpPr>
            <p:cNvPr id="52" name="Oval 51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7368" y="4267200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2"/>
          <p:cNvGrpSpPr/>
          <p:nvPr/>
        </p:nvGrpSpPr>
        <p:grpSpPr>
          <a:xfrm>
            <a:off x="5259551" y="5410200"/>
            <a:ext cx="381000" cy="381000"/>
            <a:chOff x="277368" y="4267200"/>
            <a:chExt cx="381000" cy="381000"/>
          </a:xfrm>
        </p:grpSpPr>
        <p:sp>
          <p:nvSpPr>
            <p:cNvPr id="17" name="Oval 16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7368" y="4267200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324600" y="5181600"/>
            <a:ext cx="838200" cy="838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5" descr="C:\Documents and Settings\Erin\My Documents\UK\UKVandeGraaff2\raising_tank[1]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800" y="4038600"/>
            <a:ext cx="1524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8" name="Straight Arrow Connector 47"/>
          <p:cNvCxnSpPr/>
          <p:nvPr/>
        </p:nvCxnSpPr>
        <p:spPr>
          <a:xfrm>
            <a:off x="1981200" y="5562600"/>
            <a:ext cx="1676400" cy="0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858000" y="4648200"/>
            <a:ext cx="436563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6068057" y="4114800"/>
            <a:ext cx="2771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800" b="0" dirty="0" smtClean="0">
                <a:solidFill>
                  <a:schemeClr val="tx1"/>
                </a:solidFill>
              </a:rPr>
              <a:t>Scattering sample</a:t>
            </a: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914400" y="5486400"/>
            <a:ext cx="17526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Inelastic Neutron Scattering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76600" y="2426732"/>
            <a:ext cx="838200" cy="838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 rot="2997102">
            <a:off x="6017800" y="2844483"/>
            <a:ext cx="1831975" cy="1049338"/>
            <a:chOff x="2494" y="1968"/>
            <a:chExt cx="1154" cy="661"/>
          </a:xfrm>
        </p:grpSpPr>
        <p:sp>
          <p:nvSpPr>
            <p:cNvPr id="5" name="Freeform 26"/>
            <p:cNvSpPr>
              <a:spLocks/>
            </p:cNvSpPr>
            <p:nvPr/>
          </p:nvSpPr>
          <p:spPr bwMode="auto">
            <a:xfrm rot="-708788">
              <a:off x="2494" y="2317"/>
              <a:ext cx="1106" cy="312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8" y="296"/>
                </a:cxn>
                <a:cxn ang="0">
                  <a:pos x="144" y="104"/>
                </a:cxn>
                <a:cxn ang="0">
                  <a:pos x="240" y="248"/>
                </a:cxn>
                <a:cxn ang="0">
                  <a:pos x="288" y="56"/>
                </a:cxn>
                <a:cxn ang="0">
                  <a:pos x="384" y="200"/>
                </a:cxn>
                <a:cxn ang="0">
                  <a:pos x="432" y="8"/>
                </a:cxn>
                <a:cxn ang="0">
                  <a:pos x="528" y="152"/>
                </a:cxn>
                <a:cxn ang="0">
                  <a:pos x="576" y="56"/>
                </a:cxn>
              </a:cxnLst>
              <a:rect l="0" t="0" r="r" b="b"/>
              <a:pathLst>
                <a:path w="576" h="312">
                  <a:moveTo>
                    <a:pt x="0" y="200"/>
                  </a:moveTo>
                  <a:cubicBezTo>
                    <a:pt x="12" y="256"/>
                    <a:pt x="24" y="312"/>
                    <a:pt x="48" y="296"/>
                  </a:cubicBezTo>
                  <a:cubicBezTo>
                    <a:pt x="72" y="280"/>
                    <a:pt x="112" y="112"/>
                    <a:pt x="144" y="104"/>
                  </a:cubicBezTo>
                  <a:cubicBezTo>
                    <a:pt x="176" y="96"/>
                    <a:pt x="216" y="256"/>
                    <a:pt x="240" y="248"/>
                  </a:cubicBezTo>
                  <a:cubicBezTo>
                    <a:pt x="264" y="240"/>
                    <a:pt x="264" y="64"/>
                    <a:pt x="288" y="56"/>
                  </a:cubicBezTo>
                  <a:cubicBezTo>
                    <a:pt x="312" y="48"/>
                    <a:pt x="360" y="208"/>
                    <a:pt x="384" y="200"/>
                  </a:cubicBezTo>
                  <a:cubicBezTo>
                    <a:pt x="408" y="192"/>
                    <a:pt x="408" y="16"/>
                    <a:pt x="432" y="8"/>
                  </a:cubicBezTo>
                  <a:cubicBezTo>
                    <a:pt x="456" y="0"/>
                    <a:pt x="504" y="144"/>
                    <a:pt x="528" y="152"/>
                  </a:cubicBezTo>
                  <a:cubicBezTo>
                    <a:pt x="552" y="160"/>
                    <a:pt x="564" y="108"/>
                    <a:pt x="576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27"/>
            <p:cNvSpPr txBox="1">
              <a:spLocks noChangeArrowheads="1"/>
            </p:cNvSpPr>
            <p:nvPr/>
          </p:nvSpPr>
          <p:spPr bwMode="auto">
            <a:xfrm>
              <a:off x="3456" y="1968"/>
              <a:ext cx="1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Times New Roman" pitchFamily="18" charset="0"/>
                  <a:cs typeface="Times New Roman" pitchFamily="18" charset="0"/>
                </a:rPr>
                <a:t>γ</a:t>
              </a:r>
            </a:p>
          </p:txBody>
        </p:sp>
      </p:grpSp>
      <p:grpSp>
        <p:nvGrpSpPr>
          <p:cNvPr id="7" name="Group 22"/>
          <p:cNvGrpSpPr/>
          <p:nvPr/>
        </p:nvGrpSpPr>
        <p:grpSpPr>
          <a:xfrm>
            <a:off x="1524000" y="2655332"/>
            <a:ext cx="381000" cy="381000"/>
            <a:chOff x="277368" y="4267200"/>
            <a:chExt cx="381000" cy="381000"/>
          </a:xfrm>
        </p:grpSpPr>
        <p:sp>
          <p:nvSpPr>
            <p:cNvPr id="8" name="Oval 7"/>
            <p:cNvSpPr/>
            <p:nvPr/>
          </p:nvSpPr>
          <p:spPr>
            <a:xfrm>
              <a:off x="304800" y="434340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368" y="4267200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44"/>
          <p:cNvGrpSpPr/>
          <p:nvPr/>
        </p:nvGrpSpPr>
        <p:grpSpPr>
          <a:xfrm>
            <a:off x="3810000" y="2209800"/>
            <a:ext cx="381000" cy="369332"/>
            <a:chOff x="6684264" y="2526268"/>
            <a:chExt cx="381000" cy="369332"/>
          </a:xfrm>
        </p:grpSpPr>
        <p:sp>
          <p:nvSpPr>
            <p:cNvPr id="14" name="Oval 13"/>
            <p:cNvSpPr/>
            <p:nvPr/>
          </p:nvSpPr>
          <p:spPr>
            <a:xfrm>
              <a:off x="6726936" y="2590800"/>
              <a:ext cx="228600" cy="2286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84264" y="2526268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n’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914400" y="6248400"/>
            <a:ext cx="17526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1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E*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E**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19200" y="4343400"/>
            <a:ext cx="0" cy="1905000"/>
          </a:xfrm>
          <a:prstGeom prst="straightConnector1">
            <a:avLst/>
          </a:prstGeom>
          <a:ln w="38100">
            <a:solidFill>
              <a:srgbClr val="00CC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52600" y="4343400"/>
            <a:ext cx="0" cy="19050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62200" y="4343400"/>
            <a:ext cx="0" cy="1143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62200" y="5486400"/>
            <a:ext cx="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4400" y="4343400"/>
            <a:ext cx="17526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00600" y="50364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Populate levels up to the neutron energy (E</a:t>
            </a:r>
            <a:r>
              <a:rPr lang="en-US" sz="2400" b="1" baseline="-25000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0751E-6 L 0.17917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0833 -0.098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49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125 0.0034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1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125 0.0738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_setup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5821" y="990600"/>
            <a:ext cx="4545779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Experimental Setup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25476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Excitation functions</a:t>
            </a:r>
          </a:p>
          <a:p>
            <a:pPr marL="228600" lvl="1" indent="228600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Vary neutron energy</a:t>
            </a:r>
          </a:p>
          <a:p>
            <a:pPr lvl="1" indent="-228600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Detection angle constant </a:t>
            </a:r>
          </a:p>
          <a:p>
            <a:pPr marL="465138" lvl="1" indent="-239713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Levels populated as a function of neutron energy</a:t>
            </a:r>
          </a:p>
          <a:p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799344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Angular distributions</a:t>
            </a:r>
          </a:p>
          <a:p>
            <a:pPr lvl="1" indent="-228600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Constant neutron energy</a:t>
            </a:r>
          </a:p>
          <a:p>
            <a:pPr lvl="1" indent="-228600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Detection angle varied from 40°-150°</a:t>
            </a:r>
          </a:p>
          <a:p>
            <a:pPr lvl="1" indent="-228600">
              <a:buSzPct val="90000"/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8000"/>
                </a:solidFill>
              </a:rPr>
              <a:t>Level lifetimes, transition probabilities</a:t>
            </a:r>
          </a:p>
          <a:p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Level Lifetimes:  Doppler-Shift Attenuation Method (DSAM)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365557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T.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Belgya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, G. Moln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cs typeface="Times New Roman"/>
              </a:rPr>
              <a:t>á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r, and S. W. Yates,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. Phys.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A607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, 43 (1996)</a:t>
            </a: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Content Placeholder 5"/>
          <p:cNvSpPr>
            <a:spLocks noGrp="1"/>
          </p:cNvSpPr>
          <p:nvPr>
            <p:ph sz="half" idx="2"/>
          </p:nvPr>
        </p:nvSpPr>
        <p:spPr>
          <a:xfrm>
            <a:off x="5351954" y="2819400"/>
            <a:ext cx="3733800" cy="2590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Scattered neutron causes the nucleus to recoil.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Emitted </a:t>
            </a:r>
            <a:r>
              <a:rPr lang="el-GR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γ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cs typeface="Times New Roman"/>
              </a:rPr>
              <a:t>rays experience a Doppler shift.</a:t>
            </a:r>
          </a:p>
          <a:p>
            <a:r>
              <a:rPr lang="en-US" sz="2400" b="1" dirty="0" smtClean="0">
                <a:solidFill>
                  <a:srgbClr val="008000"/>
                </a:solidFill>
                <a:cs typeface="Times New Roman"/>
              </a:rPr>
              <a:t>Level lifetimes in the femtosecond region can be determined.</a:t>
            </a:r>
          </a:p>
          <a:p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0" y="1828800"/>
            <a:ext cx="5486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" y="5943600"/>
            <a:ext cx="548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-1943100" y="4000500"/>
            <a:ext cx="411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96" y="1905000"/>
            <a:ext cx="556750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791201" y="1905000"/>
            <a:ext cx="2971799" cy="759309"/>
            <a:chOff x="18655104" y="11887200"/>
            <a:chExt cx="5133585" cy="1288645"/>
          </a:xfrm>
        </p:grpSpPr>
        <p:grpSp>
          <p:nvGrpSpPr>
            <p:cNvPr id="12" name="Group 223"/>
            <p:cNvGrpSpPr/>
            <p:nvPr/>
          </p:nvGrpSpPr>
          <p:grpSpPr>
            <a:xfrm>
              <a:off x="19049996" y="11887200"/>
              <a:ext cx="4343399" cy="1288645"/>
              <a:chOff x="18364196" y="11963400"/>
              <a:chExt cx="4343399" cy="128864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20116800" y="12268200"/>
                <a:ext cx="838200" cy="8382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20802600" y="12496800"/>
                <a:ext cx="990600" cy="1588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26"/>
              <p:cNvSpPr>
                <a:spLocks/>
              </p:cNvSpPr>
              <p:nvPr/>
            </p:nvSpPr>
            <p:spPr bwMode="auto">
              <a:xfrm rot="11622762">
                <a:off x="18829570" y="12570422"/>
                <a:ext cx="1323587" cy="495300"/>
              </a:xfrm>
              <a:custGeom>
                <a:avLst/>
                <a:gdLst/>
                <a:ahLst/>
                <a:cxnLst>
                  <a:cxn ang="0">
                    <a:pos x="0" y="200"/>
                  </a:cxn>
                  <a:cxn ang="0">
                    <a:pos x="48" y="296"/>
                  </a:cxn>
                  <a:cxn ang="0">
                    <a:pos x="144" y="104"/>
                  </a:cxn>
                  <a:cxn ang="0">
                    <a:pos x="240" y="248"/>
                  </a:cxn>
                  <a:cxn ang="0">
                    <a:pos x="288" y="56"/>
                  </a:cxn>
                  <a:cxn ang="0">
                    <a:pos x="384" y="200"/>
                  </a:cxn>
                  <a:cxn ang="0">
                    <a:pos x="432" y="8"/>
                  </a:cxn>
                  <a:cxn ang="0">
                    <a:pos x="528" y="152"/>
                  </a:cxn>
                  <a:cxn ang="0">
                    <a:pos x="576" y="56"/>
                  </a:cxn>
                </a:cxnLst>
                <a:rect l="0" t="0" r="r" b="b"/>
                <a:pathLst>
                  <a:path w="576" h="312">
                    <a:moveTo>
                      <a:pt x="0" y="200"/>
                    </a:moveTo>
                    <a:cubicBezTo>
                      <a:pt x="12" y="256"/>
                      <a:pt x="24" y="312"/>
                      <a:pt x="48" y="296"/>
                    </a:cubicBezTo>
                    <a:cubicBezTo>
                      <a:pt x="72" y="280"/>
                      <a:pt x="112" y="112"/>
                      <a:pt x="144" y="104"/>
                    </a:cubicBezTo>
                    <a:cubicBezTo>
                      <a:pt x="176" y="96"/>
                      <a:pt x="216" y="256"/>
                      <a:pt x="240" y="248"/>
                    </a:cubicBezTo>
                    <a:cubicBezTo>
                      <a:pt x="264" y="240"/>
                      <a:pt x="264" y="64"/>
                      <a:pt x="288" y="56"/>
                    </a:cubicBezTo>
                    <a:cubicBezTo>
                      <a:pt x="312" y="48"/>
                      <a:pt x="360" y="208"/>
                      <a:pt x="384" y="200"/>
                    </a:cubicBezTo>
                    <a:cubicBezTo>
                      <a:pt x="408" y="192"/>
                      <a:pt x="408" y="16"/>
                      <a:pt x="432" y="8"/>
                    </a:cubicBezTo>
                    <a:cubicBezTo>
                      <a:pt x="456" y="0"/>
                      <a:pt x="504" y="144"/>
                      <a:pt x="528" y="152"/>
                    </a:cubicBezTo>
                    <a:cubicBezTo>
                      <a:pt x="552" y="160"/>
                      <a:pt x="564" y="108"/>
                      <a:pt x="576" y="56"/>
                    </a:cubicBezTo>
                  </a:path>
                </a:pathLst>
              </a:custGeom>
              <a:noFill/>
              <a:ln w="34925">
                <a:solidFill>
                  <a:srgbClr val="FF00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6"/>
              <p:cNvSpPr>
                <a:spLocks/>
              </p:cNvSpPr>
              <p:nvPr/>
            </p:nvSpPr>
            <p:spPr bwMode="auto">
              <a:xfrm rot="780000">
                <a:off x="20920257" y="12601413"/>
                <a:ext cx="1323587" cy="495300"/>
              </a:xfrm>
              <a:custGeom>
                <a:avLst/>
                <a:gdLst/>
                <a:ahLst/>
                <a:cxnLst>
                  <a:cxn ang="0">
                    <a:pos x="0" y="200"/>
                  </a:cxn>
                  <a:cxn ang="0">
                    <a:pos x="48" y="296"/>
                  </a:cxn>
                  <a:cxn ang="0">
                    <a:pos x="144" y="104"/>
                  </a:cxn>
                  <a:cxn ang="0">
                    <a:pos x="240" y="248"/>
                  </a:cxn>
                  <a:cxn ang="0">
                    <a:pos x="288" y="56"/>
                  </a:cxn>
                  <a:cxn ang="0">
                    <a:pos x="384" y="200"/>
                  </a:cxn>
                  <a:cxn ang="0">
                    <a:pos x="432" y="8"/>
                  </a:cxn>
                  <a:cxn ang="0">
                    <a:pos x="528" y="152"/>
                  </a:cxn>
                  <a:cxn ang="0">
                    <a:pos x="576" y="56"/>
                  </a:cxn>
                </a:cxnLst>
                <a:rect l="0" t="0" r="r" b="b"/>
                <a:pathLst>
                  <a:path w="576" h="312">
                    <a:moveTo>
                      <a:pt x="0" y="200"/>
                    </a:moveTo>
                    <a:cubicBezTo>
                      <a:pt x="12" y="256"/>
                      <a:pt x="24" y="312"/>
                      <a:pt x="48" y="296"/>
                    </a:cubicBezTo>
                    <a:cubicBezTo>
                      <a:pt x="72" y="280"/>
                      <a:pt x="112" y="112"/>
                      <a:pt x="144" y="104"/>
                    </a:cubicBezTo>
                    <a:cubicBezTo>
                      <a:pt x="176" y="96"/>
                      <a:pt x="216" y="256"/>
                      <a:pt x="240" y="248"/>
                    </a:cubicBezTo>
                    <a:cubicBezTo>
                      <a:pt x="264" y="240"/>
                      <a:pt x="264" y="64"/>
                      <a:pt x="288" y="56"/>
                    </a:cubicBezTo>
                    <a:cubicBezTo>
                      <a:pt x="312" y="48"/>
                      <a:pt x="360" y="208"/>
                      <a:pt x="384" y="200"/>
                    </a:cubicBezTo>
                    <a:cubicBezTo>
                      <a:pt x="408" y="192"/>
                      <a:pt x="408" y="16"/>
                      <a:pt x="432" y="8"/>
                    </a:cubicBezTo>
                    <a:cubicBezTo>
                      <a:pt x="456" y="0"/>
                      <a:pt x="504" y="144"/>
                      <a:pt x="528" y="152"/>
                    </a:cubicBezTo>
                    <a:cubicBezTo>
                      <a:pt x="552" y="160"/>
                      <a:pt x="564" y="108"/>
                      <a:pt x="576" y="56"/>
                    </a:cubicBezTo>
                  </a:path>
                </a:pathLst>
              </a:custGeom>
              <a:noFill/>
              <a:ln w="34925">
                <a:solidFill>
                  <a:srgbClr val="000099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2250395" y="12568542"/>
                <a:ext cx="457200" cy="67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>
                    <a:solidFill>
                      <a:srgbClr val="000099"/>
                    </a:solidFill>
                    <a:latin typeface="Times New Roman"/>
                    <a:cs typeface="Times New Roman"/>
                  </a:rPr>
                  <a:t>γ</a:t>
                </a:r>
                <a:endParaRPr lang="en-US" sz="2000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364196" y="12573007"/>
                <a:ext cx="457200" cy="679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>
                    <a:solidFill>
                      <a:srgbClr val="FF3300"/>
                    </a:solidFill>
                    <a:latin typeface="Times New Roman"/>
                    <a:cs typeface="Times New Roman"/>
                  </a:rPr>
                  <a:t>γ</a:t>
                </a:r>
                <a:endParaRPr lang="en-US" sz="2000" dirty="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21336001" y="11963400"/>
              <a:ext cx="375556" cy="4635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8" name="Equation" r:id="rId5" imgW="126780" imgH="164814" progId="Equation.3">
                      <p:embed/>
                    </p:oleObj>
                  </mc:Choice>
                  <mc:Fallback>
                    <p:oleObj name="Equation" r:id="rId5" imgW="126780" imgH="164814" progId="Equation.3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336001" y="11963400"/>
                            <a:ext cx="375556" cy="46355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TextBox 12"/>
            <p:cNvSpPr txBox="1"/>
            <p:nvPr/>
          </p:nvSpPr>
          <p:spPr>
            <a:xfrm>
              <a:off x="22936192" y="12145851"/>
              <a:ext cx="852497" cy="57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0°</a:t>
              </a:r>
              <a:endParaRPr 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655104" y="12145851"/>
              <a:ext cx="1233091" cy="57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3300"/>
                  </a:solidFill>
                  <a:latin typeface="Times New Roman"/>
                  <a:cs typeface="Times New Roman"/>
                </a:rPr>
                <a:t>180°</a:t>
              </a:r>
              <a:endParaRPr lang="en-US" sz="1600" dirty="0">
                <a:solidFill>
                  <a:srgbClr val="FF33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62000" y="2971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τ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= 7.6(9) </a:t>
            </a:r>
            <a:r>
              <a:rPr lang="en-US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fs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1000" y="3352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τ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= 76(7) </a:t>
            </a:r>
            <a:r>
              <a:rPr lang="en-US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fs</a:t>
            </a:r>
            <a:endParaRPr lang="en-US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182" y="1600200"/>
            <a:ext cx="476774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3886200" cy="3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DSAM</a:t>
            </a:r>
            <a:endParaRPr lang="en-US" dirty="0"/>
          </a:p>
        </p:txBody>
      </p:sp>
      <p:grpSp>
        <p:nvGrpSpPr>
          <p:cNvPr id="33" name="Group 20"/>
          <p:cNvGrpSpPr>
            <a:grpSpLocks/>
          </p:cNvGrpSpPr>
          <p:nvPr/>
        </p:nvGrpSpPr>
        <p:grpSpPr bwMode="auto">
          <a:xfrm>
            <a:off x="7543800" y="3429000"/>
            <a:ext cx="1138669" cy="838209"/>
            <a:chOff x="3456" y="2502"/>
            <a:chExt cx="1306" cy="1005"/>
          </a:xfrm>
        </p:grpSpPr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3456" y="2502"/>
              <a:ext cx="1306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0" dirty="0">
                  <a:solidFill>
                    <a:srgbClr val="008000"/>
                  </a:solidFill>
                  <a:cs typeface="Times New Roman" pitchFamily="18" charset="0"/>
                </a:rPr>
                <a:t>Not Doppler-</a:t>
              </a:r>
            </a:p>
            <a:p>
              <a:pPr algn="l">
                <a:spcBef>
                  <a:spcPct val="0"/>
                </a:spcBef>
              </a:pPr>
              <a:r>
                <a:rPr lang="en-US" sz="1400" b="0" dirty="0">
                  <a:solidFill>
                    <a:srgbClr val="008000"/>
                  </a:solidFill>
                  <a:cs typeface="Times New Roman" pitchFamily="18" charset="0"/>
                </a:rPr>
                <a:t>shifted</a:t>
              </a:r>
              <a:endParaRPr lang="en-US" sz="1400" b="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8" name="Line 22"/>
            <p:cNvSpPr>
              <a:spLocks noChangeShapeType="1"/>
            </p:cNvSpPr>
            <p:nvPr/>
          </p:nvSpPr>
          <p:spPr bwMode="auto">
            <a:xfrm>
              <a:off x="4128" y="3118"/>
              <a:ext cx="377" cy="38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" name="Group 23"/>
          <p:cNvGrpSpPr>
            <a:grpSpLocks/>
          </p:cNvGrpSpPr>
          <p:nvPr/>
        </p:nvGrpSpPr>
        <p:grpSpPr bwMode="auto">
          <a:xfrm>
            <a:off x="4851665" y="1828800"/>
            <a:ext cx="1015735" cy="1240216"/>
            <a:chOff x="1046" y="672"/>
            <a:chExt cx="1165" cy="1487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1046" y="1273"/>
              <a:ext cx="1165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400" b="0" dirty="0">
                  <a:solidFill>
                    <a:srgbClr val="008000"/>
                  </a:solidFill>
                  <a:cs typeface="Times New Roman" pitchFamily="18" charset="0"/>
                </a:rPr>
                <a:t>Completely</a:t>
              </a:r>
            </a:p>
            <a:p>
              <a:pPr>
                <a:spcBef>
                  <a:spcPct val="0"/>
                </a:spcBef>
              </a:pPr>
              <a:r>
                <a:rPr lang="en-US" sz="1400" b="0" dirty="0" smtClean="0">
                  <a:solidFill>
                    <a:srgbClr val="008000"/>
                  </a:solidFill>
                  <a:cs typeface="Times New Roman" pitchFamily="18" charset="0"/>
                </a:rPr>
                <a:t>Doppler-</a:t>
              </a:r>
            </a:p>
            <a:p>
              <a:pPr>
                <a:spcBef>
                  <a:spcPct val="0"/>
                </a:spcBef>
              </a:pPr>
              <a:r>
                <a:rPr lang="en-US" sz="1400" b="0" dirty="0" smtClean="0">
                  <a:solidFill>
                    <a:srgbClr val="008000"/>
                  </a:solidFill>
                  <a:cs typeface="Times New Roman" pitchFamily="18" charset="0"/>
                </a:rPr>
                <a:t>shifted</a:t>
              </a:r>
              <a:endParaRPr lang="en-US" sz="1400" b="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 flipH="1" flipV="1">
              <a:off x="1162" y="672"/>
              <a:ext cx="374" cy="67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5943600" y="1981200"/>
            <a:ext cx="1393257" cy="701425"/>
            <a:chOff x="11404" y="345"/>
            <a:chExt cx="1598" cy="841"/>
          </a:xfrm>
        </p:grpSpPr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11404" y="345"/>
              <a:ext cx="1598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400" b="0" dirty="0">
                  <a:solidFill>
                    <a:schemeClr val="tx1"/>
                  </a:solidFill>
                  <a:cs typeface="Times New Roman" pitchFamily="18" charset="0"/>
                </a:rPr>
                <a:t>Calculated curve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H="1">
              <a:off x="11929" y="802"/>
              <a:ext cx="576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4953000" y="3381376"/>
            <a:ext cx="818691" cy="657224"/>
            <a:chOff x="-45" y="2207"/>
            <a:chExt cx="939" cy="788"/>
          </a:xfrm>
        </p:grpSpPr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-45" y="2515"/>
              <a:ext cx="93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000" b="0" dirty="0">
                  <a:solidFill>
                    <a:srgbClr val="FF0066"/>
                  </a:solidFill>
                  <a:cs typeface="Times New Roman" pitchFamily="18" charset="0"/>
                </a:rPr>
                <a:t>F(</a:t>
              </a:r>
              <a:r>
                <a:rPr lang="en-US" sz="2000" b="0" dirty="0">
                  <a:solidFill>
                    <a:srgbClr val="FF0066"/>
                  </a:solidFill>
                  <a:cs typeface="Times New Roman" pitchFamily="18" charset="0"/>
                  <a:sym typeface="Symbol" pitchFamily="18" charset="2"/>
                </a:rPr>
                <a:t>)</a:t>
              </a:r>
              <a:r>
                <a:rPr lang="en-US" sz="2000" b="0" baseline="-25000" dirty="0">
                  <a:solidFill>
                    <a:srgbClr val="FF0066"/>
                  </a:solidFill>
                  <a:cs typeface="Times New Roman" pitchFamily="18" charset="0"/>
                  <a:sym typeface="Symbol" pitchFamily="18" charset="2"/>
                </a:rPr>
                <a:t>exp</a:t>
              </a:r>
              <a:endParaRPr lang="en-US" sz="2000" b="0" dirty="0">
                <a:solidFill>
                  <a:srgbClr val="FF0066"/>
                </a:solidFill>
                <a:cs typeface="Times New Roman" pitchFamily="18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 flipV="1">
              <a:off x="-45" y="2207"/>
              <a:ext cx="402" cy="33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35"/>
          <p:cNvGrpSpPr>
            <a:grpSpLocks/>
          </p:cNvGrpSpPr>
          <p:nvPr/>
        </p:nvGrpSpPr>
        <p:grpSpPr bwMode="auto">
          <a:xfrm>
            <a:off x="5943600" y="3657600"/>
            <a:ext cx="547538" cy="617188"/>
            <a:chOff x="2029" y="2764"/>
            <a:chExt cx="628" cy="740"/>
          </a:xfrm>
        </p:grpSpPr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2029" y="2764"/>
              <a:ext cx="366" cy="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0" dirty="0">
                  <a:solidFill>
                    <a:srgbClr val="FF0066"/>
                  </a:solidFill>
                  <a:sym typeface="Symbol" pitchFamily="18" charset="2"/>
                </a:rPr>
                <a:t></a:t>
              </a: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>
              <a:off x="2321" y="3216"/>
              <a:ext cx="336" cy="28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8200" y="5257800"/>
            <a:ext cx="3657600" cy="914400"/>
            <a:chOff x="2819400" y="5410200"/>
            <a:chExt cx="3657600" cy="914400"/>
          </a:xfrm>
        </p:grpSpPr>
        <p:sp>
          <p:nvSpPr>
            <p:cNvPr id="59" name="Rectangle 58"/>
            <p:cNvSpPr/>
            <p:nvPr/>
          </p:nvSpPr>
          <p:spPr>
            <a:xfrm>
              <a:off x="2819400" y="5410200"/>
              <a:ext cx="3657600" cy="914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933700" y="5475288"/>
            <a:ext cx="3505200" cy="77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tion" r:id="rId5" imgW="1955800" imgH="431800" progId="Equation.3">
                    <p:embed/>
                  </p:oleObj>
                </mc:Choice>
                <mc:Fallback>
                  <p:oleObj name="Equation" r:id="rId5" imgW="1955800" imgH="431800" progId="Equation.3">
                    <p:embed/>
                    <p:pic>
                      <p:nvPicPr>
                        <p:cNvPr id="0" name="Picture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33700" y="5475288"/>
                          <a:ext cx="3505200" cy="773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accent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TextBox 57"/>
          <p:cNvSpPr txBox="1"/>
          <p:nvPr/>
        </p:nvSpPr>
        <p:spPr>
          <a:xfrm>
            <a:off x="5791200" y="5181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τ</a:t>
            </a:r>
            <a:r>
              <a:rPr lang="en-US" sz="2400" b="1" dirty="0" smtClean="0">
                <a:solidFill>
                  <a:srgbClr val="FF0066"/>
                </a:solidFill>
                <a:latin typeface="Times New Roman"/>
                <a:cs typeface="Times New Roman"/>
              </a:rPr>
              <a:t> = 76(7) 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/>
                <a:cs typeface="Times New Roman"/>
              </a:rPr>
              <a:t>fs</a:t>
            </a:r>
            <a:endParaRPr lang="en-US" sz="2400" b="1" dirty="0" smtClean="0"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81600" y="58674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K.B.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Winterbon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Nucl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. Phys. A246, 293 (1975).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there a problem with the      lifetime?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Return to the analysis of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Elhami’s</a:t>
            </a:r>
            <a:r>
              <a:rPr lang="en-US" b="1" smtClean="0">
                <a:solidFill>
                  <a:schemeClr val="accent1">
                    <a:lumMod val="50000"/>
                  </a:schemeClr>
                </a:solidFill>
              </a:rPr>
              <a:t> data: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Revealed a minor error in the density used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Corrected result: 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Re-analyze starting from the spectra: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Result:  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Re-measure with a </a:t>
            </a:r>
            <a:r>
              <a:rPr lang="en-US" b="1" dirty="0" smtClean="0">
                <a:solidFill>
                  <a:srgbClr val="FF0000"/>
                </a:solidFill>
              </a:rPr>
              <a:t>metallic </a:t>
            </a:r>
            <a:r>
              <a:rPr lang="en-US" b="1" dirty="0" err="1" smtClean="0">
                <a:solidFill>
                  <a:srgbClr val="FF0000"/>
                </a:solidFill>
              </a:rPr>
              <a:t>Zr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scattering sample of natural abundance: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Elhami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et al.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used an enriched (98.6%) </a:t>
            </a:r>
            <a:r>
              <a:rPr lang="en-US" b="1" baseline="30000" dirty="0" smtClean="0">
                <a:solidFill>
                  <a:schemeClr val="accent1">
                    <a:lumMod val="50000"/>
                  </a:schemeClr>
                </a:solidFill>
              </a:rPr>
              <a:t>94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ZrO</a:t>
            </a:r>
            <a:r>
              <a:rPr lang="en-US" b="1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sample.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Any problems which may arise due to sample composition should be eliminated.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Stopping powers are better understood for metal.</a:t>
            </a:r>
          </a:p>
          <a:p>
            <a:pPr lvl="2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Validity of Bragg’s Rule –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additivity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of  stopping powers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Natural sample allows comparison with other isotopes.</a:t>
            </a:r>
          </a:p>
          <a:p>
            <a:pPr lvl="2"/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2057400"/>
            <a:ext cx="1907147" cy="458307"/>
          </a:xfrm>
          <a:prstGeom prst="rect">
            <a:avLst/>
          </a:prstGeom>
          <a:noFill/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2819400"/>
            <a:ext cx="1907147" cy="458307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72200" y="632691"/>
            <a:ext cx="502920" cy="5961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K_blue_bar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UK_blue_bar4</Template>
  <TotalTime>10339</TotalTime>
  <Words>1012</Words>
  <Application>Microsoft Office PowerPoint</Application>
  <PresentationFormat>Presentazione su schermo (4:3)</PresentationFormat>
  <Paragraphs>252</Paragraphs>
  <Slides>29</Slides>
  <Notes>6</Notes>
  <HiddenSlides>6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Arial</vt:lpstr>
      <vt:lpstr>Symbol</vt:lpstr>
      <vt:lpstr>Calibri</vt:lpstr>
      <vt:lpstr>Cambria Math</vt:lpstr>
      <vt:lpstr>Wingdings</vt:lpstr>
      <vt:lpstr>Times New Roman</vt:lpstr>
      <vt:lpstr>UK_blue_bar4</vt:lpstr>
      <vt:lpstr>Equation</vt:lpstr>
      <vt:lpstr>Level Lifetimes in 94Zr from DSAM Measurements Following Inelastic Neutron Scattering</vt:lpstr>
      <vt:lpstr>Previous 94Zr(n,n′γ) Results </vt:lpstr>
      <vt:lpstr>New Measurements </vt:lpstr>
      <vt:lpstr>Inelastic Neutron Scattering (INS)</vt:lpstr>
      <vt:lpstr>Inelastic Neutron Scattering</vt:lpstr>
      <vt:lpstr>Experimental Setup</vt:lpstr>
      <vt:lpstr>Level Lifetimes:  Doppler-Shift Attenuation Method (DSAM)</vt:lpstr>
      <vt:lpstr>DSAM</vt:lpstr>
      <vt:lpstr>Is there a problem with the      lifetime?</vt:lpstr>
      <vt:lpstr>natZrmetal(n,n′γ)</vt:lpstr>
      <vt:lpstr>natZrO2(n,n′γ)</vt:lpstr>
      <vt:lpstr>Literature/Metal/Oxide Comparison</vt:lpstr>
      <vt:lpstr>What is the source of the discrepancy?</vt:lpstr>
      <vt:lpstr>Powder X-ray Diffraction</vt:lpstr>
      <vt:lpstr>SEM natZrO2</vt:lpstr>
      <vt:lpstr>SEM 94ZrO2</vt:lpstr>
      <vt:lpstr>Effect of Amorphous Material: natZr(OH)4</vt:lpstr>
      <vt:lpstr>Presentazione standard di PowerPoint</vt:lpstr>
      <vt:lpstr>Effect of Particle Size</vt:lpstr>
      <vt:lpstr>Preparation of natZrO2 of Different Sizes</vt:lpstr>
      <vt:lpstr>Lifetime as a Function of Domain Size</vt:lpstr>
      <vt:lpstr>New Results</vt:lpstr>
      <vt:lpstr>New Results</vt:lpstr>
      <vt:lpstr>What is the 1671.5-keV 2+ state?</vt:lpstr>
      <vt:lpstr>What is the 1671.5-keV 2+ state?</vt:lpstr>
      <vt:lpstr>Acknowledgments</vt:lpstr>
      <vt:lpstr>What is the 1671.5-keV 2+ state?</vt:lpstr>
      <vt:lpstr>Presentazione standard di PowerPoint</vt:lpstr>
      <vt:lpstr>Correcting the Previous Measurement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Erin</dc:creator>
  <cp:lastModifiedBy>tecno</cp:lastModifiedBy>
  <cp:revision>491</cp:revision>
  <dcterms:created xsi:type="dcterms:W3CDTF">2012-10-18T12:31:42Z</dcterms:created>
  <dcterms:modified xsi:type="dcterms:W3CDTF">2013-06-03T06:49:39Z</dcterms:modified>
</cp:coreProperties>
</file>