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6" r:id="rId3"/>
    <p:sldId id="267" r:id="rId4"/>
    <p:sldId id="269" r:id="rId5"/>
    <p:sldId id="270" r:id="rId6"/>
    <p:sldId id="274" r:id="rId7"/>
    <p:sldId id="268" r:id="rId8"/>
    <p:sldId id="272" r:id="rId9"/>
    <p:sldId id="273" r:id="rId10"/>
    <p:sldId id="265" r:id="rId11"/>
    <p:sldId id="264" r:id="rId12"/>
    <p:sldId id="271" r:id="rId13"/>
    <p:sldId id="275" r:id="rId14"/>
    <p:sldId id="276" r:id="rId15"/>
    <p:sldId id="279" r:id="rId16"/>
    <p:sldId id="277" r:id="rId17"/>
    <p:sldId id="282" r:id="rId18"/>
    <p:sldId id="281" r:id="rId19"/>
    <p:sldId id="280" r:id="rId20"/>
  </p:sldIdLst>
  <p:sldSz cx="9144000" cy="6858000" type="screen4x3"/>
  <p:notesSz cx="6858000" cy="9144000"/>
  <p:defaultTextStyle>
    <a:defPPr>
      <a:defRPr lang="de-DE"/>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231"/>
    <a:srgbClr val="FF2525"/>
    <a:srgbClr val="C605ED"/>
    <a:srgbClr val="8908EA"/>
    <a:srgbClr val="D5A2FC"/>
    <a:srgbClr val="1F6F21"/>
    <a:srgbClr val="959204"/>
    <a:srgbClr val="A5C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8741" autoAdjust="0"/>
    <p:restoredTop sz="91098" autoAdjust="0"/>
  </p:normalViewPr>
  <p:slideViewPr>
    <p:cSldViewPr snapToObjects="1">
      <p:cViewPr>
        <p:scale>
          <a:sx n="75" d="100"/>
          <a:sy n="75" d="100"/>
        </p:scale>
        <p:origin x="-1890" y="-114"/>
      </p:cViewPr>
      <p:guideLst>
        <p:guide orient="horz" pos="1071"/>
        <p:guide orient="horz" pos="3974"/>
        <p:guide orient="horz" pos="3929"/>
        <p:guide orient="horz" pos="4020"/>
        <p:guide pos="2880"/>
        <p:guide pos="5602"/>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90500" y="387350"/>
            <a:ext cx="54038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anchor="ctr" anchorCtr="0" compatLnSpc="1">
            <a:prstTxWarp prst="textNoShape">
              <a:avLst/>
            </a:prstTxWarp>
          </a:bodyPr>
          <a:lstStyle>
            <a:lvl1pPr algn="l">
              <a:lnSpc>
                <a:spcPts val="1300"/>
              </a:lnSpc>
              <a:defRPr sz="1000" b="1">
                <a:latin typeface="Stafford"/>
              </a:defRPr>
            </a:lvl1pPr>
          </a:lstStyle>
          <a:p>
            <a:pPr>
              <a:defRPr/>
            </a:pPr>
            <a:endParaRPr lang="de-DE"/>
          </a:p>
        </p:txBody>
      </p:sp>
      <p:sp>
        <p:nvSpPr>
          <p:cNvPr id="50179" name="Rectangle 3"/>
          <p:cNvSpPr>
            <a:spLocks noGrp="1" noChangeArrowheads="1"/>
          </p:cNvSpPr>
          <p:nvPr>
            <p:ph type="dt" sz="quarter" idx="1"/>
          </p:nvPr>
        </p:nvSpPr>
        <p:spPr bwMode="auto">
          <a:xfrm>
            <a:off x="190500" y="8567738"/>
            <a:ext cx="13303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latin typeface="Stafford"/>
              </a:defRPr>
            </a:lvl1pPr>
          </a:lstStyle>
          <a:p>
            <a:pPr>
              <a:defRPr/>
            </a:pPr>
            <a:fld id="{AEED8EE4-4C12-4DBC-921C-C3C79FA49134}" type="datetime4">
              <a:rPr lang="de-DE"/>
              <a:pPr>
                <a:defRPr/>
              </a:pPr>
              <a:t>3. Juni 2013</a:t>
            </a:fld>
            <a:endParaRPr lang="de-DE"/>
          </a:p>
        </p:txBody>
      </p:sp>
      <p:sp>
        <p:nvSpPr>
          <p:cNvPr id="50180" name="Rectangle 4"/>
          <p:cNvSpPr>
            <a:spLocks noGrp="1" noChangeArrowheads="1"/>
          </p:cNvSpPr>
          <p:nvPr>
            <p:ph type="ftr" sz="quarter" idx="2"/>
          </p:nvPr>
        </p:nvSpPr>
        <p:spPr bwMode="auto">
          <a:xfrm>
            <a:off x="1520825" y="8567738"/>
            <a:ext cx="44640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latin typeface="Stafford"/>
              </a:defRPr>
            </a:lvl1pPr>
          </a:lstStyle>
          <a:p>
            <a:pPr>
              <a:defRPr/>
            </a:pPr>
            <a:r>
              <a:rPr lang="de-DE"/>
              <a:t>|  </a:t>
            </a:r>
          </a:p>
        </p:txBody>
      </p:sp>
      <p:sp>
        <p:nvSpPr>
          <p:cNvPr id="50181" name="Rectangle 5"/>
          <p:cNvSpPr>
            <a:spLocks noGrp="1" noChangeArrowheads="1"/>
          </p:cNvSpPr>
          <p:nvPr>
            <p:ph type="sldNum" sz="quarter" idx="3"/>
          </p:nvPr>
        </p:nvSpPr>
        <p:spPr bwMode="auto">
          <a:xfrm>
            <a:off x="5999163" y="8567738"/>
            <a:ext cx="6699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1">
                <a:latin typeface="Stafford"/>
              </a:defRPr>
            </a:lvl1pPr>
          </a:lstStyle>
          <a:p>
            <a:pPr>
              <a:defRPr/>
            </a:pPr>
            <a:r>
              <a:rPr lang="de-DE"/>
              <a:t>|  </a:t>
            </a:r>
            <a:fld id="{4E4A8488-4E97-41FC-986F-016BE67BED48}" type="slidenum">
              <a:rPr lang="de-DE"/>
              <a:pPr>
                <a:defRPr/>
              </a:pPr>
              <a:t>‹N›</a:t>
            </a:fld>
            <a:endParaRPr lang="de-DE"/>
          </a:p>
        </p:txBody>
      </p:sp>
      <p:pic>
        <p:nvPicPr>
          <p:cNvPr id="24582" name="Picture 6"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00" y="360363"/>
            <a:ext cx="928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ChangeArrowheads="1"/>
          </p:cNvSpPr>
          <p:nvPr/>
        </p:nvSpPr>
        <p:spPr bwMode="auto">
          <a:xfrm>
            <a:off x="190500" y="179388"/>
            <a:ext cx="6478588" cy="144462"/>
          </a:xfrm>
          <a:prstGeom prst="rect">
            <a:avLst/>
          </a:prstGeom>
          <a:solidFill>
            <a:srgbClr val="B5B5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584" name="Line 8"/>
          <p:cNvSpPr>
            <a:spLocks noChangeShapeType="1"/>
          </p:cNvSpPr>
          <p:nvPr/>
        </p:nvSpPr>
        <p:spPr bwMode="auto">
          <a:xfrm>
            <a:off x="190500" y="360363"/>
            <a:ext cx="6478588" cy="0"/>
          </a:xfrm>
          <a:prstGeom prst="line">
            <a:avLst/>
          </a:prstGeom>
          <a:noFill/>
          <a:ln w="1524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5" name="Line 9"/>
          <p:cNvSpPr>
            <a:spLocks noChangeShapeType="1"/>
          </p:cNvSpPr>
          <p:nvPr/>
        </p:nvSpPr>
        <p:spPr bwMode="auto">
          <a:xfrm>
            <a:off x="190500" y="8496300"/>
            <a:ext cx="6478588"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6" name="Line 10"/>
          <p:cNvSpPr>
            <a:spLocks noChangeShapeType="1"/>
          </p:cNvSpPr>
          <p:nvPr/>
        </p:nvSpPr>
        <p:spPr bwMode="auto">
          <a:xfrm>
            <a:off x="188913" y="777875"/>
            <a:ext cx="6478587"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118560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13" descr="tud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463" y="360363"/>
            <a:ext cx="9350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dt" idx="1"/>
          </p:nvPr>
        </p:nvSpPr>
        <p:spPr bwMode="auto">
          <a:xfrm>
            <a:off x="188913" y="8685213"/>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lnSpc>
                <a:spcPts val="1300"/>
              </a:lnSpc>
              <a:defRPr sz="1000">
                <a:latin typeface="Stafford"/>
              </a:defRPr>
            </a:lvl1pPr>
          </a:lstStyle>
          <a:p>
            <a:pPr>
              <a:defRPr/>
            </a:pPr>
            <a:fld id="{0B6A2C3A-FE18-44BF-B6A5-758DCF009566}" type="datetime4">
              <a:rPr lang="de-DE"/>
              <a:pPr>
                <a:defRPr/>
              </a:pPr>
              <a:t>3. Juni 2013</a:t>
            </a:fld>
            <a:endParaRPr lang="de-DE"/>
          </a:p>
        </p:txBody>
      </p:sp>
      <p:sp>
        <p:nvSpPr>
          <p:cNvPr id="22532" name="Rectangle 4"/>
          <p:cNvSpPr>
            <a:spLocks noRot="1" noChangeArrowheads="1" noTextEdit="1"/>
          </p:cNvSpPr>
          <p:nvPr>
            <p:ph type="sldImg" idx="2"/>
          </p:nvPr>
        </p:nvSpPr>
        <p:spPr bwMode="auto">
          <a:xfrm>
            <a:off x="1322388" y="923925"/>
            <a:ext cx="4194175" cy="30718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1808163" y="8685213"/>
            <a:ext cx="410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lnSpc>
                <a:spcPts val="1300"/>
              </a:lnSpc>
              <a:defRPr sz="1000">
                <a:latin typeface="Stafford"/>
              </a:defRPr>
            </a:lvl1pPr>
          </a:lstStyle>
          <a:p>
            <a:pPr>
              <a:defRPr/>
            </a:pPr>
            <a:r>
              <a:rPr lang="de-DE"/>
              <a:t>|  </a:t>
            </a:r>
          </a:p>
        </p:txBody>
      </p:sp>
      <p:sp>
        <p:nvSpPr>
          <p:cNvPr id="3079" name="Rectangle 7"/>
          <p:cNvSpPr>
            <a:spLocks noGrp="1" noChangeArrowheads="1"/>
          </p:cNvSpPr>
          <p:nvPr>
            <p:ph type="sldNum" sz="quarter" idx="5"/>
          </p:nvPr>
        </p:nvSpPr>
        <p:spPr bwMode="auto">
          <a:xfrm>
            <a:off x="5913438" y="8685213"/>
            <a:ext cx="94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lnSpc>
                <a:spcPts val="1300"/>
              </a:lnSpc>
              <a:defRPr sz="1000">
                <a:latin typeface="Stafford"/>
              </a:defRPr>
            </a:lvl1pPr>
          </a:lstStyle>
          <a:p>
            <a:pPr>
              <a:defRPr/>
            </a:pPr>
            <a:r>
              <a:rPr lang="de-DE"/>
              <a:t>|  </a:t>
            </a:r>
            <a:fld id="{C2218B26-8AFC-4325-AA5C-7189EEEEE2E4}" type="slidenum">
              <a:rPr lang="de-DE"/>
              <a:pPr>
                <a:defRPr/>
              </a:pPr>
              <a:t>‹N›</a:t>
            </a:fld>
            <a:endParaRPr lang="de-DE"/>
          </a:p>
        </p:txBody>
      </p:sp>
      <p:sp>
        <p:nvSpPr>
          <p:cNvPr id="22536" name="Rectangle 8"/>
          <p:cNvSpPr>
            <a:spLocks noChangeArrowheads="1"/>
          </p:cNvSpPr>
          <p:nvPr/>
        </p:nvSpPr>
        <p:spPr bwMode="auto">
          <a:xfrm>
            <a:off x="190500" y="387350"/>
            <a:ext cx="54038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pPr algn="l">
              <a:lnSpc>
                <a:spcPts val="1300"/>
              </a:lnSpc>
            </a:pPr>
            <a:endParaRPr lang="it-IT" sz="1000" b="1">
              <a:latin typeface="Stafford"/>
            </a:endParaRPr>
          </a:p>
        </p:txBody>
      </p:sp>
      <p:sp>
        <p:nvSpPr>
          <p:cNvPr id="22537" name="Rectangle 9"/>
          <p:cNvSpPr>
            <a:spLocks noChangeArrowheads="1"/>
          </p:cNvSpPr>
          <p:nvPr/>
        </p:nvSpPr>
        <p:spPr bwMode="auto">
          <a:xfrm>
            <a:off x="190500" y="179388"/>
            <a:ext cx="6478588" cy="144462"/>
          </a:xfrm>
          <a:prstGeom prst="rect">
            <a:avLst/>
          </a:prstGeom>
          <a:solidFill>
            <a:srgbClr val="B5B5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538" name="Line 10"/>
          <p:cNvSpPr>
            <a:spLocks noChangeShapeType="1"/>
          </p:cNvSpPr>
          <p:nvPr/>
        </p:nvSpPr>
        <p:spPr bwMode="auto">
          <a:xfrm>
            <a:off x="190500" y="360363"/>
            <a:ext cx="6478588" cy="0"/>
          </a:xfrm>
          <a:prstGeom prst="line">
            <a:avLst/>
          </a:prstGeom>
          <a:noFill/>
          <a:ln w="1524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39" name="Line 11"/>
          <p:cNvSpPr>
            <a:spLocks noChangeShapeType="1"/>
          </p:cNvSpPr>
          <p:nvPr/>
        </p:nvSpPr>
        <p:spPr bwMode="auto">
          <a:xfrm>
            <a:off x="190500" y="781050"/>
            <a:ext cx="6478588"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0" name="Line 12"/>
          <p:cNvSpPr>
            <a:spLocks noChangeShapeType="1"/>
          </p:cNvSpPr>
          <p:nvPr/>
        </p:nvSpPr>
        <p:spPr bwMode="auto">
          <a:xfrm>
            <a:off x="190500" y="8685213"/>
            <a:ext cx="6478588"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1" name="Line 14"/>
          <p:cNvSpPr>
            <a:spLocks noChangeShapeType="1"/>
          </p:cNvSpPr>
          <p:nvPr/>
        </p:nvSpPr>
        <p:spPr bwMode="auto">
          <a:xfrm>
            <a:off x="188913" y="4103688"/>
            <a:ext cx="6478587" cy="0"/>
          </a:xfrm>
          <a:prstGeom prst="line">
            <a:avLst/>
          </a:prstGeom>
          <a:noFill/>
          <a:ln w="762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472592518"/>
      </p:ext>
    </p:extLst>
  </p:cSld>
  <p:clrMap bg1="lt1" tx1="dk1" bg2="lt2" tx2="dk2" accent1="accent1" accent2="accent2" accent3="accent3" accent4="accent4" accent5="accent5" accent6="accent6" hlink="hlink" folHlink="folHlink"/>
  <p:hf hdr="0"/>
  <p:notesStyle>
    <a:lvl1pPr algn="l" rtl="0" eaLnBrk="0" fontAlgn="base" hangingPunct="0">
      <a:spcBef>
        <a:spcPct val="10000"/>
      </a:spcBef>
      <a:spcAft>
        <a:spcPct val="0"/>
      </a:spcAft>
      <a:defRPr sz="1200" kern="1200">
        <a:solidFill>
          <a:schemeClr val="tx1"/>
        </a:solidFill>
        <a:latin typeface="Bitstream Charter"/>
        <a:ea typeface="+mn-ea"/>
        <a:cs typeface="+mn-cs"/>
      </a:defRPr>
    </a:lvl1pPr>
    <a:lvl2pPr marL="457200" algn="l" rtl="0" eaLnBrk="0" fontAlgn="base" hangingPunct="0">
      <a:spcBef>
        <a:spcPct val="10000"/>
      </a:spcBef>
      <a:spcAft>
        <a:spcPct val="0"/>
      </a:spcAft>
      <a:defRPr sz="1200" kern="1200">
        <a:solidFill>
          <a:schemeClr val="tx1"/>
        </a:solidFill>
        <a:latin typeface="Bitstream Charter"/>
        <a:ea typeface="+mn-ea"/>
        <a:cs typeface="+mn-cs"/>
      </a:defRPr>
    </a:lvl2pPr>
    <a:lvl3pPr marL="914400" algn="l" rtl="0" eaLnBrk="0" fontAlgn="base" hangingPunct="0">
      <a:spcBef>
        <a:spcPct val="10000"/>
      </a:spcBef>
      <a:spcAft>
        <a:spcPct val="0"/>
      </a:spcAft>
      <a:defRPr sz="1200" kern="1200">
        <a:solidFill>
          <a:schemeClr val="tx1"/>
        </a:solidFill>
        <a:latin typeface="Bitstream Charter"/>
        <a:ea typeface="+mn-ea"/>
        <a:cs typeface="+mn-cs"/>
      </a:defRPr>
    </a:lvl3pPr>
    <a:lvl4pPr marL="1371600" algn="l" rtl="0" eaLnBrk="0" fontAlgn="base" hangingPunct="0">
      <a:spcBef>
        <a:spcPct val="10000"/>
      </a:spcBef>
      <a:spcAft>
        <a:spcPct val="0"/>
      </a:spcAft>
      <a:defRPr sz="1200" kern="1200">
        <a:solidFill>
          <a:schemeClr val="tx1"/>
        </a:solidFill>
        <a:latin typeface="Bitstream Charter"/>
        <a:ea typeface="+mn-ea"/>
        <a:cs typeface="+mn-cs"/>
      </a:defRPr>
    </a:lvl4pPr>
    <a:lvl5pPr marL="1828800" algn="l" rtl="0" eaLnBrk="0" fontAlgn="base" hangingPunct="0">
      <a:spcBef>
        <a:spcPct val="10000"/>
      </a:spcBef>
      <a:spcAft>
        <a:spcPct val="0"/>
      </a:spcAft>
      <a:defRPr sz="1200" kern="1200">
        <a:solidFill>
          <a:schemeClr val="tx1"/>
        </a:solidFill>
        <a:latin typeface="Bitstream Charte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B6743FA-4F8D-4395-8F33-50F9871623C3}" type="datetime4">
              <a:rPr lang="de-DE" smtClean="0">
                <a:latin typeface="Stafford"/>
              </a:rPr>
              <a:pPr eaLnBrk="1" hangingPunct="1"/>
              <a:t>3. Juni 2013</a:t>
            </a:fld>
            <a:endParaRPr lang="de-DE" smtClean="0">
              <a:latin typeface="Stafford"/>
            </a:endParaRP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de-DE" smtClean="0">
                <a:latin typeface="Stafford"/>
              </a:rPr>
              <a:t>|  </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de-DE" smtClean="0">
                <a:latin typeface="Stafford"/>
              </a:rPr>
              <a:t>|  </a:t>
            </a:r>
            <a:fld id="{C6B0C104-95C5-461B-B064-81A9CAB85952}" type="slidenum">
              <a:rPr lang="de-DE" smtClean="0">
                <a:latin typeface="Stafford"/>
              </a:rPr>
              <a:pPr eaLnBrk="1" hangingPunct="1"/>
              <a:t>1</a:t>
            </a:fld>
            <a:endParaRPr lang="de-DE" smtClean="0">
              <a:latin typeface="Stafford"/>
            </a:endParaRPr>
          </a:p>
        </p:txBody>
      </p:sp>
      <p:sp>
        <p:nvSpPr>
          <p:cNvPr id="23557" name="Rectangle 2"/>
          <p:cNvSpPr>
            <a:spLocks noRot="1" noChangeArrowheads="1" noTextEdit="1"/>
          </p:cNvSpPr>
          <p:nvPr>
            <p:ph type="sldImg"/>
          </p:nvPr>
        </p:nvSpPr>
        <p:spPr>
          <a:xfrm>
            <a:off x="1371600" y="923925"/>
            <a:ext cx="4095750" cy="3071813"/>
          </a:xfrm>
          <a:ln/>
        </p:spPr>
      </p:sp>
      <p:sp>
        <p:nvSpPr>
          <p:cNvPr id="2355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250825" y="368300"/>
            <a:ext cx="8642350" cy="20891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8"/>
          <p:cNvSpPr>
            <a:spLocks noChangeArrowheads="1"/>
          </p:cNvSpPr>
          <p:nvPr/>
        </p:nvSpPr>
        <p:spPr bwMode="auto">
          <a:xfrm>
            <a:off x="250825" y="196850"/>
            <a:ext cx="8642350" cy="144463"/>
          </a:xfrm>
          <a:prstGeom prst="rect">
            <a:avLst/>
          </a:prstGeom>
          <a:solidFill>
            <a:srgbClr val="003366"/>
          </a:solidFill>
          <a:ln>
            <a:noFill/>
          </a:ln>
          <a:extLst>
            <a:ext uri="{91240B29-F687-4F45-9708-019B960494DF}">
              <a14:hiddenLine xmlns:a14="http://schemas.microsoft.com/office/drawing/2010/main" w="3175">
                <a:solidFill>
                  <a:srgbClr val="B5B5B5"/>
                </a:solidFill>
                <a:miter lim="800000"/>
                <a:headEnd/>
                <a:tailEnd/>
              </a14:hiddenLine>
            </a:ext>
          </a:extLst>
        </p:spPr>
        <p:txBody>
          <a:bodyPr/>
          <a:lstStyle/>
          <a:p>
            <a:endParaRPr lang="it-IT"/>
          </a:p>
        </p:txBody>
      </p:sp>
      <p:pic>
        <p:nvPicPr>
          <p:cNvPr id="6" name="Picture 9" descr="tud_logo"/>
          <p:cNvPicPr>
            <a:picLocks noChangeAspect="1" noChangeArrowheads="1"/>
          </p:cNvPicPr>
          <p:nvPr/>
        </p:nvPicPr>
        <p:blipFill>
          <a:blip r:embed="rId2">
            <a:extLst>
              <a:ext uri="{28A0092B-C50C-407E-A947-70E740481C1C}">
                <a14:useLocalDpi xmlns:a14="http://schemas.microsoft.com/office/drawing/2010/main" val="0"/>
              </a:ext>
            </a:extLst>
          </a:blip>
          <a:srcRect r="5453"/>
          <a:stretch>
            <a:fillRect/>
          </a:stretch>
        </p:blipFill>
        <p:spPr bwMode="auto">
          <a:xfrm>
            <a:off x="7172325" y="657225"/>
            <a:ext cx="1873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 name="Rectangle 18"/>
          <p:cNvSpPr>
            <a:spLocks noChangeArrowheads="1"/>
          </p:cNvSpPr>
          <p:nvPr/>
        </p:nvSpPr>
        <p:spPr bwMode="auto">
          <a:xfrm>
            <a:off x="250825" y="360363"/>
            <a:ext cx="8640763" cy="142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 name="Rectangle 19"/>
          <p:cNvSpPr>
            <a:spLocks noChangeArrowheads="1"/>
          </p:cNvSpPr>
          <p:nvPr/>
        </p:nvSpPr>
        <p:spPr bwMode="auto">
          <a:xfrm>
            <a:off x="250825" y="2457450"/>
            <a:ext cx="8640763" cy="7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Line 20"/>
          <p:cNvSpPr>
            <a:spLocks noChangeShapeType="1"/>
          </p:cNvSpPr>
          <p:nvPr/>
        </p:nvSpPr>
        <p:spPr bwMode="auto">
          <a:xfrm>
            <a:off x="252413" y="2457450"/>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7043" name="Rectangle 3"/>
          <p:cNvSpPr>
            <a:spLocks noGrp="1" noChangeArrowheads="1"/>
          </p:cNvSpPr>
          <p:nvPr>
            <p:ph type="ctrTitle"/>
          </p:nvPr>
        </p:nvSpPr>
        <p:spPr>
          <a:xfrm>
            <a:off x="358775" y="692150"/>
            <a:ext cx="6734175" cy="577850"/>
          </a:xfrm>
        </p:spPr>
        <p:txBody>
          <a:bodyPr anchor="t"/>
          <a:lstStyle>
            <a:lvl1pPr>
              <a:defRPr sz="3600">
                <a:solidFill>
                  <a:schemeClr val="bg1"/>
                </a:solidFill>
              </a:defRPr>
            </a:lvl1pPr>
          </a:lstStyle>
          <a:p>
            <a:pPr lvl="0"/>
            <a:r>
              <a:rPr lang="de-DE" noProof="0" smtClean="0"/>
              <a:t>Titelmasterformat durch Klicken bearbeiten</a:t>
            </a:r>
          </a:p>
        </p:txBody>
      </p:sp>
      <p:sp>
        <p:nvSpPr>
          <p:cNvPr id="87044" name="Rectangle 4"/>
          <p:cNvSpPr>
            <a:spLocks noGrp="1" noChangeArrowheads="1"/>
          </p:cNvSpPr>
          <p:nvPr>
            <p:ph type="subTitle" idx="1"/>
          </p:nvPr>
        </p:nvSpPr>
        <p:spPr>
          <a:xfrm>
            <a:off x="358775" y="1449388"/>
            <a:ext cx="6734175" cy="944562"/>
          </a:xfrm>
        </p:spPr>
        <p:txBody>
          <a:bodyPr lIns="0" tIns="0" rIns="0" bIns="0"/>
          <a:lstStyle>
            <a:lvl1pPr marL="0" indent="0">
              <a:spcBef>
                <a:spcPct val="0"/>
              </a:spcBef>
              <a:buFont typeface="Wingdings" pitchFamily="2" charset="2"/>
              <a:buNone/>
              <a:defRPr b="1">
                <a:solidFill>
                  <a:schemeClr val="bg1"/>
                </a:solidFill>
              </a:defRPr>
            </a:lvl1pPr>
          </a:lstStyle>
          <a:p>
            <a:pPr lvl="0"/>
            <a:r>
              <a:rPr lang="de-DE" noProof="0" smtClean="0"/>
              <a:t>Formatvorlage des </a:t>
            </a:r>
          </a:p>
          <a:p>
            <a:pPr lvl="0"/>
            <a:r>
              <a:rPr lang="de-DE" noProof="0" smtClean="0"/>
              <a:t>Untertitelmasters durch </a:t>
            </a:r>
          </a:p>
          <a:p>
            <a:pPr lvl="0"/>
            <a:r>
              <a:rPr lang="de-DE" noProof="0" smtClean="0"/>
              <a:t>Klicken bearbeiten</a:t>
            </a:r>
          </a:p>
        </p:txBody>
      </p:sp>
      <p:sp>
        <p:nvSpPr>
          <p:cNvPr id="11" name="Rectangle 17"/>
          <p:cNvSpPr>
            <a:spLocks noGrp="1" noChangeArrowheads="1"/>
          </p:cNvSpPr>
          <p:nvPr>
            <p:ph type="ftr" sz="quarter" idx="10"/>
          </p:nvPr>
        </p:nvSpPr>
        <p:spPr/>
        <p:txBody>
          <a:bodyPr/>
          <a:lstStyle>
            <a:lvl1pPr>
              <a:defRPr/>
            </a:lvl1pPr>
          </a:lstStyle>
          <a:p>
            <a:pPr>
              <a:defRPr/>
            </a:pPr>
            <a:r>
              <a:rPr lang="de-DE"/>
              <a:t>June 3rd, 2013  |  Norbert Pietralla | TU-Darmstadt | Konferenz  |  </a:t>
            </a:r>
            <a:fld id="{FA325F2B-3AD8-4874-807D-49BB21A5E994}" type="slidenum">
              <a:rPr lang="de-DE"/>
              <a:pPr>
                <a:defRPr/>
              </a:pPr>
              <a:t>‹N›</a:t>
            </a:fld>
            <a:endParaRPr lang="de-DE"/>
          </a:p>
          <a:p>
            <a:pPr>
              <a:defRPr/>
            </a:pPr>
            <a:endParaRPr lang="de-DE"/>
          </a:p>
        </p:txBody>
      </p:sp>
    </p:spTree>
    <p:extLst>
      <p:ext uri="{BB962C8B-B14F-4D97-AF65-F5344CB8AC3E}">
        <p14:creationId xmlns:p14="http://schemas.microsoft.com/office/powerpoint/2010/main" val="124366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D6A6F712-BEAF-47DF-9B19-79CB83A2F678}" type="slidenum">
              <a:rPr lang="de-DE"/>
              <a:pPr>
                <a:defRPr/>
              </a:pPr>
              <a:t>‹N›</a:t>
            </a:fld>
            <a:endParaRPr lang="de-DE"/>
          </a:p>
          <a:p>
            <a:pPr>
              <a:defRPr/>
            </a:pPr>
            <a:endParaRPr lang="de-DE"/>
          </a:p>
        </p:txBody>
      </p:sp>
    </p:spTree>
    <p:extLst>
      <p:ext uri="{BB962C8B-B14F-4D97-AF65-F5344CB8AC3E}">
        <p14:creationId xmlns:p14="http://schemas.microsoft.com/office/powerpoint/2010/main" val="268011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488950"/>
            <a:ext cx="2159000" cy="56038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88950"/>
            <a:ext cx="6329363" cy="56038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080F5B50-65CD-4AA3-AE50-9BE15A996D78}" type="slidenum">
              <a:rPr lang="de-DE"/>
              <a:pPr>
                <a:defRPr/>
              </a:pPr>
              <a:t>‹N›</a:t>
            </a:fld>
            <a:endParaRPr lang="de-DE"/>
          </a:p>
          <a:p>
            <a:pPr>
              <a:defRPr/>
            </a:pPr>
            <a:endParaRPr lang="de-DE"/>
          </a:p>
        </p:txBody>
      </p:sp>
    </p:spTree>
    <p:extLst>
      <p:ext uri="{BB962C8B-B14F-4D97-AF65-F5344CB8AC3E}">
        <p14:creationId xmlns:p14="http://schemas.microsoft.com/office/powerpoint/2010/main" val="171795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6CB06B70-1927-4E1A-8FC9-249D17234284}" type="slidenum">
              <a:rPr lang="de-DE"/>
              <a:pPr>
                <a:defRPr/>
              </a:pPr>
              <a:t>‹N›</a:t>
            </a:fld>
            <a:endParaRPr lang="de-DE"/>
          </a:p>
          <a:p>
            <a:pPr>
              <a:defRPr/>
            </a:pPr>
            <a:endParaRPr lang="de-DE"/>
          </a:p>
        </p:txBody>
      </p:sp>
    </p:spTree>
    <p:extLst>
      <p:ext uri="{BB962C8B-B14F-4D97-AF65-F5344CB8AC3E}">
        <p14:creationId xmlns:p14="http://schemas.microsoft.com/office/powerpoint/2010/main" val="144878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0FBBCF29-90C6-4917-BA38-D9568EC5B385}" type="slidenum">
              <a:rPr lang="de-DE"/>
              <a:pPr>
                <a:defRPr/>
              </a:pPr>
              <a:t>‹N›</a:t>
            </a:fld>
            <a:endParaRPr lang="de-DE"/>
          </a:p>
          <a:p>
            <a:pPr>
              <a:defRPr/>
            </a:pPr>
            <a:endParaRPr lang="de-DE"/>
          </a:p>
        </p:txBody>
      </p:sp>
    </p:spTree>
    <p:extLst>
      <p:ext uri="{BB962C8B-B14F-4D97-AF65-F5344CB8AC3E}">
        <p14:creationId xmlns:p14="http://schemas.microsoft.com/office/powerpoint/2010/main" val="177116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92263"/>
            <a:ext cx="424338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592263"/>
            <a:ext cx="424497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17EE266A-6627-4CE8-8940-6E702E7B5D8A}" type="slidenum">
              <a:rPr lang="de-DE"/>
              <a:pPr>
                <a:defRPr/>
              </a:pPr>
              <a:t>‹N›</a:t>
            </a:fld>
            <a:endParaRPr lang="de-DE"/>
          </a:p>
          <a:p>
            <a:pPr>
              <a:defRPr/>
            </a:pPr>
            <a:endParaRPr lang="de-DE"/>
          </a:p>
        </p:txBody>
      </p:sp>
    </p:spTree>
    <p:extLst>
      <p:ext uri="{BB962C8B-B14F-4D97-AF65-F5344CB8AC3E}">
        <p14:creationId xmlns:p14="http://schemas.microsoft.com/office/powerpoint/2010/main" val="69803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EEE236C9-C90C-4AF7-AFD2-C0A3D4271430}" type="slidenum">
              <a:rPr lang="de-DE"/>
              <a:pPr>
                <a:defRPr/>
              </a:pPr>
              <a:t>‹N›</a:t>
            </a:fld>
            <a:endParaRPr lang="de-DE"/>
          </a:p>
          <a:p>
            <a:pPr>
              <a:defRPr/>
            </a:pPr>
            <a:endParaRPr lang="de-DE"/>
          </a:p>
        </p:txBody>
      </p:sp>
    </p:spTree>
    <p:extLst>
      <p:ext uri="{BB962C8B-B14F-4D97-AF65-F5344CB8AC3E}">
        <p14:creationId xmlns:p14="http://schemas.microsoft.com/office/powerpoint/2010/main" val="208792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C56041B9-F182-4F6D-B5C6-E8BB14B4B787}" type="slidenum">
              <a:rPr lang="de-DE"/>
              <a:pPr>
                <a:defRPr/>
              </a:pPr>
              <a:t>‹N›</a:t>
            </a:fld>
            <a:endParaRPr lang="de-DE"/>
          </a:p>
          <a:p>
            <a:pPr>
              <a:defRPr/>
            </a:pPr>
            <a:endParaRPr lang="de-DE"/>
          </a:p>
        </p:txBody>
      </p:sp>
    </p:spTree>
    <p:extLst>
      <p:ext uri="{BB962C8B-B14F-4D97-AF65-F5344CB8AC3E}">
        <p14:creationId xmlns:p14="http://schemas.microsoft.com/office/powerpoint/2010/main" val="164733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2B706816-A545-4141-B2BA-791DDD42E0BB}" type="slidenum">
              <a:rPr lang="de-DE"/>
              <a:pPr>
                <a:defRPr/>
              </a:pPr>
              <a:t>‹N›</a:t>
            </a:fld>
            <a:endParaRPr lang="de-DE"/>
          </a:p>
          <a:p>
            <a:pPr>
              <a:defRPr/>
            </a:pPr>
            <a:endParaRPr lang="de-DE"/>
          </a:p>
        </p:txBody>
      </p:sp>
    </p:spTree>
    <p:extLst>
      <p:ext uri="{BB962C8B-B14F-4D97-AF65-F5344CB8AC3E}">
        <p14:creationId xmlns:p14="http://schemas.microsoft.com/office/powerpoint/2010/main" val="185242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B467E1DE-C7F1-405F-A3D8-77B0E4FAE6F1}" type="slidenum">
              <a:rPr lang="de-DE"/>
              <a:pPr>
                <a:defRPr/>
              </a:pPr>
              <a:t>‹N›</a:t>
            </a:fld>
            <a:endParaRPr lang="de-DE"/>
          </a:p>
          <a:p>
            <a:pPr>
              <a:defRPr/>
            </a:pPr>
            <a:endParaRPr lang="de-DE"/>
          </a:p>
        </p:txBody>
      </p:sp>
    </p:spTree>
    <p:extLst>
      <p:ext uri="{BB962C8B-B14F-4D97-AF65-F5344CB8AC3E}">
        <p14:creationId xmlns:p14="http://schemas.microsoft.com/office/powerpoint/2010/main" val="350245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June 3rd, 2013  |  Norbert Pietralla | TU-Darmstadt | Konferenz  |  </a:t>
            </a:r>
            <a:fld id="{145E6D6C-71D0-47A0-A526-9A20FB6AFC9C}" type="slidenum">
              <a:rPr lang="de-DE"/>
              <a:pPr>
                <a:defRPr/>
              </a:pPr>
              <a:t>‹N›</a:t>
            </a:fld>
            <a:endParaRPr lang="de-DE"/>
          </a:p>
          <a:p>
            <a:pPr>
              <a:defRPr/>
            </a:pPr>
            <a:endParaRPr lang="de-DE"/>
          </a:p>
        </p:txBody>
      </p:sp>
    </p:spTree>
    <p:extLst>
      <p:ext uri="{BB962C8B-B14F-4D97-AF65-F5344CB8AC3E}">
        <p14:creationId xmlns:p14="http://schemas.microsoft.com/office/powerpoint/2010/main" val="410036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250825" y="368300"/>
            <a:ext cx="8642350" cy="1081088"/>
          </a:xfrm>
          <a:prstGeom prst="rect">
            <a:avLst/>
          </a:prstGeom>
          <a:noFill/>
          <a:ln>
            <a:noFill/>
          </a:ln>
          <a:effectLst/>
          <a:extLst>
            <a:ext uri="{909E8E84-426E-40DD-AFC4-6F175D3DCCD1}">
              <a14:hiddenFill xmlns:a14="http://schemas.microsoft.com/office/drawing/2010/main">
                <a:solidFill>
                  <a:srgbClr val="E950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7" name="Rectangle 2"/>
          <p:cNvSpPr>
            <a:spLocks noGrp="1" noChangeArrowheads="1"/>
          </p:cNvSpPr>
          <p:nvPr>
            <p:ph type="title"/>
          </p:nvPr>
        </p:nvSpPr>
        <p:spPr bwMode="auto">
          <a:xfrm>
            <a:off x="358775" y="488950"/>
            <a:ext cx="6877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smtClean="0"/>
              <a:t>Titelmasterformat durch Klicken bearbeiten</a:t>
            </a:r>
          </a:p>
        </p:txBody>
      </p:sp>
      <p:sp>
        <p:nvSpPr>
          <p:cNvPr id="1028" name="Rectangle 3"/>
          <p:cNvSpPr>
            <a:spLocks noGrp="1" noChangeArrowheads="1"/>
          </p:cNvSpPr>
          <p:nvPr>
            <p:ph type="body" idx="1"/>
          </p:nvPr>
        </p:nvSpPr>
        <p:spPr bwMode="auto">
          <a:xfrm>
            <a:off x="250825" y="1592263"/>
            <a:ext cx="864076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9" name="Rectangle 5"/>
          <p:cNvSpPr>
            <a:spLocks noGrp="1" noChangeArrowheads="1"/>
          </p:cNvSpPr>
          <p:nvPr>
            <p:ph type="ftr" sz="quarter" idx="3"/>
          </p:nvPr>
        </p:nvSpPr>
        <p:spPr bwMode="auto">
          <a:xfrm>
            <a:off x="250825" y="6437313"/>
            <a:ext cx="72009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latin typeface="+mn-lt"/>
              </a:defRPr>
            </a:lvl1pPr>
          </a:lstStyle>
          <a:p>
            <a:pPr>
              <a:defRPr/>
            </a:pPr>
            <a:r>
              <a:rPr lang="de-DE"/>
              <a:t>June 3rd, 2013  |  Norbert Pietralla | TU-Darmstadt | Konferenz  |  </a:t>
            </a:r>
            <a:fld id="{D31F0833-06A4-44F8-97C7-8E56092E18DF}" type="slidenum">
              <a:rPr lang="de-DE"/>
              <a:pPr>
                <a:defRPr/>
              </a:pPr>
              <a:t>‹N›</a:t>
            </a:fld>
            <a:endParaRPr lang="de-DE"/>
          </a:p>
          <a:p>
            <a:pPr>
              <a:defRPr/>
            </a:pPr>
            <a:endParaRPr lang="de-DE"/>
          </a:p>
        </p:txBody>
      </p:sp>
      <p:sp>
        <p:nvSpPr>
          <p:cNvPr id="1030" name="Rectangle 8"/>
          <p:cNvSpPr>
            <a:spLocks noChangeArrowheads="1"/>
          </p:cNvSpPr>
          <p:nvPr/>
        </p:nvSpPr>
        <p:spPr bwMode="auto">
          <a:xfrm>
            <a:off x="250825" y="196850"/>
            <a:ext cx="8642350" cy="144463"/>
          </a:xfrm>
          <a:prstGeom prst="rect">
            <a:avLst/>
          </a:prstGeom>
          <a:solidFill>
            <a:srgbClr val="003366"/>
          </a:solidFill>
          <a:ln>
            <a:noFill/>
          </a:ln>
          <a:extLst>
            <a:ext uri="{91240B29-F687-4F45-9708-019B960494DF}">
              <a14:hiddenLine xmlns:a14="http://schemas.microsoft.com/office/drawing/2010/main" w="3175">
                <a:solidFill>
                  <a:srgbClr val="B5B5B5"/>
                </a:solidFill>
                <a:miter lim="800000"/>
                <a:headEnd/>
                <a:tailEnd/>
              </a14:hiddenLine>
            </a:ext>
          </a:extLst>
        </p:spPr>
        <p:txBody>
          <a:bodyPr/>
          <a:lstStyle/>
          <a:p>
            <a:endParaRPr lang="it-IT"/>
          </a:p>
        </p:txBody>
      </p:sp>
      <p:pic>
        <p:nvPicPr>
          <p:cNvPr id="1031" name="Picture 9" descr="tud_logo"/>
          <p:cNvPicPr>
            <a:picLocks noChangeAspect="1" noChangeArrowheads="1"/>
          </p:cNvPicPr>
          <p:nvPr/>
        </p:nvPicPr>
        <p:blipFill>
          <a:blip r:embed="rId13">
            <a:extLst>
              <a:ext uri="{28A0092B-C50C-407E-A947-70E740481C1C}">
                <a14:useLocalDpi xmlns:a14="http://schemas.microsoft.com/office/drawing/2010/main" val="0"/>
              </a:ext>
            </a:extLst>
          </a:blip>
          <a:srcRect r="5453"/>
          <a:stretch>
            <a:fillRect/>
          </a:stretch>
        </p:blipFill>
        <p:spPr bwMode="auto">
          <a:xfrm>
            <a:off x="7167563" y="512763"/>
            <a:ext cx="1873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4"/>
          <p:cNvSpPr>
            <a:spLocks noChangeShapeType="1"/>
          </p:cNvSpPr>
          <p:nvPr/>
        </p:nvSpPr>
        <p:spPr bwMode="auto">
          <a:xfrm>
            <a:off x="250825" y="1449388"/>
            <a:ext cx="8640763"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3" name="Line 15"/>
          <p:cNvSpPr>
            <a:spLocks noChangeShapeType="1"/>
          </p:cNvSpPr>
          <p:nvPr/>
        </p:nvSpPr>
        <p:spPr bwMode="auto">
          <a:xfrm>
            <a:off x="252413" y="6237288"/>
            <a:ext cx="8640762" cy="0"/>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4" name="Rectangle 16"/>
          <p:cNvSpPr>
            <a:spLocks noChangeArrowheads="1"/>
          </p:cNvSpPr>
          <p:nvPr/>
        </p:nvSpPr>
        <p:spPr bwMode="auto">
          <a:xfrm>
            <a:off x="250825" y="366713"/>
            <a:ext cx="8640763" cy="142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Verdana" pitchFamily="34" charset="0"/>
        </a:defRPr>
      </a:lvl2pPr>
      <a:lvl3pPr algn="l" rtl="0" eaLnBrk="0" fontAlgn="base" hangingPunct="0">
        <a:spcBef>
          <a:spcPct val="0"/>
        </a:spcBef>
        <a:spcAft>
          <a:spcPct val="0"/>
        </a:spcAft>
        <a:defRPr sz="2800" b="1">
          <a:solidFill>
            <a:schemeClr val="tx1"/>
          </a:solidFill>
          <a:latin typeface="Verdana" pitchFamily="34" charset="0"/>
        </a:defRPr>
      </a:lvl3pPr>
      <a:lvl4pPr algn="l" rtl="0" eaLnBrk="0" fontAlgn="base" hangingPunct="0">
        <a:spcBef>
          <a:spcPct val="0"/>
        </a:spcBef>
        <a:spcAft>
          <a:spcPct val="0"/>
        </a:spcAft>
        <a:defRPr sz="2800" b="1">
          <a:solidFill>
            <a:schemeClr val="tx1"/>
          </a:solidFill>
          <a:latin typeface="Verdana" pitchFamily="34" charset="0"/>
        </a:defRPr>
      </a:lvl4pPr>
      <a:lvl5pPr algn="l" rtl="0" eaLnBrk="0" fontAlgn="base" hangingPunct="0">
        <a:spcBef>
          <a:spcPct val="0"/>
        </a:spcBef>
        <a:spcAft>
          <a:spcPct val="0"/>
        </a:spcAft>
        <a:defRPr sz="2800" b="1">
          <a:solidFill>
            <a:schemeClr val="tx1"/>
          </a:solidFill>
          <a:latin typeface="Verdana" pitchFamily="34" charset="0"/>
        </a:defRPr>
      </a:lvl5pPr>
      <a:lvl6pPr marL="457200" algn="l" rtl="0" fontAlgn="base">
        <a:spcBef>
          <a:spcPct val="0"/>
        </a:spcBef>
        <a:spcAft>
          <a:spcPct val="0"/>
        </a:spcAft>
        <a:defRPr sz="2800" b="1">
          <a:solidFill>
            <a:schemeClr val="tx1"/>
          </a:solidFill>
          <a:latin typeface="Verdana" pitchFamily="34" charset="0"/>
        </a:defRPr>
      </a:lvl6pPr>
      <a:lvl7pPr marL="914400" algn="l" rtl="0" fontAlgn="base">
        <a:spcBef>
          <a:spcPct val="0"/>
        </a:spcBef>
        <a:spcAft>
          <a:spcPct val="0"/>
        </a:spcAft>
        <a:defRPr sz="2800" b="1">
          <a:solidFill>
            <a:schemeClr val="tx1"/>
          </a:solidFill>
          <a:latin typeface="Verdana" pitchFamily="34" charset="0"/>
        </a:defRPr>
      </a:lvl7pPr>
      <a:lvl8pPr marL="1371600" algn="l" rtl="0" fontAlgn="base">
        <a:spcBef>
          <a:spcPct val="0"/>
        </a:spcBef>
        <a:spcAft>
          <a:spcPct val="0"/>
        </a:spcAft>
        <a:defRPr sz="2800" b="1">
          <a:solidFill>
            <a:schemeClr val="tx1"/>
          </a:solidFill>
          <a:latin typeface="Verdana" pitchFamily="34" charset="0"/>
        </a:defRPr>
      </a:lvl8pPr>
      <a:lvl9pPr marL="1828800" algn="l" rtl="0" fontAlgn="base">
        <a:spcBef>
          <a:spcPct val="0"/>
        </a:spcBef>
        <a:spcAft>
          <a:spcPct val="0"/>
        </a:spcAft>
        <a:defRPr sz="2800" b="1">
          <a:solidFill>
            <a:schemeClr val="tx1"/>
          </a:solidFill>
          <a:latin typeface="Verdana" pitchFamily="34" charset="0"/>
        </a:defRPr>
      </a:lvl9pPr>
    </p:titleStyle>
    <p:bodyStyle>
      <a:lvl1pPr marL="179388" indent="-179388"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1pPr>
      <a:lvl2pPr marL="349250" indent="-168275" algn="l" rtl="0" eaLnBrk="0" fontAlgn="base" hangingPunct="0">
        <a:spcBef>
          <a:spcPct val="20000"/>
        </a:spcBef>
        <a:spcAft>
          <a:spcPct val="0"/>
        </a:spcAft>
        <a:buFont typeface="Wingdings" pitchFamily="2" charset="2"/>
        <a:buChar char="§"/>
        <a:defRPr>
          <a:solidFill>
            <a:schemeClr val="tx1"/>
          </a:solidFill>
          <a:latin typeface="+mn-lt"/>
        </a:defRPr>
      </a:lvl2pPr>
      <a:lvl3pPr marL="538163" indent="-187325" algn="l" rtl="0" eaLnBrk="0" fontAlgn="base" hangingPunct="0">
        <a:spcBef>
          <a:spcPct val="20000"/>
        </a:spcBef>
        <a:spcAft>
          <a:spcPct val="0"/>
        </a:spcAft>
        <a:buFont typeface="Wingdings" pitchFamily="2" charset="2"/>
        <a:buChar char="§"/>
        <a:defRPr>
          <a:solidFill>
            <a:schemeClr val="tx1"/>
          </a:solidFill>
          <a:latin typeface="+mn-lt"/>
        </a:defRPr>
      </a:lvl3pPr>
      <a:lvl4pPr marL="717550" indent="-173038" algn="l" rtl="0" eaLnBrk="0" fontAlgn="base" hangingPunct="0">
        <a:spcBef>
          <a:spcPct val="20000"/>
        </a:spcBef>
        <a:spcAft>
          <a:spcPct val="0"/>
        </a:spcAft>
        <a:buFont typeface="Wingdings" pitchFamily="2" charset="2"/>
        <a:buChar char="§"/>
        <a:defRPr sz="1600">
          <a:solidFill>
            <a:schemeClr val="tx1"/>
          </a:solidFill>
          <a:latin typeface="+mn-lt"/>
        </a:defRPr>
      </a:lvl4pPr>
      <a:lvl5pPr marL="908050" indent="-188913" algn="l" rtl="0" eaLnBrk="0" fontAlgn="base" hangingPunct="0">
        <a:spcBef>
          <a:spcPct val="20000"/>
        </a:spcBef>
        <a:spcAft>
          <a:spcPct val="0"/>
        </a:spcAft>
        <a:buFont typeface="Wingdings" pitchFamily="2" charset="2"/>
        <a:buChar char="§"/>
        <a:defRPr sz="1600">
          <a:solidFill>
            <a:schemeClr val="tx1"/>
          </a:solidFill>
          <a:latin typeface="+mn-lt"/>
        </a:defRPr>
      </a:lvl5pPr>
      <a:lvl6pPr marL="1365250" indent="-188913" algn="l" rtl="0" fontAlgn="base">
        <a:spcBef>
          <a:spcPct val="20000"/>
        </a:spcBef>
        <a:spcAft>
          <a:spcPct val="0"/>
        </a:spcAft>
        <a:buFont typeface="Wingdings" pitchFamily="2" charset="2"/>
        <a:buChar char="§"/>
        <a:defRPr sz="1600">
          <a:solidFill>
            <a:schemeClr val="tx1"/>
          </a:solidFill>
          <a:latin typeface="+mn-lt"/>
        </a:defRPr>
      </a:lvl6pPr>
      <a:lvl7pPr marL="1822450" indent="-188913" algn="l" rtl="0" fontAlgn="base">
        <a:spcBef>
          <a:spcPct val="20000"/>
        </a:spcBef>
        <a:spcAft>
          <a:spcPct val="0"/>
        </a:spcAft>
        <a:buFont typeface="Wingdings" pitchFamily="2" charset="2"/>
        <a:buChar char="§"/>
        <a:defRPr sz="1600">
          <a:solidFill>
            <a:schemeClr val="tx1"/>
          </a:solidFill>
          <a:latin typeface="+mn-lt"/>
        </a:defRPr>
      </a:lvl7pPr>
      <a:lvl8pPr marL="2279650" indent="-188913" algn="l" rtl="0" fontAlgn="base">
        <a:spcBef>
          <a:spcPct val="20000"/>
        </a:spcBef>
        <a:spcAft>
          <a:spcPct val="0"/>
        </a:spcAft>
        <a:buFont typeface="Wingdings" pitchFamily="2" charset="2"/>
        <a:buChar char="§"/>
        <a:defRPr sz="1600">
          <a:solidFill>
            <a:schemeClr val="tx1"/>
          </a:solidFill>
          <a:latin typeface="+mn-lt"/>
        </a:defRPr>
      </a:lvl8pPr>
      <a:lvl9pPr marL="2736850" indent="-188913" algn="l" rtl="0" fontAlgn="base">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7.wmf"/></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a:spLocks noGrp="1" noChangeArrowheads="1"/>
          </p:cNvSpPr>
          <p:nvPr>
            <p:ph type="ftr" sz="quarter" idx="10"/>
          </p:nvPr>
        </p:nvSpPr>
        <p:spPr/>
        <p:txBody>
          <a:bodyPr/>
          <a:lstStyle/>
          <a:p>
            <a:pPr>
              <a:defRPr/>
            </a:pPr>
            <a:r>
              <a:rPr lang="de-DE" dirty="0"/>
              <a:t>June 3rd, 2013  |  Norbert </a:t>
            </a:r>
            <a:r>
              <a:rPr lang="de-DE" dirty="0" err="1"/>
              <a:t>Pietralla</a:t>
            </a:r>
            <a:r>
              <a:rPr lang="de-DE" dirty="0"/>
              <a:t> | TU-Darmstadt | Konferenz  |  </a:t>
            </a:r>
            <a:fld id="{AEF680CE-4769-4A64-8E38-79D83D071133}" type="slidenum">
              <a:rPr lang="de-DE"/>
              <a:pPr>
                <a:defRPr/>
              </a:pPr>
              <a:t>1</a:t>
            </a:fld>
            <a:endParaRPr lang="de-DE" dirty="0"/>
          </a:p>
          <a:p>
            <a:pPr>
              <a:defRPr/>
            </a:pPr>
            <a:endParaRPr lang="de-DE" dirty="0"/>
          </a:p>
        </p:txBody>
      </p:sp>
      <p:pic>
        <p:nvPicPr>
          <p:cNvPr id="3075" name="Picture 16" descr="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565400"/>
            <a:ext cx="475297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ctrTitle"/>
          </p:nvPr>
        </p:nvSpPr>
        <p:spPr/>
        <p:txBody>
          <a:bodyPr/>
          <a:lstStyle/>
          <a:p>
            <a:pPr eaLnBrk="1" hangingPunct="1"/>
            <a:r>
              <a:rPr lang="de-DE" smtClean="0"/>
              <a:t>On the Road to FAIR:</a:t>
            </a:r>
          </a:p>
        </p:txBody>
      </p:sp>
      <p:sp>
        <p:nvSpPr>
          <p:cNvPr id="3077" name="Rectangle 3"/>
          <p:cNvSpPr>
            <a:spLocks noGrp="1" noChangeArrowheads="1"/>
          </p:cNvSpPr>
          <p:nvPr>
            <p:ph type="subTitle" idx="1"/>
          </p:nvPr>
        </p:nvSpPr>
        <p:spPr>
          <a:xfrm>
            <a:off x="358775" y="1449388"/>
            <a:ext cx="7092950" cy="944562"/>
          </a:xfrm>
        </p:spPr>
        <p:txBody>
          <a:bodyPr/>
          <a:lstStyle/>
          <a:p>
            <a:pPr eaLnBrk="1" hangingPunct="1">
              <a:lnSpc>
                <a:spcPct val="90000"/>
              </a:lnSpc>
            </a:pPr>
            <a:r>
              <a:rPr lang="de-DE" smtClean="0"/>
              <a:t>First Operation of AGATA in PreSPEC at GSI</a:t>
            </a:r>
          </a:p>
          <a:p>
            <a:pPr eaLnBrk="1" hangingPunct="1">
              <a:lnSpc>
                <a:spcPct val="90000"/>
              </a:lnSpc>
            </a:pPr>
            <a:endParaRPr lang="de-DE" sz="1200" smtClean="0"/>
          </a:p>
          <a:p>
            <a:pPr eaLnBrk="1" hangingPunct="1">
              <a:lnSpc>
                <a:spcPct val="90000"/>
              </a:lnSpc>
            </a:pPr>
            <a:r>
              <a:rPr lang="de-DE" sz="1200" smtClean="0"/>
              <a:t>Norbert Pietralla, TU-Darmstadt, &amp; academic leader of GSI </a:t>
            </a:r>
            <a:r>
              <a:rPr lang="de-DE" sz="1200" smtClean="0">
                <a:sym typeface="Symbol" pitchFamily="18" charset="2"/>
              </a:rPr>
              <a:t>-spectroscopy group</a:t>
            </a:r>
            <a:endParaRPr lang="de-DE" sz="1200" smtClean="0"/>
          </a:p>
          <a:p>
            <a:pPr eaLnBrk="1" hangingPunct="1">
              <a:lnSpc>
                <a:spcPct val="90000"/>
              </a:lnSpc>
              <a:spcBef>
                <a:spcPts val="1200"/>
              </a:spcBef>
            </a:pPr>
            <a:r>
              <a:rPr lang="de-DE" sz="1200" smtClean="0"/>
              <a:t>on behalf of the PreSPEC-AGATA collaboration</a:t>
            </a:r>
          </a:p>
        </p:txBody>
      </p:sp>
      <p:graphicFrame>
        <p:nvGraphicFramePr>
          <p:cNvPr id="3078" name="Object 14"/>
          <p:cNvGraphicFramePr>
            <a:graphicFrameLocks noChangeAspect="1"/>
          </p:cNvGraphicFramePr>
          <p:nvPr/>
        </p:nvGraphicFramePr>
        <p:xfrm>
          <a:off x="5218113" y="4608513"/>
          <a:ext cx="1800225" cy="765175"/>
        </p:xfrm>
        <a:graphic>
          <a:graphicData uri="http://schemas.openxmlformats.org/presentationml/2006/ole">
            <mc:AlternateContent xmlns:mc="http://schemas.openxmlformats.org/markup-compatibility/2006">
              <mc:Choice xmlns:v="urn:schemas-microsoft-com:vml" Requires="v">
                <p:oleObj spid="_x0000_s3087" name="Photo Editor-Foto" r:id="rId5" imgW="2572109" imgH="1095528" progId="MSPhotoEd.3">
                  <p:embed/>
                </p:oleObj>
              </mc:Choice>
              <mc:Fallback>
                <p:oleObj name="Photo Editor-Foto" r:id="rId5" imgW="2572109" imgH="1095528" progId="MSPhotoEd.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8113" y="4608513"/>
                        <a:ext cx="1800225" cy="765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650" y="2565400"/>
            <a:ext cx="2089150" cy="9318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80" name="Group 24"/>
          <p:cNvGrpSpPr>
            <a:grpSpLocks/>
          </p:cNvGrpSpPr>
          <p:nvPr/>
        </p:nvGrpSpPr>
        <p:grpSpPr bwMode="auto">
          <a:xfrm>
            <a:off x="7246938" y="4546600"/>
            <a:ext cx="1905000" cy="876300"/>
            <a:chOff x="2245" y="3521"/>
            <a:chExt cx="1200" cy="552"/>
          </a:xfrm>
        </p:grpSpPr>
        <p:pic>
          <p:nvPicPr>
            <p:cNvPr id="3084"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5" y="3521"/>
              <a:ext cx="1200" cy="5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5" name="Text Box 26"/>
            <p:cNvSpPr txBox="1">
              <a:spLocks noChangeArrowheads="1"/>
            </p:cNvSpPr>
            <p:nvPr/>
          </p:nvSpPr>
          <p:spPr bwMode="auto">
            <a:xfrm>
              <a:off x="2504" y="3730"/>
              <a:ext cx="516" cy="2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89000"/>
                </a:lnSpc>
                <a:buClr>
                  <a:srgbClr val="000000"/>
                </a:buClr>
                <a:buSzPct val="100000"/>
                <a:buFont typeface="Arial" pitchFamily="34" charset="0"/>
                <a:buNone/>
              </a:pPr>
              <a:r>
                <a:rPr lang="de-DE">
                  <a:solidFill>
                    <a:schemeClr val="bg1"/>
                  </a:solidFill>
                  <a:cs typeface="Arial" pitchFamily="34" charset="0"/>
                </a:rPr>
                <a:t>DAAD</a:t>
              </a:r>
            </a:p>
          </p:txBody>
        </p:sp>
        <p:sp>
          <p:nvSpPr>
            <p:cNvPr id="3086" name="Text Box 27"/>
            <p:cNvSpPr txBox="1">
              <a:spLocks noChangeArrowheads="1"/>
            </p:cNvSpPr>
            <p:nvPr/>
          </p:nvSpPr>
          <p:spPr bwMode="auto">
            <a:xfrm>
              <a:off x="2562" y="3838"/>
              <a:ext cx="579" cy="2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89000"/>
                </a:lnSpc>
                <a:buClr>
                  <a:srgbClr val="000000"/>
                </a:buClr>
                <a:buSzPct val="100000"/>
                <a:buFont typeface="Arial" pitchFamily="34" charset="0"/>
                <a:buNone/>
              </a:pPr>
              <a:r>
                <a:rPr lang="de-DE" sz="2000" b="1">
                  <a:cs typeface="Arial" pitchFamily="34" charset="0"/>
                </a:rPr>
                <a:t>BMBF</a:t>
              </a:r>
            </a:p>
          </p:txBody>
        </p:sp>
      </p:grpSp>
      <p:sp>
        <p:nvSpPr>
          <p:cNvPr id="3081" name="Text Box 30"/>
          <p:cNvSpPr txBox="1">
            <a:spLocks noChangeArrowheads="1"/>
          </p:cNvSpPr>
          <p:nvPr/>
        </p:nvSpPr>
        <p:spPr bwMode="auto">
          <a:xfrm>
            <a:off x="5218113" y="3851275"/>
            <a:ext cx="1212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de-DE" sz="2800" b="1">
                <a:cs typeface="Arial" pitchFamily="34" charset="0"/>
              </a:rPr>
              <a:t>DAAD</a:t>
            </a:r>
          </a:p>
        </p:txBody>
      </p:sp>
      <p:pic>
        <p:nvPicPr>
          <p:cNvPr id="3082"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3650" y="2565400"/>
            <a:ext cx="9271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3" name="Textfeld 1"/>
          <p:cNvSpPr txBox="1">
            <a:spLocks noChangeArrowheads="1"/>
          </p:cNvSpPr>
          <p:nvPr/>
        </p:nvSpPr>
        <p:spPr bwMode="auto">
          <a:xfrm>
            <a:off x="5778500" y="5686425"/>
            <a:ext cx="319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de-DE" sz="1400"/>
              <a:t>Thanks to M. Reese, TU Darmstadt,</a:t>
            </a:r>
          </a:p>
          <a:p>
            <a:pPr algn="r" eaLnBrk="1" hangingPunct="1"/>
            <a:r>
              <a:rPr lang="de-DE" sz="1400"/>
              <a:t>for help on preparing this presentation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ußzeilenplatzhalter 3"/>
          <p:cNvSpPr>
            <a:spLocks noGrp="1"/>
          </p:cNvSpPr>
          <p:nvPr>
            <p:ph type="ftr" sz="quarter" idx="10"/>
          </p:nvPr>
        </p:nvSpPr>
        <p:spPr/>
        <p:txBody>
          <a:bodyPr/>
          <a:lstStyle/>
          <a:p>
            <a:pPr>
              <a:defRPr/>
            </a:pPr>
            <a:r>
              <a:rPr lang="de-DE"/>
              <a:t>June 3rd, 2013  |  Norbert Pietralla | TU-Darmstadt | Konferenz  |  </a:t>
            </a:r>
            <a:fld id="{17A18312-066F-454A-98BC-2887928D7CA8}" type="slidenum">
              <a:rPr lang="de-DE"/>
              <a:pPr>
                <a:defRPr/>
              </a:pPr>
              <a:t>10</a:t>
            </a:fld>
            <a:endParaRPr lang="de-DE"/>
          </a:p>
          <a:p>
            <a:pPr>
              <a:defRPr/>
            </a:pPr>
            <a:endParaRPr lang="de-DE"/>
          </a:p>
        </p:txBody>
      </p:sp>
      <p:pic>
        <p:nvPicPr>
          <p:cNvPr id="181261" name="Picture 13" descr="UAuECT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360738"/>
            <a:ext cx="4354512"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2" name="Picture 14" descr="UAuE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123950"/>
            <a:ext cx="439261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79" name="Text Box 31"/>
          <p:cNvSpPr txBox="1">
            <a:spLocks noChangeArrowheads="1"/>
          </p:cNvSpPr>
          <p:nvPr/>
        </p:nvSpPr>
        <p:spPr bwMode="auto">
          <a:xfrm>
            <a:off x="4256088" y="1825625"/>
            <a:ext cx="41116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en-US"/>
              <a:t> U beam on Gold Target: </a:t>
            </a:r>
          </a:p>
          <a:p>
            <a:pPr algn="l" eaLnBrk="1" hangingPunct="1"/>
            <a:r>
              <a:rPr lang="en-US"/>
              <a:t>    thickness 400 mg/cm</a:t>
            </a:r>
            <a:r>
              <a:rPr lang="en-US" baseline="30000"/>
              <a:t>2</a:t>
            </a:r>
          </a:p>
          <a:p>
            <a:pPr algn="l" eaLnBrk="1" hangingPunct="1">
              <a:buFontTx/>
              <a:buChar char="•"/>
            </a:pPr>
            <a:r>
              <a:rPr lang="en-US"/>
              <a:t> U velocity at Target position:</a:t>
            </a:r>
          </a:p>
          <a:p>
            <a:pPr algn="l" eaLnBrk="1" hangingPunct="1"/>
            <a:r>
              <a:rPr lang="en-US"/>
              <a:t>     v/c </a:t>
            </a:r>
            <a:r>
              <a:rPr lang="en-US">
                <a:cs typeface="Arial" pitchFamily="34" charset="0"/>
              </a:rPr>
              <a:t>≈ 0.5</a:t>
            </a:r>
          </a:p>
          <a:p>
            <a:pPr algn="l" eaLnBrk="1" hangingPunct="1">
              <a:buFontTx/>
              <a:buChar char="•"/>
            </a:pPr>
            <a:r>
              <a:rPr lang="en-US">
                <a:cs typeface="Arial" pitchFamily="34" charset="0"/>
              </a:rPr>
              <a:t> U-atoms have x-rays around 100 keV</a:t>
            </a:r>
          </a:p>
          <a:p>
            <a:pPr algn="l" eaLnBrk="1" hangingPunct="1">
              <a:buFontTx/>
              <a:buChar char="•"/>
            </a:pPr>
            <a:r>
              <a:rPr lang="en-US">
                <a:cs typeface="Arial" pitchFamily="34" charset="0"/>
              </a:rPr>
              <a:t> Doppler shift to 100 – 150 keV</a:t>
            </a:r>
          </a:p>
        </p:txBody>
      </p:sp>
      <p:pic>
        <p:nvPicPr>
          <p:cNvPr id="181260" name="Picture 12" descr="UAuECT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 y="3357563"/>
            <a:ext cx="43926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5" descr="UAuE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1123950"/>
            <a:ext cx="439261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2"/>
          <p:cNvSpPr>
            <a:spLocks noGrp="1" noChangeArrowheads="1"/>
          </p:cNvSpPr>
          <p:nvPr>
            <p:ph type="title"/>
          </p:nvPr>
        </p:nvSpPr>
        <p:spPr/>
        <p:txBody>
          <a:bodyPr/>
          <a:lstStyle/>
          <a:p>
            <a:pPr eaLnBrk="1" hangingPunct="1"/>
            <a:r>
              <a:rPr lang="en-US" sz="2400" smtClean="0"/>
              <a:t>Doppler-Correction of Uranium X-Rays</a:t>
            </a:r>
            <a:br>
              <a:rPr lang="en-US" sz="2400" smtClean="0"/>
            </a:br>
            <a:r>
              <a:rPr lang="en-US" sz="2400" smtClean="0"/>
              <a:t>Technical Commissioning</a:t>
            </a:r>
          </a:p>
        </p:txBody>
      </p:sp>
      <p:sp>
        <p:nvSpPr>
          <p:cNvPr id="181259" name="Line 11"/>
          <p:cNvSpPr>
            <a:spLocks noChangeShapeType="1"/>
          </p:cNvSpPr>
          <p:nvPr/>
        </p:nvSpPr>
        <p:spPr bwMode="auto">
          <a:xfrm>
            <a:off x="4210050" y="5229225"/>
            <a:ext cx="900113" cy="0"/>
          </a:xfrm>
          <a:prstGeom prst="line">
            <a:avLst/>
          </a:prstGeom>
          <a:noFill/>
          <a:ln w="7620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1258" name="Text Box 10"/>
          <p:cNvSpPr txBox="1">
            <a:spLocks noChangeArrowheads="1"/>
          </p:cNvSpPr>
          <p:nvPr/>
        </p:nvSpPr>
        <p:spPr bwMode="auto">
          <a:xfrm>
            <a:off x="4032250" y="4219575"/>
            <a:ext cx="11874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Doppler-</a:t>
            </a:r>
          </a:p>
          <a:p>
            <a:pPr eaLnBrk="1" hangingPunct="1"/>
            <a:r>
              <a:rPr lang="en-US"/>
              <a:t>shift</a:t>
            </a:r>
          </a:p>
          <a:p>
            <a:pPr eaLnBrk="1" hangingPunct="1"/>
            <a:r>
              <a:rPr lang="en-US"/>
              <a:t>correction</a:t>
            </a:r>
          </a:p>
        </p:txBody>
      </p:sp>
      <p:sp>
        <p:nvSpPr>
          <p:cNvPr id="12299" name="Text Box 16"/>
          <p:cNvSpPr txBox="1">
            <a:spLocks noChangeArrowheads="1"/>
          </p:cNvSpPr>
          <p:nvPr/>
        </p:nvSpPr>
        <p:spPr bwMode="auto">
          <a:xfrm>
            <a:off x="1692275" y="1846263"/>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Au target </a:t>
            </a:r>
          </a:p>
          <a:p>
            <a:pPr eaLnBrk="1" hangingPunct="1"/>
            <a:r>
              <a:rPr lang="en-US"/>
              <a:t>X-rays</a:t>
            </a:r>
          </a:p>
        </p:txBody>
      </p:sp>
      <p:sp>
        <p:nvSpPr>
          <p:cNvPr id="181265" name="Text Box 17"/>
          <p:cNvSpPr txBox="1">
            <a:spLocks noChangeArrowheads="1"/>
          </p:cNvSpPr>
          <p:nvPr/>
        </p:nvSpPr>
        <p:spPr bwMode="auto">
          <a:xfrm>
            <a:off x="6227763" y="1701800"/>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Au target </a:t>
            </a:r>
          </a:p>
          <a:p>
            <a:pPr eaLnBrk="1" hangingPunct="1"/>
            <a:r>
              <a:rPr lang="en-US"/>
              <a:t>X-rays</a:t>
            </a:r>
          </a:p>
        </p:txBody>
      </p:sp>
      <p:sp>
        <p:nvSpPr>
          <p:cNvPr id="12301" name="Text Box 18"/>
          <p:cNvSpPr txBox="1">
            <a:spLocks noChangeArrowheads="1"/>
          </p:cNvSpPr>
          <p:nvPr/>
        </p:nvSpPr>
        <p:spPr bwMode="auto">
          <a:xfrm>
            <a:off x="1908175" y="2781300"/>
            <a:ext cx="98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U beam</a:t>
            </a:r>
          </a:p>
          <a:p>
            <a:pPr eaLnBrk="1" hangingPunct="1"/>
            <a:r>
              <a:rPr lang="en-US"/>
              <a:t>X-rays</a:t>
            </a:r>
          </a:p>
        </p:txBody>
      </p:sp>
      <p:sp>
        <p:nvSpPr>
          <p:cNvPr id="181267" name="Text Box 19"/>
          <p:cNvSpPr txBox="1">
            <a:spLocks noChangeArrowheads="1"/>
          </p:cNvSpPr>
          <p:nvPr/>
        </p:nvSpPr>
        <p:spPr bwMode="auto">
          <a:xfrm>
            <a:off x="7402513" y="2630488"/>
            <a:ext cx="98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U beam</a:t>
            </a:r>
          </a:p>
          <a:p>
            <a:pPr eaLnBrk="1" hangingPunct="1"/>
            <a:r>
              <a:rPr lang="en-US"/>
              <a:t>X-rays</a:t>
            </a:r>
          </a:p>
        </p:txBody>
      </p:sp>
      <p:sp>
        <p:nvSpPr>
          <p:cNvPr id="12303" name="Line 20"/>
          <p:cNvSpPr>
            <a:spLocks noChangeShapeType="1"/>
          </p:cNvSpPr>
          <p:nvPr/>
        </p:nvSpPr>
        <p:spPr bwMode="auto">
          <a:xfrm flipH="1">
            <a:off x="1258888" y="2133600"/>
            <a:ext cx="433387" cy="209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04" name="Line 21"/>
          <p:cNvSpPr>
            <a:spLocks noChangeShapeType="1"/>
          </p:cNvSpPr>
          <p:nvPr/>
        </p:nvSpPr>
        <p:spPr bwMode="auto">
          <a:xfrm flipH="1">
            <a:off x="1474788" y="2420938"/>
            <a:ext cx="433387"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1271" name="Line 23"/>
          <p:cNvSpPr>
            <a:spLocks noChangeShapeType="1"/>
          </p:cNvSpPr>
          <p:nvPr/>
        </p:nvSpPr>
        <p:spPr bwMode="auto">
          <a:xfrm flipH="1">
            <a:off x="6084888" y="2039938"/>
            <a:ext cx="287337" cy="590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1272" name="Line 24"/>
          <p:cNvSpPr>
            <a:spLocks noChangeShapeType="1"/>
          </p:cNvSpPr>
          <p:nvPr/>
        </p:nvSpPr>
        <p:spPr bwMode="auto">
          <a:xfrm flipH="1" flipV="1">
            <a:off x="6732588" y="2630488"/>
            <a:ext cx="669925" cy="24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1273" name="Line 25"/>
          <p:cNvSpPr>
            <a:spLocks noChangeShapeType="1"/>
          </p:cNvSpPr>
          <p:nvPr/>
        </p:nvSpPr>
        <p:spPr bwMode="auto">
          <a:xfrm flipH="1">
            <a:off x="6948488" y="2997200"/>
            <a:ext cx="454025"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08" name="Oval 26"/>
          <p:cNvSpPr>
            <a:spLocks noChangeArrowheads="1"/>
          </p:cNvSpPr>
          <p:nvPr/>
        </p:nvSpPr>
        <p:spPr bwMode="auto">
          <a:xfrm>
            <a:off x="1692275" y="1773238"/>
            <a:ext cx="1174750" cy="7143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1275" name="Oval 27"/>
          <p:cNvSpPr>
            <a:spLocks noChangeArrowheads="1"/>
          </p:cNvSpPr>
          <p:nvPr/>
        </p:nvSpPr>
        <p:spPr bwMode="auto">
          <a:xfrm>
            <a:off x="7402513" y="2565400"/>
            <a:ext cx="984250" cy="792163"/>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1277" name="Line 29"/>
          <p:cNvSpPr>
            <a:spLocks noChangeShapeType="1"/>
          </p:cNvSpPr>
          <p:nvPr/>
        </p:nvSpPr>
        <p:spPr bwMode="auto">
          <a:xfrm>
            <a:off x="1763713" y="3716338"/>
            <a:ext cx="0" cy="792162"/>
          </a:xfrm>
          <a:prstGeom prst="line">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1278" name="Text Box 30"/>
          <p:cNvSpPr txBox="1">
            <a:spLocks noChangeArrowheads="1"/>
          </p:cNvSpPr>
          <p:nvPr/>
        </p:nvSpPr>
        <p:spPr bwMode="auto">
          <a:xfrm>
            <a:off x="2124075" y="4102100"/>
            <a:ext cx="160655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FF2525"/>
                </a:solidFill>
              </a:rPr>
              <a:t>AGATA</a:t>
            </a:r>
          </a:p>
          <a:p>
            <a:pPr eaLnBrk="1" hangingPunct="1"/>
            <a:r>
              <a:rPr lang="en-US" sz="1600">
                <a:solidFill>
                  <a:srgbClr val="FF2525"/>
                </a:solidFill>
              </a:rPr>
              <a:t>Position</a:t>
            </a:r>
          </a:p>
          <a:p>
            <a:pPr eaLnBrk="1" hangingPunct="1"/>
            <a:r>
              <a:rPr lang="en-US" sz="1600">
                <a:solidFill>
                  <a:srgbClr val="FF2525"/>
                </a:solidFill>
              </a:rPr>
              <a:t>Information</a:t>
            </a:r>
          </a:p>
          <a:p>
            <a:pPr eaLnBrk="1" hangingPunct="1"/>
            <a:r>
              <a:rPr lang="en-US" sz="1600">
                <a:solidFill>
                  <a:srgbClr val="FF2525"/>
                </a:solidFill>
              </a:rPr>
              <a:t>+</a:t>
            </a:r>
          </a:p>
          <a:p>
            <a:pPr eaLnBrk="1" hangingPunct="1"/>
            <a:r>
              <a:rPr lang="en-US" sz="1600">
                <a:solidFill>
                  <a:srgbClr val="FF2525"/>
                </a:solidFill>
              </a:rPr>
              <a:t>LYCCA</a:t>
            </a:r>
          </a:p>
          <a:p>
            <a:pPr eaLnBrk="1" hangingPunct="1"/>
            <a:r>
              <a:rPr lang="en-US" sz="1600">
                <a:solidFill>
                  <a:srgbClr val="FF2525"/>
                </a:solidFill>
              </a:rPr>
              <a:t>particle tracking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2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12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2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2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12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12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12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2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12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1258"/>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1812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79" grpId="0"/>
      <p:bldP spid="181259" grpId="0" animBg="1"/>
      <p:bldP spid="181258" grpId="0"/>
      <p:bldP spid="181265" grpId="0"/>
      <p:bldP spid="181267" grpId="0"/>
      <p:bldP spid="181271" grpId="0" animBg="1"/>
      <p:bldP spid="181272" grpId="0" animBg="1"/>
      <p:bldP spid="181273" grpId="0" animBg="1"/>
      <p:bldP spid="181275" grpId="0" animBg="1"/>
      <p:bldP spid="181277" grpId="0" animBg="1"/>
      <p:bldP spid="181278"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ußzeilenplatzhalter 3"/>
          <p:cNvSpPr>
            <a:spLocks noGrp="1"/>
          </p:cNvSpPr>
          <p:nvPr>
            <p:ph type="ftr" sz="quarter" idx="10"/>
          </p:nvPr>
        </p:nvSpPr>
        <p:spPr/>
        <p:txBody>
          <a:bodyPr/>
          <a:lstStyle/>
          <a:p>
            <a:pPr>
              <a:defRPr/>
            </a:pPr>
            <a:r>
              <a:rPr lang="de-DE"/>
              <a:t>June 3rd, 2013  |  Norbert Pietralla | TU-Darmstadt | Konferenz  |  </a:t>
            </a:r>
            <a:fld id="{FFC6EE6D-9D97-4B49-8DDF-69298BCE7E05}" type="slidenum">
              <a:rPr lang="de-DE"/>
              <a:pPr>
                <a:defRPr/>
              </a:pPr>
              <a:t>11</a:t>
            </a:fld>
            <a:endParaRPr lang="de-DE"/>
          </a:p>
          <a:p>
            <a:pPr>
              <a:defRPr/>
            </a:pPr>
            <a:endParaRPr lang="de-DE"/>
          </a:p>
        </p:txBody>
      </p:sp>
      <p:pic>
        <p:nvPicPr>
          <p:cNvPr id="13315" name="Picture 8" descr="Broad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3263900"/>
            <a:ext cx="414813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descr="AngularBroad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2522538"/>
            <a:ext cx="446405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p:cNvSpPr>
            <a:spLocks noGrp="1" noChangeArrowheads="1"/>
          </p:cNvSpPr>
          <p:nvPr>
            <p:ph type="title"/>
          </p:nvPr>
        </p:nvSpPr>
        <p:spPr/>
        <p:txBody>
          <a:bodyPr/>
          <a:lstStyle/>
          <a:p>
            <a:pPr eaLnBrk="1" hangingPunct="1"/>
            <a:r>
              <a:rPr lang="en-US" sz="2400" smtClean="0"/>
              <a:t>Doppler-Shift Correction </a:t>
            </a:r>
            <a:br>
              <a:rPr lang="en-US" sz="2400" smtClean="0"/>
            </a:br>
            <a:r>
              <a:rPr lang="en-US" sz="2400" smtClean="0"/>
              <a:t>Energy Resolution</a:t>
            </a:r>
          </a:p>
        </p:txBody>
      </p:sp>
      <p:pic>
        <p:nvPicPr>
          <p:cNvPr id="13318" name="Picture 4" descr="error_propag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8775"/>
            <a:ext cx="4991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error_be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09863"/>
            <a:ext cx="3903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4" name="Oval 10"/>
          <p:cNvSpPr>
            <a:spLocks noChangeArrowheads="1"/>
          </p:cNvSpPr>
          <p:nvPr/>
        </p:nvSpPr>
        <p:spPr bwMode="auto">
          <a:xfrm>
            <a:off x="6516688" y="2924175"/>
            <a:ext cx="1008062" cy="2736850"/>
          </a:xfrm>
          <a:prstGeom prst="ellipse">
            <a:avLst/>
          </a:prstGeom>
          <a:noFill/>
          <a:ln w="38100" algn="ctr">
            <a:solidFill>
              <a:srgbClr val="E9503E">
                <a:alpha val="3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21" name="Text Box 12"/>
          <p:cNvSpPr txBox="1">
            <a:spLocks noChangeArrowheads="1"/>
          </p:cNvSpPr>
          <p:nvPr/>
        </p:nvSpPr>
        <p:spPr bwMode="auto">
          <a:xfrm>
            <a:off x="179388" y="2198688"/>
            <a:ext cx="33131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t>Velocity-uncertainty dominates</a:t>
            </a:r>
          </a:p>
        </p:txBody>
      </p:sp>
      <p:sp>
        <p:nvSpPr>
          <p:cNvPr id="180237" name="Text Box 13"/>
          <p:cNvSpPr txBox="1">
            <a:spLocks noChangeArrowheads="1"/>
          </p:cNvSpPr>
          <p:nvPr/>
        </p:nvSpPr>
        <p:spPr bwMode="auto">
          <a:xfrm>
            <a:off x="5364163" y="1484313"/>
            <a:ext cx="3219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solidFill>
                  <a:schemeClr val="accent2"/>
                </a:solidFill>
              </a:rPr>
              <a:t>Observation of X-ray radiation</a:t>
            </a:r>
          </a:p>
          <a:p>
            <a:pPr algn="l" eaLnBrk="1" hangingPunct="1">
              <a:buFontTx/>
              <a:buChar char="•"/>
            </a:pPr>
            <a:r>
              <a:rPr lang="en-US"/>
              <a:t> Short decay time</a:t>
            </a:r>
          </a:p>
          <a:p>
            <a:pPr algn="l" eaLnBrk="1" hangingPunct="1">
              <a:buFontTx/>
              <a:buChar char="•"/>
            </a:pPr>
            <a:r>
              <a:rPr lang="en-US"/>
              <a:t> Decay inside target </a:t>
            </a:r>
          </a:p>
          <a:p>
            <a:pPr algn="l" eaLnBrk="1" hangingPunct="1">
              <a:buFontTx/>
              <a:buChar char="•"/>
            </a:pPr>
            <a:r>
              <a:rPr lang="en-US"/>
              <a:t> </a:t>
            </a:r>
            <a:r>
              <a:rPr lang="el-GR">
                <a:cs typeface="Arial" pitchFamily="34" charset="0"/>
              </a:rPr>
              <a:t>Δβ</a:t>
            </a:r>
            <a:r>
              <a:rPr lang="en-US">
                <a:cs typeface="Arial" pitchFamily="34" charset="0"/>
              </a:rPr>
              <a:t> is large</a:t>
            </a:r>
            <a:endParaRPr lang="el-GR">
              <a:cs typeface="Arial" pitchFamily="34" charset="0"/>
            </a:endParaRPr>
          </a:p>
        </p:txBody>
      </p:sp>
      <p:sp>
        <p:nvSpPr>
          <p:cNvPr id="180238" name="Text Box 14"/>
          <p:cNvSpPr txBox="1">
            <a:spLocks noChangeArrowheads="1"/>
          </p:cNvSpPr>
          <p:nvPr/>
        </p:nvSpPr>
        <p:spPr bwMode="auto">
          <a:xfrm>
            <a:off x="7845425" y="2522538"/>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en-US" b="1"/>
              <a:t>U on Be</a:t>
            </a:r>
          </a:p>
        </p:txBody>
      </p:sp>
      <p:sp>
        <p:nvSpPr>
          <p:cNvPr id="180239" name="Rectangle 15"/>
          <p:cNvSpPr>
            <a:spLocks noChangeArrowheads="1"/>
          </p:cNvSpPr>
          <p:nvPr/>
        </p:nvSpPr>
        <p:spPr bwMode="auto">
          <a:xfrm>
            <a:off x="1230313" y="4903788"/>
            <a:ext cx="144462" cy="576262"/>
          </a:xfrm>
          <a:prstGeom prst="rect">
            <a:avLst/>
          </a:prstGeom>
          <a:solidFill>
            <a:srgbClr val="FF2525">
              <a:alpha val="50195"/>
            </a:srgbClr>
          </a:solidFill>
          <a:ln>
            <a:noFill/>
          </a:ln>
          <a:effectLst/>
          <a:extLst>
            <a:ext uri="{91240B29-F687-4F45-9708-019B960494DF}">
              <a14:hiddenLine xmlns:a14="http://schemas.microsoft.com/office/drawing/2010/main" w="9525" algn="ctr">
                <a:solidFill>
                  <a:srgbClr val="F0F0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0" name="Rectangle 16"/>
          <p:cNvSpPr>
            <a:spLocks noChangeArrowheads="1"/>
          </p:cNvSpPr>
          <p:nvPr/>
        </p:nvSpPr>
        <p:spPr bwMode="auto">
          <a:xfrm>
            <a:off x="1401763" y="4900613"/>
            <a:ext cx="144462" cy="576262"/>
          </a:xfrm>
          <a:prstGeom prst="rect">
            <a:avLst/>
          </a:prstGeom>
          <a:solidFill>
            <a:srgbClr val="2EA231">
              <a:alpha val="50195"/>
            </a:srgbClr>
          </a:solidFill>
          <a:ln>
            <a:noFill/>
          </a:ln>
          <a:effectLst/>
          <a:extLst>
            <a:ext uri="{91240B29-F687-4F45-9708-019B960494DF}">
              <a14:hiddenLine xmlns:a14="http://schemas.microsoft.com/office/drawing/2010/main" w="9525" algn="ctr">
                <a:solidFill>
                  <a:srgbClr val="F0F0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1" name="Rectangle 17"/>
          <p:cNvSpPr>
            <a:spLocks noChangeArrowheads="1"/>
          </p:cNvSpPr>
          <p:nvPr/>
        </p:nvSpPr>
        <p:spPr bwMode="auto">
          <a:xfrm>
            <a:off x="1571625" y="4903788"/>
            <a:ext cx="144463" cy="576262"/>
          </a:xfrm>
          <a:prstGeom prst="rect">
            <a:avLst/>
          </a:prstGeom>
          <a:solidFill>
            <a:schemeClr val="accent2">
              <a:alpha val="50195"/>
            </a:schemeClr>
          </a:solidFill>
          <a:ln>
            <a:noFill/>
          </a:ln>
          <a:effectLst/>
          <a:extLst>
            <a:ext uri="{91240B29-F687-4F45-9708-019B960494DF}">
              <a14:hiddenLine xmlns:a14="http://schemas.microsoft.com/office/drawing/2010/main" w="9525" algn="ctr">
                <a:solidFill>
                  <a:srgbClr val="F0F0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2" name="Rectangle 18"/>
          <p:cNvSpPr>
            <a:spLocks noChangeArrowheads="1"/>
          </p:cNvSpPr>
          <p:nvPr/>
        </p:nvSpPr>
        <p:spPr bwMode="auto">
          <a:xfrm>
            <a:off x="1738313" y="4903788"/>
            <a:ext cx="144462" cy="576262"/>
          </a:xfrm>
          <a:prstGeom prst="rect">
            <a:avLst/>
          </a:prstGeom>
          <a:solidFill>
            <a:schemeClr val="bg2">
              <a:alpha val="50195"/>
            </a:schemeClr>
          </a:solidFill>
          <a:ln>
            <a:noFill/>
          </a:ln>
          <a:effectLst/>
          <a:extLst>
            <a:ext uri="{91240B29-F687-4F45-9708-019B960494DF}">
              <a14:hiddenLine xmlns:a14="http://schemas.microsoft.com/office/drawing/2010/main" w="9525" algn="ctr">
                <a:solidFill>
                  <a:srgbClr val="F0F0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3" name="Rectangle 19"/>
          <p:cNvSpPr>
            <a:spLocks noChangeArrowheads="1"/>
          </p:cNvSpPr>
          <p:nvPr/>
        </p:nvSpPr>
        <p:spPr bwMode="auto">
          <a:xfrm>
            <a:off x="1905000" y="4903788"/>
            <a:ext cx="144463" cy="576262"/>
          </a:xfrm>
          <a:prstGeom prst="rect">
            <a:avLst/>
          </a:prstGeom>
          <a:solidFill>
            <a:schemeClr val="tx2">
              <a:alpha val="50195"/>
            </a:schemeClr>
          </a:solidFill>
          <a:ln>
            <a:noFill/>
          </a:ln>
          <a:effectLst/>
          <a:extLst>
            <a:ext uri="{91240B29-F687-4F45-9708-019B960494DF}">
              <a14:hiddenLine xmlns:a14="http://schemas.microsoft.com/office/drawing/2010/main" w="9525" algn="ctr">
                <a:solidFill>
                  <a:srgbClr val="F0F0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2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2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2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02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02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2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0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4" grpId="0" animBg="1"/>
      <p:bldP spid="180237" grpId="0"/>
      <p:bldP spid="180238" grpId="0"/>
      <p:bldP spid="180239" grpId="0" animBg="1"/>
      <p:bldP spid="180240" grpId="0" animBg="1"/>
      <p:bldP spid="180241" grpId="0" animBg="1"/>
      <p:bldP spid="180242" grpId="0" animBg="1"/>
      <p:bldP spid="1802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3"/>
          <p:cNvSpPr>
            <a:spLocks noGrp="1"/>
          </p:cNvSpPr>
          <p:nvPr>
            <p:ph type="ftr" sz="quarter" idx="10"/>
          </p:nvPr>
        </p:nvSpPr>
        <p:spPr/>
        <p:txBody>
          <a:bodyPr/>
          <a:lstStyle/>
          <a:p>
            <a:pPr>
              <a:defRPr/>
            </a:pPr>
            <a:r>
              <a:rPr lang="de-DE"/>
              <a:t>June 3rd, 2013  |  Norbert Pietralla | TU-Darmstadt | Konferenz  |  </a:t>
            </a:r>
            <a:fld id="{3E4C87CF-0FF0-4BBD-827B-0A04AE2C6D25}" type="slidenum">
              <a:rPr lang="de-DE"/>
              <a:pPr>
                <a:defRPr/>
              </a:pPr>
              <a:t>12</a:t>
            </a:fld>
            <a:endParaRPr lang="de-DE"/>
          </a:p>
          <a:p>
            <a:pPr>
              <a:defRPr/>
            </a:pPr>
            <a:endParaRPr lang="de-DE"/>
          </a:p>
        </p:txBody>
      </p:sp>
      <p:sp>
        <p:nvSpPr>
          <p:cNvPr id="187404" name="Rectangle 12"/>
          <p:cNvSpPr>
            <a:spLocks noChangeArrowheads="1"/>
          </p:cNvSpPr>
          <p:nvPr/>
        </p:nvSpPr>
        <p:spPr bwMode="auto">
          <a:xfrm>
            <a:off x="5724525" y="1628775"/>
            <a:ext cx="3167063" cy="3357563"/>
          </a:xfrm>
          <a:prstGeom prst="rect">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Rectangle 2"/>
          <p:cNvSpPr>
            <a:spLocks noGrp="1" noChangeArrowheads="1"/>
          </p:cNvSpPr>
          <p:nvPr>
            <p:ph type="title"/>
          </p:nvPr>
        </p:nvSpPr>
        <p:spPr/>
        <p:txBody>
          <a:bodyPr/>
          <a:lstStyle/>
          <a:p>
            <a:pPr eaLnBrk="1" hangingPunct="1"/>
            <a:r>
              <a:rPr lang="en-US" sz="2400" smtClean="0"/>
              <a:t>Performance Commissioning</a:t>
            </a:r>
            <a:br>
              <a:rPr lang="en-US" sz="2400" smtClean="0"/>
            </a:br>
            <a:r>
              <a:rPr lang="en-US" sz="2400" smtClean="0"/>
              <a:t>Coulex and Fragmentation of </a:t>
            </a:r>
            <a:r>
              <a:rPr lang="en-US" sz="2400" baseline="30000" smtClean="0"/>
              <a:t>80</a:t>
            </a:r>
            <a:r>
              <a:rPr lang="en-US" sz="2400" smtClean="0"/>
              <a:t>Kr</a:t>
            </a:r>
          </a:p>
        </p:txBody>
      </p:sp>
      <p:sp>
        <p:nvSpPr>
          <p:cNvPr id="14341" name="Rectangle 4"/>
          <p:cNvSpPr>
            <a:spLocks noGrp="1" noChangeArrowheads="1"/>
          </p:cNvSpPr>
          <p:nvPr>
            <p:ph type="body" idx="1"/>
          </p:nvPr>
        </p:nvSpPr>
        <p:spPr>
          <a:xfrm>
            <a:off x="179388" y="1916113"/>
            <a:ext cx="5329237" cy="2773362"/>
          </a:xfrm>
        </p:spPr>
        <p:txBody>
          <a:bodyPr/>
          <a:lstStyle/>
          <a:p>
            <a:pPr eaLnBrk="1" hangingPunct="1">
              <a:lnSpc>
                <a:spcPct val="90000"/>
              </a:lnSpc>
              <a:spcBef>
                <a:spcPts val="1800"/>
              </a:spcBef>
            </a:pPr>
            <a:r>
              <a:rPr lang="en-US" sz="1600" b="1" smtClean="0"/>
              <a:t>Demonstrate performance</a:t>
            </a:r>
            <a:r>
              <a:rPr lang="en-US" sz="1600" smtClean="0"/>
              <a:t> of AGATA at relativistic beam energies</a:t>
            </a:r>
          </a:p>
          <a:p>
            <a:pPr eaLnBrk="1" hangingPunct="1">
              <a:lnSpc>
                <a:spcPct val="90000"/>
              </a:lnSpc>
              <a:spcBef>
                <a:spcPts val="1800"/>
              </a:spcBef>
            </a:pPr>
            <a:r>
              <a:rPr lang="en-US" sz="1600" b="1" smtClean="0"/>
              <a:t>determine </a:t>
            </a:r>
            <a:r>
              <a:rPr lang="en-US" sz="1600" smtClean="0"/>
              <a:t>typical</a:t>
            </a:r>
            <a:r>
              <a:rPr lang="en-US" sz="1600" b="1" smtClean="0"/>
              <a:t> background</a:t>
            </a:r>
            <a:r>
              <a:rPr lang="en-US" sz="1600" smtClean="0"/>
              <a:t> and detection sensitivity </a:t>
            </a:r>
          </a:p>
          <a:p>
            <a:pPr eaLnBrk="1" hangingPunct="1">
              <a:lnSpc>
                <a:spcPct val="90000"/>
              </a:lnSpc>
              <a:spcBef>
                <a:spcPts val="1800"/>
              </a:spcBef>
            </a:pPr>
            <a:r>
              <a:rPr lang="en-US" sz="1600" smtClean="0"/>
              <a:t>Obtain first data for the </a:t>
            </a:r>
            <a:r>
              <a:rPr lang="en-US" sz="1600" b="1" smtClean="0"/>
              <a:t>optimization</a:t>
            </a:r>
            <a:r>
              <a:rPr lang="en-US" sz="1600" smtClean="0"/>
              <a:t> of Pulse-Shape Analysis and Gamma-Ray Tracking algorithms in (S-)FRS conditions</a:t>
            </a:r>
          </a:p>
        </p:txBody>
      </p:sp>
      <p:sp>
        <p:nvSpPr>
          <p:cNvPr id="14342" name="Text Box 5"/>
          <p:cNvSpPr txBox="1">
            <a:spLocks noChangeArrowheads="1"/>
          </p:cNvSpPr>
          <p:nvPr/>
        </p:nvSpPr>
        <p:spPr bwMode="auto">
          <a:xfrm>
            <a:off x="395288" y="1557338"/>
            <a:ext cx="1030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b="1">
                <a:solidFill>
                  <a:schemeClr val="accent2"/>
                </a:solidFill>
              </a:rPr>
              <a:t>Goals</a:t>
            </a:r>
          </a:p>
        </p:txBody>
      </p:sp>
      <p:sp>
        <p:nvSpPr>
          <p:cNvPr id="14343" name="Rectangle 6"/>
          <p:cNvSpPr>
            <a:spLocks noChangeArrowheads="1"/>
          </p:cNvSpPr>
          <p:nvPr/>
        </p:nvSpPr>
        <p:spPr bwMode="auto">
          <a:xfrm>
            <a:off x="250825" y="4941888"/>
            <a:ext cx="864076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9388" indent="-179388" algn="l">
              <a:spcBef>
                <a:spcPct val="20000"/>
              </a:spcBef>
              <a:buFont typeface="Wingdings" pitchFamily="2" charset="2"/>
              <a:buChar char="§"/>
            </a:pPr>
            <a:endParaRPr lang="en-US">
              <a:latin typeface="Verdana" pitchFamily="34" charset="0"/>
            </a:endParaRPr>
          </a:p>
        </p:txBody>
      </p:sp>
      <p:sp>
        <p:nvSpPr>
          <p:cNvPr id="187399" name="Rectangle 7"/>
          <p:cNvSpPr>
            <a:spLocks noChangeArrowheads="1"/>
          </p:cNvSpPr>
          <p:nvPr/>
        </p:nvSpPr>
        <p:spPr bwMode="auto">
          <a:xfrm>
            <a:off x="179388" y="5194300"/>
            <a:ext cx="95059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9388" indent="-179388" algn="l">
              <a:spcBef>
                <a:spcPct val="20000"/>
              </a:spcBef>
              <a:buFont typeface="Wingdings" pitchFamily="2" charset="2"/>
              <a:buChar char="§"/>
            </a:pPr>
            <a:r>
              <a:rPr lang="en-US" sz="1600">
                <a:latin typeface="Verdana" pitchFamily="34" charset="0"/>
              </a:rPr>
              <a:t>0.4 mg/cm</a:t>
            </a:r>
            <a:r>
              <a:rPr lang="en-US" sz="1600" baseline="30000">
                <a:latin typeface="Verdana" pitchFamily="34" charset="0"/>
              </a:rPr>
              <a:t>2</a:t>
            </a:r>
            <a:r>
              <a:rPr lang="en-US" sz="1600">
                <a:latin typeface="Verdana" pitchFamily="34" charset="0"/>
              </a:rPr>
              <a:t> Au target in central position 		(22h, Coulex)</a:t>
            </a:r>
          </a:p>
          <a:p>
            <a:pPr marL="179388" indent="-179388" algn="l">
              <a:spcBef>
                <a:spcPct val="20000"/>
              </a:spcBef>
              <a:buFont typeface="Wingdings" pitchFamily="2" charset="2"/>
              <a:buChar char="§"/>
            </a:pPr>
            <a:r>
              <a:rPr lang="en-US" sz="1600">
                <a:latin typeface="Verdana" pitchFamily="34" charset="0"/>
              </a:rPr>
              <a:t>0.4 mg/cm</a:t>
            </a:r>
            <a:r>
              <a:rPr lang="en-US" sz="1600" baseline="30000">
                <a:latin typeface="Verdana" pitchFamily="34" charset="0"/>
              </a:rPr>
              <a:t>2</a:t>
            </a:r>
            <a:r>
              <a:rPr lang="en-US" sz="1600">
                <a:latin typeface="Verdana" pitchFamily="34" charset="0"/>
              </a:rPr>
              <a:t> Au target 12cm downstream of center 	(51h, Coulex)</a:t>
            </a:r>
          </a:p>
          <a:p>
            <a:pPr marL="179388" indent="-179388" algn="l">
              <a:spcBef>
                <a:spcPct val="20000"/>
              </a:spcBef>
              <a:buFont typeface="Wingdings" pitchFamily="2" charset="2"/>
              <a:buChar char="§"/>
            </a:pPr>
            <a:r>
              <a:rPr lang="en-US" sz="1600">
                <a:latin typeface="Verdana" pitchFamily="34" charset="0"/>
              </a:rPr>
              <a:t>0.7 mg/cm</a:t>
            </a:r>
            <a:r>
              <a:rPr lang="en-US" sz="1600" baseline="30000">
                <a:latin typeface="Verdana" pitchFamily="34" charset="0"/>
              </a:rPr>
              <a:t>2</a:t>
            </a:r>
            <a:r>
              <a:rPr lang="en-US" sz="1600">
                <a:latin typeface="Verdana" pitchFamily="34" charset="0"/>
              </a:rPr>
              <a:t> Be target in central position 		(29h, Fragmentation)</a:t>
            </a:r>
          </a:p>
          <a:p>
            <a:pPr marL="179388" indent="-179388" algn="l">
              <a:spcBef>
                <a:spcPct val="20000"/>
              </a:spcBef>
              <a:buFont typeface="Wingdings" pitchFamily="2" charset="2"/>
              <a:buChar char="§"/>
            </a:pPr>
            <a:endParaRPr lang="en-US" sz="1600">
              <a:latin typeface="Verdana" pitchFamily="34" charset="0"/>
            </a:endParaRPr>
          </a:p>
        </p:txBody>
      </p:sp>
      <p:sp>
        <p:nvSpPr>
          <p:cNvPr id="187401" name="Text Box 9"/>
          <p:cNvSpPr txBox="1">
            <a:spLocks noChangeArrowheads="1"/>
          </p:cNvSpPr>
          <p:nvPr/>
        </p:nvSpPr>
        <p:spPr bwMode="auto">
          <a:xfrm>
            <a:off x="395288" y="4772025"/>
            <a:ext cx="2182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accent2"/>
                </a:solidFill>
              </a:rPr>
              <a:t>Physics Runs</a:t>
            </a:r>
          </a:p>
        </p:txBody>
      </p:sp>
      <p:sp>
        <p:nvSpPr>
          <p:cNvPr id="187406" name="Text Box 14"/>
          <p:cNvSpPr txBox="1">
            <a:spLocks noChangeArrowheads="1"/>
          </p:cNvSpPr>
          <p:nvPr/>
        </p:nvSpPr>
        <p:spPr bwMode="auto">
          <a:xfrm>
            <a:off x="5795963" y="1700213"/>
            <a:ext cx="849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800" b="1" baseline="30000"/>
              <a:t>80</a:t>
            </a:r>
            <a:r>
              <a:rPr lang="en-US" sz="2800" b="1"/>
              <a:t>Kr</a:t>
            </a:r>
          </a:p>
        </p:txBody>
      </p:sp>
      <p:sp>
        <p:nvSpPr>
          <p:cNvPr id="187407" name="Text Box 15"/>
          <p:cNvSpPr txBox="1">
            <a:spLocks noChangeArrowheads="1"/>
          </p:cNvSpPr>
          <p:nvPr/>
        </p:nvSpPr>
        <p:spPr bwMode="auto">
          <a:xfrm>
            <a:off x="5724525" y="4005263"/>
            <a:ext cx="30829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en-US"/>
              <a:t> Large Coulex cross section</a:t>
            </a:r>
          </a:p>
          <a:p>
            <a:pPr algn="l" eaLnBrk="1" hangingPunct="1">
              <a:buFontTx/>
              <a:buChar char="•"/>
            </a:pPr>
            <a:r>
              <a:rPr lang="en-US"/>
              <a:t> Reasonably long lifetime </a:t>
            </a:r>
          </a:p>
          <a:p>
            <a:pPr algn="l" eaLnBrk="1" hangingPunct="1"/>
            <a:r>
              <a:rPr lang="en-US"/>
              <a:t>  (no decay inside the target)</a:t>
            </a:r>
          </a:p>
        </p:txBody>
      </p:sp>
      <p:pic>
        <p:nvPicPr>
          <p:cNvPr id="187410" name="Picture 18" descr="80KrLevel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2397125"/>
            <a:ext cx="26543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4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4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0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74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7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animBg="1"/>
      <p:bldP spid="187399" grpId="0"/>
      <p:bldP spid="187401" grpId="0"/>
      <p:bldP spid="187406" grpId="0"/>
      <p:bldP spid="1874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ußzeilenplatzhalter 3"/>
          <p:cNvSpPr>
            <a:spLocks noGrp="1"/>
          </p:cNvSpPr>
          <p:nvPr>
            <p:ph type="ftr" sz="quarter" idx="10"/>
          </p:nvPr>
        </p:nvSpPr>
        <p:spPr/>
        <p:txBody>
          <a:bodyPr/>
          <a:lstStyle/>
          <a:p>
            <a:pPr>
              <a:defRPr/>
            </a:pPr>
            <a:r>
              <a:rPr lang="de-DE"/>
              <a:t>June 3rd, 2013  |  Norbert Pietralla | TU-Darmstadt | Konferenz  |  </a:t>
            </a:r>
            <a:fld id="{1C7E5F5B-5AE9-4F6E-A9BC-04ED7D7A90D7}" type="slidenum">
              <a:rPr lang="de-DE"/>
              <a:pPr>
                <a:defRPr/>
              </a:pPr>
              <a:t>13</a:t>
            </a:fld>
            <a:endParaRPr lang="de-DE"/>
          </a:p>
          <a:p>
            <a:pPr>
              <a:defRPr/>
            </a:pPr>
            <a:endParaRPr lang="de-DE"/>
          </a:p>
        </p:txBody>
      </p:sp>
      <p:sp>
        <p:nvSpPr>
          <p:cNvPr id="191525" name="Rectangle 37"/>
          <p:cNvSpPr>
            <a:spLocks noChangeArrowheads="1"/>
          </p:cNvSpPr>
          <p:nvPr/>
        </p:nvSpPr>
        <p:spPr bwMode="auto">
          <a:xfrm>
            <a:off x="250825" y="3397250"/>
            <a:ext cx="8642350" cy="2768600"/>
          </a:xfrm>
          <a:prstGeom prst="rect">
            <a:avLst/>
          </a:prstGeom>
          <a:solidFill>
            <a:srgbClr val="CCFFCC"/>
          </a:solidFill>
          <a:ln w="2857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Rectangle 36"/>
          <p:cNvSpPr>
            <a:spLocks noChangeArrowheads="1"/>
          </p:cNvSpPr>
          <p:nvPr/>
        </p:nvSpPr>
        <p:spPr bwMode="auto">
          <a:xfrm>
            <a:off x="250825" y="1558925"/>
            <a:ext cx="8642350" cy="1800225"/>
          </a:xfrm>
          <a:prstGeom prst="rect">
            <a:avLst/>
          </a:prstGeom>
          <a:solidFill>
            <a:schemeClr val="accent1"/>
          </a:solidFill>
          <a:ln w="2857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65" name="Rectangle 2"/>
          <p:cNvSpPr>
            <a:spLocks noGrp="1" noChangeArrowheads="1"/>
          </p:cNvSpPr>
          <p:nvPr>
            <p:ph type="title"/>
          </p:nvPr>
        </p:nvSpPr>
        <p:spPr>
          <a:xfrm>
            <a:off x="358775" y="490538"/>
            <a:ext cx="6877050" cy="838200"/>
          </a:xfrm>
        </p:spPr>
        <p:txBody>
          <a:bodyPr/>
          <a:lstStyle/>
          <a:p>
            <a:pPr eaLnBrk="1" hangingPunct="1"/>
            <a:r>
              <a:rPr lang="en-US" smtClean="0"/>
              <a:t>Complex Data Analysis </a:t>
            </a:r>
          </a:p>
        </p:txBody>
      </p:sp>
      <p:sp>
        <p:nvSpPr>
          <p:cNvPr id="15366" name="Text Box 4"/>
          <p:cNvSpPr txBox="1">
            <a:spLocks noChangeArrowheads="1"/>
          </p:cNvSpPr>
          <p:nvPr/>
        </p:nvSpPr>
        <p:spPr bwMode="auto">
          <a:xfrm>
            <a:off x="552450" y="1651000"/>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AGATA</a:t>
            </a:r>
          </a:p>
          <a:p>
            <a:pPr eaLnBrk="1" hangingPunct="1"/>
            <a:r>
              <a:rPr lang="en-US"/>
              <a:t>NARVAL acquisition</a:t>
            </a:r>
          </a:p>
        </p:txBody>
      </p:sp>
      <p:sp>
        <p:nvSpPr>
          <p:cNvPr id="15367" name="Text Box 5"/>
          <p:cNvSpPr txBox="1">
            <a:spLocks noChangeArrowheads="1"/>
          </p:cNvSpPr>
          <p:nvPr/>
        </p:nvSpPr>
        <p:spPr bwMode="auto">
          <a:xfrm>
            <a:off x="6108700" y="165100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FRS/LYCCA/HECTOR</a:t>
            </a:r>
          </a:p>
          <a:p>
            <a:pPr eaLnBrk="1" hangingPunct="1"/>
            <a:r>
              <a:rPr lang="en-US"/>
              <a:t>MBS acquisition</a:t>
            </a:r>
          </a:p>
        </p:txBody>
      </p:sp>
      <p:sp>
        <p:nvSpPr>
          <p:cNvPr id="15368" name="Rectangle 6"/>
          <p:cNvSpPr>
            <a:spLocks noChangeArrowheads="1"/>
          </p:cNvSpPr>
          <p:nvPr/>
        </p:nvSpPr>
        <p:spPr bwMode="auto">
          <a:xfrm>
            <a:off x="552450" y="1651000"/>
            <a:ext cx="2241550"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69" name="Rectangle 7"/>
          <p:cNvSpPr>
            <a:spLocks noChangeArrowheads="1"/>
          </p:cNvSpPr>
          <p:nvPr/>
        </p:nvSpPr>
        <p:spPr bwMode="auto">
          <a:xfrm>
            <a:off x="6084888" y="1651000"/>
            <a:ext cx="2495550"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70" name="Text Box 9"/>
          <p:cNvSpPr txBox="1">
            <a:spLocks noChangeArrowheads="1"/>
          </p:cNvSpPr>
          <p:nvPr/>
        </p:nvSpPr>
        <p:spPr bwMode="auto">
          <a:xfrm>
            <a:off x="585788" y="2646363"/>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Preamplifier traces</a:t>
            </a:r>
          </a:p>
          <a:p>
            <a:pPr eaLnBrk="1" hangingPunct="1"/>
            <a:r>
              <a:rPr lang="en-US"/>
              <a:t>(on disk)</a:t>
            </a:r>
          </a:p>
        </p:txBody>
      </p:sp>
      <p:sp>
        <p:nvSpPr>
          <p:cNvPr id="15371" name="Rectangle 10"/>
          <p:cNvSpPr>
            <a:spLocks noChangeArrowheads="1"/>
          </p:cNvSpPr>
          <p:nvPr/>
        </p:nvSpPr>
        <p:spPr bwMode="auto">
          <a:xfrm>
            <a:off x="550863" y="2659063"/>
            <a:ext cx="2241550"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499" name="Rectangle 11"/>
          <p:cNvSpPr>
            <a:spLocks noChangeArrowheads="1"/>
          </p:cNvSpPr>
          <p:nvPr/>
        </p:nvSpPr>
        <p:spPr bwMode="auto">
          <a:xfrm>
            <a:off x="547688" y="3667125"/>
            <a:ext cx="2241550"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00" name="Text Box 12"/>
          <p:cNvSpPr txBox="1">
            <a:spLocks noChangeArrowheads="1"/>
          </p:cNvSpPr>
          <p:nvPr/>
        </p:nvSpPr>
        <p:spPr bwMode="auto">
          <a:xfrm>
            <a:off x="512763" y="3790950"/>
            <a:ext cx="233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Pulse shape analysis</a:t>
            </a:r>
          </a:p>
        </p:txBody>
      </p:sp>
      <p:sp>
        <p:nvSpPr>
          <p:cNvPr id="15374" name="Text Box 13"/>
          <p:cNvSpPr txBox="1">
            <a:spLocks noChangeArrowheads="1"/>
          </p:cNvSpPr>
          <p:nvPr/>
        </p:nvSpPr>
        <p:spPr bwMode="auto">
          <a:xfrm>
            <a:off x="6643688" y="2573338"/>
            <a:ext cx="118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Raw Data</a:t>
            </a:r>
          </a:p>
          <a:p>
            <a:pPr eaLnBrk="1" hangingPunct="1"/>
            <a:r>
              <a:rPr lang="en-US"/>
              <a:t>(on disk)</a:t>
            </a:r>
          </a:p>
        </p:txBody>
      </p:sp>
      <p:sp>
        <p:nvSpPr>
          <p:cNvPr id="15375" name="Rectangle 14"/>
          <p:cNvSpPr>
            <a:spLocks noChangeArrowheads="1"/>
          </p:cNvSpPr>
          <p:nvPr/>
        </p:nvSpPr>
        <p:spPr bwMode="auto">
          <a:xfrm>
            <a:off x="6084888" y="2586038"/>
            <a:ext cx="2519362"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03" name="Text Box 15"/>
          <p:cNvSpPr txBox="1">
            <a:spLocks noChangeArrowheads="1"/>
          </p:cNvSpPr>
          <p:nvPr/>
        </p:nvSpPr>
        <p:spPr bwMode="auto">
          <a:xfrm>
            <a:off x="6080125" y="450850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Gamma-Ray tracking</a:t>
            </a:r>
          </a:p>
          <a:p>
            <a:pPr eaLnBrk="1" hangingPunct="1"/>
            <a:r>
              <a:rPr lang="en-US"/>
              <a:t>and Doppler correction</a:t>
            </a:r>
          </a:p>
        </p:txBody>
      </p:sp>
      <p:sp>
        <p:nvSpPr>
          <p:cNvPr id="191504" name="Rectangle 16"/>
          <p:cNvSpPr>
            <a:spLocks noChangeArrowheads="1"/>
          </p:cNvSpPr>
          <p:nvPr/>
        </p:nvSpPr>
        <p:spPr bwMode="auto">
          <a:xfrm>
            <a:off x="6084888" y="3575050"/>
            <a:ext cx="2519362"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05" name="Rectangle 17"/>
          <p:cNvSpPr>
            <a:spLocks noChangeArrowheads="1"/>
          </p:cNvSpPr>
          <p:nvPr/>
        </p:nvSpPr>
        <p:spPr bwMode="auto">
          <a:xfrm>
            <a:off x="547688" y="4675188"/>
            <a:ext cx="2241550"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06" name="Text Box 18"/>
          <p:cNvSpPr txBox="1">
            <a:spLocks noChangeArrowheads="1"/>
          </p:cNvSpPr>
          <p:nvPr/>
        </p:nvSpPr>
        <p:spPr bwMode="auto">
          <a:xfrm>
            <a:off x="660400" y="4654550"/>
            <a:ext cx="2012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Interaction Points </a:t>
            </a:r>
          </a:p>
          <a:p>
            <a:pPr eaLnBrk="1" hangingPunct="1"/>
            <a:r>
              <a:rPr lang="en-US"/>
              <a:t>(on disk)</a:t>
            </a:r>
          </a:p>
        </p:txBody>
      </p:sp>
      <p:sp>
        <p:nvSpPr>
          <p:cNvPr id="191507" name="Text Box 19"/>
          <p:cNvSpPr txBox="1">
            <a:spLocks noChangeArrowheads="1"/>
          </p:cNvSpPr>
          <p:nvPr/>
        </p:nvSpPr>
        <p:spPr bwMode="auto">
          <a:xfrm>
            <a:off x="6378575" y="3579813"/>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Particle tracking </a:t>
            </a:r>
          </a:p>
          <a:p>
            <a:pPr eaLnBrk="1" hangingPunct="1"/>
            <a:r>
              <a:rPr lang="en-US"/>
              <a:t>and identification</a:t>
            </a:r>
          </a:p>
        </p:txBody>
      </p:sp>
      <p:sp>
        <p:nvSpPr>
          <p:cNvPr id="191508" name="Rectangle 20"/>
          <p:cNvSpPr>
            <a:spLocks noChangeArrowheads="1"/>
          </p:cNvSpPr>
          <p:nvPr/>
        </p:nvSpPr>
        <p:spPr bwMode="auto">
          <a:xfrm>
            <a:off x="6084888" y="4530725"/>
            <a:ext cx="2519362"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09" name="Text Box 21"/>
          <p:cNvSpPr txBox="1">
            <a:spLocks noChangeArrowheads="1"/>
          </p:cNvSpPr>
          <p:nvPr/>
        </p:nvSpPr>
        <p:spPr bwMode="auto">
          <a:xfrm>
            <a:off x="6308725" y="5586413"/>
            <a:ext cx="2038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Gamma Spectrum</a:t>
            </a:r>
          </a:p>
        </p:txBody>
      </p:sp>
      <p:sp>
        <p:nvSpPr>
          <p:cNvPr id="191510" name="Rectangle 22"/>
          <p:cNvSpPr>
            <a:spLocks noChangeArrowheads="1"/>
          </p:cNvSpPr>
          <p:nvPr/>
        </p:nvSpPr>
        <p:spPr bwMode="auto">
          <a:xfrm>
            <a:off x="6084888" y="5467350"/>
            <a:ext cx="2519362" cy="6286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384" name="Text Box 23"/>
          <p:cNvSpPr txBox="1">
            <a:spLocks noChangeArrowheads="1"/>
          </p:cNvSpPr>
          <p:nvPr/>
        </p:nvSpPr>
        <p:spPr bwMode="auto">
          <a:xfrm>
            <a:off x="3590925" y="2206625"/>
            <a:ext cx="18446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accent2"/>
                </a:solidFill>
              </a:rPr>
              <a:t>Experiment</a:t>
            </a:r>
          </a:p>
          <a:p>
            <a:pPr eaLnBrk="1" hangingPunct="1"/>
            <a:r>
              <a:rPr lang="en-US" b="1">
                <a:solidFill>
                  <a:schemeClr val="accent2"/>
                </a:solidFill>
              </a:rPr>
              <a:t>(simplified)</a:t>
            </a:r>
          </a:p>
        </p:txBody>
      </p:sp>
      <p:cxnSp>
        <p:nvCxnSpPr>
          <p:cNvPr id="191516" name="AutoShape 28"/>
          <p:cNvCxnSpPr>
            <a:cxnSpLocks noChangeShapeType="1"/>
            <a:stCxn id="191506" idx="2"/>
            <a:endCxn id="191508" idx="1"/>
          </p:cNvCxnSpPr>
          <p:nvPr/>
        </p:nvCxnSpPr>
        <p:spPr bwMode="auto">
          <a:xfrm rot="5400000" flipH="1" flipV="1">
            <a:off x="3650457" y="2861468"/>
            <a:ext cx="450850" cy="4418013"/>
          </a:xfrm>
          <a:prstGeom prst="bentConnector4">
            <a:avLst>
              <a:gd name="adj1" fmla="val -50704"/>
              <a:gd name="adj2" fmla="val 61407"/>
            </a:avLst>
          </a:prstGeom>
          <a:noFill/>
          <a:ln w="57150">
            <a:solidFill>
              <a:srgbClr val="FF252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6" name="AutoShape 29"/>
          <p:cNvCxnSpPr>
            <a:cxnSpLocks noChangeShapeType="1"/>
            <a:stCxn id="15368" idx="2"/>
            <a:endCxn id="15371" idx="0"/>
          </p:cNvCxnSpPr>
          <p:nvPr/>
        </p:nvCxnSpPr>
        <p:spPr bwMode="auto">
          <a:xfrm flipH="1">
            <a:off x="1671638" y="2279650"/>
            <a:ext cx="1587" cy="379413"/>
          </a:xfrm>
          <a:prstGeom prst="straightConnector1">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8" name="AutoShape 30"/>
          <p:cNvCxnSpPr>
            <a:cxnSpLocks noChangeShapeType="1"/>
            <a:stCxn id="15371" idx="2"/>
            <a:endCxn id="191499" idx="0"/>
          </p:cNvCxnSpPr>
          <p:nvPr/>
        </p:nvCxnSpPr>
        <p:spPr bwMode="auto">
          <a:xfrm flipH="1">
            <a:off x="1668463" y="3287713"/>
            <a:ext cx="3175" cy="379412"/>
          </a:xfrm>
          <a:prstGeom prst="straightConnector1">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9" name="AutoShape 31"/>
          <p:cNvCxnSpPr>
            <a:cxnSpLocks noChangeShapeType="1"/>
            <a:stCxn id="191499" idx="2"/>
            <a:endCxn id="191506" idx="0"/>
          </p:cNvCxnSpPr>
          <p:nvPr/>
        </p:nvCxnSpPr>
        <p:spPr bwMode="auto">
          <a:xfrm flipH="1">
            <a:off x="1666875" y="4295775"/>
            <a:ext cx="1588" cy="358775"/>
          </a:xfrm>
          <a:prstGeom prst="straightConnector1">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9" name="AutoShape 32"/>
          <p:cNvCxnSpPr>
            <a:cxnSpLocks noChangeShapeType="1"/>
            <a:stCxn id="15369" idx="2"/>
            <a:endCxn id="15375" idx="0"/>
          </p:cNvCxnSpPr>
          <p:nvPr/>
        </p:nvCxnSpPr>
        <p:spPr bwMode="auto">
          <a:xfrm>
            <a:off x="7332663" y="2279650"/>
            <a:ext cx="12700" cy="306388"/>
          </a:xfrm>
          <a:prstGeom prst="straightConnector1">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1" name="AutoShape 33"/>
          <p:cNvCxnSpPr>
            <a:cxnSpLocks noChangeShapeType="1"/>
            <a:stCxn id="15375" idx="2"/>
            <a:endCxn id="191504" idx="0"/>
          </p:cNvCxnSpPr>
          <p:nvPr/>
        </p:nvCxnSpPr>
        <p:spPr bwMode="auto">
          <a:xfrm>
            <a:off x="7345363" y="3214688"/>
            <a:ext cx="0" cy="360362"/>
          </a:xfrm>
          <a:prstGeom prst="straightConnector1">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2" name="AutoShape 34"/>
          <p:cNvCxnSpPr>
            <a:cxnSpLocks noChangeShapeType="1"/>
            <a:stCxn id="191504" idx="2"/>
            <a:endCxn id="191508" idx="0"/>
          </p:cNvCxnSpPr>
          <p:nvPr/>
        </p:nvCxnSpPr>
        <p:spPr bwMode="auto">
          <a:xfrm>
            <a:off x="7345363" y="4203700"/>
            <a:ext cx="0" cy="327025"/>
          </a:xfrm>
          <a:prstGeom prst="straightConnector1">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23" name="AutoShape 35"/>
          <p:cNvCxnSpPr>
            <a:cxnSpLocks noChangeShapeType="1"/>
            <a:stCxn id="191508" idx="2"/>
            <a:endCxn id="191510" idx="0"/>
          </p:cNvCxnSpPr>
          <p:nvPr/>
        </p:nvCxnSpPr>
        <p:spPr bwMode="auto">
          <a:xfrm>
            <a:off x="7345363" y="5159375"/>
            <a:ext cx="0" cy="307975"/>
          </a:xfrm>
          <a:prstGeom prst="straightConnector1">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526" name="Text Box 38"/>
          <p:cNvSpPr txBox="1">
            <a:spLocks noChangeArrowheads="1"/>
          </p:cNvSpPr>
          <p:nvPr/>
        </p:nvSpPr>
        <p:spPr bwMode="auto">
          <a:xfrm>
            <a:off x="3779838" y="3849688"/>
            <a:ext cx="14382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hlink"/>
                </a:solidFill>
              </a:rPr>
              <a:t>Analysis</a:t>
            </a:r>
          </a:p>
          <a:p>
            <a:pPr eaLnBrk="1" hangingPunct="1"/>
            <a:r>
              <a:rPr lang="en-US" b="1">
                <a:solidFill>
                  <a:schemeClr val="hlink"/>
                </a:solidFill>
              </a:rPr>
              <a:t>(simplified)</a:t>
            </a:r>
          </a:p>
        </p:txBody>
      </p:sp>
      <p:sp>
        <p:nvSpPr>
          <p:cNvPr id="191529" name="Rectangle 41"/>
          <p:cNvSpPr>
            <a:spLocks noChangeArrowheads="1"/>
          </p:cNvSpPr>
          <p:nvPr/>
        </p:nvSpPr>
        <p:spPr bwMode="auto">
          <a:xfrm>
            <a:off x="3114675" y="4759325"/>
            <a:ext cx="2690813" cy="1190625"/>
          </a:xfrm>
          <a:prstGeom prst="rect">
            <a:avLst/>
          </a:prstGeom>
          <a:solidFill>
            <a:srgbClr val="F0F006"/>
          </a:solidFill>
          <a:ln>
            <a:noFill/>
          </a:ln>
          <a:effectLst/>
          <a:extLst>
            <a:ext uri="{91240B29-F687-4F45-9708-019B960494DF}">
              <a14:hiddenLine xmlns:a14="http://schemas.microsoft.com/office/drawing/2010/main" w="9525" algn="ctr">
                <a:solidFill>
                  <a:srgbClr val="F0F0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28" name="Text Box 40"/>
          <p:cNvSpPr txBox="1">
            <a:spLocks noChangeArrowheads="1"/>
          </p:cNvSpPr>
          <p:nvPr/>
        </p:nvSpPr>
        <p:spPr bwMode="auto">
          <a:xfrm>
            <a:off x="3114675" y="4738688"/>
            <a:ext cx="31130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en-US"/>
              <a:t> Make sure everything is</a:t>
            </a:r>
          </a:p>
          <a:p>
            <a:pPr algn="l" eaLnBrk="1" hangingPunct="1"/>
            <a:r>
              <a:rPr lang="en-US"/>
              <a:t>  correct</a:t>
            </a:r>
          </a:p>
          <a:p>
            <a:pPr algn="l" eaLnBrk="1" hangingPunct="1">
              <a:buFontTx/>
              <a:buChar char="•"/>
            </a:pPr>
            <a:r>
              <a:rPr lang="en-US"/>
              <a:t> Lots of parameters to</a:t>
            </a:r>
          </a:p>
          <a:p>
            <a:pPr algn="l" eaLnBrk="1" hangingPunct="1"/>
            <a:r>
              <a:rPr lang="en-US"/>
              <a:t>  understand / optimize</a:t>
            </a:r>
          </a:p>
        </p:txBody>
      </p:sp>
      <p:sp>
        <p:nvSpPr>
          <p:cNvPr id="191530" name="Line 42"/>
          <p:cNvSpPr>
            <a:spLocks noChangeShapeType="1"/>
          </p:cNvSpPr>
          <p:nvPr/>
        </p:nvSpPr>
        <p:spPr bwMode="auto">
          <a:xfrm flipH="1" flipV="1">
            <a:off x="2484438" y="4203700"/>
            <a:ext cx="719137" cy="641350"/>
          </a:xfrm>
          <a:prstGeom prst="line">
            <a:avLst/>
          </a:prstGeom>
          <a:noFill/>
          <a:ln w="76200">
            <a:solidFill>
              <a:srgbClr val="F0F00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31" name="Line 43"/>
          <p:cNvSpPr>
            <a:spLocks noChangeShapeType="1"/>
          </p:cNvSpPr>
          <p:nvPr/>
        </p:nvSpPr>
        <p:spPr bwMode="auto">
          <a:xfrm flipV="1">
            <a:off x="5364163" y="4157663"/>
            <a:ext cx="863600" cy="687387"/>
          </a:xfrm>
          <a:prstGeom prst="line">
            <a:avLst/>
          </a:prstGeom>
          <a:noFill/>
          <a:ln w="76200">
            <a:solidFill>
              <a:srgbClr val="F0F00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1532" name="Line 44"/>
          <p:cNvSpPr>
            <a:spLocks noChangeShapeType="1"/>
          </p:cNvSpPr>
          <p:nvPr/>
        </p:nvSpPr>
        <p:spPr bwMode="auto">
          <a:xfrm flipV="1">
            <a:off x="5580063" y="4845050"/>
            <a:ext cx="1063625" cy="450850"/>
          </a:xfrm>
          <a:prstGeom prst="line">
            <a:avLst/>
          </a:prstGeom>
          <a:noFill/>
          <a:ln w="76200">
            <a:solidFill>
              <a:srgbClr val="F0F00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5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15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5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15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15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15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5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15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15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15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15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15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15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15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15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15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5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15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15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15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1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9" grpId="0" animBg="1"/>
      <p:bldP spid="191500" grpId="0"/>
      <p:bldP spid="191503" grpId="0"/>
      <p:bldP spid="191504" grpId="0" animBg="1"/>
      <p:bldP spid="191505" grpId="0" animBg="1"/>
      <p:bldP spid="191506" grpId="0"/>
      <p:bldP spid="191507" grpId="0"/>
      <p:bldP spid="191508" grpId="0" animBg="1"/>
      <p:bldP spid="191509" grpId="0"/>
      <p:bldP spid="191510" grpId="0" animBg="1"/>
      <p:bldP spid="191526" grpId="0"/>
      <p:bldP spid="191529" grpId="0" animBg="1"/>
      <p:bldP spid="191528" grpId="0"/>
      <p:bldP spid="191530" grpId="0" animBg="1"/>
      <p:bldP spid="191531" grpId="0" animBg="1"/>
      <p:bldP spid="1915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3"/>
          <p:cNvSpPr>
            <a:spLocks noGrp="1"/>
          </p:cNvSpPr>
          <p:nvPr>
            <p:ph type="ftr" sz="quarter" idx="10"/>
          </p:nvPr>
        </p:nvSpPr>
        <p:spPr/>
        <p:txBody>
          <a:bodyPr/>
          <a:lstStyle/>
          <a:p>
            <a:pPr>
              <a:defRPr/>
            </a:pPr>
            <a:r>
              <a:rPr lang="de-DE"/>
              <a:t>June 3rd, 2013  |  Norbert Pietralla | TU-Darmstadt | Konferenz  |  </a:t>
            </a:r>
            <a:fld id="{64BA1C02-EDC8-46D6-A91F-1001734E513A}" type="slidenum">
              <a:rPr lang="de-DE"/>
              <a:pPr>
                <a:defRPr/>
              </a:pPr>
              <a:t>14</a:t>
            </a:fld>
            <a:endParaRPr lang="de-DE"/>
          </a:p>
          <a:p>
            <a:pPr>
              <a:defRPr/>
            </a:pPr>
            <a:endParaRPr lang="de-DE"/>
          </a:p>
        </p:txBody>
      </p:sp>
      <p:sp>
        <p:nvSpPr>
          <p:cNvPr id="16387" name="Rectangle 2"/>
          <p:cNvSpPr>
            <a:spLocks noGrp="1" noChangeArrowheads="1"/>
          </p:cNvSpPr>
          <p:nvPr>
            <p:ph type="title"/>
          </p:nvPr>
        </p:nvSpPr>
        <p:spPr/>
        <p:txBody>
          <a:bodyPr/>
          <a:lstStyle/>
          <a:p>
            <a:pPr eaLnBrk="1" hangingPunct="1"/>
            <a:r>
              <a:rPr lang="en-US" sz="2400" baseline="30000" smtClean="0"/>
              <a:t>80</a:t>
            </a:r>
            <a:r>
              <a:rPr lang="en-US" sz="2400" smtClean="0"/>
              <a:t>Kr gamma rays</a:t>
            </a:r>
            <a:br>
              <a:rPr lang="en-US" sz="2400" smtClean="0"/>
            </a:br>
            <a:r>
              <a:rPr lang="en-US" sz="2400" smtClean="0"/>
              <a:t>(preliminary)</a:t>
            </a:r>
          </a:p>
        </p:txBody>
      </p:sp>
      <p:pic>
        <p:nvPicPr>
          <p:cNvPr id="16388" name="Picture 5" descr="tracking_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38" y="2270125"/>
            <a:ext cx="5883275"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7"/>
          <p:cNvSpPr txBox="1">
            <a:spLocks noChangeArrowheads="1"/>
          </p:cNvSpPr>
          <p:nvPr/>
        </p:nvSpPr>
        <p:spPr bwMode="auto">
          <a:xfrm>
            <a:off x="217488" y="3476625"/>
            <a:ext cx="27273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b="1"/>
              <a:t>Gates:</a:t>
            </a:r>
          </a:p>
          <a:p>
            <a:pPr algn="l" eaLnBrk="1" hangingPunct="1">
              <a:buFontTx/>
              <a:buChar char="•"/>
            </a:pPr>
            <a:r>
              <a:rPr lang="en-US"/>
              <a:t> particle-gamma time</a:t>
            </a:r>
          </a:p>
          <a:p>
            <a:pPr algn="l" eaLnBrk="1" hangingPunct="1">
              <a:buFontTx/>
              <a:buChar char="•"/>
            </a:pPr>
            <a:r>
              <a:rPr lang="en-US"/>
              <a:t> LYCCA E-</a:t>
            </a:r>
            <a:r>
              <a:rPr lang="el-GR">
                <a:cs typeface="Arial" pitchFamily="34" charset="0"/>
              </a:rPr>
              <a:t>Δ</a:t>
            </a:r>
            <a:r>
              <a:rPr lang="en-US">
                <a:cs typeface="Arial" pitchFamily="34" charset="0"/>
              </a:rPr>
              <a:t>E</a:t>
            </a:r>
          </a:p>
          <a:p>
            <a:pPr algn="l" eaLnBrk="1" hangingPunct="1">
              <a:buFontTx/>
              <a:buChar char="•"/>
            </a:pPr>
            <a:r>
              <a:rPr lang="en-US">
                <a:cs typeface="Arial" pitchFamily="34" charset="0"/>
              </a:rPr>
              <a:t> LYCCA E-ToF</a:t>
            </a:r>
          </a:p>
          <a:p>
            <a:pPr algn="l" eaLnBrk="1" hangingPunct="1">
              <a:buFontTx/>
              <a:buChar char="•"/>
            </a:pPr>
            <a:r>
              <a:rPr lang="en-US">
                <a:cs typeface="Arial" pitchFamily="34" charset="0"/>
              </a:rPr>
              <a:t> gamma multiplicity &lt;= 2</a:t>
            </a:r>
            <a:endParaRPr lang="el-GR">
              <a:cs typeface="Arial" pitchFamily="34" charset="0"/>
            </a:endParaRPr>
          </a:p>
        </p:txBody>
      </p:sp>
      <p:sp>
        <p:nvSpPr>
          <p:cNvPr id="16390" name="Text Box 8"/>
          <p:cNvSpPr txBox="1">
            <a:spLocks noChangeArrowheads="1"/>
          </p:cNvSpPr>
          <p:nvPr/>
        </p:nvSpPr>
        <p:spPr bwMode="auto">
          <a:xfrm>
            <a:off x="3635375" y="1628775"/>
            <a:ext cx="532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en-US"/>
              <a:t> Difference between the OFT and MGT gamma </a:t>
            </a:r>
          </a:p>
          <a:p>
            <a:pPr algn="l" eaLnBrk="1" hangingPunct="1"/>
            <a:r>
              <a:rPr lang="en-US"/>
              <a:t>  tracking algorithms</a:t>
            </a:r>
          </a:p>
        </p:txBody>
      </p:sp>
      <p:sp>
        <p:nvSpPr>
          <p:cNvPr id="16391" name="Text Box 10"/>
          <p:cNvSpPr txBox="1">
            <a:spLocks noChangeArrowheads="1"/>
          </p:cNvSpPr>
          <p:nvPr/>
        </p:nvSpPr>
        <p:spPr bwMode="auto">
          <a:xfrm>
            <a:off x="217488" y="5033963"/>
            <a:ext cx="36337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b="1"/>
              <a:t>Statistics:</a:t>
            </a:r>
          </a:p>
          <a:p>
            <a:pPr algn="l" eaLnBrk="1" hangingPunct="1">
              <a:buFontTx/>
              <a:buChar char="•"/>
            </a:pPr>
            <a:r>
              <a:rPr lang="en-US"/>
              <a:t> incident particles </a:t>
            </a:r>
            <a:r>
              <a:rPr lang="en-US">
                <a:cs typeface="Arial" pitchFamily="34" charset="0"/>
              </a:rPr>
              <a:t>≈ 92·10</a:t>
            </a:r>
            <a:r>
              <a:rPr lang="en-US" baseline="30000">
                <a:cs typeface="Arial" pitchFamily="34" charset="0"/>
              </a:rPr>
              <a:t>6</a:t>
            </a:r>
          </a:p>
          <a:p>
            <a:pPr algn="l" eaLnBrk="1" hangingPunct="1">
              <a:buFontTx/>
              <a:buChar char="•"/>
            </a:pPr>
            <a:r>
              <a:rPr lang="en-US"/>
              <a:t> part.-AGATA triggers ≈ 1.3·10</a:t>
            </a:r>
            <a:r>
              <a:rPr lang="en-US" baseline="30000"/>
              <a:t>6</a:t>
            </a:r>
          </a:p>
        </p:txBody>
      </p:sp>
      <p:sp>
        <p:nvSpPr>
          <p:cNvPr id="16392" name="Text Box 11"/>
          <p:cNvSpPr txBox="1">
            <a:spLocks noChangeArrowheads="1"/>
          </p:cNvSpPr>
          <p:nvPr/>
        </p:nvSpPr>
        <p:spPr bwMode="auto">
          <a:xfrm>
            <a:off x="217488" y="2584450"/>
            <a:ext cx="29432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b="1"/>
              <a:t>Trigger:</a:t>
            </a:r>
          </a:p>
          <a:p>
            <a:pPr algn="l" eaLnBrk="1" hangingPunct="1">
              <a:buFontTx/>
              <a:buChar char="•"/>
            </a:pPr>
            <a:r>
              <a:rPr lang="en-US"/>
              <a:t> particle-AGATA-LYCCA</a:t>
            </a:r>
          </a:p>
          <a:p>
            <a:pPr algn="l" eaLnBrk="1" hangingPunct="1">
              <a:buFontTx/>
              <a:buChar char="•"/>
            </a:pPr>
            <a:r>
              <a:rPr lang="en-US"/>
              <a:t> particle-HECTOR-LYCCA</a:t>
            </a:r>
            <a:endParaRPr lang="el-GR">
              <a:cs typeface="Arial" pitchFamily="34" charset="0"/>
            </a:endParaRPr>
          </a:p>
        </p:txBody>
      </p:sp>
      <p:sp>
        <p:nvSpPr>
          <p:cNvPr id="16393" name="Text Box 13"/>
          <p:cNvSpPr txBox="1">
            <a:spLocks noChangeArrowheads="1"/>
          </p:cNvSpPr>
          <p:nvPr/>
        </p:nvSpPr>
        <p:spPr bwMode="auto">
          <a:xfrm>
            <a:off x="236538" y="1628775"/>
            <a:ext cx="32210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b="1"/>
              <a:t>One shift:</a:t>
            </a:r>
          </a:p>
          <a:p>
            <a:pPr algn="l" eaLnBrk="1" hangingPunct="1">
              <a:buFontTx/>
              <a:buChar char="•"/>
            </a:pPr>
            <a:r>
              <a:rPr lang="en-US"/>
              <a:t> duration  </a:t>
            </a:r>
            <a:r>
              <a:rPr lang="en-US">
                <a:cs typeface="Arial" pitchFamily="34" charset="0"/>
              </a:rPr>
              <a:t>≈ </a:t>
            </a:r>
            <a:r>
              <a:rPr lang="en-US"/>
              <a:t>8h</a:t>
            </a:r>
          </a:p>
          <a:p>
            <a:pPr algn="l" eaLnBrk="1" hangingPunct="1">
              <a:buFontTx/>
              <a:buChar char="•"/>
            </a:pPr>
            <a:r>
              <a:rPr lang="en-US"/>
              <a:t> intensity  </a:t>
            </a:r>
            <a:r>
              <a:rPr lang="en-US">
                <a:cs typeface="Arial" pitchFamily="34" charset="0"/>
              </a:rPr>
              <a:t>≈ 35k part. per spill</a:t>
            </a:r>
          </a:p>
        </p:txBody>
      </p:sp>
      <p:sp>
        <p:nvSpPr>
          <p:cNvPr id="16394" name="Text Box 14"/>
          <p:cNvSpPr txBox="1">
            <a:spLocks noChangeArrowheads="1"/>
          </p:cNvSpPr>
          <p:nvPr/>
        </p:nvSpPr>
        <p:spPr bwMode="auto">
          <a:xfrm>
            <a:off x="6948488" y="3316288"/>
            <a:ext cx="1758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solidFill>
                  <a:schemeClr val="accent2"/>
                </a:solidFill>
              </a:rPr>
              <a:t>MGT tracking</a:t>
            </a:r>
          </a:p>
          <a:p>
            <a:pPr algn="l" eaLnBrk="1" hangingPunct="1"/>
            <a:r>
              <a:rPr lang="en-US">
                <a:solidFill>
                  <a:schemeClr val="accent2"/>
                </a:solidFill>
              </a:rPr>
              <a:t>950 counts</a:t>
            </a:r>
          </a:p>
          <a:p>
            <a:pPr algn="l" eaLnBrk="1" hangingPunct="1"/>
            <a:r>
              <a:rPr lang="en-US">
                <a:solidFill>
                  <a:schemeClr val="accent2"/>
                </a:solidFill>
              </a:rPr>
              <a:t>2.2% resolution</a:t>
            </a:r>
          </a:p>
        </p:txBody>
      </p:sp>
      <p:sp>
        <p:nvSpPr>
          <p:cNvPr id="16395" name="Text Box 15"/>
          <p:cNvSpPr txBox="1">
            <a:spLocks noChangeArrowheads="1"/>
          </p:cNvSpPr>
          <p:nvPr/>
        </p:nvSpPr>
        <p:spPr bwMode="auto">
          <a:xfrm>
            <a:off x="3729038" y="4365625"/>
            <a:ext cx="17589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t>OFT tracking</a:t>
            </a:r>
          </a:p>
          <a:p>
            <a:pPr algn="l" eaLnBrk="1" hangingPunct="1"/>
            <a:r>
              <a:rPr lang="en-US"/>
              <a:t>670 counts</a:t>
            </a:r>
          </a:p>
          <a:p>
            <a:pPr algn="l" eaLnBrk="1" hangingPunct="1"/>
            <a:r>
              <a:rPr lang="en-US"/>
              <a:t>1.7% resolution</a:t>
            </a:r>
          </a:p>
        </p:txBody>
      </p:sp>
      <p:sp>
        <p:nvSpPr>
          <p:cNvPr id="16396" name="Text Box 16"/>
          <p:cNvSpPr txBox="1">
            <a:spLocks noChangeArrowheads="1"/>
          </p:cNvSpPr>
          <p:nvPr/>
        </p:nvSpPr>
        <p:spPr bwMode="auto">
          <a:xfrm>
            <a:off x="4945063" y="2997200"/>
            <a:ext cx="188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baseline="30000"/>
              <a:t>80</a:t>
            </a:r>
            <a:r>
              <a:rPr lang="en-US"/>
              <a:t>Kr  2</a:t>
            </a:r>
            <a:r>
              <a:rPr lang="en-US" baseline="-25000"/>
              <a:t>1</a:t>
            </a:r>
            <a:r>
              <a:rPr lang="en-US" baseline="30000"/>
              <a:t>+            </a:t>
            </a:r>
            <a:r>
              <a:rPr lang="en-US"/>
              <a:t>0</a:t>
            </a:r>
            <a:r>
              <a:rPr lang="en-US" baseline="-25000"/>
              <a:t>1</a:t>
            </a:r>
            <a:r>
              <a:rPr lang="en-US" baseline="30000"/>
              <a:t>+</a:t>
            </a:r>
            <a:r>
              <a:rPr lang="en-US"/>
              <a:t> </a:t>
            </a:r>
          </a:p>
          <a:p>
            <a:pPr eaLnBrk="1" hangingPunct="1"/>
            <a:r>
              <a:rPr lang="en-US"/>
              <a:t>616.6 keV</a:t>
            </a:r>
          </a:p>
        </p:txBody>
      </p:sp>
      <p:sp>
        <p:nvSpPr>
          <p:cNvPr id="16397" name="Line 17"/>
          <p:cNvSpPr>
            <a:spLocks noChangeShapeType="1"/>
          </p:cNvSpPr>
          <p:nvPr/>
        </p:nvSpPr>
        <p:spPr bwMode="auto">
          <a:xfrm>
            <a:off x="5970588" y="32004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98" name="Text Box 18"/>
          <p:cNvSpPr txBox="1">
            <a:spLocks noChangeArrowheads="1"/>
          </p:cNvSpPr>
          <p:nvPr/>
        </p:nvSpPr>
        <p:spPr bwMode="auto">
          <a:xfrm>
            <a:off x="5553075" y="5589588"/>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energy [keV]</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pPr>
              <a:defRPr/>
            </a:pPr>
            <a:r>
              <a:rPr lang="de-DE"/>
              <a:t>June 3rd, 2013  |  Norbert Pietralla | TU-Darmstadt | Konferenz  |  </a:t>
            </a:r>
            <a:fld id="{A8572C30-D179-44B8-A415-88D0A57F3123}" type="slidenum">
              <a:rPr lang="de-DE"/>
              <a:pPr>
                <a:defRPr/>
              </a:pPr>
              <a:t>15</a:t>
            </a:fld>
            <a:endParaRPr lang="de-DE"/>
          </a:p>
          <a:p>
            <a:pPr>
              <a:defRPr/>
            </a:pPr>
            <a:endParaRPr lang="de-DE"/>
          </a:p>
        </p:txBody>
      </p:sp>
      <p:sp>
        <p:nvSpPr>
          <p:cNvPr id="17411" name="Rectangle 2"/>
          <p:cNvSpPr>
            <a:spLocks noGrp="1" noChangeArrowheads="1"/>
          </p:cNvSpPr>
          <p:nvPr>
            <p:ph type="title"/>
          </p:nvPr>
        </p:nvSpPr>
        <p:spPr/>
        <p:txBody>
          <a:bodyPr/>
          <a:lstStyle/>
          <a:p>
            <a:pPr eaLnBrk="1" hangingPunct="1"/>
            <a:r>
              <a:rPr lang="en-US" sz="2400" smtClean="0"/>
              <a:t>Preliminary Summary of PreSPEC-AGATA performance for Coulex</a:t>
            </a:r>
          </a:p>
        </p:txBody>
      </p:sp>
      <p:sp>
        <p:nvSpPr>
          <p:cNvPr id="17412" name="Rectangle 3"/>
          <p:cNvSpPr>
            <a:spLocks noGrp="1" noChangeArrowheads="1"/>
          </p:cNvSpPr>
          <p:nvPr>
            <p:ph type="body" idx="1"/>
          </p:nvPr>
        </p:nvSpPr>
        <p:spPr/>
        <p:txBody>
          <a:bodyPr/>
          <a:lstStyle/>
          <a:p>
            <a:pPr eaLnBrk="1" hangingPunct="1"/>
            <a:r>
              <a:rPr lang="en-US" sz="1800" b="1" smtClean="0"/>
              <a:t>Particle rate 		35·10</a:t>
            </a:r>
            <a:r>
              <a:rPr lang="en-US" sz="1800" b="1" baseline="30000" smtClean="0"/>
              <a:t>3 </a:t>
            </a:r>
            <a:r>
              <a:rPr lang="en-US" sz="1800" b="1" smtClean="0"/>
              <a:t>per spill</a:t>
            </a:r>
          </a:p>
          <a:p>
            <a:pPr eaLnBrk="1" hangingPunct="1"/>
            <a:r>
              <a:rPr lang="en-US" sz="1800" smtClean="0"/>
              <a:t>Dead time			130 </a:t>
            </a:r>
            <a:r>
              <a:rPr lang="el-GR" sz="1800" smtClean="0"/>
              <a:t>μ</a:t>
            </a:r>
            <a:r>
              <a:rPr lang="en-US" sz="1800" smtClean="0"/>
              <a:t>s </a:t>
            </a:r>
          </a:p>
          <a:p>
            <a:pPr eaLnBrk="1" hangingPunct="1"/>
            <a:r>
              <a:rPr lang="en-US" sz="1800" smtClean="0"/>
              <a:t>LYCCA efficiency (</a:t>
            </a:r>
            <a:r>
              <a:rPr lang="el-GR" sz="1800" smtClean="0"/>
              <a:t>ε</a:t>
            </a:r>
            <a:r>
              <a:rPr lang="en-US" sz="1800" baseline="-25000" smtClean="0"/>
              <a:t>LYCCA</a:t>
            </a:r>
            <a:r>
              <a:rPr lang="en-US" sz="1800" smtClean="0"/>
              <a:t>)	</a:t>
            </a:r>
            <a:r>
              <a:rPr lang="en-US" sz="1800" smtClean="0">
                <a:latin typeface="Arial" pitchFamily="34" charset="0"/>
                <a:cs typeface="Arial" pitchFamily="34" charset="0"/>
              </a:rPr>
              <a:t>≈ </a:t>
            </a:r>
            <a:r>
              <a:rPr lang="el-GR" sz="1800" smtClean="0"/>
              <a:t>ε</a:t>
            </a:r>
            <a:r>
              <a:rPr lang="en-US" sz="1800" baseline="-25000" smtClean="0"/>
              <a:t>p</a:t>
            </a:r>
            <a:r>
              <a:rPr lang="el-GR" sz="1800" baseline="-25000" smtClean="0">
                <a:latin typeface="Arial" pitchFamily="34" charset="0"/>
                <a:cs typeface="Arial" pitchFamily="34" charset="0"/>
              </a:rPr>
              <a:t>γ</a:t>
            </a:r>
            <a:r>
              <a:rPr lang="en-US" sz="1800" smtClean="0"/>
              <a:t> / </a:t>
            </a:r>
            <a:r>
              <a:rPr lang="el-GR" sz="1800" smtClean="0"/>
              <a:t>ε</a:t>
            </a:r>
            <a:r>
              <a:rPr lang="en-US" sz="1800" baseline="-25000" smtClean="0"/>
              <a:t>AGATA</a:t>
            </a:r>
            <a:endParaRPr lang="en-US" sz="1800" smtClean="0">
              <a:latin typeface="Arial" pitchFamily="34" charset="0"/>
              <a:cs typeface="Arial" pitchFamily="34" charset="0"/>
            </a:endParaRPr>
          </a:p>
          <a:p>
            <a:pPr eaLnBrk="1" hangingPunct="1"/>
            <a:r>
              <a:rPr lang="en-US" sz="1800" smtClean="0"/>
              <a:t>AGATA efficiency (</a:t>
            </a:r>
            <a:r>
              <a:rPr lang="el-GR" sz="1800" smtClean="0"/>
              <a:t>ε</a:t>
            </a:r>
            <a:r>
              <a:rPr lang="en-US" sz="1800" baseline="-25000" smtClean="0"/>
              <a:t>AGATA</a:t>
            </a:r>
            <a:r>
              <a:rPr lang="en-US" sz="1800" smtClean="0"/>
              <a:t>)	</a:t>
            </a:r>
            <a:r>
              <a:rPr lang="en-US" sz="1200" smtClean="0"/>
              <a:t>(work in progress)</a:t>
            </a:r>
            <a:endParaRPr lang="en-US" sz="1800" smtClean="0"/>
          </a:p>
          <a:p>
            <a:pPr eaLnBrk="1" hangingPunct="1"/>
            <a:r>
              <a:rPr lang="en-US" sz="1800" smtClean="0"/>
              <a:t>LYCCA mass resolution	1%</a:t>
            </a:r>
          </a:p>
          <a:p>
            <a:pPr eaLnBrk="1" hangingPunct="1"/>
            <a:r>
              <a:rPr lang="en-US" sz="1800" smtClean="0"/>
              <a:t>LYCCA Z resolution		1%</a:t>
            </a:r>
          </a:p>
          <a:p>
            <a:pPr eaLnBrk="1" hangingPunct="1"/>
            <a:r>
              <a:rPr lang="en-US" sz="1800" smtClean="0"/>
              <a:t>AGATA energy resolution   </a:t>
            </a:r>
          </a:p>
          <a:p>
            <a:pPr eaLnBrk="1" hangingPunct="1">
              <a:buFont typeface="Wingdings" pitchFamily="2" charset="2"/>
              <a:buNone/>
            </a:pPr>
            <a:r>
              <a:rPr lang="en-US" sz="1800" smtClean="0"/>
              <a:t>  after Doppler correction	1.7 %  @ 616 keV</a:t>
            </a:r>
          </a:p>
          <a:p>
            <a:pPr eaLnBrk="1" hangingPunct="1">
              <a:buFont typeface="Wingdings" pitchFamily="2" charset="2"/>
              <a:buNone/>
            </a:pPr>
            <a:r>
              <a:rPr lang="en-US" sz="1200" smtClean="0"/>
              <a:t>   (very preliminary: results around 1.2 % have been achieved but with fewer counts in the peak)</a:t>
            </a:r>
            <a:endParaRPr lang="en-US" sz="1800" smtClean="0"/>
          </a:p>
          <a:p>
            <a:pPr eaLnBrk="1" hangingPunct="1"/>
            <a:r>
              <a:rPr lang="en-US" sz="1800" smtClean="0"/>
              <a:t>Peak/Background Ratio	 </a:t>
            </a:r>
            <a:r>
              <a:rPr lang="en-US" sz="1800" smtClean="0">
                <a:latin typeface="Arial" pitchFamily="34" charset="0"/>
                <a:cs typeface="Arial" pitchFamily="34" charset="0"/>
              </a:rPr>
              <a:t>≈</a:t>
            </a:r>
            <a:r>
              <a:rPr lang="en-US" sz="1800" smtClean="0"/>
              <a:t> 1      @ 616 keV </a:t>
            </a:r>
          </a:p>
          <a:p>
            <a:pPr eaLnBrk="1" hangingPunct="1">
              <a:buFont typeface="Wingdings" pitchFamily="2" charset="2"/>
              <a:buNone/>
            </a:pPr>
            <a:r>
              <a:rPr lang="en-US" sz="900" smtClean="0"/>
              <a:t> 	</a:t>
            </a:r>
            <a:r>
              <a:rPr lang="en-US" sz="1200" smtClean="0"/>
              <a:t>(very preliminary: results around </a:t>
            </a:r>
            <a:r>
              <a:rPr lang="en-US" sz="1200" smtClean="0">
                <a:latin typeface="Arial" pitchFamily="34" charset="0"/>
                <a:cs typeface="Arial" pitchFamily="34" charset="0"/>
              </a:rPr>
              <a:t>≈</a:t>
            </a:r>
            <a:r>
              <a:rPr lang="en-US" sz="1200" smtClean="0"/>
              <a:t> 2.5 have been achieved loosing counts in the peak)</a:t>
            </a:r>
          </a:p>
          <a:p>
            <a:pPr eaLnBrk="1" hangingPunct="1"/>
            <a:r>
              <a:rPr lang="en-US" sz="1800" smtClean="0"/>
              <a:t>Total efficiency with</a:t>
            </a:r>
          </a:p>
          <a:p>
            <a:pPr eaLnBrk="1" hangingPunct="1">
              <a:buFont typeface="Wingdings" pitchFamily="2" charset="2"/>
              <a:buNone/>
            </a:pPr>
            <a:r>
              <a:rPr lang="en-US" sz="1800" smtClean="0"/>
              <a:t>	14 AGATA crystals (</a:t>
            </a:r>
            <a:r>
              <a:rPr lang="el-GR" sz="1800" smtClean="0"/>
              <a:t>ε</a:t>
            </a:r>
            <a:r>
              <a:rPr lang="en-US" sz="1800" baseline="-25000" smtClean="0"/>
              <a:t>p</a:t>
            </a:r>
            <a:r>
              <a:rPr lang="el-GR" sz="1800" baseline="-25000" smtClean="0">
                <a:latin typeface="Arial" pitchFamily="34" charset="0"/>
                <a:cs typeface="Arial" pitchFamily="34" charset="0"/>
              </a:rPr>
              <a:t>γ</a:t>
            </a:r>
            <a:r>
              <a:rPr lang="en-US" sz="1800" smtClean="0"/>
              <a:t>) 	 </a:t>
            </a:r>
            <a:r>
              <a:rPr lang="en-US" sz="1800" smtClean="0">
                <a:latin typeface="Arial" pitchFamily="34" charset="0"/>
                <a:cs typeface="Arial" pitchFamily="34" charset="0"/>
              </a:rPr>
              <a:t>≈</a:t>
            </a:r>
            <a:r>
              <a:rPr lang="en-US" sz="1800" smtClean="0"/>
              <a:t> 1.6 % </a:t>
            </a:r>
          </a:p>
          <a:p>
            <a:pPr eaLnBrk="1" hangingPunct="1">
              <a:buFont typeface="Wingdings" pitchFamily="2" charset="2"/>
              <a:buNone/>
            </a:pPr>
            <a:r>
              <a:rPr lang="en-US" sz="1200" smtClean="0"/>
              <a:t>   (detected / emitted gammas in 616 keV line of </a:t>
            </a:r>
            <a:r>
              <a:rPr lang="en-US" sz="1200" baseline="30000" smtClean="0"/>
              <a:t>80</a:t>
            </a:r>
            <a:r>
              <a:rPr lang="en-US" sz="1200" smtClean="0"/>
              <a:t>Kr, demonstrated, improvement on-going)</a:t>
            </a:r>
          </a:p>
          <a:p>
            <a:pPr eaLnBrk="1" hangingPunct="1">
              <a:buFont typeface="Wingdings" pitchFamily="2" charset="2"/>
              <a:buNone/>
            </a:pPr>
            <a:endParaRPr lang="en-US" sz="1800" smtClean="0"/>
          </a:p>
          <a:p>
            <a:pPr eaLnBrk="1" hangingPunct="1"/>
            <a:endParaRPr lang="en-US" sz="1800" smtClean="0"/>
          </a:p>
        </p:txBody>
      </p:sp>
      <p:sp>
        <p:nvSpPr>
          <p:cNvPr id="17413" name="Rectangle 4"/>
          <p:cNvSpPr>
            <a:spLocks noChangeArrowheads="1"/>
          </p:cNvSpPr>
          <p:nvPr/>
        </p:nvSpPr>
        <p:spPr bwMode="auto">
          <a:xfrm>
            <a:off x="6516688" y="2060575"/>
            <a:ext cx="2374900" cy="1512888"/>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414" name="Freeform 6"/>
          <p:cNvSpPr>
            <a:spLocks/>
          </p:cNvSpPr>
          <p:nvPr/>
        </p:nvSpPr>
        <p:spPr bwMode="auto">
          <a:xfrm>
            <a:off x="6804025" y="2408238"/>
            <a:ext cx="1847850" cy="1165225"/>
          </a:xfrm>
          <a:custGeom>
            <a:avLst/>
            <a:gdLst>
              <a:gd name="T0" fmla="*/ 0 w 1164"/>
              <a:gd name="T1" fmla="*/ 1849794688 h 734"/>
              <a:gd name="T2" fmla="*/ 342741250 w 1164"/>
              <a:gd name="T3" fmla="*/ 705643750 h 734"/>
              <a:gd name="T4" fmla="*/ 801409688 w 1164"/>
              <a:gd name="T5" fmla="*/ 133569075 h 734"/>
              <a:gd name="T6" fmla="*/ 1600300013 w 1164"/>
              <a:gd name="T7" fmla="*/ 20161250 h 734"/>
              <a:gd name="T8" fmla="*/ 2147483647 w 1164"/>
              <a:gd name="T9" fmla="*/ 133569075 h 734"/>
              <a:gd name="T10" fmla="*/ 2147483647 w 1164"/>
              <a:gd name="T11" fmla="*/ 819051575 h 734"/>
              <a:gd name="T12" fmla="*/ 2147483647 w 1164"/>
              <a:gd name="T13" fmla="*/ 1849794688 h 7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4" h="734">
                <a:moveTo>
                  <a:pt x="0" y="734"/>
                </a:moveTo>
                <a:cubicBezTo>
                  <a:pt x="41" y="563"/>
                  <a:pt x="83" y="393"/>
                  <a:pt x="136" y="280"/>
                </a:cubicBezTo>
                <a:cubicBezTo>
                  <a:pt x="189" y="167"/>
                  <a:pt x="235" y="98"/>
                  <a:pt x="318" y="53"/>
                </a:cubicBezTo>
                <a:cubicBezTo>
                  <a:pt x="401" y="8"/>
                  <a:pt x="537" y="8"/>
                  <a:pt x="635" y="8"/>
                </a:cubicBezTo>
                <a:cubicBezTo>
                  <a:pt x="733" y="8"/>
                  <a:pt x="839" y="0"/>
                  <a:pt x="907" y="53"/>
                </a:cubicBezTo>
                <a:cubicBezTo>
                  <a:pt x="975" y="106"/>
                  <a:pt x="1005" y="211"/>
                  <a:pt x="1043" y="325"/>
                </a:cubicBezTo>
                <a:cubicBezTo>
                  <a:pt x="1081" y="439"/>
                  <a:pt x="1164" y="681"/>
                  <a:pt x="1134" y="734"/>
                </a:cubicBezTo>
              </a:path>
            </a:pathLst>
          </a:custGeom>
          <a:noFill/>
          <a:ln w="38100" cap="flat" cmpd="sng">
            <a:solidFill>
              <a:srgbClr val="FF252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415" name="Line 7"/>
          <p:cNvSpPr>
            <a:spLocks noChangeShapeType="1"/>
          </p:cNvSpPr>
          <p:nvPr/>
        </p:nvSpPr>
        <p:spPr bwMode="auto">
          <a:xfrm>
            <a:off x="6516688" y="2997200"/>
            <a:ext cx="23749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416" name="Text Box 8"/>
          <p:cNvSpPr txBox="1">
            <a:spLocks noChangeArrowheads="1"/>
          </p:cNvSpPr>
          <p:nvPr/>
        </p:nvSpPr>
        <p:spPr bwMode="auto">
          <a:xfrm>
            <a:off x="6578600" y="1647825"/>
            <a:ext cx="224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typical spill structure</a:t>
            </a:r>
          </a:p>
        </p:txBody>
      </p:sp>
      <p:sp>
        <p:nvSpPr>
          <p:cNvPr id="17417" name="Text Box 9"/>
          <p:cNvSpPr txBox="1">
            <a:spLocks noChangeArrowheads="1"/>
          </p:cNvSpPr>
          <p:nvPr/>
        </p:nvSpPr>
        <p:spPr bwMode="auto">
          <a:xfrm rot="-5400000">
            <a:off x="6044407" y="2224881"/>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rate</a:t>
            </a:r>
          </a:p>
        </p:txBody>
      </p:sp>
      <p:sp>
        <p:nvSpPr>
          <p:cNvPr id="17418" name="Text Box 10"/>
          <p:cNvSpPr txBox="1">
            <a:spLocks noChangeArrowheads="1"/>
          </p:cNvSpPr>
          <p:nvPr/>
        </p:nvSpPr>
        <p:spPr bwMode="auto">
          <a:xfrm>
            <a:off x="8275638" y="36052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time</a:t>
            </a:r>
          </a:p>
        </p:txBody>
      </p:sp>
      <p:sp>
        <p:nvSpPr>
          <p:cNvPr id="17419" name="Text Box 11"/>
          <p:cNvSpPr txBox="1">
            <a:spLocks noChangeArrowheads="1"/>
          </p:cNvSpPr>
          <p:nvPr/>
        </p:nvSpPr>
        <p:spPr bwMode="auto">
          <a:xfrm>
            <a:off x="7243763" y="2701925"/>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12 sec</a:t>
            </a:r>
          </a:p>
        </p:txBody>
      </p:sp>
      <p:sp>
        <p:nvSpPr>
          <p:cNvPr id="17420" name="Line 12"/>
          <p:cNvSpPr>
            <a:spLocks noChangeShapeType="1"/>
          </p:cNvSpPr>
          <p:nvPr/>
        </p:nvSpPr>
        <p:spPr bwMode="auto">
          <a:xfrm>
            <a:off x="6915150" y="3357563"/>
            <a:ext cx="16557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421" name="Text Box 13"/>
          <p:cNvSpPr txBox="1">
            <a:spLocks noChangeArrowheads="1"/>
          </p:cNvSpPr>
          <p:nvPr/>
        </p:nvSpPr>
        <p:spPr bwMode="auto">
          <a:xfrm>
            <a:off x="7261225" y="306228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10 sec</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p:txBody>
          <a:bodyPr/>
          <a:lstStyle/>
          <a:p>
            <a:pPr>
              <a:defRPr/>
            </a:pPr>
            <a:r>
              <a:rPr lang="de-DE"/>
              <a:t>June 3rd, 2013  |  Norbert Pietralla | TU-Darmstadt | Konferenz  |  </a:t>
            </a:r>
            <a:fld id="{AFED7EFF-4707-4D05-AA2A-71C996CBB603}" type="slidenum">
              <a:rPr lang="de-DE"/>
              <a:pPr>
                <a:defRPr/>
              </a:pPr>
              <a:t>16</a:t>
            </a:fld>
            <a:endParaRPr lang="de-DE"/>
          </a:p>
          <a:p>
            <a:pPr>
              <a:defRPr/>
            </a:pPr>
            <a:endParaRPr lang="de-DE"/>
          </a:p>
        </p:txBody>
      </p:sp>
      <p:sp>
        <p:nvSpPr>
          <p:cNvPr id="18435" name="Rectangle 2"/>
          <p:cNvSpPr>
            <a:spLocks noGrp="1" noChangeArrowheads="1"/>
          </p:cNvSpPr>
          <p:nvPr>
            <p:ph type="title"/>
          </p:nvPr>
        </p:nvSpPr>
        <p:spPr/>
        <p:txBody>
          <a:bodyPr/>
          <a:lstStyle/>
          <a:p>
            <a:pPr eaLnBrk="1" hangingPunct="1"/>
            <a:r>
              <a:rPr lang="en-US" sz="2400" smtClean="0"/>
              <a:t>Secondary Fragmentation</a:t>
            </a:r>
            <a:br>
              <a:rPr lang="en-US" sz="2400" smtClean="0"/>
            </a:br>
            <a:r>
              <a:rPr lang="en-US" sz="2400" smtClean="0"/>
              <a:t> Se-Isotopes</a:t>
            </a:r>
          </a:p>
        </p:txBody>
      </p:sp>
      <p:pic>
        <p:nvPicPr>
          <p:cNvPr id="18436" name="Picture 6" descr="E_dE_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1557338"/>
            <a:ext cx="5897563"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Selenium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2962275"/>
            <a:ext cx="47593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7"/>
          <p:cNvSpPr txBox="1">
            <a:spLocks noChangeArrowheads="1"/>
          </p:cNvSpPr>
          <p:nvPr/>
        </p:nvSpPr>
        <p:spPr bwMode="auto">
          <a:xfrm rot="952124">
            <a:off x="1601788" y="3343275"/>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Se isotopes</a:t>
            </a:r>
          </a:p>
        </p:txBody>
      </p:sp>
      <p:sp>
        <p:nvSpPr>
          <p:cNvPr id="18439" name="Text Box 8"/>
          <p:cNvSpPr txBox="1">
            <a:spLocks noChangeArrowheads="1"/>
          </p:cNvSpPr>
          <p:nvPr/>
        </p:nvSpPr>
        <p:spPr bwMode="auto">
          <a:xfrm>
            <a:off x="4606925" y="1924050"/>
            <a:ext cx="33496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solidFill>
                  <a:schemeClr val="accent2"/>
                </a:solidFill>
              </a:rPr>
              <a:t>Gamma spectrum: </a:t>
            </a:r>
          </a:p>
          <a:p>
            <a:pPr algn="l" eaLnBrk="1" hangingPunct="1">
              <a:buFontTx/>
              <a:buChar char="•"/>
            </a:pPr>
            <a:r>
              <a:rPr lang="en-US"/>
              <a:t> gated on Se isotopes</a:t>
            </a:r>
          </a:p>
          <a:p>
            <a:pPr algn="l" eaLnBrk="1" hangingPunct="1">
              <a:buFontTx/>
              <a:buChar char="•"/>
            </a:pPr>
            <a:r>
              <a:rPr lang="en-US"/>
              <a:t> no LYCCA mass identification</a:t>
            </a:r>
          </a:p>
        </p:txBody>
      </p:sp>
      <p:sp>
        <p:nvSpPr>
          <p:cNvPr id="18440" name="Line 9"/>
          <p:cNvSpPr>
            <a:spLocks noChangeShapeType="1"/>
          </p:cNvSpPr>
          <p:nvPr/>
        </p:nvSpPr>
        <p:spPr bwMode="auto">
          <a:xfrm>
            <a:off x="3132138" y="3709988"/>
            <a:ext cx="1944687" cy="655637"/>
          </a:xfrm>
          <a:prstGeom prst="line">
            <a:avLst/>
          </a:prstGeom>
          <a:noFill/>
          <a:ln w="57150">
            <a:solidFill>
              <a:srgbClr val="FF25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0"/>
          </p:nvPr>
        </p:nvSpPr>
        <p:spPr/>
        <p:txBody>
          <a:bodyPr/>
          <a:lstStyle/>
          <a:p>
            <a:pPr>
              <a:defRPr/>
            </a:pPr>
            <a:r>
              <a:rPr lang="de-DE"/>
              <a:t>June 3rd, 2013  |  Norbert Pietralla | TU-Darmstadt | Konferenz  |  </a:t>
            </a:r>
            <a:fld id="{E73CF714-790F-4102-B1DA-A448844F04D4}" type="slidenum">
              <a:rPr lang="de-DE"/>
              <a:pPr>
                <a:defRPr/>
              </a:pPr>
              <a:t>17</a:t>
            </a:fld>
            <a:endParaRPr lang="de-DE"/>
          </a:p>
          <a:p>
            <a:pPr>
              <a:defRPr/>
            </a:pPr>
            <a:endParaRPr lang="de-DE"/>
          </a:p>
        </p:txBody>
      </p:sp>
      <p:sp>
        <p:nvSpPr>
          <p:cNvPr id="19459" name="Rectangle 2"/>
          <p:cNvSpPr>
            <a:spLocks noGrp="1" noChangeArrowheads="1"/>
          </p:cNvSpPr>
          <p:nvPr>
            <p:ph type="title"/>
          </p:nvPr>
        </p:nvSpPr>
        <p:spPr/>
        <p:txBody>
          <a:bodyPr/>
          <a:lstStyle/>
          <a:p>
            <a:pPr eaLnBrk="1" hangingPunct="1"/>
            <a:r>
              <a:rPr lang="en-US" smtClean="0"/>
              <a:t>Experimental Campaign 2012</a:t>
            </a:r>
          </a:p>
        </p:txBody>
      </p:sp>
      <p:sp>
        <p:nvSpPr>
          <p:cNvPr id="19460" name="Rectangle 3"/>
          <p:cNvSpPr>
            <a:spLocks noGrp="1" noChangeArrowheads="1"/>
          </p:cNvSpPr>
          <p:nvPr>
            <p:ph type="body" idx="1"/>
          </p:nvPr>
        </p:nvSpPr>
        <p:spPr/>
        <p:txBody>
          <a:bodyPr/>
          <a:lstStyle/>
          <a:p>
            <a:pPr eaLnBrk="1" hangingPunct="1"/>
            <a:r>
              <a:rPr lang="en-US" smtClean="0"/>
              <a:t>S424 Performance Commissioning		</a:t>
            </a:r>
          </a:p>
          <a:p>
            <a:pPr eaLnBrk="1" hangingPunct="1"/>
            <a:r>
              <a:rPr lang="en-US" smtClean="0"/>
              <a:t>S429 Pb-region Coulex	</a:t>
            </a:r>
          </a:p>
          <a:p>
            <a:pPr lvl="3" eaLnBrk="1" hangingPunct="1"/>
            <a:r>
              <a:rPr lang="en-US" smtClean="0">
                <a:sym typeface="Symbol" pitchFamily="18" charset="2"/>
              </a:rPr>
              <a:t> Poster NS 209: L.G.Sarmiento et al.)</a:t>
            </a:r>
            <a:r>
              <a:rPr lang="en-US" smtClean="0"/>
              <a:t>	</a:t>
            </a:r>
          </a:p>
          <a:p>
            <a:pPr eaLnBrk="1" hangingPunct="1"/>
            <a:r>
              <a:rPr lang="en-US" smtClean="0"/>
              <a:t>S426 Br M1-Coulex (FRS setup + 1 shift)		</a:t>
            </a:r>
          </a:p>
          <a:p>
            <a:pPr eaLnBrk="1" hangingPunct="1"/>
            <a:r>
              <a:rPr lang="en-US" smtClean="0"/>
              <a:t>S430 </a:t>
            </a:r>
            <a:r>
              <a:rPr lang="en-US" baseline="30000" smtClean="0"/>
              <a:t>64</a:t>
            </a:r>
            <a:r>
              <a:rPr lang="en-US" smtClean="0"/>
              <a:t>Fe Pygmy			</a:t>
            </a:r>
          </a:p>
          <a:p>
            <a:pPr eaLnBrk="1" hangingPunct="1"/>
            <a:r>
              <a:rPr lang="en-US" smtClean="0"/>
              <a:t>S433 </a:t>
            </a:r>
            <a:r>
              <a:rPr lang="en-US" baseline="30000" smtClean="0"/>
              <a:t>52</a:t>
            </a:r>
            <a:r>
              <a:rPr lang="en-US" smtClean="0"/>
              <a:t>Fe Coulex				</a:t>
            </a:r>
          </a:p>
          <a:p>
            <a:pPr eaLnBrk="1" hangingPunct="1"/>
            <a:r>
              <a:rPr lang="en-US" smtClean="0"/>
              <a:t>S428 n-rich Zr-region (lifetimes)		</a:t>
            </a:r>
          </a:p>
          <a:p>
            <a:pPr eaLnBrk="1" hangingPunct="1"/>
            <a:r>
              <a:rPr lang="en-US" smtClean="0"/>
              <a:t>S431 </a:t>
            </a:r>
            <a:r>
              <a:rPr lang="en-US" baseline="30000" smtClean="0"/>
              <a:t>132</a:t>
            </a:r>
            <a:r>
              <a:rPr lang="en-US" smtClean="0"/>
              <a:t>Sn 1p-knockout </a:t>
            </a:r>
          </a:p>
          <a:p>
            <a:pPr eaLnBrk="1" hangingPunct="1"/>
            <a:r>
              <a:rPr lang="en-US" smtClean="0"/>
              <a:t>S427 </a:t>
            </a:r>
            <a:r>
              <a:rPr lang="en-US" baseline="30000" smtClean="0"/>
              <a:t>70</a:t>
            </a:r>
            <a:r>
              <a:rPr lang="en-US" smtClean="0"/>
              <a:t>Kr, T</a:t>
            </a:r>
            <a:r>
              <a:rPr lang="en-US" baseline="-25000" smtClean="0"/>
              <a:t>z</a:t>
            </a:r>
            <a:r>
              <a:rPr lang="en-US" smtClean="0"/>
              <a:t>=-1, isospin symmetry, 2n-knockout</a:t>
            </a:r>
          </a:p>
          <a:p>
            <a:pPr eaLnBrk="1" hangingPunct="1"/>
            <a:r>
              <a:rPr lang="en-US" smtClean="0"/>
              <a:t>S434 A=46 isospin-triplet, Coulex / differential plunger</a:t>
            </a:r>
          </a:p>
        </p:txBody>
      </p:sp>
      <p:sp>
        <p:nvSpPr>
          <p:cNvPr id="19461" name="Freeform 5"/>
          <p:cNvSpPr>
            <a:spLocks/>
          </p:cNvSpPr>
          <p:nvPr/>
        </p:nvSpPr>
        <p:spPr bwMode="auto">
          <a:xfrm>
            <a:off x="3563938" y="2060575"/>
            <a:ext cx="288925" cy="276225"/>
          </a:xfrm>
          <a:custGeom>
            <a:avLst/>
            <a:gdLst>
              <a:gd name="T0" fmla="*/ 0 w 499"/>
              <a:gd name="T1" fmla="*/ 53570001 h 673"/>
              <a:gd name="T2" fmla="*/ 30507932 w 499"/>
              <a:gd name="T3" fmla="*/ 84061465 h 673"/>
              <a:gd name="T4" fmla="*/ 30507932 w 499"/>
              <a:gd name="T5" fmla="*/ 106971723 h 673"/>
              <a:gd name="T6" fmla="*/ 61015286 w 499"/>
              <a:gd name="T7" fmla="*/ 45820925 h 673"/>
              <a:gd name="T8" fmla="*/ 167289891 w 499"/>
              <a:gd name="T9" fmla="*/ 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9" h="673">
                <a:moveTo>
                  <a:pt x="0" y="318"/>
                </a:moveTo>
                <a:cubicBezTo>
                  <a:pt x="38" y="382"/>
                  <a:pt x="76" y="446"/>
                  <a:pt x="91" y="499"/>
                </a:cubicBezTo>
                <a:cubicBezTo>
                  <a:pt x="106" y="552"/>
                  <a:pt x="76" y="673"/>
                  <a:pt x="91" y="635"/>
                </a:cubicBezTo>
                <a:cubicBezTo>
                  <a:pt x="106" y="597"/>
                  <a:pt x="114" y="378"/>
                  <a:pt x="182" y="272"/>
                </a:cubicBezTo>
                <a:cubicBezTo>
                  <a:pt x="250" y="166"/>
                  <a:pt x="431" y="30"/>
                  <a:pt x="499" y="0"/>
                </a:cubicBezTo>
              </a:path>
            </a:pathLst>
          </a:custGeom>
          <a:noFill/>
          <a:ln w="38100" cap="flat" cmpd="sng">
            <a:solidFill>
              <a:srgbClr val="FF252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462" name="Freeform 6"/>
          <p:cNvSpPr>
            <a:spLocks/>
          </p:cNvSpPr>
          <p:nvPr/>
        </p:nvSpPr>
        <p:spPr bwMode="auto">
          <a:xfrm>
            <a:off x="5000625" y="1682750"/>
            <a:ext cx="288925" cy="276225"/>
          </a:xfrm>
          <a:custGeom>
            <a:avLst/>
            <a:gdLst>
              <a:gd name="T0" fmla="*/ 0 w 499"/>
              <a:gd name="T1" fmla="*/ 53570001 h 673"/>
              <a:gd name="T2" fmla="*/ 30507932 w 499"/>
              <a:gd name="T3" fmla="*/ 84061465 h 673"/>
              <a:gd name="T4" fmla="*/ 30507932 w 499"/>
              <a:gd name="T5" fmla="*/ 106971723 h 673"/>
              <a:gd name="T6" fmla="*/ 61015286 w 499"/>
              <a:gd name="T7" fmla="*/ 45820925 h 673"/>
              <a:gd name="T8" fmla="*/ 167289891 w 499"/>
              <a:gd name="T9" fmla="*/ 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9" h="673">
                <a:moveTo>
                  <a:pt x="0" y="318"/>
                </a:moveTo>
                <a:cubicBezTo>
                  <a:pt x="38" y="382"/>
                  <a:pt x="76" y="446"/>
                  <a:pt x="91" y="499"/>
                </a:cubicBezTo>
                <a:cubicBezTo>
                  <a:pt x="106" y="552"/>
                  <a:pt x="76" y="673"/>
                  <a:pt x="91" y="635"/>
                </a:cubicBezTo>
                <a:cubicBezTo>
                  <a:pt x="106" y="597"/>
                  <a:pt x="114" y="378"/>
                  <a:pt x="182" y="272"/>
                </a:cubicBezTo>
                <a:cubicBezTo>
                  <a:pt x="250" y="166"/>
                  <a:pt x="431" y="30"/>
                  <a:pt x="499" y="0"/>
                </a:cubicBezTo>
              </a:path>
            </a:pathLst>
          </a:custGeom>
          <a:noFill/>
          <a:ln w="38100" cap="flat" cmpd="sng">
            <a:solidFill>
              <a:srgbClr val="FF252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463" name="Freeform 7"/>
          <p:cNvSpPr>
            <a:spLocks/>
          </p:cNvSpPr>
          <p:nvPr/>
        </p:nvSpPr>
        <p:spPr bwMode="auto">
          <a:xfrm>
            <a:off x="2835275" y="3057525"/>
            <a:ext cx="288925" cy="276225"/>
          </a:xfrm>
          <a:custGeom>
            <a:avLst/>
            <a:gdLst>
              <a:gd name="T0" fmla="*/ 0 w 499"/>
              <a:gd name="T1" fmla="*/ 53570001 h 673"/>
              <a:gd name="T2" fmla="*/ 30507932 w 499"/>
              <a:gd name="T3" fmla="*/ 84061465 h 673"/>
              <a:gd name="T4" fmla="*/ 30507932 w 499"/>
              <a:gd name="T5" fmla="*/ 106971723 h 673"/>
              <a:gd name="T6" fmla="*/ 61015286 w 499"/>
              <a:gd name="T7" fmla="*/ 45820925 h 673"/>
              <a:gd name="T8" fmla="*/ 167289891 w 499"/>
              <a:gd name="T9" fmla="*/ 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9" h="673">
                <a:moveTo>
                  <a:pt x="0" y="318"/>
                </a:moveTo>
                <a:cubicBezTo>
                  <a:pt x="38" y="382"/>
                  <a:pt x="76" y="446"/>
                  <a:pt x="91" y="499"/>
                </a:cubicBezTo>
                <a:cubicBezTo>
                  <a:pt x="106" y="552"/>
                  <a:pt x="76" y="673"/>
                  <a:pt x="91" y="635"/>
                </a:cubicBezTo>
                <a:cubicBezTo>
                  <a:pt x="106" y="597"/>
                  <a:pt x="114" y="378"/>
                  <a:pt x="182" y="272"/>
                </a:cubicBezTo>
                <a:cubicBezTo>
                  <a:pt x="250" y="166"/>
                  <a:pt x="431" y="30"/>
                  <a:pt x="499" y="0"/>
                </a:cubicBezTo>
              </a:path>
            </a:pathLst>
          </a:custGeom>
          <a:noFill/>
          <a:ln w="38100" cap="flat" cmpd="sng">
            <a:solidFill>
              <a:srgbClr val="FF252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464" name="Freeform 8"/>
          <p:cNvSpPr>
            <a:spLocks/>
          </p:cNvSpPr>
          <p:nvPr/>
        </p:nvSpPr>
        <p:spPr bwMode="auto">
          <a:xfrm>
            <a:off x="2844800" y="3425825"/>
            <a:ext cx="288925" cy="276225"/>
          </a:xfrm>
          <a:custGeom>
            <a:avLst/>
            <a:gdLst>
              <a:gd name="T0" fmla="*/ 0 w 499"/>
              <a:gd name="T1" fmla="*/ 53570001 h 673"/>
              <a:gd name="T2" fmla="*/ 30507932 w 499"/>
              <a:gd name="T3" fmla="*/ 84061465 h 673"/>
              <a:gd name="T4" fmla="*/ 30507932 w 499"/>
              <a:gd name="T5" fmla="*/ 106971723 h 673"/>
              <a:gd name="T6" fmla="*/ 61015286 w 499"/>
              <a:gd name="T7" fmla="*/ 45820925 h 673"/>
              <a:gd name="T8" fmla="*/ 167289891 w 499"/>
              <a:gd name="T9" fmla="*/ 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9" h="673">
                <a:moveTo>
                  <a:pt x="0" y="318"/>
                </a:moveTo>
                <a:cubicBezTo>
                  <a:pt x="38" y="382"/>
                  <a:pt x="76" y="446"/>
                  <a:pt x="91" y="499"/>
                </a:cubicBezTo>
                <a:cubicBezTo>
                  <a:pt x="106" y="552"/>
                  <a:pt x="76" y="673"/>
                  <a:pt x="91" y="635"/>
                </a:cubicBezTo>
                <a:cubicBezTo>
                  <a:pt x="106" y="597"/>
                  <a:pt x="114" y="378"/>
                  <a:pt x="182" y="272"/>
                </a:cubicBezTo>
                <a:cubicBezTo>
                  <a:pt x="250" y="166"/>
                  <a:pt x="431" y="30"/>
                  <a:pt x="499" y="0"/>
                </a:cubicBezTo>
              </a:path>
            </a:pathLst>
          </a:custGeom>
          <a:noFill/>
          <a:ln w="38100" cap="flat" cmpd="sng">
            <a:solidFill>
              <a:srgbClr val="FF252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465" name="Freeform 9"/>
          <p:cNvSpPr>
            <a:spLocks/>
          </p:cNvSpPr>
          <p:nvPr/>
        </p:nvSpPr>
        <p:spPr bwMode="auto">
          <a:xfrm>
            <a:off x="4787900" y="3765550"/>
            <a:ext cx="288925" cy="276225"/>
          </a:xfrm>
          <a:custGeom>
            <a:avLst/>
            <a:gdLst>
              <a:gd name="T0" fmla="*/ 0 w 499"/>
              <a:gd name="T1" fmla="*/ 53570001 h 673"/>
              <a:gd name="T2" fmla="*/ 30507932 w 499"/>
              <a:gd name="T3" fmla="*/ 84061465 h 673"/>
              <a:gd name="T4" fmla="*/ 30507932 w 499"/>
              <a:gd name="T5" fmla="*/ 106971723 h 673"/>
              <a:gd name="T6" fmla="*/ 61015286 w 499"/>
              <a:gd name="T7" fmla="*/ 45820925 h 673"/>
              <a:gd name="T8" fmla="*/ 167289891 w 499"/>
              <a:gd name="T9" fmla="*/ 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9" h="673">
                <a:moveTo>
                  <a:pt x="0" y="318"/>
                </a:moveTo>
                <a:cubicBezTo>
                  <a:pt x="38" y="382"/>
                  <a:pt x="76" y="446"/>
                  <a:pt x="91" y="499"/>
                </a:cubicBezTo>
                <a:cubicBezTo>
                  <a:pt x="106" y="552"/>
                  <a:pt x="76" y="673"/>
                  <a:pt x="91" y="635"/>
                </a:cubicBezTo>
                <a:cubicBezTo>
                  <a:pt x="106" y="597"/>
                  <a:pt x="114" y="378"/>
                  <a:pt x="182" y="272"/>
                </a:cubicBezTo>
                <a:cubicBezTo>
                  <a:pt x="250" y="166"/>
                  <a:pt x="431" y="30"/>
                  <a:pt x="499" y="0"/>
                </a:cubicBezTo>
              </a:path>
            </a:pathLst>
          </a:custGeom>
          <a:noFill/>
          <a:ln w="38100" cap="flat" cmpd="sng">
            <a:solidFill>
              <a:srgbClr val="FF2525"/>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June 3rd, 2013  |  Norbert Pietralla | TU-Darmstadt | Konferenz  |  </a:t>
            </a:r>
            <a:fld id="{AD5D14B3-AACC-4E75-96DE-B27BCB7C4CC0}" type="slidenum">
              <a:rPr lang="de-DE"/>
              <a:pPr>
                <a:defRPr/>
              </a:pPr>
              <a:t>18</a:t>
            </a:fld>
            <a:endParaRPr lang="de-DE"/>
          </a:p>
          <a:p>
            <a:pPr>
              <a:defRPr/>
            </a:pPr>
            <a:endParaRPr lang="de-DE"/>
          </a:p>
        </p:txBody>
      </p:sp>
      <p:sp>
        <p:nvSpPr>
          <p:cNvPr id="20483" name="Rectangle 2"/>
          <p:cNvSpPr>
            <a:spLocks noGrp="1" noChangeArrowheads="1"/>
          </p:cNvSpPr>
          <p:nvPr>
            <p:ph type="title"/>
          </p:nvPr>
        </p:nvSpPr>
        <p:spPr/>
        <p:txBody>
          <a:bodyPr/>
          <a:lstStyle/>
          <a:p>
            <a:pPr eaLnBrk="1" hangingPunct="1"/>
            <a:r>
              <a:rPr lang="en-US" smtClean="0"/>
              <a:t>People</a:t>
            </a:r>
          </a:p>
        </p:txBody>
      </p:sp>
      <p:sp>
        <p:nvSpPr>
          <p:cNvPr id="197636" name="Text Box 4"/>
          <p:cNvSpPr txBox="1">
            <a:spLocks noChangeArrowheads="1"/>
          </p:cNvSpPr>
          <p:nvPr/>
        </p:nvSpPr>
        <p:spPr bwMode="auto">
          <a:xfrm>
            <a:off x="514350" y="2060575"/>
            <a:ext cx="784225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dirty="0"/>
              <a:t>T. </a:t>
            </a:r>
            <a:r>
              <a:rPr lang="en-US" dirty="0" err="1"/>
              <a:t>Arici</a:t>
            </a:r>
            <a:r>
              <a:rPr lang="en-US" dirty="0">
                <a:solidFill>
                  <a:schemeClr val="accent4"/>
                </a:solidFill>
              </a:rPr>
              <a:t>, </a:t>
            </a:r>
            <a:r>
              <a:rPr lang="en-US" dirty="0">
                <a:solidFill>
                  <a:srgbClr val="0070C0"/>
                </a:solidFill>
              </a:rPr>
              <a:t>P. </a:t>
            </a:r>
            <a:r>
              <a:rPr lang="en-US" dirty="0" err="1">
                <a:solidFill>
                  <a:srgbClr val="0070C0"/>
                </a:solidFill>
              </a:rPr>
              <a:t>Boutachkov</a:t>
            </a:r>
            <a:r>
              <a:rPr lang="en-US" dirty="0">
                <a:solidFill>
                  <a:srgbClr val="0070C0"/>
                </a:solidFill>
              </a:rPr>
              <a:t>, M. L. Cortes, A. </a:t>
            </a:r>
            <a:r>
              <a:rPr lang="en-US" dirty="0" err="1">
                <a:solidFill>
                  <a:srgbClr val="0070C0"/>
                </a:solidFill>
              </a:rPr>
              <a:t>Givechev</a:t>
            </a:r>
            <a:r>
              <a:rPr lang="en-US" dirty="0">
                <a:solidFill>
                  <a:srgbClr val="0070C0"/>
                </a:solidFill>
              </a:rPr>
              <a:t>, </a:t>
            </a:r>
            <a:r>
              <a:rPr lang="en-US" dirty="0"/>
              <a:t>N. </a:t>
            </a:r>
            <a:r>
              <a:rPr lang="en-US" dirty="0" err="1"/>
              <a:t>Goel</a:t>
            </a:r>
            <a:r>
              <a:rPr lang="en-US" dirty="0"/>
              <a:t>, E. </a:t>
            </a:r>
            <a:r>
              <a:rPr lang="en-US" dirty="0" err="1"/>
              <a:t>Gregor</a:t>
            </a:r>
            <a:r>
              <a:rPr lang="en-US" dirty="0"/>
              <a:t>, </a:t>
            </a:r>
          </a:p>
          <a:p>
            <a:pPr>
              <a:defRPr/>
            </a:pPr>
            <a:r>
              <a:rPr lang="en-US" dirty="0">
                <a:solidFill>
                  <a:srgbClr val="0070C0"/>
                </a:solidFill>
              </a:rPr>
              <a:t>G. </a:t>
            </a:r>
            <a:r>
              <a:rPr lang="en-US" dirty="0" err="1">
                <a:solidFill>
                  <a:srgbClr val="0070C0"/>
                </a:solidFill>
              </a:rPr>
              <a:t>Guastalla</a:t>
            </a:r>
            <a:r>
              <a:rPr lang="en-US" dirty="0">
                <a:solidFill>
                  <a:srgbClr val="0070C0"/>
                </a:solidFill>
              </a:rPr>
              <a:t>,</a:t>
            </a:r>
            <a:r>
              <a:rPr lang="en-US" dirty="0"/>
              <a:t> T. </a:t>
            </a:r>
            <a:r>
              <a:rPr lang="en-US" dirty="0" err="1"/>
              <a:t>Habermann</a:t>
            </a:r>
            <a:r>
              <a:rPr lang="en-US" dirty="0"/>
              <a:t>, N. </a:t>
            </a:r>
            <a:r>
              <a:rPr lang="en-US" dirty="0" err="1"/>
              <a:t>Lalovic</a:t>
            </a:r>
            <a:r>
              <a:rPr lang="en-US" dirty="0"/>
              <a:t>, </a:t>
            </a:r>
            <a:r>
              <a:rPr lang="en-US" dirty="0">
                <a:solidFill>
                  <a:srgbClr val="0070C0"/>
                </a:solidFill>
              </a:rPr>
              <a:t>E. </a:t>
            </a:r>
            <a:r>
              <a:rPr lang="en-US" dirty="0" err="1">
                <a:solidFill>
                  <a:srgbClr val="0070C0"/>
                </a:solidFill>
              </a:rPr>
              <a:t>Merchan</a:t>
            </a:r>
            <a:r>
              <a:rPr lang="en-US" dirty="0">
                <a:solidFill>
                  <a:srgbClr val="0070C0"/>
                </a:solidFill>
              </a:rPr>
              <a:t>, </a:t>
            </a:r>
            <a:r>
              <a:rPr lang="en-US" dirty="0"/>
              <a:t>S. </a:t>
            </a:r>
            <a:r>
              <a:rPr lang="en-US" dirty="0" err="1"/>
              <a:t>Pietri</a:t>
            </a:r>
            <a:r>
              <a:rPr lang="en-US" dirty="0"/>
              <a:t>, </a:t>
            </a:r>
            <a:r>
              <a:rPr lang="en-US" dirty="0">
                <a:solidFill>
                  <a:srgbClr val="0070C0"/>
                </a:solidFill>
              </a:rPr>
              <a:t>D. </a:t>
            </a:r>
            <a:r>
              <a:rPr lang="en-US" dirty="0" err="1">
                <a:solidFill>
                  <a:srgbClr val="0070C0"/>
                </a:solidFill>
              </a:rPr>
              <a:t>Ralet</a:t>
            </a:r>
            <a:r>
              <a:rPr lang="en-US" dirty="0">
                <a:solidFill>
                  <a:srgbClr val="0070C0"/>
                </a:solidFill>
              </a:rPr>
              <a:t>,</a:t>
            </a:r>
            <a:r>
              <a:rPr lang="en-US" dirty="0"/>
              <a:t> </a:t>
            </a:r>
          </a:p>
          <a:p>
            <a:pPr>
              <a:defRPr/>
            </a:pPr>
            <a:r>
              <a:rPr lang="en-US" b="1" dirty="0">
                <a:solidFill>
                  <a:srgbClr val="0070C0"/>
                </a:solidFill>
              </a:rPr>
              <a:t>M. Reese</a:t>
            </a:r>
            <a:r>
              <a:rPr lang="en-US" dirty="0"/>
              <a:t>, </a:t>
            </a:r>
            <a:r>
              <a:rPr lang="en-US" dirty="0">
                <a:solidFill>
                  <a:srgbClr val="0070C0"/>
                </a:solidFill>
              </a:rPr>
              <a:t>P. P. Singh, </a:t>
            </a:r>
          </a:p>
          <a:p>
            <a:pPr>
              <a:defRPr/>
            </a:pPr>
            <a:endParaRPr lang="en-US" dirty="0"/>
          </a:p>
          <a:p>
            <a:pPr>
              <a:defRPr/>
            </a:pPr>
            <a:r>
              <a:rPr lang="en-US" dirty="0"/>
              <a:t>J. </a:t>
            </a:r>
            <a:r>
              <a:rPr lang="en-US" dirty="0" err="1"/>
              <a:t>Gerl</a:t>
            </a:r>
            <a:r>
              <a:rPr lang="en-US" dirty="0"/>
              <a:t>, M. </a:t>
            </a:r>
            <a:r>
              <a:rPr lang="en-US" dirty="0" err="1"/>
              <a:t>Gorska</a:t>
            </a:r>
            <a:r>
              <a:rPr lang="en-US" dirty="0"/>
              <a:t>, I. </a:t>
            </a:r>
            <a:r>
              <a:rPr lang="en-US" dirty="0" err="1"/>
              <a:t>Koujoharov</a:t>
            </a:r>
            <a:r>
              <a:rPr lang="en-US" dirty="0"/>
              <a:t>, H. </a:t>
            </a:r>
            <a:r>
              <a:rPr lang="en-US" dirty="0" err="1"/>
              <a:t>Schaffner</a:t>
            </a:r>
            <a:r>
              <a:rPr lang="en-US" dirty="0"/>
              <a:t>, H. J. </a:t>
            </a:r>
            <a:r>
              <a:rPr lang="en-US" dirty="0" err="1"/>
              <a:t>Wollersheim</a:t>
            </a:r>
            <a:r>
              <a:rPr lang="en-US" dirty="0"/>
              <a:t>, </a:t>
            </a:r>
          </a:p>
          <a:p>
            <a:pPr>
              <a:defRPr/>
            </a:pPr>
            <a:endParaRPr lang="en-US" dirty="0"/>
          </a:p>
          <a:p>
            <a:pPr>
              <a:defRPr/>
            </a:pPr>
            <a:r>
              <a:rPr lang="en-US" dirty="0"/>
              <a:t>D. </a:t>
            </a:r>
            <a:r>
              <a:rPr lang="en-US" dirty="0" err="1"/>
              <a:t>Bazzaco</a:t>
            </a:r>
            <a:r>
              <a:rPr lang="en-US" dirty="0"/>
              <a:t>, W. </a:t>
            </a:r>
            <a:r>
              <a:rPr lang="en-US" dirty="0" err="1"/>
              <a:t>Korten</a:t>
            </a:r>
            <a:r>
              <a:rPr lang="en-US" dirty="0"/>
              <a:t>, D. Rudolph, O. Wieland, </a:t>
            </a:r>
            <a:endParaRPr lang="en-US" dirty="0"/>
          </a:p>
          <a:p>
            <a:pPr>
              <a:defRPr/>
            </a:pPr>
            <a:r>
              <a:rPr lang="en-US" dirty="0"/>
              <a:t>a</a:t>
            </a:r>
            <a:r>
              <a:rPr lang="en-US" dirty="0"/>
              <a:t>nd many more from AGATA collaboration…</a:t>
            </a:r>
          </a:p>
          <a:p>
            <a:pPr>
              <a:defRPr/>
            </a:pPr>
            <a:endParaRPr lang="en-US" dirty="0"/>
          </a:p>
          <a:p>
            <a:pPr>
              <a:defRPr/>
            </a:pPr>
            <a:endParaRPr lang="en-US" dirty="0"/>
          </a:p>
          <a:p>
            <a:pPr algn="l">
              <a:defRPr/>
            </a:pPr>
            <a:r>
              <a:rPr lang="en-US" sz="1400" b="1" dirty="0">
                <a:solidFill>
                  <a:srgbClr val="0070C0"/>
                </a:solidFill>
              </a:rPr>
              <a:t>Blue = TU Darmstadt-members of GSI </a:t>
            </a:r>
            <a:r>
              <a:rPr lang="en-US" sz="1400" b="1" dirty="0">
                <a:solidFill>
                  <a:srgbClr val="0070C0"/>
                </a:solidFill>
                <a:sym typeface="Symbol"/>
              </a:rPr>
              <a:t>-group</a:t>
            </a:r>
            <a:endParaRPr lang="en-US" sz="1400" b="1" dirty="0">
              <a:solidFill>
                <a:srgbClr val="0070C0"/>
              </a:solidFill>
            </a:endParaRPr>
          </a:p>
          <a:p>
            <a:pPr>
              <a:defRPr/>
            </a:pPr>
            <a:r>
              <a:rPr lang="en-US" dirty="0"/>
              <a:t> </a:t>
            </a:r>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5451475"/>
            <a:ext cx="14398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6" name="Group 24"/>
          <p:cNvGrpSpPr>
            <a:grpSpLocks/>
          </p:cNvGrpSpPr>
          <p:nvPr/>
        </p:nvGrpSpPr>
        <p:grpSpPr bwMode="auto">
          <a:xfrm>
            <a:off x="5341938" y="5189538"/>
            <a:ext cx="1905000" cy="876300"/>
            <a:chOff x="2245" y="3521"/>
            <a:chExt cx="1200" cy="552"/>
          </a:xfrm>
        </p:grpSpPr>
        <p:pic>
          <p:nvPicPr>
            <p:cNvPr id="2048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 y="3521"/>
              <a:ext cx="1200" cy="5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Text Box 26"/>
            <p:cNvSpPr txBox="1">
              <a:spLocks noChangeArrowheads="1"/>
            </p:cNvSpPr>
            <p:nvPr/>
          </p:nvSpPr>
          <p:spPr bwMode="auto">
            <a:xfrm>
              <a:off x="2504" y="3730"/>
              <a:ext cx="516" cy="2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89000"/>
                </a:lnSpc>
                <a:buClr>
                  <a:srgbClr val="000000"/>
                </a:buClr>
                <a:buSzPct val="100000"/>
                <a:buFont typeface="Arial" pitchFamily="34" charset="0"/>
                <a:buNone/>
              </a:pPr>
              <a:r>
                <a:rPr lang="de-DE">
                  <a:solidFill>
                    <a:schemeClr val="bg1"/>
                  </a:solidFill>
                  <a:cs typeface="Arial" pitchFamily="34" charset="0"/>
                </a:rPr>
                <a:t>DAAD</a:t>
              </a:r>
            </a:p>
          </p:txBody>
        </p:sp>
        <p:sp>
          <p:nvSpPr>
            <p:cNvPr id="20489" name="Text Box 27"/>
            <p:cNvSpPr txBox="1">
              <a:spLocks noChangeArrowheads="1"/>
            </p:cNvSpPr>
            <p:nvPr/>
          </p:nvSpPr>
          <p:spPr bwMode="auto">
            <a:xfrm>
              <a:off x="2562" y="3838"/>
              <a:ext cx="579" cy="2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lnSpc>
                  <a:spcPct val="89000"/>
                </a:lnSpc>
                <a:buClr>
                  <a:srgbClr val="000000"/>
                </a:buClr>
                <a:buSzPct val="100000"/>
                <a:buFont typeface="Arial" pitchFamily="34" charset="0"/>
                <a:buNone/>
              </a:pPr>
              <a:r>
                <a:rPr lang="de-DE" sz="2000" b="1">
                  <a:cs typeface="Arial" pitchFamily="34" charset="0"/>
                </a:rPr>
                <a:t>BMBF</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June 3rd, 2013  |  Norbert Pietralla | TU-Darmstadt | Konferenz  |  </a:t>
            </a:r>
            <a:fld id="{E5E43C73-156E-49A2-9F44-08680E168DB7}" type="slidenum">
              <a:rPr lang="de-DE"/>
              <a:pPr>
                <a:defRPr/>
              </a:pPr>
              <a:t>19</a:t>
            </a:fld>
            <a:endParaRPr lang="de-DE"/>
          </a:p>
          <a:p>
            <a:pPr>
              <a:defRPr/>
            </a:pPr>
            <a:endParaRPr lang="de-DE"/>
          </a:p>
        </p:txBody>
      </p:sp>
      <p:sp>
        <p:nvSpPr>
          <p:cNvPr id="21507" name="Rectangle 2"/>
          <p:cNvSpPr>
            <a:spLocks noGrp="1" noChangeArrowheads="1"/>
          </p:cNvSpPr>
          <p:nvPr>
            <p:ph type="title"/>
          </p:nvPr>
        </p:nvSpPr>
        <p:spPr/>
        <p:txBody>
          <a:bodyPr/>
          <a:lstStyle/>
          <a:p>
            <a:pPr eaLnBrk="1" hangingPunct="1"/>
            <a:r>
              <a:rPr lang="en-US" smtClean="0"/>
              <a:t>Summary</a:t>
            </a:r>
          </a:p>
        </p:txBody>
      </p:sp>
      <p:sp>
        <p:nvSpPr>
          <p:cNvPr id="196611" name="Rectangle 3"/>
          <p:cNvSpPr>
            <a:spLocks noGrp="1" noChangeArrowheads="1"/>
          </p:cNvSpPr>
          <p:nvPr>
            <p:ph type="body" idx="1"/>
          </p:nvPr>
        </p:nvSpPr>
        <p:spPr/>
        <p:txBody>
          <a:bodyPr/>
          <a:lstStyle/>
          <a:p>
            <a:pPr eaLnBrk="1" hangingPunct="1">
              <a:defRPr/>
            </a:pPr>
            <a:r>
              <a:rPr lang="en-US" dirty="0" err="1" smtClean="0"/>
              <a:t>PreSPEC</a:t>
            </a:r>
            <a:r>
              <a:rPr lang="en-US" dirty="0" smtClean="0"/>
              <a:t> @ GSI: “first feeling for FAIR” (HISPEC)</a:t>
            </a:r>
          </a:p>
          <a:p>
            <a:pPr marL="0" indent="0" eaLnBrk="1" hangingPunct="1">
              <a:buFont typeface="Wingdings" pitchFamily="2" charset="2"/>
              <a:buNone/>
              <a:defRPr/>
            </a:pPr>
            <a:r>
              <a:rPr lang="en-US" dirty="0" smtClean="0">
                <a:sym typeface="Symbol"/>
              </a:rPr>
              <a:t>	 </a:t>
            </a:r>
            <a:r>
              <a:rPr lang="en-US" dirty="0" smtClean="0"/>
              <a:t>The ultimate need for gamma-tracking</a:t>
            </a:r>
          </a:p>
          <a:p>
            <a:pPr eaLnBrk="1" hangingPunct="1">
              <a:defRPr/>
            </a:pPr>
            <a:endParaRPr lang="en-US" dirty="0" smtClean="0"/>
          </a:p>
          <a:p>
            <a:pPr eaLnBrk="1" hangingPunct="1">
              <a:defRPr/>
            </a:pPr>
            <a:r>
              <a:rPr lang="en-US" dirty="0" smtClean="0"/>
              <a:t>AGATA set up at GSI-FRS S4</a:t>
            </a:r>
          </a:p>
          <a:p>
            <a:pPr eaLnBrk="1" hangingPunct="1">
              <a:defRPr/>
            </a:pPr>
            <a:endParaRPr lang="en-US" dirty="0" smtClean="0"/>
          </a:p>
          <a:p>
            <a:pPr eaLnBrk="1" hangingPunct="1">
              <a:defRPr/>
            </a:pPr>
            <a:r>
              <a:rPr lang="en-US" dirty="0" smtClean="0"/>
              <a:t>performance commissioning done, analysis on-going</a:t>
            </a:r>
          </a:p>
          <a:p>
            <a:pPr marL="0" indent="0" eaLnBrk="1" hangingPunct="1">
              <a:buFont typeface="Wingdings" pitchFamily="2" charset="2"/>
              <a:buNone/>
              <a:defRPr/>
            </a:pPr>
            <a:r>
              <a:rPr lang="en-US" dirty="0" smtClean="0"/>
              <a:t>	</a:t>
            </a:r>
            <a:r>
              <a:rPr lang="en-US" dirty="0" smtClean="0">
                <a:sym typeface="Symbol"/>
              </a:rPr>
              <a:t> </a:t>
            </a:r>
            <a:r>
              <a:rPr lang="en-US" dirty="0" smtClean="0"/>
              <a:t>development of tools and experience for HISPEC</a:t>
            </a:r>
          </a:p>
          <a:p>
            <a:pPr eaLnBrk="1" hangingPunct="1">
              <a:defRPr/>
            </a:pPr>
            <a:endParaRPr lang="en-US" dirty="0" smtClean="0"/>
          </a:p>
          <a:p>
            <a:pPr eaLnBrk="1" hangingPunct="1">
              <a:defRPr/>
            </a:pPr>
            <a:r>
              <a:rPr lang="en-US" dirty="0" smtClean="0"/>
              <a:t>4 “production experiments” done, analyses started</a:t>
            </a:r>
          </a:p>
          <a:p>
            <a:pPr eaLnBrk="1" hangingPunct="1">
              <a:defRPr/>
            </a:pPr>
            <a:endParaRPr lang="en-US" dirty="0" smtClean="0"/>
          </a:p>
          <a:p>
            <a:pPr eaLnBrk="1" hangingPunct="1">
              <a:defRPr/>
            </a:pPr>
            <a:r>
              <a:rPr lang="en-US" dirty="0" smtClean="0"/>
              <a:t>… looking forward to FAIR / NUSTAR …</a:t>
            </a:r>
          </a:p>
          <a:p>
            <a:pPr eaLnBrk="1" hangingPunct="1">
              <a:defRPr/>
            </a:pP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June 3rd, 2013  |  Norbert Pietralla | TU-Darmstadt | Konferenz  |  </a:t>
            </a:r>
            <a:fld id="{55ED805E-C157-47ED-B7DB-579E200F2534}" type="slidenum">
              <a:rPr lang="de-DE"/>
              <a:pPr>
                <a:defRPr/>
              </a:pPr>
              <a:t>2</a:t>
            </a:fld>
            <a:endParaRPr lang="de-DE"/>
          </a:p>
          <a:p>
            <a:pPr>
              <a:defRPr/>
            </a:pPr>
            <a:endParaRPr lang="de-DE"/>
          </a:p>
        </p:txBody>
      </p:sp>
      <p:sp>
        <p:nvSpPr>
          <p:cNvPr id="4099" name="Rectangle 2"/>
          <p:cNvSpPr>
            <a:spLocks noGrp="1" noChangeArrowheads="1"/>
          </p:cNvSpPr>
          <p:nvPr>
            <p:ph type="title"/>
          </p:nvPr>
        </p:nvSpPr>
        <p:spPr/>
        <p:txBody>
          <a:bodyPr/>
          <a:lstStyle/>
          <a:p>
            <a:pPr eaLnBrk="1" hangingPunct="1"/>
            <a:r>
              <a:rPr lang="en-US" smtClean="0"/>
              <a:t>A word to Steve on </a:t>
            </a:r>
            <a:r>
              <a:rPr lang="en-US" baseline="30000" smtClean="0"/>
              <a:t>94</a:t>
            </a:r>
            <a:r>
              <a:rPr lang="en-US" smtClean="0"/>
              <a:t>Zr!</a:t>
            </a:r>
            <a:br>
              <a:rPr lang="en-US" smtClean="0"/>
            </a:br>
            <a:r>
              <a:rPr lang="en-US" sz="2000" smtClean="0"/>
              <a:t>Recent electron scattering at S-DALINAC </a:t>
            </a:r>
          </a:p>
        </p:txBody>
      </p:sp>
      <p:sp>
        <p:nvSpPr>
          <p:cNvPr id="4100" name="Rectangle 3"/>
          <p:cNvSpPr>
            <a:spLocks noGrp="1" noChangeArrowheads="1"/>
          </p:cNvSpPr>
          <p:nvPr>
            <p:ph type="body" idx="1"/>
          </p:nvPr>
        </p:nvSpPr>
        <p:spPr>
          <a:xfrm>
            <a:off x="3430588" y="4506913"/>
            <a:ext cx="5713412" cy="1660525"/>
          </a:xfrm>
        </p:spPr>
        <p:txBody>
          <a:bodyPr/>
          <a:lstStyle/>
          <a:p>
            <a:pPr eaLnBrk="1" hangingPunct="1"/>
            <a:r>
              <a:rPr lang="en-US" smtClean="0"/>
              <a:t>Our B(E2)-ratio from (e,e’) at S-DALINAC</a:t>
            </a:r>
          </a:p>
          <a:p>
            <a:pPr eaLnBrk="1" hangingPunct="1"/>
            <a:endParaRPr lang="en-US" smtClean="0"/>
          </a:p>
          <a:p>
            <a:pPr eaLnBrk="1" hangingPunct="1"/>
            <a:endParaRPr lang="en-US" smtClean="0"/>
          </a:p>
          <a:p>
            <a:pPr eaLnBrk="1" hangingPunct="1"/>
            <a:r>
              <a:rPr lang="en-US" smtClean="0"/>
              <a:t>Steve’s new value</a:t>
            </a:r>
          </a:p>
        </p:txBody>
      </p:sp>
      <p:pic>
        <p:nvPicPr>
          <p:cNvPr id="41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557338"/>
            <a:ext cx="3648075" cy="271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4102" name="Gruppieren 1"/>
          <p:cNvGrpSpPr>
            <a:grpSpLocks/>
          </p:cNvGrpSpPr>
          <p:nvPr/>
        </p:nvGrpSpPr>
        <p:grpSpPr bwMode="auto">
          <a:xfrm>
            <a:off x="5148263" y="4941888"/>
            <a:ext cx="3781425" cy="733425"/>
            <a:chOff x="1191846" y="1916832"/>
            <a:chExt cx="3781425" cy="733425"/>
          </a:xfrm>
        </p:grpSpPr>
        <p:pic>
          <p:nvPicPr>
            <p:cNvPr id="41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846" y="1916832"/>
              <a:ext cx="37814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1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726" y="2288307"/>
              <a:ext cx="35718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1677988"/>
            <a:ext cx="3322638" cy="448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104" name="Textfeld 2"/>
          <p:cNvSpPr txBox="1">
            <a:spLocks noChangeArrowheads="1"/>
          </p:cNvSpPr>
          <p:nvPr/>
        </p:nvSpPr>
        <p:spPr bwMode="auto">
          <a:xfrm>
            <a:off x="250825" y="1417638"/>
            <a:ext cx="3281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de-DE" sz="1200"/>
              <a:t>A. Scheikh Obeid, thesis, TU Darmstadt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ußzeilenplatzhalter 3"/>
          <p:cNvSpPr>
            <a:spLocks noGrp="1"/>
          </p:cNvSpPr>
          <p:nvPr>
            <p:ph type="ftr" sz="quarter" idx="10"/>
          </p:nvPr>
        </p:nvSpPr>
        <p:spPr/>
        <p:txBody>
          <a:bodyPr/>
          <a:lstStyle/>
          <a:p>
            <a:pPr>
              <a:defRPr/>
            </a:pPr>
            <a:r>
              <a:rPr lang="de-DE"/>
              <a:t>June 3rd, 2013  |  Norbert Pietralla | TU-Darmstadt | Konferenz  |  </a:t>
            </a:r>
            <a:fld id="{57A59244-2658-448A-8548-0747A779646F}" type="slidenum">
              <a:rPr lang="de-DE"/>
              <a:pPr>
                <a:defRPr/>
              </a:pPr>
              <a:t>3</a:t>
            </a:fld>
            <a:endParaRPr lang="de-DE"/>
          </a:p>
          <a:p>
            <a:pPr>
              <a:defRPr/>
            </a:pPr>
            <a:endParaRPr lang="de-DE"/>
          </a:p>
        </p:txBody>
      </p:sp>
      <p:pic>
        <p:nvPicPr>
          <p:cNvPr id="5123" name="Picture 6" descr="inbeam_gammasp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538288"/>
            <a:ext cx="8677275"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a:xfrm>
            <a:off x="250825" y="488950"/>
            <a:ext cx="7110413" cy="838200"/>
          </a:xfrm>
        </p:spPr>
        <p:txBody>
          <a:bodyPr/>
          <a:lstStyle/>
          <a:p>
            <a:pPr eaLnBrk="1" hangingPunct="1"/>
            <a:r>
              <a:rPr lang="en-US" smtClean="0"/>
              <a:t>In-beam ejectile </a:t>
            </a:r>
            <a:r>
              <a:rPr lang="el-GR" smtClean="0">
                <a:sym typeface="Symbol" pitchFamily="18" charset="2"/>
              </a:rPr>
              <a:t></a:t>
            </a:r>
            <a:r>
              <a:rPr lang="en-US" smtClean="0"/>
              <a:t>-spectroscopy</a:t>
            </a:r>
            <a:br>
              <a:rPr lang="en-US" smtClean="0"/>
            </a:br>
            <a:r>
              <a:rPr lang="en-US" sz="2000" smtClean="0"/>
              <a:t>the generic challenge at RIBs</a:t>
            </a:r>
          </a:p>
        </p:txBody>
      </p:sp>
      <p:pic>
        <p:nvPicPr>
          <p:cNvPr id="5125" name="Picture 4" descr="if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775" y="885825"/>
            <a:ext cx="73152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5"/>
          <p:cNvSpPr txBox="1">
            <a:spLocks noChangeArrowheads="1"/>
          </p:cNvSpPr>
          <p:nvPr/>
        </p:nvSpPr>
        <p:spPr bwMode="auto">
          <a:xfrm>
            <a:off x="592138" y="4292600"/>
            <a:ext cx="6919912"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000">
                <a:solidFill>
                  <a:schemeClr val="accent2"/>
                </a:solidFill>
              </a:rPr>
              <a:t>Challenges</a:t>
            </a:r>
          </a:p>
          <a:p>
            <a:pPr algn="l" eaLnBrk="1" hangingPunct="1">
              <a:buFontTx/>
              <a:buChar char="•"/>
            </a:pPr>
            <a:r>
              <a:rPr lang="en-US"/>
              <a:t>Incoming particle selection and identification: here FRS @ GSI</a:t>
            </a:r>
          </a:p>
          <a:p>
            <a:pPr algn="l" eaLnBrk="1" hangingPunct="1">
              <a:buFontTx/>
              <a:buChar char="•"/>
            </a:pPr>
            <a:r>
              <a:rPr lang="en-US">
                <a:cs typeface="Arial" pitchFamily="34" charset="0"/>
              </a:rPr>
              <a:t>v/c ≈ 0.5: large Doppler-shift of </a:t>
            </a:r>
            <a:r>
              <a:rPr lang="el-GR"/>
              <a:t>γ</a:t>
            </a:r>
            <a:r>
              <a:rPr lang="en-US"/>
              <a:t>-radiation</a:t>
            </a:r>
            <a:endParaRPr lang="en-US">
              <a:cs typeface="Arial" pitchFamily="34" charset="0"/>
            </a:endParaRPr>
          </a:p>
          <a:p>
            <a:pPr algn="l" eaLnBrk="1" hangingPunct="1">
              <a:buFontTx/>
              <a:buChar char="•"/>
            </a:pPr>
            <a:r>
              <a:rPr lang="en-US">
                <a:cs typeface="Arial" pitchFamily="34" charset="0"/>
              </a:rPr>
              <a:t>High accuracy in </a:t>
            </a:r>
            <a:r>
              <a:rPr lang="el-GR">
                <a:solidFill>
                  <a:srgbClr val="C605ED"/>
                </a:solidFill>
                <a:cs typeface="Arial" pitchFamily="34" charset="0"/>
              </a:rPr>
              <a:t>α</a:t>
            </a:r>
            <a:r>
              <a:rPr lang="en-US">
                <a:cs typeface="Arial" pitchFamily="34" charset="0"/>
              </a:rPr>
              <a:t> and </a:t>
            </a:r>
            <a:r>
              <a:rPr lang="el-GR">
                <a:solidFill>
                  <a:srgbClr val="1F6F21"/>
                </a:solidFill>
                <a:cs typeface="Arial" pitchFamily="34" charset="0"/>
              </a:rPr>
              <a:t>θ</a:t>
            </a:r>
            <a:r>
              <a:rPr lang="de-DE">
                <a:solidFill>
                  <a:srgbClr val="1F6F21"/>
                </a:solidFill>
                <a:cs typeface="Arial" pitchFamily="34" charset="0"/>
              </a:rPr>
              <a:t> </a:t>
            </a:r>
            <a:r>
              <a:rPr lang="de-DE">
                <a:cs typeface="Arial" pitchFamily="34" charset="0"/>
                <a:sym typeface="Symbol" pitchFamily="18" charset="2"/>
              </a:rPr>
              <a:t> granular detectors</a:t>
            </a:r>
            <a:endParaRPr lang="el-GR">
              <a:cs typeface="Arial" pitchFamily="34" charset="0"/>
            </a:endParaRPr>
          </a:p>
          <a:p>
            <a:pPr algn="l" eaLnBrk="1" hangingPunct="1">
              <a:buFontTx/>
              <a:buChar char="•"/>
            </a:pPr>
            <a:r>
              <a:rPr lang="en-US"/>
              <a:t>Outgoing particle identification: LYCCA</a:t>
            </a:r>
          </a:p>
          <a:p>
            <a:pPr algn="l" eaLnBrk="1" hangingPunct="1">
              <a:buFontTx/>
              <a:buChar char="•"/>
            </a:pPr>
            <a:r>
              <a:rPr lang="en-US">
                <a:cs typeface="Arial" pitchFamily="34" charset="0"/>
              </a:rPr>
              <a:t>Detection of </a:t>
            </a:r>
            <a:r>
              <a:rPr lang="el-GR">
                <a:cs typeface="Arial" pitchFamily="34" charset="0"/>
              </a:rPr>
              <a:t>γ</a:t>
            </a:r>
            <a:r>
              <a:rPr lang="en-US">
                <a:cs typeface="Arial" pitchFamily="34" charset="0"/>
              </a:rPr>
              <a:t>-radiation: AGATA</a:t>
            </a:r>
          </a:p>
        </p:txBody>
      </p:sp>
      <p:sp>
        <p:nvSpPr>
          <p:cNvPr id="5127" name="Text Box 7"/>
          <p:cNvSpPr txBox="1">
            <a:spLocks noChangeArrowheads="1"/>
          </p:cNvSpPr>
          <p:nvPr/>
        </p:nvSpPr>
        <p:spPr bwMode="auto">
          <a:xfrm>
            <a:off x="592138" y="2276475"/>
            <a:ext cx="1898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solidFill>
                  <a:srgbClr val="A5CBF9"/>
                </a:solidFill>
              </a:rPr>
              <a:t>incoming particle</a:t>
            </a:r>
          </a:p>
          <a:p>
            <a:pPr algn="l" eaLnBrk="1" hangingPunct="1"/>
            <a:r>
              <a:rPr lang="en-US">
                <a:solidFill>
                  <a:srgbClr val="A5CBF9"/>
                </a:solidFill>
              </a:rPr>
              <a:t>(Z, A, v)</a:t>
            </a:r>
          </a:p>
        </p:txBody>
      </p:sp>
      <p:sp>
        <p:nvSpPr>
          <p:cNvPr id="5128" name="Text Box 8"/>
          <p:cNvSpPr txBox="1">
            <a:spLocks noChangeArrowheads="1"/>
          </p:cNvSpPr>
          <p:nvPr/>
        </p:nvSpPr>
        <p:spPr bwMode="auto">
          <a:xfrm>
            <a:off x="2554288" y="4070350"/>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959204"/>
                </a:solidFill>
              </a:rPr>
              <a:t>target nucleus</a:t>
            </a:r>
          </a:p>
        </p:txBody>
      </p:sp>
      <p:sp>
        <p:nvSpPr>
          <p:cNvPr id="5129" name="Text Box 9"/>
          <p:cNvSpPr txBox="1">
            <a:spLocks noChangeArrowheads="1"/>
          </p:cNvSpPr>
          <p:nvPr/>
        </p:nvSpPr>
        <p:spPr bwMode="auto">
          <a:xfrm>
            <a:off x="2351088" y="352107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2525"/>
                </a:solidFill>
              </a:rPr>
              <a:t>reaction</a:t>
            </a:r>
          </a:p>
        </p:txBody>
      </p:sp>
      <p:sp>
        <p:nvSpPr>
          <p:cNvPr id="5130" name="Text Box 10"/>
          <p:cNvSpPr txBox="1">
            <a:spLocks noChangeArrowheads="1"/>
          </p:cNvSpPr>
          <p:nvPr/>
        </p:nvSpPr>
        <p:spPr bwMode="auto">
          <a:xfrm>
            <a:off x="323850" y="349408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t>optical axis</a:t>
            </a:r>
          </a:p>
        </p:txBody>
      </p:sp>
      <p:sp>
        <p:nvSpPr>
          <p:cNvPr id="5131" name="Text Box 11"/>
          <p:cNvSpPr txBox="1">
            <a:spLocks noChangeArrowheads="1"/>
          </p:cNvSpPr>
          <p:nvPr/>
        </p:nvSpPr>
        <p:spPr bwMode="auto">
          <a:xfrm>
            <a:off x="4938713" y="1628775"/>
            <a:ext cx="1720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2EA231"/>
                </a:solidFill>
                <a:cs typeface="Arial" pitchFamily="34" charset="0"/>
              </a:rPr>
              <a:t>Doppler shifted</a:t>
            </a:r>
          </a:p>
          <a:p>
            <a:pPr eaLnBrk="1" hangingPunct="1"/>
            <a:r>
              <a:rPr lang="el-GR">
                <a:solidFill>
                  <a:srgbClr val="2EA231"/>
                </a:solidFill>
                <a:cs typeface="Arial" pitchFamily="34" charset="0"/>
              </a:rPr>
              <a:t>γ</a:t>
            </a:r>
            <a:r>
              <a:rPr lang="en-US">
                <a:solidFill>
                  <a:srgbClr val="2EA231"/>
                </a:solidFill>
                <a:cs typeface="Arial" pitchFamily="34" charset="0"/>
              </a:rPr>
              <a:t>-radiation</a:t>
            </a:r>
            <a:endParaRPr lang="el-GR">
              <a:solidFill>
                <a:srgbClr val="2EA231"/>
              </a:solidFill>
              <a:cs typeface="Arial" pitchFamily="34" charset="0"/>
            </a:endParaRPr>
          </a:p>
        </p:txBody>
      </p:sp>
      <p:sp>
        <p:nvSpPr>
          <p:cNvPr id="5132" name="Text Box 12"/>
          <p:cNvSpPr txBox="1">
            <a:spLocks noChangeArrowheads="1"/>
          </p:cNvSpPr>
          <p:nvPr/>
        </p:nvSpPr>
        <p:spPr bwMode="auto">
          <a:xfrm>
            <a:off x="4730750" y="2378075"/>
            <a:ext cx="458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l-GR" sz="4000" b="1">
                <a:solidFill>
                  <a:srgbClr val="1F6F21"/>
                </a:solidFill>
              </a:rPr>
              <a:t>θ</a:t>
            </a:r>
            <a:endParaRPr lang="en-US" sz="4000" b="1">
              <a:solidFill>
                <a:srgbClr val="1F6F21"/>
              </a:solidFill>
            </a:endParaRPr>
          </a:p>
        </p:txBody>
      </p:sp>
      <p:sp>
        <p:nvSpPr>
          <p:cNvPr id="5133" name="Text Box 13"/>
          <p:cNvSpPr txBox="1">
            <a:spLocks noChangeArrowheads="1"/>
          </p:cNvSpPr>
          <p:nvPr/>
        </p:nvSpPr>
        <p:spPr bwMode="auto">
          <a:xfrm>
            <a:off x="6405563" y="2139950"/>
            <a:ext cx="191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solidFill>
                  <a:srgbClr val="C605ED"/>
                </a:solidFill>
              </a:rPr>
              <a:t>Outgoing particle</a:t>
            </a:r>
          </a:p>
          <a:p>
            <a:pPr algn="l" eaLnBrk="1" hangingPunct="1"/>
            <a:r>
              <a:rPr lang="en-US">
                <a:solidFill>
                  <a:srgbClr val="C605ED"/>
                </a:solidFill>
              </a:rPr>
              <a:t>(Z’, A’, v’)</a:t>
            </a:r>
          </a:p>
        </p:txBody>
      </p:sp>
      <p:sp>
        <p:nvSpPr>
          <p:cNvPr id="5134" name="Text Box 14"/>
          <p:cNvSpPr txBox="1">
            <a:spLocks noChangeArrowheads="1"/>
          </p:cNvSpPr>
          <p:nvPr/>
        </p:nvSpPr>
        <p:spPr bwMode="auto">
          <a:xfrm>
            <a:off x="6254750" y="3143250"/>
            <a:ext cx="477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l-GR" sz="4000">
                <a:solidFill>
                  <a:srgbClr val="C605ED"/>
                </a:solidFill>
              </a:rPr>
              <a:t>α</a:t>
            </a:r>
            <a:endParaRPr lang="en-US" sz="4000">
              <a:solidFill>
                <a:srgbClr val="C605ED"/>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ußzeilenplatzhalter 3"/>
          <p:cNvSpPr>
            <a:spLocks noGrp="1"/>
          </p:cNvSpPr>
          <p:nvPr>
            <p:ph type="ftr" sz="quarter" idx="10"/>
          </p:nvPr>
        </p:nvSpPr>
        <p:spPr/>
        <p:txBody>
          <a:bodyPr/>
          <a:lstStyle/>
          <a:p>
            <a:pPr>
              <a:defRPr/>
            </a:pPr>
            <a:r>
              <a:rPr lang="de-DE"/>
              <a:t>June 3rd, 2013  |  Norbert Pietralla | TU-Darmstadt | Konferenz  |  </a:t>
            </a:r>
            <a:fld id="{A505867D-8624-45FF-9276-438A05548F66}" type="slidenum">
              <a:rPr lang="de-DE"/>
              <a:pPr>
                <a:defRPr/>
              </a:pPr>
              <a:t>4</a:t>
            </a:fld>
            <a:endParaRPr lang="de-DE"/>
          </a:p>
          <a:p>
            <a:pPr>
              <a:defRPr/>
            </a:pPr>
            <a:endParaRPr lang="de-DE"/>
          </a:p>
        </p:txBody>
      </p:sp>
      <p:pic>
        <p:nvPicPr>
          <p:cNvPr id="185357" name="Picture 13" descr="NUSTA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4741863"/>
            <a:ext cx="12954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60" name="Picture 16" descr="logoAg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0" y="1693863"/>
            <a:ext cx="117633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61" name="Picture 17" descr="agata_detec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579563"/>
            <a:ext cx="201771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2"/>
          <p:cNvSpPr>
            <a:spLocks noGrp="1" noChangeArrowheads="1"/>
          </p:cNvSpPr>
          <p:nvPr>
            <p:ph type="title"/>
          </p:nvPr>
        </p:nvSpPr>
        <p:spPr/>
        <p:txBody>
          <a:bodyPr/>
          <a:lstStyle/>
          <a:p>
            <a:pPr eaLnBrk="1" hangingPunct="1"/>
            <a:r>
              <a:rPr lang="en-US" smtClean="0"/>
              <a:t>Now: Towards HISPEC @ FAIR</a:t>
            </a:r>
          </a:p>
        </p:txBody>
      </p:sp>
      <p:sp>
        <p:nvSpPr>
          <p:cNvPr id="6151" name="Rectangle 3"/>
          <p:cNvSpPr>
            <a:spLocks noGrp="1" noChangeArrowheads="1"/>
          </p:cNvSpPr>
          <p:nvPr>
            <p:ph type="body" idx="1"/>
          </p:nvPr>
        </p:nvSpPr>
        <p:spPr>
          <a:xfrm>
            <a:off x="9612313" y="4368800"/>
            <a:ext cx="4103687" cy="4500563"/>
          </a:xfrm>
        </p:spPr>
        <p:txBody>
          <a:bodyPr/>
          <a:lstStyle/>
          <a:p>
            <a:pPr eaLnBrk="1" hangingPunct="1">
              <a:lnSpc>
                <a:spcPct val="80000"/>
              </a:lnSpc>
            </a:pPr>
            <a:r>
              <a:rPr lang="en-US" sz="1400" smtClean="0"/>
              <a:t>NuSTAR ExperimentsNuSTAR (Nuclear Structure, astrophysics and Reactions) encompasses all experiments that will be benefiting from the unique possibilities opened up through the Super-FRS, which will deliver an unprecedented range of radioactive ion beams (RIBs). The experiments will exploit beams of different energies and characteristics at three branches; the high-energy branch utilizes the RIBs at relativistic energies (300-1500 MeV/u) as created in the production process, the low-energy branch aims at using beams in the range of 0-150 MeV/u whereas the ring branch will exploit cooled and stored beams in the storage ring NESR. These projects are gathered within the NuSTAR collaboration and shares development and other synergies across the projects.</a:t>
            </a:r>
          </a:p>
        </p:txBody>
      </p:sp>
      <p:sp>
        <p:nvSpPr>
          <p:cNvPr id="185349" name="Text Box 5"/>
          <p:cNvSpPr txBox="1">
            <a:spLocks noChangeArrowheads="1"/>
          </p:cNvSpPr>
          <p:nvPr/>
        </p:nvSpPr>
        <p:spPr bwMode="auto">
          <a:xfrm>
            <a:off x="358775" y="5949950"/>
            <a:ext cx="370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1400"/>
              <a:t>Picture from 5. Apr 2013 </a:t>
            </a:r>
            <a:r>
              <a:rPr lang="en-US" sz="1000"/>
              <a:t>(http://www.fair-center.de)</a:t>
            </a:r>
          </a:p>
        </p:txBody>
      </p:sp>
      <p:pic>
        <p:nvPicPr>
          <p:cNvPr id="185350" name="Picture 6" descr="FAIRbeam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1579563"/>
            <a:ext cx="395446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1" name="Picture 7" descr="NUSTAR_SuperF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3616325"/>
            <a:ext cx="47942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8"/>
          <p:cNvSpPr>
            <a:spLocks noChangeArrowheads="1"/>
          </p:cNvSpPr>
          <p:nvPr/>
        </p:nvSpPr>
        <p:spPr bwMode="auto">
          <a:xfrm>
            <a:off x="1835150" y="3284538"/>
            <a:ext cx="1584325" cy="1457325"/>
          </a:xfrm>
          <a:prstGeom prst="ellipse">
            <a:avLst/>
          </a:prstGeom>
          <a:noFill/>
          <a:ln w="38100">
            <a:solidFill>
              <a:srgbClr val="E9503E"/>
            </a:solidFill>
            <a:round/>
            <a:headEnd/>
            <a:tailEnd/>
          </a:ln>
          <a:effectLst/>
          <a:extLst>
            <a:ext uri="{909E8E84-426E-40DD-AFC4-6F175D3DCCD1}">
              <a14:hiddenFill xmlns:a14="http://schemas.microsoft.com/office/drawing/2010/main">
                <a:solidFill>
                  <a:srgbClr val="F5A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5A300"/>
              </a:solidFill>
            </a:endParaRPr>
          </a:p>
        </p:txBody>
      </p:sp>
      <p:sp>
        <p:nvSpPr>
          <p:cNvPr id="185354" name="Line 10"/>
          <p:cNvSpPr>
            <a:spLocks noChangeShapeType="1"/>
          </p:cNvSpPr>
          <p:nvPr/>
        </p:nvSpPr>
        <p:spPr bwMode="auto">
          <a:xfrm>
            <a:off x="3348038" y="4292600"/>
            <a:ext cx="1068387" cy="649288"/>
          </a:xfrm>
          <a:prstGeom prst="line">
            <a:avLst/>
          </a:prstGeom>
          <a:noFill/>
          <a:ln w="76200">
            <a:solidFill>
              <a:srgbClr val="E9503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5356" name="Text Box 12"/>
          <p:cNvSpPr txBox="1">
            <a:spLocks noChangeArrowheads="1"/>
          </p:cNvSpPr>
          <p:nvPr/>
        </p:nvSpPr>
        <p:spPr bwMode="auto">
          <a:xfrm>
            <a:off x="9828213" y="2063750"/>
            <a:ext cx="4403725"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000">
                <a:solidFill>
                  <a:schemeClr val="accent2"/>
                </a:solidFill>
              </a:rPr>
              <a:t>RIBs at relativistic energies:</a:t>
            </a:r>
            <a:endParaRPr lang="en-US"/>
          </a:p>
          <a:p>
            <a:pPr algn="l" eaLnBrk="1" hangingPunct="1">
              <a:buFontTx/>
              <a:buChar char="•"/>
            </a:pPr>
            <a:r>
              <a:rPr lang="en-US"/>
              <a:t> High-Energy Branch: 300-1500 MeV/u</a:t>
            </a:r>
          </a:p>
          <a:p>
            <a:pPr algn="l" eaLnBrk="1" hangingPunct="1">
              <a:buFontTx/>
              <a:buChar char="•"/>
            </a:pPr>
            <a:r>
              <a:rPr lang="en-US"/>
              <a:t> Low-Energy Branch: 0-150 MeV/u</a:t>
            </a:r>
          </a:p>
          <a:p>
            <a:pPr algn="l" eaLnBrk="1" hangingPunct="1">
              <a:buFontTx/>
              <a:buChar char="•"/>
            </a:pPr>
            <a:r>
              <a:rPr lang="en-US"/>
              <a:t> Ring Branch: cooling and storing in ESR</a:t>
            </a:r>
          </a:p>
        </p:txBody>
      </p:sp>
      <p:sp>
        <p:nvSpPr>
          <p:cNvPr id="185358" name="Oval 14"/>
          <p:cNvSpPr>
            <a:spLocks noChangeArrowheads="1"/>
          </p:cNvSpPr>
          <p:nvPr/>
        </p:nvSpPr>
        <p:spPr bwMode="auto">
          <a:xfrm>
            <a:off x="7451725" y="3429000"/>
            <a:ext cx="1409700" cy="1052513"/>
          </a:xfrm>
          <a:prstGeom prst="ellipse">
            <a:avLst/>
          </a:prstGeom>
          <a:noFill/>
          <a:ln w="38100" algn="ctr">
            <a:solidFill>
              <a:srgbClr val="E9503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5359" name="Line 15"/>
          <p:cNvSpPr>
            <a:spLocks noChangeShapeType="1"/>
          </p:cNvSpPr>
          <p:nvPr/>
        </p:nvSpPr>
        <p:spPr bwMode="auto">
          <a:xfrm flipH="1" flipV="1">
            <a:off x="7524750" y="3068638"/>
            <a:ext cx="287338" cy="431800"/>
          </a:xfrm>
          <a:prstGeom prst="line">
            <a:avLst/>
          </a:prstGeom>
          <a:noFill/>
          <a:ln w="76200">
            <a:solidFill>
              <a:srgbClr val="E9503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5362" name="Text Box 18"/>
          <p:cNvSpPr txBox="1">
            <a:spLocks noChangeArrowheads="1"/>
          </p:cNvSpPr>
          <p:nvPr/>
        </p:nvSpPr>
        <p:spPr bwMode="auto">
          <a:xfrm>
            <a:off x="4727575" y="3616325"/>
            <a:ext cx="250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solidFill>
                  <a:schemeClr val="accent2"/>
                </a:solidFill>
              </a:rPr>
              <a:t>Gamma Spectroscopy:</a:t>
            </a:r>
          </a:p>
          <a:p>
            <a:pPr algn="l" eaLnBrk="1" hangingPunct="1"/>
            <a:r>
              <a:rPr lang="en-US">
                <a:solidFill>
                  <a:schemeClr val="accent2"/>
                </a:solidFill>
              </a:rPr>
              <a:t>HISPEC / DESPEC</a:t>
            </a:r>
          </a:p>
        </p:txBody>
      </p:sp>
      <p:sp>
        <p:nvSpPr>
          <p:cNvPr id="2" name="Textfeld 1"/>
          <p:cNvSpPr txBox="1">
            <a:spLocks noChangeArrowheads="1"/>
          </p:cNvSpPr>
          <p:nvPr/>
        </p:nvSpPr>
        <p:spPr bwMode="auto">
          <a:xfrm>
            <a:off x="4727575" y="1509713"/>
            <a:ext cx="339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de-DE"/>
              <a:t>Dino Bazzacco, tomorrow 9 am</a:t>
            </a:r>
          </a:p>
        </p:txBody>
      </p:sp>
      <p:pic>
        <p:nvPicPr>
          <p:cNvPr id="185348" name="Picture 4" descr="2013-04-05_aerialPicture_JanSchaef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063" y="1576388"/>
            <a:ext cx="8647112"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5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3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53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53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3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3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53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53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53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53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53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85348"/>
                                        </p:tgtEl>
                                        <p:attrNameLst>
                                          <p:attrName>style.visibility</p:attrName>
                                        </p:attrNameLst>
                                      </p:cBhvr>
                                      <p:to>
                                        <p:strVal val="visible"/>
                                      </p:to>
                                    </p:set>
                                    <p:anim calcmode="lin" valueType="num">
                                      <p:cBhvr additive="base">
                                        <p:cTn id="39" dur="500" fill="hold"/>
                                        <p:tgtEl>
                                          <p:spTgt spid="185348"/>
                                        </p:tgtEl>
                                        <p:attrNameLst>
                                          <p:attrName>ppt_x</p:attrName>
                                        </p:attrNameLst>
                                      </p:cBhvr>
                                      <p:tavLst>
                                        <p:tav tm="0">
                                          <p:val>
                                            <p:strVal val="#ppt_x"/>
                                          </p:val>
                                        </p:tav>
                                        <p:tav tm="100000">
                                          <p:val>
                                            <p:strVal val="#ppt_x"/>
                                          </p:val>
                                        </p:tav>
                                      </p:tavLst>
                                    </p:anim>
                                    <p:anim calcmode="lin" valueType="num">
                                      <p:cBhvr additive="base">
                                        <p:cTn id="40" dur="500" fill="hold"/>
                                        <p:tgtEl>
                                          <p:spTgt spid="185348"/>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8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p:bldP spid="185352" grpId="0" animBg="1"/>
      <p:bldP spid="185354" grpId="0" animBg="1"/>
      <p:bldP spid="185356" grpId="0"/>
      <p:bldP spid="185358" grpId="0" animBg="1"/>
      <p:bldP spid="185359" grpId="0" animBg="1"/>
      <p:bldP spid="18536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pPr>
              <a:defRPr/>
            </a:pPr>
            <a:r>
              <a:rPr lang="de-DE"/>
              <a:t>June 3rd, 2013  |  Norbert Pietralla | TU-Darmstadt | Konferenz  |  </a:t>
            </a:r>
            <a:fld id="{30817A9C-AA0D-4DEE-9674-1DD2260D067A}" type="slidenum">
              <a:rPr lang="de-DE"/>
              <a:pPr>
                <a:defRPr/>
              </a:pPr>
              <a:t>5</a:t>
            </a:fld>
            <a:endParaRPr lang="de-DE"/>
          </a:p>
          <a:p>
            <a:pPr>
              <a:defRPr/>
            </a:pPr>
            <a:endParaRPr lang="de-DE"/>
          </a:p>
        </p:txBody>
      </p:sp>
      <p:sp>
        <p:nvSpPr>
          <p:cNvPr id="7171" name="Rectangle 2"/>
          <p:cNvSpPr>
            <a:spLocks noGrp="1" noChangeArrowheads="1"/>
          </p:cNvSpPr>
          <p:nvPr>
            <p:ph type="title"/>
          </p:nvPr>
        </p:nvSpPr>
        <p:spPr/>
        <p:txBody>
          <a:bodyPr/>
          <a:lstStyle/>
          <a:p>
            <a:pPr eaLnBrk="1" hangingPunct="1"/>
            <a:r>
              <a:rPr lang="en-US" sz="2000" smtClean="0"/>
              <a:t>While waiting for FAIR - HISPEC: </a:t>
            </a:r>
            <a:r>
              <a:rPr lang="en-US" smtClean="0"/>
              <a:t/>
            </a:r>
            <a:br>
              <a:rPr lang="en-US" smtClean="0"/>
            </a:br>
            <a:r>
              <a:rPr lang="en-US" smtClean="0"/>
              <a:t>PreSPEC @ GSI</a:t>
            </a:r>
          </a:p>
        </p:txBody>
      </p:sp>
      <p:pic>
        <p:nvPicPr>
          <p:cNvPr id="7172" name="Picture 4" descr="F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14550"/>
            <a:ext cx="640873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250825" y="4056063"/>
            <a:ext cx="3194050"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000">
                <a:solidFill>
                  <a:schemeClr val="accent2"/>
                </a:solidFill>
              </a:rPr>
              <a:t>FRS</a:t>
            </a:r>
          </a:p>
          <a:p>
            <a:pPr algn="l" eaLnBrk="1" hangingPunct="1"/>
            <a:r>
              <a:rPr lang="en-US"/>
              <a:t>particle selection: B</a:t>
            </a:r>
            <a:r>
              <a:rPr lang="el-GR">
                <a:cs typeface="Arial" pitchFamily="34" charset="0"/>
              </a:rPr>
              <a:t>ρ</a:t>
            </a:r>
            <a:r>
              <a:rPr lang="en-US">
                <a:cs typeface="Arial" pitchFamily="34" charset="0"/>
              </a:rPr>
              <a:t>-</a:t>
            </a:r>
            <a:r>
              <a:rPr lang="el-GR">
                <a:cs typeface="Arial" pitchFamily="34" charset="0"/>
              </a:rPr>
              <a:t>Δ</a:t>
            </a:r>
            <a:r>
              <a:rPr lang="en-US">
                <a:cs typeface="Arial" pitchFamily="34" charset="0"/>
              </a:rPr>
              <a:t>E-B</a:t>
            </a:r>
            <a:r>
              <a:rPr lang="el-GR"/>
              <a:t>ρ</a:t>
            </a:r>
            <a:endParaRPr lang="en-US"/>
          </a:p>
          <a:p>
            <a:pPr algn="l" eaLnBrk="1" hangingPunct="1"/>
            <a:r>
              <a:rPr lang="en-US"/>
              <a:t>Particle identification:</a:t>
            </a:r>
          </a:p>
          <a:p>
            <a:pPr algn="l" eaLnBrk="1" hangingPunct="1"/>
            <a:r>
              <a:rPr lang="en-US"/>
              <a:t>	TPC tracking detectors</a:t>
            </a:r>
          </a:p>
          <a:p>
            <a:pPr algn="l" eaLnBrk="1" hangingPunct="1"/>
            <a:r>
              <a:rPr lang="en-US"/>
              <a:t>	ToF measurement</a:t>
            </a:r>
          </a:p>
          <a:p>
            <a:pPr algn="l" eaLnBrk="1" hangingPunct="1"/>
            <a:r>
              <a:rPr lang="en-US"/>
              <a:t>	Energy-loss measurement</a:t>
            </a:r>
            <a:endParaRPr lang="el-GR"/>
          </a:p>
        </p:txBody>
      </p:sp>
      <p:sp>
        <p:nvSpPr>
          <p:cNvPr id="7174" name="Text Box 6"/>
          <p:cNvSpPr txBox="1">
            <a:spLocks noChangeArrowheads="1"/>
          </p:cNvSpPr>
          <p:nvPr/>
        </p:nvSpPr>
        <p:spPr bwMode="auto">
          <a:xfrm>
            <a:off x="4211638" y="4941888"/>
            <a:ext cx="47879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000">
                <a:solidFill>
                  <a:schemeClr val="accent2"/>
                </a:solidFill>
              </a:rPr>
              <a:t>LYCCA</a:t>
            </a:r>
            <a:endParaRPr lang="en-US">
              <a:solidFill>
                <a:schemeClr val="accent2"/>
              </a:solidFill>
            </a:endParaRPr>
          </a:p>
          <a:p>
            <a:pPr algn="l" eaLnBrk="1" hangingPunct="1"/>
            <a:r>
              <a:rPr lang="en-US"/>
              <a:t>Outgoing particle tracking and identification:</a:t>
            </a:r>
          </a:p>
          <a:p>
            <a:pPr algn="l" eaLnBrk="1" hangingPunct="1"/>
            <a:r>
              <a:rPr lang="en-US"/>
              <a:t>	Z identification via E-</a:t>
            </a:r>
            <a:r>
              <a:rPr lang="el-GR">
                <a:cs typeface="Arial" pitchFamily="34" charset="0"/>
              </a:rPr>
              <a:t>Δ</a:t>
            </a:r>
            <a:r>
              <a:rPr lang="en-US">
                <a:cs typeface="Arial" pitchFamily="34" charset="0"/>
              </a:rPr>
              <a:t>E</a:t>
            </a:r>
          </a:p>
          <a:p>
            <a:pPr algn="l" eaLnBrk="1" hangingPunct="1"/>
            <a:r>
              <a:rPr lang="en-US">
                <a:cs typeface="Arial" pitchFamily="34" charset="0"/>
              </a:rPr>
              <a:t>	Mass identification via E-ToF</a:t>
            </a:r>
          </a:p>
          <a:p>
            <a:pPr algn="l" eaLnBrk="1" hangingPunct="1"/>
            <a:r>
              <a:rPr lang="en-US"/>
              <a:t>      </a:t>
            </a:r>
          </a:p>
        </p:txBody>
      </p:sp>
      <p:sp>
        <p:nvSpPr>
          <p:cNvPr id="7175" name="Text Box 7"/>
          <p:cNvSpPr txBox="1">
            <a:spLocks noChangeArrowheads="1"/>
          </p:cNvSpPr>
          <p:nvPr/>
        </p:nvSpPr>
        <p:spPr bwMode="auto">
          <a:xfrm>
            <a:off x="4786313" y="1412875"/>
            <a:ext cx="46101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000">
                <a:solidFill>
                  <a:schemeClr val="accent2"/>
                </a:solidFill>
              </a:rPr>
              <a:t>Gamma-ray detection</a:t>
            </a:r>
          </a:p>
          <a:p>
            <a:pPr algn="l" eaLnBrk="1" hangingPunct="1"/>
            <a:r>
              <a:rPr lang="en-US"/>
              <a:t>2011: 105 HPGe detectors (Euroball)</a:t>
            </a:r>
          </a:p>
          <a:p>
            <a:pPr algn="l" eaLnBrk="1" hangingPunct="1"/>
            <a:r>
              <a:rPr lang="en-US"/>
              <a:t>          BaF Scintillators (HECTOR)</a:t>
            </a:r>
          </a:p>
          <a:p>
            <a:pPr algn="l" eaLnBrk="1" hangingPunct="1"/>
            <a:r>
              <a:rPr lang="en-US"/>
              <a:t>2012: HPGe array using pulse-</a:t>
            </a:r>
          </a:p>
          <a:p>
            <a:pPr algn="l" eaLnBrk="1" hangingPunct="1"/>
            <a:r>
              <a:rPr lang="en-US"/>
              <a:t>          shape analysis and </a:t>
            </a:r>
            <a:r>
              <a:rPr lang="en-US">
                <a:sym typeface="Symbol" pitchFamily="18" charset="2"/>
              </a:rPr>
              <a:t>-</a:t>
            </a:r>
            <a:r>
              <a:rPr lang="en-US"/>
              <a:t>ray </a:t>
            </a:r>
          </a:p>
          <a:p>
            <a:pPr algn="l" eaLnBrk="1" hangingPunct="1"/>
            <a:r>
              <a:rPr lang="en-US"/>
              <a:t>          tracking techniques (AGATA)</a:t>
            </a:r>
          </a:p>
          <a:p>
            <a:pPr algn="l" eaLnBrk="1" hangingPunct="1"/>
            <a:r>
              <a:rPr lang="en-US"/>
              <a:t>          BaF&amp;LaBr scintillators (HECTOR+)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pPr>
              <a:defRPr/>
            </a:pPr>
            <a:r>
              <a:rPr lang="de-DE"/>
              <a:t>June 3rd, 2013  |  Norbert Pietralla | TU-Darmstadt | Konferenz  |  </a:t>
            </a:r>
            <a:fld id="{C7BFADFD-96F4-4106-80D4-5BFD30BC1DA7}" type="slidenum">
              <a:rPr lang="de-DE"/>
              <a:pPr>
                <a:defRPr/>
              </a:pPr>
              <a:t>6</a:t>
            </a:fld>
            <a:endParaRPr lang="de-DE"/>
          </a:p>
          <a:p>
            <a:pPr>
              <a:defRPr/>
            </a:pPr>
            <a:endParaRPr lang="de-DE"/>
          </a:p>
        </p:txBody>
      </p:sp>
      <p:sp>
        <p:nvSpPr>
          <p:cNvPr id="8195" name="Rectangle 2"/>
          <p:cNvSpPr>
            <a:spLocks noGrp="1" noChangeArrowheads="1"/>
          </p:cNvSpPr>
          <p:nvPr>
            <p:ph type="title"/>
          </p:nvPr>
        </p:nvSpPr>
        <p:spPr/>
        <p:txBody>
          <a:bodyPr/>
          <a:lstStyle/>
          <a:p>
            <a:pPr eaLnBrk="1" hangingPunct="1"/>
            <a:r>
              <a:rPr lang="en-US" sz="2000" smtClean="0"/>
              <a:t>One of first PreSPEC results</a:t>
            </a:r>
            <a:r>
              <a:rPr lang="en-US" sz="2400" smtClean="0"/>
              <a:t/>
            </a:r>
            <a:br>
              <a:rPr lang="en-US" sz="2400" smtClean="0"/>
            </a:br>
            <a:r>
              <a:rPr lang="en-US" smtClean="0"/>
              <a:t>Coulomb excitation of </a:t>
            </a:r>
            <a:r>
              <a:rPr lang="en-US" baseline="30000" smtClean="0"/>
              <a:t>104</a:t>
            </a:r>
            <a:r>
              <a:rPr lang="en-US" smtClean="0"/>
              <a:t>Sn</a:t>
            </a:r>
          </a:p>
        </p:txBody>
      </p:sp>
      <p:pic>
        <p:nvPicPr>
          <p:cNvPr id="8196" name="Picture 4" descr="104Sn_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700213"/>
            <a:ext cx="38862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104Sn_shell_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1628775"/>
            <a:ext cx="47910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0" name="Picture 6" descr="104Sn_pr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490663"/>
            <a:ext cx="554355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feld 1"/>
          <p:cNvSpPr txBox="1">
            <a:spLocks noChangeArrowheads="1"/>
          </p:cNvSpPr>
          <p:nvPr/>
        </p:nvSpPr>
        <p:spPr bwMode="auto">
          <a:xfrm>
            <a:off x="131763" y="5930900"/>
            <a:ext cx="3121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de-DE" sz="1200"/>
              <a:t>G.Guastalla et al., PRL 110, 172501 (2013)</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0470"/>
                                        </p:tgtEl>
                                        <p:attrNameLst>
                                          <p:attrName>style.visibility</p:attrName>
                                        </p:attrNameLst>
                                      </p:cBhvr>
                                      <p:to>
                                        <p:strVal val="visible"/>
                                      </p:to>
                                    </p:set>
                                    <p:animEffect transition="in" filter="fade">
                                      <p:cBhvr>
                                        <p:cTn id="7" dur="2000"/>
                                        <p:tgtEl>
                                          <p:spTgt spid="190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3"/>
          <p:cNvSpPr>
            <a:spLocks noGrp="1"/>
          </p:cNvSpPr>
          <p:nvPr>
            <p:ph type="ftr" sz="quarter" idx="10"/>
          </p:nvPr>
        </p:nvSpPr>
        <p:spPr/>
        <p:txBody>
          <a:bodyPr/>
          <a:lstStyle/>
          <a:p>
            <a:pPr>
              <a:defRPr/>
            </a:pPr>
            <a:r>
              <a:rPr lang="de-DE"/>
              <a:t>June 3rd, 2013  |  Norbert Pietralla | TU-Darmstadt | Konferenz  |  </a:t>
            </a:r>
            <a:fld id="{4436E3A3-35D1-4699-BCDA-A9FB1DF427FC}" type="slidenum">
              <a:rPr lang="de-DE"/>
              <a:pPr>
                <a:defRPr/>
              </a:pPr>
              <a:t>7</a:t>
            </a:fld>
            <a:endParaRPr lang="de-DE"/>
          </a:p>
          <a:p>
            <a:pPr>
              <a:defRPr/>
            </a:pPr>
            <a:endParaRPr lang="de-DE"/>
          </a:p>
        </p:txBody>
      </p:sp>
      <p:sp>
        <p:nvSpPr>
          <p:cNvPr id="9219" name="Rectangle 2"/>
          <p:cNvSpPr>
            <a:spLocks noGrp="1" noChangeArrowheads="1"/>
          </p:cNvSpPr>
          <p:nvPr>
            <p:ph type="title"/>
          </p:nvPr>
        </p:nvSpPr>
        <p:spPr/>
        <p:txBody>
          <a:bodyPr/>
          <a:lstStyle/>
          <a:p>
            <a:pPr eaLnBrk="1" hangingPunct="1"/>
            <a:r>
              <a:rPr lang="en-US" smtClean="0"/>
              <a:t>PreSPEC-AGATA in 2012</a:t>
            </a:r>
          </a:p>
        </p:txBody>
      </p:sp>
      <p:pic>
        <p:nvPicPr>
          <p:cNvPr id="9220" name="Picture 7" descr="prespecagata_set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949575"/>
            <a:ext cx="52101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prespecagata_setu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520825"/>
            <a:ext cx="6192837"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0" name="Line 10"/>
          <p:cNvSpPr>
            <a:spLocks noChangeShapeType="1"/>
          </p:cNvSpPr>
          <p:nvPr/>
        </p:nvSpPr>
        <p:spPr bwMode="auto">
          <a:xfrm flipV="1">
            <a:off x="358775" y="3284538"/>
            <a:ext cx="3997325" cy="215900"/>
          </a:xfrm>
          <a:prstGeom prst="line">
            <a:avLst/>
          </a:prstGeom>
          <a:noFill/>
          <a:ln w="57150">
            <a:solidFill>
              <a:srgbClr val="F5A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31" name="Text Box 11"/>
          <p:cNvSpPr txBox="1">
            <a:spLocks noChangeArrowheads="1"/>
          </p:cNvSpPr>
          <p:nvPr/>
        </p:nvSpPr>
        <p:spPr bwMode="auto">
          <a:xfrm>
            <a:off x="266700" y="2917825"/>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a:t>RIB from FRS</a:t>
            </a:r>
          </a:p>
        </p:txBody>
      </p:sp>
      <p:sp>
        <p:nvSpPr>
          <p:cNvPr id="184332" name="Text Box 12"/>
          <p:cNvSpPr txBox="1">
            <a:spLocks noChangeArrowheads="1"/>
          </p:cNvSpPr>
          <p:nvPr/>
        </p:nvSpPr>
        <p:spPr bwMode="auto">
          <a:xfrm>
            <a:off x="3217863" y="3500438"/>
            <a:ext cx="1282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0F006"/>
                </a:solidFill>
              </a:rPr>
              <a:t>HECTOR+</a:t>
            </a:r>
          </a:p>
        </p:txBody>
      </p:sp>
      <p:sp>
        <p:nvSpPr>
          <p:cNvPr id="184333" name="Text Box 13"/>
          <p:cNvSpPr txBox="1">
            <a:spLocks noChangeArrowheads="1"/>
          </p:cNvSpPr>
          <p:nvPr/>
        </p:nvSpPr>
        <p:spPr bwMode="auto">
          <a:xfrm>
            <a:off x="5021263" y="2582863"/>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0F006"/>
                </a:solidFill>
              </a:rPr>
              <a:t>AGATA</a:t>
            </a:r>
          </a:p>
        </p:txBody>
      </p:sp>
      <p:sp>
        <p:nvSpPr>
          <p:cNvPr id="184334" name="Text Box 14"/>
          <p:cNvSpPr txBox="1">
            <a:spLocks noChangeArrowheads="1"/>
          </p:cNvSpPr>
          <p:nvPr/>
        </p:nvSpPr>
        <p:spPr bwMode="auto">
          <a:xfrm>
            <a:off x="7708900" y="2733675"/>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0F006"/>
                </a:solidFill>
              </a:rPr>
              <a:t>LYCCA</a:t>
            </a:r>
          </a:p>
        </p:txBody>
      </p:sp>
      <p:sp>
        <p:nvSpPr>
          <p:cNvPr id="184336" name="Line 16"/>
          <p:cNvSpPr>
            <a:spLocks noChangeShapeType="1"/>
          </p:cNvSpPr>
          <p:nvPr/>
        </p:nvSpPr>
        <p:spPr bwMode="auto">
          <a:xfrm flipV="1">
            <a:off x="4356100" y="3284538"/>
            <a:ext cx="3671888" cy="0"/>
          </a:xfrm>
          <a:prstGeom prst="line">
            <a:avLst/>
          </a:prstGeom>
          <a:noFill/>
          <a:ln w="57150">
            <a:solidFill>
              <a:srgbClr val="F0F00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8" name="Textfeld 1"/>
          <p:cNvSpPr txBox="1">
            <a:spLocks noChangeArrowheads="1"/>
          </p:cNvSpPr>
          <p:nvPr/>
        </p:nvSpPr>
        <p:spPr bwMode="auto">
          <a:xfrm>
            <a:off x="827088" y="5427663"/>
            <a:ext cx="1822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eaLnBrk="1" hangingPunct="1"/>
            <a:r>
              <a:rPr lang="de-DE" sz="1400"/>
              <a:t>Set-up:</a:t>
            </a:r>
          </a:p>
          <a:p>
            <a:pPr algn="r" eaLnBrk="1" hangingPunct="1"/>
            <a:r>
              <a:rPr lang="de-DE" sz="1400"/>
              <a:t>AGATA collaboration</a:t>
            </a:r>
          </a:p>
          <a:p>
            <a:pPr algn="r" eaLnBrk="1" hangingPunct="1"/>
            <a:r>
              <a:rPr lang="de-DE" sz="1400"/>
              <a:t>GSI </a:t>
            </a:r>
            <a:r>
              <a:rPr lang="de-DE" sz="1400">
                <a:sym typeface="Symbol" pitchFamily="18" charset="2"/>
              </a:rPr>
              <a:t>-group</a:t>
            </a:r>
            <a:endParaRPr lang="de-DE" sz="1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animBg="1"/>
      <p:bldP spid="184331" grpId="0"/>
      <p:bldP spid="184332" grpId="0"/>
      <p:bldP spid="184333" grpId="0"/>
      <p:bldP spid="184334" grpId="0"/>
      <p:bldP spid="1843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pPr>
              <a:defRPr/>
            </a:pPr>
            <a:r>
              <a:rPr lang="de-DE"/>
              <a:t>June 3rd, 2013  |  Norbert Pietralla | TU-Darmstadt | Konferenz  |  </a:t>
            </a:r>
            <a:fld id="{02795EF4-1FD1-4270-B7DA-D72DE6936BF4}" type="slidenum">
              <a:rPr lang="de-DE"/>
              <a:pPr>
                <a:defRPr/>
              </a:pPr>
              <a:t>8</a:t>
            </a:fld>
            <a:endParaRPr lang="de-DE"/>
          </a:p>
          <a:p>
            <a:pPr>
              <a:defRPr/>
            </a:pPr>
            <a:endParaRPr lang="de-DE"/>
          </a:p>
        </p:txBody>
      </p:sp>
      <p:sp>
        <p:nvSpPr>
          <p:cNvPr id="10243" name="Rectangle 2"/>
          <p:cNvSpPr>
            <a:spLocks noGrp="1" noChangeArrowheads="1"/>
          </p:cNvSpPr>
          <p:nvPr>
            <p:ph type="title"/>
          </p:nvPr>
        </p:nvSpPr>
        <p:spPr/>
        <p:txBody>
          <a:bodyPr/>
          <a:lstStyle/>
          <a:p>
            <a:pPr eaLnBrk="1" hangingPunct="1"/>
            <a:r>
              <a:rPr lang="en-US" smtClean="0"/>
              <a:t>LYCCA</a:t>
            </a:r>
            <a:br>
              <a:rPr lang="en-US" smtClean="0"/>
            </a:br>
            <a:r>
              <a:rPr lang="en-US" sz="2000" smtClean="0"/>
              <a:t>Lund-York-Cologne CAlorimeter</a:t>
            </a:r>
          </a:p>
        </p:txBody>
      </p:sp>
      <p:pic>
        <p:nvPicPr>
          <p:cNvPr id="10244" name="Picture 5" descr="Lycca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84400"/>
            <a:ext cx="82819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4" name="Picture 8" descr="Lycc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2205038"/>
            <a:ext cx="82184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266700" y="1576388"/>
            <a:ext cx="64357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buFontTx/>
              <a:buChar char="•"/>
            </a:pPr>
            <a:r>
              <a:rPr lang="en-US" b="1"/>
              <a:t> 17 silicon DSSSD detectors for tracking and energy loss</a:t>
            </a:r>
          </a:p>
          <a:p>
            <a:pPr algn="l" eaLnBrk="1" hangingPunct="1">
              <a:buFontTx/>
              <a:buChar char="•"/>
            </a:pPr>
            <a:r>
              <a:rPr lang="en-US" b="1"/>
              <a:t> 144 CsI scintillators for particle energy</a:t>
            </a:r>
          </a:p>
          <a:p>
            <a:pPr algn="l" eaLnBrk="1" hangingPunct="1">
              <a:buFontTx/>
              <a:buChar char="•"/>
            </a:pPr>
            <a:r>
              <a:rPr lang="en-US" b="1"/>
              <a:t> 3 fast plastic scintillators for time of flight and tracking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ußzeilenplatzhalter 3"/>
          <p:cNvSpPr>
            <a:spLocks noGrp="1"/>
          </p:cNvSpPr>
          <p:nvPr>
            <p:ph type="ftr" sz="quarter" idx="10"/>
          </p:nvPr>
        </p:nvSpPr>
        <p:spPr/>
        <p:txBody>
          <a:bodyPr/>
          <a:lstStyle/>
          <a:p>
            <a:pPr>
              <a:defRPr/>
            </a:pPr>
            <a:r>
              <a:rPr lang="de-DE"/>
              <a:t>June 3rd, 2013  |  Norbert Pietralla | TU-Darmstadt | Konferenz  |  </a:t>
            </a:r>
            <a:fld id="{1F39814B-3AAD-4D9B-98FD-BD15DF85548E}" type="slidenum">
              <a:rPr lang="de-DE"/>
              <a:pPr>
                <a:defRPr/>
              </a:pPr>
              <a:t>9</a:t>
            </a:fld>
            <a:endParaRPr lang="de-DE"/>
          </a:p>
          <a:p>
            <a:pPr>
              <a:defRPr/>
            </a:pPr>
            <a:endParaRPr lang="de-DE"/>
          </a:p>
        </p:txBody>
      </p:sp>
      <p:sp>
        <p:nvSpPr>
          <p:cNvPr id="11267" name="Rectangle 2"/>
          <p:cNvSpPr>
            <a:spLocks noGrp="1" noChangeArrowheads="1"/>
          </p:cNvSpPr>
          <p:nvPr>
            <p:ph type="title"/>
          </p:nvPr>
        </p:nvSpPr>
        <p:spPr/>
        <p:txBody>
          <a:bodyPr/>
          <a:lstStyle/>
          <a:p>
            <a:pPr eaLnBrk="1" hangingPunct="1"/>
            <a:r>
              <a:rPr lang="en-US" smtClean="0"/>
              <a:t>LYCCA Performance</a:t>
            </a:r>
          </a:p>
        </p:txBody>
      </p:sp>
      <p:pic>
        <p:nvPicPr>
          <p:cNvPr id="189444" name="Picture 4" descr="Fig_2_GSI_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2206625"/>
            <a:ext cx="89169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79388" y="1484313"/>
            <a:ext cx="652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a:t>E-</a:t>
            </a:r>
            <a:r>
              <a:rPr lang="el-GR" sz="2400"/>
              <a:t>Δ</a:t>
            </a:r>
            <a:r>
              <a:rPr lang="en-US" sz="2400"/>
              <a:t>E charge identification:  	</a:t>
            </a:r>
            <a:r>
              <a:rPr lang="el-GR" sz="2400">
                <a:cs typeface="Arial" pitchFamily="34" charset="0"/>
              </a:rPr>
              <a:t>Δ</a:t>
            </a:r>
            <a:r>
              <a:rPr lang="en-US" sz="2400">
                <a:cs typeface="Arial" pitchFamily="34" charset="0"/>
              </a:rPr>
              <a:t>Z / Z ≈ 1%</a:t>
            </a:r>
            <a:r>
              <a:rPr lang="en-US" sz="2400" b="1"/>
              <a:t>  </a:t>
            </a:r>
          </a:p>
        </p:txBody>
      </p:sp>
      <p:pic>
        <p:nvPicPr>
          <p:cNvPr id="189446" name="Picture 6" descr="masses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36838"/>
            <a:ext cx="50053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7" name="Text Box 7"/>
          <p:cNvSpPr txBox="1">
            <a:spLocks noChangeArrowheads="1"/>
          </p:cNvSpPr>
          <p:nvPr/>
        </p:nvSpPr>
        <p:spPr bwMode="auto">
          <a:xfrm>
            <a:off x="179388" y="1963738"/>
            <a:ext cx="6562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r>
              <a:rPr lang="en-US" sz="2400"/>
              <a:t>E-Tof mass identification:  	 	</a:t>
            </a:r>
            <a:r>
              <a:rPr lang="el-GR" sz="2400">
                <a:cs typeface="Arial" pitchFamily="34" charset="0"/>
              </a:rPr>
              <a:t>Δ</a:t>
            </a:r>
            <a:r>
              <a:rPr lang="en-US" sz="2400">
                <a:cs typeface="Arial" pitchFamily="34" charset="0"/>
              </a:rPr>
              <a:t>A / A ≈ 1%</a:t>
            </a:r>
            <a:r>
              <a:rPr lang="en-US" sz="2400" b="1"/>
              <a:t>  </a:t>
            </a:r>
          </a:p>
        </p:txBody>
      </p:sp>
      <p:sp>
        <p:nvSpPr>
          <p:cNvPr id="189448" name="Text Box 8"/>
          <p:cNvSpPr txBox="1">
            <a:spLocks noChangeArrowheads="1"/>
          </p:cNvSpPr>
          <p:nvPr/>
        </p:nvSpPr>
        <p:spPr bwMode="auto">
          <a:xfrm>
            <a:off x="1335088" y="3470275"/>
            <a:ext cx="1997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t>different A with equal Z</a:t>
            </a:r>
          </a:p>
        </p:txBody>
      </p:sp>
      <p:sp>
        <p:nvSpPr>
          <p:cNvPr id="189449" name="Line 9"/>
          <p:cNvSpPr>
            <a:spLocks noChangeShapeType="1"/>
          </p:cNvSpPr>
          <p:nvPr/>
        </p:nvSpPr>
        <p:spPr bwMode="auto">
          <a:xfrm>
            <a:off x="2016125" y="3846513"/>
            <a:ext cx="241300" cy="1028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9450" name="Line 10"/>
          <p:cNvSpPr>
            <a:spLocks noChangeShapeType="1"/>
          </p:cNvSpPr>
          <p:nvPr/>
        </p:nvSpPr>
        <p:spPr bwMode="auto">
          <a:xfrm>
            <a:off x="2233613" y="3846513"/>
            <a:ext cx="241300" cy="754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9451" name="Line 11"/>
          <p:cNvSpPr>
            <a:spLocks noChangeShapeType="1"/>
          </p:cNvSpPr>
          <p:nvPr/>
        </p:nvSpPr>
        <p:spPr bwMode="auto">
          <a:xfrm>
            <a:off x="2449513" y="3846513"/>
            <a:ext cx="241300" cy="411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9452" name="Line 12"/>
          <p:cNvSpPr>
            <a:spLocks noChangeShapeType="1"/>
          </p:cNvSpPr>
          <p:nvPr/>
        </p:nvSpPr>
        <p:spPr bwMode="auto">
          <a:xfrm>
            <a:off x="2667000" y="3846513"/>
            <a:ext cx="238125" cy="206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9454" name="Text Box 14"/>
          <p:cNvSpPr txBox="1">
            <a:spLocks noChangeArrowheads="1"/>
          </p:cNvSpPr>
          <p:nvPr/>
        </p:nvSpPr>
        <p:spPr bwMode="auto">
          <a:xfrm>
            <a:off x="3779838" y="3933825"/>
            <a:ext cx="128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l-GR"/>
              <a:t>Δ</a:t>
            </a:r>
            <a:r>
              <a:rPr lang="en-US"/>
              <a:t>A/A = 0.8</a:t>
            </a:r>
          </a:p>
          <a:p>
            <a:pPr eaLnBrk="1" hangingPunct="1"/>
            <a:r>
              <a:rPr lang="en-US"/>
              <a:t>      A ≈ 80</a:t>
            </a:r>
          </a:p>
        </p:txBody>
      </p:sp>
      <p:sp>
        <p:nvSpPr>
          <p:cNvPr id="189455" name="Text Box 15"/>
          <p:cNvSpPr txBox="1">
            <a:spLocks noChangeArrowheads="1"/>
          </p:cNvSpPr>
          <p:nvPr/>
        </p:nvSpPr>
        <p:spPr bwMode="auto">
          <a:xfrm>
            <a:off x="3811588" y="2838450"/>
            <a:ext cx="1336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sz="1400"/>
              <a:t>Primary beam </a:t>
            </a:r>
          </a:p>
          <a:p>
            <a:pPr eaLnBrk="1" hangingPunct="1"/>
            <a:r>
              <a:rPr lang="en-US" sz="1400"/>
              <a:t>contaminant</a:t>
            </a:r>
          </a:p>
        </p:txBody>
      </p:sp>
      <p:sp>
        <p:nvSpPr>
          <p:cNvPr id="189456" name="Line 16"/>
          <p:cNvSpPr>
            <a:spLocks noChangeShapeType="1"/>
          </p:cNvSpPr>
          <p:nvPr/>
        </p:nvSpPr>
        <p:spPr bwMode="auto">
          <a:xfrm flipH="1">
            <a:off x="3779838" y="3357563"/>
            <a:ext cx="479425" cy="1095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80" name="Textfeld 1"/>
          <p:cNvSpPr txBox="1">
            <a:spLocks noChangeArrowheads="1"/>
          </p:cNvSpPr>
          <p:nvPr/>
        </p:nvSpPr>
        <p:spPr bwMode="auto">
          <a:xfrm>
            <a:off x="5795963" y="5688013"/>
            <a:ext cx="201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de-DE" sz="1400"/>
              <a:t>D.Rudolph, M.Bentley, </a:t>
            </a:r>
          </a:p>
          <a:p>
            <a:pPr eaLnBrk="1" hangingPunct="1"/>
            <a:r>
              <a:rPr lang="de-DE" sz="1400"/>
              <a:t>P.Reiter &amp; groups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4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94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94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94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94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94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94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945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894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7" grpId="0"/>
      <p:bldP spid="189448" grpId="0"/>
      <p:bldP spid="189449" grpId="0" animBg="1"/>
      <p:bldP spid="189450" grpId="0" animBg="1"/>
      <p:bldP spid="189451" grpId="0" animBg="1"/>
      <p:bldP spid="189452" grpId="0" animBg="1"/>
      <p:bldP spid="189454" grpId="0"/>
      <p:bldP spid="189455" grpId="0"/>
      <p:bldP spid="189456" grpId="0" animBg="1"/>
    </p:bldLst>
  </p:timing>
</p:sld>
</file>

<file path=ppt/theme/theme1.xml><?xml version="1.0" encoding="utf-8"?>
<a:theme xmlns:a="http://schemas.openxmlformats.org/drawingml/2006/main" name="powerpointvorlage">
  <a:themeElements>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vorlag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powerpointvorlage</Template>
  <TotalTime>3053</TotalTime>
  <Words>1228</Words>
  <Application>Microsoft Office PowerPoint</Application>
  <PresentationFormat>Presentazione su schermo (4:3)</PresentationFormat>
  <Paragraphs>267</Paragraphs>
  <Slides>19</Slides>
  <Notes>1</Notes>
  <HiddenSlides>3</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19</vt:i4>
      </vt:variant>
    </vt:vector>
  </HeadingPairs>
  <TitlesOfParts>
    <vt:vector size="27" baseType="lpstr">
      <vt:lpstr>Arial</vt:lpstr>
      <vt:lpstr>Verdana</vt:lpstr>
      <vt:lpstr>Wingdings</vt:lpstr>
      <vt:lpstr>Bitstream Charter</vt:lpstr>
      <vt:lpstr>Stafford</vt:lpstr>
      <vt:lpstr>Symbol</vt:lpstr>
      <vt:lpstr>powerpointvorlage</vt:lpstr>
      <vt:lpstr>Photo Editor-Foto</vt:lpstr>
      <vt:lpstr>On the Road to FAIR:</vt:lpstr>
      <vt:lpstr>A word to Steve on 94Zr! Recent electron scattering at S-DALINAC </vt:lpstr>
      <vt:lpstr>In-beam ejectile -spectroscopy the generic challenge at RIBs</vt:lpstr>
      <vt:lpstr>Now: Towards HISPEC @ FAIR</vt:lpstr>
      <vt:lpstr>While waiting for FAIR - HISPEC:  PreSPEC @ GSI</vt:lpstr>
      <vt:lpstr>One of first PreSPEC results Coulomb excitation of 104Sn</vt:lpstr>
      <vt:lpstr>PreSPEC-AGATA in 2012</vt:lpstr>
      <vt:lpstr>LYCCA Lund-York-Cologne CAlorimeter</vt:lpstr>
      <vt:lpstr>LYCCA Performance</vt:lpstr>
      <vt:lpstr>Doppler-Correction of Uranium X-Rays Technical Commissioning</vt:lpstr>
      <vt:lpstr>Doppler-Shift Correction  Energy Resolution</vt:lpstr>
      <vt:lpstr>Performance Commissioning Coulex and Fragmentation of 80Kr</vt:lpstr>
      <vt:lpstr>Complex Data Analysis </vt:lpstr>
      <vt:lpstr>80Kr gamma rays (preliminary)</vt:lpstr>
      <vt:lpstr>Preliminary Summary of PreSPEC-AGATA performance for Coulex</vt:lpstr>
      <vt:lpstr>Secondary Fragmentation  Se-Isotopes</vt:lpstr>
      <vt:lpstr>Experimental Campaign 2012</vt:lpstr>
      <vt:lpstr>People</vt:lpstr>
      <vt:lpstr>Summary</vt:lpstr>
    </vt:vector>
  </TitlesOfParts>
  <Company>TUD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feuck</dc:creator>
  <cp:lastModifiedBy>tecno</cp:lastModifiedBy>
  <cp:revision>88</cp:revision>
  <dcterms:created xsi:type="dcterms:W3CDTF">2008-04-04T07:18:15Z</dcterms:created>
  <dcterms:modified xsi:type="dcterms:W3CDTF">2013-06-03T11:15:53Z</dcterms:modified>
</cp:coreProperties>
</file>