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62" r:id="rId4"/>
    <p:sldId id="263" r:id="rId5"/>
    <p:sldId id="257" r:id="rId6"/>
    <p:sldId id="259" r:id="rId7"/>
    <p:sldId id="274" r:id="rId8"/>
    <p:sldId id="275" r:id="rId9"/>
    <p:sldId id="276" r:id="rId10"/>
    <p:sldId id="277" r:id="rId11"/>
    <p:sldId id="268" r:id="rId12"/>
    <p:sldId id="272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9063" autoAdjust="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99B96-7668-4880-A5C4-4D4E167B9D5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D4FDA-6EA3-4C33-97DF-98B52DA4D1DB}" type="slidenum">
              <a:rPr lang="en-IN" smtClean="0"/>
              <a:pPr/>
              <a:t>‹N›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9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0A5A2-F504-43B3-ADB6-10B39EB0641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C7B39-98A8-4119-9E4B-DD4C11142DA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7456F-4EBE-4E70-8185-83A82ABB116A}" type="datetimeFigureOut">
              <a:rPr lang="en-IN" smtClean="0"/>
              <a:pPr/>
              <a:t>04-06-2013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57B37-B775-47D1-9823-42ABB4057BE3}" type="slidenum">
              <a:rPr lang="en-IN" smtClean="0"/>
              <a:pPr/>
              <a:t>‹N›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7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11" Type="http://schemas.openxmlformats.org/officeDocument/2006/relationships/image" Target="../media/image15.emf"/><Relationship Id="rId5" Type="http://schemas.openxmlformats.org/officeDocument/2006/relationships/image" Target="../media/image17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6.gif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570186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probe to the ground state configuration of ‘ISLAND OF INVERSION’ nuclei through Coulomb Breakup   </a:t>
            </a:r>
            <a:endParaRPr lang="en-I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852936"/>
            <a:ext cx="8352928" cy="184665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Ushasi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Datta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Pramanik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Ushasi.dattapramanik@saha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SAHA INSTITUTE OF NUCLEAR PHYSICS KOLKATA, </a:t>
            </a:r>
            <a:r>
              <a:rPr lang="en-GB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661248"/>
            <a:ext cx="4670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INPC 2013, Florence, 3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June, 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725144"/>
            <a:ext cx="7258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</a:rPr>
              <a:t>Alexander Von  Humboldt  fellowship &amp;  project  grants </a:t>
            </a:r>
            <a:endParaRPr lang="en-IN" sz="2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deleted</a:t>
            </a:r>
            <a:r>
              <a:rPr lang="it-IT" dirty="0" smtClean="0"/>
              <a:t> by speaker </a:t>
            </a:r>
            <a:r>
              <a:rPr lang="it-IT" dirty="0" err="1" smtClean="0"/>
              <a:t>request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904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>
            <a:off x="0" y="260648"/>
            <a:ext cx="1008112" cy="6480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0" y="908720"/>
            <a:ext cx="9157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Coulomb dissociation   is  a useful tool to probe gr. state configuration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loosely bound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sd-pf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shell nuclei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Al(N=22) 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Na(N=19) 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Al(N=21)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Mg(N=21)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75656" y="213285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2411760" y="1988840"/>
            <a:ext cx="224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 p3/2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2708920"/>
            <a:ext cx="229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 s1/2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835696" y="292494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Left Arrow 12"/>
          <p:cNvSpPr/>
          <p:nvPr/>
        </p:nvSpPr>
        <p:spPr>
          <a:xfrm>
            <a:off x="1331640" y="4221088"/>
            <a:ext cx="108012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699792" y="3429000"/>
            <a:ext cx="58858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</a:t>
            </a:r>
            <a:r>
              <a:rPr lang="en-US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Al, </a:t>
            </a:r>
            <a:r>
              <a:rPr lang="en-US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 ,  ground state configuration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fragmented , 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 cross-section is in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s-wave valence nucleon </a:t>
            </a:r>
          </a:p>
          <a:p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Nilsson  model  with large deformation(0.48)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 [200]   60-70%    j</a:t>
            </a:r>
            <a:r>
              <a:rPr lang="en-US" sz="24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en-I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3"/>
          <p:cNvSpPr txBox="1">
            <a:spLocks noChangeArrowheads="1"/>
          </p:cNvSpPr>
          <p:nvPr/>
        </p:nvSpPr>
        <p:spPr bwMode="auto">
          <a:xfrm>
            <a:off x="228600" y="0"/>
            <a:ext cx="89154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SINP, 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Kolkata, India </a:t>
            </a:r>
            <a:r>
              <a:rPr lang="en-IN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IN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</a:t>
            </a:r>
            <a:r>
              <a:rPr lang="en-IN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Chakraborty</a:t>
            </a:r>
            <a:r>
              <a:rPr lang="en-IN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A. </a:t>
            </a:r>
            <a:r>
              <a:rPr lang="en-IN" sz="2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Rahaman</a:t>
            </a:r>
            <a:r>
              <a:rPr lang="en-IN" sz="2000" b="1" dirty="0" smtClean="0">
                <a:solidFill>
                  <a:srgbClr val="C4F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 </a:t>
            </a:r>
            <a:r>
              <a:rPr lang="en-IN" sz="2000" b="1" dirty="0" err="1" smtClean="0">
                <a:solidFill>
                  <a:srgbClr val="C4F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Basu</a:t>
            </a:r>
            <a:r>
              <a:rPr lang="en-IN" sz="2000" b="1" dirty="0" smtClean="0">
                <a:solidFill>
                  <a:srgbClr val="C4F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IN" sz="2000" b="1" dirty="0" err="1" smtClean="0">
                <a:solidFill>
                  <a:srgbClr val="C4F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S.Bhattacharya</a:t>
            </a:r>
            <a:r>
              <a:rPr lang="en-IN" sz="2000" b="1" dirty="0" smtClean="0">
                <a:solidFill>
                  <a:srgbClr val="C4F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IN" sz="2000" b="1" dirty="0" err="1" smtClean="0">
                <a:solidFill>
                  <a:srgbClr val="C4F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S.Chatterjee</a:t>
            </a:r>
            <a:r>
              <a:rPr lang="en-IN" sz="2000" b="1" dirty="0" smtClean="0">
                <a:solidFill>
                  <a:srgbClr val="C4F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IN" sz="2000" b="1" dirty="0" err="1" smtClean="0">
                <a:solidFill>
                  <a:srgbClr val="C4F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J.Ray</a:t>
            </a:r>
            <a:r>
              <a:rPr lang="en-IN" sz="2000" b="1" dirty="0" smtClean="0">
                <a:solidFill>
                  <a:srgbClr val="C4F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IN" sz="2000" b="1" dirty="0">
              <a:solidFill>
                <a:srgbClr val="C4F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GSI, Darmstadt, 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Aumann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K. 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Boretzky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C. Caesar,  D. Gonzalez-Diaz,  H. 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Emling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O.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Ershova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H. 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Geissel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M.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Heil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A.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Kelic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C.  Langer,  Y.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Leiffel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G. 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Munzenberg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C. 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Nociforo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V. 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Panin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R.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R.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Reifarth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D. Rossi,  H. Simon,  C.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Scheidenberger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S.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Typel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V. 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Volkov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H.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Weick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F. 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Wamers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J. Winfield,  M.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Zoric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Univ. of Santiago de </a:t>
            </a:r>
            <a:r>
              <a:rPr lang="en-IN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Compostela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Beceiro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D. 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Cotrina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-Gil,  P.  Diaz-Fernandez,  H.  A. 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N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Dramstadt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Kroll;   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Liverpool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 </a:t>
            </a:r>
            <a:r>
              <a:rPr lang="en-I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Chariter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Taylor;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University 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Surrey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 N. 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Catford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HZDR </a:t>
            </a:r>
            <a:r>
              <a:rPr lang="en-IN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Rossendorf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Wagner;   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INFN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N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legnaro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Italy :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De Angelis; 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Chalmers 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Technology, Sweden :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Jonson,  H. T. 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Johansson;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Munich, Germany :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Krucken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Bleis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KVI 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Groningen, Netherland :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A.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Najafi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LBNL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Berkeley, USA :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Paschalis;</a:t>
            </a:r>
            <a:r>
              <a:rPr lang="en-IN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RIKEN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Japan :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Y.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Togano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IN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EMMI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GSI, Darmstadt : </a:t>
            </a:r>
            <a:r>
              <a:rPr lang="en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</a:t>
            </a:r>
            <a:r>
              <a:rPr lang="en-IN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Marganiec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pt-B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Instituto </a:t>
            </a:r>
            <a:r>
              <a:rPr lang="pt-B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Tecnol´ogico de Aeron´autica-CTA,  S˜ao Jos´e dos Campos, Brazil </a:t>
            </a:r>
            <a:r>
              <a:rPr lang="en-IN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 </a:t>
            </a:r>
            <a:r>
              <a:rPr lang="en-IN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B. V.  Carlson;</a:t>
            </a:r>
            <a:endParaRPr lang="pt-B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6093296"/>
            <a:ext cx="7258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Alexander Von  Humboldt  fellowship &amp;  project  grants </a:t>
            </a:r>
            <a:endParaRPr lang="en-IN" sz="2400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70234" y="0"/>
            <a:ext cx="8924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we  can learn  from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study of ‘single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 properties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609600" y="1524000"/>
            <a:ext cx="3887603" cy="1314510"/>
            <a:chOff x="228600" y="1600200"/>
            <a:chExt cx="3887603" cy="131451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1600200"/>
              <a:ext cx="3887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Nucleus---many body  system 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" name="Striped Right Arrow 5"/>
            <p:cNvSpPr/>
            <p:nvPr/>
          </p:nvSpPr>
          <p:spPr>
            <a:xfrm rot="5400000">
              <a:off x="990600" y="2057400"/>
              <a:ext cx="609600" cy="457200"/>
            </a:xfrm>
            <a:prstGeom prst="striped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2057400"/>
              <a:ext cx="1396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66FF"/>
                  </a:solidFill>
                </a:rPr>
                <a:t>averaging</a:t>
              </a:r>
              <a:endParaRPr lang="en-US" sz="2000" b="1" dirty="0">
                <a:solidFill>
                  <a:srgbClr val="FF66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2514600"/>
              <a:ext cx="1436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Mean field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91000" y="5105400"/>
            <a:ext cx="3756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single particle structure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5562600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Shell evaluation !!!!!!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New magic number!!!!!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1946193" y="5290437"/>
            <a:ext cx="2785043" cy="923330"/>
            <a:chOff x="1834987" y="5248870"/>
            <a:chExt cx="2785043" cy="923330"/>
          </a:xfrm>
        </p:grpSpPr>
        <p:sp>
          <p:nvSpPr>
            <p:cNvPr id="22" name="Right Arrow 21"/>
            <p:cNvSpPr/>
            <p:nvPr/>
          </p:nvSpPr>
          <p:spPr>
            <a:xfrm rot="21000235">
              <a:off x="3068366" y="5277122"/>
              <a:ext cx="1129763" cy="3334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834830">
              <a:off x="1834987" y="5248870"/>
              <a:ext cx="27850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Occup. Prob. of  particular  state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Spectroscopic factor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8600" y="3124200"/>
            <a:ext cx="3586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Neutron skin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Diffuse surface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Decoupling of proton, neutron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9" name="Group 28"/>
          <p:cNvGrpSpPr/>
          <p:nvPr/>
        </p:nvGrpSpPr>
        <p:grpSpPr>
          <a:xfrm>
            <a:off x="1676400" y="1447800"/>
            <a:ext cx="6528249" cy="3733800"/>
            <a:chOff x="1827846" y="1524000"/>
            <a:chExt cx="6528249" cy="3733800"/>
          </a:xfrm>
        </p:grpSpPr>
        <p:sp>
          <p:nvSpPr>
            <p:cNvPr id="12" name="Curved Up Arrow 11"/>
            <p:cNvSpPr/>
            <p:nvPr/>
          </p:nvSpPr>
          <p:spPr>
            <a:xfrm rot="20431128">
              <a:off x="1827846" y="2377526"/>
              <a:ext cx="3941317" cy="112782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23446" y="1524000"/>
              <a:ext cx="24801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CCFFCC"/>
                  </a:solidFill>
                  <a:latin typeface="Times New Roman" pitchFamily="18" charset="0"/>
                  <a:cs typeface="Times New Roman" pitchFamily="18" charset="0"/>
                </a:rPr>
                <a:t>Single particle  levels</a:t>
              </a:r>
              <a:endParaRPr lang="en-US" sz="2000" b="1" i="1" dirty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Individual particle</a:t>
              </a:r>
              <a:endPara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Notched Right Arrow 14"/>
            <p:cNvSpPr/>
            <p:nvPr/>
          </p:nvSpPr>
          <p:spPr>
            <a:xfrm rot="5400000">
              <a:off x="4419600" y="3048000"/>
              <a:ext cx="2743200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4400" y="4572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FF99"/>
                  </a:solidFill>
                </a:rPr>
                <a:t>Mixing of the states</a:t>
              </a:r>
              <a:endParaRPr lang="en-US" b="1" dirty="0">
                <a:solidFill>
                  <a:srgbClr val="00FF99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5600700" y="4914900"/>
              <a:ext cx="381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1981200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FF99"/>
                  </a:solidFill>
                </a:rPr>
                <a:t>Residual interaction</a:t>
              </a:r>
              <a:endParaRPr lang="en-US" b="1" dirty="0">
                <a:solidFill>
                  <a:srgbClr val="00FF99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67400" y="2362200"/>
              <a:ext cx="2488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FF99"/>
                  </a:solidFill>
                </a:rPr>
                <a:t>Two body interaction</a:t>
              </a:r>
              <a:endParaRPr lang="en-US" b="1" dirty="0">
                <a:solidFill>
                  <a:srgbClr val="00FF99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14856" y="2590800"/>
            <a:ext cx="34291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FFFF"/>
                </a:solidFill>
              </a:rPr>
              <a:t>Reduction of spin-orbit inter.</a:t>
            </a:r>
          </a:p>
          <a:p>
            <a:r>
              <a:rPr lang="en-US" b="1" i="1" dirty="0" smtClean="0">
                <a:solidFill>
                  <a:srgbClr val="66FFFF"/>
                </a:solidFill>
              </a:rPr>
              <a:t>Spin-isospin dep. central part</a:t>
            </a:r>
          </a:p>
          <a:p>
            <a:r>
              <a:rPr lang="en-US" b="1" i="1" dirty="0" smtClean="0">
                <a:solidFill>
                  <a:srgbClr val="66FFFF"/>
                </a:solidFill>
              </a:rPr>
              <a:t>Tensor part of interaction</a:t>
            </a:r>
          </a:p>
          <a:p>
            <a:r>
              <a:rPr lang="en-US" b="1" dirty="0" smtClean="0">
                <a:solidFill>
                  <a:srgbClr val="66FFFF"/>
                </a:solidFill>
              </a:rPr>
              <a:t>Coupling to continuum</a:t>
            </a:r>
          </a:p>
          <a:p>
            <a:r>
              <a:rPr lang="en-US" b="1" i="1" dirty="0" smtClean="0">
                <a:solidFill>
                  <a:srgbClr val="66FFFF"/>
                </a:solidFill>
              </a:rPr>
              <a:t>Three body force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……………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488668"/>
            <a:ext cx="880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Impact of Single particle prop.  of nuclei   on  Astro. scenario, r-process,     DC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"/>
            <a:ext cx="1219200" cy="10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/>
          <p:nvPr/>
        </p:nvGrpSpPr>
        <p:grpSpPr>
          <a:xfrm>
            <a:off x="609600" y="1524000"/>
            <a:ext cx="3887603" cy="1314510"/>
            <a:chOff x="228600" y="1600200"/>
            <a:chExt cx="3887603" cy="131451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1600200"/>
              <a:ext cx="3887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Nucleus---many body  system 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6" name="Striped Right Arrow 5"/>
            <p:cNvSpPr/>
            <p:nvPr/>
          </p:nvSpPr>
          <p:spPr>
            <a:xfrm rot="5400000">
              <a:off x="990600" y="2057400"/>
              <a:ext cx="609600" cy="457200"/>
            </a:xfrm>
            <a:prstGeom prst="striped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2057400"/>
              <a:ext cx="1396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66FF"/>
                  </a:solidFill>
                </a:rPr>
                <a:t>averaging</a:t>
              </a:r>
              <a:endParaRPr lang="en-US" sz="2000" b="1" dirty="0">
                <a:solidFill>
                  <a:srgbClr val="FF66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2514600"/>
              <a:ext cx="1436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Mean field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91000" y="5105400"/>
            <a:ext cx="3756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single particle structure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5562600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Shell evaluation !!!!!!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New magic number!!!!!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1946193" y="5290437"/>
            <a:ext cx="2785043" cy="923330"/>
            <a:chOff x="1834987" y="5248870"/>
            <a:chExt cx="2785043" cy="923330"/>
          </a:xfrm>
        </p:grpSpPr>
        <p:sp>
          <p:nvSpPr>
            <p:cNvPr id="22" name="Right Arrow 21"/>
            <p:cNvSpPr/>
            <p:nvPr/>
          </p:nvSpPr>
          <p:spPr>
            <a:xfrm rot="21000235">
              <a:off x="3068366" y="5277122"/>
              <a:ext cx="1129763" cy="3334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834830">
              <a:off x="1834987" y="5248870"/>
              <a:ext cx="27850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Occup. Prob. of  particular  state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Spectroscopic factor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8600" y="3124200"/>
            <a:ext cx="3586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Neutron skin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Diffuse surface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Decoupling of proton, neutron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9" name="Group 28"/>
          <p:cNvGrpSpPr/>
          <p:nvPr/>
        </p:nvGrpSpPr>
        <p:grpSpPr>
          <a:xfrm>
            <a:off x="1676400" y="1447800"/>
            <a:ext cx="6528249" cy="3733800"/>
            <a:chOff x="1827846" y="1524000"/>
            <a:chExt cx="6528249" cy="3733800"/>
          </a:xfrm>
        </p:grpSpPr>
        <p:sp>
          <p:nvSpPr>
            <p:cNvPr id="12" name="Curved Up Arrow 11"/>
            <p:cNvSpPr/>
            <p:nvPr/>
          </p:nvSpPr>
          <p:spPr>
            <a:xfrm rot="20431128">
              <a:off x="1827846" y="2377526"/>
              <a:ext cx="3941317" cy="112782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23446" y="1524000"/>
              <a:ext cx="24801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CCFFCC"/>
                  </a:solidFill>
                  <a:latin typeface="Times New Roman" pitchFamily="18" charset="0"/>
                  <a:cs typeface="Times New Roman" pitchFamily="18" charset="0"/>
                </a:rPr>
                <a:t>Single particle  levels</a:t>
              </a:r>
              <a:endParaRPr lang="en-US" sz="2000" b="1" i="1" dirty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Individual particle</a:t>
              </a:r>
              <a:endPara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Notched Right Arrow 14"/>
            <p:cNvSpPr/>
            <p:nvPr/>
          </p:nvSpPr>
          <p:spPr>
            <a:xfrm rot="5400000">
              <a:off x="4419600" y="3048000"/>
              <a:ext cx="2743200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4400" y="4572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FF99"/>
                  </a:solidFill>
                </a:rPr>
                <a:t>Mixing of the states</a:t>
              </a:r>
              <a:endParaRPr lang="en-US" b="1" dirty="0">
                <a:solidFill>
                  <a:srgbClr val="00FF99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5600700" y="4914900"/>
              <a:ext cx="381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1981200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FF99"/>
                  </a:solidFill>
                </a:rPr>
                <a:t>Residual interaction</a:t>
              </a:r>
              <a:endParaRPr lang="en-US" b="1" dirty="0">
                <a:solidFill>
                  <a:srgbClr val="00FF99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67400" y="2362200"/>
              <a:ext cx="2488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FF99"/>
                  </a:solidFill>
                </a:rPr>
                <a:t>Two body interaction</a:t>
              </a:r>
              <a:endParaRPr lang="en-US" b="1" dirty="0">
                <a:solidFill>
                  <a:srgbClr val="00FF99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14856" y="2590800"/>
            <a:ext cx="34291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FFFF"/>
                </a:solidFill>
              </a:rPr>
              <a:t>Reduction of spin-orbit inter.</a:t>
            </a:r>
          </a:p>
          <a:p>
            <a:r>
              <a:rPr lang="en-US" b="1" i="1" dirty="0" smtClean="0">
                <a:solidFill>
                  <a:srgbClr val="66FFFF"/>
                </a:solidFill>
              </a:rPr>
              <a:t>Spin-isospin dep. central part</a:t>
            </a:r>
          </a:p>
          <a:p>
            <a:r>
              <a:rPr lang="en-US" b="1" i="1" dirty="0" smtClean="0">
                <a:solidFill>
                  <a:srgbClr val="66FFFF"/>
                </a:solidFill>
              </a:rPr>
              <a:t>Tensor part of interaction</a:t>
            </a:r>
          </a:p>
          <a:p>
            <a:r>
              <a:rPr lang="en-US" b="1" dirty="0" smtClean="0">
                <a:solidFill>
                  <a:srgbClr val="66FFFF"/>
                </a:solidFill>
              </a:rPr>
              <a:t>Coupling to continuum</a:t>
            </a:r>
          </a:p>
          <a:p>
            <a:r>
              <a:rPr lang="en-US" b="1" i="1" dirty="0" smtClean="0">
                <a:solidFill>
                  <a:srgbClr val="66FFFF"/>
                </a:solidFill>
              </a:rPr>
              <a:t>Three body force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……………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00"/>
            <a:ext cx="1219200" cy="10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6851104" cy="86895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 OF INVERSION</a:t>
            </a:r>
            <a:endParaRPr lang="en-IN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941" y="980728"/>
            <a:ext cx="468005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980728"/>
            <a:ext cx="55801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31,32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  mass measurement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C.Thibault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et al., PRC12 (1975)  644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  large deformation</a:t>
            </a:r>
          </a:p>
          <a:p>
            <a:r>
              <a:rPr lang="en-IN" sz="2400" dirty="0" smtClean="0"/>
              <a:t>T. </a:t>
            </a:r>
            <a:r>
              <a:rPr lang="en-IN" sz="2400" dirty="0" err="1" smtClean="0"/>
              <a:t>Motobayashi</a:t>
            </a:r>
            <a:r>
              <a:rPr lang="en-IN" sz="2400" dirty="0" smtClean="0"/>
              <a:t> et al., Phys. </a:t>
            </a:r>
            <a:r>
              <a:rPr lang="en-IN" sz="2400" dirty="0" err="1" smtClean="0"/>
              <a:t>Lett</a:t>
            </a:r>
            <a:r>
              <a:rPr lang="en-IN" sz="2400" dirty="0" smtClean="0"/>
              <a:t>. B 346, 9 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 </a:t>
            </a:r>
            <a:r>
              <a:rPr lang="en-IN" sz="2400" dirty="0" smtClean="0"/>
              <a:t>H. T. Fortune, </a:t>
            </a: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PRC85, 2012</a:t>
            </a:r>
          </a:p>
          <a:p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 (shape  co-existence)</a:t>
            </a:r>
          </a:p>
          <a:p>
            <a:r>
              <a:rPr lang="en-IN" sz="2400" dirty="0" err="1" smtClean="0"/>
              <a:t>K.Wimmer</a:t>
            </a:r>
            <a:r>
              <a:rPr lang="en-IN" sz="2400" dirty="0" smtClean="0"/>
              <a:t> et al.PRL 105, 252501 (2010)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Up Arrow 6"/>
          <p:cNvSpPr/>
          <p:nvPr/>
        </p:nvSpPr>
        <p:spPr>
          <a:xfrm rot="1246182">
            <a:off x="4610901" y="3502801"/>
            <a:ext cx="648072" cy="34811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251520" y="530120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Shell gap breaking   ~  N~20     (</a:t>
            </a:r>
            <a:r>
              <a:rPr lang="en-US" sz="2800" b="1" dirty="0" err="1" smtClean="0">
                <a:solidFill>
                  <a:srgbClr val="C00000"/>
                </a:solidFill>
              </a:rPr>
              <a:t>sd</a:t>
            </a:r>
            <a:r>
              <a:rPr lang="en-US" sz="2800" b="1" dirty="0" smtClean="0">
                <a:solidFill>
                  <a:srgbClr val="C00000"/>
                </a:solidFill>
              </a:rPr>
              <a:t>-----</a:t>
            </a:r>
            <a:r>
              <a:rPr lang="en-US" sz="2800" b="1" dirty="0" err="1" smtClean="0">
                <a:solidFill>
                  <a:srgbClr val="C00000"/>
                </a:solidFill>
              </a:rPr>
              <a:t>pf</a:t>
            </a:r>
            <a:r>
              <a:rPr lang="en-US" sz="2800" dirty="0" smtClean="0"/>
              <a:t>) </a:t>
            </a:r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3139" y="6093296"/>
            <a:ext cx="8530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Coulomb Breakup  of   ‘Island of Inversion  Nuclei</a:t>
            </a:r>
            <a:r>
              <a:rPr lang="en-US" sz="2400" dirty="0" smtClean="0">
                <a:solidFill>
                  <a:srgbClr val="002060"/>
                </a:solidFill>
              </a:rPr>
              <a:t>’   !!!!!!!!!!!!!!!!!!</a:t>
            </a:r>
            <a:endParaRPr lang="en-IN" sz="2400" dirty="0">
              <a:solidFill>
                <a:srgbClr val="00206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40969"/>
            <a:ext cx="25922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0"/>
          <p:cNvSpPr txBox="1">
            <a:spLocks noChangeArrowheads="1"/>
          </p:cNvSpPr>
          <p:nvPr/>
        </p:nvSpPr>
        <p:spPr bwMode="auto">
          <a:xfrm>
            <a:off x="4724400" y="59436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91200" y="990600"/>
            <a:ext cx="33528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de-DE" sz="2000" dirty="0">
                <a:latin typeface="+mn-lt"/>
              </a:rPr>
              <a:t> </a:t>
            </a:r>
            <a:r>
              <a:rPr lang="de-DE" sz="20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Transversal el mag. field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de-DE" sz="20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0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E1</a:t>
            </a:r>
            <a:r>
              <a:rPr lang="de-DE" sz="20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predominant</a:t>
            </a:r>
          </a:p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r>
              <a:rPr lang="de-DE" sz="20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High Fourier components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39"/>
          <p:cNvSpPr txBox="1">
            <a:spLocks noChangeArrowheads="1"/>
          </p:cNvSpPr>
          <p:nvPr/>
        </p:nvSpPr>
        <p:spPr bwMode="auto">
          <a:xfrm>
            <a:off x="5334000" y="0"/>
            <a:ext cx="381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Fermi,  1924</a:t>
            </a:r>
          </a:p>
          <a:p>
            <a:r>
              <a:rPr lang="en-GB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G.Baur, C.A.Bertulani, NPA458, 188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0"/>
            <a:ext cx="4195728" cy="2033464"/>
            <a:chOff x="-60977" y="0"/>
            <a:chExt cx="3754199" cy="2595044"/>
          </a:xfrm>
        </p:grpSpPr>
        <p:pic>
          <p:nvPicPr>
            <p:cNvPr id="103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786" y="424525"/>
              <a:ext cx="3391436" cy="2170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TextBox 5"/>
            <p:cNvSpPr txBox="1">
              <a:spLocks noChangeArrowheads="1"/>
            </p:cNvSpPr>
            <p:nvPr/>
          </p:nvSpPr>
          <p:spPr bwMode="auto">
            <a:xfrm flipH="1">
              <a:off x="0" y="969716"/>
              <a:ext cx="228600" cy="3698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041" name="TextBox 6"/>
            <p:cNvSpPr txBox="1">
              <a:spLocks noChangeArrowheads="1"/>
            </p:cNvSpPr>
            <p:nvPr/>
          </p:nvSpPr>
          <p:spPr bwMode="auto">
            <a:xfrm>
              <a:off x="2640241" y="1212145"/>
              <a:ext cx="825840" cy="4713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baseline="30000" dirty="0" smtClean="0">
                  <a:solidFill>
                    <a:srgbClr val="FFFF00"/>
                  </a:solidFill>
                </a:rPr>
                <a:t>32</a:t>
              </a:r>
              <a:r>
                <a:rPr lang="en-US" b="1" dirty="0" smtClean="0">
                  <a:solidFill>
                    <a:srgbClr val="FFFF00"/>
                  </a:solidFill>
                </a:rPr>
                <a:t>Mg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042" name="TextBox 8"/>
            <p:cNvSpPr txBox="1">
              <a:spLocks noChangeArrowheads="1"/>
            </p:cNvSpPr>
            <p:nvPr/>
          </p:nvSpPr>
          <p:spPr bwMode="auto">
            <a:xfrm>
              <a:off x="2429022" y="581829"/>
              <a:ext cx="287697" cy="23943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1043" name="TextBox 9"/>
            <p:cNvSpPr txBox="1">
              <a:spLocks noChangeArrowheads="1"/>
            </p:cNvSpPr>
            <p:nvPr/>
          </p:nvSpPr>
          <p:spPr bwMode="auto">
            <a:xfrm>
              <a:off x="159810" y="1159681"/>
              <a:ext cx="1827918" cy="47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baseline="30000" dirty="0" smtClean="0">
                  <a:solidFill>
                    <a:srgbClr val="FFFF00"/>
                  </a:solidFill>
                </a:rPr>
                <a:t>33</a:t>
              </a:r>
              <a:r>
                <a:rPr lang="en-US" b="1" dirty="0" smtClean="0">
                  <a:solidFill>
                    <a:srgbClr val="FFFF00"/>
                  </a:solidFill>
                </a:rPr>
                <a:t>Mg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045" name="TextBox 14"/>
            <p:cNvSpPr txBox="1">
              <a:spLocks noChangeArrowheads="1"/>
            </p:cNvSpPr>
            <p:nvPr/>
          </p:nvSpPr>
          <p:spPr bwMode="auto">
            <a:xfrm>
              <a:off x="-60977" y="0"/>
              <a:ext cx="3687795" cy="31918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Coulomb breakup (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400-450 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 MeV)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rot="5400000" flipH="1" flipV="1">
            <a:off x="-570706" y="4456906"/>
            <a:ext cx="1905000" cy="1588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26" name="Object 22"/>
          <p:cNvGraphicFramePr>
            <a:graphicFrameLocks noChangeAspect="1"/>
          </p:cNvGraphicFramePr>
          <p:nvPr/>
        </p:nvGraphicFramePr>
        <p:xfrm>
          <a:off x="5220072" y="0"/>
          <a:ext cx="3923928" cy="3024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Graph" r:id="rId4" imgW="4453920" imgH="3218400" progId="">
                  <p:embed/>
                </p:oleObj>
              </mc:Choice>
              <mc:Fallback>
                <p:oleObj name="Graph" r:id="rId4" imgW="4453920" imgH="321840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0"/>
                        <a:ext cx="3923928" cy="3024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638800" y="2636912"/>
            <a:ext cx="3505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 (=b/) &gt;1,  st. line approx.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  (t col /tnucl) &lt;1 , sudden 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323528" y="2132856"/>
            <a:ext cx="5184576" cy="1944216"/>
            <a:chOff x="381000" y="1905000"/>
            <a:chExt cx="5627688" cy="2098675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1905000"/>
              <a:ext cx="2540779" cy="208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81400" y="1905000"/>
              <a:ext cx="2427288" cy="209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0" y="4149080"/>
            <a:ext cx="84689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Highly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sensitive to the quantum numbers of valence nucleon !!!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0" y="450912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CCFF"/>
                </a:solidFill>
              </a:rPr>
              <a:t>Shape of differential cross section    </a:t>
            </a:r>
            <a:r>
              <a:rPr lang="en-US" b="1" dirty="0">
                <a:solidFill>
                  <a:srgbClr val="FFCCFF"/>
                </a:solidFill>
                <a:sym typeface="Symbol" pitchFamily="18" charset="2"/>
              </a:rPr>
              <a:t>    angular momentum 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sym typeface="Symbol" pitchFamily="18" charset="2"/>
              </a:rPr>
              <a:t>l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Cross section   spectroscopic factor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en-US" b="1" i="1" baseline="30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S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T. Nakamura et al., P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LB 331, 296 (1994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0" y="5373216"/>
            <a:ext cx="9144000" cy="1538883"/>
          </a:xfrm>
          <a:prstGeom prst="rect">
            <a:avLst/>
          </a:prstGeom>
          <a:solidFill>
            <a:schemeClr val="accent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-ray coincidence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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identification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of core state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400" b="1" i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c</a:t>
            </a:r>
            <a:endParaRPr lang="en-US" sz="2000" b="1" i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i="1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                                                  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U.Datta Pramanik et al., PLB553, 63 (2003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  <a:defRPr/>
            </a:pPr>
            <a:endParaRPr lang="en-US" sz="2000" b="1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defRPr/>
            </a:pPr>
            <a:endParaRPr lang="en-US" sz="2400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51520" y="6209778"/>
          <a:ext cx="3092047" cy="64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8" imgW="1562040" imgH="419040" progId="Equation.3">
                  <p:embed/>
                </p:oleObj>
              </mc:Choice>
              <mc:Fallback>
                <p:oleObj name="Equation" r:id="rId8" imgW="15620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6209778"/>
                        <a:ext cx="3092047" cy="648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418681" y="6208270"/>
          <a:ext cx="5725319" cy="64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0" imgW="2908080" imgH="355320" progId="Equation.3">
                  <p:embed/>
                </p:oleObj>
              </mc:Choice>
              <mc:Fallback>
                <p:oleObj name="Equation" r:id="rId10" imgW="290808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681" y="6208270"/>
                        <a:ext cx="5725319" cy="6497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3600400" cy="282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3563888" cy="235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1520" y="6457890"/>
            <a:ext cx="5117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U.Datta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et al. PLB 551, 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53(2003)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32656"/>
            <a:ext cx="3995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17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 (gr.)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en-GB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16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C(2</a:t>
            </a:r>
            <a:r>
              <a:rPr lang="en-GB" sz="2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 </a:t>
            </a:r>
            <a:r>
              <a:rPr lang="en-GB" sz="24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,d</a:t>
            </a:r>
            <a:r>
              <a:rPr lang="en-GB" sz="24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en-US" sz="24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0720"/>
            <a:ext cx="3384376" cy="285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3456384" cy="291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4008" y="0"/>
            <a:ext cx="3995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16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 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(gr.)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en-GB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15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C(1/2</a:t>
            </a:r>
            <a:r>
              <a:rPr lang="en-GB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 </a:t>
            </a:r>
            <a:r>
              <a:rPr lang="en-GB" sz="24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,d</a:t>
            </a:r>
            <a:r>
              <a:rPr lang="en-GB" sz="24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en-US" sz="2400" b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499992" y="476672"/>
            <a:ext cx="4076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U.Datta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Pramanik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Prog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Part. and 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Phys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vol. 59, 183-192,   2007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Experimental setup for </a:t>
            </a:r>
            <a:r>
              <a:rPr lang="en-US" sz="2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kinematically</a:t>
            </a: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complete 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measurements “LAND-ALADIN setup”</a:t>
            </a:r>
          </a:p>
        </p:txBody>
      </p:sp>
      <p:sp>
        <p:nvSpPr>
          <p:cNvPr id="8197" name="Rectangle 27"/>
          <p:cNvSpPr>
            <a:spLocks noChangeArrowheads="1"/>
          </p:cNvSpPr>
          <p:nvPr/>
        </p:nvSpPr>
        <p:spPr bwMode="auto">
          <a:xfrm>
            <a:off x="1447800" y="2743200"/>
            <a:ext cx="609600" cy="4114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8198" name="Picture 18" descr="C:\Users\Public\Documents\INPC-2013\inpc-23-5-13\animation-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3816" y="1765362"/>
            <a:ext cx="6790184" cy="50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268760"/>
            <a:ext cx="1612032" cy="121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268760"/>
            <a:ext cx="1728192" cy="130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340768"/>
            <a:ext cx="162595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229200"/>
            <a:ext cx="2664296" cy="113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6449791"/>
            <a:ext cx="5275312" cy="40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11"/>
          <p:cNvGraphicFramePr>
            <a:graphicFrameLocks noChangeAspect="1"/>
          </p:cNvGraphicFramePr>
          <p:nvPr/>
        </p:nvGraphicFramePr>
        <p:xfrm>
          <a:off x="7357800" y="5445224"/>
          <a:ext cx="1786200" cy="1216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10" imgW="5400437" imgH="3676495" progId="AcroExch.Document.7">
                  <p:embed/>
                </p:oleObj>
              </mc:Choice>
              <mc:Fallback>
                <p:oleObj name="Acrobat Document" r:id="rId10" imgW="5400437" imgH="3676495" progId="AcroExch.Document.7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7800" y="5445224"/>
                        <a:ext cx="1786200" cy="1216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J:\IMG_004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1268760"/>
            <a:ext cx="2843808" cy="213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8229599" y="5157192"/>
            <a:ext cx="588236" cy="33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35958" y="3212976"/>
            <a:ext cx="2137657" cy="120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573016"/>
            <a:ext cx="23397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deleted</a:t>
            </a:r>
            <a:r>
              <a:rPr lang="it-IT" dirty="0" smtClean="0"/>
              <a:t> by speaker </a:t>
            </a:r>
            <a:r>
              <a:rPr lang="it-IT" dirty="0" err="1" smtClean="0"/>
              <a:t>request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425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deleted</a:t>
            </a:r>
            <a:r>
              <a:rPr lang="it-IT" dirty="0" smtClean="0"/>
              <a:t> by speaker </a:t>
            </a:r>
            <a:r>
              <a:rPr lang="it-IT" dirty="0" err="1" smtClean="0"/>
              <a:t>request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68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deleted</a:t>
            </a:r>
            <a:r>
              <a:rPr lang="it-IT" dirty="0" smtClean="0"/>
              <a:t> by speaker </a:t>
            </a:r>
            <a:r>
              <a:rPr lang="it-IT" dirty="0" err="1" smtClean="0"/>
              <a:t>request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8773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869</Words>
  <Application>Microsoft Office PowerPoint</Application>
  <PresentationFormat>Presentazione su schermo (4:3)</PresentationFormat>
  <Paragraphs>121</Paragraphs>
  <Slides>13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Office Theme</vt:lpstr>
      <vt:lpstr>Graph</vt:lpstr>
      <vt:lpstr>Equation</vt:lpstr>
      <vt:lpstr>Acrobat Document</vt:lpstr>
      <vt:lpstr>Direct probe to the ground state configuration of ‘ISLAND OF INVERSION’ nuclei through Coulomb Breakup   </vt:lpstr>
      <vt:lpstr>Presentazione standard di PowerPoint</vt:lpstr>
      <vt:lpstr>ISLAND OF INVERSION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probe to the ground state configuration of ‘ISLAND OF INVERSION’ nuclei through Coulomb Breakup</dc:title>
  <dc:creator>Sony</dc:creator>
  <cp:lastModifiedBy>tecno</cp:lastModifiedBy>
  <cp:revision>131</cp:revision>
  <dcterms:created xsi:type="dcterms:W3CDTF">2013-06-02T20:50:28Z</dcterms:created>
  <dcterms:modified xsi:type="dcterms:W3CDTF">2013-06-04T06:17:46Z</dcterms:modified>
</cp:coreProperties>
</file>