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6" r:id="rId2"/>
    <p:sldId id="657" r:id="rId3"/>
    <p:sldId id="643" r:id="rId4"/>
    <p:sldId id="674" r:id="rId5"/>
    <p:sldId id="711" r:id="rId6"/>
    <p:sldId id="581" r:id="rId7"/>
    <p:sldId id="675" r:id="rId8"/>
    <p:sldId id="707" r:id="rId9"/>
    <p:sldId id="676" r:id="rId10"/>
    <p:sldId id="582" r:id="rId11"/>
    <p:sldId id="651" r:id="rId12"/>
    <p:sldId id="613" r:id="rId13"/>
    <p:sldId id="615" r:id="rId14"/>
    <p:sldId id="681" r:id="rId15"/>
    <p:sldId id="689" r:id="rId16"/>
    <p:sldId id="710" r:id="rId17"/>
    <p:sldId id="685" r:id="rId18"/>
    <p:sldId id="693" r:id="rId19"/>
    <p:sldId id="686" r:id="rId20"/>
    <p:sldId id="691" r:id="rId21"/>
    <p:sldId id="683" r:id="rId22"/>
    <p:sldId id="692" r:id="rId23"/>
    <p:sldId id="712" r:id="rId24"/>
    <p:sldId id="708" r:id="rId25"/>
    <p:sldId id="611" r:id="rId26"/>
    <p:sldId id="673" r:id="rId27"/>
    <p:sldId id="679" r:id="rId28"/>
    <p:sldId id="688" r:id="rId29"/>
    <p:sldId id="645" r:id="rId30"/>
  </p:sldIdLst>
  <p:sldSz cx="9144000" cy="6858000" type="screen4x3"/>
  <p:notesSz cx="6810375" cy="99425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A3AF"/>
    <a:srgbClr val="CC0099"/>
    <a:srgbClr val="006699"/>
    <a:srgbClr val="009999"/>
    <a:srgbClr val="7C4EC4"/>
    <a:srgbClr val="008000"/>
    <a:srgbClr val="FF6600"/>
    <a:srgbClr val="7C6836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098" autoAdjust="0"/>
    <p:restoredTop sz="92948" autoAdjust="0"/>
  </p:normalViewPr>
  <p:slideViewPr>
    <p:cSldViewPr>
      <p:cViewPr>
        <p:scale>
          <a:sx n="90" d="100"/>
          <a:sy n="90" d="100"/>
        </p:scale>
        <p:origin x="-77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0" d="100"/>
          <a:sy n="70" d="100"/>
        </p:scale>
        <p:origin x="-2214" y="456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3A843-E907-4E08-A70D-2BEC4AEDF876}" type="datetimeFigureOut">
              <a:rPr lang="fr-FR" smtClean="0"/>
              <a:pPr/>
              <a:t>03/06/2013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5378E-578C-416A-A599-7F284779638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367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2" y="0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2694"/>
            <a:ext cx="4994275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387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2" y="9445387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1CE0B8B-81E8-449E-A33A-28BD0B6264F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520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Concerning the phase 2, intensive design work is ongoing.</a:t>
            </a:r>
          </a:p>
          <a:p>
            <a:r>
              <a:rPr lang="en-US" dirty="0" smtClean="0"/>
              <a:t>Here you have the layout of the facility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fr-FR" dirty="0" smtClean="0"/>
              <a:t>The design of buildings </a:t>
            </a:r>
            <a:r>
              <a:rPr lang="fr-FR" dirty="0" err="1" smtClean="0"/>
              <a:t>like</a:t>
            </a:r>
            <a:r>
              <a:rPr lang="fr-FR" dirty="0" smtClean="0"/>
              <a:t> sp2 </a:t>
            </a:r>
            <a:r>
              <a:rPr lang="fr-FR" dirty="0" err="1" smtClean="0"/>
              <a:t>requires</a:t>
            </a:r>
            <a:r>
              <a:rPr lang="fr-FR" dirty="0" smtClean="0"/>
              <a:t> the </a:t>
            </a:r>
            <a:r>
              <a:rPr lang="fr-FR" dirty="0" err="1" smtClean="0"/>
              <a:t>integration</a:t>
            </a:r>
            <a:r>
              <a:rPr lang="fr-FR" dirty="0" smtClean="0"/>
              <a:t> of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kinds</a:t>
            </a:r>
            <a:r>
              <a:rPr lang="fr-FR" dirty="0" smtClean="0"/>
              <a:t> of information </a:t>
            </a:r>
            <a:r>
              <a:rPr lang="fr-FR" dirty="0" err="1" smtClean="0"/>
              <a:t>into</a:t>
            </a:r>
            <a:r>
              <a:rPr lang="fr-FR" dirty="0" smtClean="0"/>
              <a:t> a </a:t>
            </a:r>
            <a:r>
              <a:rPr lang="fr-FR" dirty="0" err="1" smtClean="0"/>
              <a:t>synthetic</a:t>
            </a:r>
            <a:r>
              <a:rPr lang="fr-FR" dirty="0" smtClean="0"/>
              <a:t> </a:t>
            </a:r>
            <a:r>
              <a:rPr lang="fr-FR" dirty="0" err="1" smtClean="0"/>
              <a:t>whole</a:t>
            </a:r>
            <a:r>
              <a:rPr lang="fr-FR" dirty="0" smtClean="0"/>
              <a:t>.</a:t>
            </a:r>
          </a:p>
          <a:p>
            <a:r>
              <a:rPr lang="fr-FR" sz="1200" b="1" baseline="0" dirty="0" smtClean="0"/>
              <a:t>As for the phase 1, a </a:t>
            </a:r>
            <a:r>
              <a:rPr lang="fr-FR" sz="1200" b="1" baseline="0" dirty="0" err="1" smtClean="0"/>
              <a:t>dedicated</a:t>
            </a:r>
            <a:r>
              <a:rPr lang="fr-FR" sz="1200" b="1" baseline="0" dirty="0" smtClean="0"/>
              <a:t> </a:t>
            </a:r>
            <a:r>
              <a:rPr lang="fr-FR" sz="1200" b="1" baseline="0" dirty="0" err="1" smtClean="0"/>
              <a:t>company</a:t>
            </a:r>
            <a:r>
              <a:rPr lang="fr-FR" sz="1200" b="1" baseline="0" dirty="0" smtClean="0"/>
              <a:t> </a:t>
            </a:r>
            <a:r>
              <a:rPr lang="fr-FR" sz="1200" b="1" baseline="0" dirty="0" err="1" smtClean="0"/>
              <a:t>assists</a:t>
            </a:r>
            <a:r>
              <a:rPr lang="fr-FR" sz="1200" b="1" baseline="0" dirty="0" smtClean="0"/>
              <a:t> us for </a:t>
            </a:r>
            <a:r>
              <a:rPr lang="fr-FR" sz="1200" b="1" baseline="0" dirty="0" err="1" smtClean="0"/>
              <a:t>integration</a:t>
            </a:r>
            <a:r>
              <a:rPr lang="fr-FR" sz="1200" b="1" baseline="0" dirty="0" smtClean="0"/>
              <a:t> of the </a:t>
            </a:r>
            <a:r>
              <a:rPr lang="fr-FR" sz="1200" b="1" baseline="0" dirty="0" err="1" smtClean="0"/>
              <a:t>process</a:t>
            </a:r>
            <a:r>
              <a:rPr lang="fr-FR" sz="1200" b="1" baseline="0" dirty="0" smtClean="0"/>
              <a:t> in the building</a:t>
            </a:r>
          </a:p>
          <a:p>
            <a:r>
              <a:rPr lang="fr-FR" sz="1200" baseline="0" dirty="0" err="1" smtClean="0"/>
              <a:t>Integration</a:t>
            </a:r>
            <a:r>
              <a:rPr lang="fr-FR" sz="1200" baseline="0" dirty="0" smtClean="0"/>
              <a:t> and </a:t>
            </a:r>
            <a:r>
              <a:rPr lang="fr-FR" sz="1200" baseline="0" dirty="0" err="1" smtClean="0"/>
              <a:t>synthesis</a:t>
            </a:r>
            <a:r>
              <a:rPr lang="fr-FR" sz="1200" baseline="0" dirty="0" smtClean="0"/>
              <a:t> : </a:t>
            </a:r>
            <a:r>
              <a:rPr lang="fr-FR" sz="1200" baseline="0" dirty="0" err="1" smtClean="0"/>
              <a:t>process</a:t>
            </a:r>
            <a:r>
              <a:rPr lang="fr-FR" sz="1200" baseline="0" dirty="0" smtClean="0"/>
              <a:t> + building (3D…)</a:t>
            </a:r>
          </a:p>
          <a:p>
            <a:r>
              <a:rPr lang="fr-FR" sz="1200" baseline="0" dirty="0" err="1" smtClean="0"/>
              <a:t>Enginery</a:t>
            </a:r>
            <a:r>
              <a:rPr lang="fr-FR" sz="1200" baseline="0" dirty="0" smtClean="0"/>
              <a:t> of </a:t>
            </a:r>
            <a:r>
              <a:rPr lang="fr-FR" sz="1200" baseline="0" dirty="0" err="1" smtClean="0"/>
              <a:t>cabling</a:t>
            </a:r>
            <a:r>
              <a:rPr lang="fr-FR" sz="1200" baseline="0" dirty="0" smtClean="0"/>
              <a:t> : </a:t>
            </a:r>
            <a:r>
              <a:rPr lang="fr-FR" sz="1200" baseline="0" dirty="0" err="1" smtClean="0"/>
              <a:t>collect</a:t>
            </a:r>
            <a:r>
              <a:rPr lang="fr-FR" sz="1200" baseline="0" dirty="0" smtClean="0"/>
              <a:t> of </a:t>
            </a:r>
            <a:r>
              <a:rPr lang="fr-FR" sz="1200" baseline="0" dirty="0" err="1" smtClean="0"/>
              <a:t>needs</a:t>
            </a:r>
            <a:r>
              <a:rPr lang="fr-FR" sz="1200" baseline="0" dirty="0" smtClean="0"/>
              <a:t>, allocation of </a:t>
            </a:r>
            <a:r>
              <a:rPr lang="fr-FR" sz="1200" baseline="0" dirty="0" err="1" smtClean="0"/>
              <a:t>reservations</a:t>
            </a:r>
            <a:r>
              <a:rPr lang="fr-FR" sz="1200" baseline="0" dirty="0" smtClean="0"/>
              <a:t>…</a:t>
            </a:r>
          </a:p>
          <a:p>
            <a:r>
              <a:rPr lang="fr-FR" sz="1200" baseline="0" dirty="0" smtClean="0"/>
              <a:t>Effective </a:t>
            </a:r>
            <a:r>
              <a:rPr lang="fr-FR" sz="1200" baseline="0" dirty="0" err="1" smtClean="0"/>
              <a:t>integration</a:t>
            </a:r>
            <a:r>
              <a:rPr lang="fr-FR" sz="1200" baseline="0" dirty="0" smtClean="0"/>
              <a:t> : planning to </a:t>
            </a:r>
            <a:r>
              <a:rPr lang="fr-FR" sz="1200" baseline="0" dirty="0" err="1" smtClean="0"/>
              <a:t>integrate</a:t>
            </a:r>
            <a:r>
              <a:rPr lang="fr-FR" sz="1200" baseline="0" dirty="0" smtClean="0"/>
              <a:t> the </a:t>
            </a:r>
            <a:r>
              <a:rPr lang="fr-FR" sz="1200" baseline="0" dirty="0" err="1" smtClean="0"/>
              <a:t>process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into</a:t>
            </a:r>
            <a:r>
              <a:rPr lang="fr-FR" sz="1200" baseline="0" dirty="0" smtClean="0"/>
              <a:t> the building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key part</a:t>
            </a:r>
            <a:r>
              <a:rPr lang="en-US" baseline="0" dirty="0" smtClean="0"/>
              <a:t> is the </a:t>
            </a:r>
            <a:r>
              <a:rPr lang="en-US" dirty="0" err="1" smtClean="0"/>
              <a:t>RiB</a:t>
            </a:r>
            <a:r>
              <a:rPr lang="en-US" dirty="0" smtClean="0"/>
              <a:t> production module</a:t>
            </a:r>
            <a:endParaRPr lang="en-US" baseline="0" dirty="0" smtClean="0"/>
          </a:p>
          <a:p>
            <a:r>
              <a:rPr lang="en-US" baseline="0" dirty="0" smtClean="0"/>
              <a:t>It contains the </a:t>
            </a:r>
            <a:r>
              <a:rPr lang="en-US" baseline="0" dirty="0" err="1" smtClean="0"/>
              <a:t>graphique</a:t>
            </a:r>
            <a:r>
              <a:rPr lang="en-US" baseline="0" dirty="0" smtClean="0"/>
              <a:t> converter wheel for producing neutron, connected to the different type of  target ion source.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Let me flash the laser</a:t>
            </a:r>
            <a:r>
              <a:rPr lang="fr-FR" baseline="0" dirty="0" smtClean="0"/>
              <a:t> ion source </a:t>
            </a:r>
            <a:r>
              <a:rPr lang="fr-FR" baseline="0" dirty="0" err="1" smtClean="0"/>
              <a:t>wich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new </a:t>
            </a:r>
            <a:r>
              <a:rPr lang="fr-FR" baseline="0" dirty="0" err="1" smtClean="0"/>
              <a:t>activity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Ganil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pictures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gisele</a:t>
            </a:r>
            <a:r>
              <a:rPr lang="fr-FR" baseline="0" dirty="0" smtClean="0"/>
              <a:t> setup </a:t>
            </a:r>
            <a:r>
              <a:rPr lang="fr-FR" baseline="0" dirty="0" err="1" smtClean="0"/>
              <a:t>funded</a:t>
            </a:r>
            <a:r>
              <a:rPr lang="fr-FR" baseline="0" dirty="0" smtClean="0"/>
              <a:t> by the french </a:t>
            </a:r>
            <a:r>
              <a:rPr lang="fr-FR" baseline="0" dirty="0" err="1" smtClean="0"/>
              <a:t>anr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Gisele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</a:t>
            </a:r>
            <a:r>
              <a:rPr lang="fr-FR" baseline="0" dirty="0" smtClean="0"/>
              <a:t> :</a:t>
            </a:r>
          </a:p>
          <a:p>
            <a:r>
              <a:rPr lang="fr-FR" baseline="0" dirty="0" smtClean="0"/>
              <a:t>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off …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TiSa</a:t>
            </a:r>
            <a:r>
              <a:rPr lang="fr-FR" baseline="0" dirty="0" smtClean="0"/>
              <a:t> lasers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the</a:t>
            </a:r>
            <a:r>
              <a:rPr lang="fr-FR" baseline="0" dirty="0" smtClean="0"/>
              <a:t> first stable ion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produced</a:t>
            </a:r>
            <a:r>
              <a:rPr lang="fr-FR" baseline="0" dirty="0" smtClean="0"/>
              <a:t> by GISELE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GANIL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resonant</a:t>
            </a:r>
            <a:r>
              <a:rPr lang="fr-FR" baseline="0" dirty="0" smtClean="0"/>
              <a:t> laser </a:t>
            </a:r>
            <a:r>
              <a:rPr lang="fr-FR" baseline="0" dirty="0" err="1" smtClean="0"/>
              <a:t>ionization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That’s</a:t>
            </a:r>
            <a:r>
              <a:rPr lang="fr-FR" baseline="0" dirty="0" smtClean="0"/>
              <a:t> one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for the RILIS </a:t>
            </a:r>
            <a:r>
              <a:rPr lang="fr-FR" baseline="0" dirty="0" err="1" smtClean="0"/>
              <a:t>community</a:t>
            </a:r>
            <a:r>
              <a:rPr lang="fr-FR" baseline="0" dirty="0" smtClean="0"/>
              <a:t>, but a </a:t>
            </a:r>
            <a:r>
              <a:rPr lang="fr-FR" baseline="0" dirty="0" err="1" smtClean="0"/>
              <a:t>big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 for me and for the future SPIRAL2 </a:t>
            </a:r>
            <a:r>
              <a:rPr lang="fr-FR" baseline="0" dirty="0" err="1" smtClean="0"/>
              <a:t>facility</a:t>
            </a:r>
            <a:r>
              <a:rPr lang="fr-FR" baseline="0" dirty="0" smtClean="0"/>
              <a:t> in France!</a:t>
            </a:r>
            <a:endParaRPr lang="fr-FR" dirty="0" smtClean="0"/>
          </a:p>
          <a:p>
            <a:endParaRPr lang="fr-FR" dirty="0" smtClean="0"/>
          </a:p>
          <a:p>
            <a:r>
              <a:rPr lang="en-US" sz="1200" b="1" dirty="0" smtClean="0">
                <a:solidFill>
                  <a:srgbClr val="006699"/>
                </a:solidFill>
              </a:rPr>
              <a:t>3 </a:t>
            </a:r>
            <a:r>
              <a:rPr lang="en-US" sz="1200" b="1" dirty="0" err="1" smtClean="0">
                <a:solidFill>
                  <a:srgbClr val="006699"/>
                </a:solidFill>
              </a:rPr>
              <a:t>TiSa</a:t>
            </a:r>
            <a:r>
              <a:rPr lang="en-US" sz="1200" b="1" dirty="0" smtClean="0">
                <a:solidFill>
                  <a:srgbClr val="006699"/>
                </a:solidFill>
              </a:rPr>
              <a:t> cavities</a:t>
            </a:r>
          </a:p>
          <a:p>
            <a:r>
              <a:rPr lang="en-US" sz="1200" b="1" dirty="0" smtClean="0">
                <a:solidFill>
                  <a:srgbClr val="006699"/>
                </a:solidFill>
              </a:rPr>
              <a:t>         from TRIUMF</a:t>
            </a:r>
            <a:endParaRPr lang="fr-FR" sz="1200" b="1" dirty="0" smtClean="0"/>
          </a:p>
          <a:p>
            <a:endParaRPr lang="fr-FR" dirty="0" smtClean="0"/>
          </a:p>
          <a:p>
            <a:r>
              <a:rPr lang="en-US" sz="1200" b="1" dirty="0" smtClean="0">
                <a:solidFill>
                  <a:srgbClr val="006699"/>
                </a:solidFill>
              </a:rPr>
              <a:t>2 Tripler cavities</a:t>
            </a:r>
          </a:p>
          <a:p>
            <a:r>
              <a:rPr lang="en-US" sz="1200" b="1" dirty="0" smtClean="0">
                <a:solidFill>
                  <a:srgbClr val="006699"/>
                </a:solidFill>
              </a:rPr>
              <a:t>         from Mainz 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262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809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With NFS, GANIL will benefit for the first time of a high energy neutrons beam </a:t>
            </a:r>
            <a:endParaRPr lang="en-GB" sz="1200" kern="1200" baseline="0" dirty="0" smtClean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In range of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1 to 40 MeV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we will be very competitive …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 smtClean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It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presents a real interest in nuclear physics and the applications. </a:t>
            </a:r>
            <a:endParaRPr lang="fr-FR" dirty="0" smtClean="0">
              <a:latin typeface="Times New Roman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>
              <a:latin typeface="Times New Roman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latin typeface="Times New Roman" charset="0"/>
              </a:rPr>
              <a:t>For NFS,</a:t>
            </a:r>
            <a:r>
              <a:rPr lang="fr-FR" baseline="0" dirty="0" smtClean="0">
                <a:latin typeface="Times New Roman" charset="0"/>
              </a:rPr>
              <a:t> </a:t>
            </a:r>
            <a:r>
              <a:rPr lang="fr-FR" baseline="0" dirty="0" err="1" smtClean="0">
                <a:latin typeface="Times New Roman" charset="0"/>
              </a:rPr>
              <a:t>most</a:t>
            </a:r>
            <a:r>
              <a:rPr lang="fr-FR" baseline="0" dirty="0" smtClean="0">
                <a:latin typeface="Times New Roman" charset="0"/>
              </a:rPr>
              <a:t> of the </a:t>
            </a:r>
            <a:r>
              <a:rPr lang="fr-FR" baseline="0" dirty="0" err="1" smtClean="0">
                <a:latin typeface="Times New Roman" charset="0"/>
              </a:rPr>
              <a:t>workpackage</a:t>
            </a:r>
            <a:r>
              <a:rPr lang="fr-FR" baseline="0" dirty="0" smtClean="0">
                <a:latin typeface="Times New Roman" charset="0"/>
              </a:rPr>
              <a:t> are </a:t>
            </a:r>
            <a:r>
              <a:rPr lang="fr-FR" baseline="0" dirty="0" err="1" smtClean="0">
                <a:latin typeface="Times New Roman" charset="0"/>
              </a:rPr>
              <a:t>under</a:t>
            </a:r>
            <a:r>
              <a:rPr lang="fr-FR" baseline="0" dirty="0" smtClean="0">
                <a:latin typeface="Times New Roman" charset="0"/>
              </a:rPr>
              <a:t> </a:t>
            </a:r>
            <a:r>
              <a:rPr lang="fr-FR" baseline="0" dirty="0" err="1" smtClean="0">
                <a:latin typeface="Times New Roman" charset="0"/>
              </a:rPr>
              <a:t>contruction</a:t>
            </a:r>
            <a:r>
              <a:rPr lang="fr-FR" baseline="0" dirty="0" smtClean="0">
                <a:latin typeface="Times New Roman" charset="0"/>
              </a:rPr>
              <a:t>  as the clearing </a:t>
            </a:r>
            <a:r>
              <a:rPr lang="fr-FR" baseline="0" dirty="0" err="1" smtClean="0">
                <a:latin typeface="Times New Roman" charset="0"/>
              </a:rPr>
              <a:t>magnet</a:t>
            </a:r>
            <a:r>
              <a:rPr lang="fr-FR" baseline="0" dirty="0" smtClean="0">
                <a:latin typeface="Times New Roman" charset="0"/>
              </a:rPr>
              <a:t> and the </a:t>
            </a:r>
            <a:r>
              <a:rPr lang="fr-FR" baseline="0" dirty="0" err="1" smtClean="0">
                <a:latin typeface="Times New Roman" charset="0"/>
              </a:rPr>
              <a:t>converter</a:t>
            </a:r>
            <a:r>
              <a:rPr lang="fr-FR" baseline="0" dirty="0" smtClean="0">
                <a:latin typeface="Times New Roman" charset="0"/>
              </a:rPr>
              <a:t>.</a:t>
            </a:r>
            <a:endParaRPr lang="fr-FR" dirty="0" smtClean="0">
              <a:latin typeface="Times New Roman" charset="0"/>
            </a:endParaRPr>
          </a:p>
          <a:p>
            <a:endParaRPr lang="fr-FR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fr-FR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Avec 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NFS, le GANIL/SPIRAL2 va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bénificier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d’une source de neutrons rapide. Suivant le type de convertisseurs, nous pourrons avoir un spectre </a:t>
            </a:r>
          </a:p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soit Continu ou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monoénergétique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entre 1 et 40 MeV</a:t>
            </a:r>
          </a:p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De plus des cibles d’actines vont pouvoir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etre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utilisées.</a:t>
            </a:r>
          </a:p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Des faisceaux légers vont aussi pourvoir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etre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utlisés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pour des mesures d’activation …</a:t>
            </a:r>
          </a:p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On est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plutot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dans le domaine de la physique appliquée dans le domaine de l’énergie </a:t>
            </a:r>
          </a:p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Avec un champ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tres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vaste tel que</a:t>
            </a:r>
          </a:p>
          <a:p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DFC0E6-6059-A94B-88FE-8B17B77AC988}" type="slidenum">
              <a:rPr lang="fr-FR" sz="1200">
                <a:latin typeface="Calibri" charset="0"/>
              </a:rPr>
              <a:pPr eaLnBrk="1" hangingPunct="1"/>
              <a:t>15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 show the latest layout of S3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DESIR hall will host state</a:t>
            </a:r>
            <a:r>
              <a:rPr lang="en-US" baseline="0" dirty="0" smtClean="0"/>
              <a:t> of the art detection system to study </a:t>
            </a:r>
            <a:r>
              <a:rPr lang="en-US" baseline="0" dirty="0" err="1" smtClean="0"/>
              <a:t>nucllei</a:t>
            </a:r>
            <a:r>
              <a:rPr lang="en-US" baseline="0" dirty="0" smtClean="0"/>
              <a:t> at the rest and perform GS property measurement. </a:t>
            </a:r>
          </a:p>
          <a:p>
            <a:r>
              <a:rPr lang="en-US" baseline="0" dirty="0" smtClean="0"/>
              <a:t>Mass </a:t>
            </a:r>
            <a:r>
              <a:rPr lang="en-US" baseline="0" dirty="0" err="1" smtClean="0"/>
              <a:t>measurent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Laser spectroscopy</a:t>
            </a:r>
          </a:p>
          <a:p>
            <a:r>
              <a:rPr lang="en-US" baseline="0" dirty="0" smtClean="0"/>
              <a:t>Decay property</a:t>
            </a:r>
          </a:p>
          <a:p>
            <a:r>
              <a:rPr lang="en-US" baseline="0" dirty="0" err="1" smtClean="0"/>
              <a:t>Fundamantal</a:t>
            </a:r>
            <a:r>
              <a:rPr lang="en-US" baseline="0" dirty="0" smtClean="0"/>
              <a:t> interaction</a:t>
            </a:r>
          </a:p>
          <a:p>
            <a:r>
              <a:rPr lang="en-US" baseline="0" dirty="0" smtClean="0"/>
              <a:t>Recently an agreement has been signed </a:t>
            </a:r>
            <a:r>
              <a:rPr lang="en-US" baseline="0" dirty="0" err="1" smtClean="0"/>
              <a:t>beetween</a:t>
            </a:r>
            <a:r>
              <a:rPr lang="en-US" baseline="0" dirty="0" smtClean="0"/>
              <a:t> the 14 owners 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Il </a:t>
            </a:r>
            <a:r>
              <a:rPr lang="en-US" dirty="0" err="1" smtClean="0"/>
              <a:t>faut</a:t>
            </a:r>
            <a:r>
              <a:rPr lang="en-US" dirty="0" smtClean="0"/>
              <a:t> </a:t>
            </a:r>
            <a:r>
              <a:rPr lang="en-US" dirty="0" err="1" smtClean="0"/>
              <a:t>rappeler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les </a:t>
            </a:r>
            <a:r>
              <a:rPr lang="en-US" dirty="0" err="1" smtClean="0"/>
              <a:t>equipements</a:t>
            </a:r>
            <a:r>
              <a:rPr lang="en-US" dirty="0" smtClean="0"/>
              <a:t> </a:t>
            </a:r>
            <a:r>
              <a:rPr lang="en-US" dirty="0" err="1" smtClean="0"/>
              <a:t>experimentaux</a:t>
            </a:r>
            <a:r>
              <a:rPr lang="en-US" dirty="0" smtClean="0"/>
              <a:t> </a:t>
            </a:r>
            <a:r>
              <a:rPr lang="en-US" dirty="0" err="1" smtClean="0"/>
              <a:t>associés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DESIR </a:t>
            </a:r>
            <a:r>
              <a:rPr lang="en-US" dirty="0" err="1" smtClean="0"/>
              <a:t>existes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en </a:t>
            </a:r>
            <a:r>
              <a:rPr lang="en-US" dirty="0" err="1" smtClean="0"/>
              <a:t>cours</a:t>
            </a:r>
            <a:r>
              <a:rPr lang="en-US" dirty="0" smtClean="0"/>
              <a:t> de construction par la </a:t>
            </a:r>
          </a:p>
          <a:p>
            <a:r>
              <a:rPr lang="en-US" dirty="0" smtClean="0"/>
              <a:t>collaboration, </a:t>
            </a:r>
            <a:r>
              <a:rPr lang="en-US" dirty="0" err="1" smtClean="0"/>
              <a:t>à</a:t>
            </a:r>
            <a:r>
              <a:rPr lang="en-US" dirty="0" smtClean="0"/>
              <a:t> hauteur de 5 M€ et 520 </a:t>
            </a:r>
            <a:r>
              <a:rPr lang="en-US" dirty="0" err="1" smtClean="0"/>
              <a:t>h.mois</a:t>
            </a:r>
            <a:r>
              <a:rPr lang="en-US" dirty="0" smtClean="0"/>
              <a:t> </a:t>
            </a:r>
            <a:r>
              <a:rPr lang="en-US" dirty="0" err="1" smtClean="0"/>
              <a:t>d’investissement</a:t>
            </a:r>
            <a:r>
              <a:rPr lang="en-US" dirty="0" smtClean="0"/>
              <a:t>. Un accord de collaboration a </a:t>
            </a:r>
            <a:r>
              <a:rPr lang="en-US" dirty="0" err="1" smtClean="0"/>
              <a:t>ete</a:t>
            </a:r>
            <a:r>
              <a:rPr lang="en-US" dirty="0" smtClean="0"/>
              <a:t> </a:t>
            </a:r>
            <a:r>
              <a:rPr lang="en-US" dirty="0" err="1" smtClean="0"/>
              <a:t>signé</a:t>
            </a:r>
            <a:r>
              <a:rPr lang="en-US" dirty="0" smtClean="0"/>
              <a:t> par les parties </a:t>
            </a:r>
          </a:p>
          <a:p>
            <a:r>
              <a:rPr lang="en-US" dirty="0" err="1" smtClean="0"/>
              <a:t>Lors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la </a:t>
            </a:r>
            <a:r>
              <a:rPr lang="en-US" dirty="0" err="1" smtClean="0"/>
              <a:t>derniere</a:t>
            </a:r>
            <a:r>
              <a:rPr lang="en-US" dirty="0" smtClean="0"/>
              <a:t> SP2 week.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0D0E72-87F0-0545-8594-C323DDABAD72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/>
          </p:cNvSpPr>
          <p:nvPr/>
        </p:nvSpPr>
        <p:spPr bwMode="auto">
          <a:xfrm>
            <a:off x="3857636" y="9443662"/>
            <a:ext cx="2951163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7F314A6-3520-7B41-BC4D-9A23DBCFFF71}" type="slidenum">
              <a:rPr lang="fr-FR" sz="1200">
                <a:latin typeface="Calibri" charset="0"/>
                <a:ea typeface="ヒラギノ角ゴ Pro W3" charset="0"/>
                <a:cs typeface="ヒラギノ角ゴ Pro W3" charset="0"/>
              </a:rPr>
              <a:pPr algn="r" eaLnBrk="1" hangingPunct="1"/>
              <a:t>19</a:t>
            </a:fld>
            <a:endParaRPr lang="fr-FR" sz="120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Associé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cette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nouvelle installation, nous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allons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avoir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3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nouvelles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aires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experimentales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:</a:t>
            </a:r>
          </a:p>
          <a:p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trasnparent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résume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l’ensemble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nouvelles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installations et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détecteurs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associés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à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SP2.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Concerning the SPIRAL 2 new experimental halls &amp;  detectors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Important milestone was achieve beginning of this year, with the signature of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MoU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of collaboration agreement for all of these detectors except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Gaspard.</a:t>
            </a:r>
          </a:p>
          <a:p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This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represents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the promise of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partner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donation to finance the first stages or all of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these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>
                <a:latin typeface="Calibri" charset="0"/>
                <a:ea typeface="ＭＳ Ｐゴシック" charset="0"/>
                <a:cs typeface="ＭＳ Ｐゴシック" charset="0"/>
              </a:rPr>
              <a:t>projects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All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thoses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detectors are represented in the ICC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La quasi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totalité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MoU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ou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accord de collaborations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sont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maintenant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signé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….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Ceci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represente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promesse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donts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desp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artenaires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les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financement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les premières phases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ou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totalité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projets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Fisrt</a:t>
            </a:r>
            <a:r>
              <a:rPr lang="fr-FR" dirty="0" smtClean="0"/>
              <a:t> I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to </a:t>
            </a:r>
            <a:r>
              <a:rPr lang="fr-FR" dirty="0" err="1" smtClean="0"/>
              <a:t>start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picture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baseline="0" dirty="0" smtClean="0"/>
              <a:t> </a:t>
            </a:r>
            <a:r>
              <a:rPr lang="fr-FR" dirty="0" smtClean="0"/>
              <a:t> shows how GANIL </a:t>
            </a:r>
            <a:r>
              <a:rPr lang="fr-FR" dirty="0" err="1" smtClean="0"/>
              <a:t>will</a:t>
            </a:r>
            <a:r>
              <a:rPr lang="fr-FR" dirty="0" smtClean="0"/>
              <a:t> look </a:t>
            </a:r>
            <a:r>
              <a:rPr lang="fr-FR" dirty="0" err="1" smtClean="0"/>
              <a:t>like</a:t>
            </a:r>
            <a:r>
              <a:rPr lang="fr-FR" dirty="0" smtClean="0"/>
              <a:t> in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372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90568C-6078-1E43-AB88-0FCF6F45372A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22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RIB available  GANIL will cover the following regions. </a:t>
            </a:r>
          </a:p>
          <a:p>
            <a:pPr eaLnBrk="1" hangingPunct="1">
              <a:spcBef>
                <a:spcPct val="0"/>
              </a:spcBef>
            </a:pPr>
            <a:endParaRPr lang="en-GB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Very promising RIB will be available in the next future at GANIL, and if you want to get more precise beam intensity as well as the energy, please </a:t>
            </a:r>
          </a:p>
          <a:p>
            <a:pPr eaLnBrk="1" hangingPunct="1">
              <a:spcBef>
                <a:spcPct val="0"/>
              </a:spcBef>
            </a:pP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Use the new interactive web interface has been put online </a:t>
            </a:r>
          </a:p>
          <a:p>
            <a:pPr eaLnBrk="1" hangingPunct="1">
              <a:spcBef>
                <a:spcPct val="0"/>
              </a:spcBef>
            </a:pPr>
            <a:endParaRPr lang="en-GB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where any users can estimated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the currently available and future beams at the GANIL/SPIRAL1/SPIRAL2 facility.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Regions produced with light beams (ISOL), HI beams ISOL and in-flight completed by nuclei produced with high intensity RIB of ff.</a:t>
            </a:r>
          </a:p>
          <a:p>
            <a:pPr eaLnBrk="1" hangingPunct="1">
              <a:spcBef>
                <a:spcPct val="0"/>
              </a:spcBef>
            </a:pPr>
            <a:endParaRPr lang="en-GB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GB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Pour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ce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qui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concerne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les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radioactifs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les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énergies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disponibles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vont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quelques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dixaine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keV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et 15 MeV/u (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postaccélartion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de CIME), </a:t>
            </a:r>
          </a:p>
          <a:p>
            <a:pPr eaLnBrk="1" hangingPunct="1">
              <a:spcBef>
                <a:spcPct val="0"/>
              </a:spcBef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Qui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est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très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bien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adapté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pour la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compréhension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détaillé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de la structure du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noyau</a:t>
            </a: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Une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grande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partie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de la carte des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radionucléides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va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etre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accessibles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…</a:t>
            </a:r>
          </a:p>
          <a:p>
            <a:pPr eaLnBrk="1" hangingPunct="1">
              <a:spcBef>
                <a:spcPct val="0"/>
              </a:spcBef>
            </a:pP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Une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interface web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est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main,tenant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disponible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pour les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utilisateurs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qui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leur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permet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d’estimés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les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intensités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et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énergies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disponibles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avec GANIL/SPIRAL2</a:t>
            </a:r>
          </a:p>
          <a:p>
            <a:pPr eaLnBrk="1" hangingPunct="1">
              <a:spcBef>
                <a:spcPct val="0"/>
              </a:spcBef>
            </a:pP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Il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faut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aussi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souligner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que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dans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un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régime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d’exploitation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dit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nominal,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jusqu’à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… 79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semaines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stables /an </a:t>
            </a:r>
          </a:p>
          <a:p>
            <a:pPr eaLnBrk="1" hangingPunct="1">
              <a:spcBef>
                <a:spcPct val="0"/>
              </a:spcBef>
            </a:pP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For those who don’t know what SPIRAL2 is, Let me start by a brief description of the project. Here you have the layout of this facility which will be constructed in two phases. The first phase which is presently in construction is based …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Attached to this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fisrt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phase, two new experimental are also under construction : one dedicated to NFS and the other which will host the new S3 spectrometer, I will describe later.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The second phase which in the detail design phase, will concern the production building …. New DESIR facility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recentky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funded …</a:t>
            </a:r>
          </a:p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 This facility will deliver in a near future, both high intensity stable beams and and intensity of radioactive beams.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Here you have the layout of the facility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SPIRAL2</a:t>
            </a:r>
            <a:r>
              <a:rPr lang="fr-FR" baseline="0" dirty="0" smtClean="0"/>
              <a:t> est une </a:t>
            </a:r>
            <a:r>
              <a:rPr lang="fr-FR" baseline="0" dirty="0" err="1" smtClean="0"/>
              <a:t>priorite</a:t>
            </a:r>
            <a:r>
              <a:rPr lang="fr-FR" baseline="0" dirty="0" smtClean="0"/>
              <a:t>  nationale tel que </a:t>
            </a:r>
            <a:r>
              <a:rPr lang="fr-FR" baseline="0" dirty="0" err="1" smtClean="0"/>
              <a:t>decrit</a:t>
            </a:r>
            <a:r>
              <a:rPr lang="fr-FR" baseline="0" dirty="0" smtClean="0"/>
              <a:t> dans </a:t>
            </a:r>
            <a:r>
              <a:rPr lang="fr-FR" b="1" dirty="0" smtClean="0">
                <a:solidFill>
                  <a:srgbClr val="FF0000"/>
                </a:solidFill>
                <a:latin typeface="Comic Sans MS" pitchFamily="66" charset="0"/>
              </a:rPr>
              <a:t>la Feuille de route TGIR en France (rapport ministère 2012)</a:t>
            </a:r>
            <a:endParaRPr lang="fr-FR" sz="1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latin typeface="Arial" charset="0"/>
              </a:rPr>
              <a:t>I</a:t>
            </a:r>
            <a:r>
              <a:rPr lang="fr-FR" dirty="0" smtClean="0">
                <a:latin typeface="Comic Sans MS" pitchFamily="66" charset="0"/>
              </a:rPr>
              <a:t>ncluses dans la liste ESFRI  des grandes </a:t>
            </a:r>
            <a:r>
              <a:rPr lang="fr-FR" b="1" dirty="0" smtClean="0">
                <a:solidFill>
                  <a:srgbClr val="FF0000"/>
                </a:solidFill>
                <a:latin typeface="Comic Sans MS" pitchFamily="66" charset="0"/>
              </a:rPr>
              <a:t>infrastructures européennes et </a:t>
            </a:r>
            <a:r>
              <a:rPr lang="fr-FR" b="1" dirty="0" err="1" smtClean="0">
                <a:solidFill>
                  <a:srgbClr val="FF0000"/>
                </a:solidFill>
                <a:latin typeface="Comic Sans MS" pitchFamily="66" charset="0"/>
              </a:rPr>
              <a:t>NuPECC</a:t>
            </a:r>
            <a:r>
              <a:rPr lang="fr-FR" b="1" dirty="0" smtClean="0">
                <a:solidFill>
                  <a:srgbClr val="FF0000"/>
                </a:solidFill>
                <a:latin typeface="Comic Sans MS" pitchFamily="66" charset="0"/>
              </a:rPr>
              <a:t> Road-</a:t>
            </a:r>
            <a:r>
              <a:rPr lang="fr-FR" b="1" dirty="0" err="1" smtClean="0">
                <a:solidFill>
                  <a:srgbClr val="FF0000"/>
                </a:solidFill>
                <a:latin typeface="Comic Sans MS" pitchFamily="66" charset="0"/>
              </a:rPr>
              <a:t>map</a:t>
            </a:r>
            <a:r>
              <a:rPr lang="fr-FR" b="1" dirty="0" smtClean="0">
                <a:solidFill>
                  <a:srgbClr val="FF0000"/>
                </a:solidFill>
                <a:latin typeface="Comic Sans MS" pitchFamily="66" charset="0"/>
              </a:rPr>
              <a:t> 2010 et</a:t>
            </a:r>
            <a:endParaRPr lang="fr-FR" sz="1200" kern="120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sections efficaces extrêmement faibles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• production majoritaire d’espèces indésirables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• très courte durée de vie des noyaux d’intérêt</a:t>
            </a:r>
          </a:p>
          <a:p>
            <a:endParaRPr lang="fr-FR" sz="1200" kern="120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dirty="0" smtClean="0">
                <a:solidFill>
                  <a:schemeClr val="tx1"/>
                </a:solidFill>
                <a:latin typeface="Comic Sans MS" pitchFamily="66" charset="0"/>
              </a:rPr>
              <a:t>DEUX installations complémentaires en EUROPE</a:t>
            </a:r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Desir</a:t>
            </a:r>
            <a:r>
              <a:rPr lang="fr-FR" dirty="0" smtClean="0"/>
              <a:t> : </a:t>
            </a:r>
            <a:r>
              <a:rPr lang="fr-FR" altLang="ja-JP" dirty="0" smtClean="0">
                <a:latin typeface="Comic Sans MS" pitchFamily="66" charset="0"/>
                <a:ea typeface="MS Mincho" pitchFamily="49" charset="-128"/>
                <a:cs typeface="Calibri" pitchFamily="34" charset="0"/>
              </a:rPr>
              <a:t>(</a:t>
            </a:r>
            <a:r>
              <a:rPr lang="fr-FR" altLang="ja-JP" dirty="0" smtClean="0">
                <a:solidFill>
                  <a:srgbClr val="000000"/>
                </a:solidFill>
                <a:latin typeface="Comic Sans MS" pitchFamily="66" charset="0"/>
                <a:ea typeface="MS Mincho" pitchFamily="49" charset="-128"/>
                <a:cs typeface="Calibri" pitchFamily="34" charset="0"/>
              </a:rPr>
              <a:t>faisceaux radioactifs de basse énergie </a:t>
            </a:r>
            <a:r>
              <a:rPr lang="fr-FR" altLang="ja-JP" b="1" dirty="0" smtClean="0">
                <a:solidFill>
                  <a:srgbClr val="FF0000"/>
                </a:solidFill>
                <a:latin typeface="Comic Sans MS" pitchFamily="66" charset="0"/>
                <a:ea typeface="MS Mincho" pitchFamily="49" charset="-128"/>
                <a:cs typeface="Calibri" pitchFamily="34" charset="0"/>
              </a:rPr>
              <a:t>très loin de la stabilité</a:t>
            </a:r>
            <a:r>
              <a:rPr lang="fr-FR" altLang="ja-JP" dirty="0" smtClean="0">
                <a:solidFill>
                  <a:srgbClr val="000000"/>
                </a:solidFill>
                <a:latin typeface="Comic Sans MS" pitchFamily="66" charset="0"/>
                <a:ea typeface="MS Mincho" pitchFamily="49" charset="-128"/>
                <a:cs typeface="Calibri" pitchFamily="34" charset="0"/>
              </a:rPr>
              <a:t>).</a:t>
            </a:r>
            <a:endParaRPr lang="fr-FR" altLang="ja-JP" dirty="0" smtClean="0">
              <a:latin typeface="Comic Sans MS" pitchFamily="66" charset="0"/>
              <a:cs typeface="Arial" pitchFamily="34" charset="0"/>
            </a:endParaRPr>
          </a:p>
          <a:p>
            <a:r>
              <a:rPr lang="fr-FR" dirty="0" smtClean="0"/>
              <a:t>Nouveau pour GANIL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423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Concernant NFS,, Ici nous avons un descriptif de l’installation avec les differentes techniques expérimentales envisagées. </a:t>
            </a:r>
          </a:p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Tout d’abord, il est possible de realiser des mesures de XS par activation au niveau du convertisseur. Ceux sont des mesures simples. </a:t>
            </a:r>
          </a:p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Ensuite au tout debut de la salle de temps de vol, des mesures de sections efficaces differentielles avec les sispositifs Medley et Carmen sont prevues. </a:t>
            </a:r>
          </a:p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Les experiences au bout de la salle de temps de vol sont reservées à des mesures necessitant une tres bonne resolution en NRJ. Ici le detecteur Gain </a:t>
            </a:r>
          </a:p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Est prevue d’</a:t>
            </a:r>
            <a:r>
              <a:rPr lang="fr-FR" altLang="ja-JP">
                <a:latin typeface="Times New Roman" charset="0"/>
                <a:ea typeface="ＭＳ Ｐゴシック" charset="0"/>
                <a:cs typeface="ＭＳ Ｐゴシック" charset="0"/>
              </a:rPr>
              <a:t>etre implanté. </a:t>
            </a:r>
          </a:p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Enfin des mesures additionelles d’irradiation de composents electroniques ou bien de cellules ansi que la caracterisation de detecteur sera possible.</a:t>
            </a: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Qui ont un accent mis sur les lots qui sont à la charge des laboratoires francais.</a:t>
            </a: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For NFS, most of the workpackage are under contruction  as the clearing magnet and the converter.</a:t>
            </a:r>
          </a:p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Concernant NFS, la plupart des lots comme par le convertisseur et le dipole de déflection  sont en cours de construction. Le budget estimé est de 485 k€</a:t>
            </a:r>
          </a:p>
          <a:p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Et l</a:t>
            </a:r>
            <a:r>
              <a:rPr lang="ja-JP" altLang="fr-FR"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Times New Roman" charset="0"/>
                <a:ea typeface="ＭＳ Ｐゴシック" charset="0"/>
                <a:cs typeface="ＭＳ Ｐゴシック" charset="0"/>
              </a:rPr>
              <a:t>ensemble du setup peut etre prêt en 2013 pour commissionning. </a:t>
            </a:r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98DDE-F63D-4B42-908B-A9846B64A9F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High </a:t>
            </a:r>
            <a:r>
              <a:rPr lang="fr-FR" dirty="0" err="1" smtClean="0"/>
              <a:t>level</a:t>
            </a:r>
            <a:r>
              <a:rPr lang="fr-FR" dirty="0" smtClean="0"/>
              <a:t> of radiation : </a:t>
            </a:r>
            <a:r>
              <a:rPr lang="fr-FR" dirty="0" err="1" smtClean="0"/>
              <a:t>red</a:t>
            </a:r>
            <a:r>
              <a:rPr lang="fr-FR" baseline="0" dirty="0" smtClean="0"/>
              <a:t> cave</a:t>
            </a:r>
          </a:p>
          <a:p>
            <a:r>
              <a:rPr lang="fr-FR" baseline="0" dirty="0" smtClean="0"/>
              <a:t>Of the component </a:t>
            </a:r>
            <a:r>
              <a:rPr lang="fr-FR" baseline="0" dirty="0" err="1" smtClean="0"/>
              <a:t>shotld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totaly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remote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handling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robot and </a:t>
            </a:r>
            <a:r>
              <a:rPr lang="fr-FR" baseline="0" dirty="0" err="1" smtClean="0"/>
              <a:t>wit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high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reliability</a:t>
            </a:r>
            <a:r>
              <a:rPr lang="fr-FR" baseline="0" dirty="0" smtClean="0"/>
              <a:t> (3 </a:t>
            </a:r>
            <a:r>
              <a:rPr lang="fr-FR" baseline="0" dirty="0" err="1" smtClean="0"/>
              <a:t>months</a:t>
            </a:r>
            <a:r>
              <a:rPr lang="fr-FR" baseline="0" dirty="0" smtClean="0"/>
              <a:t> of running </a:t>
            </a:r>
            <a:r>
              <a:rPr lang="fr-FR" baseline="0" dirty="0" err="1" smtClean="0"/>
              <a:t>period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025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Spiral2 main production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mehanism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is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based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on </a:t>
            </a:r>
          </a:p>
          <a:p>
            <a:endParaRPr lang="fr-FR" sz="1200" b="1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step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power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target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(n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induced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reactions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Decoupling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power of the driver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beam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from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RIB production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target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Direct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target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Light ions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induced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reactions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or HI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induced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reactions</a:t>
            </a:r>
            <a:endParaRPr lang="fr-FR" sz="1200" b="1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Multiplier par plusieurs ordres de grandeur (de 100 à 1000) la production de noyaux exotiques et élargir considérablement la gamme des éléments éphémères </a:t>
            </a:r>
          </a:p>
          <a:p>
            <a:endParaRPr lang="fr-FR" sz="1200" b="1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dirty="0" smtClean="0"/>
              <a:t>Le mode privilégié de production des ions radioactifs consiste en</a:t>
            </a:r>
            <a:r>
              <a:rPr lang="fr-FR" baseline="0" dirty="0" smtClean="0"/>
              <a:t> la fission d’une cible de carbure d’U induite par des neutrons rapides. Les neutrons provienne de </a:t>
            </a:r>
          </a:p>
          <a:p>
            <a:r>
              <a:rPr lang="fr-FR" baseline="0" dirty="0" smtClean="0"/>
              <a:t>La cassure des deutons dans un convertisseur en Carbonne. </a:t>
            </a:r>
          </a:p>
          <a:p>
            <a:r>
              <a:rPr lang="fr-FR" baseline="0" dirty="0" smtClean="0"/>
              <a:t>Cette technique à l’avantage de </a:t>
            </a:r>
            <a:r>
              <a:rPr lang="fr-FR" baseline="0" dirty="0" err="1" smtClean="0"/>
              <a:t>decouplé</a:t>
            </a:r>
            <a:r>
              <a:rPr lang="fr-FR" baseline="0" dirty="0" smtClean="0"/>
              <a:t> la puissance du faisceau primaire de la cible de production </a:t>
            </a:r>
          </a:p>
          <a:p>
            <a:r>
              <a:rPr lang="fr-FR" baseline="0" dirty="0" smtClean="0"/>
              <a:t>Un taux de fission de 5.1013 FF/s sera atteint à la puissance max de 200 kW du faisceau de deutons.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Comme on le verra par la suite cette technique produits des faisceaux </a:t>
            </a:r>
            <a:r>
              <a:rPr lang="fr-FR" baseline="0" dirty="0" err="1" smtClean="0"/>
              <a:t>tres</a:t>
            </a:r>
            <a:r>
              <a:rPr lang="fr-FR" baseline="0" dirty="0" smtClean="0"/>
              <a:t> intenses de noyaux riches en neutrons situes dans les deux bosses de fissions : </a:t>
            </a:r>
          </a:p>
          <a:p>
            <a:r>
              <a:rPr lang="fr-FR" baseline="0" dirty="0" smtClean="0"/>
              <a:t>Jusqu’à des intensité de 1à10 </a:t>
            </a:r>
            <a:r>
              <a:rPr lang="fr-FR" baseline="0" dirty="0" err="1" smtClean="0"/>
              <a:t>ppps</a:t>
            </a:r>
            <a:r>
              <a:rPr lang="fr-FR" baseline="0" dirty="0" smtClean="0"/>
              <a:t> pour des Kr ou Sn.</a:t>
            </a:r>
          </a:p>
          <a:p>
            <a:endParaRPr lang="fr-FR" baseline="0" dirty="0" smtClean="0"/>
          </a:p>
          <a:p>
            <a:r>
              <a:rPr lang="fr-FR" baseline="0" dirty="0" smtClean="0"/>
              <a:t>Les neutrons produits par le convertisseur pour aussi engendrer des </a:t>
            </a:r>
            <a:r>
              <a:rPr lang="fr-FR" baseline="0" dirty="0" err="1" smtClean="0"/>
              <a:t>reactions</a:t>
            </a:r>
            <a:r>
              <a:rPr lang="fr-FR" baseline="0" dirty="0" smtClean="0"/>
              <a:t> de transferts sur des cibles légères comme N + 9Be pour des faisceaux </a:t>
            </a:r>
            <a:r>
              <a:rPr lang="fr-FR" baseline="0" dirty="0" err="1" smtClean="0"/>
              <a:t>tres</a:t>
            </a:r>
            <a:r>
              <a:rPr lang="fr-FR" baseline="0" dirty="0" smtClean="0"/>
              <a:t> intenses de 6Hé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On pourra </a:t>
            </a:r>
            <a:r>
              <a:rPr lang="fr-FR" baseline="0" dirty="0" err="1" smtClean="0"/>
              <a:t>utilsé</a:t>
            </a:r>
            <a:r>
              <a:rPr lang="fr-FR" baseline="0" dirty="0" smtClean="0"/>
              <a:t> d’autres modes de </a:t>
            </a:r>
            <a:r>
              <a:rPr lang="fr-FR" baseline="0" dirty="0" err="1" smtClean="0"/>
              <a:t>prod</a:t>
            </a:r>
            <a:r>
              <a:rPr lang="fr-FR" baseline="0" dirty="0" smtClean="0"/>
              <a:t> comme le faisceau direct de p ou d dans la cible d’U </a:t>
            </a:r>
          </a:p>
          <a:p>
            <a:r>
              <a:rPr lang="fr-FR" baseline="0" dirty="0" smtClean="0"/>
              <a:t>Ou des ions lourds pour des </a:t>
            </a:r>
            <a:r>
              <a:rPr lang="fr-FR" baseline="0" dirty="0" err="1" smtClean="0"/>
              <a:t>reactions</a:t>
            </a:r>
            <a:r>
              <a:rPr lang="fr-FR" baseline="0" dirty="0" smtClean="0"/>
              <a:t> de transferts et de fusion </a:t>
            </a:r>
            <a:r>
              <a:rPr lang="fr-FR" baseline="0" dirty="0" err="1" smtClean="0"/>
              <a:t>evap</a:t>
            </a:r>
            <a:r>
              <a:rPr lang="fr-FR" baseline="0" dirty="0" smtClean="0"/>
              <a:t> dans des cibles adaptées ..</a:t>
            </a:r>
          </a:p>
          <a:p>
            <a:endParaRPr lang="fr-FR" baseline="0" dirty="0" smtClean="0"/>
          </a:p>
          <a:p>
            <a:r>
              <a:rPr lang="fr-FR" baseline="0" dirty="0" smtClean="0"/>
              <a:t>Grace à ces modes de </a:t>
            </a:r>
            <a:r>
              <a:rPr lang="fr-FR" baseline="0" dirty="0" err="1" smtClean="0"/>
              <a:t>prod</a:t>
            </a:r>
            <a:r>
              <a:rPr lang="fr-FR" baseline="0" dirty="0" smtClean="0"/>
              <a:t> on va pouvoir couvrir une grande partie de la charte des noyaux : </a:t>
            </a:r>
          </a:p>
          <a:p>
            <a:endParaRPr lang="fr-FR" baseline="0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Le convertisseur utilisé est une </a:t>
            </a:r>
            <a:r>
              <a:rPr lang="fr-FR" b="1" dirty="0" smtClean="0">
                <a:effectLst/>
              </a:rPr>
              <a:t>roue</a:t>
            </a:r>
            <a:r>
              <a:rPr lang="fr-FR" b="1" dirty="0" smtClean="0"/>
              <a:t> de carbone</a:t>
            </a:r>
            <a:r>
              <a:rPr lang="fr-FR" dirty="0" smtClean="0"/>
              <a:t> dans laquelle les deutons sont cassés, libérant protons et </a:t>
            </a:r>
            <a:r>
              <a:rPr lang="fr-FR" dirty="0" err="1" smtClean="0"/>
              <a:t>neutrons.en</a:t>
            </a:r>
            <a:r>
              <a:rPr lang="fr-FR" dirty="0" smtClean="0"/>
              <a:t> l'utilisation d'un faisceau de deutons qui </a:t>
            </a:r>
            <a:r>
              <a:rPr lang="fr-FR" dirty="0" err="1" smtClean="0"/>
              <a:t>apres</a:t>
            </a:r>
            <a:r>
              <a:rPr lang="fr-FR" dirty="0" smtClean="0"/>
              <a:t> </a:t>
            </a:r>
            <a:endParaRPr lang="fr-FR" sz="1200" b="1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1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Spiral2 main production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mehanism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is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based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on </a:t>
            </a:r>
          </a:p>
          <a:p>
            <a:endParaRPr lang="fr-FR" sz="1200" b="1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step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power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target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(n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induced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1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reactions</a:t>
            </a:r>
            <a:r>
              <a:rPr lang="fr-FR" sz="1200" b="1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Decoupling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power of the driver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beam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from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RIB production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target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Direct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target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Light ions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induced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reactions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or HI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induced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reactions</a:t>
            </a:r>
            <a:endParaRPr lang="fr-FR" sz="1200" b="1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662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3F4AE-17B9-47F5-83F8-81A182BF6F15}" type="slidenum">
              <a:rPr lang="fr-FR"/>
              <a:pPr/>
              <a:t>27</a:t>
            </a:fld>
            <a:endParaRPr lang="fr-FR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3E37A4-28F7-2947-936D-D388A0E97A19}" type="slidenum">
              <a:rPr lang="fr-FR" sz="1200">
                <a:solidFill>
                  <a:srgbClr val="000000"/>
                </a:solidFill>
                <a:latin typeface="Calibri" charset="0"/>
              </a:rPr>
              <a:pPr eaLnBrk="1" hangingPunct="1"/>
              <a:t>28</a:t>
            </a:fld>
            <a:endParaRPr lang="fr-FR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One of the main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feature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of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this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new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facility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come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from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intensity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that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will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available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First unique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Intensity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of stable HI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beams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: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bleu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curve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shows the nominal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intensity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function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of the mass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expected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from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noble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gases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delivered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by the LINAC 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As compare to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curve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available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today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GANIL.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might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expect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 factor 10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higher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and 10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pmicro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 up to 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Mass 50.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Sofar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starting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ion source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phenix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V2 for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commissioning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and the first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experiments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will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delivered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:</a:t>
            </a: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V3 –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might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attention and push to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keep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momentum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in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development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of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such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source :</a:t>
            </a: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green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curve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ultimate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intensities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with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 new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injector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option of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project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but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with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buildings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already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exist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will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also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have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access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with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NFS  to unique flux of neutron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beam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in the range of 1-40 MeV. 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Here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comparison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with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other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facilities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: 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Cleary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wwe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will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competitive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this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energy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domain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En fonctionnement nominal, l’intensité effective des ions lourds stables gazeux accélérés par le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LINAC de SPIRAL2 correspondra à la courbe bleu. La courbe en rouge représente les intensités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actuellement disponibles au GANIL. La courbe verte montre les intensités atteignables avec un RFQ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A/q = 6, qui est une option du projet SPIRAL2, mais dont l’intégration a été anticipée lors de la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construction des bâtiments de la Phase 1.</a:t>
            </a: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Ces intensité sonneront un avantage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decisif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pour la synthèse et l’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etude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des noyaux lourds et SL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aisni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que les noyaux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deficients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en neutrons.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Ces intensités offriront aussi des perspectives uniques en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phys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atomique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SPIRAL 2 avec son accélérateur linéaire de deutons de très haute intensité combiné avec un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convertisseur dans la salle NFS va permettre de produire des flux de neutrons de haute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intensité (jusqu’à 1013 n/s) et d’énergie élevée. Comme le montre la figure ci-dessous NFS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concurrence favorablement plusieurs installations, du même type dans la gamme d’énergie de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0.1 MeV à 40 MeV.</a:t>
            </a: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Comparaison des flux de neutrons en fonction de l’énergie entre les installations NFS,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Gelina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(Geel,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Belgique), WNR (Los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Alamos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US) et n-TOF (CERN).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FAISCEAU DISPONIBLE LORS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DE LA PHASE 1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Concernant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les ions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lourds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l’accélérateur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lineaire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supra de SPIRAL2, en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fonctionnement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nominal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pourra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delivré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des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intensités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pour les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gaz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rares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correspondants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à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courbe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bleu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Si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regarde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maintenant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les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intensités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demandés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les premières experiences avec le LINAC.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Aujourd’hui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les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résulats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montrent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que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pour NFS,  p et d, on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remplis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le cahier des charges,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alors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que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les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 S3, on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atteint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les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spécifications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les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legers,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mais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pas pour les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métalliques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 S,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à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l’exception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du Ni.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Nous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avons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aussi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decidé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augmenter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l’intensité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d’augmenter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le volume de la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chambre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à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plasma de la source (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doubler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Et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enfin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atteindre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les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inbtensités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requises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faudra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une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source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totalement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supra …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Ici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je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voudrais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aussi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ajouter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necessite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 NFS  d’un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hacheur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faisceau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rapide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selectionner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des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paquets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unique de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faisceau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qui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doit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etre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Operationel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pour les premières experiences.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Voir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avec Marco …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tjrs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en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dehors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du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projet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????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Prototype ???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One of the unique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opprtunity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of this new facility comes from the intensity that will be in the case of the HI about 1 order of magnitude higher than present facilities. Of course it will strongly depend on the  front end, Ions source and the injector of the LINAC driver.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Here are shown different expected intensity curves for noble gas ions depending on the Ion source various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scenari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Here are the results obtain with phoenix V2 at Grenoble …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Unfotunately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I will not be able to show some results from the A-phoenix source as they had many technical problems and the test are postpones.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We therefore decided to start the commissioning and first experiments with the Phoenix V2 (Not SC), as this source gave descent intensities in a stable operation mode. O,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Ni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If you compare the performances of this source with the expected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intensites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for day 1 experiment, we cover 65% of the proposed beams.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 short term strategy is to </a:t>
            </a:r>
            <a:r>
              <a:rPr lang="fr-FR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Upgrate</a:t>
            </a:r>
            <a:r>
              <a:rPr lang="fr-FR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of Phoenix V2 </a:t>
            </a:r>
            <a:r>
              <a:rPr lang="fr-FR" dirty="0" err="1">
                <a:solidFill>
                  <a:schemeClr val="bg1"/>
                </a:solidFill>
                <a:latin typeface="Wingdings" charset="0"/>
                <a:ea typeface="ＭＳ Ｐゴシック" charset="0"/>
                <a:cs typeface="Wingdings" charset="0"/>
                <a:sym typeface="Arial" charset="0"/>
              </a:rPr>
              <a:t>with</a:t>
            </a:r>
            <a:r>
              <a:rPr lang="fr-FR" dirty="0">
                <a:solidFill>
                  <a:schemeClr val="bg1"/>
                </a:solidFill>
                <a:latin typeface="Wingdings" charset="0"/>
                <a:ea typeface="ＭＳ Ｐゴシック" charset="0"/>
                <a:cs typeface="Wingdings" charset="0"/>
                <a:sym typeface="Arial" charset="0"/>
              </a:rPr>
              <a:t> a </a:t>
            </a:r>
            <a:r>
              <a:rPr lang="fr-FR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Wingdings" charset="0"/>
                <a:sym typeface="Arial" charset="0"/>
              </a:rPr>
              <a:t>Larger</a:t>
            </a:r>
            <a:r>
              <a:rPr lang="fr-FR" dirty="0">
                <a:solidFill>
                  <a:schemeClr val="bg1"/>
                </a:solidFill>
                <a:latin typeface="Calibri" charset="0"/>
                <a:ea typeface="ＭＳ Ｐゴシック" charset="0"/>
                <a:cs typeface="Wingdings" charset="0"/>
                <a:sym typeface="Arial" charset="0"/>
              </a:rPr>
              <a:t> plasma </a:t>
            </a:r>
            <a:r>
              <a:rPr lang="fr-FR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Wingdings" charset="0"/>
                <a:sym typeface="Arial" charset="0"/>
              </a:rPr>
              <a:t>chamber</a:t>
            </a:r>
            <a:r>
              <a:rPr lang="fr-FR" dirty="0">
                <a:solidFill>
                  <a:schemeClr val="bg1"/>
                </a:solidFill>
                <a:latin typeface="Calibri" charset="0"/>
                <a:ea typeface="ＭＳ Ｐゴシック" charset="0"/>
                <a:cs typeface="Wingdings" charset="0"/>
                <a:sym typeface="Arial" charset="0"/>
              </a:rPr>
              <a:t> and new </a:t>
            </a:r>
            <a:r>
              <a:rPr lang="fr-FR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Wingdings" charset="0"/>
                <a:sym typeface="Arial" charset="0"/>
              </a:rPr>
              <a:t>oven</a:t>
            </a:r>
            <a:r>
              <a:rPr lang="fr-FR" dirty="0">
                <a:solidFill>
                  <a:schemeClr val="bg1"/>
                </a:solidFill>
                <a:latin typeface="Calibri" charset="0"/>
                <a:ea typeface="ＭＳ Ｐゴシック" charset="0"/>
                <a:cs typeface="Wingdings" charset="0"/>
                <a:sym typeface="Arial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Ø20 mm,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to improve it performances </a:t>
            </a:r>
            <a:endParaRPr lang="fr-FR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 future there is no doubt that we will need to go for a full SC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higly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charge state ions. This decision will be taken next year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Single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bunch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selector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is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needed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for the NFS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experiments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and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would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have to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be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installed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at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the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early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operation</a:t>
            </a:r>
            <a:r>
              <a:rPr lang="fr-FR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 stage of the </a:t>
            </a:r>
            <a:r>
              <a:rPr lang="fr-FR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Arial" charset="0"/>
              </a:rPr>
              <a:t>facility</a:t>
            </a:r>
            <a:endParaRPr lang="en-GB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C39567-1FF2-A44A-B8BC-5DC6E339DEA5}" type="slidenum">
              <a:rPr lang="en-GB" sz="1200">
                <a:latin typeface="Calibri" charset="0"/>
              </a:rPr>
              <a:pPr eaLnBrk="1" hangingPunct="1"/>
              <a:t>29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74787B-E60B-F84B-926F-DC47909DE1F2}" type="slidenum">
              <a:rPr lang="en-GB" sz="1200">
                <a:latin typeface="Calibri" charset="0"/>
              </a:rPr>
              <a:pPr eaLnBrk="1" hangingPunct="1"/>
              <a:t>3</a:t>
            </a:fld>
            <a:endParaRPr lang="en-GB" sz="1200">
              <a:latin typeface="Calibri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22694"/>
            <a:ext cx="4994275" cy="44741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1800" dirty="0" smtClean="0">
                <a:latin typeface="Arial" charset="0"/>
                <a:ea typeface="ＭＳ Ｐゴシック" charset="0"/>
                <a:cs typeface="ＭＳ Ｐゴシック" charset="0"/>
              </a:rPr>
              <a:t>State-of-the-art RIB facility</a:t>
            </a:r>
            <a:endParaRPr lang="en-GB" sz="18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GB" sz="1800" dirty="0" smtClean="0">
                <a:latin typeface="Calibri" charset="0"/>
                <a:ea typeface="ＭＳ Ｐゴシック" charset="0"/>
                <a:cs typeface="ＭＳ Ｐゴシック" charset="0"/>
              </a:rPr>
              <a:t>Comparison of the expected yields for ISOL facilities.</a:t>
            </a:r>
          </a:p>
          <a:p>
            <a:r>
              <a:rPr lang="en-GB" sz="1800" dirty="0" smtClean="0">
                <a:latin typeface="Calibri" charset="0"/>
                <a:ea typeface="ＭＳ Ｐゴシック" charset="0"/>
                <a:cs typeface="ＭＳ Ｐゴシック" charset="0"/>
              </a:rPr>
              <a:t>SP2 and HIE-ISOLDE truly intermediate state ISOL facilities allowing for a very important increase (more than factor of 100) in the beam intensity with respect to the presently available intensities.</a:t>
            </a:r>
          </a:p>
          <a:p>
            <a:endParaRPr lang="en-GB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GB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GB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Ce</a:t>
            </a:r>
            <a:r>
              <a:rPr lang="en-GB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transparent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illustre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le fait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que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pour certain isotopes les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intensités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des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exotiques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produits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seront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proches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aux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intensités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stables. </a:t>
            </a:r>
          </a:p>
          <a:p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Ici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nous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avons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une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compaison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des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intensités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 pour les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faisceaux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riches en neutron de Kr  entre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diverses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installations. </a:t>
            </a:r>
          </a:p>
          <a:p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A gauche les Installations de type ISOL et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à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droite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les installations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dites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en vol.</a:t>
            </a:r>
          </a:p>
          <a:p>
            <a:endParaRPr lang="en-GB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Les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courbes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rouge et bleu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représentent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les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intensités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attendues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pour SPIRAL2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dans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la première phase de son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exploiation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et en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régime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nominal. </a:t>
            </a:r>
          </a:p>
          <a:p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voit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clairement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qu’elles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sont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bien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supérieure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à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celle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de ISOLDE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ou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bien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celle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du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projet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SPES (pas encore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financés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).  Et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biensur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elles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Sont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bien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inférieure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à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celle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produit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 par EURISOL. </a:t>
            </a:r>
          </a:p>
          <a:p>
            <a:endParaRPr lang="en-GB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Comparer aux installations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dites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en-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vol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elles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sont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aussi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les plus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importantes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Ceux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ci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est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d’autant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plus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vrai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si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on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prend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leur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branche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dite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isol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qui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est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directement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comparable </a:t>
            </a:r>
            <a:r>
              <a:rPr lang="en-GB" sz="2400" dirty="0" err="1">
                <a:latin typeface="Arial" charset="0"/>
                <a:ea typeface="ＭＳ Ｐゴシック" charset="0"/>
                <a:cs typeface="ＭＳ Ｐゴシック" charset="0"/>
              </a:rPr>
              <a:t>à</a:t>
            </a: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 SP2.</a:t>
            </a:r>
          </a:p>
          <a:p>
            <a:endParaRPr lang="en-GB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State-of-the-art RIB facility</a:t>
            </a:r>
            <a:endParaRPr lang="en-GB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Comparison of the expected yields for ISOL facilities.</a:t>
            </a:r>
          </a:p>
          <a:p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SP2 and HIE-ISOLDE truly intermediate state ISOL facilities allowing for a very important increase (more than factor of 100) in the beam intensity with respect to the presently available intensities.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This</a:t>
            </a:r>
            <a:r>
              <a:rPr lang="fr-FR" baseline="0" dirty="0" smtClean="0">
                <a:solidFill>
                  <a:schemeClr val="tx2"/>
                </a:solidFill>
              </a:rPr>
              <a:t> </a:t>
            </a:r>
            <a:r>
              <a:rPr lang="fr-FR" baseline="0" dirty="0" err="1" smtClean="0">
                <a:solidFill>
                  <a:schemeClr val="tx2"/>
                </a:solidFill>
              </a:rPr>
              <a:t>slide</a:t>
            </a:r>
            <a:r>
              <a:rPr lang="fr-FR" baseline="0" dirty="0" smtClean="0">
                <a:solidFill>
                  <a:schemeClr val="tx2"/>
                </a:solidFill>
              </a:rPr>
              <a:t> </a:t>
            </a:r>
            <a:r>
              <a:rPr lang="fr-FR" baseline="0" dirty="0" err="1" smtClean="0">
                <a:solidFill>
                  <a:schemeClr val="tx2"/>
                </a:solidFill>
              </a:rPr>
              <a:t>somehow</a:t>
            </a:r>
            <a:r>
              <a:rPr lang="fr-FR" baseline="0" dirty="0" smtClean="0">
                <a:solidFill>
                  <a:schemeClr val="tx2"/>
                </a:solidFill>
              </a:rPr>
              <a:t> show a </a:t>
            </a:r>
            <a:r>
              <a:rPr lang="fr-FR" baseline="0" dirty="0" err="1" smtClean="0">
                <a:solidFill>
                  <a:schemeClr val="tx2"/>
                </a:solidFill>
              </a:rPr>
              <a:t>summary</a:t>
            </a:r>
            <a:r>
              <a:rPr lang="fr-FR" baseline="0" dirty="0" smtClean="0">
                <a:solidFill>
                  <a:schemeClr val="tx2"/>
                </a:solidFill>
              </a:rPr>
              <a:t> of the area of excellence open by the new SPIRAL2 </a:t>
            </a:r>
            <a:r>
              <a:rPr lang="fr-FR" baseline="0" dirty="0" err="1" smtClean="0">
                <a:solidFill>
                  <a:schemeClr val="tx2"/>
                </a:solidFill>
              </a:rPr>
              <a:t>beams</a:t>
            </a:r>
            <a:r>
              <a:rPr lang="fr-FR" baseline="0" dirty="0" smtClean="0">
                <a:solidFill>
                  <a:schemeClr val="tx2"/>
                </a:solidFill>
              </a:rPr>
              <a:t> @ GANIL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5813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noyau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été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rapelé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système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complexe</a:t>
            </a:r>
            <a:r>
              <a:rPr lang="en-GB" baseline="0" dirty="0" smtClean="0"/>
              <a:t> ET </a:t>
            </a:r>
            <a:r>
              <a:rPr lang="en-GB" baseline="0" dirty="0" err="1" smtClean="0"/>
              <a:t>quantique</a:t>
            </a:r>
            <a:endParaRPr lang="en-GB" baseline="0" dirty="0" smtClean="0"/>
          </a:p>
          <a:p>
            <a:r>
              <a:rPr lang="en-GB" baseline="0" dirty="0" smtClean="0"/>
              <a:t>Avec pour </a:t>
            </a:r>
            <a:r>
              <a:rPr lang="en-GB" baseline="0" dirty="0" err="1" smtClean="0"/>
              <a:t>objectif</a:t>
            </a:r>
            <a:r>
              <a:rPr lang="en-GB" baseline="0" dirty="0" smtClean="0"/>
              <a:t> au long </a:t>
            </a:r>
            <a:r>
              <a:rPr lang="en-GB" baseline="0" dirty="0" err="1" smtClean="0"/>
              <a:t>cours</a:t>
            </a:r>
            <a:r>
              <a:rPr lang="en-GB" baseline="0" dirty="0" smtClean="0"/>
              <a:t> : aider au </a:t>
            </a:r>
            <a:r>
              <a:rPr lang="en-GB" baseline="0" dirty="0" err="1" smtClean="0"/>
              <a:t>développement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modèles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prédictifs</a:t>
            </a:r>
            <a:r>
              <a:rPr lang="en-GB" baseline="0" dirty="0" smtClean="0"/>
              <a:t> </a:t>
            </a:r>
          </a:p>
          <a:p>
            <a:r>
              <a:rPr lang="fr-FR" sz="1200" dirty="0" smtClean="0">
                <a:latin typeface="Comic Sans MS" pitchFamily="66" charset="0"/>
              </a:rPr>
              <a:t>L’outil actuel pour progresser</a:t>
            </a:r>
            <a:r>
              <a:rPr lang="fr-FR" sz="1200" baseline="0" dirty="0" smtClean="0">
                <a:latin typeface="Comic Sans MS" pitchFamily="66" charset="0"/>
              </a:rPr>
              <a:t> consiste en l’</a:t>
            </a:r>
            <a:r>
              <a:rPr lang="fr-FR" sz="1200" baseline="0" dirty="0" err="1" smtClean="0">
                <a:latin typeface="Comic Sans MS" pitchFamily="66" charset="0"/>
              </a:rPr>
              <a:t>etude</a:t>
            </a:r>
            <a:r>
              <a:rPr lang="fr-FR" sz="1200" baseline="0" dirty="0" smtClean="0">
                <a:latin typeface="Comic Sans MS" pitchFamily="66" charset="0"/>
              </a:rPr>
              <a:t> d</a:t>
            </a:r>
            <a:r>
              <a:rPr lang="fr-FR" sz="1200" dirty="0" smtClean="0">
                <a:latin typeface="Comic Sans MS" pitchFamily="66" charset="0"/>
              </a:rPr>
              <a:t>es comportements aux extrêmes qui révèlent de </a:t>
            </a:r>
            <a:r>
              <a:rPr lang="fr-FR" sz="1200" dirty="0" smtClean="0">
                <a:solidFill>
                  <a:srgbClr val="C00000"/>
                </a:solidFill>
                <a:latin typeface="Comic Sans MS" pitchFamily="66" charset="0"/>
              </a:rPr>
              <a:t>nouveaux phénomènes:</a:t>
            </a:r>
          </a:p>
          <a:p>
            <a:r>
              <a:rPr lang="en-GB" baseline="0" dirty="0" smtClean="0"/>
              <a:t>Avec par </a:t>
            </a:r>
            <a:r>
              <a:rPr lang="en-GB" baseline="0" dirty="0" err="1" smtClean="0"/>
              <a:t>exemple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l’etude</a:t>
            </a:r>
            <a:r>
              <a:rPr lang="en-GB" baseline="0" dirty="0" smtClean="0"/>
              <a:t> de la structure en </a:t>
            </a:r>
            <a:r>
              <a:rPr lang="en-GB" baseline="0" dirty="0" err="1" smtClean="0"/>
              <a:t>couche</a:t>
            </a:r>
            <a:r>
              <a:rPr lang="en-GB" baseline="0" dirty="0" smtClean="0"/>
              <a:t> qui </a:t>
            </a:r>
            <a:r>
              <a:rPr lang="en-GB" b="1" baseline="0" dirty="0" err="1" smtClean="0"/>
              <a:t>est</a:t>
            </a:r>
            <a:r>
              <a:rPr lang="en-GB" b="1" baseline="0" dirty="0" smtClean="0"/>
              <a:t> au </a:t>
            </a:r>
            <a:r>
              <a:rPr lang="en-GB" b="1" baseline="0" dirty="0" err="1" smtClean="0"/>
              <a:t>fondement</a:t>
            </a:r>
            <a:r>
              <a:rPr lang="en-GB" b="1" baseline="0" dirty="0" smtClean="0"/>
              <a:t> de construction du </a:t>
            </a:r>
            <a:r>
              <a:rPr lang="en-GB" b="1" baseline="0" dirty="0" err="1" smtClean="0"/>
              <a:t>noyau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qui </a:t>
            </a:r>
            <a:r>
              <a:rPr lang="en-GB" baseline="0" dirty="0" err="1" smtClean="0"/>
              <a:t>s’avère</a:t>
            </a:r>
            <a:r>
              <a:rPr lang="en-GB" baseline="0" dirty="0" smtClean="0"/>
              <a:t> beaucoup plus riche </a:t>
            </a:r>
            <a:r>
              <a:rPr lang="en-GB" baseline="0" dirty="0" err="1" smtClean="0"/>
              <a:t>qu’initialiement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entrevue</a:t>
            </a:r>
            <a:r>
              <a:rPr lang="en-GB" baseline="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GB" baseline="0" dirty="0" err="1" smtClean="0"/>
              <a:t>apparation</a:t>
            </a:r>
            <a:r>
              <a:rPr lang="en-GB" baseline="0" dirty="0" smtClean="0"/>
              <a:t> et </a:t>
            </a:r>
            <a:r>
              <a:rPr lang="en-GB" baseline="0" dirty="0" err="1" smtClean="0"/>
              <a:t>disparition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nombres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magiques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fonction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nombre</a:t>
            </a:r>
            <a:r>
              <a:rPr lang="en-GB" baseline="0" dirty="0" smtClean="0"/>
              <a:t> de neutron/proton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dilution de la notion de “</a:t>
            </a:r>
            <a:r>
              <a:rPr lang="en-GB" baseline="0" dirty="0" err="1" smtClean="0"/>
              <a:t>nombre</a:t>
            </a:r>
            <a:r>
              <a:rPr lang="en-GB" baseline="0" dirty="0" smtClean="0"/>
              <a:t>” </a:t>
            </a:r>
            <a:r>
              <a:rPr lang="en-GB" baseline="0" dirty="0" err="1" smtClean="0"/>
              <a:t>magique</a:t>
            </a:r>
            <a:r>
              <a:rPr lang="en-GB" baseline="0" dirty="0" smtClean="0"/>
              <a:t> et apparition d’un </a:t>
            </a:r>
            <a:r>
              <a:rPr lang="en-GB" baseline="0" dirty="0" err="1" smtClean="0"/>
              <a:t>îlot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étendu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stabilité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noyaux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superlourds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err="1" smtClean="0"/>
              <a:t>évolution</a:t>
            </a:r>
            <a:r>
              <a:rPr lang="en-GB" baseline="0" dirty="0" smtClean="0"/>
              <a:t> de la structure en </a:t>
            </a:r>
            <a:r>
              <a:rPr lang="en-GB" baseline="0" dirty="0" err="1" smtClean="0"/>
              <a:t>couche</a:t>
            </a:r>
            <a:r>
              <a:rPr lang="en-GB" baseline="0" dirty="0" smtClean="0"/>
              <a:t> avec la </a:t>
            </a:r>
            <a:r>
              <a:rPr lang="en-GB" baseline="0" dirty="0" err="1" smtClean="0"/>
              <a:t>déformation</a:t>
            </a:r>
            <a:r>
              <a:rPr lang="en-GB" baseline="0" dirty="0" smtClean="0"/>
              <a:t> et apparition de </a:t>
            </a:r>
            <a:r>
              <a:rPr lang="en-GB" baseline="0" dirty="0" err="1" smtClean="0"/>
              <a:t>phénomènes</a:t>
            </a:r>
            <a:r>
              <a:rPr lang="en-GB" baseline="0" dirty="0" smtClean="0"/>
              <a:t> nouveaux </a:t>
            </a:r>
            <a:r>
              <a:rPr lang="en-GB" baseline="0" dirty="0" err="1" smtClean="0"/>
              <a:t>comme</a:t>
            </a:r>
            <a:r>
              <a:rPr lang="en-GB" baseline="0" dirty="0" smtClean="0"/>
              <a:t> la coexistence de </a:t>
            </a:r>
            <a:r>
              <a:rPr lang="en-GB" baseline="0" dirty="0" err="1" smtClean="0"/>
              <a:t>forme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endParaRPr lang="en-GB" baseline="0" dirty="0" smtClean="0"/>
          </a:p>
          <a:p>
            <a:pPr marL="0" indent="0">
              <a:buFontTx/>
              <a:buNone/>
            </a:pPr>
            <a:r>
              <a:rPr lang="en-GB" b="1" baseline="0" dirty="0" smtClean="0"/>
              <a:t>Pour </a:t>
            </a:r>
            <a:r>
              <a:rPr lang="en-GB" b="1" baseline="0" dirty="0" err="1" smtClean="0"/>
              <a:t>progresser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dans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cette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compréhension</a:t>
            </a:r>
            <a:r>
              <a:rPr lang="en-GB" b="1" baseline="0" dirty="0" smtClean="0"/>
              <a:t> </a:t>
            </a:r>
            <a:r>
              <a:rPr lang="fr-FR" b="1" baseline="0" dirty="0" smtClean="0"/>
              <a:t>du noyau atomique</a:t>
            </a:r>
            <a:r>
              <a:rPr lang="fr-FR" baseline="0" dirty="0" smtClean="0"/>
              <a:t>, de sa structure, de ses </a:t>
            </a:r>
            <a:r>
              <a:rPr lang="fr-FR" baseline="0" dirty="0" err="1" smtClean="0"/>
              <a:t>propriétes</a:t>
            </a:r>
            <a:r>
              <a:rPr lang="fr-FR" baseline="0" dirty="0" smtClean="0"/>
              <a:t> qui sont aussi indispensables à d’autres domaines 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comme par exemple l’astrophysique nucléaire, les interaction </a:t>
            </a:r>
            <a:r>
              <a:rPr lang="fr-FR" baseline="0" dirty="0" err="1" smtClean="0"/>
              <a:t>fodamentales</a:t>
            </a:r>
            <a:r>
              <a:rPr lang="fr-FR" baseline="0" dirty="0" smtClean="0"/>
              <a:t>,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essentiel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d’identifier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meilleure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démarche</a:t>
            </a:r>
            <a:r>
              <a:rPr lang="en-GB" baseline="0" dirty="0" smtClean="0"/>
              <a:t> </a:t>
            </a:r>
          </a:p>
          <a:p>
            <a:pPr marL="0" indent="0">
              <a:buFontTx/>
              <a:buNone/>
            </a:pPr>
            <a:r>
              <a:rPr lang="en-GB" baseline="0" dirty="0" err="1" smtClean="0"/>
              <a:t>Quels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noyaux</a:t>
            </a:r>
            <a:r>
              <a:rPr lang="en-GB" baseline="0" dirty="0" smtClean="0"/>
              <a:t> clefs, Comment les </a:t>
            </a:r>
            <a:r>
              <a:rPr lang="en-GB" baseline="0" dirty="0" err="1" smtClean="0"/>
              <a:t>produire</a:t>
            </a:r>
            <a:r>
              <a:rPr lang="en-GB" baseline="0" dirty="0" smtClean="0"/>
              <a:t> et les </a:t>
            </a:r>
            <a:r>
              <a:rPr lang="en-GB" baseline="0" dirty="0" err="1" smtClean="0"/>
              <a:t>etudier</a:t>
            </a:r>
            <a:r>
              <a:rPr lang="en-GB" baseline="0" dirty="0" smtClean="0"/>
              <a:t> 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Et je </a:t>
            </a:r>
            <a:r>
              <a:rPr lang="en-GB" baseline="0" dirty="0" err="1" smtClean="0"/>
              <a:t>vais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j’espère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demontrer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cet</a:t>
            </a:r>
            <a:r>
              <a:rPr lang="en-GB" baseline="0" dirty="0" smtClean="0"/>
              <a:t> exposé,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GANIL SPIRAL2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installation majeure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cette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quete</a:t>
            </a:r>
            <a:r>
              <a:rPr lang="en-GB" baseline="0" dirty="0" smtClean="0"/>
              <a:t>.</a:t>
            </a:r>
          </a:p>
          <a:p>
            <a:pPr marL="0" indent="0">
              <a:buFontTx/>
              <a:buNone/>
            </a:pP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smtClean="0"/>
              <a:t>avec </a:t>
            </a:r>
            <a:r>
              <a:rPr lang="en-GB" baseline="0" dirty="0" err="1" smtClean="0"/>
              <a:t>deux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problèmes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fondamentaux</a:t>
            </a:r>
            <a:r>
              <a:rPr lang="en-GB" baseline="0" dirty="0" smtClean="0"/>
              <a:t> qui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</a:p>
          <a:p>
            <a:pPr marL="0" indent="0">
              <a:buFontTx/>
              <a:buNone/>
            </a:pPr>
            <a:r>
              <a:rPr lang="en-GB" sz="1200" baseline="0" dirty="0" smtClean="0">
                <a:latin typeface="Comic Sans MS" pitchFamily="66" charset="0"/>
              </a:rPr>
              <a:t>- </a:t>
            </a:r>
            <a:r>
              <a:rPr lang="fr-FR" sz="1200" dirty="0" smtClean="0">
                <a:latin typeface="Comic Sans MS" pitchFamily="66" charset="0"/>
              </a:rPr>
              <a:t>l’interaction nucléon-nucléon dans le noyau</a:t>
            </a:r>
          </a:p>
          <a:p>
            <a:pPr marL="0" indent="0">
              <a:buFontTx/>
              <a:buNone/>
            </a:pPr>
            <a:r>
              <a:rPr lang="fr-FR" sz="1200" dirty="0" smtClean="0">
                <a:latin typeface="Comic Sans MS" pitchFamily="66" charset="0"/>
              </a:rPr>
              <a:t>-</a:t>
            </a:r>
            <a:r>
              <a:rPr lang="fr-FR" sz="1200" baseline="0" dirty="0" smtClean="0">
                <a:latin typeface="Comic Sans MS" pitchFamily="66" charset="0"/>
              </a:rPr>
              <a:t> </a:t>
            </a:r>
            <a:r>
              <a:rPr lang="fr-FR" sz="1200" dirty="0" smtClean="0">
                <a:latin typeface="Comic Sans MS" pitchFamily="66" charset="0"/>
              </a:rPr>
              <a:t> le traitement du problème à N corps.</a:t>
            </a:r>
          </a:p>
          <a:p>
            <a:endParaRPr lang="en-GB" baseline="0" dirty="0" smtClean="0"/>
          </a:p>
          <a:p>
            <a:pPr marL="0" indent="0">
              <a:buFontTx/>
              <a:buNone/>
            </a:pPr>
            <a:r>
              <a:rPr lang="fr-FR" sz="1200" dirty="0" smtClean="0">
                <a:latin typeface="Comic Sans MS" pitchFamily="66" charset="0"/>
              </a:rPr>
              <a:t>-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05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Few </a:t>
            </a:r>
            <a:r>
              <a:rPr lang="fr-FR" dirty="0" err="1" smtClean="0"/>
              <a:t>slides</a:t>
            </a:r>
            <a:r>
              <a:rPr lang="fr-FR" dirty="0" smtClean="0"/>
              <a:t> </a:t>
            </a:r>
            <a:r>
              <a:rPr lang="fr-FR" baseline="0" dirty="0" smtClean="0"/>
              <a:t> about the </a:t>
            </a:r>
            <a:r>
              <a:rPr lang="fr-FR" baseline="0" dirty="0" err="1" smtClean="0"/>
              <a:t>status</a:t>
            </a:r>
            <a:r>
              <a:rPr lang="fr-FR" baseline="0" dirty="0" smtClean="0"/>
              <a:t> of the Project</a:t>
            </a:r>
          </a:p>
          <a:p>
            <a:r>
              <a:rPr lang="fr-FR" baseline="0" dirty="0" smtClean="0"/>
              <a:t>For Phase 1 as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know the civil construction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advanced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0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Tower crane will be disassemble</a:t>
            </a:r>
            <a:r>
              <a:rPr lang="en-US" baseline="0" dirty="0" smtClean="0"/>
              <a:t> this summer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52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While</a:t>
            </a:r>
            <a:r>
              <a:rPr lang="fr-FR" baseline="0" dirty="0" smtClean="0"/>
              <a:t> the construction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progressing</a:t>
            </a:r>
            <a:r>
              <a:rPr lang="fr-FR" baseline="0" dirty="0" smtClean="0"/>
              <a:t>,  As </a:t>
            </a:r>
            <a:r>
              <a:rPr lang="fr-FR" baseline="0" dirty="0" err="1" smtClean="0"/>
              <a:t>soon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for one cave the infrastructure </a:t>
            </a:r>
            <a:r>
              <a:rPr lang="fr-FR" baseline="0" dirty="0" err="1" smtClean="0"/>
              <a:t>done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start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install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equipments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if the </a:t>
            </a:r>
            <a:r>
              <a:rPr lang="fr-FR" baseline="0" dirty="0" err="1" smtClean="0"/>
              <a:t>concrete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finish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the end of the </a:t>
            </a:r>
            <a:r>
              <a:rPr lang="fr-FR" baseline="0" dirty="0" err="1" smtClean="0"/>
              <a:t>accelerator</a:t>
            </a:r>
            <a:endParaRPr lang="fr-FR" baseline="0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E0B8B-81E8-449E-A33A-28BD0B6264F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472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All pieces of the phase 1 are either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siiting</a:t>
            </a:r>
            <a:r>
              <a:rPr lang="en-US" baseline="0" dirty="0" smtClean="0"/>
              <a:t> at GANIL ready to be installed or</a:t>
            </a:r>
            <a:r>
              <a:rPr lang="en-US" dirty="0" smtClean="0"/>
              <a:t> in tests or still under construction.</a:t>
            </a:r>
          </a:p>
          <a:p>
            <a:r>
              <a:rPr lang="en-US" dirty="0" smtClean="0"/>
              <a:t>Here</a:t>
            </a:r>
            <a:r>
              <a:rPr lang="en-US" baseline="0" dirty="0" smtClean="0"/>
              <a:t> are some </a:t>
            </a:r>
            <a:r>
              <a:rPr lang="en-US" baseline="0" dirty="0" err="1" smtClean="0"/>
              <a:t>exemple</a:t>
            </a:r>
            <a:r>
              <a:rPr lang="en-US" baseline="0" dirty="0" smtClean="0"/>
              <a:t> :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you have the latest schedule of the Phase 1 based on the final civil construction schedule and the installation of all </a:t>
            </a:r>
            <a:r>
              <a:rPr lang="en-US" baseline="0" dirty="0" err="1" smtClean="0"/>
              <a:t>equipments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err="1" smtClean="0"/>
              <a:t>Cryo</a:t>
            </a:r>
            <a:r>
              <a:rPr lang="en-US" dirty="0" smtClean="0"/>
              <a:t> A </a:t>
            </a:r>
          </a:p>
          <a:p>
            <a:r>
              <a:rPr lang="fr-FR" sz="1200" baseline="0" dirty="0" smtClean="0"/>
              <a:t>6 cavités qualifiées sur 6 testées (en cryostat vertical)</a:t>
            </a:r>
          </a:p>
          <a:p>
            <a:r>
              <a:rPr lang="fr-FR" sz="1200" baseline="0" dirty="0" smtClean="0"/>
              <a:t>• 1 </a:t>
            </a:r>
            <a:r>
              <a:rPr lang="fr-FR" sz="1200" baseline="0" dirty="0" err="1" smtClean="0"/>
              <a:t>cryomodule</a:t>
            </a:r>
            <a:r>
              <a:rPr lang="fr-FR" sz="1200" baseline="0" dirty="0" smtClean="0"/>
              <a:t> sans coupleur testé : système validé</a:t>
            </a:r>
          </a:p>
          <a:p>
            <a:endParaRPr lang="fr-FR" sz="1200" baseline="0" dirty="0" smtClean="0"/>
          </a:p>
          <a:p>
            <a:r>
              <a:rPr lang="fr-FR" sz="1200" baseline="0" dirty="0" err="1" smtClean="0"/>
              <a:t>Cryo</a:t>
            </a:r>
            <a:r>
              <a:rPr lang="fr-FR" sz="1200" baseline="0" dirty="0" smtClean="0"/>
              <a:t> B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Test en Cryostat Vertical de toutes les cavités B avec leur plongeur</a:t>
            </a:r>
          </a:p>
          <a:p>
            <a:endParaRPr lang="fr-FR" sz="1200" b="1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fr-FR" sz="1200" b="1" kern="1200" baseline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fr-FR" sz="1200" b="1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RFQ</a:t>
            </a:r>
          </a:p>
          <a:p>
            <a:r>
              <a:rPr lang="fr-FR" sz="1200" b="1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Module T5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Assemblé,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Joints à remplacer fin juin (fuites).</a:t>
            </a:r>
          </a:p>
          <a:p>
            <a:r>
              <a:rPr lang="fr-FR" sz="1200" b="1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Modules T1 à T4</a:t>
            </a:r>
          </a:p>
          <a:p>
            <a:r>
              <a:rPr lang="fr-FR" sz="1200" b="1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RFQ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(IRFU)</a:t>
            </a:r>
          </a:p>
          <a:p>
            <a:r>
              <a:rPr lang="fr-FR" sz="1200" b="1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Existence solution de repli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Tubes achevés,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Lames usinées avec surépaisseurs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 0,5 mm,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Pré-assemblés pour mesures 3D :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permettre de procéder à l’usinage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final des lames.</a:t>
            </a:r>
            <a:endParaRPr lang="en-US" b="1" dirty="0"/>
          </a:p>
        </p:txBody>
      </p:sp>
      <p:sp>
        <p:nvSpPr>
          <p:cNvPr id="675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51551C-0268-4841-820E-C11DCA90FEFC}" type="slidenum">
              <a:rPr lang="en-GB" sz="1200">
                <a:latin typeface="Calibri" charset="0"/>
              </a:rPr>
              <a:pPr eaLnBrk="1" hangingPunct="1"/>
              <a:t>9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596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450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2466148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40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0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STP janvier 2013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272E9-6C58-4C0D-94B6-65E77E8EC60D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32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5334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42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573731"/>
          </a:xfrm>
          <a:prstGeom prst="rect">
            <a:avLst/>
          </a:prstGeom>
        </p:spPr>
        <p:txBody>
          <a:bodyPr vert="horz"/>
          <a:lstStyle>
            <a:lvl1pPr marL="266700" indent="-266700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600" indent="-266700">
              <a:buFont typeface="Wingdings" pitchFamily="2" charset="2"/>
              <a:buChar char="Ø"/>
              <a:defRPr sz="2000"/>
            </a:lvl2pPr>
            <a:lvl3pPr marL="1168400" indent="-139700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42852"/>
            <a:ext cx="5760640" cy="57150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447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826000" y="533400"/>
            <a:ext cx="4318000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826000" y="577850"/>
            <a:ext cx="4318000" cy="36513"/>
          </a:xfrm>
          <a:prstGeom prst="rect">
            <a:avLst/>
          </a:prstGeom>
          <a:gradFill flip="none" rotWithShape="1">
            <a:gsLst>
              <a:gs pos="0">
                <a:srgbClr val="502185"/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GB"/>
              <a:t> 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6546850"/>
            <a:ext cx="4318000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6592888"/>
            <a:ext cx="4318000" cy="36512"/>
          </a:xfrm>
          <a:prstGeom prst="rect">
            <a:avLst/>
          </a:prstGeom>
          <a:gradFill flip="none" rotWithShape="1">
            <a:gsLst>
              <a:gs pos="0">
                <a:srgbClr val="502185"/>
              </a:gs>
              <a:gs pos="100000">
                <a:srgbClr val="FFFFF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pic>
        <p:nvPicPr>
          <p:cNvPr id="1030" name="Image 6" descr="logo couleur HD.pd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10400" y="20638"/>
            <a:ext cx="2133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2" r:id="rId2"/>
    <p:sldLayoutId id="2147483722" r:id="rId3"/>
    <p:sldLayoutId id="2147483739" r:id="rId4"/>
    <p:sldLayoutId id="2147483740" r:id="rId5"/>
    <p:sldLayoutId id="2147483744" r:id="rId6"/>
    <p:sldLayoutId id="2147483746" r:id="rId7"/>
    <p:sldLayoutId id="2147483749" r:id="rId8"/>
    <p:sldLayoutId id="2147483753" r:id="rId9"/>
    <p:sldLayoutId id="2147483756" r:id="rId10"/>
    <p:sldLayoutId id="2147483763" r:id="rId11"/>
    <p:sldLayoutId id="2147483764" r:id="rId12"/>
    <p:sldLayoutId id="2147483765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6.tiff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microsoft.com/office/2007/relationships/hdphoto" Target="../media/hdphoto2.wdp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69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image" Target="../media/image97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01.png"/><Relationship Id="rId10" Type="http://schemas.openxmlformats.org/officeDocument/2006/relationships/image" Target="../media/image8.png"/><Relationship Id="rId4" Type="http://schemas.openxmlformats.org/officeDocument/2006/relationships/image" Target="../media/image98.jpeg"/><Relationship Id="rId9" Type="http://schemas.openxmlformats.org/officeDocument/2006/relationships/image" Target="../media/image7.jpeg"/><Relationship Id="rId1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7.png"/><Relationship Id="rId4" Type="http://schemas.openxmlformats.org/officeDocument/2006/relationships/image" Target="../media/image10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microsoft.com/office/2007/relationships/hdphoto" Target="../media/hdphoto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6"/>
          <p:cNvSpPr>
            <a:spLocks/>
          </p:cNvSpPr>
          <p:nvPr/>
        </p:nvSpPr>
        <p:spPr bwMode="auto">
          <a:xfrm>
            <a:off x="6307138" y="6172200"/>
            <a:ext cx="2644775" cy="307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457200">
              <a:defRPr/>
            </a:pPr>
            <a:r>
              <a:rPr lang="fr-FR" sz="2000" i="1" dirty="0">
                <a:solidFill>
                  <a:srgbClr val="000000"/>
                </a:solidFill>
                <a:ea typeface="Arial" charset="0"/>
                <a:cs typeface="Arial" charset="0"/>
                <a:sym typeface="Arial" pitchFamily="-83" charset="0"/>
              </a:rPr>
              <a:t>www.ganil-spiral2.eu</a:t>
            </a:r>
            <a:endParaRPr lang="en-US" sz="2000" i="1" dirty="0">
              <a:solidFill>
                <a:srgbClr val="000000"/>
              </a:solidFill>
              <a:ea typeface="Arial" charset="0"/>
              <a:cs typeface="Arial" charset="0"/>
              <a:sym typeface="Arial" pitchFamily="-83" charset="0"/>
            </a:endParaRP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212725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"/>
          <p:cNvGrpSpPr/>
          <p:nvPr/>
        </p:nvGrpSpPr>
        <p:grpSpPr>
          <a:xfrm>
            <a:off x="35496" y="1906587"/>
            <a:ext cx="410592" cy="3489316"/>
            <a:chOff x="35496" y="1906587"/>
            <a:chExt cx="410592" cy="3489316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41275" y="3743337"/>
              <a:ext cx="404813" cy="403158"/>
              <a:chOff x="16549" y="15919"/>
              <a:chExt cx="2267" cy="2263"/>
            </a:xfrm>
          </p:grpSpPr>
          <p:sp>
            <p:nvSpPr>
              <p:cNvPr id="27" name="Oval 23"/>
              <p:cNvSpPr>
                <a:spLocks noChangeArrowheads="1"/>
              </p:cNvSpPr>
              <p:nvPr/>
            </p:nvSpPr>
            <p:spPr bwMode="auto">
              <a:xfrm>
                <a:off x="16549" y="15919"/>
                <a:ext cx="2267" cy="226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 b="0" dirty="0">
                  <a:ea typeface="ＭＳ Ｐゴシック" charset="-128"/>
                  <a:cs typeface="ＭＳ Ｐゴシック" charset="-128"/>
                  <a:sym typeface="Arial" pitchFamily="-83" charset="0"/>
                </a:endParaRPr>
              </a:p>
            </p:txBody>
          </p:sp>
          <p:pic>
            <p:nvPicPr>
              <p:cNvPr id="28" name="Picture 31" descr="logoNormandi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632" y="16588"/>
                <a:ext cx="2064" cy="8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41275" y="4110046"/>
              <a:ext cx="404813" cy="403158"/>
              <a:chOff x="16486" y="18411"/>
              <a:chExt cx="2362" cy="2263"/>
            </a:xfrm>
          </p:grpSpPr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16551" y="18411"/>
                <a:ext cx="2269" cy="226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457200">
                  <a:defRPr/>
                </a:pPr>
                <a:endParaRPr lang="en-GB" b="0" dirty="0">
                  <a:ea typeface="ＭＳ Ｐゴシック" charset="-128"/>
                  <a:cs typeface="ＭＳ Ｐゴシック" charset="-128"/>
                  <a:sym typeface="Arial" pitchFamily="-83" charset="0"/>
                </a:endParaRPr>
              </a:p>
            </p:txBody>
          </p:sp>
          <p:pic>
            <p:nvPicPr>
              <p:cNvPr id="26" name="Picture 33" descr="Logo Caenlamer com agglo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EFFFC"/>
                  </a:clrFrom>
                  <a:clrTo>
                    <a:srgbClr val="FEFFF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486" y="18740"/>
                <a:ext cx="2362" cy="1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34" descr="800px-Flag_of_Europe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275" y="4477292"/>
              <a:ext cx="404813" cy="394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208"/>
            <p:cNvGrpSpPr>
              <a:grpSpLocks/>
            </p:cNvGrpSpPr>
            <p:nvPr/>
          </p:nvGrpSpPr>
          <p:grpSpPr bwMode="auto">
            <a:xfrm>
              <a:off x="41275" y="2641428"/>
              <a:ext cx="404813" cy="403158"/>
              <a:chOff x="17664" y="6121"/>
              <a:chExt cx="1134" cy="1132"/>
            </a:xfrm>
          </p:grpSpPr>
          <p:sp>
            <p:nvSpPr>
              <p:cNvPr id="23" name="Oval 19"/>
              <p:cNvSpPr>
                <a:spLocks noChangeArrowheads="1"/>
              </p:cNvSpPr>
              <p:nvPr/>
            </p:nvSpPr>
            <p:spPr bwMode="auto">
              <a:xfrm>
                <a:off x="17664" y="6121"/>
                <a:ext cx="1134" cy="113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 b="0" dirty="0">
                  <a:ea typeface="ＭＳ Ｐゴシック" charset="-128"/>
                  <a:cs typeface="ＭＳ Ｐゴシック" charset="-128"/>
                  <a:sym typeface="Arial" pitchFamily="-83" charset="0"/>
                </a:endParaRPr>
              </a:p>
            </p:txBody>
          </p:sp>
          <p:pic>
            <p:nvPicPr>
              <p:cNvPr id="24" name="Picture 39" descr="CNRSfr-grand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805" y="6223"/>
                <a:ext cx="713" cy="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90"/>
            <p:cNvGrpSpPr>
              <a:grpSpLocks/>
            </p:cNvGrpSpPr>
            <p:nvPr/>
          </p:nvGrpSpPr>
          <p:grpSpPr bwMode="auto">
            <a:xfrm>
              <a:off x="41275" y="4992745"/>
              <a:ext cx="404813" cy="403158"/>
              <a:chOff x="16704" y="17234"/>
              <a:chExt cx="1134" cy="1132"/>
            </a:xfrm>
          </p:grpSpPr>
          <p:sp>
            <p:nvSpPr>
              <p:cNvPr id="21" name="Oval 89"/>
              <p:cNvSpPr>
                <a:spLocks noChangeArrowheads="1"/>
              </p:cNvSpPr>
              <p:nvPr/>
            </p:nvSpPr>
            <p:spPr bwMode="auto">
              <a:xfrm>
                <a:off x="16704" y="17234"/>
                <a:ext cx="1134" cy="113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457200">
                  <a:defRPr/>
                </a:pPr>
                <a:endParaRPr lang="en-GB" b="0" dirty="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Arial" pitchFamily="-83" charset="0"/>
                </a:endParaRPr>
              </a:p>
            </p:txBody>
          </p:sp>
          <p:pic>
            <p:nvPicPr>
              <p:cNvPr id="22" name="Picture 35" descr="FP7-cap-RGB"/>
              <p:cNvPicPr preferRelativeResize="0"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752" y="17376"/>
                <a:ext cx="1020" cy="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41275" y="3008317"/>
              <a:ext cx="404813" cy="403158"/>
              <a:chOff x="16549" y="8380"/>
              <a:chExt cx="2267" cy="2263"/>
            </a:xfrm>
          </p:grpSpPr>
          <p:sp>
            <p:nvSpPr>
              <p:cNvPr id="18" name="Oval 20"/>
              <p:cNvSpPr>
                <a:spLocks noChangeArrowheads="1"/>
              </p:cNvSpPr>
              <p:nvPr/>
            </p:nvSpPr>
            <p:spPr bwMode="auto">
              <a:xfrm>
                <a:off x="16549" y="8380"/>
                <a:ext cx="2267" cy="226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 b="0" dirty="0">
                  <a:ea typeface="ＭＳ Ｐゴシック" charset="-128"/>
                  <a:cs typeface="ＭＳ Ｐゴシック" charset="-128"/>
                  <a:sym typeface="Arial" pitchFamily="-83" charset="0"/>
                </a:endParaRPr>
              </a:p>
            </p:txBody>
          </p:sp>
          <p:pic>
            <p:nvPicPr>
              <p:cNvPr id="19" name="Picture 28" descr="logo_crbn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6800" y="8812"/>
                <a:ext cx="1776" cy="13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46"/>
            <p:cNvGrpSpPr>
              <a:grpSpLocks/>
            </p:cNvGrpSpPr>
            <p:nvPr/>
          </p:nvGrpSpPr>
          <p:grpSpPr bwMode="auto">
            <a:xfrm>
              <a:off x="41275" y="3375028"/>
              <a:ext cx="404813" cy="404762"/>
              <a:chOff x="16549" y="10873"/>
              <a:chExt cx="2267" cy="2272"/>
            </a:xfrm>
          </p:grpSpPr>
          <p:sp>
            <p:nvSpPr>
              <p:cNvPr id="16" name="Oval 21"/>
              <p:cNvSpPr>
                <a:spLocks noChangeArrowheads="1"/>
              </p:cNvSpPr>
              <p:nvPr/>
            </p:nvSpPr>
            <p:spPr bwMode="auto">
              <a:xfrm>
                <a:off x="16549" y="10873"/>
                <a:ext cx="2267" cy="227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 b="0" dirty="0">
                  <a:ea typeface="ＭＳ Ｐゴシック" charset="-128"/>
                  <a:cs typeface="ＭＳ Ｐゴシック" charset="-128"/>
                  <a:sym typeface="Arial" pitchFamily="-83" charset="0"/>
                </a:endParaRPr>
              </a:p>
            </p:txBody>
          </p:sp>
          <p:pic>
            <p:nvPicPr>
              <p:cNvPr id="17" name="Picture 29" descr="Logocgp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728" y="11176"/>
                <a:ext cx="1872" cy="17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>
              <a:off x="35496" y="1906587"/>
              <a:ext cx="404813" cy="403158"/>
              <a:chOff x="16549" y="13361"/>
              <a:chExt cx="2267" cy="2263"/>
            </a:xfrm>
          </p:grpSpPr>
          <p:sp>
            <p:nvSpPr>
              <p:cNvPr id="14" name="Oval 22"/>
              <p:cNvSpPr>
                <a:spLocks noChangeArrowheads="1"/>
              </p:cNvSpPr>
              <p:nvPr/>
            </p:nvSpPr>
            <p:spPr bwMode="auto">
              <a:xfrm>
                <a:off x="16549" y="13361"/>
                <a:ext cx="2267" cy="226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GB" b="0" dirty="0">
                  <a:ea typeface="ＭＳ Ｐゴシック" charset="-128"/>
                  <a:cs typeface="ＭＳ Ｐゴシック" charset="-128"/>
                  <a:sym typeface="Arial" pitchFamily="-83" charset="0"/>
                </a:endParaRPr>
              </a:p>
            </p:txBody>
          </p:sp>
          <p:pic>
            <p:nvPicPr>
              <p:cNvPr id="15" name="Picture 30" descr="logo_gouv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DFF"/>
                  </a:clrFrom>
                  <a:clrTo>
                    <a:srgbClr val="FFFD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752" y="13823"/>
                <a:ext cx="1872" cy="1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008" y="2276872"/>
              <a:ext cx="301830" cy="288032"/>
            </a:xfrm>
            <a:prstGeom prst="rect">
              <a:avLst/>
            </a:prstGeom>
          </p:spPr>
        </p:pic>
      </p:grpSp>
      <p:sp>
        <p:nvSpPr>
          <p:cNvPr id="30" name="Titre 3"/>
          <p:cNvSpPr txBox="1">
            <a:spLocks/>
          </p:cNvSpPr>
          <p:nvPr/>
        </p:nvSpPr>
        <p:spPr bwMode="auto">
          <a:xfrm>
            <a:off x="755576" y="1255935"/>
            <a:ext cx="8208912" cy="48373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kern="0" dirty="0" smtClean="0">
                <a:solidFill>
                  <a:srgbClr val="660066"/>
                </a:solidFill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sym typeface="Arial" charset="0"/>
              </a:rPr>
              <a:t>Status of SPIRAL2 facility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="1" kern="0" dirty="0" smtClean="0">
              <a:solidFill>
                <a:srgbClr val="660066"/>
              </a:solidFill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  <a:sym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+mj-lt"/>
              <a:ea typeface="+mj-ea"/>
              <a:cs typeface="+mj-cs"/>
              <a:sym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  <a:sym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  <a:sym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kern="0" dirty="0">
              <a:latin typeface="+mn-lt"/>
              <a:ea typeface="+mj-ea"/>
              <a:cs typeface="+mj-cs"/>
              <a:sym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  <a:sym typeface="Arial" charset="0"/>
              </a:rPr>
              <a:t>Hervé</a:t>
            </a:r>
            <a:r>
              <a:rPr kumimoji="0" lang="en-GB" sz="20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  <a:sym typeface="Arial" charset="0"/>
              </a:rPr>
              <a:t> Savajols</a:t>
            </a:r>
            <a:r>
              <a:rPr lang="en-GB" sz="2000" kern="0" dirty="0" smtClean="0">
                <a:latin typeface="+mn-lt"/>
                <a:ea typeface="+mj-ea"/>
                <a:cs typeface="+mj-cs"/>
                <a:sym typeface="Arial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dirty="0" smtClean="0"/>
              <a:t>on behalf of the SPIRAL2 Project Group </a:t>
            </a:r>
            <a:br>
              <a:rPr lang="en-GB" sz="1800" i="1" dirty="0" smtClean="0"/>
            </a:br>
            <a:r>
              <a:rPr lang="en-GB" sz="1800" i="1" dirty="0" smtClean="0"/>
              <a:t>&amp; </a:t>
            </a:r>
            <a:br>
              <a:rPr lang="en-GB" sz="1800" i="1" dirty="0" smtClean="0"/>
            </a:br>
            <a:r>
              <a:rPr lang="en-GB" sz="1800" i="1" dirty="0" smtClean="0"/>
              <a:t>Physics Collaborations</a:t>
            </a:r>
            <a:r>
              <a:rPr kumimoji="0" lang="en-GB" sz="18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  <a:sym typeface="Arial" charset="0"/>
              </a:rPr>
              <a:t>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  <a:sym typeface="Arial" charset="0"/>
              </a:rPr>
              <a:t/>
            </a:r>
            <a:b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  <a:sym typeface="Arial" charset="0"/>
              </a:rPr>
            </a:br>
            <a:endParaRPr kumimoji="0" lang="en-GB" sz="1800" b="1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  <a:sym typeface="Arial" charset="0"/>
            </a:endParaRPr>
          </a:p>
        </p:txBody>
      </p:sp>
      <p:pic>
        <p:nvPicPr>
          <p:cNvPr id="35" name="Picture 2" descr="INCP 20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92288" y="2721550"/>
            <a:ext cx="4355976" cy="12115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1052513"/>
            <a:ext cx="9144000" cy="5400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21507" name="Text Box 19"/>
          <p:cNvSpPr txBox="1">
            <a:spLocks noChangeArrowheads="1"/>
          </p:cNvSpPr>
          <p:nvPr/>
        </p:nvSpPr>
        <p:spPr bwMode="auto">
          <a:xfrm rot="-1175808">
            <a:off x="1252538" y="2687638"/>
            <a:ext cx="2603500" cy="833437"/>
          </a:xfrm>
          <a:prstGeom prst="rect">
            <a:avLst/>
          </a:prstGeom>
          <a:solidFill>
            <a:srgbClr val="FFFF99">
              <a:alpha val="3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800">
                <a:solidFill>
                  <a:srgbClr val="777777"/>
                </a:solidFill>
              </a:rPr>
              <a:t>Phase 1 </a:t>
            </a:r>
          </a:p>
        </p:txBody>
      </p:sp>
      <p:sp>
        <p:nvSpPr>
          <p:cNvPr id="21508" name="Text Box 20"/>
          <p:cNvSpPr txBox="1">
            <a:spLocks noChangeArrowheads="1"/>
          </p:cNvSpPr>
          <p:nvPr/>
        </p:nvSpPr>
        <p:spPr bwMode="auto">
          <a:xfrm rot="-1175808">
            <a:off x="4537075" y="2100263"/>
            <a:ext cx="3419475" cy="1016000"/>
          </a:xfrm>
          <a:prstGeom prst="rect">
            <a:avLst/>
          </a:prstGeom>
          <a:solidFill>
            <a:srgbClr val="FFFF99">
              <a:alpha val="34901"/>
            </a:srgbClr>
          </a:solidFill>
          <a:ln w="19050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6000">
                <a:solidFill>
                  <a:srgbClr val="000066"/>
                </a:solidFill>
              </a:rPr>
              <a:t>Phase 2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3804" y="0"/>
            <a:ext cx="2317712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400" b="1" dirty="0">
                <a:solidFill>
                  <a:srgbClr val="660066"/>
                </a:solidFill>
              </a:rPr>
              <a:t>Phase </a:t>
            </a:r>
            <a:r>
              <a:rPr lang="fr-FR" sz="4400" b="1" dirty="0" smtClean="0">
                <a:solidFill>
                  <a:srgbClr val="660066"/>
                </a:solidFill>
              </a:rPr>
              <a:t>2</a:t>
            </a:r>
            <a:endParaRPr lang="fr-FR" sz="4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3"/>
          <p:cNvGrpSpPr>
            <a:grpSpLocks/>
          </p:cNvGrpSpPr>
          <p:nvPr/>
        </p:nvGrpSpPr>
        <p:grpSpPr bwMode="auto">
          <a:xfrm>
            <a:off x="395288" y="1412875"/>
            <a:ext cx="8569325" cy="4121150"/>
            <a:chOff x="395536" y="1412776"/>
            <a:chExt cx="8568952" cy="4121240"/>
          </a:xfrm>
        </p:grpSpPr>
        <p:pic>
          <p:nvPicPr>
            <p:cNvPr id="61465" name="Image 10" descr="maquette26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536" y="1412776"/>
              <a:ext cx="8568952" cy="4121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1466" name="Connecteur droit avec flèche 12"/>
            <p:cNvCxnSpPr>
              <a:cxnSpLocks noChangeShapeType="1"/>
            </p:cNvCxnSpPr>
            <p:nvPr/>
          </p:nvCxnSpPr>
          <p:spPr bwMode="auto">
            <a:xfrm rot="5400000" flipH="1" flipV="1">
              <a:off x="6192180" y="4329100"/>
              <a:ext cx="360040" cy="2880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61443" name="Image 7" descr="SP2PH2_maquette_vue générale salles procédés 2010 08 2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52513"/>
            <a:ext cx="91440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ZoneTexte 6"/>
          <p:cNvSpPr txBox="1">
            <a:spLocks noChangeArrowheads="1"/>
          </p:cNvSpPr>
          <p:nvPr/>
        </p:nvSpPr>
        <p:spPr bwMode="auto">
          <a:xfrm>
            <a:off x="141288" y="1082675"/>
            <a:ext cx="1296987" cy="711200"/>
          </a:xfrm>
          <a:prstGeom prst="rect">
            <a:avLst/>
          </a:prstGeom>
          <a:solidFill>
            <a:schemeClr val="bg1"/>
          </a:solidFill>
          <a:ln w="9525">
            <a:solidFill>
              <a:srgbClr val="666699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FF0000"/>
                </a:solidFill>
              </a:rPr>
              <a:t>LINAC</a:t>
            </a:r>
          </a:p>
          <a:p>
            <a:r>
              <a:rPr lang="fr-FR" sz="200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61445" name="ZoneTexte 9"/>
          <p:cNvSpPr txBox="1">
            <a:spLocks noChangeArrowheads="1"/>
          </p:cNvSpPr>
          <p:nvPr/>
        </p:nvSpPr>
        <p:spPr bwMode="auto">
          <a:xfrm>
            <a:off x="1476375" y="1412875"/>
            <a:ext cx="1582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Production hall</a:t>
            </a:r>
          </a:p>
        </p:txBody>
      </p:sp>
      <p:cxnSp>
        <p:nvCxnSpPr>
          <p:cNvPr id="61446" name="Connecteur droit avec flèche 14"/>
          <p:cNvCxnSpPr>
            <a:cxnSpLocks noChangeShapeType="1"/>
            <a:stCxn id="61445" idx="2"/>
          </p:cNvCxnSpPr>
          <p:nvPr/>
        </p:nvCxnSpPr>
        <p:spPr bwMode="auto">
          <a:xfrm rot="5400000">
            <a:off x="1504950" y="2595563"/>
            <a:ext cx="1236663" cy="2873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447" name="ZoneTexte 15"/>
          <p:cNvSpPr txBox="1">
            <a:spLocks noChangeArrowheads="1"/>
          </p:cNvSpPr>
          <p:nvPr/>
        </p:nvSpPr>
        <p:spPr bwMode="auto">
          <a:xfrm>
            <a:off x="34925" y="5084763"/>
            <a:ext cx="18002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Maintenance and waste management area</a:t>
            </a:r>
          </a:p>
        </p:txBody>
      </p:sp>
      <p:cxnSp>
        <p:nvCxnSpPr>
          <p:cNvPr id="61448" name="Connecteur droit avec flèche 16"/>
          <p:cNvCxnSpPr>
            <a:cxnSpLocks noChangeShapeType="1"/>
            <a:stCxn id="61447" idx="0"/>
          </p:cNvCxnSpPr>
          <p:nvPr/>
        </p:nvCxnSpPr>
        <p:spPr bwMode="auto">
          <a:xfrm rot="5400000" flipH="1" flipV="1">
            <a:off x="521494" y="4563269"/>
            <a:ext cx="935038" cy="1079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449" name="ZoneTexte 19"/>
          <p:cNvSpPr txBox="1">
            <a:spLocks noChangeArrowheads="1"/>
          </p:cNvSpPr>
          <p:nvPr/>
        </p:nvSpPr>
        <p:spPr bwMode="auto">
          <a:xfrm>
            <a:off x="2051050" y="5300663"/>
            <a:ext cx="22161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RFQ </a:t>
            </a:r>
            <a:r>
              <a:rPr lang="fr-FR" sz="2000" dirty="0" err="1" smtClean="0">
                <a:solidFill>
                  <a:schemeClr val="accent2"/>
                </a:solidFill>
              </a:rPr>
              <a:t>Cooler</a:t>
            </a:r>
            <a:r>
              <a:rPr lang="fr-FR" sz="2000" dirty="0" smtClean="0">
                <a:solidFill>
                  <a:schemeClr val="accent2"/>
                </a:solidFill>
              </a:rPr>
              <a:t> &amp; High </a:t>
            </a:r>
            <a:r>
              <a:rPr lang="fr-FR" sz="2000" dirty="0" err="1" smtClean="0">
                <a:solidFill>
                  <a:schemeClr val="accent2"/>
                </a:solidFill>
              </a:rPr>
              <a:t>Resolution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 err="1" smtClean="0">
                <a:solidFill>
                  <a:schemeClr val="accent2"/>
                </a:solidFill>
              </a:rPr>
              <a:t>Separator</a:t>
            </a:r>
            <a:endParaRPr lang="fr-FR" sz="2000" dirty="0">
              <a:solidFill>
                <a:schemeClr val="accent2"/>
              </a:solidFill>
            </a:endParaRPr>
          </a:p>
        </p:txBody>
      </p:sp>
      <p:cxnSp>
        <p:nvCxnSpPr>
          <p:cNvPr id="61450" name="Connecteur droit avec flèche 20"/>
          <p:cNvCxnSpPr>
            <a:cxnSpLocks noChangeShapeType="1"/>
            <a:stCxn id="61449" idx="0"/>
          </p:cNvCxnSpPr>
          <p:nvPr/>
        </p:nvCxnSpPr>
        <p:spPr bwMode="auto">
          <a:xfrm rot="16200000" flipV="1">
            <a:off x="2713039" y="4854577"/>
            <a:ext cx="576262" cy="31591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451" name="ZoneTexte 23"/>
          <p:cNvSpPr txBox="1">
            <a:spLocks noChangeArrowheads="1"/>
          </p:cNvSpPr>
          <p:nvPr/>
        </p:nvSpPr>
        <p:spPr bwMode="auto">
          <a:xfrm>
            <a:off x="8316913" y="5084763"/>
            <a:ext cx="863600" cy="4064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FF0000"/>
                </a:solidFill>
              </a:rPr>
              <a:t>CIME</a:t>
            </a:r>
          </a:p>
        </p:txBody>
      </p:sp>
      <p:cxnSp>
        <p:nvCxnSpPr>
          <p:cNvPr id="61452" name="Connecteur droit avec flèche 27"/>
          <p:cNvCxnSpPr>
            <a:cxnSpLocks noChangeShapeType="1"/>
          </p:cNvCxnSpPr>
          <p:nvPr/>
        </p:nvCxnSpPr>
        <p:spPr bwMode="auto">
          <a:xfrm rot="5400000">
            <a:off x="3527425" y="2168526"/>
            <a:ext cx="649287" cy="1444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453" name="ZoneTexte 29"/>
          <p:cNvSpPr txBox="1">
            <a:spLocks noChangeArrowheads="1"/>
          </p:cNvSpPr>
          <p:nvPr/>
        </p:nvSpPr>
        <p:spPr bwMode="auto">
          <a:xfrm>
            <a:off x="2987675" y="1268413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Identification Station</a:t>
            </a:r>
          </a:p>
        </p:txBody>
      </p:sp>
      <p:cxnSp>
        <p:nvCxnSpPr>
          <p:cNvPr id="61454" name="Connecteur droit avec flèche 30"/>
          <p:cNvCxnSpPr>
            <a:cxnSpLocks noChangeShapeType="1"/>
            <a:stCxn id="61455" idx="1"/>
          </p:cNvCxnSpPr>
          <p:nvPr/>
        </p:nvCxnSpPr>
        <p:spPr bwMode="auto">
          <a:xfrm rot="10800000">
            <a:off x="4284663" y="3716338"/>
            <a:ext cx="792162" cy="666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455" name="ZoneTexte 33"/>
          <p:cNvSpPr txBox="1">
            <a:spLocks noChangeArrowheads="1"/>
          </p:cNvSpPr>
          <p:nvPr/>
        </p:nvSpPr>
        <p:spPr bwMode="auto">
          <a:xfrm>
            <a:off x="5076825" y="3429000"/>
            <a:ext cx="1871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ECR Charge booster</a:t>
            </a:r>
          </a:p>
        </p:txBody>
      </p:sp>
      <p:sp>
        <p:nvSpPr>
          <p:cNvPr id="61456" name="Line 22"/>
          <p:cNvSpPr>
            <a:spLocks noChangeShapeType="1"/>
          </p:cNvSpPr>
          <p:nvPr/>
        </p:nvSpPr>
        <p:spPr bwMode="auto">
          <a:xfrm>
            <a:off x="539750" y="1916113"/>
            <a:ext cx="503238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7" name="Line 23"/>
          <p:cNvSpPr>
            <a:spLocks noChangeShapeType="1"/>
          </p:cNvSpPr>
          <p:nvPr/>
        </p:nvSpPr>
        <p:spPr bwMode="auto">
          <a:xfrm>
            <a:off x="8388350" y="4292600"/>
            <a:ext cx="358775" cy="79375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8" name="ZoneTexte 19"/>
          <p:cNvSpPr txBox="1">
            <a:spLocks noChangeArrowheads="1"/>
          </p:cNvSpPr>
          <p:nvPr/>
        </p:nvSpPr>
        <p:spPr bwMode="auto">
          <a:xfrm>
            <a:off x="5651500" y="5013325"/>
            <a:ext cx="23764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</a:rPr>
              <a:t>N+ </a:t>
            </a:r>
            <a:r>
              <a:rPr lang="fr-FR" sz="2000" dirty="0" err="1">
                <a:solidFill>
                  <a:schemeClr val="accent2"/>
                </a:solidFill>
              </a:rPr>
              <a:t>beam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tranfer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lines</a:t>
            </a:r>
            <a:r>
              <a:rPr lang="fr-FR" sz="2000" dirty="0">
                <a:solidFill>
                  <a:schemeClr val="accent2"/>
                </a:solidFill>
              </a:rPr>
              <a:t> to CIME </a:t>
            </a:r>
            <a:r>
              <a:rPr lang="fr-FR" sz="2000" dirty="0" err="1">
                <a:solidFill>
                  <a:schemeClr val="accent2"/>
                </a:solidFill>
              </a:rPr>
              <a:t>existing</a:t>
            </a:r>
            <a:r>
              <a:rPr lang="fr-FR" sz="2000" dirty="0">
                <a:solidFill>
                  <a:schemeClr val="accent2"/>
                </a:solidFill>
              </a:rPr>
              <a:t> cyclotron</a:t>
            </a:r>
          </a:p>
        </p:txBody>
      </p:sp>
      <p:cxnSp>
        <p:nvCxnSpPr>
          <p:cNvPr id="61459" name="Connecteur droit avec flèche 20"/>
          <p:cNvCxnSpPr>
            <a:cxnSpLocks noChangeShapeType="1"/>
            <a:stCxn id="61458" idx="0"/>
          </p:cNvCxnSpPr>
          <p:nvPr/>
        </p:nvCxnSpPr>
        <p:spPr bwMode="auto">
          <a:xfrm rot="16200000" flipV="1">
            <a:off x="6264276" y="4437062"/>
            <a:ext cx="647700" cy="5048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460" name="ZoneTexte 19"/>
          <p:cNvSpPr txBox="1">
            <a:spLocks noChangeArrowheads="1"/>
          </p:cNvSpPr>
          <p:nvPr/>
        </p:nvSpPr>
        <p:spPr bwMode="auto">
          <a:xfrm>
            <a:off x="4572000" y="2636838"/>
            <a:ext cx="1655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1+ beam tranfer lines</a:t>
            </a:r>
          </a:p>
        </p:txBody>
      </p:sp>
      <p:cxnSp>
        <p:nvCxnSpPr>
          <p:cNvPr id="61461" name="Connecteur droit avec flèche 27"/>
          <p:cNvCxnSpPr>
            <a:cxnSpLocks noChangeShapeType="1"/>
            <a:stCxn id="61460" idx="1"/>
          </p:cNvCxnSpPr>
          <p:nvPr/>
        </p:nvCxnSpPr>
        <p:spPr bwMode="auto">
          <a:xfrm rot="10800000" flipV="1">
            <a:off x="3348038" y="2990850"/>
            <a:ext cx="1223962" cy="6540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462" name="ZoneTexte 29"/>
          <p:cNvSpPr txBox="1">
            <a:spLocks noChangeArrowheads="1"/>
          </p:cNvSpPr>
          <p:nvPr/>
        </p:nvSpPr>
        <p:spPr bwMode="auto">
          <a:xfrm>
            <a:off x="4716463" y="1484313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1+ RIB to DESIR Hall</a:t>
            </a:r>
          </a:p>
        </p:txBody>
      </p:sp>
      <p:cxnSp>
        <p:nvCxnSpPr>
          <p:cNvPr id="61463" name="Connecteur droit avec flèche 27"/>
          <p:cNvCxnSpPr>
            <a:cxnSpLocks noChangeShapeType="1"/>
          </p:cNvCxnSpPr>
          <p:nvPr/>
        </p:nvCxnSpPr>
        <p:spPr bwMode="auto">
          <a:xfrm rot="10800000" flipV="1">
            <a:off x="3924300" y="2205038"/>
            <a:ext cx="1008063" cy="9366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1464" name="Rectangle 25"/>
          <p:cNvSpPr>
            <a:spLocks noChangeArrowheads="1"/>
          </p:cNvSpPr>
          <p:nvPr/>
        </p:nvSpPr>
        <p:spPr bwMode="auto">
          <a:xfrm>
            <a:off x="0" y="0"/>
            <a:ext cx="5076056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b="1" dirty="0">
                <a:solidFill>
                  <a:srgbClr val="660066"/>
                </a:solidFill>
                <a:latin typeface="+mn-lt"/>
                <a:ea typeface="Times New Roman" charset="0"/>
                <a:cs typeface="Times New Roman" charset="0"/>
              </a:rPr>
              <a:t>RIB Production &amp; transport</a:t>
            </a:r>
            <a:endParaRPr lang="en-US" sz="28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85800"/>
            <a:ext cx="3877333" cy="400110"/>
          </a:xfrm>
          <a:prstGeom prst="rect">
            <a:avLst/>
          </a:prstGeom>
          <a:solidFill>
            <a:srgbClr val="660066"/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Intensive design work is ongoing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500928" y="6269250"/>
            <a:ext cx="353556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/>
              <a:t>End design study: Sept. 2013</a:t>
            </a:r>
            <a:endParaRPr lang="en-GB" sz="2000" dirty="0"/>
          </a:p>
        </p:txBody>
      </p:sp>
      <p:sp>
        <p:nvSpPr>
          <p:cNvPr id="31" name="Titre 3"/>
          <p:cNvSpPr txBox="1">
            <a:spLocks/>
          </p:cNvSpPr>
          <p:nvPr/>
        </p:nvSpPr>
        <p:spPr bwMode="auto">
          <a:xfrm>
            <a:off x="5004048" y="44624"/>
            <a:ext cx="1512168" cy="4766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0800" tIns="50800" bIns="50800" anchor="ctr">
            <a:prstTxWarp prst="textNoShape">
              <a:avLst/>
            </a:prstTxWarp>
          </a:bodyPr>
          <a:lstStyle/>
          <a:p>
            <a:pPr marL="39688" indent="-39688" algn="ctr" defTabSz="914400" eaLnBrk="0" hangingPunct="0">
              <a:spcAft>
                <a:spcPts val="600"/>
              </a:spcAft>
            </a:pPr>
            <a:r>
              <a:rPr lang="en-GB" sz="2800" dirty="0" smtClean="0">
                <a:solidFill>
                  <a:srgbClr val="000000"/>
                </a:solidFill>
                <a:sym typeface="Arial" charset="0"/>
              </a:rPr>
              <a:t>Phase 2</a:t>
            </a:r>
            <a:endParaRPr lang="en-GB" sz="2800" dirty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25"/>
          <p:cNvSpPr>
            <a:spLocks noChangeArrowheads="1"/>
          </p:cNvSpPr>
          <p:nvPr/>
        </p:nvSpPr>
        <p:spPr bwMode="auto">
          <a:xfrm>
            <a:off x="152400" y="0"/>
            <a:ext cx="44958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b="1" dirty="0">
                <a:solidFill>
                  <a:srgbClr val="660066"/>
                </a:solidFill>
                <a:latin typeface="+mn-lt"/>
                <a:ea typeface="Times New Roman" charset="0"/>
                <a:cs typeface="Times New Roman" charset="0"/>
              </a:rPr>
              <a:t>RIB Production module</a:t>
            </a:r>
            <a:endParaRPr lang="en-US" sz="2800" b="1" dirty="0">
              <a:solidFill>
                <a:srgbClr val="660066"/>
              </a:solidFill>
              <a:latin typeface="+mn-lt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87" y="3284984"/>
            <a:ext cx="295931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21" y="764704"/>
            <a:ext cx="488702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llipse 18"/>
          <p:cNvSpPr>
            <a:spLocks noChangeArrowheads="1"/>
          </p:cNvSpPr>
          <p:nvPr/>
        </p:nvSpPr>
        <p:spPr bwMode="auto">
          <a:xfrm>
            <a:off x="3779912" y="620688"/>
            <a:ext cx="1811338" cy="849313"/>
          </a:xfrm>
          <a:prstGeom prst="ellipse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7030A0"/>
                </a:solidFill>
                <a:latin typeface="+mn-lt"/>
                <a:ea typeface="Arial" pitchFamily="-1" charset="0"/>
                <a:cs typeface="Arial" pitchFamily="-1" charset="0"/>
                <a:sym typeface="Arial" pitchFamily="-1" charset="0"/>
              </a:rPr>
              <a:t>50-200 kW Graphite Converter</a:t>
            </a:r>
          </a:p>
        </p:txBody>
      </p: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H="1">
            <a:off x="3851920" y="1484784"/>
            <a:ext cx="648072" cy="108012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98483" y="4833153"/>
            <a:ext cx="4689541" cy="19082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This equipment is very ambitious :</a:t>
            </a:r>
          </a:p>
          <a:p>
            <a:pPr marL="133200" lvl="1"/>
            <a:r>
              <a:rPr lang="en-US" sz="1600" dirty="0"/>
              <a:t>- </a:t>
            </a:r>
            <a:r>
              <a:rPr lang="en-US" sz="1400" dirty="0"/>
              <a:t>Dimensions : 3,1x2,2x2 m and 9 T,</a:t>
            </a:r>
          </a:p>
          <a:p>
            <a:pPr marL="133200" lvl="1"/>
            <a:r>
              <a:rPr lang="en-US" sz="1400" dirty="0"/>
              <a:t>- Mounting and dismounting by robot every 3 month,</a:t>
            </a:r>
          </a:p>
          <a:p>
            <a:pPr marL="133200" lvl="1"/>
            <a:r>
              <a:rPr lang="en-US" sz="1400" dirty="0"/>
              <a:t>- HV : 60 KV,</a:t>
            </a:r>
          </a:p>
          <a:p>
            <a:pPr marL="133200" lvl="1"/>
            <a:r>
              <a:rPr lang="en-US" sz="1400" dirty="0"/>
              <a:t>- High neutron and gamma integrate </a:t>
            </a:r>
            <a:r>
              <a:rPr lang="en-US" sz="1400" dirty="0" smtClean="0"/>
              <a:t>dose,</a:t>
            </a:r>
            <a:endParaRPr lang="en-US" sz="1400" dirty="0"/>
          </a:p>
          <a:p>
            <a:pPr marL="133200" lvl="1"/>
            <a:r>
              <a:rPr lang="en-US" sz="1400" dirty="0"/>
              <a:t>- Positioning in all directions at +/-0,5 mm,</a:t>
            </a:r>
          </a:p>
          <a:p>
            <a:pPr marL="133200" lvl="1"/>
            <a:r>
              <a:rPr lang="en-US" sz="1400" dirty="0"/>
              <a:t>- Vacuum at 10</a:t>
            </a:r>
            <a:r>
              <a:rPr lang="en-US" sz="1400" baseline="30000" dirty="0"/>
              <a:t>-6</a:t>
            </a:r>
            <a:r>
              <a:rPr lang="en-US" sz="1400" dirty="0"/>
              <a:t> mbar,</a:t>
            </a:r>
          </a:p>
          <a:p>
            <a:pPr marL="133200" lvl="1"/>
            <a:r>
              <a:rPr lang="en-US" sz="1400" dirty="0"/>
              <a:t>- Many </a:t>
            </a:r>
            <a:r>
              <a:rPr lang="en-US" sz="1400" dirty="0" smtClean="0"/>
              <a:t>servitudes</a:t>
            </a:r>
            <a:endParaRPr lang="en-US" sz="1400" dirty="0"/>
          </a:p>
        </p:txBody>
      </p:sp>
      <p:sp>
        <p:nvSpPr>
          <p:cNvPr id="22" name="Ellipse 21"/>
          <p:cNvSpPr>
            <a:spLocks noChangeArrowheads="1"/>
          </p:cNvSpPr>
          <p:nvPr/>
        </p:nvSpPr>
        <p:spPr bwMode="auto">
          <a:xfrm>
            <a:off x="0" y="687735"/>
            <a:ext cx="1907704" cy="581025"/>
          </a:xfrm>
          <a:prstGeom prst="ellipse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7030A0"/>
                </a:solidFill>
                <a:latin typeface="+mn-lt"/>
                <a:ea typeface="Arial" pitchFamily="-1" charset="0"/>
                <a:cs typeface="Arial" pitchFamily="-1" charset="0"/>
                <a:sym typeface="Arial" pitchFamily="-1" charset="0"/>
              </a:rPr>
              <a:t>Target and ion source</a:t>
            </a:r>
          </a:p>
        </p:txBody>
      </p:sp>
      <p:cxnSp>
        <p:nvCxnSpPr>
          <p:cNvPr id="26" name="Connecteur droit avec flèche 25"/>
          <p:cNvCxnSpPr>
            <a:cxnSpLocks noChangeShapeType="1"/>
            <a:stCxn id="22" idx="4"/>
          </p:cNvCxnSpPr>
          <p:nvPr/>
        </p:nvCxnSpPr>
        <p:spPr bwMode="auto">
          <a:xfrm>
            <a:off x="953852" y="1268760"/>
            <a:ext cx="593812" cy="50405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29" name="Ellipse 28"/>
          <p:cNvSpPr>
            <a:spLocks noChangeArrowheads="1"/>
          </p:cNvSpPr>
          <p:nvPr/>
        </p:nvSpPr>
        <p:spPr bwMode="auto">
          <a:xfrm>
            <a:off x="31965" y="3717032"/>
            <a:ext cx="1822450" cy="317500"/>
          </a:xfrm>
          <a:prstGeom prst="ellipse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rgbClr val="7030A0"/>
                </a:solidFill>
                <a:latin typeface="+mn-lt"/>
                <a:ea typeface="Arial" pitchFamily="-1" charset="0"/>
                <a:cs typeface="Arial" pitchFamily="-1" charset="0"/>
                <a:sym typeface="Arial" pitchFamily="-1" charset="0"/>
              </a:rPr>
              <a:t>Extraction</a:t>
            </a:r>
          </a:p>
        </p:txBody>
      </p:sp>
      <p:cxnSp>
        <p:nvCxnSpPr>
          <p:cNvPr id="31" name="Connecteur droit avec flèche 30"/>
          <p:cNvCxnSpPr>
            <a:cxnSpLocks noChangeShapeType="1"/>
          </p:cNvCxnSpPr>
          <p:nvPr/>
        </p:nvCxnSpPr>
        <p:spPr bwMode="auto">
          <a:xfrm flipV="1">
            <a:off x="971600" y="2924944"/>
            <a:ext cx="432048" cy="79208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33" name="Ellipse 32"/>
          <p:cNvSpPr>
            <a:spLocks noChangeArrowheads="1"/>
          </p:cNvSpPr>
          <p:nvPr/>
        </p:nvSpPr>
        <p:spPr bwMode="auto">
          <a:xfrm>
            <a:off x="5004048" y="1628800"/>
            <a:ext cx="1811338" cy="849313"/>
          </a:xfrm>
          <a:prstGeom prst="ellipse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 smtClean="0">
                <a:solidFill>
                  <a:srgbClr val="7030A0"/>
                </a:solidFill>
                <a:latin typeface="+mn-lt"/>
                <a:ea typeface="Arial" pitchFamily="-1" charset="0"/>
                <a:cs typeface="Arial" pitchFamily="-1" charset="0"/>
                <a:sym typeface="Arial" pitchFamily="-1" charset="0"/>
              </a:rPr>
              <a:t>Converter remote handling</a:t>
            </a:r>
            <a:endParaRPr lang="en-GB" sz="1400" dirty="0">
              <a:solidFill>
                <a:srgbClr val="7030A0"/>
              </a:solidFill>
              <a:latin typeface="+mn-lt"/>
              <a:ea typeface="Arial" pitchFamily="-1" charset="0"/>
              <a:cs typeface="Arial" pitchFamily="-1" charset="0"/>
              <a:sym typeface="Arial" pitchFamily="-1" charset="0"/>
            </a:endParaRPr>
          </a:p>
        </p:txBody>
      </p:sp>
      <p:cxnSp>
        <p:nvCxnSpPr>
          <p:cNvPr id="35" name="Connecteur droit avec flèche 34"/>
          <p:cNvCxnSpPr>
            <a:cxnSpLocks noChangeShapeType="1"/>
            <a:stCxn id="33" idx="4"/>
          </p:cNvCxnSpPr>
          <p:nvPr/>
        </p:nvCxnSpPr>
        <p:spPr bwMode="auto">
          <a:xfrm flipH="1">
            <a:off x="4716016" y="2478113"/>
            <a:ext cx="1193701" cy="374823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23" name="ZoneTexte 16"/>
          <p:cNvSpPr txBox="1">
            <a:spLocks noChangeArrowheads="1"/>
          </p:cNvSpPr>
          <p:nvPr/>
        </p:nvSpPr>
        <p:spPr bwMode="auto">
          <a:xfrm>
            <a:off x="6732240" y="2996952"/>
            <a:ext cx="2205037" cy="40011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Arial Narrow" charset="0"/>
                <a:ea typeface="Times New Roman" charset="0"/>
                <a:cs typeface="Times New Roman" charset="0"/>
              </a:rPr>
              <a:t>GANIL &amp; ESS Bilbao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372200" y="692696"/>
            <a:ext cx="2772494" cy="720080"/>
          </a:xfrm>
          <a:prstGeom prst="flowChartAlternateProcess">
            <a:avLst/>
          </a:prstGeom>
          <a:solidFill>
            <a:srgbClr val="DDDDDD"/>
          </a:solidFill>
          <a:ln w="25400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fr-FR" sz="1200" b="1" kern="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MoU</a:t>
            </a:r>
            <a:r>
              <a:rPr lang="fr-FR" sz="1200" b="1" kern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fr-FR" sz="1200" b="1" kern="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with</a:t>
            </a:r>
            <a:r>
              <a:rPr lang="fr-FR" sz="1200" b="1" kern="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LNL </a:t>
            </a:r>
            <a:r>
              <a:rPr lang="fr-FR" sz="1200" b="1" kern="0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Legnaro</a:t>
            </a:r>
            <a:endParaRPr lang="fr-FR" sz="1200" b="1" dirty="0">
              <a:solidFill>
                <a:srgbClr val="1F497D"/>
              </a:solidFill>
              <a:latin typeface="+mn-lt"/>
              <a:ea typeface="ＭＳ Ｐゴシック" pitchFamily="34" charset="-128"/>
              <a:cs typeface="Arial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fr-FR" sz="1200" dirty="0" smtClean="0">
                <a:solidFill>
                  <a:srgbClr val="1F497D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50 kW </a:t>
            </a:r>
            <a:r>
              <a:rPr lang="fr-FR" sz="1200" dirty="0" err="1" smtClean="0">
                <a:solidFill>
                  <a:srgbClr val="1F497D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Converter</a:t>
            </a:r>
            <a:r>
              <a:rPr lang="fr-FR" sz="1200" dirty="0" smtClean="0">
                <a:solidFill>
                  <a:srgbClr val="1F497D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 Production</a:t>
            </a:r>
          </a:p>
          <a:p>
            <a:pPr>
              <a:spcAft>
                <a:spcPts val="0"/>
              </a:spcAft>
              <a:defRPr/>
            </a:pPr>
            <a:r>
              <a:rPr lang="fr-FR" sz="1200" dirty="0" smtClean="0">
                <a:solidFill>
                  <a:srgbClr val="1F497D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 &amp; </a:t>
            </a:r>
            <a:r>
              <a:rPr lang="fr-FR" sz="1200" dirty="0" err="1" smtClean="0">
                <a:solidFill>
                  <a:srgbClr val="1F497D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testing</a:t>
            </a:r>
            <a:endParaRPr lang="fr-FR" sz="1200" dirty="0" smtClean="0">
              <a:solidFill>
                <a:srgbClr val="1F497D"/>
              </a:solidFill>
              <a:latin typeface="+mn-lt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8" name="Picture 5" descr="C:\Users\varenne\Documents\Projet SPIRAL2\Faiceaux Radioactifs\Production\Convertisseur\IMG_15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12776"/>
            <a:ext cx="1763688" cy="132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88" y="1200243"/>
            <a:ext cx="683568" cy="50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C:\Users\varenne\Documents\Projet SPIRAL2\Faiceaux Radioactifs\Production\Convertisseur\DSC_0064r.jpg"/>
          <p:cNvPicPr>
            <a:picLocks noChangeAspect="1" noChangeArrowheads="1"/>
          </p:cNvPicPr>
          <p:nvPr/>
        </p:nvPicPr>
        <p:blipFill>
          <a:blip r:embed="rId7" cstate="print"/>
          <a:srcRect t="8036" b="16964"/>
          <a:stretch>
            <a:fillRect/>
          </a:stretch>
        </p:blipFill>
        <p:spPr bwMode="auto">
          <a:xfrm>
            <a:off x="4860032" y="4509120"/>
            <a:ext cx="1656184" cy="2208245"/>
          </a:xfrm>
          <a:prstGeom prst="rect">
            <a:avLst/>
          </a:prstGeom>
          <a:noFill/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6548596" y="5633863"/>
            <a:ext cx="2559908" cy="1107505"/>
          </a:xfrm>
          <a:prstGeom prst="flowChartAlternateProcess">
            <a:avLst/>
          </a:prstGeom>
          <a:solidFill>
            <a:srgbClr val="DDDDDD"/>
          </a:solidFill>
          <a:ln w="25400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Aft>
                <a:spcPts val="0"/>
              </a:spcAft>
            </a:pPr>
            <a:r>
              <a:rPr lang="fr-FR" sz="1200" b="1" dirty="0" err="1" smtClean="0">
                <a:solidFill>
                  <a:srgbClr val="1F497D"/>
                </a:solidFill>
                <a:latin typeface="+mn-lt"/>
                <a:cs typeface="Arial" charset="0"/>
              </a:rPr>
              <a:t>MoU</a:t>
            </a:r>
            <a:r>
              <a:rPr lang="fr-FR" sz="1200" b="1" dirty="0" smtClean="0">
                <a:solidFill>
                  <a:srgbClr val="1F497D"/>
                </a:solidFill>
                <a:latin typeface="+mn-lt"/>
                <a:cs typeface="Arial" charset="0"/>
              </a:rPr>
              <a:t> </a:t>
            </a:r>
            <a:r>
              <a:rPr lang="fr-FR" sz="1200" b="1" dirty="0" err="1" smtClean="0">
                <a:solidFill>
                  <a:srgbClr val="1F497D"/>
                </a:solidFill>
                <a:latin typeface="+mn-lt"/>
                <a:cs typeface="Arial" charset="0"/>
              </a:rPr>
              <a:t>signed</a:t>
            </a:r>
            <a:r>
              <a:rPr lang="fr-FR" sz="1200" b="1" dirty="0" smtClean="0">
                <a:solidFill>
                  <a:srgbClr val="1F497D"/>
                </a:solidFill>
                <a:latin typeface="+mn-lt"/>
                <a:cs typeface="Arial" charset="0"/>
              </a:rPr>
              <a:t> </a:t>
            </a:r>
            <a:r>
              <a:rPr lang="fr-FR" sz="1200" b="1" dirty="0" err="1" smtClean="0">
                <a:solidFill>
                  <a:srgbClr val="1F497D"/>
                </a:solidFill>
                <a:latin typeface="+mn-lt"/>
                <a:cs typeface="Arial" charset="0"/>
              </a:rPr>
              <a:t>with</a:t>
            </a:r>
            <a:r>
              <a:rPr lang="fr-FR" sz="1200" b="1" dirty="0" smtClean="0">
                <a:solidFill>
                  <a:srgbClr val="1F497D"/>
                </a:solidFill>
                <a:latin typeface="+mn-lt"/>
                <a:cs typeface="Arial" charset="0"/>
              </a:rPr>
              <a:t> ESS Bilbao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fr-FR" sz="1200" dirty="0" err="1" smtClean="0">
                <a:solidFill>
                  <a:srgbClr val="1F497D"/>
                </a:solidFill>
                <a:latin typeface="+mn-lt"/>
                <a:cs typeface="Arial" charset="0"/>
              </a:rPr>
              <a:t>manufacturing</a:t>
            </a:r>
            <a:r>
              <a:rPr lang="fr-FR" sz="1200" dirty="0" smtClean="0">
                <a:solidFill>
                  <a:srgbClr val="1F497D"/>
                </a:solidFill>
                <a:latin typeface="+mn-lt"/>
                <a:cs typeface="Arial" charset="0"/>
              </a:rPr>
              <a:t> design </a:t>
            </a:r>
            <a:r>
              <a:rPr lang="fr-FR" sz="1200" dirty="0" err="1" smtClean="0">
                <a:solidFill>
                  <a:srgbClr val="1F497D"/>
                </a:solidFill>
                <a:latin typeface="+mn-lt"/>
                <a:cs typeface="Arial" charset="0"/>
              </a:rPr>
              <a:t>study</a:t>
            </a:r>
            <a:r>
              <a:rPr lang="fr-FR" sz="1200" dirty="0" smtClean="0">
                <a:solidFill>
                  <a:srgbClr val="1F497D"/>
                </a:solidFill>
                <a:latin typeface="+mn-lt"/>
                <a:cs typeface="Arial" charset="0"/>
              </a:rPr>
              <a:t> </a:t>
            </a:r>
            <a:endParaRPr lang="fr-FR" sz="1200" dirty="0">
              <a:solidFill>
                <a:srgbClr val="1F497D"/>
              </a:solidFill>
              <a:latin typeface="+mn-lt"/>
              <a:cs typeface="Arial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fr-FR" sz="1200" dirty="0" err="1" smtClean="0">
                <a:solidFill>
                  <a:srgbClr val="1F497D"/>
                </a:solidFill>
                <a:latin typeface="+mn-lt"/>
                <a:cs typeface="Arial" charset="0"/>
              </a:rPr>
              <a:t>chamber</a:t>
            </a:r>
            <a:r>
              <a:rPr lang="fr-FR" sz="1200" dirty="0" smtClean="0">
                <a:solidFill>
                  <a:srgbClr val="1F497D"/>
                </a:solidFill>
                <a:latin typeface="+mn-lt"/>
                <a:cs typeface="Arial" charset="0"/>
              </a:rPr>
              <a:t> construction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fr-FR" sz="1200" dirty="0" smtClean="0">
                <a:solidFill>
                  <a:srgbClr val="1F497D"/>
                </a:solidFill>
                <a:latin typeface="+mn-lt"/>
                <a:cs typeface="Arial" charset="0"/>
              </a:rPr>
              <a:t>Source inspection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fr-FR" sz="1200" dirty="0" err="1" smtClean="0">
                <a:solidFill>
                  <a:srgbClr val="1F497D"/>
                </a:solidFill>
                <a:latin typeface="+mn-lt"/>
                <a:cs typeface="Arial" charset="0"/>
              </a:rPr>
              <a:t>Testing</a:t>
            </a:r>
            <a:r>
              <a:rPr lang="fr-FR" sz="1200" dirty="0" smtClean="0">
                <a:solidFill>
                  <a:srgbClr val="1F497D"/>
                </a:solidFill>
                <a:latin typeface="+mn-lt"/>
                <a:cs typeface="Arial" charset="0"/>
              </a:rPr>
              <a:t> and validation</a:t>
            </a:r>
          </a:p>
        </p:txBody>
      </p:sp>
    </p:spTree>
    <p:extLst>
      <p:ext uri="{BB962C8B-B14F-4D97-AF65-F5344CB8AC3E}">
        <p14:creationId xmlns:p14="http://schemas.microsoft.com/office/powerpoint/2010/main" val="96249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0" y="29474"/>
            <a:ext cx="51333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660066"/>
                </a:solidFill>
              </a:rPr>
              <a:t>Laser Ion Source GISELE</a:t>
            </a:r>
            <a:endParaRPr lang="fr-FR" sz="3200" b="1" dirty="0">
              <a:solidFill>
                <a:srgbClr val="660066"/>
              </a:solidFill>
            </a:endParaRPr>
          </a:p>
        </p:txBody>
      </p:sp>
      <p:pic>
        <p:nvPicPr>
          <p:cNvPr id="43011" name="Picture 3" descr="m:\Nath\LASER\Photos &amp; Images GISELE\20110728_transport laser\Banc2 + SOME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477043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0538" y="908050"/>
            <a:ext cx="2303462" cy="299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 descr="TiSa_GISE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538" y="1916113"/>
            <a:ext cx="2305050" cy="159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4" name="ZoneTexte 18"/>
          <p:cNvSpPr txBox="1">
            <a:spLocks noChangeArrowheads="1"/>
          </p:cNvSpPr>
          <p:nvPr/>
        </p:nvSpPr>
        <p:spPr bwMode="auto">
          <a:xfrm>
            <a:off x="323528" y="2348880"/>
            <a:ext cx="349250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dirty="0" err="1" smtClean="0"/>
              <a:t>Bench</a:t>
            </a:r>
            <a:r>
              <a:rPr lang="fr-FR" sz="1600" dirty="0" smtClean="0"/>
              <a:t> </a:t>
            </a:r>
            <a:r>
              <a:rPr lang="fr-FR" sz="1600" dirty="0"/>
              <a:t>2 </a:t>
            </a:r>
            <a:r>
              <a:rPr lang="fr-FR" sz="1600" dirty="0" smtClean="0"/>
              <a:t>&amp; Laser transport system</a:t>
            </a:r>
            <a:endParaRPr lang="en-US" sz="1600" dirty="0"/>
          </a:p>
        </p:txBody>
      </p:sp>
      <p:sp>
        <p:nvSpPr>
          <p:cNvPr id="43015" name="ZoneTexte 18"/>
          <p:cNvSpPr txBox="1">
            <a:spLocks noChangeArrowheads="1"/>
          </p:cNvSpPr>
          <p:nvPr/>
        </p:nvSpPr>
        <p:spPr bwMode="auto">
          <a:xfrm>
            <a:off x="4860032" y="3593331"/>
            <a:ext cx="2663825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dirty="0" smtClean="0"/>
              <a:t>Laser system GISELE</a:t>
            </a:r>
            <a:endParaRPr lang="en-US" sz="1600" dirty="0"/>
          </a:p>
        </p:txBody>
      </p:sp>
      <p:pic>
        <p:nvPicPr>
          <p:cNvPr id="43016" name="Graphique 1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6428"/>
            <a:ext cx="25177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ZoneTexte 18"/>
          <p:cNvSpPr txBox="1">
            <a:spLocks noChangeArrowheads="1"/>
          </p:cNvSpPr>
          <p:nvPr/>
        </p:nvSpPr>
        <p:spPr bwMode="auto">
          <a:xfrm>
            <a:off x="7451725" y="5732463"/>
            <a:ext cx="1476375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dirty="0"/>
              <a:t>Zn</a:t>
            </a:r>
            <a:r>
              <a:rPr lang="fr-FR" sz="1600" baseline="30000" dirty="0"/>
              <a:t>+</a:t>
            </a:r>
            <a:r>
              <a:rPr lang="fr-FR" sz="1600" dirty="0"/>
              <a:t> </a:t>
            </a:r>
            <a:r>
              <a:rPr lang="fr-FR" sz="1600" dirty="0" smtClean="0"/>
              <a:t>2012</a:t>
            </a:r>
            <a:endParaRPr lang="en-US" sz="1600" dirty="0"/>
          </a:p>
        </p:txBody>
      </p:sp>
      <p:pic>
        <p:nvPicPr>
          <p:cNvPr id="430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14" y="0"/>
            <a:ext cx="1200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851228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0000"/>
                </a:solidFill>
              </a:rPr>
              <a:t> Off line RILIS prototype for SPIRAL2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</a:rPr>
              <a:t>TiSa</a:t>
            </a:r>
            <a:r>
              <a:rPr lang="en-US" sz="1600" b="1" dirty="0" smtClean="0">
                <a:solidFill>
                  <a:srgbClr val="000000"/>
                </a:solidFill>
              </a:rPr>
              <a:t> laser, 20m transport path and hot cavity: June 2010-July 2011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First </a:t>
            </a:r>
            <a:r>
              <a:rPr lang="en-US" sz="1600" b="1" dirty="0" err="1" smtClean="0">
                <a:solidFill>
                  <a:srgbClr val="000000"/>
                </a:solidFill>
              </a:rPr>
              <a:t>Ga</a:t>
            </a:r>
            <a:r>
              <a:rPr lang="en-US" sz="1600" b="1" dirty="0" smtClean="0">
                <a:solidFill>
                  <a:srgbClr val="000000"/>
                </a:solidFill>
              </a:rPr>
              <a:t> beam (July 2011)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0000"/>
                </a:solidFill>
              </a:rPr>
              <a:t> First Zn beam (June - November 2012)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0000"/>
                </a:solidFill>
              </a:rPr>
              <a:t> Next </a:t>
            </a:r>
            <a:r>
              <a:rPr lang="en-US" sz="1600" b="1" dirty="0">
                <a:solidFill>
                  <a:srgbClr val="000000"/>
                </a:solidFill>
              </a:rPr>
              <a:t>beams: </a:t>
            </a:r>
            <a:r>
              <a:rPr lang="en-US" sz="1600" b="1" dirty="0" err="1" smtClean="0">
                <a:solidFill>
                  <a:srgbClr val="000000"/>
                </a:solidFill>
              </a:rPr>
              <a:t>Sn</a:t>
            </a:r>
            <a:r>
              <a:rPr lang="en-US" sz="1600" b="1" dirty="0">
                <a:solidFill>
                  <a:srgbClr val="000000"/>
                </a:solidFill>
              </a:rPr>
              <a:t>, Y, In</a:t>
            </a:r>
          </a:p>
          <a:p>
            <a:endParaRPr lang="fr-FR" sz="1600" b="1" dirty="0">
              <a:solidFill>
                <a:srgbClr val="0066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6176" y="6453336"/>
            <a:ext cx="2880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6699"/>
                </a:solidFill>
                <a:latin typeface="Arial"/>
              </a:rPr>
              <a:t>Lecesne et al, RSI 81 (2008) 02A910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68344" y="4005064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6699"/>
                </a:solidFill>
              </a:rPr>
              <a:t>TRIUMF-Mainz collaborations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85596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es documents\SPIRAL 2\immobilier\Phase 2\image\phas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08720"/>
            <a:ext cx="6634467" cy="3600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55576" y="5085184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660066"/>
                </a:solidFill>
              </a:rPr>
              <a:t>SPIRAL2 New </a:t>
            </a:r>
            <a:r>
              <a:rPr lang="fr-FR" sz="2800" b="1" dirty="0" err="1" smtClean="0">
                <a:solidFill>
                  <a:srgbClr val="660066"/>
                </a:solidFill>
              </a:rPr>
              <a:t>Experimental</a:t>
            </a:r>
            <a:r>
              <a:rPr lang="fr-FR" sz="2800" b="1" dirty="0" smtClean="0">
                <a:solidFill>
                  <a:srgbClr val="660066"/>
                </a:solidFill>
              </a:rPr>
              <a:t> </a:t>
            </a:r>
            <a:r>
              <a:rPr lang="fr-FR" sz="2800" b="1" dirty="0" err="1" smtClean="0">
                <a:solidFill>
                  <a:srgbClr val="660066"/>
                </a:solidFill>
              </a:rPr>
              <a:t>Facilities</a:t>
            </a:r>
            <a:endParaRPr lang="fr-FR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2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9" descr="plan-2-salle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2100"/>
          <a:stretch>
            <a:fillRect/>
          </a:stretch>
        </p:blipFill>
        <p:spPr bwMode="auto">
          <a:xfrm>
            <a:off x="3331097" y="2088232"/>
            <a:ext cx="5796135" cy="402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 6" descr="nfs4_logo bulle f c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187"/>
            <a:ext cx="1115170" cy="82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23813" y="-26988"/>
            <a:ext cx="38960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660066"/>
                </a:solidFill>
              </a:rPr>
              <a:t>Neutrons For </a:t>
            </a:r>
            <a:r>
              <a:rPr lang="en-GB" sz="2800" b="1" dirty="0" smtClean="0">
                <a:solidFill>
                  <a:srgbClr val="660066"/>
                </a:solidFill>
              </a:rPr>
              <a:t>Science</a:t>
            </a:r>
            <a:endParaRPr lang="fr-FR" sz="2800" b="1" dirty="0">
              <a:solidFill>
                <a:srgbClr val="660066"/>
              </a:solidFill>
            </a:endParaRPr>
          </a:p>
        </p:txBody>
      </p:sp>
      <p:pic>
        <p:nvPicPr>
          <p:cNvPr id="30" name="Image 7" descr="comparaison_flux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" y="2492896"/>
            <a:ext cx="3272806" cy="266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51520" y="6237312"/>
            <a:ext cx="262778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03200" indent="-203200">
              <a:spcBef>
                <a:spcPct val="20000"/>
              </a:spcBef>
              <a:buClr>
                <a:srgbClr val="000AFE"/>
              </a:buClr>
              <a:buSzPct val="75000"/>
              <a:defRPr/>
            </a:pPr>
            <a:r>
              <a:rPr lang="en-US" sz="1600" b="1" dirty="0">
                <a:solidFill>
                  <a:srgbClr val="000000"/>
                </a:solidFill>
                <a:sym typeface="Wingdings" charset="2"/>
              </a:rPr>
              <a:t>First experiment </a:t>
            </a:r>
            <a:r>
              <a:rPr lang="en-US" sz="1600" b="1" dirty="0" smtClean="0">
                <a:solidFill>
                  <a:srgbClr val="000000"/>
                </a:solidFill>
                <a:sym typeface="Wingdings" charset="2"/>
              </a:rPr>
              <a:t>in 2014</a:t>
            </a:r>
            <a:endParaRPr lang="en-US" sz="1600" b="1" dirty="0">
              <a:solidFill>
                <a:srgbClr val="000000"/>
              </a:solidFill>
              <a:sym typeface="Wingdings" charset="2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3779912" y="980728"/>
            <a:ext cx="2654300" cy="1395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300" dirty="0">
                <a:cs typeface="Arial" charset="0"/>
              </a:rPr>
              <a:t>● Beam at 0° </a:t>
            </a:r>
          </a:p>
          <a:p>
            <a:pPr>
              <a:lnSpc>
                <a:spcPct val="130000"/>
              </a:lnSpc>
            </a:pPr>
            <a:r>
              <a:rPr lang="en-US" sz="1300" dirty="0">
                <a:cs typeface="Arial" charset="0"/>
              </a:rPr>
              <a:t>● Collimator   ↔  beam quality</a:t>
            </a:r>
          </a:p>
          <a:p>
            <a:pPr>
              <a:lnSpc>
                <a:spcPct val="130000"/>
              </a:lnSpc>
            </a:pPr>
            <a:r>
              <a:rPr lang="en-US" sz="1300" dirty="0">
                <a:cs typeface="Arial" charset="0"/>
              </a:rPr>
              <a:t>● Size (</a:t>
            </a:r>
            <a:r>
              <a:rPr lang="en-US" sz="1300" dirty="0" err="1">
                <a:cs typeface="Arial" charset="0"/>
              </a:rPr>
              <a:t>Lⅹl</a:t>
            </a:r>
            <a:r>
              <a:rPr lang="en-US" sz="1300" dirty="0">
                <a:cs typeface="Arial" charset="0"/>
              </a:rPr>
              <a:t>)</a:t>
            </a:r>
            <a:r>
              <a:rPr lang="en-US" sz="1300" b="1" dirty="0">
                <a:cs typeface="Arial" charset="0"/>
              </a:rPr>
              <a:t> ≃</a:t>
            </a:r>
            <a:r>
              <a:rPr lang="en-US" sz="1300" dirty="0">
                <a:cs typeface="Arial" charset="0"/>
              </a:rPr>
              <a:t> (28m ⅹ 6m)</a:t>
            </a:r>
          </a:p>
          <a:p>
            <a:pPr>
              <a:lnSpc>
                <a:spcPct val="130000"/>
              </a:lnSpc>
            </a:pPr>
            <a:r>
              <a:rPr lang="en-US" sz="1300" dirty="0">
                <a:cs typeface="Arial" charset="0"/>
              </a:rPr>
              <a:t>           - </a:t>
            </a:r>
            <a:r>
              <a:rPr lang="en-US" sz="1300" dirty="0">
                <a:solidFill>
                  <a:srgbClr val="FF0000"/>
                </a:solidFill>
                <a:cs typeface="Arial" charset="0"/>
              </a:rPr>
              <a:t>TOF measurements</a:t>
            </a:r>
            <a:r>
              <a:rPr lang="en-US" sz="1300" dirty="0">
                <a:cs typeface="Arial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300" dirty="0">
                <a:cs typeface="Arial" charset="0"/>
              </a:rPr>
              <a:t>           - free flight path	</a:t>
            </a: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7757542" y="661318"/>
            <a:ext cx="1350962" cy="6794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3333CC"/>
                </a:solidFill>
                <a:cs typeface="Arial" charset="0"/>
              </a:rPr>
              <a:t>I &lt; 50 µA   </a:t>
            </a:r>
          </a:p>
          <a:p>
            <a:pPr algn="ctr"/>
            <a:r>
              <a:rPr lang="en-US" sz="1800" b="1" dirty="0">
                <a:solidFill>
                  <a:srgbClr val="3333CC"/>
                </a:solidFill>
                <a:cs typeface="Arial" charset="0"/>
              </a:rPr>
              <a:t> P &lt; 2 kW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6993747" y="1412776"/>
            <a:ext cx="2127250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cs typeface="Arial" charset="0"/>
              </a:rPr>
              <a:t>Use of </a:t>
            </a:r>
            <a:r>
              <a:rPr lang="en-US" sz="1200">
                <a:solidFill>
                  <a:srgbClr val="CC0000"/>
                </a:solidFill>
                <a:cs typeface="Arial" charset="0"/>
              </a:rPr>
              <a:t>radioactive samples</a:t>
            </a:r>
          </a:p>
          <a:p>
            <a:r>
              <a:rPr lang="en-US" sz="1200">
                <a:cs typeface="Arial" charset="0"/>
              </a:rPr>
              <a:t>A&lt; 1 GBq for thin layers</a:t>
            </a:r>
          </a:p>
          <a:p>
            <a:r>
              <a:rPr lang="en-US" sz="1200">
                <a:cs typeface="Arial" charset="0"/>
              </a:rPr>
              <a:t>A&lt; 10 GBq for thick samples</a:t>
            </a: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3563888" y="4725144"/>
            <a:ext cx="2332038" cy="11366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300" dirty="0">
                <a:cs typeface="Arial" charset="0"/>
              </a:rPr>
              <a:t>● Beam line extension</a:t>
            </a:r>
          </a:p>
          <a:p>
            <a:pPr>
              <a:lnSpc>
                <a:spcPct val="130000"/>
              </a:lnSpc>
            </a:pPr>
            <a:r>
              <a:rPr lang="en-US" sz="1300" dirty="0">
                <a:cs typeface="Arial" charset="0"/>
              </a:rPr>
              <a:t>● </a:t>
            </a:r>
            <a:r>
              <a:rPr lang="en-US" sz="1300" dirty="0" smtClean="0">
                <a:cs typeface="Arial" charset="0"/>
              </a:rPr>
              <a:t>Converter</a:t>
            </a:r>
            <a:endParaRPr lang="en-US" sz="1300" dirty="0"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sz="1300" dirty="0">
                <a:cs typeface="Arial" charset="0"/>
              </a:rPr>
              <a:t>● Magnet and beam dump</a:t>
            </a:r>
          </a:p>
          <a:p>
            <a:pPr>
              <a:lnSpc>
                <a:spcPct val="130000"/>
              </a:lnSpc>
            </a:pPr>
            <a:r>
              <a:rPr lang="en-US" sz="1300" dirty="0">
                <a:cs typeface="Arial" charset="0"/>
              </a:rPr>
              <a:t>● Irradiation station (n, p, d)</a:t>
            </a:r>
          </a:p>
        </p:txBody>
      </p:sp>
      <p:grpSp>
        <p:nvGrpSpPr>
          <p:cNvPr id="49" name="Groupe 22"/>
          <p:cNvGrpSpPr/>
          <p:nvPr/>
        </p:nvGrpSpPr>
        <p:grpSpPr>
          <a:xfrm>
            <a:off x="5042537" y="6093296"/>
            <a:ext cx="4102290" cy="631723"/>
            <a:chOff x="584557" y="1937202"/>
            <a:chExt cx="4691114" cy="708566"/>
          </a:xfrm>
        </p:grpSpPr>
        <p:pic>
          <p:nvPicPr>
            <p:cNvPr id="50" name="Image 9" descr="logo_cea_2012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4557" y="1937203"/>
              <a:ext cx="610097" cy="545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Image 10" descr="logo-cnrs.gif"/>
            <p:cNvPicPr>
              <a:picLocks noChangeAspect="1"/>
            </p:cNvPicPr>
            <p:nvPr/>
          </p:nvPicPr>
          <p:blipFill>
            <a:blip r:embed="rId7" cstate="print"/>
            <a:srcRect l="22397" t="5815" r="8398" b="5815"/>
            <a:stretch>
              <a:fillRect/>
            </a:stretch>
          </p:blipFill>
          <p:spPr bwMode="auto">
            <a:xfrm>
              <a:off x="1514175" y="1939940"/>
              <a:ext cx="837930" cy="565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Image 6" descr="ujf_logo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84643" y="2017970"/>
              <a:ext cx="486054" cy="605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Image 8" descr="uppsala.png"/>
            <p:cNvPicPr>
              <a:picLocks noChangeAspect="1"/>
            </p:cNvPicPr>
            <p:nvPr/>
          </p:nvPicPr>
          <p:blipFill>
            <a:blip r:embed="rId9" cstate="print"/>
            <a:srcRect l="12094" t="12094" r="12094" b="12094"/>
            <a:stretch>
              <a:fillRect/>
            </a:stretch>
          </p:blipFill>
          <p:spPr bwMode="auto">
            <a:xfrm>
              <a:off x="3490423" y="1937202"/>
              <a:ext cx="644922" cy="708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Image 7" descr="kit_logo_V2.png"/>
            <p:cNvPicPr>
              <a:picLocks noChangeAspect="1"/>
            </p:cNvPicPr>
            <p:nvPr/>
          </p:nvPicPr>
          <p:blipFill>
            <a:blip r:embed="rId10" cstate="print"/>
            <a:srcRect l="9727" t="18375" r="9727" b="2625"/>
            <a:stretch>
              <a:fillRect/>
            </a:stretch>
          </p:blipFill>
          <p:spPr bwMode="auto">
            <a:xfrm>
              <a:off x="4478548" y="2017970"/>
              <a:ext cx="797123" cy="453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107504" y="692696"/>
            <a:ext cx="3169558" cy="1932837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40000"/>
              </a:lnSpc>
              <a:defRPr/>
            </a:pPr>
            <a:r>
              <a:rPr lang="en-US" sz="1400" b="1" dirty="0" smtClean="0"/>
              <a:t>NFS Physics case  (11 </a:t>
            </a:r>
            <a:r>
              <a:rPr lang="en-US" sz="1400" b="1" dirty="0" err="1" smtClean="0"/>
              <a:t>LoIs</a:t>
            </a:r>
            <a:r>
              <a:rPr lang="en-US" sz="1400" b="1" dirty="0" smtClean="0"/>
              <a:t>)</a:t>
            </a:r>
            <a:endParaRPr lang="en-US" sz="1400" b="1" dirty="0"/>
          </a:p>
          <a:p>
            <a:pPr>
              <a:lnSpc>
                <a:spcPct val="140000"/>
              </a:lnSpc>
              <a:defRPr/>
            </a:pPr>
            <a:r>
              <a:rPr lang="en-US" sz="1200" dirty="0"/>
              <a:t>    - Fission reactors of new generation</a:t>
            </a:r>
          </a:p>
          <a:p>
            <a:pPr>
              <a:lnSpc>
                <a:spcPct val="140000"/>
              </a:lnSpc>
              <a:defRPr/>
            </a:pPr>
            <a:r>
              <a:rPr lang="en-US" sz="1200" dirty="0"/>
              <a:t>    - Fusion technology </a:t>
            </a:r>
          </a:p>
          <a:p>
            <a:pPr>
              <a:lnSpc>
                <a:spcPct val="140000"/>
              </a:lnSpc>
              <a:defRPr/>
            </a:pPr>
            <a:r>
              <a:rPr lang="en-US" sz="1200" dirty="0"/>
              <a:t>    - Studies related to hybrid reactors (ADS)</a:t>
            </a:r>
          </a:p>
          <a:p>
            <a:pPr>
              <a:lnSpc>
                <a:spcPct val="140000"/>
              </a:lnSpc>
              <a:defRPr/>
            </a:pPr>
            <a:r>
              <a:rPr lang="en-US" sz="1200" dirty="0"/>
              <a:t>    - Basic data for evaluated data bases</a:t>
            </a:r>
          </a:p>
          <a:p>
            <a:pPr>
              <a:lnSpc>
                <a:spcPct val="140000"/>
              </a:lnSpc>
              <a:defRPr/>
            </a:pPr>
            <a:r>
              <a:rPr lang="en-US" sz="1200" dirty="0"/>
              <a:t>    - Nuclear medicine and biology</a:t>
            </a:r>
          </a:p>
          <a:p>
            <a:pPr>
              <a:lnSpc>
                <a:spcPct val="140000"/>
              </a:lnSpc>
              <a:defRPr/>
            </a:pPr>
            <a:r>
              <a:rPr lang="en-US" sz="1200" dirty="0"/>
              <a:t>    - Development </a:t>
            </a:r>
            <a:r>
              <a:rPr lang="en-US" sz="1200" dirty="0" smtClean="0"/>
              <a:t>of </a:t>
            </a:r>
            <a:r>
              <a:rPr lang="en-US" sz="1200" dirty="0"/>
              <a:t>new </a:t>
            </a:r>
            <a:r>
              <a:rPr lang="en-US" sz="1200" dirty="0" smtClean="0"/>
              <a:t>detectors</a:t>
            </a:r>
            <a:endParaRPr lang="en-US" sz="1200" dirty="0"/>
          </a:p>
        </p:txBody>
      </p:sp>
      <p:sp>
        <p:nvSpPr>
          <p:cNvPr id="59" name="Rectangle 58"/>
          <p:cNvSpPr/>
          <p:nvPr/>
        </p:nvSpPr>
        <p:spPr>
          <a:xfrm>
            <a:off x="251520" y="5013176"/>
            <a:ext cx="2828032" cy="10079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fr-FR" sz="1200" dirty="0" smtClean="0"/>
              <a:t>High intense neutron flux :</a:t>
            </a:r>
          </a:p>
          <a:p>
            <a:pPr>
              <a:lnSpc>
                <a:spcPct val="125000"/>
              </a:lnSpc>
            </a:pPr>
            <a:r>
              <a:rPr lang="fr-FR" sz="1200" dirty="0" smtClean="0"/>
              <a:t> </a:t>
            </a:r>
            <a:r>
              <a:rPr lang="fr-FR" sz="1200" dirty="0" err="1" smtClean="0"/>
              <a:t>Φ</a:t>
            </a:r>
            <a:r>
              <a:rPr lang="fr-FR" sz="1200" dirty="0" smtClean="0"/>
              <a:t> &gt;1,5.10</a:t>
            </a:r>
            <a:r>
              <a:rPr lang="fr-FR" sz="1200" baseline="30000" dirty="0" smtClean="0"/>
              <a:t>13</a:t>
            </a:r>
            <a:r>
              <a:rPr lang="fr-FR" sz="1200" dirty="0" smtClean="0"/>
              <a:t> n/s in 4</a:t>
            </a:r>
            <a:r>
              <a:rPr lang="fr-FR" sz="1200" dirty="0" smtClean="0">
                <a:latin typeface="Symbol" charset="0"/>
              </a:rPr>
              <a:t>p </a:t>
            </a:r>
          </a:p>
          <a:p>
            <a:pPr>
              <a:lnSpc>
                <a:spcPct val="125000"/>
              </a:lnSpc>
            </a:pPr>
            <a:r>
              <a:rPr lang="en-US" sz="1200" dirty="0" smtClean="0"/>
              <a:t>Continuous or mono energetic </a:t>
            </a:r>
            <a:r>
              <a:rPr lang="en-US" sz="1200" dirty="0"/>
              <a:t>spectra </a:t>
            </a:r>
            <a:endParaRPr lang="en-US" sz="1200" dirty="0" smtClean="0"/>
          </a:p>
          <a:p>
            <a:pPr>
              <a:lnSpc>
                <a:spcPct val="125000"/>
              </a:lnSpc>
            </a:pPr>
            <a:r>
              <a:rPr lang="en-US" sz="1200" dirty="0" smtClean="0"/>
              <a:t>Well collimated neutron beam</a:t>
            </a:r>
            <a:endParaRPr lang="en-US" sz="1200" dirty="0"/>
          </a:p>
        </p:txBody>
      </p:sp>
      <p:grpSp>
        <p:nvGrpSpPr>
          <p:cNvPr id="60" name="Grouper 59"/>
          <p:cNvGrpSpPr/>
          <p:nvPr/>
        </p:nvGrpSpPr>
        <p:grpSpPr>
          <a:xfrm>
            <a:off x="539552" y="1509936"/>
            <a:ext cx="8177212" cy="4151312"/>
            <a:chOff x="5220072" y="1628800"/>
            <a:chExt cx="8177212" cy="4151312"/>
          </a:xfrm>
        </p:grpSpPr>
        <p:pic>
          <p:nvPicPr>
            <p:cNvPr id="61" name="Picture 11" descr="photo_converter_ntof_areas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9" t="24147" r="7874" b="24147"/>
            <a:stretch>
              <a:fillRect/>
            </a:stretch>
          </p:blipFill>
          <p:spPr bwMode="auto">
            <a:xfrm>
              <a:off x="5220072" y="1628800"/>
              <a:ext cx="8177212" cy="415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12"/>
            <p:cNvSpPr txBox="1">
              <a:spLocks noChangeArrowheads="1"/>
            </p:cNvSpPr>
            <p:nvPr/>
          </p:nvSpPr>
          <p:spPr bwMode="auto">
            <a:xfrm>
              <a:off x="10188624" y="4869160"/>
              <a:ext cx="196637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dirty="0" err="1" smtClean="0"/>
                <a:t>Converter</a:t>
              </a:r>
              <a:r>
                <a:rPr lang="fr-FR" sz="2000" dirty="0" smtClean="0"/>
                <a:t> room</a:t>
              </a:r>
              <a:endParaRPr lang="fr-FR" sz="2000" dirty="0"/>
            </a:p>
          </p:txBody>
        </p:sp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>
              <a:off x="5780410" y="4930998"/>
              <a:ext cx="1196812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dirty="0" err="1" smtClean="0"/>
                <a:t>ToF</a:t>
              </a:r>
              <a:r>
                <a:rPr lang="fr-FR" sz="2000" dirty="0" smtClean="0"/>
                <a:t> area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36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4058" y="-305573"/>
            <a:ext cx="3137944" cy="8446852"/>
          </a:xfrm>
          <a:prstGeom prst="rect">
            <a:avLst/>
          </a:prstGeom>
        </p:spPr>
      </p:pic>
      <p:sp>
        <p:nvSpPr>
          <p:cNvPr id="78851" name="Line 5"/>
          <p:cNvSpPr>
            <a:spLocks noChangeShapeType="1"/>
          </p:cNvSpPr>
          <p:nvPr/>
        </p:nvSpPr>
        <p:spPr bwMode="auto">
          <a:xfrm>
            <a:off x="207963" y="2855913"/>
            <a:ext cx="966787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2" name="Text Box 31"/>
          <p:cNvSpPr txBox="1">
            <a:spLocks noChangeArrowheads="1"/>
          </p:cNvSpPr>
          <p:nvPr/>
        </p:nvSpPr>
        <p:spPr bwMode="auto">
          <a:xfrm>
            <a:off x="674688" y="2889250"/>
            <a:ext cx="541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5" name="Grouper 32"/>
          <p:cNvGrpSpPr>
            <a:grpSpLocks/>
          </p:cNvGrpSpPr>
          <p:nvPr/>
        </p:nvGrpSpPr>
        <p:grpSpPr bwMode="auto">
          <a:xfrm>
            <a:off x="2915816" y="4653136"/>
            <a:ext cx="3168352" cy="1661443"/>
            <a:chOff x="745697" y="4623310"/>
            <a:chExt cx="3168219" cy="1660404"/>
          </a:xfrm>
        </p:grpSpPr>
        <p:sp>
          <p:nvSpPr>
            <p:cNvPr id="23" name="ZoneTexte 22"/>
            <p:cNvSpPr txBox="1"/>
            <p:nvPr/>
          </p:nvSpPr>
          <p:spPr>
            <a:xfrm>
              <a:off x="745697" y="5545512"/>
              <a:ext cx="2530369" cy="738202"/>
            </a:xfrm>
            <a:prstGeom prst="rect">
              <a:avLst/>
            </a:prstGeom>
            <a:ln>
              <a:solidFill>
                <a:srgbClr val="80808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rgbClr val="000000"/>
                  </a:solidFill>
                </a:rPr>
                <a:t>Implantation-decay </a:t>
              </a:r>
            </a:p>
            <a:p>
              <a:pPr>
                <a:defRPr/>
              </a:pPr>
              <a:r>
                <a:rPr lang="en-GB" sz="1400" dirty="0">
                  <a:solidFill>
                    <a:srgbClr val="000000"/>
                  </a:solidFill>
                </a:rPr>
                <a:t>station at the mass </a:t>
              </a:r>
            </a:p>
            <a:p>
              <a:pPr>
                <a:defRPr/>
              </a:pPr>
              <a:r>
                <a:rPr lang="en-GB" sz="1400" dirty="0">
                  <a:solidFill>
                    <a:srgbClr val="000000"/>
                  </a:solidFill>
                </a:rPr>
                <a:t>dispersive </a:t>
              </a:r>
              <a:r>
                <a:rPr lang="en-GB" sz="1400" dirty="0" smtClean="0">
                  <a:solidFill>
                    <a:srgbClr val="000000"/>
                  </a:solidFill>
                </a:rPr>
                <a:t>plan</a:t>
              </a:r>
              <a:endParaRPr lang="en-GB" sz="3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78875" name="Line 12"/>
            <p:cNvSpPr>
              <a:spLocks noChangeShapeType="1"/>
            </p:cNvSpPr>
            <p:nvPr/>
          </p:nvSpPr>
          <p:spPr bwMode="auto">
            <a:xfrm flipV="1">
              <a:off x="2790008" y="4623310"/>
              <a:ext cx="1123908" cy="107449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2321775" y="5572015"/>
              <a:ext cx="862407" cy="706487"/>
              <a:chOff x="2439" y="-122"/>
              <a:chExt cx="3830" cy="3563"/>
            </a:xfrm>
          </p:grpSpPr>
          <p:pic>
            <p:nvPicPr>
              <p:cNvPr id="78877" name="Picture 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223" y="-122"/>
                <a:ext cx="3046" cy="35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78878" name="Line 8"/>
              <p:cNvSpPr>
                <a:spLocks noChangeShapeType="1"/>
              </p:cNvSpPr>
              <p:nvPr/>
            </p:nvSpPr>
            <p:spPr bwMode="auto">
              <a:xfrm flipH="1">
                <a:off x="2439" y="2521"/>
                <a:ext cx="270" cy="74"/>
              </a:xfrm>
              <a:prstGeom prst="line">
                <a:avLst/>
              </a:prstGeom>
              <a:noFill/>
              <a:ln w="25400">
                <a:solidFill>
                  <a:srgbClr val="00FF08">
                    <a:alpha val="89803"/>
                  </a:srgbClr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" name="Grouper 47"/>
          <p:cNvGrpSpPr>
            <a:grpSpLocks/>
          </p:cNvGrpSpPr>
          <p:nvPr/>
        </p:nvGrpSpPr>
        <p:grpSpPr bwMode="auto">
          <a:xfrm>
            <a:off x="292100" y="3933055"/>
            <a:ext cx="3199780" cy="2360272"/>
            <a:chOff x="-129046" y="1981835"/>
            <a:chExt cx="4335086" cy="3252148"/>
          </a:xfrm>
        </p:grpSpPr>
        <p:sp>
          <p:nvSpPr>
            <p:cNvPr id="32" name="ZoneTexte 31"/>
            <p:cNvSpPr txBox="1"/>
            <p:nvPr/>
          </p:nvSpPr>
          <p:spPr>
            <a:xfrm>
              <a:off x="-129046" y="4216200"/>
              <a:ext cx="3172367" cy="101778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bg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</a:rPr>
                <a:t>FISIC setup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</a:rPr>
                <a:t>Fast Ion Slow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</a:rPr>
                <a:t>Ion </a:t>
              </a:r>
              <a:r>
                <a:rPr lang="en-GB" sz="1400" dirty="0" smtClean="0">
                  <a:solidFill>
                    <a:srgbClr val="000000"/>
                  </a:solidFill>
                  <a:latin typeface="Arial" charset="0"/>
                </a:rPr>
                <a:t>Collisions</a:t>
              </a:r>
              <a:endParaRPr lang="en-GB" sz="200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8872" name="Line 12"/>
            <p:cNvSpPr>
              <a:spLocks noChangeShapeType="1"/>
            </p:cNvSpPr>
            <p:nvPr/>
          </p:nvSpPr>
          <p:spPr bwMode="auto">
            <a:xfrm flipV="1">
              <a:off x="2400244" y="1981835"/>
              <a:ext cx="1805796" cy="2265192"/>
            </a:xfrm>
            <a:prstGeom prst="line">
              <a:avLst/>
            </a:prstGeom>
            <a:ln w="57150" cap="flat" cmpd="sng" algn="ctr">
              <a:solidFill>
                <a:srgbClr val="BBE0E3"/>
              </a:solidFill>
              <a:prstDash val="solid"/>
              <a:round/>
              <a:headEnd type="none" w="med" len="med"/>
              <a:tailEnd type="triangl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78873" name="Image 8" descr="image003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2752" y="4307809"/>
              <a:ext cx="1375817" cy="90902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grpSp>
        <p:nvGrpSpPr>
          <p:cNvPr id="8" name="Grouper 51"/>
          <p:cNvGrpSpPr>
            <a:grpSpLocks/>
          </p:cNvGrpSpPr>
          <p:nvPr/>
        </p:nvGrpSpPr>
        <p:grpSpPr bwMode="auto">
          <a:xfrm>
            <a:off x="5861596" y="4581126"/>
            <a:ext cx="2749004" cy="1682037"/>
            <a:chOff x="5861857" y="4797026"/>
            <a:chExt cx="2748775" cy="1682037"/>
          </a:xfrm>
        </p:grpSpPr>
        <p:grpSp>
          <p:nvGrpSpPr>
            <p:cNvPr id="9" name="Grouper 50"/>
            <p:cNvGrpSpPr>
              <a:grpSpLocks/>
            </p:cNvGrpSpPr>
            <p:nvPr/>
          </p:nvGrpSpPr>
          <p:grpSpPr bwMode="auto">
            <a:xfrm>
              <a:off x="6084412" y="4797026"/>
              <a:ext cx="2526220" cy="1682037"/>
              <a:chOff x="6084412" y="4797026"/>
              <a:chExt cx="2526220" cy="1682037"/>
            </a:xfrm>
          </p:grpSpPr>
          <p:sp>
            <p:nvSpPr>
              <p:cNvPr id="35" name="Flèche vers la droite 34"/>
              <p:cNvSpPr/>
              <p:nvPr/>
            </p:nvSpPr>
            <p:spPr bwMode="auto">
              <a:xfrm rot="5400000">
                <a:off x="5762137" y="5263319"/>
                <a:ext cx="944562" cy="300012"/>
              </a:xfrm>
              <a:prstGeom prst="rightArrow">
                <a:avLst/>
              </a:prstGeom>
              <a:ln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8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1" name="Grouper 51"/>
              <p:cNvGrpSpPr>
                <a:grpSpLocks/>
              </p:cNvGrpSpPr>
              <p:nvPr/>
            </p:nvGrpSpPr>
            <p:grpSpPr bwMode="auto">
              <a:xfrm>
                <a:off x="6300415" y="4797026"/>
                <a:ext cx="2310217" cy="1682037"/>
                <a:chOff x="6421112" y="4821629"/>
                <a:chExt cx="2310178" cy="1682356"/>
              </a:xfrm>
            </p:grpSpPr>
            <p:sp>
              <p:nvSpPr>
                <p:cNvPr id="40" name="ZoneTexte 39"/>
                <p:cNvSpPr txBox="1"/>
                <p:nvPr/>
              </p:nvSpPr>
              <p:spPr>
                <a:xfrm>
                  <a:off x="6982040" y="5765181"/>
                  <a:ext cx="1749250" cy="738804"/>
                </a:xfrm>
                <a:prstGeom prst="rect">
                  <a:avLst/>
                </a:prstGeom>
                <a:ln>
                  <a:solidFill>
                    <a:schemeClr val="bg2"/>
                  </a:solidFill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GB" sz="1400" dirty="0">
                      <a:solidFill>
                        <a:srgbClr val="000000"/>
                      </a:solidFill>
                    </a:rPr>
                    <a:t>Low </a:t>
                  </a:r>
                </a:p>
                <a:p>
                  <a:pPr>
                    <a:defRPr/>
                  </a:pPr>
                  <a:r>
                    <a:rPr lang="en-GB" sz="1400" dirty="0">
                      <a:solidFill>
                        <a:srgbClr val="000000"/>
                      </a:solidFill>
                    </a:rPr>
                    <a:t>Energy</a:t>
                  </a:r>
                </a:p>
                <a:p>
                  <a:pPr>
                    <a:defRPr/>
                  </a:pPr>
                  <a:r>
                    <a:rPr lang="en-GB" sz="1400" dirty="0" smtClean="0">
                      <a:solidFill>
                        <a:srgbClr val="000000"/>
                      </a:solidFill>
                    </a:rPr>
                    <a:t>Branch</a:t>
                  </a:r>
                  <a:endParaRPr lang="en-GB" sz="14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6421112" y="4821629"/>
                  <a:ext cx="1514920" cy="840344"/>
                </a:xfrm>
                <a:prstGeom prst="line">
                  <a:avLst/>
                </a:prstGeom>
                <a:ln w="57150" cap="flat" cmpd="sng" algn="ctr">
                  <a:solidFill>
                    <a:srgbClr val="BBE0E3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GB" sz="1800" dirty="0"/>
                </a:p>
              </p:txBody>
            </p:sp>
            <p:pic>
              <p:nvPicPr>
                <p:cNvPr id="78869" name="Image 49" descr="Setup TiSa Louvain.JPG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7893174" y="5757914"/>
                  <a:ext cx="694843" cy="712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7963018" y="4876012"/>
                  <a:ext cx="400010" cy="800252"/>
                </a:xfrm>
                <a:prstGeom prst="line">
                  <a:avLst/>
                </a:prstGeom>
                <a:ln w="57150" cap="flat" cmpd="sng" algn="ctr">
                  <a:solidFill>
                    <a:srgbClr val="BBE0E3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GB" sz="1800" dirty="0"/>
                </a:p>
              </p:txBody>
            </p:sp>
          </p:grpSp>
        </p:grpSp>
        <p:sp>
          <p:nvSpPr>
            <p:cNvPr id="78863" name="Text Box 26"/>
            <p:cNvSpPr txBox="1">
              <a:spLocks noChangeArrowheads="1"/>
            </p:cNvSpPr>
            <p:nvPr/>
          </p:nvSpPr>
          <p:spPr bwMode="auto">
            <a:xfrm>
              <a:off x="5861857" y="5945188"/>
              <a:ext cx="7265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i="1" dirty="0">
                  <a:solidFill>
                    <a:srgbClr val="000000"/>
                  </a:solidFill>
                  <a:latin typeface="Calibri" charset="0"/>
                </a:rPr>
                <a:t>DESIR</a:t>
              </a:r>
            </a:p>
          </p:txBody>
        </p:sp>
      </p:grpSp>
      <p:pic>
        <p:nvPicPr>
          <p:cNvPr id="47" name="Image 6" descr="S3-logo3_whit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76200"/>
            <a:ext cx="119848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er 11"/>
          <p:cNvGrpSpPr/>
          <p:nvPr/>
        </p:nvGrpSpPr>
        <p:grpSpPr>
          <a:xfrm>
            <a:off x="1371600" y="6400800"/>
            <a:ext cx="6656784" cy="407987"/>
            <a:chOff x="1371600" y="6400800"/>
            <a:chExt cx="6656784" cy="407987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544745" y="6400800"/>
              <a:ext cx="483639" cy="4079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0" y="6453209"/>
              <a:ext cx="1243132" cy="30317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03642" y="6442957"/>
              <a:ext cx="842783" cy="3236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630636" y="6460776"/>
              <a:ext cx="966641" cy="2880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3" name="Image 52" descr="IN2P3Filaire-Q_SignV copie.jp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733452" y="6439826"/>
              <a:ext cx="647874" cy="3299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21311" y="6442305"/>
              <a:ext cx="1173222" cy="3249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" name="Imag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74148" y="558800"/>
            <a:ext cx="88325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2411760" y="116632"/>
            <a:ext cx="2100755" cy="1287532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40000"/>
              </a:lnSpc>
              <a:defRPr/>
            </a:pPr>
            <a:r>
              <a:rPr lang="en-US" sz="1200" b="1" dirty="0" smtClean="0"/>
              <a:t>S3 Physics case  (16 </a:t>
            </a:r>
            <a:r>
              <a:rPr lang="en-US" sz="1200" b="1" dirty="0" err="1" smtClean="0"/>
              <a:t>LoIs</a:t>
            </a:r>
            <a:r>
              <a:rPr lang="en-US" sz="1200" b="1" dirty="0" smtClean="0"/>
              <a:t>)</a:t>
            </a:r>
            <a:endParaRPr lang="en-US" sz="1200" b="1" dirty="0"/>
          </a:p>
          <a:p>
            <a:pPr>
              <a:lnSpc>
                <a:spcPct val="140000"/>
              </a:lnSpc>
              <a:defRPr/>
            </a:pPr>
            <a:r>
              <a:rPr lang="en-US" sz="1100" dirty="0"/>
              <a:t>    - </a:t>
            </a:r>
            <a:r>
              <a:rPr lang="en-US" sz="1100" dirty="0" smtClean="0"/>
              <a:t>VHE – SHE elements</a:t>
            </a:r>
            <a:endParaRPr lang="en-US" sz="1100" dirty="0"/>
          </a:p>
          <a:p>
            <a:pPr>
              <a:lnSpc>
                <a:spcPct val="140000"/>
              </a:lnSpc>
              <a:defRPr/>
            </a:pPr>
            <a:r>
              <a:rPr lang="en-US" sz="1100" dirty="0"/>
              <a:t>    - </a:t>
            </a:r>
            <a:r>
              <a:rPr lang="en-US" sz="1100" dirty="0" smtClean="0"/>
              <a:t>Proton drip-line and N=Z</a:t>
            </a:r>
            <a:endParaRPr lang="en-US" sz="1100" dirty="0"/>
          </a:p>
          <a:p>
            <a:pPr>
              <a:lnSpc>
                <a:spcPct val="140000"/>
              </a:lnSpc>
              <a:defRPr/>
            </a:pPr>
            <a:r>
              <a:rPr lang="en-US" sz="1100" dirty="0"/>
              <a:t>    - </a:t>
            </a:r>
            <a:r>
              <a:rPr lang="en-US" sz="1100" dirty="0" smtClean="0"/>
              <a:t>Nuclear astrophysics</a:t>
            </a:r>
            <a:endParaRPr lang="en-US" sz="1100" dirty="0"/>
          </a:p>
          <a:p>
            <a:pPr>
              <a:lnSpc>
                <a:spcPct val="140000"/>
              </a:lnSpc>
              <a:defRPr/>
            </a:pPr>
            <a:r>
              <a:rPr lang="en-US" sz="1100" dirty="0"/>
              <a:t>    - </a:t>
            </a:r>
            <a:r>
              <a:rPr lang="en-US" sz="1100" dirty="0" smtClean="0"/>
              <a:t>Atomic physics</a:t>
            </a:r>
            <a:endParaRPr lang="en-US" sz="1100" dirty="0"/>
          </a:p>
        </p:txBody>
      </p:sp>
      <p:pic>
        <p:nvPicPr>
          <p:cNvPr id="58" name="Picture 3" descr="Diapositive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30"/>
            <a:ext cx="1944216" cy="145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6336704" y="908720"/>
            <a:ext cx="2627784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03200" indent="-203200">
              <a:spcBef>
                <a:spcPct val="20000"/>
              </a:spcBef>
              <a:buClr>
                <a:srgbClr val="000AFE"/>
              </a:buClr>
              <a:buSzPct val="75000"/>
              <a:defRPr/>
            </a:pPr>
            <a:r>
              <a:rPr lang="en-US" sz="1600" b="1" dirty="0">
                <a:solidFill>
                  <a:srgbClr val="000000"/>
                </a:solidFill>
                <a:sym typeface="Wingdings" charset="2"/>
              </a:rPr>
              <a:t>First experiment </a:t>
            </a:r>
            <a:r>
              <a:rPr lang="en-US" sz="1600" b="1" dirty="0" smtClean="0">
                <a:solidFill>
                  <a:srgbClr val="000000"/>
                </a:solidFill>
                <a:sym typeface="Wingdings" charset="2"/>
              </a:rPr>
              <a:t>in </a:t>
            </a:r>
            <a:r>
              <a:rPr lang="en-US" sz="1600" b="1" dirty="0">
                <a:solidFill>
                  <a:srgbClr val="000000"/>
                </a:solidFill>
                <a:sym typeface="Wingdings" charset="2"/>
              </a:rPr>
              <a:t>2015</a:t>
            </a:r>
          </a:p>
        </p:txBody>
      </p:sp>
      <p:pic>
        <p:nvPicPr>
          <p:cNvPr id="57" name="Afbeelding 13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453336"/>
            <a:ext cx="1079887" cy="323726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249238" y="1550988"/>
            <a:ext cx="2666578" cy="1344612"/>
            <a:chOff x="249238" y="1550988"/>
            <a:chExt cx="2666578" cy="1344612"/>
          </a:xfrm>
        </p:grpSpPr>
        <p:grpSp>
          <p:nvGrpSpPr>
            <p:cNvPr id="3" name="Grouper 43"/>
            <p:cNvGrpSpPr>
              <a:grpSpLocks/>
            </p:cNvGrpSpPr>
            <p:nvPr/>
          </p:nvGrpSpPr>
          <p:grpSpPr bwMode="auto">
            <a:xfrm>
              <a:off x="249238" y="1550988"/>
              <a:ext cx="2666578" cy="1344612"/>
              <a:chOff x="50801" y="1549400"/>
              <a:chExt cx="2666578" cy="1345159"/>
            </a:xfrm>
            <a:solidFill>
              <a:srgbClr val="660066"/>
            </a:solidFill>
          </p:grpSpPr>
          <p:sp>
            <p:nvSpPr>
              <p:cNvPr id="78886" name="Line 18"/>
              <p:cNvSpPr>
                <a:spLocks noChangeShapeType="1"/>
              </p:cNvSpPr>
              <p:nvPr/>
            </p:nvSpPr>
            <p:spPr bwMode="auto">
              <a:xfrm flipH="1">
                <a:off x="1122363" y="2389188"/>
                <a:ext cx="517524" cy="505371"/>
              </a:xfrm>
              <a:prstGeom prst="line">
                <a:avLst/>
              </a:prstGeom>
              <a:grp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50801" y="1549400"/>
                <a:ext cx="2666578" cy="8306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</a:rPr>
                  <a:t>High power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</a:rPr>
                  <a:t>Rotating targets 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chemeClr val="tx1"/>
                    </a:solidFill>
                  </a:rPr>
                  <a:t>including actinides</a:t>
                </a:r>
              </a:p>
            </p:txBody>
          </p:sp>
        </p:grpSp>
        <p:pic>
          <p:nvPicPr>
            <p:cNvPr id="62" name="Picture 2"/>
            <p:cNvPicPr/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195736" y="1589862"/>
              <a:ext cx="648072" cy="759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er 14"/>
          <p:cNvGrpSpPr/>
          <p:nvPr/>
        </p:nvGrpSpPr>
        <p:grpSpPr>
          <a:xfrm>
            <a:off x="1979712" y="1581150"/>
            <a:ext cx="3888433" cy="1821223"/>
            <a:chOff x="1979712" y="1581150"/>
            <a:chExt cx="3888433" cy="1821223"/>
          </a:xfrm>
        </p:grpSpPr>
        <p:grpSp>
          <p:nvGrpSpPr>
            <p:cNvPr id="2" name="Grouper 42"/>
            <p:cNvGrpSpPr>
              <a:grpSpLocks/>
            </p:cNvGrpSpPr>
            <p:nvPr/>
          </p:nvGrpSpPr>
          <p:grpSpPr bwMode="auto">
            <a:xfrm>
              <a:off x="1979712" y="1581150"/>
              <a:ext cx="3888433" cy="1821223"/>
              <a:chOff x="1893407" y="1539875"/>
              <a:chExt cx="3888454" cy="1820875"/>
            </a:xfrm>
          </p:grpSpPr>
          <p:sp>
            <p:nvSpPr>
              <p:cNvPr id="78889" name="Oval 9"/>
              <p:cNvSpPr>
                <a:spLocks noChangeArrowheads="1"/>
              </p:cNvSpPr>
              <p:nvPr/>
            </p:nvSpPr>
            <p:spPr bwMode="auto">
              <a:xfrm rot="1432243">
                <a:off x="1893407" y="2741740"/>
                <a:ext cx="730480" cy="619010"/>
              </a:xfrm>
              <a:prstGeom prst="ellipse">
                <a:avLst/>
              </a:prstGeom>
              <a:noFill/>
              <a:ln w="38100">
                <a:solidFill>
                  <a:srgbClr val="BBE0E3"/>
                </a:solidFill>
                <a:round/>
                <a:headEnd/>
                <a:tailEnd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78890" name="Line 12"/>
              <p:cNvSpPr>
                <a:spLocks noChangeShapeType="1"/>
              </p:cNvSpPr>
              <p:nvPr/>
            </p:nvSpPr>
            <p:spPr bwMode="auto">
              <a:xfrm flipH="1">
                <a:off x="2385993" y="2327276"/>
                <a:ext cx="2425720" cy="656948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3348024" y="1539875"/>
                <a:ext cx="2433837" cy="831691"/>
              </a:xfrm>
              <a:prstGeom prst="rect">
                <a:avLst/>
              </a:prstGeom>
              <a:ln>
                <a:solidFill>
                  <a:srgbClr val="80808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rgbClr val="000000"/>
                    </a:solidFill>
                  </a:rPr>
                  <a:t>Beam dump 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rgbClr val="000000"/>
                    </a:solidFill>
                  </a:rPr>
                  <a:t>&amp; Movable 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rgbClr val="000000"/>
                    </a:solidFill>
                  </a:rPr>
                  <a:t>fingers</a:t>
                </a:r>
              </a:p>
            </p:txBody>
          </p:sp>
        </p:grpSp>
        <p:pic>
          <p:nvPicPr>
            <p:cNvPr id="64" name="Picture 2" descr="C:\Users\lutton\Desktop\Images\BD1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016" y="1593131"/>
              <a:ext cx="1045120" cy="755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er 15"/>
          <p:cNvGrpSpPr/>
          <p:nvPr/>
        </p:nvGrpSpPr>
        <p:grpSpPr>
          <a:xfrm>
            <a:off x="4562157" y="1556792"/>
            <a:ext cx="4114302" cy="3275259"/>
            <a:chOff x="4562157" y="1612900"/>
            <a:chExt cx="4114302" cy="3275259"/>
          </a:xfrm>
        </p:grpSpPr>
        <p:grpSp>
          <p:nvGrpSpPr>
            <p:cNvPr id="4" name="Grouper 45"/>
            <p:cNvGrpSpPr>
              <a:grpSpLocks/>
            </p:cNvGrpSpPr>
            <p:nvPr/>
          </p:nvGrpSpPr>
          <p:grpSpPr bwMode="auto">
            <a:xfrm>
              <a:off x="4562157" y="1612900"/>
              <a:ext cx="4114302" cy="3275259"/>
              <a:chOff x="4656734" y="1533525"/>
              <a:chExt cx="4114203" cy="3275259"/>
            </a:xfrm>
          </p:grpSpPr>
          <p:sp>
            <p:nvSpPr>
              <p:cNvPr id="78882" name="Line 12"/>
              <p:cNvSpPr>
                <a:spLocks noChangeShapeType="1"/>
              </p:cNvSpPr>
              <p:nvPr/>
            </p:nvSpPr>
            <p:spPr bwMode="auto">
              <a:xfrm flipH="1">
                <a:off x="5098614" y="2349500"/>
                <a:ext cx="2470525" cy="2008237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8883" name="Oval 9"/>
              <p:cNvSpPr>
                <a:spLocks noChangeArrowheads="1"/>
              </p:cNvSpPr>
              <p:nvPr/>
            </p:nvSpPr>
            <p:spPr bwMode="auto">
              <a:xfrm rot="1432243">
                <a:off x="4656734" y="4367865"/>
                <a:ext cx="632466" cy="440919"/>
              </a:xfrm>
              <a:prstGeom prst="ellipse">
                <a:avLst/>
              </a:prstGeom>
              <a:noFill/>
              <a:ln w="38100">
                <a:solidFill>
                  <a:srgbClr val="BBE0E3"/>
                </a:solidFill>
                <a:round/>
                <a:headEnd/>
                <a:tailEnd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6383822" y="1533525"/>
                <a:ext cx="2387115" cy="830262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rgbClr val="000000"/>
                    </a:solidFill>
                  </a:rPr>
                  <a:t>Large 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rgbClr val="000000"/>
                    </a:solidFill>
                  </a:rPr>
                  <a:t>acceptance</a:t>
                </a:r>
              </a:p>
              <a:p>
                <a:pPr>
                  <a:defRPr/>
                </a:pPr>
                <a:r>
                  <a:rPr lang="en-GB" sz="1600" dirty="0" smtClean="0">
                    <a:solidFill>
                      <a:srgbClr val="000000"/>
                    </a:solidFill>
                  </a:rPr>
                  <a:t>SC </a:t>
                </a:r>
                <a:r>
                  <a:rPr lang="en-GB" sz="1600" dirty="0" err="1" smtClean="0">
                    <a:solidFill>
                      <a:srgbClr val="000000"/>
                    </a:solidFill>
                  </a:rPr>
                  <a:t>Multipoles</a:t>
                </a:r>
                <a:endParaRPr lang="en-GB" sz="1600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812360" y="1633411"/>
              <a:ext cx="720080" cy="787477"/>
            </a:xfrm>
            <a:prstGeom prst="rect">
              <a:avLst/>
            </a:prstGeom>
          </p:spPr>
        </p:pic>
      </p:grpSp>
      <p:pic>
        <p:nvPicPr>
          <p:cNvPr id="66" name="Image 65" descr="Capture d’écran 2013-03-18 à 13.26.05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2780928"/>
            <a:ext cx="9108958" cy="237626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8232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ue1_Ph.Bisson.jpg"/>
          <p:cNvPicPr preferRelativeResize="0">
            <a:picLocks/>
          </p:cNvPicPr>
          <p:nvPr/>
        </p:nvPicPr>
        <p:blipFill>
          <a:blip r:embed="rId2" cstate="print"/>
          <a:srcRect l="1969" t="4807" r="3150" b="8012"/>
          <a:stretch>
            <a:fillRect/>
          </a:stretch>
        </p:blipFill>
        <p:spPr bwMode="auto">
          <a:xfrm>
            <a:off x="111125" y="702544"/>
            <a:ext cx="8921750" cy="41862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13317" name="Image 8" descr="DESIR_logo_no-mon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702544"/>
            <a:ext cx="244792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07504" y="3861048"/>
            <a:ext cx="1811113" cy="338554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EQUIPEX 2011 9M€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437" y="-171400"/>
            <a:ext cx="5292685" cy="72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5000"/>
              </a:lnSpc>
            </a:pPr>
            <a:r>
              <a:rPr lang="fr-FR" sz="2800" b="1" dirty="0" smtClean="0">
                <a:solidFill>
                  <a:srgbClr val="660066"/>
                </a:solidFill>
              </a:rPr>
              <a:t>The DESIR </a:t>
            </a:r>
            <a:r>
              <a:rPr lang="fr-FR" sz="2800" b="1" dirty="0" err="1" smtClean="0">
                <a:solidFill>
                  <a:srgbClr val="660066"/>
                </a:solidFill>
              </a:rPr>
              <a:t>facility</a:t>
            </a:r>
            <a:r>
              <a:rPr lang="fr-FR" sz="2800" b="1" dirty="0" smtClean="0">
                <a:solidFill>
                  <a:srgbClr val="660066"/>
                </a:solidFill>
              </a:rPr>
              <a:t> </a:t>
            </a:r>
            <a:r>
              <a:rPr lang="fr-FR" sz="2800" b="1" dirty="0" err="1" smtClean="0">
                <a:solidFill>
                  <a:srgbClr val="660066"/>
                </a:solidFill>
              </a:rPr>
              <a:t>at</a:t>
            </a:r>
            <a:r>
              <a:rPr lang="fr-FR" sz="2800" b="1" dirty="0" smtClean="0">
                <a:solidFill>
                  <a:srgbClr val="660066"/>
                </a:solidFill>
              </a:rPr>
              <a:t> SPIRAL2 </a:t>
            </a:r>
            <a:endParaRPr lang="fr-FR" sz="2800" dirty="0">
              <a:solidFill>
                <a:srgbClr val="660066"/>
              </a:solidFill>
            </a:endParaRPr>
          </a:p>
        </p:txBody>
      </p:sp>
      <p:pic>
        <p:nvPicPr>
          <p:cNvPr id="10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92695"/>
            <a:ext cx="795512" cy="80112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4004" y="5013176"/>
            <a:ext cx="89630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Calibri"/>
                <a:ea typeface="ＭＳ Ｐゴシック" charset="0"/>
                <a:cs typeface="ＭＳ Ｐゴシック" charset="0"/>
              </a:rPr>
              <a:t>High quality 1+ RIB of 10 to 60 kV from: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latin typeface="Calibri"/>
                <a:ea typeface="ＭＳ Ｐゴシック" charset="0"/>
                <a:cs typeface="ＭＳ Ｐゴシック" charset="0"/>
              </a:rPr>
              <a:t> SPIRAL1 </a:t>
            </a:r>
            <a:r>
              <a:rPr lang="en-US" sz="1600" b="1" dirty="0">
                <a:latin typeface="Calibri"/>
                <a:ea typeface="ＭＳ Ｐゴシック" charset="0"/>
                <a:cs typeface="ＭＳ Ｐゴシック" charset="0"/>
              </a:rPr>
              <a:t>(light n-deficient nuclei from beam/target fragmentation)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latin typeface="Calibri"/>
                <a:ea typeface="ＭＳ Ｐゴシック" charset="0"/>
                <a:cs typeface="ＭＳ Ｐゴシック" charset="0"/>
              </a:rPr>
              <a:t> SPIRAL2 </a:t>
            </a:r>
            <a:r>
              <a:rPr lang="en-US" sz="1600" b="1" dirty="0">
                <a:latin typeface="Calibri"/>
                <a:ea typeface="ＭＳ Ｐゴシック" charset="0"/>
                <a:cs typeface="ＭＳ Ｐゴシック" charset="0"/>
              </a:rPr>
              <a:t>(n-rich fission fragments, transfer and fusion-evaporation products)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latin typeface="Calibri"/>
                <a:ea typeface="ＭＳ Ｐゴシック" charset="0"/>
                <a:cs typeface="ＭＳ Ｐゴシック" charset="0"/>
              </a:rPr>
              <a:t> S3 </a:t>
            </a:r>
            <a:r>
              <a:rPr lang="en-US" sz="1600" b="1" dirty="0">
                <a:latin typeface="Calibri"/>
                <a:ea typeface="ＭＳ Ｐゴシック" charset="0"/>
                <a:cs typeface="ＭＳ Ｐゴシック" charset="0"/>
              </a:rPr>
              <a:t>(fusion-evaporation products, refractory elements)</a:t>
            </a:r>
          </a:p>
        </p:txBody>
      </p:sp>
      <p:pic>
        <p:nvPicPr>
          <p:cNvPr id="13" name="Picture 2" descr="DESIR production mod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13176"/>
            <a:ext cx="1897083" cy="129614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00608" y="4253607"/>
            <a:ext cx="3391272" cy="6771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 eaLnBrk="1" hangingPunct="1">
              <a:defRPr/>
            </a:pPr>
            <a:r>
              <a:rPr lang="en-GB" sz="1400" dirty="0">
                <a:solidFill>
                  <a:srgbClr val="000000"/>
                </a:solidFill>
                <a:latin typeface="Calibri"/>
              </a:rPr>
              <a:t>120 physicists, 35 institutions, 15 countries</a:t>
            </a:r>
          </a:p>
          <a:p>
            <a:pPr defTabSz="457200" eaLnBrk="1" hangingPunct="1">
              <a:defRPr/>
            </a:pPr>
            <a:r>
              <a:rPr lang="en-GB" sz="1200" dirty="0">
                <a:solidFill>
                  <a:srgbClr val="000000"/>
                </a:solidFill>
                <a:latin typeface="Calibri"/>
              </a:rPr>
              <a:t>Bertram Blank – CENBG France (Project leader)</a:t>
            </a:r>
          </a:p>
          <a:p>
            <a:pPr defTabSz="457200" eaLnBrk="1" hangingPunct="1">
              <a:defRPr/>
            </a:pPr>
            <a:r>
              <a:rPr lang="en-GB" sz="1200" dirty="0">
                <a:solidFill>
                  <a:srgbClr val="000000"/>
                </a:solidFill>
                <a:latin typeface="Calibri"/>
              </a:rPr>
              <a:t>Jean Charles Thomas – GANIL France (EQUIPEX</a:t>
            </a:r>
            <a:r>
              <a:rPr lang="en-GB" sz="1200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GB" sz="12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56309"/>
            <a:ext cx="1115616" cy="4570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334761"/>
            <a:ext cx="809106" cy="52323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6377056"/>
            <a:ext cx="792088" cy="4363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381327"/>
            <a:ext cx="720081" cy="4320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940152" y="6453336"/>
            <a:ext cx="3100595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03200" indent="-203200" algn="ctr">
              <a:spcBef>
                <a:spcPct val="20000"/>
              </a:spcBef>
              <a:buClr>
                <a:srgbClr val="000AFE"/>
              </a:buClr>
              <a:buSzPct val="75000"/>
              <a:defRPr/>
            </a:pPr>
            <a:r>
              <a:rPr lang="en-US" sz="1600" b="1" dirty="0" smtClean="0">
                <a:solidFill>
                  <a:srgbClr val="000000"/>
                </a:solidFill>
                <a:sym typeface="Wingdings" charset="2"/>
              </a:rPr>
              <a:t>First experiment mid 2018</a:t>
            </a:r>
            <a:endParaRPr lang="en-US" sz="1600" b="1" dirty="0">
              <a:solidFill>
                <a:srgbClr val="000000"/>
              </a:solidFill>
              <a:sym typeface="Wingdings" charset="2"/>
            </a:endParaRPr>
          </a:p>
        </p:txBody>
      </p:sp>
      <p:pic>
        <p:nvPicPr>
          <p:cNvPr id="18" name="Picture 6" descr="http://www.ganil-spiral2.eu/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6511050"/>
            <a:ext cx="1368152" cy="302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05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96421"/>
            <a:ext cx="7180572" cy="461665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660066"/>
                </a:solidFill>
              </a:rPr>
              <a:t>DESIR experimental hall &amp; associated detectors</a:t>
            </a:r>
          </a:p>
        </p:txBody>
      </p:sp>
      <p:pic>
        <p:nvPicPr>
          <p:cNvPr id="38917" name="Picture 4" descr="DESIR27"/>
          <p:cNvPicPr>
            <a:picLocks noChangeAspect="1" noChangeArrowheads="1"/>
          </p:cNvPicPr>
          <p:nvPr/>
        </p:nvPicPr>
        <p:blipFill>
          <a:blip r:embed="rId3"/>
          <a:srcRect l="8540" r="6789"/>
          <a:stretch>
            <a:fillRect/>
          </a:stretch>
        </p:blipFill>
        <p:spPr bwMode="auto">
          <a:xfrm>
            <a:off x="1174750" y="1412875"/>
            <a:ext cx="681196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732588" y="4686300"/>
            <a:ext cx="1249362" cy="307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TONNERRE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6516688" y="3787775"/>
            <a:ext cx="86360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rgbClr val="FFFFFF"/>
                </a:solidFill>
              </a:rPr>
              <a:t>Silicon Cube</a:t>
            </a: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5435600" y="3205163"/>
            <a:ext cx="798513" cy="3063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TETRA</a:t>
            </a:r>
          </a:p>
        </p:txBody>
      </p:sp>
      <p:sp>
        <p:nvSpPr>
          <p:cNvPr id="38921" name="Text Box 8"/>
          <p:cNvSpPr txBox="1">
            <a:spLocks noChangeArrowheads="1"/>
          </p:cNvSpPr>
          <p:nvPr/>
        </p:nvSpPr>
        <p:spPr bwMode="auto">
          <a:xfrm>
            <a:off x="5148263" y="2492375"/>
            <a:ext cx="938212" cy="307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dirty="0" err="1">
                <a:solidFill>
                  <a:srgbClr val="FFFFFF"/>
                </a:solidFill>
              </a:rPr>
              <a:t>LPCTrap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38922" name="Text Box 9"/>
          <p:cNvSpPr txBox="1">
            <a:spLocks noChangeArrowheads="1"/>
          </p:cNvSpPr>
          <p:nvPr/>
        </p:nvSpPr>
        <p:spPr bwMode="auto">
          <a:xfrm>
            <a:off x="5148263" y="1628775"/>
            <a:ext cx="1123950" cy="523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rgbClr val="FFFFFF"/>
                </a:solidFill>
              </a:rPr>
              <a:t>N -TOF detector</a:t>
            </a:r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2555875" y="1412875"/>
            <a:ext cx="1008063" cy="307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rgbClr val="FFFFFF"/>
                </a:solidFill>
              </a:rPr>
              <a:t>MLLTrap</a:t>
            </a:r>
          </a:p>
        </p:txBody>
      </p:sp>
      <p:sp>
        <p:nvSpPr>
          <p:cNvPr id="38924" name="Text Box 11"/>
          <p:cNvSpPr txBox="1">
            <a:spLocks noChangeArrowheads="1"/>
          </p:cNvSpPr>
          <p:nvPr/>
        </p:nvSpPr>
        <p:spPr bwMode="auto">
          <a:xfrm>
            <a:off x="1066800" y="2209800"/>
            <a:ext cx="1797050" cy="307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solidFill>
                  <a:srgbClr val="FFFFFF"/>
                </a:solidFill>
              </a:rPr>
              <a:t>PIPERADE+TAGS</a:t>
            </a:r>
          </a:p>
        </p:txBody>
      </p:sp>
      <p:sp>
        <p:nvSpPr>
          <p:cNvPr id="38925" name="Text Box 12"/>
          <p:cNvSpPr txBox="1">
            <a:spLocks noChangeArrowheads="1"/>
          </p:cNvSpPr>
          <p:nvPr/>
        </p:nvSpPr>
        <p:spPr bwMode="auto">
          <a:xfrm>
            <a:off x="1547813" y="3787775"/>
            <a:ext cx="798512" cy="307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rgbClr val="FFFFFF"/>
                </a:solidFill>
              </a:rPr>
              <a:t>BELEN</a:t>
            </a:r>
          </a:p>
        </p:txBody>
      </p:sp>
      <p:sp>
        <p:nvSpPr>
          <p:cNvPr id="38926" name="Text Box 13"/>
          <p:cNvSpPr txBox="1">
            <a:spLocks noChangeArrowheads="1"/>
          </p:cNvSpPr>
          <p:nvPr/>
        </p:nvSpPr>
        <p:spPr bwMode="auto">
          <a:xfrm>
            <a:off x="1835150" y="4437063"/>
            <a:ext cx="1023938" cy="307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LUMIERE</a:t>
            </a:r>
          </a:p>
        </p:txBody>
      </p:sp>
      <p:sp>
        <p:nvSpPr>
          <p:cNvPr id="38927" name="Text Box 14"/>
          <p:cNvSpPr txBox="1">
            <a:spLocks noChangeArrowheads="1"/>
          </p:cNvSpPr>
          <p:nvPr/>
        </p:nvSpPr>
        <p:spPr bwMode="auto">
          <a:xfrm>
            <a:off x="1600200" y="3276600"/>
            <a:ext cx="712788" cy="3079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BEDO</a:t>
            </a:r>
          </a:p>
        </p:txBody>
      </p:sp>
      <p:sp>
        <p:nvSpPr>
          <p:cNvPr id="38928" name="Text Box 15"/>
          <p:cNvSpPr txBox="1">
            <a:spLocks noChangeArrowheads="1"/>
          </p:cNvSpPr>
          <p:nvPr/>
        </p:nvSpPr>
        <p:spPr bwMode="auto">
          <a:xfrm>
            <a:off x="2332038" y="5410200"/>
            <a:ext cx="1446212" cy="5222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solidFill>
                  <a:srgbClr val="FFFFFF"/>
                </a:solidFill>
              </a:rPr>
              <a:t>Identification</a:t>
            </a:r>
          </a:p>
          <a:p>
            <a:pPr algn="ctr"/>
            <a:r>
              <a:rPr lang="fr-FR" sz="1400">
                <a:solidFill>
                  <a:srgbClr val="FFFFFF"/>
                </a:solidFill>
              </a:rPr>
              <a:t>station</a:t>
            </a:r>
          </a:p>
        </p:txBody>
      </p:sp>
      <p:pic>
        <p:nvPicPr>
          <p:cNvPr id="38929" name="Grafik 11" descr="PICT0003.JPG"/>
          <p:cNvPicPr>
            <a:picLocks noChangeAspect="1"/>
          </p:cNvPicPr>
          <p:nvPr/>
        </p:nvPicPr>
        <p:blipFill>
          <a:blip r:embed="rId4"/>
          <a:srcRect b="12097"/>
          <a:stretch>
            <a:fillRect/>
          </a:stretch>
        </p:blipFill>
        <p:spPr bwMode="auto">
          <a:xfrm>
            <a:off x="762000" y="990600"/>
            <a:ext cx="17240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0" name="Image 28" descr="Capture d’écran 2011-11-14 à 07.35.0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971800"/>
            <a:ext cx="8731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1" name="Picture 6" descr="tas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09800"/>
            <a:ext cx="93186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2" name="Picture 5" descr="Detector NFL 2003 a"/>
          <p:cNvPicPr>
            <a:picLocks noChangeAspect="1" noChangeArrowheads="1"/>
          </p:cNvPicPr>
          <p:nvPr/>
        </p:nvPicPr>
        <p:blipFill>
          <a:blip r:embed="rId7"/>
          <a:srcRect l="18271" r="7198"/>
          <a:stretch>
            <a:fillRect/>
          </a:stretch>
        </p:blipFill>
        <p:spPr bwMode="auto">
          <a:xfrm>
            <a:off x="6400800" y="2895600"/>
            <a:ext cx="8858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3" name="Picture 24" descr="fig-photo-He6-setup"/>
          <p:cNvPicPr>
            <a:picLocks noChangeAspect="1" noChangeArrowheads="1"/>
          </p:cNvPicPr>
          <p:nvPr/>
        </p:nvPicPr>
        <p:blipFill>
          <a:blip r:embed="rId8"/>
          <a:srcRect l="11516"/>
          <a:stretch>
            <a:fillRect/>
          </a:stretch>
        </p:blipFill>
        <p:spPr bwMode="auto">
          <a:xfrm>
            <a:off x="6400800" y="1752600"/>
            <a:ext cx="1431925" cy="10287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8934" name="Picture 5" descr="16-sept-08-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9150" y="5129213"/>
            <a:ext cx="12446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5" name="Rectangle 34"/>
          <p:cNvSpPr>
            <a:spLocks noChangeArrowheads="1"/>
          </p:cNvSpPr>
          <p:nvPr/>
        </p:nvSpPr>
        <p:spPr bwMode="auto">
          <a:xfrm>
            <a:off x="6991350" y="5675313"/>
            <a:ext cx="69850" cy="1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GB" sz="160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38936" name="Picture 35" descr="photon_mod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78650" y="5210175"/>
            <a:ext cx="160655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25"/>
          <p:cNvSpPr txBox="1"/>
          <p:nvPr/>
        </p:nvSpPr>
        <p:spPr>
          <a:xfrm>
            <a:off x="2895600" y="762000"/>
            <a:ext cx="28194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ym typeface="Arial" pitchFamily="-83" charset="0"/>
              </a:rPr>
              <a:t>DECA Agreement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32240" y="674112"/>
            <a:ext cx="2376264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DECA collaboration</a:t>
            </a:r>
          </a:p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14 </a:t>
            </a:r>
            <a:r>
              <a:rPr lang="en-US" sz="1400" b="1" dirty="0">
                <a:solidFill>
                  <a:schemeClr val="tx1"/>
                </a:solidFill>
              </a:rPr>
              <a:t>owners </a:t>
            </a:r>
            <a:r>
              <a:rPr lang="en-US" sz="1400" b="1" dirty="0" smtClean="0">
                <a:solidFill>
                  <a:schemeClr val="tx1"/>
                </a:solidFill>
              </a:rPr>
              <a:t>of </a:t>
            </a:r>
            <a:r>
              <a:rPr lang="en-US" sz="1400" b="1" dirty="0" err="1">
                <a:solidFill>
                  <a:schemeClr val="tx1"/>
                </a:solidFill>
              </a:rPr>
              <a:t>equipments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Commitment: </a:t>
            </a:r>
            <a:r>
              <a:rPr lang="en-US" sz="1400" b="1" dirty="0">
                <a:solidFill>
                  <a:schemeClr val="tx1"/>
                </a:solidFill>
              </a:rPr>
              <a:t>~5 M</a:t>
            </a:r>
            <a:r>
              <a:rPr lang="en-US" sz="1400" b="1" dirty="0" smtClean="0">
                <a:solidFill>
                  <a:schemeClr val="tx1"/>
                </a:solidFill>
              </a:rPr>
              <a:t>€</a:t>
            </a:r>
          </a:p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50% from EU partners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3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152400" y="87313"/>
            <a:ext cx="6123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GB" b="1" dirty="0">
                <a:solidFill>
                  <a:srgbClr val="660066"/>
                </a:solidFill>
                <a:ea typeface="ヒラギノ角ゴ Pro W3" charset="0"/>
                <a:cs typeface="ヒラギノ角ゴ Pro W3" charset="0"/>
              </a:rPr>
              <a:t>GANIL/SPIRAL 2 facility: status &amp; outlook</a:t>
            </a:r>
          </a:p>
        </p:txBody>
      </p:sp>
      <p:pic>
        <p:nvPicPr>
          <p:cNvPr id="32770" name="Image 18" descr="SPIRAL2+GANIL_Dec_2010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3050" r="2953" b="19318"/>
          <a:stretch>
            <a:fillRect/>
          </a:stretch>
        </p:blipFill>
        <p:spPr bwMode="auto">
          <a:xfrm rot="689403">
            <a:off x="233363" y="1619250"/>
            <a:ext cx="8513762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Forme libre 36"/>
          <p:cNvSpPr>
            <a:spLocks noChangeArrowheads="1"/>
          </p:cNvSpPr>
          <p:nvPr/>
        </p:nvSpPr>
        <p:spPr bwMode="auto">
          <a:xfrm rot="689403">
            <a:off x="2576513" y="1763713"/>
            <a:ext cx="4073525" cy="2555875"/>
          </a:xfrm>
          <a:custGeom>
            <a:avLst/>
            <a:gdLst>
              <a:gd name="T0" fmla="*/ 0 w 3348567"/>
              <a:gd name="T1" fmla="*/ 6873533 h 2061633"/>
              <a:gd name="T2" fmla="*/ 8287813 w 3348567"/>
              <a:gd name="T3" fmla="*/ 4266324 h 2061633"/>
              <a:gd name="T4" fmla="*/ 8389109 w 3348567"/>
              <a:gd name="T5" fmla="*/ 3697485 h 2061633"/>
              <a:gd name="T6" fmla="*/ 9138871 w 3348567"/>
              <a:gd name="T7" fmla="*/ 3484157 h 2061633"/>
              <a:gd name="T8" fmla="*/ 7416465 w 3348567"/>
              <a:gd name="T9" fmla="*/ 1398388 h 2061633"/>
              <a:gd name="T10" fmla="*/ 12766042 w 3348567"/>
              <a:gd name="T11" fmla="*/ 0 h 2061633"/>
              <a:gd name="T12" fmla="*/ 16028485 w 3348567"/>
              <a:gd name="T13" fmla="*/ 3436759 h 2061633"/>
              <a:gd name="T14" fmla="*/ 8834926 w 3348567"/>
              <a:gd name="T15" fmla="*/ 5878057 h 2061633"/>
              <a:gd name="T16" fmla="*/ 11266547 w 3348567"/>
              <a:gd name="T17" fmla="*/ 8627458 h 2061633"/>
              <a:gd name="T18" fmla="*/ 3221928 w 3348567"/>
              <a:gd name="T19" fmla="*/ 11542792 h 2061633"/>
              <a:gd name="T20" fmla="*/ 0 w 3348567"/>
              <a:gd name="T21" fmla="*/ 6873533 h 20616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48567"/>
              <a:gd name="T34" fmla="*/ 0 h 2061633"/>
              <a:gd name="T35" fmla="*/ 3348567 w 3348567"/>
              <a:gd name="T36" fmla="*/ 2061633 h 20616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48567" h="2061633">
                <a:moveTo>
                  <a:pt x="0" y="1227667"/>
                </a:moveTo>
                <a:lnTo>
                  <a:pt x="1731433" y="762000"/>
                </a:lnTo>
                <a:lnTo>
                  <a:pt x="1752600" y="660400"/>
                </a:lnTo>
                <a:lnTo>
                  <a:pt x="1909233" y="622300"/>
                </a:lnTo>
                <a:lnTo>
                  <a:pt x="1549400" y="249767"/>
                </a:lnTo>
                <a:lnTo>
                  <a:pt x="2667000" y="0"/>
                </a:lnTo>
                <a:lnTo>
                  <a:pt x="3348567" y="613833"/>
                </a:lnTo>
                <a:lnTo>
                  <a:pt x="1845733" y="1049867"/>
                </a:lnTo>
                <a:lnTo>
                  <a:pt x="2353733" y="1540933"/>
                </a:lnTo>
                <a:lnTo>
                  <a:pt x="673100" y="2061633"/>
                </a:lnTo>
                <a:lnTo>
                  <a:pt x="0" y="1227667"/>
                </a:lnTo>
                <a:close/>
              </a:path>
            </a:pathLst>
          </a:custGeom>
          <a:noFill/>
          <a:ln w="19050">
            <a:solidFill>
              <a:srgbClr val="E957D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2800" i="1">
              <a:ea typeface="+mn-ea"/>
              <a:cs typeface="+mn-cs"/>
            </a:endParaRPr>
          </a:p>
        </p:txBody>
      </p:sp>
      <p:sp>
        <p:nvSpPr>
          <p:cNvPr id="30" name="Légende encadrée 1 29"/>
          <p:cNvSpPr>
            <a:spLocks/>
          </p:cNvSpPr>
          <p:nvPr/>
        </p:nvSpPr>
        <p:spPr bwMode="auto">
          <a:xfrm>
            <a:off x="3995936" y="1484784"/>
            <a:ext cx="2274982" cy="307777"/>
          </a:xfrm>
          <a:prstGeom prst="borderCallout1">
            <a:avLst>
              <a:gd name="adj1" fmla="val 106841"/>
              <a:gd name="adj2" fmla="val 48502"/>
              <a:gd name="adj3" fmla="val 236263"/>
              <a:gd name="adj4" fmla="val 4488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ea typeface="ヒラギノ角ゴ Pro W3" pitchFamily="-83" charset="-128"/>
                <a:cs typeface="ヒラギノ角ゴ Pro W3" pitchFamily="-83" charset="-128"/>
                <a:sym typeface="Arial" pitchFamily="-83" charset="0"/>
              </a:rPr>
              <a:t>DESIR </a:t>
            </a:r>
            <a:r>
              <a:rPr lang="en-GB" sz="1400" dirty="0" smtClean="0">
                <a:ea typeface="ヒラギノ角ゴ Pro W3" pitchFamily="-83" charset="-128"/>
                <a:cs typeface="ヒラギノ角ゴ Pro W3" pitchFamily="-83" charset="-128"/>
                <a:sym typeface="Arial" pitchFamily="-83" charset="0"/>
              </a:rPr>
              <a:t>EQUIPEX – </a:t>
            </a:r>
            <a:r>
              <a:rPr lang="en-GB" sz="1400" dirty="0">
                <a:ea typeface="ヒラギノ角ゴ Pro W3" pitchFamily="-83" charset="-128"/>
                <a:cs typeface="ヒラギノ角ゴ Pro W3" pitchFamily="-83" charset="-128"/>
                <a:sym typeface="Arial" pitchFamily="-83" charset="0"/>
              </a:rPr>
              <a:t>DECA</a:t>
            </a:r>
          </a:p>
        </p:txBody>
      </p:sp>
      <p:sp>
        <p:nvSpPr>
          <p:cNvPr id="32" name="Légende encadrée 1 31"/>
          <p:cNvSpPr>
            <a:spLocks/>
          </p:cNvSpPr>
          <p:nvPr/>
        </p:nvSpPr>
        <p:spPr bwMode="auto">
          <a:xfrm>
            <a:off x="2267744" y="764704"/>
            <a:ext cx="1085850" cy="338137"/>
          </a:xfrm>
          <a:prstGeom prst="borderCallout1">
            <a:avLst>
              <a:gd name="adj1" fmla="val 103099"/>
              <a:gd name="adj2" fmla="val 42735"/>
              <a:gd name="adj3" fmla="val 287664"/>
              <a:gd name="adj4" fmla="val 6705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ea typeface="ヒラギノ角ゴ Pro W3" charset="-128"/>
                <a:cs typeface="ヒラギノ角ゴ Pro W3" charset="-128"/>
              </a:rPr>
              <a:t>NFS MoU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1066800"/>
            <a:ext cx="4572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ym typeface="Arial" pitchFamily="-83" charset="0"/>
            </a:endParaRPr>
          </a:p>
        </p:txBody>
      </p:sp>
      <p:grpSp>
        <p:nvGrpSpPr>
          <p:cNvPr id="32791" name="Grouper 55"/>
          <p:cNvGrpSpPr>
            <a:grpSpLocks/>
          </p:cNvGrpSpPr>
          <p:nvPr/>
        </p:nvGrpSpPr>
        <p:grpSpPr bwMode="auto">
          <a:xfrm>
            <a:off x="23813" y="1185863"/>
            <a:ext cx="319087" cy="2746375"/>
            <a:chOff x="228600" y="1271051"/>
            <a:chExt cx="329149" cy="2843749"/>
          </a:xfrm>
        </p:grpSpPr>
        <p:grpSp>
          <p:nvGrpSpPr>
            <p:cNvPr id="32796" name="Group 207"/>
            <p:cNvGrpSpPr>
              <a:grpSpLocks/>
            </p:cNvGrpSpPr>
            <p:nvPr/>
          </p:nvGrpSpPr>
          <p:grpSpPr bwMode="auto">
            <a:xfrm>
              <a:off x="228600" y="1570060"/>
              <a:ext cx="329149" cy="330020"/>
              <a:chOff x="17664" y="3852"/>
              <a:chExt cx="1134" cy="1137"/>
            </a:xfrm>
          </p:grpSpPr>
          <p:sp>
            <p:nvSpPr>
              <p:cNvPr id="32819" name="Oval 16"/>
              <p:cNvSpPr>
                <a:spLocks noChangeArrowheads="1"/>
              </p:cNvSpPr>
              <p:nvPr/>
            </p:nvSpPr>
            <p:spPr bwMode="auto">
              <a:xfrm>
                <a:off x="17664" y="3852"/>
                <a:ext cx="1134" cy="11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2820" name="Picture 17" descr="cea quadri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70" y="4047"/>
                <a:ext cx="727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797" name="Group 44"/>
            <p:cNvGrpSpPr>
              <a:grpSpLocks/>
            </p:cNvGrpSpPr>
            <p:nvPr/>
          </p:nvGrpSpPr>
          <p:grpSpPr bwMode="auto">
            <a:xfrm>
              <a:off x="228600" y="2767975"/>
              <a:ext cx="329149" cy="328568"/>
              <a:chOff x="16549" y="15919"/>
              <a:chExt cx="2267" cy="2263"/>
            </a:xfrm>
          </p:grpSpPr>
          <p:sp>
            <p:nvSpPr>
              <p:cNvPr id="32817" name="Oval 23"/>
              <p:cNvSpPr>
                <a:spLocks noChangeArrowheads="1"/>
              </p:cNvSpPr>
              <p:nvPr/>
            </p:nvSpPr>
            <p:spPr bwMode="auto">
              <a:xfrm>
                <a:off x="16549" y="15919"/>
                <a:ext cx="2267" cy="22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2818" name="Picture 31" descr="logoNormandie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2" y="16588"/>
                <a:ext cx="2064" cy="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798" name="Group 43"/>
            <p:cNvGrpSpPr>
              <a:grpSpLocks/>
            </p:cNvGrpSpPr>
            <p:nvPr/>
          </p:nvGrpSpPr>
          <p:grpSpPr bwMode="auto">
            <a:xfrm>
              <a:off x="228600" y="3066837"/>
              <a:ext cx="329149" cy="328568"/>
              <a:chOff x="16486" y="18411"/>
              <a:chExt cx="2362" cy="2263"/>
            </a:xfrm>
          </p:grpSpPr>
          <p:sp>
            <p:nvSpPr>
              <p:cNvPr id="32815" name="Oval 24"/>
              <p:cNvSpPr>
                <a:spLocks noChangeArrowheads="1"/>
              </p:cNvSpPr>
              <p:nvPr/>
            </p:nvSpPr>
            <p:spPr bwMode="auto">
              <a:xfrm>
                <a:off x="16551" y="18411"/>
                <a:ext cx="2269" cy="22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816" name="Picture 33" descr="Logo Caenlamer com agglo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EFFFC"/>
                  </a:clrFrom>
                  <a:clrTo>
                    <a:srgbClr val="FEFF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86" y="18740"/>
                <a:ext cx="2362" cy="1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799" name="Picture 34" descr="800px-Flag_of_Europe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366137"/>
              <a:ext cx="329149" cy="32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800" name="Group 208"/>
            <p:cNvGrpSpPr>
              <a:grpSpLocks/>
            </p:cNvGrpSpPr>
            <p:nvPr/>
          </p:nvGrpSpPr>
          <p:grpSpPr bwMode="auto">
            <a:xfrm>
              <a:off x="228600" y="1869935"/>
              <a:ext cx="329149" cy="328568"/>
              <a:chOff x="17664" y="6121"/>
              <a:chExt cx="1134" cy="1132"/>
            </a:xfrm>
          </p:grpSpPr>
          <p:sp>
            <p:nvSpPr>
              <p:cNvPr id="32813" name="Oval 19"/>
              <p:cNvSpPr>
                <a:spLocks noChangeArrowheads="1"/>
              </p:cNvSpPr>
              <p:nvPr/>
            </p:nvSpPr>
            <p:spPr bwMode="auto">
              <a:xfrm>
                <a:off x="17664" y="6121"/>
                <a:ext cx="1134" cy="11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2814" name="Picture 39" descr="CNRSfr-grand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05" y="6223"/>
                <a:ext cx="713" cy="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801" name="Group 90"/>
            <p:cNvGrpSpPr>
              <a:grpSpLocks/>
            </p:cNvGrpSpPr>
            <p:nvPr/>
          </p:nvGrpSpPr>
          <p:grpSpPr bwMode="auto">
            <a:xfrm>
              <a:off x="228600" y="3786224"/>
              <a:ext cx="329149" cy="328568"/>
              <a:chOff x="16704" y="17234"/>
              <a:chExt cx="1134" cy="1132"/>
            </a:xfrm>
          </p:grpSpPr>
          <p:sp>
            <p:nvSpPr>
              <p:cNvPr id="32811" name="Oval 89"/>
              <p:cNvSpPr>
                <a:spLocks noChangeArrowheads="1"/>
              </p:cNvSpPr>
              <p:nvPr/>
            </p:nvSpPr>
            <p:spPr bwMode="auto">
              <a:xfrm>
                <a:off x="16704" y="17234"/>
                <a:ext cx="1134" cy="11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  <p:pic>
            <p:nvPicPr>
              <p:cNvPr id="32812" name="Picture 35" descr="FP7-cap-RGB"/>
              <p:cNvPicPr preferRelativeResize="0"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52" y="17376"/>
                <a:ext cx="1020" cy="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802" name="Group 47"/>
            <p:cNvGrpSpPr>
              <a:grpSpLocks/>
            </p:cNvGrpSpPr>
            <p:nvPr/>
          </p:nvGrpSpPr>
          <p:grpSpPr bwMode="auto">
            <a:xfrm>
              <a:off x="228600" y="2168944"/>
              <a:ext cx="329149" cy="328568"/>
              <a:chOff x="16549" y="8380"/>
              <a:chExt cx="2267" cy="2263"/>
            </a:xfrm>
          </p:grpSpPr>
          <p:sp>
            <p:nvSpPr>
              <p:cNvPr id="32809" name="Oval 20"/>
              <p:cNvSpPr>
                <a:spLocks noChangeArrowheads="1"/>
              </p:cNvSpPr>
              <p:nvPr/>
            </p:nvSpPr>
            <p:spPr bwMode="auto">
              <a:xfrm>
                <a:off x="16549" y="8380"/>
                <a:ext cx="2267" cy="22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2810" name="Picture 28" descr="logo_crbn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0" y="8812"/>
                <a:ext cx="1776" cy="1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803" name="Group 46"/>
            <p:cNvGrpSpPr>
              <a:grpSpLocks/>
            </p:cNvGrpSpPr>
            <p:nvPr/>
          </p:nvGrpSpPr>
          <p:grpSpPr bwMode="auto">
            <a:xfrm>
              <a:off x="228600" y="2467808"/>
              <a:ext cx="329149" cy="329875"/>
              <a:chOff x="16549" y="10873"/>
              <a:chExt cx="2267" cy="2272"/>
            </a:xfrm>
          </p:grpSpPr>
          <p:sp>
            <p:nvSpPr>
              <p:cNvPr id="32807" name="Oval 21"/>
              <p:cNvSpPr>
                <a:spLocks noChangeArrowheads="1"/>
              </p:cNvSpPr>
              <p:nvPr/>
            </p:nvSpPr>
            <p:spPr bwMode="auto">
              <a:xfrm>
                <a:off x="16549" y="10873"/>
                <a:ext cx="2267" cy="22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2808" name="Picture 29" descr="Logocgp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28" y="11176"/>
                <a:ext cx="1872" cy="1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804" name="Group 45"/>
            <p:cNvGrpSpPr>
              <a:grpSpLocks/>
            </p:cNvGrpSpPr>
            <p:nvPr/>
          </p:nvGrpSpPr>
          <p:grpSpPr bwMode="auto">
            <a:xfrm>
              <a:off x="228600" y="1271050"/>
              <a:ext cx="329149" cy="328568"/>
              <a:chOff x="16549" y="13361"/>
              <a:chExt cx="2267" cy="2263"/>
            </a:xfrm>
          </p:grpSpPr>
          <p:sp>
            <p:nvSpPr>
              <p:cNvPr id="32805" name="Oval 22"/>
              <p:cNvSpPr>
                <a:spLocks noChangeArrowheads="1"/>
              </p:cNvSpPr>
              <p:nvPr/>
            </p:nvSpPr>
            <p:spPr bwMode="auto">
              <a:xfrm>
                <a:off x="16549" y="13361"/>
                <a:ext cx="2267" cy="22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2806" name="Picture 30" descr="logo_gouv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DFF"/>
                  </a:clrFrom>
                  <a:clrTo>
                    <a:srgbClr val="FFFD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52" y="13930"/>
                <a:ext cx="1872" cy="1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5844" name="Forme libre 34"/>
          <p:cNvSpPr>
            <a:spLocks noChangeArrowheads="1"/>
          </p:cNvSpPr>
          <p:nvPr/>
        </p:nvSpPr>
        <p:spPr bwMode="auto">
          <a:xfrm rot="660000">
            <a:off x="360363" y="1179513"/>
            <a:ext cx="4556125" cy="2144712"/>
          </a:xfrm>
          <a:custGeom>
            <a:avLst/>
            <a:gdLst>
              <a:gd name="T0" fmla="*/ 25986301 w 3551767"/>
              <a:gd name="T1" fmla="*/ 5806090 h 1689100"/>
              <a:gd name="T2" fmla="*/ 3004383 w 3551767"/>
              <a:gd name="T3" fmla="*/ 11411987 h 1689100"/>
              <a:gd name="T4" fmla="*/ 0 w 3551767"/>
              <a:gd name="T5" fmla="*/ 7436370 h 1689100"/>
              <a:gd name="T6" fmla="*/ 13070559 w 3551767"/>
              <a:gd name="T7" fmla="*/ 4519028 h 1689100"/>
              <a:gd name="T8" fmla="*/ 10066174 w 3551767"/>
              <a:gd name="T9" fmla="*/ 1201263 h 1689100"/>
              <a:gd name="T10" fmla="*/ 15951070 w 3551767"/>
              <a:gd name="T11" fmla="*/ 0 h 1689100"/>
              <a:gd name="T12" fmla="*/ 19884629 w 3551767"/>
              <a:gd name="T13" fmla="*/ 4032803 h 1689100"/>
              <a:gd name="T14" fmla="*/ 23663326 w 3551767"/>
              <a:gd name="T15" fmla="*/ 3146156 h 1689100"/>
              <a:gd name="T16" fmla="*/ 25986301 w 3551767"/>
              <a:gd name="T17" fmla="*/ 5806090 h 16891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51767"/>
              <a:gd name="T28" fmla="*/ 0 h 1689100"/>
              <a:gd name="T29" fmla="*/ 3551767 w 3551767"/>
              <a:gd name="T30" fmla="*/ 1689100 h 16891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51767" h="1689100">
                <a:moveTo>
                  <a:pt x="3551767" y="859366"/>
                </a:moveTo>
                <a:lnTo>
                  <a:pt x="410633" y="1689100"/>
                </a:lnTo>
                <a:lnTo>
                  <a:pt x="0" y="1100666"/>
                </a:lnTo>
                <a:lnTo>
                  <a:pt x="1786467" y="668866"/>
                </a:lnTo>
                <a:lnTo>
                  <a:pt x="1375833" y="177800"/>
                </a:lnTo>
                <a:lnTo>
                  <a:pt x="2180167" y="0"/>
                </a:lnTo>
                <a:lnTo>
                  <a:pt x="2717800" y="596900"/>
                </a:lnTo>
                <a:lnTo>
                  <a:pt x="3234267" y="465666"/>
                </a:lnTo>
                <a:lnTo>
                  <a:pt x="3551767" y="859366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2800" i="1">
              <a:ea typeface="+mn-ea"/>
              <a:cs typeface="+mn-cs"/>
            </a:endParaRPr>
          </a:p>
        </p:txBody>
      </p:sp>
      <p:sp>
        <p:nvSpPr>
          <p:cNvPr id="58" name="Légende encadrée 1 57"/>
          <p:cNvSpPr>
            <a:spLocks/>
          </p:cNvSpPr>
          <p:nvPr/>
        </p:nvSpPr>
        <p:spPr bwMode="auto">
          <a:xfrm>
            <a:off x="4067944" y="764704"/>
            <a:ext cx="4044950" cy="307777"/>
          </a:xfrm>
          <a:prstGeom prst="borderCallout1">
            <a:avLst>
              <a:gd name="adj1" fmla="val 73835"/>
              <a:gd name="adj2" fmla="val -992"/>
              <a:gd name="adj3" fmla="val 518183"/>
              <a:gd name="adj4" fmla="val -14221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EQUIPEX CONVENTION ANR-10-EQPX-46-</a:t>
            </a:r>
            <a:r>
              <a:rPr lang="fr-F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01</a:t>
            </a:r>
            <a:endParaRPr lang="en-GB" sz="1400" dirty="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  <a:sym typeface="Arial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6948264" y="1196752"/>
            <a:ext cx="2160240" cy="2376264"/>
            <a:chOff x="6911752" y="1700808"/>
            <a:chExt cx="2160240" cy="2376264"/>
          </a:xfrm>
        </p:grpSpPr>
        <p:sp>
          <p:nvSpPr>
            <p:cNvPr id="32774" name="ZoneTexte 28"/>
            <p:cNvSpPr txBox="1">
              <a:spLocks noChangeArrowheads="1"/>
            </p:cNvSpPr>
            <p:nvPr/>
          </p:nvSpPr>
          <p:spPr bwMode="auto">
            <a:xfrm>
              <a:off x="7296150" y="1960563"/>
              <a:ext cx="1841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GB" sz="1800"/>
            </a:p>
          </p:txBody>
        </p:sp>
        <p:pic>
          <p:nvPicPr>
            <p:cNvPr id="32778" name="Picture 40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618804"/>
              <a:ext cx="730250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3" name="Rectangle 37"/>
            <p:cNvSpPr>
              <a:spLocks/>
            </p:cNvSpPr>
            <p:nvPr/>
          </p:nvSpPr>
          <p:spPr bwMode="auto">
            <a:xfrm>
              <a:off x="7586663" y="2286000"/>
              <a:ext cx="41275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endParaRPr lang="en-GB" sz="1600"/>
            </a:p>
          </p:txBody>
        </p:sp>
        <p:sp>
          <p:nvSpPr>
            <p:cNvPr id="47" name="Légende encadrée 1 46"/>
            <p:cNvSpPr>
              <a:spLocks/>
            </p:cNvSpPr>
            <p:nvPr/>
          </p:nvSpPr>
          <p:spPr bwMode="auto">
            <a:xfrm>
              <a:off x="8295655" y="2545085"/>
              <a:ext cx="711200" cy="523875"/>
            </a:xfrm>
            <a:prstGeom prst="borderCallout1">
              <a:avLst>
                <a:gd name="adj1" fmla="val 94763"/>
                <a:gd name="adj2" fmla="val 38918"/>
                <a:gd name="adj3" fmla="val 138536"/>
                <a:gd name="adj4" fmla="val 1755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  <a:ea typeface="Arial" pitchFamily="-83" charset="0"/>
                  <a:cs typeface="Arial" pitchFamily="-83" charset="0"/>
                  <a:sym typeface="Arial" pitchFamily="-83" charset="0"/>
                </a:rPr>
                <a:t>PARIS</a:t>
              </a:r>
            </a:p>
            <a:p>
              <a:pPr algn="ctr">
                <a:defRPr/>
              </a:pPr>
              <a:r>
                <a:rPr lang="en-GB" sz="1400" dirty="0">
                  <a:solidFill>
                    <a:schemeClr val="tx1"/>
                  </a:solidFill>
                  <a:sym typeface="Arial" pitchFamily="-83" charset="0"/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  <a:sym typeface="Arial" pitchFamily="-83" charset="0"/>
                </a:rPr>
                <a:t>MoU</a:t>
              </a:r>
              <a:endParaRPr lang="en-GB" sz="1400" dirty="0">
                <a:solidFill>
                  <a:schemeClr val="tx1"/>
                </a:solidFill>
                <a:sym typeface="Arial" pitchFamily="-83" charset="0"/>
              </a:endParaRPr>
            </a:p>
          </p:txBody>
        </p:sp>
        <p:sp>
          <p:nvSpPr>
            <p:cNvPr id="48" name="Légende encadrée 1 47"/>
            <p:cNvSpPr>
              <a:spLocks/>
            </p:cNvSpPr>
            <p:nvPr/>
          </p:nvSpPr>
          <p:spPr bwMode="auto">
            <a:xfrm>
              <a:off x="7173094" y="1916832"/>
              <a:ext cx="1466850" cy="523875"/>
            </a:xfrm>
            <a:prstGeom prst="borderCallout1">
              <a:avLst>
                <a:gd name="adj1" fmla="val 104293"/>
                <a:gd name="adj2" fmla="val 48875"/>
                <a:gd name="adj3" fmla="val 167224"/>
                <a:gd name="adj4" fmla="val 27422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/>
                <a:t>EXOGAM 2</a:t>
              </a:r>
            </a:p>
            <a:p>
              <a:pPr algn="ctr">
                <a:defRPr/>
              </a:pPr>
              <a:r>
                <a:rPr lang="en-GB" sz="1400" dirty="0">
                  <a:ea typeface="ヒラギノ角ゴ Pro W3" charset="-128"/>
                  <a:cs typeface="ヒラギノ角ゴ Pro W3" charset="-128"/>
                </a:rPr>
                <a:t>Coll. Agreement</a:t>
              </a:r>
            </a:p>
          </p:txBody>
        </p:sp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1" t="31227" r="23718" b="31458"/>
            <a:stretch>
              <a:fillRect/>
            </a:stretch>
          </p:blipFill>
          <p:spPr bwMode="auto">
            <a:xfrm>
              <a:off x="7956376" y="3140968"/>
              <a:ext cx="928606" cy="935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Rectangle à coins arrondis 1"/>
            <p:cNvSpPr/>
            <p:nvPr/>
          </p:nvSpPr>
          <p:spPr bwMode="auto">
            <a:xfrm>
              <a:off x="6911752" y="1700808"/>
              <a:ext cx="2160240" cy="2376264"/>
            </a:xfrm>
            <a:prstGeom prst="roundRect">
              <a:avLst/>
            </a:prstGeom>
            <a:solidFill>
              <a:srgbClr val="FFFF00">
                <a:alpha val="10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7051016" y="3501008"/>
              <a:ext cx="868848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/>
                <a:t>gamma</a:t>
              </a:r>
              <a:endParaRPr lang="fr-FR" sz="1600" dirty="0"/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7884368" y="4725144"/>
            <a:ext cx="1080120" cy="2016224"/>
            <a:chOff x="7725072" y="4725144"/>
            <a:chExt cx="1080120" cy="2016224"/>
          </a:xfrm>
        </p:grpSpPr>
        <p:sp>
          <p:nvSpPr>
            <p:cNvPr id="55" name="Légende encadrée 1 54"/>
            <p:cNvSpPr>
              <a:spLocks/>
            </p:cNvSpPr>
            <p:nvPr/>
          </p:nvSpPr>
          <p:spPr bwMode="auto">
            <a:xfrm>
              <a:off x="7956376" y="4869160"/>
              <a:ext cx="684212" cy="522287"/>
            </a:xfrm>
            <a:prstGeom prst="borderCallout1">
              <a:avLst>
                <a:gd name="adj1" fmla="val 94763"/>
                <a:gd name="adj2" fmla="val 38918"/>
                <a:gd name="adj3" fmla="val 136663"/>
                <a:gd name="adj4" fmla="val 3484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ea typeface="Arial" pitchFamily="-83" charset="0"/>
                  <a:cs typeface="Arial" pitchFamily="-83" charset="0"/>
                  <a:sym typeface="Arial" pitchFamily="-83" charset="0"/>
                </a:rPr>
                <a:t>NEDA</a:t>
              </a:r>
            </a:p>
            <a:p>
              <a:pPr algn="ctr">
                <a:defRPr/>
              </a:pPr>
              <a:r>
                <a:rPr lang="en-GB" sz="1400" dirty="0">
                  <a:ea typeface="ヒラギノ角ゴ Pro W3" pitchFamily="-83" charset="-128"/>
                  <a:cs typeface="ヒラギノ角ゴ Pro W3" pitchFamily="-83" charset="-128"/>
                  <a:sym typeface="Arial" pitchFamily="-83" charset="0"/>
                </a:rPr>
                <a:t> </a:t>
              </a:r>
              <a:r>
                <a:rPr lang="en-GB" sz="1400" dirty="0" err="1">
                  <a:ea typeface="ヒラギノ角ゴ Pro W3" pitchFamily="-83" charset="-128"/>
                  <a:cs typeface="ヒラギノ角ゴ Pro W3" pitchFamily="-83" charset="-128"/>
                  <a:sym typeface="Arial" pitchFamily="-83" charset="0"/>
                </a:rPr>
                <a:t>MoU</a:t>
              </a:r>
              <a:endParaRPr lang="en-GB" sz="1400" dirty="0">
                <a:ea typeface="ヒラギノ角ゴ Pro W3" pitchFamily="-83" charset="-128"/>
                <a:cs typeface="ヒラギノ角ゴ Pro W3" pitchFamily="-83" charset="-128"/>
                <a:sym typeface="Arial" pitchFamily="-83" charset="0"/>
              </a:endParaRPr>
            </a:p>
          </p:txBody>
        </p:sp>
        <p:pic>
          <p:nvPicPr>
            <p:cNvPr id="56" name="Image 14" descr="spherical_2pi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5445224"/>
              <a:ext cx="933778" cy="79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Rectangle à coins arrondis 59"/>
            <p:cNvSpPr/>
            <p:nvPr/>
          </p:nvSpPr>
          <p:spPr bwMode="auto">
            <a:xfrm>
              <a:off x="7725072" y="4725144"/>
              <a:ext cx="1080120" cy="2016224"/>
            </a:xfrm>
            <a:prstGeom prst="roundRect">
              <a:avLst/>
            </a:prstGeom>
            <a:solidFill>
              <a:srgbClr val="FFFF00">
                <a:alpha val="10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7852614" y="6237312"/>
              <a:ext cx="880570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smtClean="0"/>
                <a:t>neutron</a:t>
              </a:r>
              <a:endParaRPr lang="fr-FR" sz="1600" dirty="0"/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3779912" y="4149080"/>
            <a:ext cx="2592288" cy="2592288"/>
            <a:chOff x="3851920" y="3816424"/>
            <a:chExt cx="2592288" cy="2592288"/>
          </a:xfrm>
        </p:grpSpPr>
        <p:pic>
          <p:nvPicPr>
            <p:cNvPr id="32777" name="Picture 31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5013176"/>
              <a:ext cx="766762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Image 4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941168"/>
              <a:ext cx="909637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6" descr="Gasphyde 2 - 170609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149080"/>
              <a:ext cx="838200" cy="75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Légende encadrée 1 38"/>
            <p:cNvSpPr>
              <a:spLocks/>
            </p:cNvSpPr>
            <p:nvPr/>
          </p:nvSpPr>
          <p:spPr bwMode="auto">
            <a:xfrm>
              <a:off x="5580112" y="5733256"/>
              <a:ext cx="685800" cy="523875"/>
            </a:xfrm>
            <a:prstGeom prst="borderCallout1">
              <a:avLst>
                <a:gd name="adj1" fmla="val 166"/>
                <a:gd name="adj2" fmla="val 49347"/>
                <a:gd name="adj3" fmla="val -32070"/>
                <a:gd name="adj4" fmla="val 31183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1400" dirty="0">
                  <a:ea typeface="ヒラギノ角ゴ Pro W3" charset="-128"/>
                  <a:cs typeface="ヒラギノ角ゴ Pro W3" charset="-128"/>
                </a:rPr>
                <a:t>FAZIA</a:t>
              </a:r>
            </a:p>
            <a:p>
              <a:pPr algn="ctr">
                <a:defRPr/>
              </a:pPr>
              <a:r>
                <a:rPr lang="en-GB" sz="1400" dirty="0" err="1">
                  <a:ea typeface="ヒラギノ角ゴ Pro W3" charset="-128"/>
                  <a:cs typeface="ヒラギノ角ゴ Pro W3" charset="-128"/>
                </a:rPr>
                <a:t>MoU</a:t>
              </a:r>
              <a:endParaRPr lang="en-GB" sz="1400" dirty="0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32784" name="Rectangle 38"/>
            <p:cNvSpPr>
              <a:spLocks/>
            </p:cNvSpPr>
            <p:nvPr/>
          </p:nvSpPr>
          <p:spPr bwMode="auto">
            <a:xfrm>
              <a:off x="5302672" y="3933056"/>
              <a:ext cx="925512" cy="2159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 dirty="0"/>
                <a:t>GASPARD</a:t>
              </a:r>
            </a:p>
          </p:txBody>
        </p:sp>
        <p:sp>
          <p:nvSpPr>
            <p:cNvPr id="69651" name="Rectangle 40"/>
            <p:cNvSpPr>
              <a:spLocks/>
            </p:cNvSpPr>
            <p:nvPr/>
          </p:nvSpPr>
          <p:spPr bwMode="auto">
            <a:xfrm>
              <a:off x="3995936" y="5733256"/>
              <a:ext cx="1476375" cy="43021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40639" bIns="0">
              <a:spAutoFit/>
            </a:bodyPr>
            <a:lstStyle/>
            <a:p>
              <a:pPr marL="39688" algn="ctr">
                <a:defRPr/>
              </a:pPr>
              <a:r>
                <a:rPr lang="en-US" sz="1400" dirty="0">
                  <a:solidFill>
                    <a:srgbClr val="000000"/>
                  </a:solidFill>
                  <a:sym typeface="Arial" charset="0"/>
                </a:rPr>
                <a:t>ACTAR-TPC </a:t>
              </a:r>
            </a:p>
            <a:p>
              <a:pPr marL="39688" algn="ctr">
                <a:defRPr/>
              </a:pPr>
              <a:r>
                <a:rPr lang="en-US" sz="1400" dirty="0">
                  <a:solidFill>
                    <a:srgbClr val="000000"/>
                  </a:solidFill>
                  <a:sym typeface="Arial" charset="0"/>
                </a:rPr>
                <a:t>Coll. Agreement</a:t>
              </a:r>
            </a:p>
          </p:txBody>
        </p:sp>
        <p:sp>
          <p:nvSpPr>
            <p:cNvPr id="59" name="Rectangle à coins arrondis 58"/>
            <p:cNvSpPr/>
            <p:nvPr/>
          </p:nvSpPr>
          <p:spPr bwMode="auto">
            <a:xfrm>
              <a:off x="3851920" y="3816424"/>
              <a:ext cx="2592288" cy="2592288"/>
            </a:xfrm>
            <a:prstGeom prst="roundRect">
              <a:avLst/>
            </a:prstGeom>
            <a:solidFill>
              <a:srgbClr val="FFFF00">
                <a:alpha val="10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3995936" y="4149080"/>
              <a:ext cx="971740" cy="58477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Charged</a:t>
              </a:r>
              <a:endParaRPr lang="fr-FR" sz="1600" dirty="0" smtClean="0"/>
            </a:p>
            <a:p>
              <a:r>
                <a:rPr lang="fr-FR" sz="1600" dirty="0" err="1" smtClean="0"/>
                <a:t>particle</a:t>
              </a:r>
              <a:endParaRPr lang="fr-FR" sz="1600" dirty="0"/>
            </a:p>
          </p:txBody>
        </p:sp>
      </p:grpSp>
      <p:sp>
        <p:nvSpPr>
          <p:cNvPr id="64" name="ZoneTexte 63"/>
          <p:cNvSpPr txBox="1">
            <a:spLocks noChangeArrowheads="1"/>
          </p:cNvSpPr>
          <p:nvPr/>
        </p:nvSpPr>
        <p:spPr bwMode="auto">
          <a:xfrm>
            <a:off x="107504" y="4941168"/>
            <a:ext cx="3456384" cy="1169551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Nominal operation of GANIL/SPIRAL2:</a:t>
            </a:r>
          </a:p>
          <a:p>
            <a:pPr marL="180975" indent="-180975" eaLnBrk="0" hangingPunct="0">
              <a:buFont typeface="Wingdings" charset="2"/>
              <a:buChar char="ü"/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up to 79 weeks/y of stable-ion beams</a:t>
            </a:r>
          </a:p>
          <a:p>
            <a:pPr marL="180975" indent="-180975" eaLnBrk="0" hangingPunct="0">
              <a:buFont typeface="Wingdings" charset="2"/>
              <a:buChar char="ü"/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up to 53 weeks/y of RIB</a:t>
            </a:r>
          </a:p>
          <a:p>
            <a:pPr marL="180975" indent="-180975" eaLnBrk="0" hangingPunct="0">
              <a:buFont typeface="Wingdings" charset="2"/>
              <a:buChar char="ü"/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up to 5 beams (2 RIB) simultaneously </a:t>
            </a:r>
          </a:p>
          <a:p>
            <a:pPr marL="180975" indent="-180975" eaLnBrk="0" hangingPunct="0">
              <a:buFont typeface="Wingdings" charset="2"/>
              <a:buChar char="ü"/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800-900 users</a:t>
            </a:r>
          </a:p>
        </p:txBody>
      </p:sp>
      <p:sp>
        <p:nvSpPr>
          <p:cNvPr id="65" name="ZoneTexte 37"/>
          <p:cNvSpPr txBox="1">
            <a:spLocks noChangeArrowheads="1"/>
          </p:cNvSpPr>
          <p:nvPr/>
        </p:nvSpPr>
        <p:spPr bwMode="auto">
          <a:xfrm>
            <a:off x="539552" y="3284984"/>
            <a:ext cx="2160488" cy="1169551"/>
          </a:xfrm>
          <a:prstGeom prst="rect">
            <a:avLst/>
          </a:prstGeom>
          <a:solidFill>
            <a:srgbClr val="FFC1F7"/>
          </a:soli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Phase 2 (RIB)</a:t>
            </a:r>
          </a:p>
          <a:p>
            <a:pPr algn="ctr" eaLnBrk="0" hangingPunct="0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Detailed Design finished by 2013</a:t>
            </a:r>
          </a:p>
          <a:p>
            <a:pPr algn="ctr" eaLnBrk="0" hangingPunct="0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Civil construction </a:t>
            </a:r>
          </a:p>
          <a:p>
            <a:pPr algn="ctr" eaLnBrk="0" hangingPunct="0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from 2015</a:t>
            </a:r>
          </a:p>
        </p:txBody>
      </p:sp>
      <p:sp>
        <p:nvSpPr>
          <p:cNvPr id="66" name="ZoneTexte 35"/>
          <p:cNvSpPr txBox="1">
            <a:spLocks noChangeArrowheads="1"/>
          </p:cNvSpPr>
          <p:nvPr/>
        </p:nvSpPr>
        <p:spPr bwMode="auto">
          <a:xfrm>
            <a:off x="539552" y="836712"/>
            <a:ext cx="1467068" cy="954107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Phase 1</a:t>
            </a:r>
          </a:p>
          <a:p>
            <a:pPr algn="ctr" eaLnBrk="0" hangingPunct="0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Commissioning/</a:t>
            </a:r>
          </a:p>
          <a:p>
            <a:pPr algn="ctr" eaLnBrk="0" hangingPunct="0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experiments</a:t>
            </a:r>
          </a:p>
          <a:p>
            <a:pPr algn="ctr" eaLnBrk="0" hangingPunct="0"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in 2014</a:t>
            </a:r>
          </a:p>
        </p:txBody>
      </p:sp>
    </p:spTree>
    <p:extLst>
      <p:ext uri="{BB962C8B-B14F-4D97-AF65-F5344CB8AC3E}">
        <p14:creationId xmlns:p14="http://schemas.microsoft.com/office/powerpoint/2010/main" val="314593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51209" y="1073011"/>
            <a:ext cx="172819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399789" y="4709415"/>
            <a:ext cx="356428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015305" y="3557287"/>
            <a:ext cx="1584176" cy="61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07193" y="4169355"/>
            <a:ext cx="1872208" cy="684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663377" y="4439385"/>
            <a:ext cx="2880320" cy="846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4103538" y="1785317"/>
            <a:ext cx="1116534" cy="36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14826" y="712082"/>
            <a:ext cx="4961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ja-JP" sz="1800" b="1" dirty="0">
                <a:solidFill>
                  <a:srgbClr val="800000"/>
                </a:solidFill>
                <a:latin typeface="+mn-lt"/>
                <a:ea typeface="MS Gothic" pitchFamily="49" charset="-128"/>
                <a:cs typeface="Times New Roman" pitchFamily="18" charset="0"/>
              </a:rPr>
              <a:t>Phase1:</a:t>
            </a:r>
          </a:p>
          <a:p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Increase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the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intensity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of stable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beams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by a factor 10 to 100 – High intense neutron source</a:t>
            </a:r>
          </a:p>
          <a:p>
            <a:r>
              <a:rPr lang="en-US" sz="1400" i="1" dirty="0" smtClean="0"/>
              <a:t>10pμA </a:t>
            </a:r>
            <a:r>
              <a:rPr lang="en-US" sz="1400" i="1" dirty="0"/>
              <a:t>(6.10</a:t>
            </a:r>
            <a:r>
              <a:rPr lang="en-US" sz="1400" i="1" baseline="30000" dirty="0"/>
              <a:t>13</a:t>
            </a:r>
            <a:r>
              <a:rPr lang="en-US" sz="1400" i="1" dirty="0"/>
              <a:t>pps) A&lt;</a:t>
            </a:r>
            <a:r>
              <a:rPr lang="en-US" sz="1400" i="1" dirty="0" smtClean="0"/>
              <a:t>50</a:t>
            </a:r>
            <a:r>
              <a:rPr lang="fr-FR" altLang="ja-JP" sz="1800" dirty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4111912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ja-JP" sz="1800" b="1" dirty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Phase2: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Produce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exotic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nuclei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in abondance (factor 10 to 1000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higher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than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present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facility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)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Expand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 the range of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exotic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nuclei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to  Z&gt;40 A&gt;80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11960" y="5662989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800" dirty="0">
                <a:solidFill>
                  <a:srgbClr val="800000"/>
                </a:solidFill>
              </a:rPr>
              <a:t>Post-</a:t>
            </a:r>
            <a:r>
              <a:rPr lang="fr-FR" sz="1800" dirty="0" err="1">
                <a:solidFill>
                  <a:srgbClr val="800000"/>
                </a:solidFill>
              </a:rPr>
              <a:t>acceleration</a:t>
            </a:r>
            <a:r>
              <a:rPr lang="fr-FR" sz="1800" dirty="0">
                <a:solidFill>
                  <a:srgbClr val="800000"/>
                </a:solidFill>
              </a:rPr>
              <a:t> of </a:t>
            </a:r>
            <a:r>
              <a:rPr lang="fr-FR" sz="1800" dirty="0" err="1">
                <a:solidFill>
                  <a:srgbClr val="800000"/>
                </a:solidFill>
              </a:rPr>
              <a:t>high</a:t>
            </a:r>
            <a:r>
              <a:rPr lang="fr-FR" sz="1800" dirty="0">
                <a:solidFill>
                  <a:srgbClr val="800000"/>
                </a:solidFill>
              </a:rPr>
              <a:t> </a:t>
            </a:r>
            <a:r>
              <a:rPr lang="fr-FR" sz="1800" dirty="0" err="1">
                <a:solidFill>
                  <a:srgbClr val="800000"/>
                </a:solidFill>
              </a:rPr>
              <a:t>intensity</a:t>
            </a:r>
            <a:r>
              <a:rPr lang="fr-FR" sz="1800" dirty="0">
                <a:solidFill>
                  <a:srgbClr val="800000"/>
                </a:solidFill>
              </a:rPr>
              <a:t> </a:t>
            </a:r>
            <a:r>
              <a:rPr lang="fr-FR" sz="1800" dirty="0" smtClean="0">
                <a:solidFill>
                  <a:srgbClr val="800000"/>
                </a:solidFill>
              </a:rPr>
              <a:t>RIB </a:t>
            </a:r>
            <a:r>
              <a:rPr lang="fr-FR" sz="1800" dirty="0" err="1"/>
              <a:t>through</a:t>
            </a:r>
            <a:r>
              <a:rPr lang="fr-FR" sz="1800" dirty="0"/>
              <a:t> the CIME </a:t>
            </a:r>
            <a:r>
              <a:rPr lang="fr-FR" sz="1800" dirty="0" smtClean="0"/>
              <a:t>cyclotron to the curent GANIL </a:t>
            </a:r>
            <a:r>
              <a:rPr lang="fr-FR" sz="1800" dirty="0" err="1" smtClean="0"/>
              <a:t>facility</a:t>
            </a:r>
            <a:endParaRPr lang="fr-FR" altLang="ja-JP" sz="1800" dirty="0" smtClean="0">
              <a:latin typeface="+mn-lt"/>
              <a:ea typeface="MS Mincho" pitchFamily="49" charset="-128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44208" y="928106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ja-JP" sz="1800" b="1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DESIR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(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low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energy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1800" dirty="0" err="1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facility</a:t>
            </a:r>
            <a:r>
              <a:rPr lang="fr-FR" altLang="ja-JP" sz="1800" dirty="0" smtClean="0">
                <a:solidFill>
                  <a:srgbClr val="800000"/>
                </a:solidFill>
                <a:latin typeface="+mn-lt"/>
                <a:ea typeface="MS Mincho" pitchFamily="49" charset="-128"/>
                <a:cs typeface="Calibri" pitchFamily="34" charset="0"/>
              </a:rPr>
              <a:t>)</a:t>
            </a:r>
            <a:endParaRPr lang="fr-FR" altLang="ja-JP" sz="1800" dirty="0">
              <a:solidFill>
                <a:srgbClr val="800000"/>
              </a:solidFill>
              <a:latin typeface="+mn-lt"/>
              <a:ea typeface="MS Mincho" pitchFamily="49" charset="-128"/>
              <a:cs typeface="Calibri" pitchFamily="34" charset="0"/>
            </a:endParaRPr>
          </a:p>
        </p:txBody>
      </p:sp>
      <p:pic>
        <p:nvPicPr>
          <p:cNvPr id="1028" name="Picture 4" descr="C:\Users\hg144771\Desktop\Exposes\TGIR\plan spiral2 2012 sans légen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78" y="1603562"/>
            <a:ext cx="7852898" cy="39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 rot="20728484">
            <a:off x="1035342" y="3062949"/>
            <a:ext cx="2049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LINAC driver</a:t>
            </a:r>
          </a:p>
          <a:p>
            <a:pPr lvl="0" algn="ctr">
              <a:defRPr/>
            </a:pPr>
            <a:r>
              <a:rPr lang="en-GB" sz="1200" dirty="0" smtClean="0">
                <a:solidFill>
                  <a:srgbClr val="000000"/>
                </a:solidFill>
                <a:sym typeface="Arial" pitchFamily="30" charset="0"/>
              </a:rPr>
              <a:t>33 </a:t>
            </a:r>
            <a:r>
              <a:rPr lang="en-GB" sz="1200" dirty="0">
                <a:solidFill>
                  <a:srgbClr val="000000"/>
                </a:solidFill>
                <a:sym typeface="Arial" pitchFamily="30" charset="0"/>
              </a:rPr>
              <a:t>MeV p, 40 MeV d (5mA)</a:t>
            </a:r>
          </a:p>
          <a:p>
            <a:pPr lvl="0" algn="ctr">
              <a:defRPr/>
            </a:pPr>
            <a:r>
              <a:rPr lang="en-GB" sz="1200" dirty="0">
                <a:solidFill>
                  <a:srgbClr val="000000"/>
                </a:solidFill>
                <a:sym typeface="Arial" pitchFamily="30" charset="0"/>
              </a:rPr>
              <a:t>14.5 </a:t>
            </a:r>
            <a:r>
              <a:rPr lang="en-GB" sz="1200" dirty="0" err="1">
                <a:solidFill>
                  <a:srgbClr val="000000"/>
                </a:solidFill>
                <a:sym typeface="Arial" pitchFamily="30" charset="0"/>
              </a:rPr>
              <a:t>A.MeV</a:t>
            </a:r>
            <a:r>
              <a:rPr lang="en-GB" sz="1200" dirty="0">
                <a:solidFill>
                  <a:srgbClr val="000000"/>
                </a:solidFill>
                <a:sym typeface="Arial" pitchFamily="30" charset="0"/>
              </a:rPr>
              <a:t> HI  (1mA)</a:t>
            </a:r>
            <a:endParaRPr lang="fr-FR" sz="1800" b="1" dirty="0">
              <a:latin typeface="Comic Sans MS" pitchFamily="66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 rot="3275048">
            <a:off x="2204847" y="1927190"/>
            <a:ext cx="6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latin typeface="Comic Sans MS" pitchFamily="66" charset="0"/>
              </a:rPr>
              <a:t>NFS</a:t>
            </a:r>
            <a:endParaRPr lang="fr-FR" sz="1800" b="1" dirty="0">
              <a:latin typeface="Comic Sans MS" pitchFamily="66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 rot="20676796">
            <a:off x="3628376" y="1966011"/>
            <a:ext cx="46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S</a:t>
            </a:r>
            <a:r>
              <a:rPr lang="fr-FR" sz="2000" b="1" baseline="30000" dirty="0" smtClean="0">
                <a:latin typeface="Comic Sans MS" pitchFamily="66" charset="0"/>
              </a:rPr>
              <a:t>3</a:t>
            </a:r>
            <a:endParaRPr lang="fr-FR" sz="2000" b="1" baseline="30000" dirty="0">
              <a:latin typeface="Comic Sans MS" pitchFamily="66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 rot="20784200">
            <a:off x="4746239" y="159025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latin typeface="Comic Sans MS" pitchFamily="66" charset="0"/>
              </a:rPr>
              <a:t>DESIR</a:t>
            </a:r>
            <a:endParaRPr lang="fr-FR" sz="1800" b="1" dirty="0">
              <a:latin typeface="Comic Sans MS" pitchFamily="66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 rot="20566244">
            <a:off x="6373595" y="234557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latin typeface="Comic Sans MS" pitchFamily="66" charset="0"/>
              </a:rPr>
              <a:t>GANIL</a:t>
            </a:r>
            <a:endParaRPr lang="fr-FR" sz="1800" b="1" dirty="0">
              <a:latin typeface="Comic Sans MS" pitchFamily="66" charset="0"/>
            </a:endParaRPr>
          </a:p>
        </p:txBody>
      </p:sp>
      <p:pic>
        <p:nvPicPr>
          <p:cNvPr id="21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538959" cy="54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62028"/>
            <a:ext cx="538959" cy="54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"/>
          <p:cNvSpPr txBox="1">
            <a:spLocks noChangeArrowheads="1"/>
          </p:cNvSpPr>
          <p:nvPr/>
        </p:nvSpPr>
        <p:spPr bwMode="auto">
          <a:xfrm>
            <a:off x="82550" y="5661248"/>
            <a:ext cx="3822193" cy="646331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Investment :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Cost: 151,7 M€ &amp; &gt;23 M€ detectors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1272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67744" y="44624"/>
            <a:ext cx="4826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fr-FR" sz="2800" b="1" dirty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SPIRAL2 </a:t>
            </a:r>
            <a:r>
              <a:rPr lang="fr-FR" sz="2800" b="1" dirty="0" smtClean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a national </a:t>
            </a:r>
            <a:r>
              <a:rPr lang="fr-FR" sz="2800" b="1" dirty="0" err="1" smtClean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priority</a:t>
            </a:r>
            <a:endParaRPr lang="fr-FR" sz="2800" b="1" dirty="0">
              <a:solidFill>
                <a:srgbClr val="660066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 rot="20456769">
            <a:off x="3439162" y="3505500"/>
            <a:ext cx="16538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Production</a:t>
            </a:r>
          </a:p>
          <a:p>
            <a:pPr algn="ctr"/>
            <a:r>
              <a:rPr lang="en-GB" sz="1200" dirty="0">
                <a:solidFill>
                  <a:srgbClr val="000000"/>
                </a:solidFill>
                <a:sym typeface="Arial" pitchFamily="30" charset="0"/>
              </a:rPr>
              <a:t>u</a:t>
            </a:r>
            <a:r>
              <a:rPr lang="en-GB" sz="1200" dirty="0" smtClean="0">
                <a:solidFill>
                  <a:srgbClr val="000000"/>
                </a:solidFill>
                <a:sym typeface="Arial" pitchFamily="30" charset="0"/>
              </a:rPr>
              <a:t>p </a:t>
            </a:r>
            <a:r>
              <a:rPr lang="en-GB" sz="1200" dirty="0">
                <a:solidFill>
                  <a:srgbClr val="000000"/>
                </a:solidFill>
                <a:sym typeface="Arial" pitchFamily="30" charset="0"/>
              </a:rPr>
              <a:t>to 10</a:t>
            </a:r>
            <a:r>
              <a:rPr lang="en-GB" sz="1200" baseline="30000" dirty="0">
                <a:solidFill>
                  <a:srgbClr val="000000"/>
                </a:solidFill>
                <a:sym typeface="Arial" pitchFamily="30" charset="0"/>
              </a:rPr>
              <a:t>14</a:t>
            </a:r>
            <a:r>
              <a:rPr lang="en-GB" sz="1200" dirty="0">
                <a:solidFill>
                  <a:srgbClr val="000000"/>
                </a:solidFill>
                <a:sym typeface="Arial" pitchFamily="30" charset="0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sym typeface="Arial" pitchFamily="30" charset="0"/>
              </a:rPr>
              <a:t>FF/s</a:t>
            </a:r>
            <a:endParaRPr lang="en-GB" sz="1200" dirty="0">
              <a:solidFill>
                <a:srgbClr val="000000"/>
              </a:solidFill>
              <a:sym typeface="Arial" pitchFamily="30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5496" y="6453336"/>
            <a:ext cx="9080905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600" b="1" i="1" dirty="0" smtClean="0"/>
              <a:t>SPIRAL2 </a:t>
            </a:r>
            <a:r>
              <a:rPr lang="fr-FR" sz="1600" b="1" i="1" dirty="0" err="1" smtClean="0"/>
              <a:t>is</a:t>
            </a:r>
            <a:r>
              <a:rPr lang="fr-FR" sz="1600" b="1" i="1" dirty="0" smtClean="0"/>
              <a:t> on the </a:t>
            </a:r>
            <a:r>
              <a:rPr lang="fr-FR" sz="1600" b="1" i="1" dirty="0" err="1" smtClean="0"/>
              <a:t>list</a:t>
            </a:r>
            <a:r>
              <a:rPr lang="fr-FR" sz="1600" b="1" i="1" dirty="0" smtClean="0"/>
              <a:t> of the </a:t>
            </a:r>
            <a:r>
              <a:rPr lang="fr-FR" sz="1600" b="1" i="1" dirty="0" err="1" smtClean="0"/>
              <a:t>European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Strategy</a:t>
            </a:r>
            <a:r>
              <a:rPr lang="fr-FR" sz="1600" b="1" i="1" dirty="0" smtClean="0"/>
              <a:t> Forum on </a:t>
            </a:r>
            <a:r>
              <a:rPr lang="fr-FR" sz="1600" b="1" i="1" dirty="0" err="1" smtClean="0"/>
              <a:t>Research</a:t>
            </a:r>
            <a:r>
              <a:rPr lang="fr-FR" sz="1600" b="1" i="1" dirty="0" smtClean="0"/>
              <a:t> Infrastructures (ESFRI)</a:t>
            </a:r>
            <a:endParaRPr lang="fr-FR" sz="1600" b="1" i="1" dirty="0"/>
          </a:p>
        </p:txBody>
      </p:sp>
      <p:pic>
        <p:nvPicPr>
          <p:cNvPr id="33" name="Image 32" descr="Capture d’écran 2012-10-15 à 00.18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885">
            <a:off x="6164203" y="2354672"/>
            <a:ext cx="2290572" cy="172217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isometricTopUp"/>
            <a:lightRig rig="threePt" dir="t"/>
          </a:scene3d>
        </p:spPr>
      </p:pic>
      <p:sp>
        <p:nvSpPr>
          <p:cNvPr id="34" name="ZoneTexte 33"/>
          <p:cNvSpPr txBox="1">
            <a:spLocks noChangeArrowheads="1"/>
          </p:cNvSpPr>
          <p:nvPr/>
        </p:nvSpPr>
        <p:spPr bwMode="auto">
          <a:xfrm rot="20452893">
            <a:off x="7339916" y="3653621"/>
            <a:ext cx="1889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200" dirty="0">
                <a:solidFill>
                  <a:srgbClr val="000000"/>
                </a:solidFill>
                <a:latin typeface="+mn-lt"/>
                <a:sym typeface="Arial" pitchFamily="30" charset="0"/>
              </a:rPr>
              <a:t>CIME :</a:t>
            </a:r>
            <a:r>
              <a:rPr lang="en-GB" sz="1200" dirty="0" smtClean="0">
                <a:solidFill>
                  <a:srgbClr val="000000"/>
                </a:solidFill>
                <a:latin typeface="+mn-lt"/>
                <a:sym typeface="Arial" pitchFamily="30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+mn-lt"/>
                <a:sym typeface="Arial" pitchFamily="30" charset="0"/>
              </a:rPr>
              <a:t>1-20 </a:t>
            </a:r>
            <a:r>
              <a:rPr lang="en-GB" sz="1200" dirty="0" err="1">
                <a:solidFill>
                  <a:srgbClr val="000000"/>
                </a:solidFill>
                <a:latin typeface="+mn-lt"/>
                <a:sym typeface="Arial" pitchFamily="30" charset="0"/>
              </a:rPr>
              <a:t>AMeV</a:t>
            </a:r>
            <a:r>
              <a:rPr lang="en-GB" sz="1200" dirty="0">
                <a:solidFill>
                  <a:srgbClr val="000000"/>
                </a:solidFill>
                <a:latin typeface="+mn-lt"/>
                <a:sym typeface="Arial" pitchFamily="30" charset="0"/>
              </a:rPr>
              <a:t> </a:t>
            </a:r>
            <a:endParaRPr lang="en-GB" sz="1200" dirty="0" smtClean="0">
              <a:solidFill>
                <a:srgbClr val="000000"/>
              </a:solidFill>
              <a:latin typeface="+mn-lt"/>
              <a:sym typeface="Arial" pitchFamily="30" charset="0"/>
            </a:endParaRPr>
          </a:p>
          <a:p>
            <a:pPr eaLnBrk="0" hangingPunct="0">
              <a:defRPr/>
            </a:pPr>
            <a:r>
              <a:rPr lang="en-GB" sz="1200" dirty="0" smtClean="0">
                <a:solidFill>
                  <a:srgbClr val="000000"/>
                </a:solidFill>
                <a:latin typeface="+mn-lt"/>
                <a:sym typeface="Arial" pitchFamily="30" charset="0"/>
              </a:rPr>
              <a:t>(9 </a:t>
            </a:r>
            <a:r>
              <a:rPr lang="en-GB" sz="1200" dirty="0" err="1">
                <a:solidFill>
                  <a:srgbClr val="000000"/>
                </a:solidFill>
                <a:latin typeface="+mn-lt"/>
                <a:sym typeface="Arial" pitchFamily="30" charset="0"/>
              </a:rPr>
              <a:t>AMeV</a:t>
            </a:r>
            <a:r>
              <a:rPr lang="en-GB" sz="1200" dirty="0">
                <a:solidFill>
                  <a:srgbClr val="000000"/>
                </a:solidFill>
                <a:latin typeface="+mn-lt"/>
                <a:sym typeface="Arial" pitchFamily="30" charset="0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latin typeface="+mn-lt"/>
                <a:sym typeface="Arial" pitchFamily="30" charset="0"/>
              </a:rPr>
              <a:t>pour FF</a:t>
            </a:r>
            <a:r>
              <a:rPr lang="en-GB" sz="1200" dirty="0">
                <a:solidFill>
                  <a:srgbClr val="000000"/>
                </a:solidFill>
                <a:latin typeface="+mn-lt"/>
                <a:sym typeface="Arial" pitchFamily="30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5736" y="54868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i="1" dirty="0" smtClean="0">
                <a:latin typeface="Comic Sans MS" pitchFamily="66" charset="0"/>
              </a:rPr>
              <a:t>TGIR </a:t>
            </a:r>
            <a:r>
              <a:rPr lang="fr-FR" sz="1200" i="1" dirty="0" err="1" smtClean="0">
                <a:latin typeface="Comic Sans MS" pitchFamily="66" charset="0"/>
              </a:rPr>
              <a:t>roadmap</a:t>
            </a:r>
            <a:r>
              <a:rPr lang="fr-FR" sz="1200" i="1" dirty="0" smtClean="0">
                <a:latin typeface="Comic Sans MS" pitchFamily="66" charset="0"/>
              </a:rPr>
              <a:t> (</a:t>
            </a:r>
            <a:r>
              <a:rPr lang="fr-FR" sz="1200" i="1" dirty="0">
                <a:latin typeface="Comic Sans MS" pitchFamily="66" charset="0"/>
              </a:rPr>
              <a:t>rapport ministère 2012)</a:t>
            </a:r>
            <a:endParaRPr lang="fr-FR" sz="1400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1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20" grpId="0"/>
      <p:bldP spid="29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3"/>
          <p:cNvSpPr txBox="1">
            <a:spLocks noChangeArrowheads="1"/>
          </p:cNvSpPr>
          <p:nvPr/>
        </p:nvSpPr>
        <p:spPr bwMode="auto">
          <a:xfrm>
            <a:off x="99123" y="162580"/>
            <a:ext cx="23392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rgbClr val="660066"/>
                </a:solidFill>
                <a:ea typeface="ヒラギノ角ゴ Pro W3" charset="-128"/>
                <a:cs typeface="ヒラギノ角ゴ Pro W3" charset="-128"/>
              </a:rPr>
              <a:t>Conclusions</a:t>
            </a:r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381000" y="764704"/>
            <a:ext cx="8589962" cy="535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800"/>
              </a:spcAft>
              <a:buFont typeface="Wingdings" charset="2"/>
              <a:buChar char="Ø"/>
            </a:pPr>
            <a:r>
              <a:rPr lang="en-GB" sz="1800" dirty="0" smtClean="0"/>
              <a:t>SPIRAL2 </a:t>
            </a:r>
            <a:r>
              <a:rPr lang="en-GB" sz="1800" dirty="0"/>
              <a:t>Phase 1 (LINAC, S3, NFS) under construction; civil construction to be finished </a:t>
            </a:r>
            <a:r>
              <a:rPr lang="en-GB" sz="1800" dirty="0" smtClean="0"/>
              <a:t>by beginning of 2014 </a:t>
            </a:r>
            <a:endParaRPr lang="en-GB" sz="1800" dirty="0"/>
          </a:p>
          <a:p>
            <a:pPr marL="342900" indent="-342900">
              <a:spcAft>
                <a:spcPts val="1800"/>
              </a:spcAft>
              <a:buFont typeface="Wingdings" charset="2"/>
              <a:buChar char="Ø"/>
            </a:pPr>
            <a:r>
              <a:rPr lang="en-GB" sz="1800" dirty="0" smtClean="0"/>
              <a:t>First </a:t>
            </a:r>
            <a:r>
              <a:rPr lang="en-GB" sz="1800" dirty="0"/>
              <a:t>SPIRAL2 Phase 1 </a:t>
            </a:r>
            <a:r>
              <a:rPr lang="en-GB" sz="1800" dirty="0" smtClean="0"/>
              <a:t>beam by end 2014</a:t>
            </a:r>
            <a:endParaRPr lang="en-GB" sz="1800" dirty="0"/>
          </a:p>
          <a:p>
            <a:pPr marL="342900" indent="-342900">
              <a:spcAft>
                <a:spcPts val="0"/>
              </a:spcAft>
              <a:buFont typeface="Wingdings" charset="2"/>
              <a:buChar char="Ø"/>
            </a:pPr>
            <a:r>
              <a:rPr lang="en-GB" sz="1800" dirty="0"/>
              <a:t>NFS &amp; S3 phase 0 (8 M€ from EQUIPEX) fully funded and under construction</a:t>
            </a:r>
          </a:p>
          <a:p>
            <a:pPr marL="800100" lvl="1" indent="-342900">
              <a:spcAft>
                <a:spcPts val="0"/>
              </a:spcAft>
              <a:buFont typeface="Courier New"/>
              <a:buChar char="o"/>
            </a:pPr>
            <a:r>
              <a:rPr lang="fr-FR" sz="1800" dirty="0" err="1"/>
              <a:t>Fisrt</a:t>
            </a:r>
            <a:r>
              <a:rPr lang="fr-FR" sz="1800" dirty="0"/>
              <a:t> NFS </a:t>
            </a:r>
            <a:r>
              <a:rPr lang="fr-FR" sz="1800" dirty="0" err="1"/>
              <a:t>beam</a:t>
            </a:r>
            <a:r>
              <a:rPr lang="fr-FR" sz="1800" dirty="0"/>
              <a:t> end 2014</a:t>
            </a:r>
          </a:p>
          <a:p>
            <a:pPr marL="800100" lvl="1" indent="-342900">
              <a:spcAft>
                <a:spcPts val="1800"/>
              </a:spcAft>
              <a:buFont typeface="Courier New"/>
              <a:buChar char="o"/>
            </a:pPr>
            <a:r>
              <a:rPr lang="fr-FR" sz="1800" dirty="0"/>
              <a:t>First S</a:t>
            </a:r>
            <a:r>
              <a:rPr lang="fr-FR" sz="1800" baseline="30000" dirty="0"/>
              <a:t>3</a:t>
            </a:r>
            <a:r>
              <a:rPr lang="fr-FR" sz="1800" dirty="0"/>
              <a:t> </a:t>
            </a:r>
            <a:r>
              <a:rPr lang="fr-FR" sz="1800" dirty="0" err="1"/>
              <a:t>beam</a:t>
            </a:r>
            <a:r>
              <a:rPr lang="fr-FR" sz="1800" dirty="0"/>
              <a:t> end 2015</a:t>
            </a:r>
            <a:endParaRPr lang="en-GB" sz="1800" dirty="0"/>
          </a:p>
          <a:p>
            <a:pPr marL="342900" indent="-342900">
              <a:spcAft>
                <a:spcPts val="1800"/>
              </a:spcAft>
              <a:buFont typeface="Wingdings" charset="2"/>
              <a:buChar char="Ø"/>
            </a:pPr>
            <a:r>
              <a:rPr lang="en-GB" sz="1800" dirty="0"/>
              <a:t>SPIRAL 2 Phase 2 (RIB, DESIR) design study </a:t>
            </a:r>
            <a:r>
              <a:rPr lang="en-GB" sz="1800" dirty="0">
                <a:solidFill>
                  <a:schemeClr val="dk1"/>
                </a:solidFill>
              </a:rPr>
              <a:t>finished by 2013, final decision on the construction expected by end 2013, Civil construction from 2015</a:t>
            </a:r>
          </a:p>
          <a:p>
            <a:pPr marL="342900" indent="-342900">
              <a:spcAft>
                <a:spcPts val="1800"/>
              </a:spcAft>
              <a:buFont typeface="Wingdings" charset="2"/>
              <a:buChar char="Ø"/>
            </a:pPr>
            <a:r>
              <a:rPr lang="en-GB" sz="1800" dirty="0"/>
              <a:t>DESIR: building and partially beam lines funded (9 M€ from EQUIPEX)</a:t>
            </a:r>
          </a:p>
          <a:p>
            <a:pPr marL="342900" indent="-342900">
              <a:spcAft>
                <a:spcPts val="1800"/>
              </a:spcAft>
              <a:buFont typeface="Wingdings" charset="2"/>
              <a:buChar char="Ø"/>
            </a:pPr>
            <a:r>
              <a:rPr lang="fr-FR" sz="1800" dirty="0" err="1">
                <a:solidFill>
                  <a:srgbClr val="000000"/>
                </a:solidFill>
              </a:rPr>
              <a:t>Next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err="1">
                <a:solidFill>
                  <a:srgbClr val="000000"/>
                </a:solidFill>
              </a:rPr>
              <a:t>generation</a:t>
            </a:r>
            <a:r>
              <a:rPr lang="fr-FR" sz="1800" dirty="0">
                <a:solidFill>
                  <a:srgbClr val="000000"/>
                </a:solidFill>
              </a:rPr>
              <a:t> of detectors </a:t>
            </a:r>
            <a:r>
              <a:rPr lang="fr-FR" sz="1800" dirty="0" err="1">
                <a:solidFill>
                  <a:srgbClr val="000000"/>
                </a:solidFill>
              </a:rPr>
              <a:t>under</a:t>
            </a:r>
            <a:r>
              <a:rPr lang="fr-FR" sz="1800" dirty="0">
                <a:solidFill>
                  <a:srgbClr val="000000"/>
                </a:solidFill>
              </a:rPr>
              <a:t> construction (ACTAR-TPC, FAZIA, NEDA, EXOGAM2, PARIS)</a:t>
            </a:r>
            <a:r>
              <a:rPr lang="en-GB" sz="1800" dirty="0"/>
              <a:t> </a:t>
            </a:r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Font typeface="Wingdings" charset="2"/>
              <a:buChar char="Ø"/>
            </a:pPr>
            <a:r>
              <a:rPr lang="en-GB" sz="1800" dirty="0" smtClean="0">
                <a:solidFill>
                  <a:srgbClr val="000000"/>
                </a:solidFill>
              </a:rPr>
              <a:t>GANIL/SPIRAL will continue to run (5-6 months/year)</a:t>
            </a:r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Font typeface="Wingdings" charset="2"/>
              <a:buChar char="Ø"/>
            </a:pPr>
            <a:r>
              <a:rPr lang="en-GB" sz="1800" dirty="0" smtClean="0">
                <a:solidFill>
                  <a:srgbClr val="000000"/>
                </a:solidFill>
              </a:rPr>
              <a:t>New RIBs with </a:t>
            </a:r>
            <a:r>
              <a:rPr lang="en-GB" sz="1800" dirty="0">
                <a:solidFill>
                  <a:srgbClr val="000000"/>
                </a:solidFill>
              </a:rPr>
              <a:t>t</a:t>
            </a:r>
            <a:r>
              <a:rPr lang="en-GB" sz="1800" dirty="0" smtClean="0">
                <a:solidFill>
                  <a:srgbClr val="000000"/>
                </a:solidFill>
              </a:rPr>
              <a:t>he upgrade of SPIRAL1 in 2016</a:t>
            </a:r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1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3" descr="rendu aerien ganil phase 1 &amp;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0325" y="620713"/>
            <a:ext cx="5295900" cy="584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sz="3200" dirty="0">
                <a:solidFill>
                  <a:schemeClr val="dk1"/>
                </a:solidFill>
                <a:latin typeface="+mj-lt"/>
                <a:ea typeface="+mn-ea"/>
                <a:cs typeface="+mn-cs"/>
              </a:rPr>
              <a:t>GANIL/SPIRAL2 by 2015</a:t>
            </a:r>
          </a:p>
        </p:txBody>
      </p:sp>
    </p:spTree>
    <p:extLst>
      <p:ext uri="{BB962C8B-B14F-4D97-AF65-F5344CB8AC3E}">
        <p14:creationId xmlns:p14="http://schemas.microsoft.com/office/powerpoint/2010/main" val="192549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3" descr="ChartNucleide.jpg"/>
          <p:cNvPicPr>
            <a:picLocks noChangeAspect="1"/>
          </p:cNvPicPr>
          <p:nvPr/>
        </p:nvPicPr>
        <p:blipFill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b="20576"/>
          <a:stretch>
            <a:fillRect/>
          </a:stretch>
        </p:blipFill>
        <p:spPr bwMode="auto">
          <a:xfrm>
            <a:off x="995363" y="923925"/>
            <a:ext cx="65690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117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r 60"/>
          <p:cNvGrpSpPr>
            <a:grpSpLocks/>
          </p:cNvGrpSpPr>
          <p:nvPr/>
        </p:nvGrpSpPr>
        <p:grpSpPr bwMode="auto">
          <a:xfrm>
            <a:off x="4686300" y="733425"/>
            <a:ext cx="4147408" cy="1678762"/>
            <a:chOff x="4685607" y="1323323"/>
            <a:chExt cx="4148691" cy="1679479"/>
          </a:xfrm>
        </p:grpSpPr>
        <p:sp>
          <p:nvSpPr>
            <p:cNvPr id="27686" name="AutoShape 39"/>
            <p:cNvSpPr>
              <a:spLocks/>
            </p:cNvSpPr>
            <p:nvPr/>
          </p:nvSpPr>
          <p:spPr bwMode="auto">
            <a:xfrm rot="14640000">
              <a:off x="7620179" y="1679090"/>
              <a:ext cx="595567" cy="258843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  <a:moveTo>
                    <a:pt x="15200" y="0"/>
                  </a:moveTo>
                </a:path>
              </a:pathLst>
            </a:custGeom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sym typeface="Arial" pitchFamily="-83" charset="0"/>
              </a:endParaRPr>
            </a:p>
          </p:txBody>
        </p:sp>
        <p:sp>
          <p:nvSpPr>
            <p:cNvPr id="232490" name="Rectangle 42"/>
            <p:cNvSpPr>
              <a:spLocks/>
            </p:cNvSpPr>
            <p:nvPr/>
          </p:nvSpPr>
          <p:spPr bwMode="auto">
            <a:xfrm>
              <a:off x="7730515" y="1957006"/>
              <a:ext cx="1103783" cy="554235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SHE 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In-flight S3</a:t>
              </a:r>
            </a:p>
          </p:txBody>
        </p:sp>
        <p:sp>
          <p:nvSpPr>
            <p:cNvPr id="27688" name="AutoShape 43"/>
            <p:cNvSpPr>
              <a:spLocks/>
            </p:cNvSpPr>
            <p:nvPr/>
          </p:nvSpPr>
          <p:spPr bwMode="auto">
            <a:xfrm rot="19380001">
              <a:off x="7483647" y="1323323"/>
              <a:ext cx="412878" cy="22393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700" y="0"/>
                  </a:moveTo>
                  <a:lnTo>
                    <a:pt x="20898" y="0"/>
                  </a:lnTo>
                  <a:cubicBezTo>
                    <a:pt x="21285" y="0"/>
                    <a:pt x="21600" y="2832"/>
                    <a:pt x="21600" y="6324"/>
                  </a:cubicBezTo>
                  <a:lnTo>
                    <a:pt x="21600" y="15273"/>
                  </a:lnTo>
                  <a:cubicBezTo>
                    <a:pt x="21600" y="18766"/>
                    <a:pt x="21285" y="21600"/>
                    <a:pt x="20898" y="21600"/>
                  </a:cubicBezTo>
                  <a:lnTo>
                    <a:pt x="700" y="21600"/>
                  </a:lnTo>
                  <a:cubicBezTo>
                    <a:pt x="313" y="21600"/>
                    <a:pt x="0" y="18766"/>
                    <a:pt x="0" y="15273"/>
                  </a:cubicBezTo>
                  <a:lnTo>
                    <a:pt x="0" y="6324"/>
                  </a:lnTo>
                  <a:cubicBezTo>
                    <a:pt x="0" y="2832"/>
                    <a:pt x="313" y="0"/>
                    <a:pt x="700" y="0"/>
                  </a:cubicBezTo>
                  <a:close/>
                  <a:moveTo>
                    <a:pt x="700" y="0"/>
                  </a:moveTo>
                </a:path>
              </a:pathLst>
            </a:custGeom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sym typeface="Arial" pitchFamily="-83" charset="0"/>
              </a:endParaRPr>
            </a:p>
          </p:txBody>
        </p:sp>
        <p:sp>
          <p:nvSpPr>
            <p:cNvPr id="27666" name="AutoShape 23"/>
            <p:cNvSpPr>
              <a:spLocks/>
            </p:cNvSpPr>
            <p:nvPr/>
          </p:nvSpPr>
          <p:spPr bwMode="auto">
            <a:xfrm rot="20404559">
              <a:off x="4685607" y="1926831"/>
              <a:ext cx="2786925" cy="309695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2579" y="0"/>
                  </a:moveTo>
                  <a:lnTo>
                    <a:pt x="19019" y="0"/>
                  </a:lnTo>
                  <a:cubicBezTo>
                    <a:pt x="20444" y="0"/>
                    <a:pt x="21600" y="2832"/>
                    <a:pt x="21600" y="6324"/>
                  </a:cubicBezTo>
                  <a:lnTo>
                    <a:pt x="21600" y="15273"/>
                  </a:lnTo>
                  <a:cubicBezTo>
                    <a:pt x="21600" y="18766"/>
                    <a:pt x="20444" y="21600"/>
                    <a:pt x="19019" y="21600"/>
                  </a:cubicBezTo>
                  <a:lnTo>
                    <a:pt x="2579" y="21600"/>
                  </a:lnTo>
                  <a:cubicBezTo>
                    <a:pt x="1153" y="21600"/>
                    <a:pt x="0" y="18766"/>
                    <a:pt x="0" y="15273"/>
                  </a:cubicBezTo>
                  <a:lnTo>
                    <a:pt x="0" y="6324"/>
                  </a:lnTo>
                  <a:cubicBezTo>
                    <a:pt x="0" y="2832"/>
                    <a:pt x="1153" y="0"/>
                    <a:pt x="2579" y="0"/>
                  </a:cubicBezTo>
                  <a:close/>
                  <a:moveTo>
                    <a:pt x="2579" y="0"/>
                  </a:moveTo>
                </a:path>
              </a:pathLst>
            </a:custGeom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sym typeface="Arial" pitchFamily="-83" charset="0"/>
              </a:endParaRPr>
            </a:p>
          </p:txBody>
        </p:sp>
        <p:sp>
          <p:nvSpPr>
            <p:cNvPr id="27667" name="AutoShape 24"/>
            <p:cNvSpPr>
              <a:spLocks/>
            </p:cNvSpPr>
            <p:nvPr/>
          </p:nvSpPr>
          <p:spPr bwMode="auto">
            <a:xfrm rot="15300000">
              <a:off x="5755072" y="2397747"/>
              <a:ext cx="790913" cy="34777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  <a:moveTo>
                    <a:pt x="15200" y="0"/>
                  </a:moveTo>
                </a:path>
              </a:pathLst>
            </a:custGeom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sym typeface="Arial" pitchFamily="-83" charset="0"/>
              </a:endParaRPr>
            </a:p>
          </p:txBody>
        </p:sp>
        <p:sp>
          <p:nvSpPr>
            <p:cNvPr id="232475" name="Rectangle 27"/>
            <p:cNvSpPr>
              <a:spLocks/>
            </p:cNvSpPr>
            <p:nvPr/>
          </p:nvSpPr>
          <p:spPr bwMode="auto">
            <a:xfrm>
              <a:off x="5824925" y="2725685"/>
              <a:ext cx="1103783" cy="277117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ea typeface="Arial" charset="0"/>
                  <a:cs typeface="Arial" charset="0"/>
                </a:rPr>
                <a:t>In-flight S3</a:t>
              </a:r>
            </a:p>
          </p:txBody>
        </p:sp>
      </p:grpSp>
      <p:sp>
        <p:nvSpPr>
          <p:cNvPr id="38915" name="Rectangle 50"/>
          <p:cNvSpPr>
            <a:spLocks/>
          </p:cNvSpPr>
          <p:nvPr/>
        </p:nvSpPr>
        <p:spPr bwMode="auto">
          <a:xfrm>
            <a:off x="76200" y="4763"/>
            <a:ext cx="879633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Aft>
                <a:spcPts val="600"/>
              </a:spcAft>
            </a:pPr>
            <a:r>
              <a:rPr lang="en-US" sz="2800" b="1">
                <a:solidFill>
                  <a:srgbClr val="660066"/>
                </a:solidFill>
                <a:latin typeface="Lucida Grande" charset="0"/>
                <a:cs typeface="Lucida Grande" charset="0"/>
                <a:sym typeface="Lucida Grande" charset="0"/>
              </a:rPr>
              <a:t>RIB with SPIRAL1 &amp; SPIRAL2</a:t>
            </a:r>
          </a:p>
        </p:txBody>
      </p:sp>
      <p:sp>
        <p:nvSpPr>
          <p:cNvPr id="40" name="Rectangle 8"/>
          <p:cNvSpPr>
            <a:spLocks/>
          </p:cNvSpPr>
          <p:nvPr/>
        </p:nvSpPr>
        <p:spPr bwMode="auto">
          <a:xfrm>
            <a:off x="320675" y="812800"/>
            <a:ext cx="4146550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40639" bIns="0">
            <a:spAutoFit/>
          </a:bodyPr>
          <a:lstStyle/>
          <a:p>
            <a:pPr marL="39688" algn="ctr">
              <a:defRPr/>
            </a:pPr>
            <a:r>
              <a:rPr lang="en-US" sz="1800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Energy range of SPIRAL1 &amp; 2 ISOL RIB : </a:t>
            </a:r>
          </a:p>
          <a:p>
            <a:pPr marL="39688" algn="ctr">
              <a:defRPr/>
            </a:pPr>
            <a:r>
              <a:rPr lang="en-US" sz="1800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≤ 60keV and 1-15 </a:t>
            </a:r>
            <a:r>
              <a:rPr lang="en-US" sz="1800" dirty="0" err="1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MeV/nucl</a:t>
            </a:r>
            <a:r>
              <a:rPr lang="en-US" sz="1800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.</a:t>
            </a:r>
          </a:p>
        </p:txBody>
      </p:sp>
      <p:grpSp>
        <p:nvGrpSpPr>
          <p:cNvPr id="3" name="Grouper 57"/>
          <p:cNvGrpSpPr>
            <a:grpSpLocks/>
          </p:cNvGrpSpPr>
          <p:nvPr/>
        </p:nvGrpSpPr>
        <p:grpSpPr bwMode="auto">
          <a:xfrm>
            <a:off x="2971800" y="2235200"/>
            <a:ext cx="2795588" cy="2139950"/>
            <a:chOff x="2971598" y="2825270"/>
            <a:chExt cx="2795302" cy="2139435"/>
          </a:xfrm>
        </p:grpSpPr>
        <p:sp>
          <p:nvSpPr>
            <p:cNvPr id="38935" name="AutoShape 13"/>
            <p:cNvSpPr>
              <a:spLocks/>
            </p:cNvSpPr>
            <p:nvPr/>
          </p:nvSpPr>
          <p:spPr bwMode="auto">
            <a:xfrm rot="-6643681">
              <a:off x="4083040" y="3975799"/>
              <a:ext cx="1069975" cy="34607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0 h 21600"/>
                <a:gd name="T16" fmla="*/ 2147483647 w 21600"/>
                <a:gd name="T17" fmla="*/ 0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00"/>
                <a:gd name="T28" fmla="*/ 0 h 21600"/>
                <a:gd name="T29" fmla="*/ 21600 w 21600"/>
                <a:gd name="T30" fmla="*/ 21600 h 21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00" h="2160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  <a:moveTo>
                    <a:pt x="15200" y="0"/>
                  </a:moveTo>
                </a:path>
              </a:pathLst>
            </a:custGeom>
            <a:solidFill>
              <a:srgbClr val="FF0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2464" name="Rectangle 16"/>
            <p:cNvSpPr>
              <a:spLocks/>
            </p:cNvSpPr>
            <p:nvPr/>
          </p:nvSpPr>
          <p:spPr bwMode="auto">
            <a:xfrm>
              <a:off x="3809712" y="4348903"/>
              <a:ext cx="1957188" cy="61580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FF0058"/>
                  </a:solidFill>
                  <a:ea typeface="Arial" charset="0"/>
                  <a:cs typeface="Arial" charset="0"/>
                </a:rPr>
                <a:t>ISOL RIB Fission 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rgbClr val="FF0058"/>
                  </a:solidFill>
                  <a:ea typeface="Arial" charset="0"/>
                  <a:cs typeface="Arial" charset="0"/>
                </a:rPr>
                <a:t>Products </a:t>
              </a:r>
            </a:p>
          </p:txBody>
        </p:sp>
        <p:pic>
          <p:nvPicPr>
            <p:cNvPr id="38937" name="Picture 572" descr="ff2.emf"/>
            <p:cNvPicPr>
              <a:picLocks noChangeAspect="1"/>
            </p:cNvPicPr>
            <p:nvPr/>
          </p:nvPicPr>
          <p:blipFill>
            <a:blip r:embed="rId4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598" y="2825270"/>
              <a:ext cx="2659604" cy="148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r 61"/>
          <p:cNvGrpSpPr>
            <a:grpSpLocks/>
          </p:cNvGrpSpPr>
          <p:nvPr/>
        </p:nvGrpSpPr>
        <p:grpSpPr bwMode="auto">
          <a:xfrm>
            <a:off x="0" y="2935288"/>
            <a:ext cx="2970213" cy="1528762"/>
            <a:chOff x="0" y="3526058"/>
            <a:chExt cx="2970513" cy="1528123"/>
          </a:xfrm>
        </p:grpSpPr>
        <p:sp>
          <p:nvSpPr>
            <p:cNvPr id="27684" name="AutoShape 19"/>
            <p:cNvSpPr>
              <a:spLocks/>
            </p:cNvSpPr>
            <p:nvPr/>
          </p:nvSpPr>
          <p:spPr bwMode="auto">
            <a:xfrm rot="3811109">
              <a:off x="944872" y="4473324"/>
              <a:ext cx="823568" cy="28736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  <a:moveTo>
                    <a:pt x="15200" y="0"/>
                  </a:moveTo>
                </a:path>
              </a:pathLst>
            </a:custGeom>
            <a:gradFill flip="none" rotWithShape="1">
              <a:gsLst>
                <a:gs pos="0">
                  <a:srgbClr val="FFC8FF"/>
                </a:gs>
                <a:gs pos="22000">
                  <a:schemeClr val="accent4">
                    <a:tint val="37000"/>
                    <a:satMod val="300000"/>
                  </a:schemeClr>
                </a:gs>
                <a:gs pos="100000">
                  <a:srgbClr val="DF24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0" y="3526058"/>
              <a:ext cx="1943296" cy="646061"/>
            </a:xfrm>
            <a:prstGeom prst="rect">
              <a:avLst/>
            </a:prstGeom>
            <a:gradFill flip="none" rotWithShape="1">
              <a:gsLst>
                <a:gs pos="0">
                  <a:srgbClr val="FFC8FF"/>
                </a:gs>
                <a:gs pos="65000">
                  <a:schemeClr val="accent4">
                    <a:tint val="37000"/>
                    <a:satMod val="300000"/>
                  </a:schemeClr>
                </a:gs>
                <a:gs pos="100000">
                  <a:srgbClr val="DF24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80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+ SPIRAL1 with new RIB !</a:t>
              </a:r>
            </a:p>
          </p:txBody>
        </p:sp>
        <p:sp>
          <p:nvSpPr>
            <p:cNvPr id="45" name="Trapèze 44"/>
            <p:cNvSpPr/>
            <p:nvPr/>
          </p:nvSpPr>
          <p:spPr bwMode="auto">
            <a:xfrm rot="13988339">
              <a:off x="1703683" y="3787351"/>
              <a:ext cx="474464" cy="2059196"/>
            </a:xfrm>
            <a:prstGeom prst="trapezoid">
              <a:avLst>
                <a:gd name="adj" fmla="val 35612"/>
              </a:avLst>
            </a:prstGeom>
            <a:solidFill>
              <a:srgbClr val="E957D0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>
                <a:latin typeface="Arial" pitchFamily="-65" charset="0"/>
                <a:ea typeface="ヒラギノ角ゴ Pro W3" pitchFamily="-65" charset="-128"/>
                <a:cs typeface="ヒラギノ角ゴ Pro W3" pitchFamily="-65" charset="-128"/>
                <a:sym typeface="Arial" pitchFamily="-65" charset="0"/>
              </a:endParaRPr>
            </a:p>
          </p:txBody>
        </p:sp>
      </p:grpSp>
      <p:grpSp>
        <p:nvGrpSpPr>
          <p:cNvPr id="38" name="Grouper 37"/>
          <p:cNvGrpSpPr>
            <a:grpSpLocks/>
          </p:cNvGrpSpPr>
          <p:nvPr/>
        </p:nvGrpSpPr>
        <p:grpSpPr bwMode="auto">
          <a:xfrm>
            <a:off x="969963" y="2665413"/>
            <a:ext cx="4152900" cy="2576512"/>
            <a:chOff x="969963" y="3425825"/>
            <a:chExt cx="4152775" cy="2576354"/>
          </a:xfrm>
        </p:grpSpPr>
        <p:sp>
          <p:nvSpPr>
            <p:cNvPr id="232492" name="Rectangle 44"/>
            <p:cNvSpPr>
              <a:spLocks/>
            </p:cNvSpPr>
            <p:nvPr/>
          </p:nvSpPr>
          <p:spPr bwMode="auto">
            <a:xfrm>
              <a:off x="1731940" y="5510084"/>
              <a:ext cx="3390798" cy="49209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ISOL &amp; in-flight RIB from transfer and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deep inelastic Reactions</a:t>
              </a:r>
            </a:p>
          </p:txBody>
        </p:sp>
        <p:grpSp>
          <p:nvGrpSpPr>
            <p:cNvPr id="5" name="Grouper 53"/>
            <p:cNvGrpSpPr/>
            <p:nvPr/>
          </p:nvGrpSpPr>
          <p:grpSpPr bwMode="auto">
            <a:xfrm>
              <a:off x="969963" y="3425825"/>
              <a:ext cx="3468065" cy="1904667"/>
              <a:chOff x="970424" y="3255079"/>
              <a:chExt cx="3468145" cy="1904591"/>
            </a:xfrm>
            <a:solidFill>
              <a:srgbClr val="1E39F6"/>
            </a:solidFill>
          </p:grpSpPr>
          <p:sp>
            <p:nvSpPr>
              <p:cNvPr id="50" name="Rounded Rectangle 15"/>
              <p:cNvSpPr/>
              <p:nvPr/>
            </p:nvSpPr>
            <p:spPr bwMode="auto">
              <a:xfrm rot="19200562" flipV="1">
                <a:off x="1681628" y="4345814"/>
                <a:ext cx="1161539" cy="15382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sym typeface="Arial" pitchFamily="-83" charset="0"/>
                </a:endParaRPr>
              </a:p>
            </p:txBody>
          </p:sp>
          <p:sp>
            <p:nvSpPr>
              <p:cNvPr id="51" name="Rounded Rectangle 16"/>
              <p:cNvSpPr/>
              <p:nvPr/>
            </p:nvSpPr>
            <p:spPr bwMode="auto">
              <a:xfrm rot="19386244" flipV="1">
                <a:off x="2307706" y="3839602"/>
                <a:ext cx="1136827" cy="22653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sym typeface="Arial" pitchFamily="-83" charset="0"/>
                </a:endParaRPr>
              </a:p>
            </p:txBody>
          </p:sp>
          <p:sp>
            <p:nvSpPr>
              <p:cNvPr id="52" name="Rounded Rectangle 17"/>
              <p:cNvSpPr/>
              <p:nvPr/>
            </p:nvSpPr>
            <p:spPr bwMode="auto">
              <a:xfrm rot="20117150" flipV="1">
                <a:off x="3219364" y="3255079"/>
                <a:ext cx="1219205" cy="257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sym typeface="Arial" pitchFamily="-83" charset="0"/>
                </a:endParaRPr>
              </a:p>
            </p:txBody>
          </p:sp>
          <p:sp>
            <p:nvSpPr>
              <p:cNvPr id="53" name="Rounded Rectangle 29"/>
              <p:cNvSpPr/>
              <p:nvPr/>
            </p:nvSpPr>
            <p:spPr bwMode="auto">
              <a:xfrm rot="19200562" flipV="1">
                <a:off x="970424" y="5078563"/>
                <a:ext cx="980307" cy="8110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sym typeface="Arial" pitchFamily="-83" charset="0"/>
                </a:endParaRPr>
              </a:p>
            </p:txBody>
          </p:sp>
        </p:grpSp>
        <p:sp>
          <p:nvSpPr>
            <p:cNvPr id="38931" name="AutoShape 47"/>
            <p:cNvSpPr>
              <a:spLocks/>
            </p:cNvSpPr>
            <p:nvPr/>
          </p:nvSpPr>
          <p:spPr bwMode="auto">
            <a:xfrm rot="-6243343">
              <a:off x="2717007" y="4669631"/>
              <a:ext cx="1631950" cy="21431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0 h 21600"/>
                <a:gd name="T16" fmla="*/ 2147483647 w 21600"/>
                <a:gd name="T17" fmla="*/ 0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00"/>
                <a:gd name="T28" fmla="*/ 0 h 21600"/>
                <a:gd name="T29" fmla="*/ 21600 w 21600"/>
                <a:gd name="T30" fmla="*/ 21600 h 216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00" h="2160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  <a:moveTo>
                    <a:pt x="15200" y="0"/>
                  </a:moveTo>
                </a:path>
              </a:pathLst>
            </a:custGeom>
            <a:solidFill>
              <a:srgbClr val="1E39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er 59"/>
          <p:cNvGrpSpPr>
            <a:grpSpLocks/>
          </p:cNvGrpSpPr>
          <p:nvPr/>
        </p:nvGrpSpPr>
        <p:grpSpPr bwMode="auto">
          <a:xfrm>
            <a:off x="769938" y="1947753"/>
            <a:ext cx="3170237" cy="1636822"/>
            <a:chOff x="769810" y="2538114"/>
            <a:chExt cx="3171043" cy="1637101"/>
          </a:xfrm>
        </p:grpSpPr>
        <p:sp>
          <p:nvSpPr>
            <p:cNvPr id="232470" name="Rectangle 22"/>
            <p:cNvSpPr>
              <a:spLocks/>
            </p:cNvSpPr>
            <p:nvPr/>
          </p:nvSpPr>
          <p:spPr bwMode="auto">
            <a:xfrm>
              <a:off x="769810" y="2538114"/>
              <a:ext cx="1757809" cy="646441"/>
            </a:xfrm>
            <a:prstGeom prst="rect">
              <a:avLst/>
            </a:prstGeom>
            <a:gradFill>
              <a:gsLst>
                <a:gs pos="81000">
                  <a:srgbClr val="7030A0"/>
                </a:gs>
                <a:gs pos="9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FFFFFF"/>
                  </a:solidFill>
                </a:rPr>
                <a:t>N=Z </a:t>
              </a:r>
              <a:r>
                <a:rPr lang="en-US" sz="1800" dirty="0" err="1">
                  <a:solidFill>
                    <a:srgbClr val="FFFFFF"/>
                  </a:solidFill>
                </a:rPr>
                <a:t>Isol+In</a:t>
              </a:r>
              <a:r>
                <a:rPr lang="en-US" sz="1800" dirty="0">
                  <a:solidFill>
                    <a:srgbClr val="FFFFFF"/>
                  </a:solidFill>
                </a:rPr>
                <a:t>-flight</a:t>
              </a:r>
            </a:p>
          </p:txBody>
        </p:sp>
        <p:sp>
          <p:nvSpPr>
            <p:cNvPr id="47" name="AutoShape 19"/>
            <p:cNvSpPr>
              <a:spLocks/>
            </p:cNvSpPr>
            <p:nvPr/>
          </p:nvSpPr>
          <p:spPr bwMode="auto">
            <a:xfrm rot="3811109">
              <a:off x="1933784" y="3379727"/>
              <a:ext cx="992356" cy="3699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  <a:moveTo>
                    <a:pt x="15200" y="0"/>
                  </a:moveTo>
                </a:path>
              </a:pathLst>
            </a:custGeom>
            <a:gradFill>
              <a:gsLst>
                <a:gs pos="50000">
                  <a:srgbClr val="7030A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46" name="Oval 26"/>
            <p:cNvSpPr/>
            <p:nvPr/>
          </p:nvSpPr>
          <p:spPr>
            <a:xfrm rot="19086019">
              <a:off x="1314460" y="3927523"/>
              <a:ext cx="2626393" cy="247692"/>
            </a:xfrm>
            <a:prstGeom prst="ellipse">
              <a:avLst/>
            </a:prstGeom>
            <a:gradFill>
              <a:gsLst>
                <a:gs pos="50000">
                  <a:srgbClr val="7030A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sym typeface="Arial" pitchFamily="-83" charset="0"/>
              </a:endParaRPr>
            </a:p>
          </p:txBody>
        </p:sp>
      </p:grpSp>
      <p:sp>
        <p:nvSpPr>
          <p:cNvPr id="38921" name="ZoneTexte 9"/>
          <p:cNvSpPr txBox="1">
            <a:spLocks noChangeArrowheads="1"/>
          </p:cNvSpPr>
          <p:nvPr/>
        </p:nvSpPr>
        <p:spPr bwMode="auto">
          <a:xfrm>
            <a:off x="4960938" y="6581775"/>
            <a:ext cx="415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i="1"/>
              <a:t>pro.ganil-spiral2.eu/users-guide/accelerators/chart-beams</a:t>
            </a:r>
            <a:endParaRPr lang="en-GB" sz="1200" i="1"/>
          </a:p>
        </p:txBody>
      </p:sp>
      <p:grpSp>
        <p:nvGrpSpPr>
          <p:cNvPr id="44" name="Grouper 43"/>
          <p:cNvGrpSpPr>
            <a:grpSpLocks/>
          </p:cNvGrpSpPr>
          <p:nvPr/>
        </p:nvGrpSpPr>
        <p:grpSpPr bwMode="auto">
          <a:xfrm>
            <a:off x="5486400" y="3205163"/>
            <a:ext cx="3886200" cy="2971800"/>
            <a:chOff x="5791200" y="4343400"/>
            <a:chExt cx="3276600" cy="2438399"/>
          </a:xfrm>
        </p:grpSpPr>
        <p:pic>
          <p:nvPicPr>
            <p:cNvPr id="39" name="Image 10" descr="Capture d’écran 2012-01-22 à 15.33.33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91200" y="4899226"/>
              <a:ext cx="3276600" cy="1882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LeftFacing" fov="2700000">
                <a:rot lat="624000" lon="2634000" rev="21384000"/>
              </a:camera>
              <a:lightRig rig="threePt" dir="t"/>
            </a:scene3d>
          </p:spPr>
        </p:pic>
        <p:sp>
          <p:nvSpPr>
            <p:cNvPr id="43" name="Rectangle 50"/>
            <p:cNvSpPr>
              <a:spLocks/>
            </p:cNvSpPr>
            <p:nvPr/>
          </p:nvSpPr>
          <p:spPr bwMode="auto">
            <a:xfrm>
              <a:off x="5943600" y="4343400"/>
              <a:ext cx="2971800" cy="533400"/>
            </a:xfrm>
            <a:prstGeom prst="rect">
              <a:avLst/>
            </a:prstGeom>
            <a:noFill/>
            <a:ln>
              <a:noFill/>
              <a:headEnd/>
              <a:tailEnd/>
            </a:ln>
            <a:scene3d>
              <a:camera prst="perspectiveHeroicExtremeLeftFacing" fov="4800000">
                <a:rot lat="486000" lon="2070000" rev="21426000"/>
              </a:camera>
              <a:lightRig rig="threePt" dir="t"/>
            </a:scene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40639" bIns="0"/>
            <a:lstStyle/>
            <a:p>
              <a:pPr marL="39688" algn="ctr">
                <a:spcAft>
                  <a:spcPts val="600"/>
                </a:spcAft>
                <a:defRPr/>
              </a:pPr>
              <a:r>
                <a:rPr lang="en-US" sz="1400" dirty="0">
                  <a:latin typeface="Lucida Grande" charset="0"/>
                  <a:ea typeface="Lucida Grande" charset="0"/>
                  <a:cs typeface="Lucida Grande" charset="0"/>
                  <a:sym typeface="Lucida Grande" charset="0"/>
                </a:rPr>
                <a:t>GANIL/SPIRAL1/SPIRAL2 Beams</a:t>
              </a:r>
            </a:p>
            <a:p>
              <a:pPr marL="39688" algn="ctr">
                <a:spcAft>
                  <a:spcPts val="600"/>
                </a:spcAft>
                <a:defRPr/>
              </a:pPr>
              <a:r>
                <a:rPr lang="en-US" sz="1400" dirty="0">
                  <a:latin typeface="Lucida Grande" charset="0"/>
                  <a:ea typeface="Lucida Grande" charset="0"/>
                  <a:cs typeface="Lucida Grande" charset="0"/>
                  <a:sym typeface="Lucida Grande" charset="0"/>
                </a:rPr>
                <a:t>New Web interface</a:t>
              </a:r>
            </a:p>
            <a:p>
              <a:pPr marL="39688" algn="ctr">
                <a:spcAft>
                  <a:spcPts val="600"/>
                </a:spcAft>
                <a:defRPr/>
              </a:pPr>
              <a:r>
                <a:rPr lang="en-US" sz="1400" dirty="0">
                  <a:latin typeface="Lucida Grande" charset="0"/>
                  <a:ea typeface="Lucida Grande" charset="0"/>
                  <a:cs typeface="Lucida Grande" charset="0"/>
                  <a:sym typeface="Lucida Grande" charset="0"/>
                </a:rPr>
                <a:t> </a:t>
              </a:r>
            </a:p>
          </p:txBody>
        </p:sp>
      </p:grpSp>
      <p:sp>
        <p:nvSpPr>
          <p:cNvPr id="36" name="ZoneTexte 35"/>
          <p:cNvSpPr txBox="1">
            <a:spLocks noChangeArrowheads="1"/>
          </p:cNvSpPr>
          <p:nvPr/>
        </p:nvSpPr>
        <p:spPr bwMode="auto">
          <a:xfrm>
            <a:off x="96838" y="5573713"/>
            <a:ext cx="3505200" cy="1169987"/>
          </a:xfrm>
          <a:prstGeom prst="rect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Nominal operation of GANIL/SPIRAL2:</a:t>
            </a:r>
          </a:p>
          <a:p>
            <a:pPr marL="180975" indent="-180975" eaLnBrk="0" hangingPunct="0">
              <a:buFont typeface="Wingdings" charset="2"/>
              <a:buChar char="ü"/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up to 79 weeks/y of stable-ion beams</a:t>
            </a:r>
          </a:p>
          <a:p>
            <a:pPr marL="180975" indent="-180975" eaLnBrk="0" hangingPunct="0">
              <a:buFont typeface="Wingdings" charset="2"/>
              <a:buChar char="ü"/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up to 53 weeks/y of RIB</a:t>
            </a:r>
          </a:p>
          <a:p>
            <a:pPr marL="180975" indent="-180975" eaLnBrk="0" hangingPunct="0">
              <a:buFont typeface="Wingdings" charset="2"/>
              <a:buChar char="ü"/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up to 5 beams (2 RIBs) simultaneously </a:t>
            </a:r>
          </a:p>
          <a:p>
            <a:pPr marL="180975" indent="-180975" eaLnBrk="0" hangingPunct="0">
              <a:buFont typeface="Wingdings" charset="2"/>
              <a:buChar char="ü"/>
              <a:defRPr/>
            </a:pPr>
            <a:r>
              <a:rPr lang="en-GB" sz="1400" dirty="0">
                <a:solidFill>
                  <a:schemeClr val="dk1"/>
                </a:solidFill>
                <a:latin typeface="+mn-lt"/>
                <a:ea typeface="ヒラギノ角ゴ Pro W3" charset="-128"/>
                <a:cs typeface="ヒラギノ角ゴ Pro W3" charset="-128"/>
                <a:sym typeface="Arial" charset="0"/>
              </a:rPr>
              <a:t>800-900 users</a:t>
            </a:r>
          </a:p>
        </p:txBody>
      </p:sp>
    </p:spTree>
    <p:extLst>
      <p:ext uri="{BB962C8B-B14F-4D97-AF65-F5344CB8AC3E}">
        <p14:creationId xmlns:p14="http://schemas.microsoft.com/office/powerpoint/2010/main" val="302964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 1" descr="Capture d’écran 2012-12-17 à 18.59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696913"/>
            <a:ext cx="7739063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3-05-27 à 15.06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" y="1844824"/>
            <a:ext cx="1740656" cy="17251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6867" name="Titre 8"/>
          <p:cNvSpPr>
            <a:spLocks noGrp="1"/>
          </p:cNvSpPr>
          <p:nvPr/>
        </p:nvSpPr>
        <p:spPr bwMode="auto">
          <a:xfrm>
            <a:off x="685800" y="-19050"/>
            <a:ext cx="845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400"/>
            <a:r>
              <a:rPr lang="en-US" sz="2800" b="1">
                <a:solidFill>
                  <a:srgbClr val="660066"/>
                </a:solidFill>
              </a:rPr>
              <a:t>Atomic Physics of ion-ion collisions</a:t>
            </a:r>
          </a:p>
        </p:txBody>
      </p:sp>
      <p:pic>
        <p:nvPicPr>
          <p:cNvPr id="36868" name="Image 6" descr="S3-logo3_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5875"/>
            <a:ext cx="5635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4087923"/>
            <a:ext cx="1080120" cy="12132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5301208"/>
            <a:ext cx="1036916" cy="864096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 bwMode="auto">
          <a:xfrm>
            <a:off x="107504" y="3789040"/>
            <a:ext cx="1296144" cy="2592288"/>
          </a:xfrm>
          <a:prstGeom prst="roundRect">
            <a:avLst/>
          </a:prstGeom>
          <a:solidFill>
            <a:schemeClr val="accent1">
              <a:alpha val="38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FitFISIC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050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batiment enterre sud ouest niv-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3" t="14174" r="34743" b="51666"/>
          <a:stretch>
            <a:fillRect/>
          </a:stretch>
        </p:blipFill>
        <p:spPr bwMode="auto">
          <a:xfrm>
            <a:off x="2419350" y="1093788"/>
            <a:ext cx="5443538" cy="4929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231775" y="31750"/>
            <a:ext cx="5326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b="1">
                <a:solidFill>
                  <a:srgbClr val="660066"/>
                </a:solidFill>
              </a:rPr>
              <a:t>NFS Experimental Techniques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 rot="3083026">
            <a:off x="2649538" y="2620963"/>
            <a:ext cx="2189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Time-of-flight area</a:t>
            </a:r>
          </a:p>
        </p:txBody>
      </p:sp>
      <p:grpSp>
        <p:nvGrpSpPr>
          <p:cNvPr id="8" name="Grouper 7"/>
          <p:cNvGrpSpPr>
            <a:grpSpLocks/>
          </p:cNvGrpSpPr>
          <p:nvPr/>
        </p:nvGrpSpPr>
        <p:grpSpPr bwMode="auto">
          <a:xfrm>
            <a:off x="82550" y="4652963"/>
            <a:ext cx="4902200" cy="830262"/>
            <a:chOff x="82550" y="4652581"/>
            <a:chExt cx="4902948" cy="830997"/>
          </a:xfrm>
        </p:grpSpPr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82550" y="4652581"/>
              <a:ext cx="3167546" cy="83099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XS measurement by activation</a:t>
              </a:r>
            </a:p>
            <a:p>
              <a:pPr>
                <a:buFont typeface="Wingdings" charset="2"/>
                <a:buChar char="è"/>
                <a:defRPr/>
              </a:pPr>
              <a:r>
                <a:rPr lang="en-US" sz="1600" dirty="0">
                  <a:solidFill>
                    <a:schemeClr val="tx1"/>
                  </a:solidFill>
                  <a:sym typeface="Wingdings" charset="2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sym typeface="Wingdings" charset="2"/>
                </a:rPr>
                <a:t>p,d,n,HI</a:t>
              </a:r>
              <a:r>
                <a:rPr lang="en-US" sz="1600" dirty="0">
                  <a:solidFill>
                    <a:schemeClr val="tx1"/>
                  </a:solidFill>
                  <a:sym typeface="Wingdings" charset="2"/>
                </a:rPr>
                <a:t> </a:t>
              </a:r>
            </a:p>
            <a:p>
              <a:pPr>
                <a:defRPr/>
              </a:pPr>
              <a:r>
                <a:rPr lang="en-US" sz="1600" dirty="0">
                  <a:solidFill>
                    <a:schemeClr val="tx1"/>
                  </a:solidFill>
                  <a:sym typeface="Wingdings" charset="2"/>
                </a:rPr>
                <a:t>(Fusion &amp; Fission technologies)</a:t>
              </a:r>
            </a:p>
          </p:txBody>
        </p:sp>
        <p:cxnSp>
          <p:nvCxnSpPr>
            <p:cNvPr id="22548" name="Connecteur droit avec flèche 39"/>
            <p:cNvCxnSpPr>
              <a:cxnSpLocks noChangeShapeType="1"/>
              <a:stCxn id="42" idx="3"/>
            </p:cNvCxnSpPr>
            <p:nvPr/>
          </p:nvCxnSpPr>
          <p:spPr bwMode="auto">
            <a:xfrm flipV="1">
              <a:off x="3249457" y="4860772"/>
              <a:ext cx="1736041" cy="20730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4408488" y="5702300"/>
            <a:ext cx="4629150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</a:rPr>
              <a:t>Additional topics :</a:t>
            </a: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tx1"/>
                </a:solidFill>
              </a:rPr>
              <a:t>Irradiation of electronic components, cells, …</a:t>
            </a:r>
          </a:p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-    Detector characterization</a:t>
            </a:r>
          </a:p>
        </p:txBody>
      </p:sp>
      <p:grpSp>
        <p:nvGrpSpPr>
          <p:cNvPr id="2" name="Grouper 1"/>
          <p:cNvGrpSpPr>
            <a:grpSpLocks/>
          </p:cNvGrpSpPr>
          <p:nvPr/>
        </p:nvGrpSpPr>
        <p:grpSpPr bwMode="auto">
          <a:xfrm>
            <a:off x="4103688" y="896938"/>
            <a:ext cx="4933950" cy="3017837"/>
            <a:chOff x="4103688" y="896938"/>
            <a:chExt cx="4933950" cy="3017837"/>
          </a:xfrm>
        </p:grpSpPr>
        <p:sp>
          <p:nvSpPr>
            <p:cNvPr id="51" name="Text Box 5"/>
            <p:cNvSpPr txBox="1">
              <a:spLocks noChangeArrowheads="1"/>
            </p:cNvSpPr>
            <p:nvPr/>
          </p:nvSpPr>
          <p:spPr bwMode="auto">
            <a:xfrm>
              <a:off x="4103688" y="908050"/>
              <a:ext cx="3522662" cy="132397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Differential XS: (</a:t>
              </a:r>
              <a:r>
                <a:rPr lang="en-US" sz="1600" b="1" dirty="0" err="1">
                  <a:solidFill>
                    <a:schemeClr val="tx1"/>
                  </a:solidFill>
                </a:rPr>
                <a:t>n,Xn</a:t>
              </a:r>
              <a:r>
                <a:rPr lang="en-US" sz="1600" b="1" dirty="0">
                  <a:solidFill>
                    <a:schemeClr val="tx1"/>
                  </a:solidFill>
                </a:rPr>
                <a:t>), (</a:t>
              </a:r>
              <a:r>
                <a:rPr lang="en-US" sz="1600" b="1" dirty="0" err="1">
                  <a:solidFill>
                    <a:schemeClr val="tx1"/>
                  </a:solidFill>
                </a:rPr>
                <a:t>n,LCP</a:t>
              </a:r>
              <a:r>
                <a:rPr lang="en-US" sz="1600" b="1" dirty="0">
                  <a:solidFill>
                    <a:schemeClr val="tx1"/>
                  </a:solidFill>
                </a:rPr>
                <a:t>) (</a:t>
              </a:r>
              <a:r>
                <a:rPr lang="en-US" sz="1600" b="1" dirty="0" err="1">
                  <a:solidFill>
                    <a:schemeClr val="tx1"/>
                  </a:solidFill>
                </a:rPr>
                <a:t>n,fission</a:t>
              </a:r>
              <a:r>
                <a:rPr lang="en-US" sz="1600" b="1" dirty="0">
                  <a:solidFill>
                    <a:schemeClr val="tx1"/>
                  </a:solidFill>
                </a:rPr>
                <a:t>) measurement</a:t>
              </a:r>
            </a:p>
            <a:p>
              <a:pPr>
                <a:buFont typeface="Wingdings" charset="2"/>
                <a:buChar char="è"/>
                <a:defRPr/>
              </a:pPr>
              <a:r>
                <a:rPr lang="en-US" sz="1600" dirty="0">
                  <a:solidFill>
                    <a:schemeClr val="tx1"/>
                  </a:solidFill>
                  <a:sym typeface="Wingdings" charset="2"/>
                </a:rPr>
                <a:t> Medley</a:t>
              </a:r>
            </a:p>
            <a:p>
              <a:pPr>
                <a:buFont typeface="Wingdings" charset="2"/>
                <a:buChar char="è"/>
                <a:defRPr/>
              </a:pPr>
              <a:r>
                <a:rPr lang="en-US" sz="1600" dirty="0">
                  <a:solidFill>
                    <a:schemeClr val="tx1"/>
                  </a:solidFill>
                  <a:sym typeface="Wingdings" charset="2"/>
                </a:rPr>
                <a:t> Carmen</a:t>
              </a:r>
            </a:p>
            <a:p>
              <a:pPr>
                <a:defRPr/>
              </a:pPr>
              <a:r>
                <a:rPr lang="en-US" sz="1600" dirty="0">
                  <a:solidFill>
                    <a:schemeClr val="tx1"/>
                  </a:solidFill>
                  <a:sym typeface="Wingdings" charset="2"/>
                </a:rPr>
                <a:t>(Reaction models, Nuclear Data) </a:t>
              </a:r>
            </a:p>
          </p:txBody>
        </p:sp>
        <p:cxnSp>
          <p:nvCxnSpPr>
            <p:cNvPr id="22544" name="Connecteur droit avec flèche 39"/>
            <p:cNvCxnSpPr>
              <a:cxnSpLocks noChangeShapeType="1"/>
            </p:cNvCxnSpPr>
            <p:nvPr/>
          </p:nvCxnSpPr>
          <p:spPr bwMode="auto">
            <a:xfrm flipH="1">
              <a:off x="4587875" y="2220913"/>
              <a:ext cx="587375" cy="1668462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2545" name="Picture 15" descr="carmen_ligne_1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7" t="9448" r="40749" b="33070"/>
            <a:stretch>
              <a:fillRect/>
            </a:stretch>
          </p:blipFill>
          <p:spPr bwMode="auto">
            <a:xfrm>
              <a:off x="7253288" y="896938"/>
              <a:ext cx="1784350" cy="167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6" descr="medleybo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3288" y="2574925"/>
              <a:ext cx="1784350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r 2"/>
          <p:cNvGrpSpPr>
            <a:grpSpLocks/>
          </p:cNvGrpSpPr>
          <p:nvPr/>
        </p:nvGrpSpPr>
        <p:grpSpPr bwMode="auto">
          <a:xfrm>
            <a:off x="46038" y="733425"/>
            <a:ext cx="3100387" cy="2827338"/>
            <a:chOff x="46038" y="733425"/>
            <a:chExt cx="3100387" cy="2827338"/>
          </a:xfrm>
        </p:grpSpPr>
        <p:sp>
          <p:nvSpPr>
            <p:cNvPr id="58" name="Text Box 5"/>
            <p:cNvSpPr txBox="1">
              <a:spLocks noChangeArrowheads="1"/>
            </p:cNvSpPr>
            <p:nvPr/>
          </p:nvSpPr>
          <p:spPr bwMode="auto">
            <a:xfrm>
              <a:off x="46038" y="733425"/>
              <a:ext cx="2605087" cy="132397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Differential XS (</a:t>
              </a:r>
              <a:r>
                <a:rPr lang="en-US" sz="1600" b="1" dirty="0" err="1">
                  <a:solidFill>
                    <a:schemeClr val="tx1"/>
                  </a:solidFill>
                </a:rPr>
                <a:t>n,n’γ</a:t>
              </a:r>
              <a:r>
                <a:rPr lang="en-US" sz="1600" b="1" dirty="0">
                  <a:solidFill>
                    <a:schemeClr val="tx1"/>
                  </a:solidFill>
                </a:rPr>
                <a:t>)</a:t>
              </a:r>
            </a:p>
            <a:p>
              <a:pPr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High Energy resolution measurement</a:t>
              </a:r>
              <a:endParaRPr lang="en-US" sz="1600" dirty="0">
                <a:solidFill>
                  <a:schemeClr val="tx1"/>
                </a:solidFill>
                <a:sym typeface="Wingdings" charset="2"/>
              </a:endParaRPr>
            </a:p>
            <a:p>
              <a:pPr>
                <a:buFont typeface="Wingdings" charset="2"/>
                <a:buChar char="è"/>
                <a:defRPr/>
              </a:pPr>
              <a:r>
                <a:rPr lang="en-US" sz="1600" dirty="0">
                  <a:solidFill>
                    <a:schemeClr val="tx1"/>
                  </a:solidFill>
                  <a:sym typeface="Wingdings" charset="2"/>
                </a:rPr>
                <a:t> GAIN setup (</a:t>
              </a:r>
              <a:r>
                <a:rPr lang="en-US" sz="1600" dirty="0" err="1">
                  <a:solidFill>
                    <a:schemeClr val="tx1"/>
                  </a:solidFill>
                  <a:sym typeface="Wingdings" charset="2"/>
                </a:rPr>
                <a:t>Ge</a:t>
              </a:r>
              <a:r>
                <a:rPr lang="en-US" sz="1600" dirty="0">
                  <a:solidFill>
                    <a:schemeClr val="tx1"/>
                  </a:solidFill>
                  <a:sym typeface="Wingdings" charset="2"/>
                </a:rPr>
                <a:t> array)</a:t>
              </a:r>
            </a:p>
            <a:p>
              <a:pPr>
                <a:defRPr/>
              </a:pPr>
              <a:r>
                <a:rPr lang="en-US" sz="1600" dirty="0">
                  <a:solidFill>
                    <a:schemeClr val="tx1"/>
                  </a:solidFill>
                  <a:sym typeface="Wingdings" charset="2"/>
                </a:rPr>
                <a:t>(Nuclear Data) </a:t>
              </a:r>
            </a:p>
          </p:txBody>
        </p:sp>
        <p:pic>
          <p:nvPicPr>
            <p:cNvPr id="22541" name="Picture 4" descr="sodium_sample_in_GAINS_ALA25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" y="2117725"/>
              <a:ext cx="2173288" cy="144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Line 10"/>
            <p:cNvSpPr>
              <a:spLocks noChangeShapeType="1"/>
            </p:cNvSpPr>
            <p:nvPr/>
          </p:nvSpPr>
          <p:spPr bwMode="auto">
            <a:xfrm>
              <a:off x="2651125" y="1493838"/>
              <a:ext cx="495300" cy="4286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6" name="Text Box 4"/>
          <p:cNvSpPr txBox="1">
            <a:spLocks noChangeArrowheads="1"/>
          </p:cNvSpPr>
          <p:nvPr/>
        </p:nvSpPr>
        <p:spPr bwMode="auto">
          <a:xfrm>
            <a:off x="2473325" y="3829050"/>
            <a:ext cx="1373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Collimateur</a:t>
            </a:r>
          </a:p>
        </p:txBody>
      </p:sp>
      <p:sp>
        <p:nvSpPr>
          <p:cNvPr id="22537" name="Text Box 4"/>
          <p:cNvSpPr txBox="1">
            <a:spLocks noChangeArrowheads="1"/>
          </p:cNvSpPr>
          <p:nvPr/>
        </p:nvSpPr>
        <p:spPr bwMode="auto">
          <a:xfrm>
            <a:off x="7326313" y="4062413"/>
            <a:ext cx="2189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/>
              <a:t>Salle </a:t>
            </a:r>
          </a:p>
          <a:p>
            <a:pPr eaLnBrk="1" hangingPunct="1"/>
            <a:r>
              <a:rPr lang="en-GB" sz="1800" i="1"/>
              <a:t>convertisseur</a:t>
            </a:r>
          </a:p>
        </p:txBody>
      </p:sp>
      <p:cxnSp>
        <p:nvCxnSpPr>
          <p:cNvPr id="22538" name="Connecteur droit avec flèche 9"/>
          <p:cNvCxnSpPr>
            <a:cxnSpLocks noChangeShapeType="1"/>
          </p:cNvCxnSpPr>
          <p:nvPr/>
        </p:nvCxnSpPr>
        <p:spPr bwMode="auto">
          <a:xfrm>
            <a:off x="3792538" y="4062413"/>
            <a:ext cx="1050925" cy="255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9" name="Connecteur droit avec flèche 25"/>
          <p:cNvCxnSpPr>
            <a:cxnSpLocks noChangeShapeType="1"/>
          </p:cNvCxnSpPr>
          <p:nvPr/>
        </p:nvCxnSpPr>
        <p:spPr bwMode="auto">
          <a:xfrm flipH="1">
            <a:off x="5175250" y="4397375"/>
            <a:ext cx="2114550" cy="3111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095329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14748"/>
            <a:ext cx="6408738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396060"/>
            <a:ext cx="43910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288" y="2667272"/>
            <a:ext cx="1081087" cy="473695"/>
          </a:xfrm>
          <a:prstGeom prst="wedgeRectCallout">
            <a:avLst>
              <a:gd name="adj1" fmla="val 233154"/>
              <a:gd name="adj2" fmla="val -140251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fr-FR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Vacuum system</a:t>
            </a:r>
            <a:endParaRPr lang="fr-FR" sz="1200" b="1" dirty="0">
              <a:solidFill>
                <a:srgbClr val="1F497D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288" y="3530872"/>
            <a:ext cx="1081087" cy="474191"/>
          </a:xfrm>
          <a:prstGeom prst="wedgeRectCallout">
            <a:avLst>
              <a:gd name="adj1" fmla="val 182540"/>
              <a:gd name="adj2" fmla="val -184409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</a:pPr>
            <a:r>
              <a:rPr lang="fr-FR" sz="1100" b="1" dirty="0" smtClean="0">
                <a:solidFill>
                  <a:srgbClr val="1F497D"/>
                </a:solidFill>
                <a:latin typeface="Calibri" charset="0"/>
              </a:rPr>
              <a:t>Servitude supplies </a:t>
            </a:r>
            <a:endParaRPr lang="fr-FR" sz="1100" b="1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4104" name="Ellipse 11"/>
          <p:cNvSpPr>
            <a:spLocks noChangeArrowheads="1"/>
          </p:cNvSpPr>
          <p:nvPr/>
        </p:nvSpPr>
        <p:spPr bwMode="auto">
          <a:xfrm>
            <a:off x="3995738" y="2595835"/>
            <a:ext cx="1296987" cy="1295400"/>
          </a:xfrm>
          <a:prstGeom prst="ellipse">
            <a:avLst/>
          </a:prstGeom>
          <a:noFill/>
          <a:ln w="57150" cmpd="sng">
            <a:solidFill>
              <a:schemeClr val="accent6"/>
            </a:solidFill>
            <a:round/>
            <a:headEnd/>
            <a:tailEnd type="triangl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fr-FR"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5288" y="4251598"/>
            <a:ext cx="1081087" cy="473546"/>
          </a:xfrm>
          <a:prstGeom prst="wedgeRectCallout">
            <a:avLst>
              <a:gd name="adj1" fmla="val 170551"/>
              <a:gd name="adj2" fmla="val -2725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</a:pPr>
            <a:r>
              <a:rPr lang="fr-FR" sz="1200" b="1" dirty="0" smtClean="0">
                <a:solidFill>
                  <a:srgbClr val="1F497D"/>
                </a:solidFill>
                <a:latin typeface="Calibri" charset="0"/>
              </a:rPr>
              <a:t>Laser transport</a:t>
            </a:r>
            <a:endParaRPr lang="fr-FR" sz="1200" b="1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4388" y="5259660"/>
            <a:ext cx="1079500" cy="473596"/>
          </a:xfrm>
          <a:prstGeom prst="wedgeRectCallout">
            <a:avLst>
              <a:gd name="adj1" fmla="val -229971"/>
              <a:gd name="adj2" fmla="val -3661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</a:pPr>
            <a:r>
              <a:rPr lang="fr-FR" sz="1200" b="1" dirty="0" smtClean="0">
                <a:solidFill>
                  <a:srgbClr val="1F497D"/>
                </a:solidFill>
                <a:latin typeface="Calibri" charset="0"/>
              </a:rPr>
              <a:t>Manutention (robot)</a:t>
            </a:r>
            <a:endParaRPr lang="fr-FR" sz="1200" b="1" dirty="0">
              <a:solidFill>
                <a:srgbClr val="1F497D"/>
              </a:solidFill>
              <a:latin typeface="Calibri" charset="0"/>
            </a:endParaRPr>
          </a:p>
        </p:txBody>
      </p:sp>
      <p:pic>
        <p:nvPicPr>
          <p:cNvPr id="410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09083"/>
            <a:ext cx="10080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10" name="Connecteur droit avec flèche 18"/>
          <p:cNvCxnSpPr>
            <a:cxnSpLocks noChangeShapeType="1"/>
          </p:cNvCxnSpPr>
          <p:nvPr/>
        </p:nvCxnSpPr>
        <p:spPr bwMode="auto">
          <a:xfrm flipV="1">
            <a:off x="4643438" y="3386410"/>
            <a:ext cx="0" cy="720725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1" name="Connecteur droit avec flèche 19"/>
          <p:cNvCxnSpPr>
            <a:cxnSpLocks noChangeShapeType="1"/>
          </p:cNvCxnSpPr>
          <p:nvPr/>
        </p:nvCxnSpPr>
        <p:spPr bwMode="auto">
          <a:xfrm flipH="1">
            <a:off x="3203575" y="3386410"/>
            <a:ext cx="1368425" cy="0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2" name="Connecteur droit avec flèche 22"/>
          <p:cNvCxnSpPr>
            <a:cxnSpLocks noChangeShapeType="1"/>
          </p:cNvCxnSpPr>
          <p:nvPr/>
        </p:nvCxnSpPr>
        <p:spPr bwMode="auto">
          <a:xfrm flipV="1">
            <a:off x="3203575" y="1587773"/>
            <a:ext cx="0" cy="1727200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5651500" y="2306910"/>
            <a:ext cx="1728788" cy="1368425"/>
          </a:xfrm>
          <a:prstGeom prst="rect">
            <a:avLst/>
          </a:prstGeom>
          <a:noFill/>
          <a:ln w="57150" cmpd="sng">
            <a:solidFill>
              <a:schemeClr val="accent6"/>
            </a:solidFill>
            <a:round/>
            <a:headEnd/>
            <a:tailEnd type="triangl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fr-FR">
              <a:cs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36520" y="836712"/>
            <a:ext cx="1439936" cy="648742"/>
          </a:xfrm>
          <a:prstGeom prst="wedgeRectCallout">
            <a:avLst>
              <a:gd name="adj1" fmla="val -72605"/>
              <a:gd name="adj2" fmla="val 1773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fr-FR" sz="18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Maintenance area</a:t>
            </a:r>
            <a:endParaRPr lang="fr-FR" sz="18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11960" y="764704"/>
            <a:ext cx="1440160" cy="648072"/>
          </a:xfrm>
          <a:prstGeom prst="wedgeRectCallout">
            <a:avLst>
              <a:gd name="adj1" fmla="val -23593"/>
              <a:gd name="adj2" fmla="val 246791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Production area (cocon)</a:t>
            </a:r>
          </a:p>
          <a:p>
            <a:pPr algn="ctr">
              <a:spcAft>
                <a:spcPts val="1000"/>
              </a:spcAft>
              <a:defRPr/>
            </a:pPr>
            <a:endParaRPr lang="fr-FR" sz="18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9632" y="836712"/>
            <a:ext cx="1296144" cy="648072"/>
          </a:xfrm>
          <a:prstGeom prst="wedgeRectCallout">
            <a:avLst>
              <a:gd name="adj1" fmla="val 89040"/>
              <a:gd name="adj2" fmla="val 25967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fr-FR" sz="18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Beam</a:t>
            </a:r>
            <a:r>
              <a:rPr lang="fr-FR" sz="18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line </a:t>
            </a: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area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0" y="0"/>
            <a:ext cx="4716016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b="1" dirty="0" smtClean="0">
                <a:solidFill>
                  <a:srgbClr val="660066"/>
                </a:solidFill>
                <a:latin typeface="+mn-lt"/>
                <a:ea typeface="Times New Roman" charset="0"/>
                <a:cs typeface="Times New Roman" charset="0"/>
              </a:rPr>
              <a:t>Production Module Cave</a:t>
            </a:r>
            <a:endParaRPr lang="en-US" sz="2800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23" name="Rectangle 8"/>
          <p:cNvSpPr/>
          <p:nvPr/>
        </p:nvSpPr>
        <p:spPr>
          <a:xfrm>
            <a:off x="1187450" y="5691461"/>
            <a:ext cx="1079500" cy="473843"/>
          </a:xfrm>
          <a:prstGeom prst="wedgeRectCallout">
            <a:avLst>
              <a:gd name="adj1" fmla="val 190470"/>
              <a:gd name="adj2" fmla="val -5796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</a:pPr>
            <a:r>
              <a:rPr lang="fr-FR" sz="1200" b="1" dirty="0" smtClean="0">
                <a:solidFill>
                  <a:srgbClr val="1F497D"/>
                </a:solidFill>
                <a:latin typeface="Calibri" charset="0"/>
              </a:rPr>
              <a:t>Module for maintenance</a:t>
            </a:r>
            <a:endParaRPr lang="fr-FR" sz="1200" b="1" dirty="0">
              <a:solidFill>
                <a:srgbClr val="1F497D"/>
              </a:solidFill>
              <a:latin typeface="Calibri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4968552" cy="287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752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1"/>
          <p:cNvGrpSpPr>
            <a:grpSpLocks/>
          </p:cNvGrpSpPr>
          <p:nvPr/>
        </p:nvGrpSpPr>
        <p:grpSpPr bwMode="auto">
          <a:xfrm>
            <a:off x="563563" y="1371600"/>
            <a:ext cx="4500562" cy="1665288"/>
            <a:chOff x="0" y="0"/>
            <a:chExt cx="2835" cy="1049"/>
          </a:xfrm>
        </p:grpSpPr>
        <p:sp>
          <p:nvSpPr>
            <p:cNvPr id="58435" name="Rectangle 2"/>
            <p:cNvSpPr>
              <a:spLocks/>
            </p:cNvSpPr>
            <p:nvPr/>
          </p:nvSpPr>
          <p:spPr bwMode="auto">
            <a:xfrm>
              <a:off x="0" y="0"/>
              <a:ext cx="2835" cy="10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1800"/>
            </a:p>
          </p:txBody>
        </p:sp>
        <p:pic>
          <p:nvPicPr>
            <p:cNvPr id="4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5" cy="10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370" name="Picture 7" descr="Bidim_e_d_10_13fi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681038"/>
            <a:ext cx="433387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49153" y="3581400"/>
            <a:ext cx="990600" cy="609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>
              <a:defRPr/>
            </a:pPr>
            <a:r>
              <a:rPr lang="en-GB" sz="1800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UCx</a:t>
            </a:r>
            <a:endParaRPr lang="en-GB" sz="1800" b="0" smtClean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27038" y="3733800"/>
            <a:ext cx="1073150" cy="304800"/>
          </a:xfrm>
          <a:prstGeom prst="rightArrow">
            <a:avLst>
              <a:gd name="adj1" fmla="val 50000"/>
              <a:gd name="adj2" fmla="val 88021"/>
            </a:avLst>
          </a:prstGeom>
          <a:gradFill rotWithShape="1">
            <a:gsLst>
              <a:gs pos="0">
                <a:srgbClr val="E9E9F7"/>
              </a:gs>
              <a:gs pos="64999">
                <a:srgbClr val="C5C5E9"/>
              </a:gs>
              <a:gs pos="100000">
                <a:srgbClr val="ACACE1"/>
              </a:gs>
            </a:gsLst>
            <a:lin ang="5400000" scaled="1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 sz="1800">
              <a:latin typeface="+mn-lt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674688" y="3352800"/>
            <a:ext cx="485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800" baseline="30000"/>
              <a:t>2</a:t>
            </a:r>
            <a:r>
              <a:rPr lang="en-GB" sz="1800"/>
              <a:t>H,</a:t>
            </a:r>
          </a:p>
        </p:txBody>
      </p:sp>
      <p:grpSp>
        <p:nvGrpSpPr>
          <p:cNvPr id="58376" name="Group 32"/>
          <p:cNvGrpSpPr>
            <a:grpSpLocks/>
          </p:cNvGrpSpPr>
          <p:nvPr/>
        </p:nvGrpSpPr>
        <p:grpSpPr bwMode="auto">
          <a:xfrm>
            <a:off x="1146175" y="3157538"/>
            <a:ext cx="1211263" cy="1033462"/>
            <a:chOff x="1292" y="2523"/>
            <a:chExt cx="763" cy="651"/>
          </a:xfrm>
        </p:grpSpPr>
        <p:sp>
          <p:nvSpPr>
            <p:cNvPr id="58433" name="Rectangle 8"/>
            <p:cNvSpPr>
              <a:spLocks noChangeArrowheads="1"/>
            </p:cNvSpPr>
            <p:nvPr/>
          </p:nvSpPr>
          <p:spPr bwMode="auto">
            <a:xfrm>
              <a:off x="1535" y="2790"/>
              <a:ext cx="260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 sz="1800"/>
            </a:p>
          </p:txBody>
        </p:sp>
        <p:sp>
          <p:nvSpPr>
            <p:cNvPr id="58434" name="Rectangle 9"/>
            <p:cNvSpPr>
              <a:spLocks noChangeArrowheads="1"/>
            </p:cNvSpPr>
            <p:nvPr/>
          </p:nvSpPr>
          <p:spPr bwMode="auto">
            <a:xfrm>
              <a:off x="1292" y="2523"/>
              <a:ext cx="7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/>
                <a:t>Converter</a:t>
              </a:r>
            </a:p>
          </p:txBody>
        </p:sp>
      </p:grpSp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4140200" y="3581400"/>
            <a:ext cx="330200" cy="609600"/>
          </a:xfrm>
          <a:prstGeom prst="rect">
            <a:avLst/>
          </a:prstGeom>
          <a:gradFill rotWithShape="1">
            <a:gsLst>
              <a:gs pos="0">
                <a:srgbClr val="F5FFFF"/>
              </a:gs>
              <a:gs pos="64999">
                <a:srgbClr val="E8FFFF"/>
              </a:gs>
              <a:gs pos="100000">
                <a:srgbClr val="DFFFFF"/>
              </a:gs>
            </a:gsLst>
            <a:lin ang="5400000" scaled="1"/>
          </a:gradFill>
          <a:ln w="9525">
            <a:solidFill>
              <a:srgbClr val="D0E9EA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GB" sz="1800">
                <a:cs typeface="Arial" charset="0"/>
              </a:rPr>
              <a:t>IS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4717603" y="3733800"/>
            <a:ext cx="1073150" cy="304800"/>
          </a:xfrm>
          <a:prstGeom prst="rightArrow">
            <a:avLst>
              <a:gd name="adj1" fmla="val 50000"/>
              <a:gd name="adj2" fmla="val 88021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sz="1800">
              <a:solidFill>
                <a:srgbClr val="FFFFFF"/>
              </a:solidFill>
              <a:sym typeface="Arial" pitchFamily="-65" charset="0"/>
            </a:endParaRPr>
          </a:p>
        </p:txBody>
      </p:sp>
      <p:sp>
        <p:nvSpPr>
          <p:cNvPr id="58381" name="Text Box 14"/>
          <p:cNvSpPr txBox="1">
            <a:spLocks noChangeArrowheads="1"/>
          </p:cNvSpPr>
          <p:nvPr/>
        </p:nvSpPr>
        <p:spPr bwMode="auto">
          <a:xfrm>
            <a:off x="4999038" y="3443288"/>
            <a:ext cx="512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000000"/>
                </a:solidFill>
                <a:sym typeface="Arial" charset="0"/>
              </a:rPr>
              <a:t>1+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180903" y="5105400"/>
            <a:ext cx="990600" cy="609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>
              <a:defRPr/>
            </a:pPr>
            <a:r>
              <a:rPr lang="en-GB" sz="1800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UCx</a:t>
            </a:r>
            <a:endParaRPr lang="en-GB" sz="1800" b="0" smtClean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1938338" y="5184775"/>
            <a:ext cx="1073150" cy="304800"/>
          </a:xfrm>
          <a:prstGeom prst="rightArrow">
            <a:avLst>
              <a:gd name="adj1" fmla="val 50000"/>
              <a:gd name="adj2" fmla="val 88021"/>
            </a:avLst>
          </a:prstGeom>
          <a:gradFill rotWithShape="1">
            <a:gsLst>
              <a:gs pos="0">
                <a:srgbClr val="E9E9F7"/>
              </a:gs>
              <a:gs pos="64999">
                <a:srgbClr val="C5C5E9"/>
              </a:gs>
              <a:gs pos="100000">
                <a:srgbClr val="ACACE1"/>
              </a:gs>
            </a:gsLst>
            <a:lin ang="5400000" scaled="1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 sz="1800">
              <a:latin typeface="+mn-lt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58386" name="Rectangle 22"/>
          <p:cNvSpPr>
            <a:spLocks noChangeArrowheads="1"/>
          </p:cNvSpPr>
          <p:nvPr/>
        </p:nvSpPr>
        <p:spPr bwMode="auto">
          <a:xfrm>
            <a:off x="4171950" y="5105400"/>
            <a:ext cx="330200" cy="609600"/>
          </a:xfrm>
          <a:prstGeom prst="rect">
            <a:avLst/>
          </a:prstGeom>
          <a:gradFill rotWithShape="1">
            <a:gsLst>
              <a:gs pos="0">
                <a:srgbClr val="F5FFFF"/>
              </a:gs>
              <a:gs pos="64999">
                <a:srgbClr val="E8FFFF"/>
              </a:gs>
              <a:gs pos="100000">
                <a:srgbClr val="DFFFFF"/>
              </a:gs>
            </a:gsLst>
            <a:lin ang="5400000" scaled="1"/>
          </a:gradFill>
          <a:ln w="9525">
            <a:solidFill>
              <a:srgbClr val="D0E9EA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GB" sz="1800">
                <a:cs typeface="Arial" charset="0"/>
              </a:rPr>
              <a:t>IS</a:t>
            </a:r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4749353" y="5257800"/>
            <a:ext cx="1073150" cy="304800"/>
          </a:xfrm>
          <a:prstGeom prst="rightArrow">
            <a:avLst>
              <a:gd name="adj1" fmla="val 50000"/>
              <a:gd name="adj2" fmla="val 88021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sz="1800">
              <a:solidFill>
                <a:srgbClr val="FFFFFF"/>
              </a:solidFill>
              <a:sym typeface="Arial" pitchFamily="-65" charset="0"/>
            </a:endParaRPr>
          </a:p>
        </p:txBody>
      </p:sp>
      <p:sp>
        <p:nvSpPr>
          <p:cNvPr id="58390" name="Text Box 24"/>
          <p:cNvSpPr txBox="1">
            <a:spLocks noChangeArrowheads="1"/>
          </p:cNvSpPr>
          <p:nvPr/>
        </p:nvSpPr>
        <p:spPr bwMode="auto">
          <a:xfrm>
            <a:off x="5030788" y="4967288"/>
            <a:ext cx="512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000000"/>
                </a:solidFill>
                <a:sym typeface="Arial" charset="0"/>
              </a:rPr>
              <a:t>1+</a:t>
            </a: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3180903" y="5867400"/>
            <a:ext cx="990600" cy="609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GB" sz="1800">
                <a:solidFill>
                  <a:srgbClr val="FFFFFF"/>
                </a:solidFill>
                <a:sym typeface="Arial" pitchFamily="-65" charset="0"/>
              </a:rPr>
              <a:t>Target</a:t>
            </a:r>
          </a:p>
        </p:txBody>
      </p:sp>
      <p:sp>
        <p:nvSpPr>
          <p:cNvPr id="21" name="AutoShape 26"/>
          <p:cNvSpPr>
            <a:spLocks noChangeArrowheads="1"/>
          </p:cNvSpPr>
          <p:nvPr/>
        </p:nvSpPr>
        <p:spPr bwMode="auto">
          <a:xfrm>
            <a:off x="1938338" y="5946775"/>
            <a:ext cx="1073150" cy="304800"/>
          </a:xfrm>
          <a:prstGeom prst="rightArrow">
            <a:avLst>
              <a:gd name="adj1" fmla="val 50000"/>
              <a:gd name="adj2" fmla="val 88021"/>
            </a:avLst>
          </a:prstGeom>
          <a:gradFill rotWithShape="1">
            <a:gsLst>
              <a:gs pos="0">
                <a:srgbClr val="E9E9F7"/>
              </a:gs>
              <a:gs pos="64999">
                <a:srgbClr val="C5C5E9"/>
              </a:gs>
              <a:gs pos="100000">
                <a:srgbClr val="ACACE1"/>
              </a:gs>
            </a:gsLst>
            <a:lin ang="5400000" scaled="1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 sz="1800">
              <a:latin typeface="+mn-lt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2155825" y="5586413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800"/>
              <a:t>HI</a:t>
            </a:r>
          </a:p>
        </p:txBody>
      </p:sp>
      <p:sp>
        <p:nvSpPr>
          <p:cNvPr id="58396" name="Rectangle 28"/>
          <p:cNvSpPr>
            <a:spLocks noChangeArrowheads="1"/>
          </p:cNvSpPr>
          <p:nvPr/>
        </p:nvSpPr>
        <p:spPr bwMode="auto">
          <a:xfrm>
            <a:off x="4171950" y="5867400"/>
            <a:ext cx="330200" cy="609600"/>
          </a:xfrm>
          <a:prstGeom prst="rect">
            <a:avLst/>
          </a:prstGeom>
          <a:gradFill rotWithShape="1">
            <a:gsLst>
              <a:gs pos="0">
                <a:srgbClr val="F5FFFF"/>
              </a:gs>
              <a:gs pos="64999">
                <a:srgbClr val="E8FFFF"/>
              </a:gs>
              <a:gs pos="100000">
                <a:srgbClr val="DFFFFF"/>
              </a:gs>
            </a:gsLst>
            <a:lin ang="5400000" scaled="1"/>
          </a:gradFill>
          <a:ln w="9525">
            <a:solidFill>
              <a:srgbClr val="D0E9EA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GB" sz="1800">
                <a:cs typeface="Arial" charset="0"/>
              </a:rPr>
              <a:t>IS</a:t>
            </a: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>
            <a:off x="4749353" y="6019800"/>
            <a:ext cx="1073150" cy="304800"/>
          </a:xfrm>
          <a:prstGeom prst="rightArrow">
            <a:avLst>
              <a:gd name="adj1" fmla="val 50000"/>
              <a:gd name="adj2" fmla="val 88021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sz="1800">
              <a:solidFill>
                <a:srgbClr val="FFFFFF"/>
              </a:solidFill>
              <a:sym typeface="Arial" pitchFamily="-65" charset="0"/>
            </a:endParaRPr>
          </a:p>
        </p:txBody>
      </p:sp>
      <p:sp>
        <p:nvSpPr>
          <p:cNvPr id="58400" name="Text Box 30"/>
          <p:cNvSpPr txBox="1">
            <a:spLocks noChangeArrowheads="1"/>
          </p:cNvSpPr>
          <p:nvPr/>
        </p:nvSpPr>
        <p:spPr bwMode="auto">
          <a:xfrm>
            <a:off x="5030788" y="5729288"/>
            <a:ext cx="512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000000"/>
                </a:solidFill>
                <a:sym typeface="Arial" charset="0"/>
              </a:rPr>
              <a:t>1+</a:t>
            </a:r>
          </a:p>
        </p:txBody>
      </p:sp>
      <p:sp>
        <p:nvSpPr>
          <p:cNvPr id="26" name="AutoShape 33"/>
          <p:cNvSpPr>
            <a:spLocks noChangeArrowheads="1"/>
          </p:cNvSpPr>
          <p:nvPr/>
        </p:nvSpPr>
        <p:spPr bwMode="auto">
          <a:xfrm>
            <a:off x="2298700" y="3733800"/>
            <a:ext cx="790575" cy="287338"/>
          </a:xfrm>
          <a:prstGeom prst="rightArrow">
            <a:avLst>
              <a:gd name="adj1" fmla="val 50000"/>
              <a:gd name="adj2" fmla="val 68784"/>
            </a:avLst>
          </a:prstGeom>
          <a:gradFill rotWithShape="1">
            <a:gsLst>
              <a:gs pos="0">
                <a:srgbClr val="E9E9F7"/>
              </a:gs>
              <a:gs pos="64999">
                <a:srgbClr val="C5C5E9"/>
              </a:gs>
              <a:gs pos="100000">
                <a:srgbClr val="ACACE1"/>
              </a:gs>
            </a:gsLst>
            <a:lin ang="5400000" scaled="1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 sz="1800">
              <a:latin typeface="+mn-lt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58402" name="Text Box 34"/>
          <p:cNvSpPr txBox="1">
            <a:spLocks noChangeArrowheads="1"/>
          </p:cNvSpPr>
          <p:nvPr/>
        </p:nvSpPr>
        <p:spPr bwMode="auto">
          <a:xfrm>
            <a:off x="2495550" y="33924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00"/>
                </a:solidFill>
                <a:sym typeface="Arial" charset="0"/>
              </a:rPr>
              <a:t>n</a:t>
            </a:r>
          </a:p>
        </p:txBody>
      </p:sp>
      <p:sp>
        <p:nvSpPr>
          <p:cNvPr id="58403" name="Rectangle 7"/>
          <p:cNvSpPr>
            <a:spLocks noChangeArrowheads="1"/>
          </p:cNvSpPr>
          <p:nvPr/>
        </p:nvSpPr>
        <p:spPr bwMode="auto">
          <a:xfrm>
            <a:off x="2097088" y="4768850"/>
            <a:ext cx="646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sz="1800"/>
              <a:t>p</a:t>
            </a:r>
            <a:r>
              <a:rPr lang="en-GB" sz="1800"/>
              <a:t>, d</a:t>
            </a:r>
          </a:p>
        </p:txBody>
      </p:sp>
      <p:sp>
        <p:nvSpPr>
          <p:cNvPr id="58404" name="ZoneTexte 30"/>
          <p:cNvSpPr txBox="1">
            <a:spLocks noChangeArrowheads="1"/>
          </p:cNvSpPr>
          <p:nvPr/>
        </p:nvSpPr>
        <p:spPr bwMode="auto">
          <a:xfrm>
            <a:off x="5859463" y="3614738"/>
            <a:ext cx="2613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00"/>
                </a:solidFill>
                <a:sym typeface="Arial" charset="0"/>
              </a:rPr>
              <a:t>Fission fragments</a:t>
            </a:r>
          </a:p>
        </p:txBody>
      </p:sp>
      <p:sp>
        <p:nvSpPr>
          <p:cNvPr id="58405" name="ZoneTexte 31"/>
          <p:cNvSpPr txBox="1">
            <a:spLocks noChangeArrowheads="1"/>
          </p:cNvSpPr>
          <p:nvPr/>
        </p:nvSpPr>
        <p:spPr bwMode="auto">
          <a:xfrm>
            <a:off x="5881688" y="5145088"/>
            <a:ext cx="2613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00"/>
                </a:solidFill>
                <a:sym typeface="Arial" charset="0"/>
              </a:rPr>
              <a:t>Fission fragments</a:t>
            </a:r>
          </a:p>
        </p:txBody>
      </p:sp>
      <p:sp>
        <p:nvSpPr>
          <p:cNvPr id="58406" name="ZoneTexte 33"/>
          <p:cNvSpPr txBox="1">
            <a:spLocks noChangeArrowheads="1"/>
          </p:cNvSpPr>
          <p:nvPr/>
        </p:nvSpPr>
        <p:spPr bwMode="auto">
          <a:xfrm>
            <a:off x="5881688" y="5943600"/>
            <a:ext cx="3443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00"/>
                </a:solidFill>
                <a:sym typeface="Arial" charset="0"/>
              </a:rPr>
              <a:t>e.g. </a:t>
            </a:r>
            <a:r>
              <a:rPr lang="en-GB" sz="1800" baseline="30000">
                <a:solidFill>
                  <a:srgbClr val="000000"/>
                </a:solidFill>
                <a:sym typeface="Arial" charset="0"/>
              </a:rPr>
              <a:t>14,15</a:t>
            </a:r>
            <a:r>
              <a:rPr lang="en-GB" sz="1800">
                <a:solidFill>
                  <a:srgbClr val="000000"/>
                </a:solidFill>
                <a:sym typeface="Arial" charset="0"/>
              </a:rPr>
              <a:t>O, </a:t>
            </a:r>
            <a:r>
              <a:rPr lang="en-GB" sz="1800" baseline="30000">
                <a:solidFill>
                  <a:srgbClr val="000000"/>
                </a:solidFill>
                <a:sym typeface="Arial" charset="0"/>
              </a:rPr>
              <a:t>11</a:t>
            </a:r>
            <a:r>
              <a:rPr lang="en-GB" sz="1800">
                <a:solidFill>
                  <a:srgbClr val="000000"/>
                </a:solidFill>
                <a:sym typeface="Arial" charset="0"/>
              </a:rPr>
              <a:t>C, </a:t>
            </a:r>
            <a:r>
              <a:rPr lang="en-GB" sz="1800" baseline="30000">
                <a:solidFill>
                  <a:srgbClr val="000000"/>
                </a:solidFill>
                <a:sym typeface="Arial" charset="0"/>
              </a:rPr>
              <a:t>102-106</a:t>
            </a:r>
            <a:r>
              <a:rPr lang="en-GB" sz="1800">
                <a:solidFill>
                  <a:srgbClr val="000000"/>
                </a:solidFill>
                <a:sym typeface="Arial" charset="0"/>
              </a:rPr>
              <a:t>Sn  </a:t>
            </a: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427038" y="4495800"/>
            <a:ext cx="1073150" cy="304800"/>
          </a:xfrm>
          <a:prstGeom prst="rightArrow">
            <a:avLst>
              <a:gd name="adj1" fmla="val 50000"/>
              <a:gd name="adj2" fmla="val 88021"/>
            </a:avLst>
          </a:prstGeom>
          <a:gradFill rotWithShape="1">
            <a:gsLst>
              <a:gs pos="0">
                <a:srgbClr val="E9E9F7"/>
              </a:gs>
              <a:gs pos="64999">
                <a:srgbClr val="C5C5E9"/>
              </a:gs>
              <a:gs pos="100000">
                <a:srgbClr val="ACACE1"/>
              </a:gs>
            </a:gsLst>
            <a:lin ang="5400000" scaled="1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 sz="1800">
              <a:latin typeface="+mn-lt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58408" name="Rectangle 7"/>
          <p:cNvSpPr>
            <a:spLocks noChangeArrowheads="1"/>
          </p:cNvSpPr>
          <p:nvPr/>
        </p:nvSpPr>
        <p:spPr bwMode="auto">
          <a:xfrm>
            <a:off x="674688" y="4114800"/>
            <a:ext cx="509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800" baseline="30000"/>
              <a:t>2</a:t>
            </a:r>
            <a:r>
              <a:rPr lang="en-GB" sz="1800"/>
              <a:t>H</a:t>
            </a:r>
          </a:p>
        </p:txBody>
      </p:sp>
      <p:grpSp>
        <p:nvGrpSpPr>
          <p:cNvPr id="58409" name="Group 32"/>
          <p:cNvGrpSpPr>
            <a:grpSpLocks/>
          </p:cNvGrpSpPr>
          <p:nvPr/>
        </p:nvGrpSpPr>
        <p:grpSpPr bwMode="auto">
          <a:xfrm>
            <a:off x="1146175" y="4019550"/>
            <a:ext cx="1211263" cy="933450"/>
            <a:chOff x="1292" y="2586"/>
            <a:chExt cx="763" cy="588"/>
          </a:xfrm>
        </p:grpSpPr>
        <p:sp>
          <p:nvSpPr>
            <p:cNvPr id="58431" name="Rectangle 8"/>
            <p:cNvSpPr>
              <a:spLocks noChangeArrowheads="1"/>
            </p:cNvSpPr>
            <p:nvPr/>
          </p:nvSpPr>
          <p:spPr bwMode="auto">
            <a:xfrm>
              <a:off x="1535" y="2790"/>
              <a:ext cx="260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 sz="1800"/>
            </a:p>
          </p:txBody>
        </p:sp>
        <p:sp>
          <p:nvSpPr>
            <p:cNvPr id="58432" name="Rectangle 9"/>
            <p:cNvSpPr>
              <a:spLocks noChangeArrowheads="1"/>
            </p:cNvSpPr>
            <p:nvPr/>
          </p:nvSpPr>
          <p:spPr bwMode="auto">
            <a:xfrm>
              <a:off x="1292" y="2586"/>
              <a:ext cx="7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/>
                <a:t>Converter</a:t>
              </a:r>
            </a:p>
          </p:txBody>
        </p:sp>
      </p:grp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3149153" y="4343400"/>
            <a:ext cx="990600" cy="609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eaLnBrk="0" hangingPunct="0"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>
              <a:defRPr/>
            </a:pPr>
            <a:r>
              <a:rPr lang="en-GB" sz="1800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Target</a:t>
            </a:r>
            <a:endParaRPr lang="en-GB" sz="1800" b="0" smtClean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58413" name="Rectangle 10"/>
          <p:cNvSpPr>
            <a:spLocks noChangeArrowheads="1"/>
          </p:cNvSpPr>
          <p:nvPr/>
        </p:nvSpPr>
        <p:spPr bwMode="auto">
          <a:xfrm>
            <a:off x="4140200" y="4343400"/>
            <a:ext cx="330200" cy="609600"/>
          </a:xfrm>
          <a:prstGeom prst="rect">
            <a:avLst/>
          </a:prstGeom>
          <a:gradFill rotWithShape="1">
            <a:gsLst>
              <a:gs pos="0">
                <a:srgbClr val="F5FFFF"/>
              </a:gs>
              <a:gs pos="64999">
                <a:srgbClr val="E8FFFF"/>
              </a:gs>
              <a:gs pos="100000">
                <a:srgbClr val="DFFFFF"/>
              </a:gs>
            </a:gsLst>
            <a:lin ang="5400000" scaled="1"/>
          </a:gradFill>
          <a:ln w="9525">
            <a:solidFill>
              <a:srgbClr val="D0E9EA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GB" sz="1800">
                <a:cs typeface="Arial" charset="0"/>
              </a:rPr>
              <a:t>IS</a:t>
            </a:r>
          </a:p>
        </p:txBody>
      </p:sp>
      <p:sp>
        <p:nvSpPr>
          <p:cNvPr id="39" name="AutoShape 11"/>
          <p:cNvSpPr>
            <a:spLocks noChangeArrowheads="1"/>
          </p:cNvSpPr>
          <p:nvPr/>
        </p:nvSpPr>
        <p:spPr bwMode="auto">
          <a:xfrm>
            <a:off x="4717603" y="4495800"/>
            <a:ext cx="1073150" cy="304800"/>
          </a:xfrm>
          <a:prstGeom prst="rightArrow">
            <a:avLst>
              <a:gd name="adj1" fmla="val 50000"/>
              <a:gd name="adj2" fmla="val 88021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sz="1800">
              <a:solidFill>
                <a:srgbClr val="FFFFFF"/>
              </a:solidFill>
              <a:sym typeface="Arial" pitchFamily="-65" charset="0"/>
            </a:endParaRPr>
          </a:p>
        </p:txBody>
      </p:sp>
      <p:sp>
        <p:nvSpPr>
          <p:cNvPr id="58417" name="Text Box 14"/>
          <p:cNvSpPr txBox="1">
            <a:spLocks noChangeArrowheads="1"/>
          </p:cNvSpPr>
          <p:nvPr/>
        </p:nvSpPr>
        <p:spPr bwMode="auto">
          <a:xfrm>
            <a:off x="4999038" y="4205288"/>
            <a:ext cx="512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000000"/>
                </a:solidFill>
                <a:sym typeface="Arial" charset="0"/>
              </a:rPr>
              <a:t>1+</a:t>
            </a:r>
          </a:p>
        </p:txBody>
      </p:sp>
      <p:sp>
        <p:nvSpPr>
          <p:cNvPr id="41" name="AutoShape 33"/>
          <p:cNvSpPr>
            <a:spLocks noChangeArrowheads="1"/>
          </p:cNvSpPr>
          <p:nvPr/>
        </p:nvSpPr>
        <p:spPr bwMode="auto">
          <a:xfrm>
            <a:off x="2298700" y="4495800"/>
            <a:ext cx="790575" cy="287338"/>
          </a:xfrm>
          <a:prstGeom prst="rightArrow">
            <a:avLst>
              <a:gd name="adj1" fmla="val 50000"/>
              <a:gd name="adj2" fmla="val 68784"/>
            </a:avLst>
          </a:prstGeom>
          <a:gradFill rotWithShape="1">
            <a:gsLst>
              <a:gs pos="0">
                <a:srgbClr val="E9E9F7"/>
              </a:gs>
              <a:gs pos="64999">
                <a:srgbClr val="C5C5E9"/>
              </a:gs>
              <a:gs pos="100000">
                <a:srgbClr val="ACACE1"/>
              </a:gs>
            </a:gsLst>
            <a:lin ang="5400000" scaled="1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 sz="1800">
              <a:latin typeface="+mn-lt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58419" name="Text Box 34"/>
          <p:cNvSpPr txBox="1">
            <a:spLocks noChangeArrowheads="1"/>
          </p:cNvSpPr>
          <p:nvPr/>
        </p:nvSpPr>
        <p:spPr bwMode="auto">
          <a:xfrm>
            <a:off x="2495550" y="41544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0000"/>
                </a:solidFill>
                <a:sym typeface="Arial" charset="0"/>
              </a:rPr>
              <a:t>n</a:t>
            </a:r>
          </a:p>
        </p:txBody>
      </p:sp>
      <p:sp>
        <p:nvSpPr>
          <p:cNvPr id="58420" name="ZoneTexte 45"/>
          <p:cNvSpPr txBox="1">
            <a:spLocks noChangeArrowheads="1"/>
          </p:cNvSpPr>
          <p:nvPr/>
        </p:nvSpPr>
        <p:spPr bwMode="auto">
          <a:xfrm>
            <a:off x="5859463" y="4400550"/>
            <a:ext cx="3121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000000"/>
                </a:solidFill>
                <a:sym typeface="Arial" charset="0"/>
              </a:rPr>
              <a:t>e.g. </a:t>
            </a:r>
            <a:r>
              <a:rPr lang="en-GB" sz="2000" baseline="30000" dirty="0">
                <a:solidFill>
                  <a:srgbClr val="000000"/>
                </a:solidFill>
                <a:sym typeface="Arial" charset="0"/>
              </a:rPr>
              <a:t>9</a:t>
            </a:r>
            <a:r>
              <a:rPr lang="en-GB" sz="2000" dirty="0">
                <a:solidFill>
                  <a:srgbClr val="000000"/>
                </a:solidFill>
                <a:sym typeface="Arial" charset="0"/>
              </a:rPr>
              <a:t>Be(n</a:t>
            </a:r>
            <a:r>
              <a:rPr lang="en-GB" sz="2000" dirty="0" smtClean="0">
                <a:solidFill>
                  <a:srgbClr val="000000"/>
                </a:solidFill>
                <a:sym typeface="Arial" charset="0"/>
              </a:rPr>
              <a:t>,α)</a:t>
            </a:r>
            <a:r>
              <a:rPr lang="en-GB" sz="2000" baseline="30000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GB" sz="2000" baseline="30000" dirty="0">
                <a:solidFill>
                  <a:srgbClr val="000000"/>
                </a:solidFill>
                <a:sym typeface="Arial" charset="0"/>
              </a:rPr>
              <a:t>6</a:t>
            </a:r>
            <a:r>
              <a:rPr lang="en-GB" sz="2000" dirty="0">
                <a:solidFill>
                  <a:srgbClr val="000000"/>
                </a:solidFill>
                <a:sym typeface="Arial" charset="0"/>
              </a:rPr>
              <a:t>He  </a:t>
            </a:r>
            <a:r>
              <a:rPr lang="en-GB" sz="2000" dirty="0" smtClean="0">
                <a:solidFill>
                  <a:srgbClr val="000000"/>
                </a:solidFill>
                <a:sym typeface="Arial" charset="0"/>
              </a:rPr>
              <a:t>10</a:t>
            </a:r>
            <a:r>
              <a:rPr lang="en-GB" sz="2000" baseline="30000" dirty="0" smtClean="0">
                <a:solidFill>
                  <a:srgbClr val="000000"/>
                </a:solidFill>
                <a:sym typeface="Arial" charset="0"/>
              </a:rPr>
              <a:t>12</a:t>
            </a:r>
            <a:r>
              <a:rPr lang="en-GB" sz="2000" dirty="0" smtClean="0">
                <a:solidFill>
                  <a:srgbClr val="000000"/>
                </a:solidFill>
                <a:sym typeface="Arial" charset="0"/>
              </a:rPr>
              <a:t>pps</a:t>
            </a:r>
            <a:endParaRPr lang="en-GB" sz="20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22581" name="Rectangle 2"/>
          <p:cNvSpPr txBox="1">
            <a:spLocks noChangeArrowheads="1"/>
          </p:cNvSpPr>
          <p:nvPr/>
        </p:nvSpPr>
        <p:spPr bwMode="auto">
          <a:xfrm>
            <a:off x="0" y="-20677"/>
            <a:ext cx="6804025" cy="53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0800" tIns="50800" bIns="50800" anchor="ctr">
            <a:spAutoFit/>
          </a:bodyPr>
          <a:lstStyle/>
          <a:p>
            <a:pPr marL="39688" indent="-39688" algn="ctr">
              <a:defRPr/>
            </a:pPr>
            <a:r>
              <a:rPr lang="en-GB" sz="2800" b="1" dirty="0">
                <a:solidFill>
                  <a:srgbClr val="660066"/>
                </a:solidFill>
                <a:latin typeface="Arial" pitchFamily="34" charset="0"/>
              </a:rPr>
              <a:t>ISOL Rare Isotope Beams at SPIRAL 2</a:t>
            </a:r>
          </a:p>
        </p:txBody>
      </p:sp>
      <p:sp>
        <p:nvSpPr>
          <p:cNvPr id="58422" name="ZoneTexte 44"/>
          <p:cNvSpPr txBox="1">
            <a:spLocks noChangeArrowheads="1"/>
          </p:cNvSpPr>
          <p:nvPr/>
        </p:nvSpPr>
        <p:spPr bwMode="auto">
          <a:xfrm>
            <a:off x="7681913" y="3276600"/>
            <a:ext cx="1073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00"/>
                </a:solidFill>
                <a:sym typeface="Arial" charset="0"/>
              </a:rPr>
              <a:t>J. </a:t>
            </a:r>
            <a:r>
              <a:rPr lang="fr-FR" sz="1400">
                <a:solidFill>
                  <a:srgbClr val="000000"/>
                </a:solidFill>
                <a:sym typeface="Arial" charset="0"/>
              </a:rPr>
              <a:t>Benlliure</a:t>
            </a:r>
            <a:endParaRPr lang="en-GB" sz="14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58423" name="ZoneTexte 44"/>
          <p:cNvSpPr txBox="1">
            <a:spLocks noChangeArrowheads="1"/>
          </p:cNvSpPr>
          <p:nvPr/>
        </p:nvSpPr>
        <p:spPr bwMode="auto">
          <a:xfrm>
            <a:off x="2525713" y="684436"/>
            <a:ext cx="2352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>
                <a:solidFill>
                  <a:srgbClr val="000000"/>
                </a:solidFill>
                <a:sym typeface="Arial" charset="0"/>
              </a:rPr>
              <a:t>Up to 2.3 kg HD UC</a:t>
            </a:r>
            <a:r>
              <a:rPr lang="en-GB" sz="1800" b="1" baseline="-25000" dirty="0">
                <a:solidFill>
                  <a:srgbClr val="000000"/>
                </a:solidFill>
                <a:sym typeface="Arial" charset="0"/>
              </a:rPr>
              <a:t>2</a:t>
            </a:r>
          </a:p>
        </p:txBody>
      </p:sp>
      <p:sp>
        <p:nvSpPr>
          <p:cNvPr id="58424" name="Rectangle 46"/>
          <p:cNvSpPr>
            <a:spLocks noChangeArrowheads="1"/>
          </p:cNvSpPr>
          <p:nvPr/>
        </p:nvSpPr>
        <p:spPr bwMode="auto">
          <a:xfrm>
            <a:off x="6175375" y="809625"/>
            <a:ext cx="217488" cy="257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58425" name="ZoneTexte 45"/>
          <p:cNvSpPr txBox="1">
            <a:spLocks noChangeArrowheads="1"/>
          </p:cNvSpPr>
          <p:nvPr/>
        </p:nvSpPr>
        <p:spPr bwMode="auto">
          <a:xfrm>
            <a:off x="6164263" y="762000"/>
            <a:ext cx="295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1">
                <a:solidFill>
                  <a:srgbClr val="000000"/>
                </a:solidFill>
                <a:sym typeface="Arial" charset="0"/>
              </a:rPr>
              <a:t>C</a:t>
            </a:r>
          </a:p>
        </p:txBody>
      </p:sp>
      <p:sp>
        <p:nvSpPr>
          <p:cNvPr id="58426" name="ZoneTexte 47"/>
          <p:cNvSpPr txBox="1">
            <a:spLocks noChangeArrowheads="1"/>
          </p:cNvSpPr>
          <p:nvPr/>
        </p:nvSpPr>
        <p:spPr bwMode="auto">
          <a:xfrm>
            <a:off x="588963" y="2252663"/>
            <a:ext cx="622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>
                <a:solidFill>
                  <a:srgbClr val="000000"/>
                </a:solidFill>
                <a:sym typeface="Arial" charset="0"/>
              </a:rPr>
              <a:t>5mA</a:t>
            </a:r>
          </a:p>
        </p:txBody>
      </p:sp>
      <p:sp>
        <p:nvSpPr>
          <p:cNvPr id="58427" name="ZoneTexte 48"/>
          <p:cNvSpPr txBox="1">
            <a:spLocks noChangeArrowheads="1"/>
          </p:cNvSpPr>
          <p:nvPr/>
        </p:nvSpPr>
        <p:spPr bwMode="auto">
          <a:xfrm>
            <a:off x="3486150" y="1568450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000000"/>
                </a:solidFill>
                <a:sym typeface="Arial" charset="0"/>
              </a:rPr>
              <a:t>Up to 10</a:t>
            </a:r>
            <a:r>
              <a:rPr lang="en-GB" sz="1400" b="1" baseline="30000">
                <a:solidFill>
                  <a:srgbClr val="000000"/>
                </a:solidFill>
                <a:sym typeface="Arial" charset="0"/>
              </a:rPr>
              <a:t>14</a:t>
            </a:r>
            <a:r>
              <a:rPr lang="en-GB" sz="1400" b="1">
                <a:solidFill>
                  <a:srgbClr val="000000"/>
                </a:solidFill>
                <a:sym typeface="Arial" charset="0"/>
              </a:rPr>
              <a:t> fiss./s</a:t>
            </a:r>
          </a:p>
        </p:txBody>
      </p:sp>
      <p:sp>
        <p:nvSpPr>
          <p:cNvPr id="51" name="ZoneTexte 50"/>
          <p:cNvSpPr txBox="1">
            <a:spLocks noChangeArrowheads="1"/>
          </p:cNvSpPr>
          <p:nvPr/>
        </p:nvSpPr>
        <p:spPr bwMode="auto">
          <a:xfrm>
            <a:off x="396875" y="2565400"/>
            <a:ext cx="825500" cy="338138"/>
          </a:xfrm>
          <a:prstGeom prst="rect">
            <a:avLst/>
          </a:prstGeom>
          <a:gradFill rotWithShape="1">
            <a:gsLst>
              <a:gs pos="0">
                <a:srgbClr val="EEFFFF"/>
              </a:gs>
              <a:gs pos="64999">
                <a:srgbClr val="D8FFFF"/>
              </a:gs>
              <a:gs pos="100000">
                <a:srgbClr val="C8FFFF"/>
              </a:gs>
            </a:gsLst>
            <a:lin ang="5400000" scaled="1"/>
          </a:gradFill>
          <a:ln w="9525">
            <a:solidFill>
              <a:srgbClr val="ADDDDF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 pitchFamily="-65" charset="0"/>
                <a:cs typeface="Arial" pitchFamily="-65" charset="0"/>
                <a:sym typeface="Arial" pitchFamily="-65" charset="0"/>
              </a:rPr>
              <a:t>200kW</a:t>
            </a:r>
          </a:p>
        </p:txBody>
      </p:sp>
      <p:sp>
        <p:nvSpPr>
          <p:cNvPr id="52" name="ZoneTexte 51"/>
          <p:cNvSpPr txBox="1">
            <a:spLocks noChangeArrowheads="1"/>
          </p:cNvSpPr>
          <p:nvPr/>
        </p:nvSpPr>
        <p:spPr bwMode="auto">
          <a:xfrm>
            <a:off x="1722438" y="2552700"/>
            <a:ext cx="928687" cy="338138"/>
          </a:xfrm>
          <a:prstGeom prst="rect">
            <a:avLst/>
          </a:prstGeom>
          <a:gradFill rotWithShape="1">
            <a:gsLst>
              <a:gs pos="0">
                <a:srgbClr val="EEFFFF"/>
              </a:gs>
              <a:gs pos="64999">
                <a:srgbClr val="D8FFFF"/>
              </a:gs>
              <a:gs pos="100000">
                <a:srgbClr val="C8FFFF"/>
              </a:gs>
            </a:gsLst>
            <a:lin ang="5400000" scaled="1"/>
          </a:gradFill>
          <a:ln w="9525">
            <a:solidFill>
              <a:srgbClr val="ADDDDF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 pitchFamily="-65" charset="0"/>
                <a:cs typeface="Arial" pitchFamily="-65" charset="0"/>
                <a:sym typeface="Arial" pitchFamily="-65" charset="0"/>
              </a:rPr>
              <a:t>Few kW</a:t>
            </a:r>
          </a:p>
        </p:txBody>
      </p:sp>
      <p:sp>
        <p:nvSpPr>
          <p:cNvPr id="53" name="Flèche vers la droite 52"/>
          <p:cNvSpPr>
            <a:spLocks noChangeArrowheads="1"/>
          </p:cNvSpPr>
          <p:nvPr/>
        </p:nvSpPr>
        <p:spPr bwMode="auto">
          <a:xfrm>
            <a:off x="1222375" y="2590800"/>
            <a:ext cx="500063" cy="300038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>
              <a:latin typeface="+mn-lt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Rectangle 1"/>
          <p:cNvSpPr/>
          <p:nvPr/>
        </p:nvSpPr>
        <p:spPr>
          <a:xfrm rot="16200000">
            <a:off x="-391537" y="4087410"/>
            <a:ext cx="11310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cs typeface="ＭＳ Ｐゴシック" charset="-128"/>
              </a:rPr>
              <a:t>2 </a:t>
            </a:r>
            <a:r>
              <a:rPr lang="fr-FR" sz="1200" b="1" dirty="0" err="1" smtClean="0">
                <a:cs typeface="ＭＳ Ｐゴシック" charset="-128"/>
              </a:rPr>
              <a:t>step</a:t>
            </a:r>
            <a:r>
              <a:rPr lang="fr-FR" sz="1200" b="1" dirty="0" smtClean="0">
                <a:cs typeface="ＭＳ Ｐゴシック" charset="-128"/>
              </a:rPr>
              <a:t> Target </a:t>
            </a:r>
            <a:endParaRPr lang="fr-FR" sz="1200" dirty="0"/>
          </a:p>
        </p:txBody>
      </p:sp>
      <p:sp>
        <p:nvSpPr>
          <p:cNvPr id="55" name="Rectangle 54"/>
          <p:cNvSpPr/>
          <p:nvPr/>
        </p:nvSpPr>
        <p:spPr>
          <a:xfrm rot="16200000">
            <a:off x="1135947" y="5564275"/>
            <a:ext cx="1122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cs typeface="ＭＳ Ｐゴシック" charset="-128"/>
              </a:rPr>
              <a:t>Direct </a:t>
            </a:r>
            <a:r>
              <a:rPr lang="fr-FR" sz="1200" b="1" dirty="0">
                <a:cs typeface="ＭＳ Ｐゴシック" charset="-128"/>
              </a:rPr>
              <a:t>T</a:t>
            </a:r>
            <a:r>
              <a:rPr lang="fr-FR" sz="1200" b="1" dirty="0" smtClean="0">
                <a:cs typeface="ＭＳ Ｐゴシック" charset="-128"/>
              </a:rPr>
              <a:t>arget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467544" y="1079158"/>
            <a:ext cx="46805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i="1" dirty="0" err="1">
                <a:cs typeface="ＭＳ Ｐゴシック" charset="-128"/>
              </a:rPr>
              <a:t>Decoupling</a:t>
            </a:r>
            <a:r>
              <a:rPr lang="fr-FR" sz="1100" i="1" dirty="0">
                <a:cs typeface="ＭＳ Ｐゴシック" charset="-128"/>
              </a:rPr>
              <a:t> the power of the driver </a:t>
            </a:r>
            <a:r>
              <a:rPr lang="fr-FR" sz="1100" i="1" dirty="0" err="1">
                <a:cs typeface="ＭＳ Ｐゴシック" charset="-128"/>
              </a:rPr>
              <a:t>beam</a:t>
            </a:r>
            <a:r>
              <a:rPr lang="fr-FR" sz="1100" i="1" dirty="0">
                <a:cs typeface="ＭＳ Ｐゴシック" charset="-128"/>
              </a:rPr>
              <a:t> </a:t>
            </a:r>
            <a:r>
              <a:rPr lang="fr-FR" sz="1100" i="1" dirty="0" err="1">
                <a:cs typeface="ＭＳ Ｐゴシック" charset="-128"/>
              </a:rPr>
              <a:t>from</a:t>
            </a:r>
            <a:r>
              <a:rPr lang="fr-FR" sz="1100" i="1" dirty="0">
                <a:cs typeface="ＭＳ Ｐゴシック" charset="-128"/>
              </a:rPr>
              <a:t> the RIB production </a:t>
            </a:r>
            <a:r>
              <a:rPr lang="fr-FR" sz="1100" i="1" dirty="0" err="1">
                <a:cs typeface="ＭＳ Ｐゴシック" charset="-128"/>
              </a:rPr>
              <a:t>target</a:t>
            </a:r>
            <a:endParaRPr lang="fr-FR" sz="1100" i="1" dirty="0"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483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2" name="Rectangle 66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264696" cy="576064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660066"/>
                </a:solidFill>
              </a:rPr>
              <a:t>Accelerator Configuration</a:t>
            </a:r>
          </a:p>
        </p:txBody>
      </p:sp>
      <p:graphicFrame>
        <p:nvGraphicFramePr>
          <p:cNvPr id="1441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320549"/>
              </p:ext>
            </p:extLst>
          </p:nvPr>
        </p:nvGraphicFramePr>
        <p:xfrm>
          <a:off x="107504" y="3624991"/>
          <a:ext cx="4694003" cy="2180273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1731491"/>
                <a:gridCol w="579755"/>
                <a:gridCol w="781368"/>
                <a:gridCol w="579755"/>
                <a:gridCol w="512925"/>
                <a:gridCol w="508709"/>
              </a:tblGrid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Particles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He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2+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Ions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Q/A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2/3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1/2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1/3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1/6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 (mA) max.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</a:t>
                      </a:r>
                      <a:r>
                        <a:rPr kumimoji="0" lang="en-US" sz="16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max.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/A)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CW  max.  beam power (KW)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aphicFrame>
        <p:nvGraphicFramePr>
          <p:cNvPr id="14411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240015"/>
              </p:ext>
            </p:extLst>
          </p:nvPr>
        </p:nvGraphicFramePr>
        <p:xfrm>
          <a:off x="5076056" y="3356992"/>
          <a:ext cx="3984562" cy="265466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984562"/>
              </a:tblGrid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 length: 65 m (without HE lines)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33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Slow (LEBT) and Fast Chopper (MEBT)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RFQ (1/1, 1/2, 1/3) &amp; 3 re-bunchers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1103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 QWR beta 0.07 (12 cryomodules)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 (+2) QWR beta 0.12 (7+1 cryomodules)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1.1 kW Helium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Liquifier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(4.5 K)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Room Temperature Quadrupoles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Solid State RF amplifiers (10 &amp; 20 KW)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6.5 MV/m max </a:t>
                      </a:r>
                      <a:r>
                        <a:rPr kumimoji="0" lang="en-US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9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acc</a:t>
                      </a: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= </a:t>
                      </a:r>
                      <a:r>
                        <a:rPr kumimoji="0" lang="en-US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en-US" sz="9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acc</a:t>
                      </a: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/(</a:t>
                      </a:r>
                      <a:r>
                        <a:rPr kumimoji="0" lang="en-US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β</a:t>
                      </a:r>
                      <a:r>
                        <a:rPr kumimoji="0" lang="en-US" sz="9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opt</a:t>
                      </a:r>
                      <a:r>
                        <a:rPr kumimoji="0" lang="en-US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λ</a:t>
                      </a: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  with </a:t>
                      </a:r>
                      <a:r>
                        <a:rPr kumimoji="0" lang="en-US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en-US" sz="9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acc</a:t>
                      </a: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=∫ </a:t>
                      </a:r>
                      <a:r>
                        <a:rPr kumimoji="0" lang="en-US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9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z</a:t>
                      </a: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(z)</a:t>
                      </a:r>
                      <a:r>
                        <a:rPr kumimoji="0" lang="en-US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900" u="none" strike="noStrike" cap="none" normalizeH="0" baseline="30000" dirty="0" err="1" smtClean="0">
                          <a:ln>
                            <a:noFill/>
                          </a:ln>
                          <a:effectLst/>
                        </a:rPr>
                        <a:t>iωz</a:t>
                      </a:r>
                      <a:r>
                        <a:rPr kumimoji="0" lang="en-US" sz="9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900" u="none" strike="noStrike" cap="none" normalizeH="0" baseline="30000" dirty="0" err="1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r>
                        <a:rPr kumimoji="0" lang="en-US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dz</a:t>
                      </a: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/>
                </a:tc>
              </a:tr>
            </a:tbl>
          </a:graphicData>
        </a:graphic>
      </p:graphicFrame>
      <p:pic>
        <p:nvPicPr>
          <p:cNvPr id="12" name="Image 11" descr="accélérateur en anglais v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11871"/>
            <a:ext cx="9144000" cy="24171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7504" y="6125234"/>
            <a:ext cx="562122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/>
              <a:t>Based on the EURISOL post-accelerator design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7246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4"/>
          <p:cNvSpPr>
            <a:spLocks/>
          </p:cNvSpPr>
          <p:nvPr/>
        </p:nvSpPr>
        <p:spPr bwMode="auto">
          <a:xfrm>
            <a:off x="3913188" y="1844824"/>
            <a:ext cx="5053012" cy="792088"/>
          </a:xfrm>
          <a:prstGeom prst="rightArrow">
            <a:avLst>
              <a:gd name="adj1" fmla="val 62067"/>
              <a:gd name="adj2" fmla="val 4330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NFS  Experiments</a:t>
            </a:r>
            <a:endParaRPr lang="en-GB" sz="1800" b="1" dirty="0" smtClean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1" y="225357"/>
            <a:ext cx="9180512" cy="30550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40639" bIns="0" anchor="ctr"/>
          <a:lstStyle/>
          <a:p>
            <a:pPr marL="39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libri"/>
                <a:ea typeface="Arial" charset="0"/>
                <a:cs typeface="Arial" charset="0"/>
              </a:rPr>
              <a:t>         I                2013                I                  2014               I                  2015                I                2016                I                2017                I  </a:t>
            </a:r>
          </a:p>
        </p:txBody>
      </p:sp>
      <p:sp>
        <p:nvSpPr>
          <p:cNvPr id="7" name="AutoShape 14"/>
          <p:cNvSpPr>
            <a:spLocks/>
          </p:cNvSpPr>
          <p:nvPr/>
        </p:nvSpPr>
        <p:spPr bwMode="auto">
          <a:xfrm>
            <a:off x="4206875" y="831379"/>
            <a:ext cx="4956175" cy="787400"/>
          </a:xfrm>
          <a:prstGeom prst="rightArrow">
            <a:avLst>
              <a:gd name="adj1" fmla="val 65373"/>
              <a:gd name="adj2" fmla="val 1065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17463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b="1" dirty="0">
              <a:solidFill>
                <a:srgbClr val="000000"/>
              </a:solidFill>
              <a:latin typeface="Times New Roman"/>
              <a:cs typeface="Times New Roman"/>
              <a:sym typeface="Times New Roman" charset="0"/>
            </a:endParaRPr>
          </a:p>
        </p:txBody>
      </p:sp>
      <p:sp>
        <p:nvSpPr>
          <p:cNvPr id="8" name="Rectangle 15"/>
          <p:cNvSpPr>
            <a:spLocks/>
          </p:cNvSpPr>
          <p:nvPr/>
        </p:nvSpPr>
        <p:spPr bwMode="auto">
          <a:xfrm>
            <a:off x="4644008" y="1053407"/>
            <a:ext cx="3606285" cy="359369"/>
          </a:xfrm>
          <a:prstGeom prst="rect">
            <a:avLst/>
          </a:prstGeom>
          <a:noFill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174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  <a:sym typeface="Times New Roman" charset="0"/>
              </a:rPr>
              <a:t>Stable ion beams for Experiments</a:t>
            </a:r>
          </a:p>
        </p:txBody>
      </p:sp>
      <p:sp>
        <p:nvSpPr>
          <p:cNvPr id="12" name="Rectangle avec flèche vers le haut 11"/>
          <p:cNvSpPr/>
          <p:nvPr/>
        </p:nvSpPr>
        <p:spPr>
          <a:xfrm>
            <a:off x="5907088" y="4843239"/>
            <a:ext cx="1470025" cy="96202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85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LoI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 Day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SPIRAL2 Phase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Update</a:t>
            </a:r>
          </a:p>
        </p:txBody>
      </p:sp>
      <p:sp>
        <p:nvSpPr>
          <p:cNvPr id="13" name="AutoShape 14"/>
          <p:cNvSpPr>
            <a:spLocks/>
          </p:cNvSpPr>
          <p:nvPr/>
        </p:nvSpPr>
        <p:spPr bwMode="auto">
          <a:xfrm>
            <a:off x="5387975" y="2780928"/>
            <a:ext cx="3578225" cy="792088"/>
          </a:xfrm>
          <a:prstGeom prst="rightArrow">
            <a:avLst>
              <a:gd name="adj1" fmla="val 62067"/>
              <a:gd name="adj2" fmla="val 4330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S</a:t>
            </a:r>
            <a:r>
              <a:rPr lang="en-US" sz="1800" b="1" baseline="30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 Experiments</a:t>
            </a:r>
            <a:endParaRPr lang="en-GB" sz="1800" b="1" dirty="0" smtClean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18" name="Rectangle avec flèche vers le haut 17"/>
          <p:cNvSpPr/>
          <p:nvPr/>
        </p:nvSpPr>
        <p:spPr>
          <a:xfrm>
            <a:off x="3913188" y="2780928"/>
            <a:ext cx="871537" cy="527050"/>
          </a:xfrm>
          <a:prstGeom prst="up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PAC  S</a:t>
            </a:r>
            <a:r>
              <a:rPr lang="en-GB" sz="1600" b="1" baseline="30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3</a:t>
            </a:r>
          </a:p>
        </p:txBody>
      </p:sp>
      <p:sp>
        <p:nvSpPr>
          <p:cNvPr id="19" name="Rectangle avec flèche vers le haut 18"/>
          <p:cNvSpPr/>
          <p:nvPr/>
        </p:nvSpPr>
        <p:spPr>
          <a:xfrm>
            <a:off x="7983538" y="4916834"/>
            <a:ext cx="871537" cy="8001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32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PAC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Phase 2 </a:t>
            </a:r>
          </a:p>
        </p:txBody>
      </p:sp>
      <p:sp>
        <p:nvSpPr>
          <p:cNvPr id="20" name="Rectangle avec flèche vers le haut 19"/>
          <p:cNvSpPr/>
          <p:nvPr/>
        </p:nvSpPr>
        <p:spPr>
          <a:xfrm>
            <a:off x="2455863" y="1844824"/>
            <a:ext cx="1101725" cy="528637"/>
          </a:xfrm>
          <a:prstGeom prst="up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PAC  NFS</a:t>
            </a:r>
            <a:endParaRPr lang="en-GB" sz="1600" b="1" baseline="30000" dirty="0" smtClean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21" name="Rectangle avec flèche vers la droite 20"/>
          <p:cNvSpPr/>
          <p:nvPr/>
        </p:nvSpPr>
        <p:spPr>
          <a:xfrm>
            <a:off x="0" y="764704"/>
            <a:ext cx="3470275" cy="92551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39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12"/>
          <p:cNvSpPr>
            <a:spLocks/>
          </p:cNvSpPr>
          <p:nvPr/>
        </p:nvSpPr>
        <p:spPr bwMode="auto">
          <a:xfrm>
            <a:off x="-272185" y="850969"/>
            <a:ext cx="3359734" cy="738664"/>
          </a:xfrm>
          <a:prstGeom prst="rect">
            <a:avLst/>
          </a:prstGeom>
          <a:noFill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174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Civil Construction  </a:t>
            </a:r>
          </a:p>
          <a:p>
            <a:pPr marL="174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Assembly and implementation of equipment's </a:t>
            </a:r>
          </a:p>
          <a:p>
            <a:pPr marL="1746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Stage approach commissioning</a:t>
            </a:r>
          </a:p>
        </p:txBody>
      </p:sp>
      <p:sp>
        <p:nvSpPr>
          <p:cNvPr id="25" name="Hexagone 24"/>
          <p:cNvSpPr/>
          <p:nvPr/>
        </p:nvSpPr>
        <p:spPr>
          <a:xfrm>
            <a:off x="3590925" y="1916832"/>
            <a:ext cx="627063" cy="576064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54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Times New Roman"/>
              <a:cs typeface="Times New Roman"/>
              <a:sym typeface="Times New Roman" charset="0"/>
            </a:endParaRPr>
          </a:p>
        </p:txBody>
      </p:sp>
      <p:sp>
        <p:nvSpPr>
          <p:cNvPr id="26" name="Hexagone 25"/>
          <p:cNvSpPr/>
          <p:nvPr/>
        </p:nvSpPr>
        <p:spPr>
          <a:xfrm>
            <a:off x="4802188" y="2852936"/>
            <a:ext cx="954087" cy="550664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54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Times New Roman"/>
              <a:cs typeface="Times New Roman"/>
              <a:sym typeface="Times New Roman" charset="0"/>
            </a:endParaRPr>
          </a:p>
        </p:txBody>
      </p:sp>
      <p:sp>
        <p:nvSpPr>
          <p:cNvPr id="43036" name="ZoneTexte 56"/>
          <p:cNvSpPr txBox="1">
            <a:spLocks noChangeArrowheads="1"/>
          </p:cNvSpPr>
          <p:nvPr/>
        </p:nvSpPr>
        <p:spPr bwMode="auto">
          <a:xfrm>
            <a:off x="3594100" y="2040905"/>
            <a:ext cx="598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Com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29" name="Hexagone 28"/>
          <p:cNvSpPr/>
          <p:nvPr/>
        </p:nvSpPr>
        <p:spPr bwMode="auto">
          <a:xfrm>
            <a:off x="3470275" y="882179"/>
            <a:ext cx="942975" cy="674687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54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Times New Roman"/>
              <a:cs typeface="Times New Roman"/>
              <a:sym typeface="Times New Roman" charset="0"/>
            </a:endParaRPr>
          </a:p>
        </p:txBody>
      </p:sp>
      <p:sp>
        <p:nvSpPr>
          <p:cNvPr id="88142" name="ZoneTexte 57"/>
          <p:cNvSpPr txBox="1">
            <a:spLocks noChangeArrowheads="1"/>
          </p:cNvSpPr>
          <p:nvPr/>
        </p:nvSpPr>
        <p:spPr bwMode="auto">
          <a:xfrm>
            <a:off x="3581701" y="828204"/>
            <a:ext cx="762987" cy="738664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Full </a:t>
            </a: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Facility</a:t>
            </a: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Com.</a:t>
            </a:r>
          </a:p>
        </p:txBody>
      </p:sp>
      <p:sp>
        <p:nvSpPr>
          <p:cNvPr id="43038" name="ZoneTexte 58"/>
          <p:cNvSpPr txBox="1">
            <a:spLocks noChangeArrowheads="1"/>
          </p:cNvSpPr>
          <p:nvPr/>
        </p:nvSpPr>
        <p:spPr bwMode="auto">
          <a:xfrm>
            <a:off x="5019675" y="2977009"/>
            <a:ext cx="598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Com.</a:t>
            </a:r>
          </a:p>
        </p:txBody>
      </p:sp>
      <p:sp>
        <p:nvSpPr>
          <p:cNvPr id="33" name="Rectangle avec flèche vers la droite 32"/>
          <p:cNvSpPr/>
          <p:nvPr/>
        </p:nvSpPr>
        <p:spPr>
          <a:xfrm>
            <a:off x="0" y="3789040"/>
            <a:ext cx="4662488" cy="830262"/>
          </a:xfrm>
          <a:prstGeom prst="rightArrowCallout">
            <a:avLst>
              <a:gd name="adj1" fmla="val 32292"/>
              <a:gd name="adj2" fmla="val 25000"/>
              <a:gd name="adj3" fmla="val 39586"/>
              <a:gd name="adj4" fmla="val 8128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254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 charset="0"/>
              </a:rPr>
              <a:t>Design, R&amp;D, Prototyping</a:t>
            </a:r>
            <a:endParaRPr lang="en-US" sz="1600" b="1" dirty="0">
              <a:solidFill>
                <a:srgbClr val="000000"/>
              </a:solidFill>
              <a:latin typeface="Times New Roman"/>
              <a:cs typeface="Times New Roman"/>
              <a:sym typeface="Times New Roman" charset="0"/>
            </a:endParaRPr>
          </a:p>
        </p:txBody>
      </p:sp>
      <p:sp>
        <p:nvSpPr>
          <p:cNvPr id="34" name="Rectangle avec flèche vers le haut 33"/>
          <p:cNvSpPr/>
          <p:nvPr/>
        </p:nvSpPr>
        <p:spPr>
          <a:xfrm>
            <a:off x="2305050" y="4935884"/>
            <a:ext cx="795338" cy="8001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85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Final Building 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cost</a:t>
            </a:r>
          </a:p>
        </p:txBody>
      </p:sp>
      <p:sp>
        <p:nvSpPr>
          <p:cNvPr id="35" name="Rectangle avec flèche vers le haut 34"/>
          <p:cNvSpPr/>
          <p:nvPr/>
        </p:nvSpPr>
        <p:spPr>
          <a:xfrm>
            <a:off x="3470275" y="4916834"/>
            <a:ext cx="793750" cy="8001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85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Equip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. cost</a:t>
            </a:r>
          </a:p>
        </p:txBody>
      </p:sp>
      <p:sp>
        <p:nvSpPr>
          <p:cNvPr id="36" name="Rectangle avec flèche vers le haut 35"/>
          <p:cNvSpPr/>
          <p:nvPr/>
        </p:nvSpPr>
        <p:spPr>
          <a:xfrm>
            <a:off x="1112366" y="4935884"/>
            <a:ext cx="795338" cy="8001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85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End </a:t>
            </a:r>
            <a:r>
              <a:rPr lang="en-US" sz="1200" b="1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  <a:sym typeface="Times New Roman" charset="0"/>
              </a:rPr>
              <a:t>APS</a:t>
            </a:r>
            <a:endParaRPr lang="en-US" sz="1200" b="1" dirty="0">
              <a:solidFill>
                <a:srgbClr val="000000"/>
              </a:solidFill>
              <a:latin typeface="Times New Roman"/>
              <a:ea typeface="Times New Roman" charset="0"/>
              <a:cs typeface="Times New Roman"/>
              <a:sym typeface="Times New Roman" charset="0"/>
            </a:endParaRPr>
          </a:p>
        </p:txBody>
      </p:sp>
      <p:sp>
        <p:nvSpPr>
          <p:cNvPr id="38" name="Rectangle horizontal à deux flèches 37"/>
          <p:cNvSpPr/>
          <p:nvPr/>
        </p:nvSpPr>
        <p:spPr>
          <a:xfrm>
            <a:off x="4648200" y="3789040"/>
            <a:ext cx="4318000" cy="830262"/>
          </a:xfrm>
          <a:prstGeom prst="leftRightArrowCallout">
            <a:avLst>
              <a:gd name="adj1" fmla="val 25000"/>
              <a:gd name="adj2" fmla="val 25000"/>
              <a:gd name="adj3" fmla="val 29587"/>
              <a:gd name="adj4" fmla="val 779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254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Civil Construction and assembly of equipment's Phase 2</a:t>
            </a:r>
          </a:p>
          <a:p>
            <a:pPr marL="254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RIB, DESIR</a:t>
            </a:r>
          </a:p>
        </p:txBody>
      </p:sp>
      <p:sp>
        <p:nvSpPr>
          <p:cNvPr id="2" name="Étoile à 5 branches 1"/>
          <p:cNvSpPr/>
          <p:nvPr/>
        </p:nvSpPr>
        <p:spPr bwMode="auto">
          <a:xfrm>
            <a:off x="1835696" y="5805264"/>
            <a:ext cx="576064" cy="50405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Étoile à 5 branches 39"/>
          <p:cNvSpPr/>
          <p:nvPr/>
        </p:nvSpPr>
        <p:spPr bwMode="auto">
          <a:xfrm>
            <a:off x="4788024" y="5805264"/>
            <a:ext cx="576064" cy="50405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43608" y="6389687"/>
            <a:ext cx="2180405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 smtClean="0"/>
              <a:t>Construction Décision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4283968" y="6381328"/>
            <a:ext cx="156455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 smtClean="0"/>
              <a:t>Building Permit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83859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oneTexte 2"/>
          <p:cNvSpPr txBox="1">
            <a:spLocks noChangeArrowheads="1"/>
          </p:cNvSpPr>
          <p:nvPr/>
        </p:nvSpPr>
        <p:spPr bwMode="auto">
          <a:xfrm>
            <a:off x="33040" y="25460"/>
            <a:ext cx="57727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 smtClean="0">
                <a:solidFill>
                  <a:srgbClr val="660066"/>
                </a:solidFill>
              </a:rPr>
              <a:t>Stable beams </a:t>
            </a:r>
            <a:r>
              <a:rPr lang="fr-FR" sz="2800" b="1" dirty="0" smtClean="0">
                <a:solidFill>
                  <a:srgbClr val="660066"/>
                </a:solidFill>
              </a:rPr>
              <a:t>SPIRAL2 – Phase1</a:t>
            </a:r>
            <a:endParaRPr lang="fr-FR" sz="2800" b="1" dirty="0">
              <a:solidFill>
                <a:srgbClr val="660066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144016" y="836712"/>
            <a:ext cx="4427984" cy="5616624"/>
            <a:chOff x="144016" y="980728"/>
            <a:chExt cx="4427984" cy="5616624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</p:grpSpPr>
        <p:pic>
          <p:nvPicPr>
            <p:cNvPr id="78" name="Image 77" descr="Intensité Ions Lourds SP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412776"/>
              <a:ext cx="3816424" cy="3600400"/>
            </a:xfrm>
            <a:prstGeom prst="rect">
              <a:avLst/>
            </a:prstGeom>
          </p:spPr>
        </p:pic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611560" y="1196752"/>
              <a:ext cx="3384376" cy="39754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0487" tIns="44450" rIns="90487" bIns="44450" anchor="ctr">
              <a:spAutoFit/>
            </a:bodyPr>
            <a:lstStyle/>
            <a:p>
              <a:pPr algn="ctr">
                <a:defRPr/>
              </a:pP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rPr>
                <a:t>Energy HI </a:t>
              </a:r>
              <a:r>
                <a:rPr lang="en-GB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rPr>
                <a:t>= 0.75-15 </a:t>
              </a:r>
              <a:r>
                <a:rPr lang="en-GB" sz="2000" i="1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rPr>
                <a:t>A.MeV</a:t>
              </a:r>
              <a:endParaRPr lang="en-GB" sz="2000" dirty="0">
                <a:solidFill>
                  <a:srgbClr val="FF9933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144016" y="980728"/>
              <a:ext cx="4427984" cy="5616624"/>
            </a:xfrm>
            <a:prstGeom prst="rect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9512" y="5027692"/>
              <a:ext cx="4392488" cy="150810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600" dirty="0" smtClean="0"/>
                <a:t>High HI </a:t>
              </a:r>
              <a:r>
                <a:rPr lang="fr-FR" sz="1600" dirty="0" err="1" smtClean="0"/>
                <a:t>beam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intensities</a:t>
              </a:r>
              <a:r>
                <a:rPr lang="fr-FR" sz="1600" dirty="0" smtClean="0"/>
                <a:t> :</a:t>
              </a:r>
            </a:p>
            <a:p>
              <a:pPr marL="285750" indent="-285750">
                <a:buFont typeface="Wingdings" charset="0"/>
                <a:buChar char="è"/>
              </a:pPr>
              <a:r>
                <a:rPr lang="fr-FR" sz="1600" dirty="0" smtClean="0"/>
                <a:t>up </a:t>
              </a:r>
              <a:r>
                <a:rPr lang="en-US" sz="1600" dirty="0" smtClean="0"/>
                <a:t>to 10pμA (6.10</a:t>
              </a:r>
              <a:r>
                <a:rPr lang="en-US" sz="1600" baseline="30000" dirty="0" smtClean="0"/>
                <a:t>13</a:t>
              </a:r>
              <a:r>
                <a:rPr lang="en-US" sz="1600" dirty="0" smtClean="0"/>
                <a:t>pps) A&lt;50</a:t>
              </a:r>
            </a:p>
            <a:p>
              <a:r>
                <a:rPr lang="en-US" sz="1600" dirty="0" smtClean="0"/>
                <a:t>DC or pulsed beam</a:t>
              </a:r>
            </a:p>
            <a:p>
              <a:endParaRPr lang="en-US" sz="1100" dirty="0" smtClean="0"/>
            </a:p>
            <a:p>
              <a:r>
                <a:rPr lang="en-US" sz="1600" dirty="0" smtClean="0"/>
                <a:t>Next step : new A/q=6 injector</a:t>
              </a:r>
            </a:p>
            <a:p>
              <a:pPr marL="285750" indent="-285750">
                <a:buFont typeface="Wingdings" charset="0"/>
                <a:buChar char="è"/>
              </a:pPr>
              <a:r>
                <a:rPr lang="en-US" sz="1600" dirty="0" smtClean="0"/>
                <a:t>Heavy nuclei A&gt;50</a:t>
              </a: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4644008" y="836712"/>
            <a:ext cx="4427984" cy="5616624"/>
            <a:chOff x="4644008" y="980728"/>
            <a:chExt cx="4427984" cy="5616624"/>
          </a:xfrm>
        </p:grpSpPr>
        <p:pic>
          <p:nvPicPr>
            <p:cNvPr id="11" name="Image 10" descr="comparaison_flux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1412776"/>
              <a:ext cx="4224278" cy="3816424"/>
            </a:xfrm>
            <a:prstGeom prst="rect">
              <a:avLst/>
            </a:prstGeom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5796136" y="1124744"/>
              <a:ext cx="2333625" cy="646112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I &lt; 50 µA    P </a:t>
              </a:r>
              <a:r>
                <a:rPr lang="en-US" sz="1800" dirty="0">
                  <a:solidFill>
                    <a:srgbClr val="000000"/>
                  </a:solidFill>
                  <a:cs typeface="Arial" charset="0"/>
                </a:rPr>
                <a:t>&lt;</a:t>
              </a:r>
              <a:r>
                <a:rPr lang="en-US" sz="1800" dirty="0">
                  <a:solidFill>
                    <a:srgbClr val="000000"/>
                  </a:solidFill>
                </a:rPr>
                <a:t> 2 kW</a:t>
              </a:r>
            </a:p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En: 1MeV – 40 MeV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644008" y="980728"/>
              <a:ext cx="4427984" cy="5616624"/>
            </a:xfrm>
            <a:prstGeom prst="rect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44008" y="4941168"/>
              <a:ext cx="4392488" cy="162095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fr-FR" sz="1600" dirty="0" smtClean="0"/>
                <a:t>High intense neutron flux :</a:t>
              </a:r>
            </a:p>
            <a:p>
              <a:pPr>
                <a:lnSpc>
                  <a:spcPct val="125000"/>
                </a:lnSpc>
              </a:pPr>
              <a:r>
                <a:rPr lang="fr-FR" sz="1600" dirty="0" smtClean="0"/>
                <a:t>	- </a:t>
              </a:r>
              <a:r>
                <a:rPr lang="fr-FR" sz="1600" dirty="0" err="1" smtClean="0"/>
                <a:t>Φ</a:t>
              </a:r>
              <a:r>
                <a:rPr lang="fr-FR" sz="1600" dirty="0" smtClean="0"/>
                <a:t> &gt;1,5.10</a:t>
              </a:r>
              <a:r>
                <a:rPr lang="fr-FR" sz="1600" baseline="30000" dirty="0" smtClean="0"/>
                <a:t>13</a:t>
              </a:r>
              <a:r>
                <a:rPr lang="fr-FR" sz="1600" dirty="0" smtClean="0"/>
                <a:t> n/s in 4</a:t>
              </a:r>
              <a:r>
                <a:rPr lang="fr-FR" sz="1600" dirty="0" smtClean="0">
                  <a:latin typeface="Symbol" charset="0"/>
                </a:rPr>
                <a:t>p</a:t>
              </a:r>
            </a:p>
            <a:p>
              <a:pPr>
                <a:lnSpc>
                  <a:spcPct val="125000"/>
                </a:lnSpc>
              </a:pPr>
              <a:r>
                <a:rPr lang="fr-FR" sz="1600" dirty="0" smtClean="0">
                  <a:cs typeface="Arial" charset="0"/>
                </a:rPr>
                <a:t>	- </a:t>
              </a:r>
              <a:r>
                <a:rPr lang="fr-FR" sz="1600" dirty="0" err="1" smtClean="0">
                  <a:cs typeface="Arial" charset="0"/>
                </a:rPr>
                <a:t>Φ</a:t>
              </a:r>
              <a:r>
                <a:rPr lang="fr-FR" sz="1600" dirty="0" smtClean="0">
                  <a:cs typeface="Arial" charset="0"/>
                </a:rPr>
                <a:t> </a:t>
              </a:r>
              <a:r>
                <a:rPr lang="fr-FR" sz="1600" dirty="0" smtClean="0"/>
                <a:t>&gt;6.10</a:t>
              </a:r>
              <a:r>
                <a:rPr lang="fr-FR" sz="1600" baseline="30000" dirty="0" smtClean="0"/>
                <a:t>11</a:t>
              </a:r>
              <a:r>
                <a:rPr lang="fr-FR" sz="1600" dirty="0" smtClean="0"/>
                <a:t> n/cm</a:t>
              </a:r>
              <a:r>
                <a:rPr lang="fr-FR" sz="1600" baseline="30000" dirty="0" smtClean="0"/>
                <a:t>2</a:t>
              </a:r>
              <a:r>
                <a:rPr lang="fr-FR" sz="1600" dirty="0" smtClean="0"/>
                <a:t>/s </a:t>
              </a:r>
              <a:r>
                <a:rPr lang="fr-FR" sz="1600" dirty="0" err="1" smtClean="0"/>
                <a:t>at</a:t>
              </a:r>
              <a:r>
                <a:rPr lang="fr-FR" sz="1600" dirty="0" smtClean="0"/>
                <a:t> 5 cm</a:t>
              </a:r>
            </a:p>
            <a:p>
              <a:pPr>
                <a:lnSpc>
                  <a:spcPct val="125000"/>
                </a:lnSpc>
              </a:pPr>
              <a:r>
                <a:rPr lang="en-US" sz="1600" dirty="0" smtClean="0"/>
                <a:t>Continuous or mono energetic </a:t>
              </a:r>
              <a:r>
                <a:rPr lang="en-US" sz="1600" dirty="0"/>
                <a:t>spectra </a:t>
              </a:r>
              <a:endParaRPr lang="en-US" sz="1600" dirty="0" smtClean="0"/>
            </a:p>
            <a:p>
              <a:pPr>
                <a:lnSpc>
                  <a:spcPct val="125000"/>
                </a:lnSpc>
              </a:pPr>
              <a:r>
                <a:rPr lang="en-US" sz="1600" dirty="0" smtClean="0"/>
                <a:t>Well collimated neutron beam</a:t>
              </a:r>
              <a:endParaRPr lang="en-US" sz="1600" dirty="0"/>
            </a:p>
          </p:txBody>
        </p:sp>
      </p:grpSp>
      <p:sp>
        <p:nvSpPr>
          <p:cNvPr id="6" name="Flèche vers le haut 5"/>
          <p:cNvSpPr/>
          <p:nvPr/>
        </p:nvSpPr>
        <p:spPr bwMode="auto">
          <a:xfrm>
            <a:off x="1907704" y="2564904"/>
            <a:ext cx="216024" cy="43204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Flèche vers le haut 21"/>
          <p:cNvSpPr/>
          <p:nvPr/>
        </p:nvSpPr>
        <p:spPr bwMode="auto">
          <a:xfrm>
            <a:off x="1907704" y="2204864"/>
            <a:ext cx="216024" cy="288032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714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2"/>
          <p:cNvSpPr txBox="1">
            <a:spLocks/>
          </p:cNvSpPr>
          <p:nvPr/>
        </p:nvSpPr>
        <p:spPr bwMode="auto">
          <a:xfrm rot="16200000" flipH="1">
            <a:off x="386556" y="3672682"/>
            <a:ext cx="152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Yield, pps</a:t>
            </a:r>
          </a:p>
        </p:txBody>
      </p:sp>
      <p:sp>
        <p:nvSpPr>
          <p:cNvPr id="40963" name="ZoneTexte 21"/>
          <p:cNvSpPr txBox="1">
            <a:spLocks noChangeArrowheads="1"/>
          </p:cNvSpPr>
          <p:nvPr/>
        </p:nvSpPr>
        <p:spPr bwMode="auto">
          <a:xfrm>
            <a:off x="1909763" y="2800350"/>
            <a:ext cx="1050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>
                <a:solidFill>
                  <a:srgbClr val="FF0000"/>
                </a:solidFill>
              </a:rPr>
              <a:t>SPIRAL2</a:t>
            </a:r>
          </a:p>
        </p:txBody>
      </p:sp>
      <p:sp>
        <p:nvSpPr>
          <p:cNvPr id="40964" name="ZoneTexte 23"/>
          <p:cNvSpPr txBox="1">
            <a:spLocks noChangeArrowheads="1"/>
          </p:cNvSpPr>
          <p:nvPr/>
        </p:nvSpPr>
        <p:spPr bwMode="auto">
          <a:xfrm>
            <a:off x="2435225" y="2338388"/>
            <a:ext cx="1093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>
                <a:solidFill>
                  <a:srgbClr val="000090"/>
                </a:solidFill>
              </a:rPr>
              <a:t>EURISOL</a:t>
            </a:r>
          </a:p>
        </p:txBody>
      </p:sp>
      <p:sp>
        <p:nvSpPr>
          <p:cNvPr id="409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" y="44450"/>
            <a:ext cx="7462838" cy="65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13208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900">
                <a:solidFill>
                  <a:srgbClr val="660066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SPIRAL 2: Advanced ISOL RIB facility </a:t>
            </a:r>
          </a:p>
        </p:txBody>
      </p:sp>
      <p:sp>
        <p:nvSpPr>
          <p:cNvPr id="40966" name="ZoneTexte 34"/>
          <p:cNvSpPr txBox="1">
            <a:spLocks noChangeArrowheads="1"/>
          </p:cNvSpPr>
          <p:nvPr/>
        </p:nvSpPr>
        <p:spPr bwMode="auto">
          <a:xfrm>
            <a:off x="2366963" y="3214688"/>
            <a:ext cx="287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1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40967" name="ZoneTexte 35"/>
          <p:cNvSpPr txBox="1">
            <a:spLocks noChangeArrowheads="1"/>
          </p:cNvSpPr>
          <p:nvPr/>
        </p:nvSpPr>
        <p:spPr bwMode="auto">
          <a:xfrm>
            <a:off x="2290763" y="4081463"/>
            <a:ext cx="274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1">
                <a:solidFill>
                  <a:srgbClr val="800000"/>
                </a:solidFill>
              </a:rPr>
              <a:t>+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46138" y="1804988"/>
            <a:ext cx="2794000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SPIRAL2 – ISOL </a:t>
            </a:r>
            <a:r>
              <a:rPr lang="fr-FR" dirty="0" err="1"/>
              <a:t>facilities</a:t>
            </a:r>
            <a:endParaRPr lang="fr-FR" dirty="0"/>
          </a:p>
        </p:txBody>
      </p:sp>
      <p:pic>
        <p:nvPicPr>
          <p:cNvPr id="40969" name="Image 4" descr="Kr-InFlight-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1576388"/>
            <a:ext cx="419417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Image 19" descr="Kr-Is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600200"/>
            <a:ext cx="4062413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742950" y="1803400"/>
            <a:ext cx="279336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sz="1800" dirty="0"/>
              <a:t>SPIRAL2 – ISOL </a:t>
            </a:r>
            <a:r>
              <a:rPr lang="fr-FR" sz="1800" dirty="0" err="1"/>
              <a:t>facilities</a:t>
            </a:r>
            <a:endParaRPr lang="fr-FR" sz="1800" dirty="0"/>
          </a:p>
        </p:txBody>
      </p:sp>
      <p:sp>
        <p:nvSpPr>
          <p:cNvPr id="40972" name="Line 19"/>
          <p:cNvSpPr>
            <a:spLocks noChangeShapeType="1"/>
          </p:cNvSpPr>
          <p:nvPr/>
        </p:nvSpPr>
        <p:spPr bwMode="auto">
          <a:xfrm>
            <a:off x="7505700" y="4219575"/>
            <a:ext cx="107791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3" name="Line 19"/>
          <p:cNvSpPr>
            <a:spLocks noChangeShapeType="1"/>
          </p:cNvSpPr>
          <p:nvPr/>
        </p:nvSpPr>
        <p:spPr bwMode="auto">
          <a:xfrm>
            <a:off x="7150100" y="3552825"/>
            <a:ext cx="9461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4" name="Line 19"/>
          <p:cNvSpPr>
            <a:spLocks noChangeShapeType="1"/>
          </p:cNvSpPr>
          <p:nvPr/>
        </p:nvSpPr>
        <p:spPr bwMode="auto">
          <a:xfrm>
            <a:off x="7196138" y="2940050"/>
            <a:ext cx="4714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005263" y="1844824"/>
            <a:ext cx="30201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sz="1800" dirty="0"/>
              <a:t>SPIRAL2 – In flight </a:t>
            </a:r>
            <a:r>
              <a:rPr lang="fr-FR" sz="1800" dirty="0" err="1"/>
              <a:t>facilities</a:t>
            </a:r>
            <a:endParaRPr lang="fr-FR" sz="1800" dirty="0"/>
          </a:p>
        </p:txBody>
      </p:sp>
      <p:sp>
        <p:nvSpPr>
          <p:cNvPr id="40976" name="AutoShape 30"/>
          <p:cNvSpPr>
            <a:spLocks noChangeArrowheads="1"/>
          </p:cNvSpPr>
          <p:nvPr/>
        </p:nvSpPr>
        <p:spPr bwMode="auto">
          <a:xfrm>
            <a:off x="7332663" y="1781175"/>
            <a:ext cx="479425" cy="1158875"/>
          </a:xfrm>
          <a:prstGeom prst="upArrow">
            <a:avLst>
              <a:gd name="adj1" fmla="val 50000"/>
              <a:gd name="adj2" fmla="val 56167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100"/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 rot="16200000">
            <a:off x="7026275" y="2325688"/>
            <a:ext cx="10826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1050" b="1" dirty="0" smtClean="0">
                <a:solidFill>
                  <a:schemeClr val="bg1"/>
                </a:solidFill>
              </a:rPr>
              <a:t>Heavy Nuclei</a:t>
            </a:r>
          </a:p>
        </p:txBody>
      </p:sp>
      <p:sp>
        <p:nvSpPr>
          <p:cNvPr id="40978" name="AutoShape 31"/>
          <p:cNvSpPr>
            <a:spLocks noChangeArrowheads="1"/>
          </p:cNvSpPr>
          <p:nvPr/>
        </p:nvSpPr>
        <p:spPr bwMode="auto">
          <a:xfrm>
            <a:off x="7880350" y="2025650"/>
            <a:ext cx="528638" cy="1519238"/>
          </a:xfrm>
          <a:prstGeom prst="upArrow">
            <a:avLst>
              <a:gd name="adj1" fmla="val 50000"/>
              <a:gd name="adj2" fmla="val 54284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100"/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 rot="16200000">
            <a:off x="7438231" y="2697957"/>
            <a:ext cx="14017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050" b="1" dirty="0" smtClean="0">
                <a:solidFill>
                  <a:srgbClr val="FFFFFF"/>
                </a:solidFill>
              </a:rPr>
              <a:t>Fusion- evap., DIC</a:t>
            </a:r>
          </a:p>
        </p:txBody>
      </p:sp>
      <p:sp>
        <p:nvSpPr>
          <p:cNvPr id="40980" name="AutoShape 31"/>
          <p:cNvSpPr>
            <a:spLocks noChangeArrowheads="1"/>
          </p:cNvSpPr>
          <p:nvPr/>
        </p:nvSpPr>
        <p:spPr bwMode="auto">
          <a:xfrm>
            <a:off x="8486775" y="2689225"/>
            <a:ext cx="527050" cy="1519238"/>
          </a:xfrm>
          <a:prstGeom prst="upArrow">
            <a:avLst>
              <a:gd name="adj1" fmla="val 50000"/>
              <a:gd name="adj2" fmla="val 54448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100"/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 rot="16200000">
            <a:off x="8035131" y="3364707"/>
            <a:ext cx="14017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050" b="1" dirty="0" err="1" smtClean="0">
                <a:solidFill>
                  <a:srgbClr val="FFFFFF"/>
                </a:solidFill>
              </a:rPr>
              <a:t>Coulex</a:t>
            </a:r>
            <a:r>
              <a:rPr lang="en-GB" sz="1050" b="1" dirty="0" smtClean="0">
                <a:solidFill>
                  <a:srgbClr val="FFFFFF"/>
                </a:solidFill>
              </a:rPr>
              <a:t>, Direct </a:t>
            </a:r>
            <a:r>
              <a:rPr lang="en-GB" sz="1050" b="1" dirty="0" err="1" smtClean="0">
                <a:solidFill>
                  <a:srgbClr val="FFFFFF"/>
                </a:solidFill>
              </a:rPr>
              <a:t>reac</a:t>
            </a:r>
            <a:endParaRPr lang="en-GB" sz="1050" b="1" dirty="0" smtClean="0">
              <a:solidFill>
                <a:srgbClr val="FFFFFF"/>
              </a:solidFill>
            </a:endParaRPr>
          </a:p>
        </p:txBody>
      </p:sp>
      <p:sp>
        <p:nvSpPr>
          <p:cNvPr id="40982" name="Text Box 23"/>
          <p:cNvSpPr txBox="1">
            <a:spLocks noChangeArrowheads="1"/>
          </p:cNvSpPr>
          <p:nvPr/>
        </p:nvSpPr>
        <p:spPr bwMode="auto">
          <a:xfrm>
            <a:off x="8505825" y="4219575"/>
            <a:ext cx="5016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1"/>
              <a:t>1mb</a:t>
            </a:r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7866063" y="3613150"/>
            <a:ext cx="5016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1"/>
              <a:t>1mb</a:t>
            </a:r>
          </a:p>
        </p:txBody>
      </p:sp>
      <p:sp>
        <p:nvSpPr>
          <p:cNvPr id="40984" name="Text Box 23"/>
          <p:cNvSpPr txBox="1">
            <a:spLocks noChangeArrowheads="1"/>
          </p:cNvSpPr>
          <p:nvPr/>
        </p:nvSpPr>
        <p:spPr bwMode="auto">
          <a:xfrm>
            <a:off x="7313613" y="2949575"/>
            <a:ext cx="4587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1"/>
              <a:t>1nb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772160" y="2897913"/>
            <a:ext cx="2743200" cy="1676527"/>
          </a:xfrm>
          <a:custGeom>
            <a:avLst/>
            <a:gdLst>
              <a:gd name="connsiteX0" fmla="*/ 0 w 2743200"/>
              <a:gd name="connsiteY0" fmla="*/ 50927 h 1676527"/>
              <a:gd name="connsiteX1" fmla="*/ 365760 w 2743200"/>
              <a:gd name="connsiteY1" fmla="*/ 127 h 1676527"/>
              <a:gd name="connsiteX2" fmla="*/ 883920 w 2743200"/>
              <a:gd name="connsiteY2" fmla="*/ 40767 h 1676527"/>
              <a:gd name="connsiteX3" fmla="*/ 1300480 w 2743200"/>
              <a:gd name="connsiteY3" fmla="*/ 162687 h 1676527"/>
              <a:gd name="connsiteX4" fmla="*/ 1615440 w 2743200"/>
              <a:gd name="connsiteY4" fmla="*/ 365887 h 1676527"/>
              <a:gd name="connsiteX5" fmla="*/ 1950720 w 2743200"/>
              <a:gd name="connsiteY5" fmla="*/ 751967 h 1676527"/>
              <a:gd name="connsiteX6" fmla="*/ 2367280 w 2743200"/>
              <a:gd name="connsiteY6" fmla="*/ 1168527 h 1676527"/>
              <a:gd name="connsiteX7" fmla="*/ 2743200 w 2743200"/>
              <a:gd name="connsiteY7" fmla="*/ 1676527 h 167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200" h="1676527">
                <a:moveTo>
                  <a:pt x="0" y="50927"/>
                </a:moveTo>
                <a:cubicBezTo>
                  <a:pt x="109220" y="26373"/>
                  <a:pt x="218440" y="1820"/>
                  <a:pt x="365760" y="127"/>
                </a:cubicBezTo>
                <a:cubicBezTo>
                  <a:pt x="513080" y="-1566"/>
                  <a:pt x="728133" y="13674"/>
                  <a:pt x="883920" y="40767"/>
                </a:cubicBezTo>
                <a:cubicBezTo>
                  <a:pt x="1039707" y="67860"/>
                  <a:pt x="1178560" y="108500"/>
                  <a:pt x="1300480" y="162687"/>
                </a:cubicBezTo>
                <a:cubicBezTo>
                  <a:pt x="1422400" y="216874"/>
                  <a:pt x="1507067" y="267674"/>
                  <a:pt x="1615440" y="365887"/>
                </a:cubicBezTo>
                <a:cubicBezTo>
                  <a:pt x="1723813" y="464100"/>
                  <a:pt x="1825413" y="618194"/>
                  <a:pt x="1950720" y="751967"/>
                </a:cubicBezTo>
                <a:cubicBezTo>
                  <a:pt x="2076027" y="885740"/>
                  <a:pt x="2235200" y="1014434"/>
                  <a:pt x="2367280" y="1168527"/>
                </a:cubicBezTo>
                <a:cubicBezTo>
                  <a:pt x="2499360" y="1322620"/>
                  <a:pt x="2743200" y="1676527"/>
                  <a:pt x="2743200" y="1676527"/>
                </a:cubicBezTo>
              </a:path>
            </a:pathLst>
          </a:custGeom>
          <a:solidFill>
            <a:srgbClr val="C0504D"/>
          </a:solidFill>
          <a:ln w="76200" cmpd="sng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914400" eaLnBrk="0" hangingPunct="0">
              <a:defRPr/>
            </a:pPr>
            <a:endParaRPr lang="fr-FR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Forme libre 38"/>
          <p:cNvSpPr/>
          <p:nvPr/>
        </p:nvSpPr>
        <p:spPr>
          <a:xfrm>
            <a:off x="785930" y="3118063"/>
            <a:ext cx="2743200" cy="1676527"/>
          </a:xfrm>
          <a:custGeom>
            <a:avLst/>
            <a:gdLst>
              <a:gd name="connsiteX0" fmla="*/ 0 w 2743200"/>
              <a:gd name="connsiteY0" fmla="*/ 50927 h 1676527"/>
              <a:gd name="connsiteX1" fmla="*/ 365760 w 2743200"/>
              <a:gd name="connsiteY1" fmla="*/ 127 h 1676527"/>
              <a:gd name="connsiteX2" fmla="*/ 883920 w 2743200"/>
              <a:gd name="connsiteY2" fmla="*/ 40767 h 1676527"/>
              <a:gd name="connsiteX3" fmla="*/ 1300480 w 2743200"/>
              <a:gd name="connsiteY3" fmla="*/ 162687 h 1676527"/>
              <a:gd name="connsiteX4" fmla="*/ 1615440 w 2743200"/>
              <a:gd name="connsiteY4" fmla="*/ 365887 h 1676527"/>
              <a:gd name="connsiteX5" fmla="*/ 1950720 w 2743200"/>
              <a:gd name="connsiteY5" fmla="*/ 751967 h 1676527"/>
              <a:gd name="connsiteX6" fmla="*/ 2367280 w 2743200"/>
              <a:gd name="connsiteY6" fmla="*/ 1168527 h 1676527"/>
              <a:gd name="connsiteX7" fmla="*/ 2743200 w 2743200"/>
              <a:gd name="connsiteY7" fmla="*/ 1676527 h 167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200" h="1676527">
                <a:moveTo>
                  <a:pt x="0" y="50927"/>
                </a:moveTo>
                <a:cubicBezTo>
                  <a:pt x="109220" y="26373"/>
                  <a:pt x="218440" y="1820"/>
                  <a:pt x="365760" y="127"/>
                </a:cubicBezTo>
                <a:cubicBezTo>
                  <a:pt x="513080" y="-1566"/>
                  <a:pt x="728133" y="13674"/>
                  <a:pt x="883920" y="40767"/>
                </a:cubicBezTo>
                <a:cubicBezTo>
                  <a:pt x="1039707" y="67860"/>
                  <a:pt x="1178560" y="108500"/>
                  <a:pt x="1300480" y="162687"/>
                </a:cubicBezTo>
                <a:cubicBezTo>
                  <a:pt x="1422400" y="216874"/>
                  <a:pt x="1507067" y="267674"/>
                  <a:pt x="1615440" y="365887"/>
                </a:cubicBezTo>
                <a:cubicBezTo>
                  <a:pt x="1723813" y="464100"/>
                  <a:pt x="1825413" y="618194"/>
                  <a:pt x="1950720" y="751967"/>
                </a:cubicBezTo>
                <a:cubicBezTo>
                  <a:pt x="2076027" y="885740"/>
                  <a:pt x="2235200" y="1014434"/>
                  <a:pt x="2367280" y="1168527"/>
                </a:cubicBezTo>
                <a:cubicBezTo>
                  <a:pt x="2499360" y="1322620"/>
                  <a:pt x="2743200" y="1676527"/>
                  <a:pt x="2743200" y="1676527"/>
                </a:cubicBezTo>
              </a:path>
            </a:pathLst>
          </a:custGeom>
          <a:ln w="76200" cmpd="sng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914400" eaLnBrk="0" hangingPunct="0">
              <a:defRPr/>
            </a:pPr>
            <a:endParaRPr lang="fr-FR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4111395" y="2934640"/>
            <a:ext cx="2743200" cy="1676527"/>
          </a:xfrm>
          <a:custGeom>
            <a:avLst/>
            <a:gdLst>
              <a:gd name="connsiteX0" fmla="*/ 0 w 2743200"/>
              <a:gd name="connsiteY0" fmla="*/ 50927 h 1676527"/>
              <a:gd name="connsiteX1" fmla="*/ 365760 w 2743200"/>
              <a:gd name="connsiteY1" fmla="*/ 127 h 1676527"/>
              <a:gd name="connsiteX2" fmla="*/ 883920 w 2743200"/>
              <a:gd name="connsiteY2" fmla="*/ 40767 h 1676527"/>
              <a:gd name="connsiteX3" fmla="*/ 1300480 w 2743200"/>
              <a:gd name="connsiteY3" fmla="*/ 162687 h 1676527"/>
              <a:gd name="connsiteX4" fmla="*/ 1615440 w 2743200"/>
              <a:gd name="connsiteY4" fmla="*/ 365887 h 1676527"/>
              <a:gd name="connsiteX5" fmla="*/ 1950720 w 2743200"/>
              <a:gd name="connsiteY5" fmla="*/ 751967 h 1676527"/>
              <a:gd name="connsiteX6" fmla="*/ 2367280 w 2743200"/>
              <a:gd name="connsiteY6" fmla="*/ 1168527 h 1676527"/>
              <a:gd name="connsiteX7" fmla="*/ 2743200 w 2743200"/>
              <a:gd name="connsiteY7" fmla="*/ 1676527 h 167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200" h="1676527">
                <a:moveTo>
                  <a:pt x="0" y="50927"/>
                </a:moveTo>
                <a:cubicBezTo>
                  <a:pt x="109220" y="26373"/>
                  <a:pt x="218440" y="1820"/>
                  <a:pt x="365760" y="127"/>
                </a:cubicBezTo>
                <a:cubicBezTo>
                  <a:pt x="513080" y="-1566"/>
                  <a:pt x="728133" y="13674"/>
                  <a:pt x="883920" y="40767"/>
                </a:cubicBezTo>
                <a:cubicBezTo>
                  <a:pt x="1039707" y="67860"/>
                  <a:pt x="1178560" y="108500"/>
                  <a:pt x="1300480" y="162687"/>
                </a:cubicBezTo>
                <a:cubicBezTo>
                  <a:pt x="1422400" y="216874"/>
                  <a:pt x="1507067" y="267674"/>
                  <a:pt x="1615440" y="365887"/>
                </a:cubicBezTo>
                <a:cubicBezTo>
                  <a:pt x="1723813" y="464100"/>
                  <a:pt x="1825413" y="618194"/>
                  <a:pt x="1950720" y="751967"/>
                </a:cubicBezTo>
                <a:cubicBezTo>
                  <a:pt x="2076027" y="885740"/>
                  <a:pt x="2235200" y="1014434"/>
                  <a:pt x="2367280" y="1168527"/>
                </a:cubicBezTo>
                <a:cubicBezTo>
                  <a:pt x="2499360" y="1322620"/>
                  <a:pt x="2743200" y="1676527"/>
                  <a:pt x="2743200" y="1676527"/>
                </a:cubicBezTo>
              </a:path>
            </a:pathLst>
          </a:custGeom>
          <a:solidFill>
            <a:srgbClr val="C0504D"/>
          </a:solidFill>
          <a:ln w="76200" cmpd="sng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914400" eaLnBrk="0" hangingPunct="0">
              <a:defRPr/>
            </a:pPr>
            <a:endParaRPr lang="fr-FR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Forme libre 41"/>
          <p:cNvSpPr/>
          <p:nvPr/>
        </p:nvSpPr>
        <p:spPr>
          <a:xfrm>
            <a:off x="4083214" y="3140098"/>
            <a:ext cx="2743200" cy="1676527"/>
          </a:xfrm>
          <a:custGeom>
            <a:avLst/>
            <a:gdLst>
              <a:gd name="connsiteX0" fmla="*/ 0 w 2743200"/>
              <a:gd name="connsiteY0" fmla="*/ 50927 h 1676527"/>
              <a:gd name="connsiteX1" fmla="*/ 365760 w 2743200"/>
              <a:gd name="connsiteY1" fmla="*/ 127 h 1676527"/>
              <a:gd name="connsiteX2" fmla="*/ 883920 w 2743200"/>
              <a:gd name="connsiteY2" fmla="*/ 40767 h 1676527"/>
              <a:gd name="connsiteX3" fmla="*/ 1300480 w 2743200"/>
              <a:gd name="connsiteY3" fmla="*/ 162687 h 1676527"/>
              <a:gd name="connsiteX4" fmla="*/ 1615440 w 2743200"/>
              <a:gd name="connsiteY4" fmla="*/ 365887 h 1676527"/>
              <a:gd name="connsiteX5" fmla="*/ 1950720 w 2743200"/>
              <a:gd name="connsiteY5" fmla="*/ 751967 h 1676527"/>
              <a:gd name="connsiteX6" fmla="*/ 2367280 w 2743200"/>
              <a:gd name="connsiteY6" fmla="*/ 1168527 h 1676527"/>
              <a:gd name="connsiteX7" fmla="*/ 2743200 w 2743200"/>
              <a:gd name="connsiteY7" fmla="*/ 1676527 h 167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200" h="1676527">
                <a:moveTo>
                  <a:pt x="0" y="50927"/>
                </a:moveTo>
                <a:cubicBezTo>
                  <a:pt x="109220" y="26373"/>
                  <a:pt x="218440" y="1820"/>
                  <a:pt x="365760" y="127"/>
                </a:cubicBezTo>
                <a:cubicBezTo>
                  <a:pt x="513080" y="-1566"/>
                  <a:pt x="728133" y="13674"/>
                  <a:pt x="883920" y="40767"/>
                </a:cubicBezTo>
                <a:cubicBezTo>
                  <a:pt x="1039707" y="67860"/>
                  <a:pt x="1178560" y="108500"/>
                  <a:pt x="1300480" y="162687"/>
                </a:cubicBezTo>
                <a:cubicBezTo>
                  <a:pt x="1422400" y="216874"/>
                  <a:pt x="1507067" y="267674"/>
                  <a:pt x="1615440" y="365887"/>
                </a:cubicBezTo>
                <a:cubicBezTo>
                  <a:pt x="1723813" y="464100"/>
                  <a:pt x="1825413" y="618194"/>
                  <a:pt x="1950720" y="751967"/>
                </a:cubicBezTo>
                <a:cubicBezTo>
                  <a:pt x="2076027" y="885740"/>
                  <a:pt x="2235200" y="1014434"/>
                  <a:pt x="2367280" y="1168527"/>
                </a:cubicBezTo>
                <a:cubicBezTo>
                  <a:pt x="2499360" y="1322620"/>
                  <a:pt x="2743200" y="1676527"/>
                  <a:pt x="2743200" y="1676527"/>
                </a:cubicBezTo>
              </a:path>
            </a:pathLst>
          </a:custGeom>
          <a:ln w="76200" cmpd="sng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914400" eaLnBrk="0" hangingPunct="0">
              <a:defRPr/>
            </a:pPr>
            <a:endParaRPr lang="fr-FR" sz="240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5840" name="Grouper 35839"/>
          <p:cNvGrpSpPr>
            <a:grpSpLocks/>
          </p:cNvGrpSpPr>
          <p:nvPr/>
        </p:nvGrpSpPr>
        <p:grpSpPr bwMode="auto">
          <a:xfrm>
            <a:off x="7396163" y="4633913"/>
            <a:ext cx="1444625" cy="625475"/>
            <a:chOff x="7396535" y="4934988"/>
            <a:chExt cx="1444455" cy="625423"/>
          </a:xfrm>
        </p:grpSpPr>
        <p:cxnSp>
          <p:nvCxnSpPr>
            <p:cNvPr id="41002" name="Connecteur droit 13"/>
            <p:cNvCxnSpPr>
              <a:cxnSpLocks noChangeShapeType="1"/>
            </p:cNvCxnSpPr>
            <p:nvPr/>
          </p:nvCxnSpPr>
          <p:spPr bwMode="auto">
            <a:xfrm>
              <a:off x="7404176" y="5118985"/>
              <a:ext cx="467958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003" name="Connecteur droit 44"/>
            <p:cNvCxnSpPr>
              <a:cxnSpLocks noChangeShapeType="1"/>
            </p:cNvCxnSpPr>
            <p:nvPr/>
          </p:nvCxnSpPr>
          <p:spPr bwMode="auto">
            <a:xfrm>
              <a:off x="7396535" y="5426635"/>
              <a:ext cx="46795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004" name="ZoneTexte 14"/>
            <p:cNvSpPr txBox="1">
              <a:spLocks noChangeArrowheads="1"/>
            </p:cNvSpPr>
            <p:nvPr/>
          </p:nvSpPr>
          <p:spPr bwMode="auto">
            <a:xfrm>
              <a:off x="7903714" y="4934988"/>
              <a:ext cx="9372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/>
                <a:t>Nominal</a:t>
              </a:r>
            </a:p>
          </p:txBody>
        </p:sp>
        <p:sp>
          <p:nvSpPr>
            <p:cNvPr id="41005" name="ZoneTexte 46"/>
            <p:cNvSpPr txBox="1">
              <a:spLocks noChangeArrowheads="1"/>
            </p:cNvSpPr>
            <p:nvPr/>
          </p:nvSpPr>
          <p:spPr bwMode="auto">
            <a:xfrm>
              <a:off x="7951527" y="5221857"/>
              <a:ext cx="7206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/>
                <a:t>Day 1</a:t>
              </a:r>
            </a:p>
          </p:txBody>
        </p:sp>
      </p:grpSp>
      <p:sp>
        <p:nvSpPr>
          <p:cNvPr id="40998" name="Rectangle 1"/>
          <p:cNvSpPr>
            <a:spLocks noChangeArrowheads="1"/>
          </p:cNvSpPr>
          <p:nvPr/>
        </p:nvSpPr>
        <p:spPr bwMode="auto">
          <a:xfrm>
            <a:off x="5265738" y="5678488"/>
            <a:ext cx="331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</a:rPr>
              <a:t>- Multi-beam capabilities, </a:t>
            </a:r>
          </a:p>
          <a:p>
            <a:r>
              <a:rPr lang="en-GB" sz="1600" b="1" dirty="0">
                <a:solidFill>
                  <a:srgbClr val="000000"/>
                </a:solidFill>
              </a:rPr>
              <a:t>- Months of beam-time</a:t>
            </a:r>
          </a:p>
          <a:p>
            <a:r>
              <a:rPr lang="en-GB" sz="1600" b="1" dirty="0">
                <a:solidFill>
                  <a:srgbClr val="000000"/>
                </a:solidFill>
              </a:rPr>
              <a:t>- World-class arrays &amp; detectors</a:t>
            </a:r>
          </a:p>
        </p:txBody>
      </p:sp>
      <p:sp>
        <p:nvSpPr>
          <p:cNvPr id="40999" name="Rectangle 2"/>
          <p:cNvSpPr>
            <a:spLocks noChangeArrowheads="1"/>
          </p:cNvSpPr>
          <p:nvPr/>
        </p:nvSpPr>
        <p:spPr bwMode="auto">
          <a:xfrm>
            <a:off x="414338" y="5462588"/>
            <a:ext cx="4851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</a:rPr>
              <a:t>ISOL RIB beams:</a:t>
            </a:r>
          </a:p>
          <a:p>
            <a:r>
              <a:rPr lang="en-GB" sz="1600" b="1" dirty="0">
                <a:solidFill>
                  <a:srgbClr val="000000"/>
                </a:solidFill>
              </a:rPr>
              <a:t>    - high intensity, optical quality &amp; purity </a:t>
            </a:r>
          </a:p>
          <a:p>
            <a:r>
              <a:rPr lang="en-GB" sz="1600" b="1" dirty="0">
                <a:solidFill>
                  <a:srgbClr val="000000"/>
                </a:solidFill>
              </a:rPr>
              <a:t>Versatility:</a:t>
            </a:r>
          </a:p>
          <a:p>
            <a:r>
              <a:rPr lang="en-GB" sz="1600" b="1" dirty="0">
                <a:solidFill>
                  <a:srgbClr val="000000"/>
                </a:solidFill>
              </a:rPr>
              <a:t>    - light &amp; HI, high-intensity stable-ion &amp; RIB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922429" y="2338388"/>
            <a:ext cx="49244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fr-FR" dirty="0"/>
              <a:t>Kr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6260941" y="2382838"/>
            <a:ext cx="49244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fr-FR" dirty="0"/>
              <a:t>Kr</a:t>
            </a:r>
          </a:p>
        </p:txBody>
      </p:sp>
      <p:sp>
        <p:nvSpPr>
          <p:cNvPr id="44" name="Text Box 2"/>
          <p:cNvSpPr txBox="1">
            <a:spLocks/>
          </p:cNvSpPr>
          <p:nvPr/>
        </p:nvSpPr>
        <p:spPr bwMode="auto">
          <a:xfrm>
            <a:off x="676275" y="774700"/>
            <a:ext cx="7854950" cy="7635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210" tIns="43105" rIns="86210" bIns="43105">
            <a:spAutoFit/>
          </a:bodyPr>
          <a:lstStyle/>
          <a:p>
            <a:pPr algn="ctr" defTabSz="862013">
              <a:defRPr/>
            </a:pPr>
            <a:r>
              <a:rPr lang="en-US" sz="2200" b="1">
                <a:solidFill>
                  <a:schemeClr val="tx2"/>
                </a:solidFill>
                <a:latin typeface="Lucida Grande" charset="0"/>
              </a:rPr>
              <a:t>SPIRAL 2: Experiments with RIB at low cross sections </a:t>
            </a:r>
          </a:p>
          <a:p>
            <a:pPr algn="ctr" defTabSz="862013">
              <a:defRPr/>
            </a:pPr>
            <a:r>
              <a:rPr lang="en-US" sz="2200" b="1">
                <a:solidFill>
                  <a:schemeClr val="tx2"/>
                </a:solidFill>
                <a:latin typeface="Lucida Grande" charset="0"/>
              </a:rPr>
              <a:t>and very exotic nuclei at few MeV/nucleon</a:t>
            </a:r>
          </a:p>
        </p:txBody>
      </p:sp>
    </p:spTree>
    <p:extLst>
      <p:ext uri="{BB962C8B-B14F-4D97-AF65-F5344CB8AC3E}">
        <p14:creationId xmlns:p14="http://schemas.microsoft.com/office/powerpoint/2010/main" val="163933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80312" cy="5730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3200" b="1" dirty="0">
                <a:solidFill>
                  <a:srgbClr val="660066"/>
                </a:solidFill>
              </a:rPr>
              <a:t>SPIRAL2 area of excellence</a:t>
            </a:r>
            <a:endParaRPr lang="fr-FR" sz="3200" b="1" dirty="0">
              <a:solidFill>
                <a:srgbClr val="660066"/>
              </a:solidFill>
              <a:latin typeface="+mn-lt"/>
            </a:endParaRPr>
          </a:p>
        </p:txBody>
      </p:sp>
      <p:pic>
        <p:nvPicPr>
          <p:cNvPr id="7" name="Picture 13" descr="ChartNucleide.jpg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b="20576"/>
          <a:stretch>
            <a:fillRect/>
          </a:stretch>
        </p:blipFill>
        <p:spPr bwMode="auto">
          <a:xfrm>
            <a:off x="1242915" y="2042016"/>
            <a:ext cx="5544616" cy="363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117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er 26"/>
          <p:cNvGrpSpPr/>
          <p:nvPr/>
        </p:nvGrpSpPr>
        <p:grpSpPr>
          <a:xfrm>
            <a:off x="179512" y="1669450"/>
            <a:ext cx="4688826" cy="2047582"/>
            <a:chOff x="179512" y="1669450"/>
            <a:chExt cx="4688826" cy="2047582"/>
          </a:xfrm>
        </p:grpSpPr>
        <p:grpSp>
          <p:nvGrpSpPr>
            <p:cNvPr id="4" name="Grouper 3"/>
            <p:cNvGrpSpPr/>
            <p:nvPr/>
          </p:nvGrpSpPr>
          <p:grpSpPr>
            <a:xfrm>
              <a:off x="179512" y="1669450"/>
              <a:ext cx="4688826" cy="1923388"/>
              <a:chOff x="179512" y="1669450"/>
              <a:chExt cx="4688826" cy="1923388"/>
            </a:xfrm>
          </p:grpSpPr>
          <p:sp>
            <p:nvSpPr>
              <p:cNvPr id="8" name="Rectangle 1"/>
              <p:cNvSpPr>
                <a:spLocks noChangeArrowheads="1"/>
              </p:cNvSpPr>
              <p:nvPr/>
            </p:nvSpPr>
            <p:spPr bwMode="auto">
              <a:xfrm>
                <a:off x="179512" y="1669450"/>
                <a:ext cx="3748874" cy="830997"/>
              </a:xfrm>
              <a:prstGeom prst="rect">
                <a:avLst/>
              </a:prstGeom>
              <a:ln/>
              <a:ex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1" hangingPunct="1"/>
                <a:r>
                  <a:rPr lang="en-US" sz="1600" dirty="0"/>
                  <a:t>With the fusion-evaporation of medium mass nuclei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proton-rich nuclei like  </a:t>
                </a:r>
                <a:r>
                  <a:rPr lang="en-US" sz="1600" b="1" baseline="30000" dirty="0">
                    <a:solidFill>
                      <a:srgbClr val="FF0000"/>
                    </a:solidFill>
                  </a:rPr>
                  <a:t>100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Sn </a:t>
                </a:r>
                <a:r>
                  <a:rPr lang="en-US" sz="1600" dirty="0"/>
                  <a:t>will be accessible </a:t>
                </a:r>
              </a:p>
            </p:txBody>
          </p:sp>
          <p:sp>
            <p:nvSpPr>
              <p:cNvPr id="12" name="Rectangle à coins arrondis 11"/>
              <p:cNvSpPr/>
              <p:nvPr/>
            </p:nvSpPr>
            <p:spPr>
              <a:xfrm rot="19655088">
                <a:off x="2261142" y="3307396"/>
                <a:ext cx="2607196" cy="28544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Ellipse 17"/>
            <p:cNvSpPr/>
            <p:nvPr/>
          </p:nvSpPr>
          <p:spPr>
            <a:xfrm>
              <a:off x="3131840" y="3573016"/>
              <a:ext cx="129315" cy="14401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35696" y="3172906"/>
              <a:ext cx="1275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ja-JP" sz="1800" b="1" baseline="300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100</a:t>
              </a:r>
              <a:r>
                <a:rPr lang="fr-FR" altLang="ja-JP" sz="1800" b="1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Sn (1/s)</a:t>
              </a:r>
              <a:r>
                <a:rPr lang="fr-FR" altLang="ja-JP" sz="18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 </a:t>
              </a:r>
              <a:endParaRPr lang="en-US" sz="1800" dirty="0"/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60231" y="3172906"/>
            <a:ext cx="5903188" cy="1705546"/>
            <a:chOff x="2860231" y="3172906"/>
            <a:chExt cx="5903188" cy="1705546"/>
          </a:xfrm>
        </p:grpSpPr>
        <p:grpSp>
          <p:nvGrpSpPr>
            <p:cNvPr id="9" name="Grouper 8"/>
            <p:cNvGrpSpPr/>
            <p:nvPr/>
          </p:nvGrpSpPr>
          <p:grpSpPr>
            <a:xfrm>
              <a:off x="2860231" y="3475204"/>
              <a:ext cx="5903188" cy="1216841"/>
              <a:chOff x="2860231" y="3475204"/>
              <a:chExt cx="5903188" cy="1216841"/>
            </a:xfrm>
          </p:grpSpPr>
          <p:sp>
            <p:nvSpPr>
              <p:cNvPr id="10" name="Rectangle 1"/>
              <p:cNvSpPr>
                <a:spLocks noChangeArrowheads="1"/>
              </p:cNvSpPr>
              <p:nvPr/>
            </p:nvSpPr>
            <p:spPr bwMode="auto">
              <a:xfrm>
                <a:off x="5076056" y="3861048"/>
                <a:ext cx="3687363" cy="830997"/>
              </a:xfrm>
              <a:prstGeom prst="rect">
                <a:avLst/>
              </a:prstGeom>
              <a:ln/>
              <a:ex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600" b="1" dirty="0">
                    <a:solidFill>
                      <a:srgbClr val="FF0000"/>
                    </a:solidFill>
                    <a:ea typeface="MS Mincho" pitchFamily="49" charset="-128"/>
                    <a:cs typeface="Calibri" pitchFamily="34" charset="0"/>
                  </a:rPr>
                  <a:t>High intense neutron rich beams, </a:t>
                </a:r>
                <a:r>
                  <a:rPr lang="en-US" altLang="ja-JP" sz="1600" dirty="0">
                    <a:solidFill>
                      <a:srgbClr val="000000"/>
                    </a:solidFill>
                    <a:ea typeface="MS Mincho" pitchFamily="49" charset="-128"/>
                    <a:cs typeface="Calibri" pitchFamily="34" charset="0"/>
                  </a:rPr>
                  <a:t>in the intermediate masses, </a:t>
                </a:r>
                <a:r>
                  <a:rPr lang="en-US" altLang="ja-JP" sz="1600" dirty="0">
                    <a:solidFill>
                      <a:schemeClr val="tx1"/>
                    </a:solidFill>
                    <a:ea typeface="MS Mincho" pitchFamily="49" charset="-128"/>
                    <a:cs typeface="Calibri" pitchFamily="34" charset="0"/>
                  </a:rPr>
                  <a:t>will be available for the first time</a:t>
                </a:r>
                <a:endParaRPr lang="en-US" altLang="ja-JP" sz="16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13" name="Rectangle à coins arrondis 12"/>
              <p:cNvSpPr/>
              <p:nvPr/>
            </p:nvSpPr>
            <p:spPr>
              <a:xfrm rot="19655088">
                <a:off x="2860231" y="4113048"/>
                <a:ext cx="1041905" cy="34986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à coins arrondis 13"/>
              <p:cNvSpPr/>
              <p:nvPr/>
            </p:nvSpPr>
            <p:spPr>
              <a:xfrm rot="19655088">
                <a:off x="3927340" y="3475204"/>
                <a:ext cx="1041905" cy="34986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Ellipse 18"/>
            <p:cNvSpPr/>
            <p:nvPr/>
          </p:nvSpPr>
          <p:spPr>
            <a:xfrm>
              <a:off x="4283968" y="3573016"/>
              <a:ext cx="129315" cy="14401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218549" y="4221088"/>
              <a:ext cx="129315" cy="14401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98447" y="3172906"/>
              <a:ext cx="14891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ja-JP" sz="1800" b="1" baseline="300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132</a:t>
              </a:r>
              <a:r>
                <a:rPr lang="fr-FR" altLang="ja-JP" sz="1800" b="1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Sn (10</a:t>
              </a:r>
              <a:r>
                <a:rPr lang="fr-FR" altLang="ja-JP" sz="1800" b="1" baseline="300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9</a:t>
              </a:r>
              <a:r>
                <a:rPr lang="fr-FR" altLang="ja-JP" sz="1800" b="1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/</a:t>
              </a:r>
              <a:r>
                <a:rPr lang="fr-FR" altLang="ja-JP" sz="1800" b="1" dirty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s)</a:t>
              </a:r>
              <a:r>
                <a:rPr lang="fr-FR" altLang="ja-JP" sz="18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 </a:t>
              </a:r>
              <a:endParaRPr lang="en-US" sz="18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19872" y="4509120"/>
              <a:ext cx="13650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ja-JP" sz="1800" b="1" baseline="300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92</a:t>
              </a:r>
              <a:r>
                <a:rPr lang="fr-FR" altLang="ja-JP" sz="1800" b="1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Kr </a:t>
              </a:r>
              <a:r>
                <a:rPr lang="fr-FR" altLang="ja-JP" sz="1800" b="1" dirty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(10</a:t>
              </a:r>
              <a:r>
                <a:rPr lang="fr-FR" altLang="ja-JP" sz="1800" b="1" baseline="30000" dirty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9</a:t>
              </a:r>
              <a:r>
                <a:rPr lang="fr-FR" altLang="ja-JP" sz="1800" b="1" dirty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/s)</a:t>
              </a:r>
              <a:r>
                <a:rPr lang="fr-FR" altLang="ja-JP" sz="1800" dirty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 </a:t>
              </a:r>
              <a:r>
                <a:rPr lang="fr-FR" altLang="ja-JP" sz="18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 </a:t>
              </a:r>
              <a:endParaRPr lang="en-US" sz="1800" dirty="0"/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4461024" y="758894"/>
            <a:ext cx="4680520" cy="1638612"/>
            <a:chOff x="4461024" y="758894"/>
            <a:chExt cx="4680520" cy="1638612"/>
          </a:xfrm>
        </p:grpSpPr>
        <p:grpSp>
          <p:nvGrpSpPr>
            <p:cNvPr id="5" name="Grouper 4"/>
            <p:cNvGrpSpPr/>
            <p:nvPr/>
          </p:nvGrpSpPr>
          <p:grpSpPr>
            <a:xfrm>
              <a:off x="4461024" y="758894"/>
              <a:ext cx="4680520" cy="1638612"/>
              <a:chOff x="4461024" y="758894"/>
              <a:chExt cx="4680520" cy="1638612"/>
            </a:xfrm>
          </p:grpSpPr>
          <p:sp>
            <p:nvSpPr>
              <p:cNvPr id="15" name="Rectangle à coins arrondis 14"/>
              <p:cNvSpPr/>
              <p:nvPr/>
            </p:nvSpPr>
            <p:spPr>
              <a:xfrm rot="19655088">
                <a:off x="6066452" y="1885980"/>
                <a:ext cx="1041905" cy="51152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4461024" y="758894"/>
                <a:ext cx="4680520" cy="830997"/>
              </a:xfrm>
              <a:prstGeom prst="rect">
                <a:avLst/>
              </a:prstGeom>
              <a:ln/>
              <a:ex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1" hangingPunct="1"/>
                <a:r>
                  <a:rPr lang="en-US" sz="1600" dirty="0"/>
                  <a:t>The primary beam intensities of the LINAC open new opportunity in the race for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super-heavy nuclei</a:t>
                </a:r>
                <a:endParaRPr lang="en-US" altLang="ja-JP" sz="1600" b="1" dirty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7164288" y="1772816"/>
              <a:ext cx="14612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fr-FR" altLang="ja-JP" sz="1800" b="1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Z</a:t>
              </a:r>
              <a:r>
                <a:rPr lang="fr-FR" altLang="ja-JP" sz="1800" b="1" dirty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=</a:t>
              </a:r>
              <a:r>
                <a:rPr lang="fr-FR" altLang="ja-JP" sz="1800" b="1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120 (1/m)</a:t>
              </a:r>
              <a:r>
                <a:rPr lang="fr-FR" altLang="ja-JP" sz="18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 </a:t>
              </a:r>
              <a:endParaRPr lang="fr-FR" altLang="ja-JP" sz="1800" b="1" dirty="0">
                <a:solidFill>
                  <a:srgbClr val="FF0000"/>
                </a:solidFill>
                <a:ea typeface="MS Mincho" pitchFamily="49" charset="-128"/>
                <a:cs typeface="Calibri" pitchFamily="34" charset="0"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6746941" y="1844824"/>
              <a:ext cx="129315" cy="14401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107504" y="4802867"/>
            <a:ext cx="4896544" cy="1722477"/>
            <a:chOff x="107504" y="4802867"/>
            <a:chExt cx="4896544" cy="1722477"/>
          </a:xfrm>
        </p:grpSpPr>
        <p:grpSp>
          <p:nvGrpSpPr>
            <p:cNvPr id="6" name="Grouper 5"/>
            <p:cNvGrpSpPr/>
            <p:nvPr/>
          </p:nvGrpSpPr>
          <p:grpSpPr>
            <a:xfrm>
              <a:off x="107504" y="4802867"/>
              <a:ext cx="4896544" cy="1722477"/>
              <a:chOff x="107504" y="4802867"/>
              <a:chExt cx="4896544" cy="1722477"/>
            </a:xfrm>
          </p:grpSpPr>
          <p:sp>
            <p:nvSpPr>
              <p:cNvPr id="3" name="Rectangle à coins arrondis 2"/>
              <p:cNvSpPr/>
              <p:nvPr/>
            </p:nvSpPr>
            <p:spPr>
              <a:xfrm rot="19129168">
                <a:off x="1422935" y="4802867"/>
                <a:ext cx="828092" cy="46805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"/>
              <p:cNvSpPr>
                <a:spLocks noChangeArrowheads="1"/>
              </p:cNvSpPr>
              <p:nvPr/>
            </p:nvSpPr>
            <p:spPr bwMode="auto">
              <a:xfrm>
                <a:off x="107504" y="5694347"/>
                <a:ext cx="4896544" cy="830997"/>
              </a:xfrm>
              <a:prstGeom prst="rect">
                <a:avLst/>
              </a:prstGeom>
              <a:ln/>
              <a:ex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1" hangingPunct="1"/>
                <a:r>
                  <a:rPr lang="en-US" sz="1600" dirty="0"/>
                  <a:t>With the stable light ions induced reactions :</a:t>
                </a:r>
                <a:br>
                  <a:rPr lang="en-US" sz="1600" dirty="0"/>
                </a:br>
                <a:r>
                  <a:rPr lang="en-US" sz="1600" b="1" dirty="0">
                    <a:solidFill>
                      <a:srgbClr val="FF0000"/>
                    </a:solidFill>
                  </a:rPr>
                  <a:t>light exotic nuclei </a:t>
                </a:r>
                <a:r>
                  <a:rPr lang="en-US" sz="1600" dirty="0"/>
                  <a:t>will be produced with intensities</a:t>
                </a:r>
              </a:p>
              <a:p>
                <a:pPr lvl="0" eaLnBrk="1" hangingPunct="1"/>
                <a:r>
                  <a:rPr lang="en-US" sz="1600" dirty="0"/>
                  <a:t> comparable to current stable beam</a:t>
                </a:r>
                <a:endParaRPr lang="en-US" altLang="ja-JP" sz="1600" dirty="0">
                  <a:solidFill>
                    <a:schemeClr val="tx1"/>
                  </a:solidFill>
                  <a:ea typeface="MS Mincho" pitchFamily="49" charset="-128"/>
                  <a:cs typeface="Calibri" pitchFamily="34" charset="0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2267744" y="5189130"/>
              <a:ext cx="14164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ja-JP" sz="1800" b="1" baseline="300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6</a:t>
              </a:r>
              <a:r>
                <a:rPr lang="fr-FR" altLang="ja-JP" sz="1800" b="1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He (10</a:t>
              </a:r>
              <a:r>
                <a:rPr lang="fr-FR" altLang="ja-JP" sz="1800" b="1" baseline="300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12</a:t>
              </a:r>
              <a:r>
                <a:rPr lang="fr-FR" altLang="ja-JP" sz="1800" b="1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/s)</a:t>
              </a:r>
              <a:r>
                <a:rPr lang="fr-FR" altLang="ja-JP" sz="1800" dirty="0" smtClean="0">
                  <a:solidFill>
                    <a:srgbClr val="FF0000"/>
                  </a:solidFill>
                  <a:ea typeface="MS Mincho" pitchFamily="49" charset="-128"/>
                  <a:cs typeface="Calibri" pitchFamily="34" charset="0"/>
                </a:rPr>
                <a:t> </a:t>
              </a:r>
              <a:endParaRPr lang="en-US" sz="1800" dirty="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547664" y="5229200"/>
              <a:ext cx="129315" cy="14401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5292080" y="5661249"/>
            <a:ext cx="3744416" cy="86409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ea typeface="MS Mincho" pitchFamily="49" charset="-128"/>
                <a:cs typeface="Calibri" pitchFamily="34" charset="0"/>
              </a:rPr>
              <a:t>H</a:t>
            </a:r>
            <a:r>
              <a:rPr lang="en-US" altLang="ja-JP" sz="1600" b="1" dirty="0" smtClean="0">
                <a:solidFill>
                  <a:srgbClr val="FF0000"/>
                </a:solidFill>
                <a:ea typeface="MS Mincho" pitchFamily="49" charset="-128"/>
                <a:cs typeface="Calibri" pitchFamily="34" charset="0"/>
              </a:rPr>
              <a:t>igh intense</a:t>
            </a:r>
            <a:r>
              <a:rPr lang="en-US" altLang="ja-JP" sz="1600" dirty="0" smtClean="0">
                <a:solidFill>
                  <a:srgbClr val="FF0000"/>
                </a:solidFill>
                <a:ea typeface="MS Mincho" pitchFamily="49" charset="-128"/>
                <a:cs typeface="Calibri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white </a:t>
            </a:r>
            <a:r>
              <a:rPr lang="en-US" sz="1600" b="1" dirty="0">
                <a:solidFill>
                  <a:srgbClr val="FF0000"/>
                </a:solidFill>
              </a:rPr>
              <a:t>neutron source </a:t>
            </a:r>
            <a:r>
              <a:rPr lang="en-US" sz="1600" dirty="0"/>
              <a:t>covering the 1–40 MeV energy </a:t>
            </a:r>
            <a:r>
              <a:rPr lang="en-US" sz="1600" dirty="0" smtClean="0"/>
              <a:t>range will be available</a:t>
            </a:r>
            <a:endParaRPr lang="en-US" altLang="ja-JP" sz="16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0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 txBox="1">
            <a:spLocks/>
          </p:cNvSpPr>
          <p:nvPr/>
        </p:nvSpPr>
        <p:spPr>
          <a:xfrm>
            <a:off x="3909599" y="5597299"/>
            <a:ext cx="938585" cy="27997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06/11/2012</a:t>
            </a:r>
            <a:endParaRPr lang="fr-FR" dirty="0"/>
          </a:p>
        </p:txBody>
      </p:sp>
      <p:pic>
        <p:nvPicPr>
          <p:cNvPr id="14" name="Picture 4" descr="Tabl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1528"/>
            <a:ext cx="8083310" cy="411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 rot="20122178">
            <a:off x="1789993" y="3985027"/>
            <a:ext cx="1632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Stable </a:t>
            </a:r>
            <a:r>
              <a:rPr lang="fr-FR" sz="14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nuclei</a:t>
            </a:r>
            <a:endParaRPr lang="fr-FR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47" name="Rectangle 1"/>
          <p:cNvSpPr txBox="1">
            <a:spLocks noChangeArrowheads="1"/>
          </p:cNvSpPr>
          <p:nvPr/>
        </p:nvSpPr>
        <p:spPr>
          <a:xfrm>
            <a:off x="76200" y="-57150"/>
            <a:ext cx="6611938" cy="895350"/>
          </a:xfrm>
          <a:prstGeom prst="rect">
            <a:avLst/>
          </a:prstGeom>
        </p:spPr>
        <p:txBody>
          <a:bodyPr rIns="13208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 b="1" dirty="0" smtClean="0">
                <a:solidFill>
                  <a:srgbClr val="660066"/>
                </a:solidFill>
                <a:ea typeface="Lucida Grande" charset="0"/>
                <a:cs typeface="Lucida Grande" charset="0"/>
                <a:sym typeface="Lucida Grande" charset="0"/>
              </a:rPr>
              <a:t>82 Letters of Intend (&gt;1000 authors)</a:t>
            </a:r>
            <a:br>
              <a:rPr lang="en-US" sz="2400" b="1" dirty="0" smtClean="0">
                <a:solidFill>
                  <a:srgbClr val="660066"/>
                </a:solidFill>
                <a:ea typeface="Lucida Grande" charset="0"/>
                <a:cs typeface="Lucida Grande" charset="0"/>
                <a:sym typeface="Lucida Grande" charset="0"/>
              </a:rPr>
            </a:br>
            <a:r>
              <a:rPr lang="en-US" sz="2400" b="1" dirty="0" smtClean="0">
                <a:solidFill>
                  <a:srgbClr val="660066"/>
                </a:solidFill>
                <a:ea typeface="Lucida Grande" charset="0"/>
                <a:cs typeface="Lucida Grande" charset="0"/>
                <a:sym typeface="Lucida Grande" charset="0"/>
              </a:rPr>
              <a:t>for the Day 1 experiments at SPIRAL2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5496" y="724634"/>
            <a:ext cx="8954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latin typeface="Comic Sans MS" pitchFamily="66" charset="0"/>
              </a:rPr>
              <a:t>Probing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nuclei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at</a:t>
            </a:r>
            <a:r>
              <a:rPr lang="fr-FR" sz="2000" dirty="0" smtClean="0">
                <a:latin typeface="Comic Sans MS" pitchFamily="66" charset="0"/>
              </a:rPr>
              <a:t> the </a:t>
            </a:r>
            <a:r>
              <a:rPr lang="fr-FR" sz="2000" dirty="0" err="1" smtClean="0">
                <a:latin typeface="Comic Sans MS" pitchFamily="66" charset="0"/>
              </a:rPr>
              <a:t>extreme</a:t>
            </a:r>
            <a:endParaRPr lang="fr-FR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107504" y="1300113"/>
            <a:ext cx="7853288" cy="4228182"/>
            <a:chOff x="107504" y="1300113"/>
            <a:chExt cx="7853288" cy="4228182"/>
          </a:xfrm>
        </p:grpSpPr>
        <p:grpSp>
          <p:nvGrpSpPr>
            <p:cNvPr id="4" name="Grouper 3"/>
            <p:cNvGrpSpPr/>
            <p:nvPr/>
          </p:nvGrpSpPr>
          <p:grpSpPr>
            <a:xfrm>
              <a:off x="1993185" y="2881641"/>
              <a:ext cx="3298895" cy="1948258"/>
              <a:chOff x="1993185" y="3925757"/>
              <a:chExt cx="3298895" cy="1948258"/>
            </a:xfrm>
          </p:grpSpPr>
          <p:sp>
            <p:nvSpPr>
              <p:cNvPr id="21" name="ZoneTexte 32"/>
              <p:cNvSpPr txBox="1">
                <a:spLocks noChangeArrowheads="1"/>
              </p:cNvSpPr>
              <p:nvPr/>
            </p:nvSpPr>
            <p:spPr bwMode="auto">
              <a:xfrm rot="1904230">
                <a:off x="2673195" y="4768171"/>
                <a:ext cx="2146987" cy="23540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prstTxWarp prst="textArchUp">
                  <a:avLst>
                    <a:gd name="adj" fmla="val 10837974"/>
                  </a:avLst>
                </a:prstTxWarp>
                <a:spAutoFit/>
              </a:bodyPr>
              <a:lstStyle/>
              <a:p>
                <a:pPr algn="ctr"/>
                <a:r>
                  <a:rPr lang="fr-FR" sz="1400" cap="all" dirty="0" err="1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rgbClr val="660066"/>
                    </a:solidFill>
                    <a:effectLst>
                      <a:reflection blurRad="12700" stA="28000" endPos="45000" dist="1000" dir="5400000" sy="-100000" algn="bl" rotWithShape="0"/>
                    </a:effectLst>
                  </a:rPr>
                  <a:t>Extreme</a:t>
                </a:r>
                <a:r>
                  <a:rPr lang="fr-FR" sz="1400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rgbClr val="660066"/>
                    </a:solidFill>
                    <a:effectLst>
                      <a:reflection blurRad="12700" stA="28000" endPos="45000" dist="1000" dir="5400000" sy="-100000" algn="bl" rotWithShape="0"/>
                    </a:effectLst>
                  </a:rPr>
                  <a:t>  N/Z</a:t>
                </a:r>
              </a:p>
              <a:p>
                <a:pPr algn="ctr"/>
                <a:r>
                  <a:rPr lang="fr-FR" sz="1400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solidFill>
                      <a:srgbClr val="660066"/>
                    </a:solidFill>
                    <a:effectLst>
                      <a:reflection blurRad="12700" stA="28000" endPos="45000" dist="1000" dir="5400000" sy="-100000" algn="bl" rotWithShape="0"/>
                    </a:effectLst>
                  </a:rPr>
                  <a:t> isospin</a:t>
                </a:r>
                <a:endParaRPr lang="fr-FR" sz="140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660066"/>
                  </a:solidFill>
                  <a:effectLst>
                    <a:reflection blurRad="12700" stA="28000" endPos="45000" dist="1000" dir="5400000" sy="-100000" algn="bl" rotWithShape="0"/>
                  </a:effectLst>
                </a:endParaRPr>
              </a:p>
            </p:txBody>
          </p:sp>
          <p:sp>
            <p:nvSpPr>
              <p:cNvPr id="22" name="Forme libre 21"/>
              <p:cNvSpPr/>
              <p:nvPr/>
            </p:nvSpPr>
            <p:spPr>
              <a:xfrm rot="10800000" flipH="1">
                <a:off x="3753363" y="5118861"/>
                <a:ext cx="1538717" cy="755154"/>
              </a:xfrm>
              <a:custGeom>
                <a:avLst/>
                <a:gdLst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702078 h 936104"/>
                  <a:gd name="connsiteX7" fmla="*/ 0 w 1512168"/>
                  <a:gd name="connsiteY7" fmla="*/ 234026 h 936104"/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702078 h 936104"/>
                  <a:gd name="connsiteX7" fmla="*/ 0 w 1512168"/>
                  <a:gd name="connsiteY7" fmla="*/ 234026 h 936104"/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602686 h 936104"/>
                  <a:gd name="connsiteX7" fmla="*/ 0 w 1512168"/>
                  <a:gd name="connsiteY7" fmla="*/ 234026 h 936104"/>
                  <a:gd name="connsiteX0" fmla="*/ 0 w 1512168"/>
                  <a:gd name="connsiteY0" fmla="*/ 42266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602686 h 936104"/>
                  <a:gd name="connsiteX7" fmla="*/ 0 w 1512168"/>
                  <a:gd name="connsiteY7" fmla="*/ 422666 h 93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2168" h="936104">
                    <a:moveTo>
                      <a:pt x="0" y="422666"/>
                    </a:moveTo>
                    <a:lnTo>
                      <a:pt x="1044116" y="234026"/>
                    </a:lnTo>
                    <a:lnTo>
                      <a:pt x="1044116" y="0"/>
                    </a:lnTo>
                    <a:lnTo>
                      <a:pt x="1512168" y="468052"/>
                    </a:lnTo>
                    <a:lnTo>
                      <a:pt x="1044116" y="936104"/>
                    </a:lnTo>
                    <a:lnTo>
                      <a:pt x="1044116" y="702078"/>
                    </a:lnTo>
                    <a:lnTo>
                      <a:pt x="0" y="602686"/>
                    </a:lnTo>
                    <a:lnTo>
                      <a:pt x="0" y="422666"/>
                    </a:lnTo>
                    <a:close/>
                  </a:path>
                </a:pathLst>
              </a:custGeom>
              <a:solidFill>
                <a:schemeClr val="accent6"/>
              </a:solidFill>
              <a:scene3d>
                <a:camera prst="isometricBottomDown"/>
                <a:lightRig rig="threePt" dir="t"/>
              </a:scene3d>
              <a:sp3d>
                <a:bevelT w="127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Forme libre 22"/>
              <p:cNvSpPr/>
              <p:nvPr/>
            </p:nvSpPr>
            <p:spPr>
              <a:xfrm rot="10800000" flipH="1">
                <a:off x="1993185" y="3925757"/>
                <a:ext cx="1306393" cy="780110"/>
              </a:xfrm>
              <a:custGeom>
                <a:avLst/>
                <a:gdLst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702078 h 936104"/>
                  <a:gd name="connsiteX7" fmla="*/ 0 w 1512168"/>
                  <a:gd name="connsiteY7" fmla="*/ 234026 h 936104"/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702078 h 936104"/>
                  <a:gd name="connsiteX7" fmla="*/ 0 w 1512168"/>
                  <a:gd name="connsiteY7" fmla="*/ 234026 h 936104"/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602686 h 936104"/>
                  <a:gd name="connsiteX7" fmla="*/ 0 w 1512168"/>
                  <a:gd name="connsiteY7" fmla="*/ 234026 h 936104"/>
                  <a:gd name="connsiteX0" fmla="*/ 0 w 1512168"/>
                  <a:gd name="connsiteY0" fmla="*/ 42266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602686 h 936104"/>
                  <a:gd name="connsiteX7" fmla="*/ 0 w 1512168"/>
                  <a:gd name="connsiteY7" fmla="*/ 422666 h 93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2168" h="936104">
                    <a:moveTo>
                      <a:pt x="0" y="422666"/>
                    </a:moveTo>
                    <a:lnTo>
                      <a:pt x="1044116" y="234026"/>
                    </a:lnTo>
                    <a:lnTo>
                      <a:pt x="1044116" y="0"/>
                    </a:lnTo>
                    <a:lnTo>
                      <a:pt x="1512168" y="468052"/>
                    </a:lnTo>
                    <a:lnTo>
                      <a:pt x="1044116" y="936104"/>
                    </a:lnTo>
                    <a:lnTo>
                      <a:pt x="1044116" y="702078"/>
                    </a:lnTo>
                    <a:lnTo>
                      <a:pt x="0" y="602686"/>
                    </a:lnTo>
                    <a:lnTo>
                      <a:pt x="0" y="422666"/>
                    </a:lnTo>
                    <a:close/>
                  </a:path>
                </a:pathLst>
              </a:custGeom>
              <a:solidFill>
                <a:schemeClr val="accent6"/>
              </a:solidFill>
              <a:scene3d>
                <a:camera prst="isometricOffAxis2Top">
                  <a:rot lat="18610489" lon="2571119" rev="7313877"/>
                </a:camera>
                <a:lightRig rig="threePt" dir="t"/>
              </a:scene3d>
              <a:sp3d>
                <a:bevelT w="127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8" name="Rectangle 18"/>
            <p:cNvSpPr>
              <a:spLocks/>
            </p:cNvSpPr>
            <p:nvPr/>
          </p:nvSpPr>
          <p:spPr bwMode="auto">
            <a:xfrm>
              <a:off x="1475656" y="1300113"/>
              <a:ext cx="2452687" cy="112077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40634" bIns="0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sz="16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Shell structure </a:t>
              </a:r>
            </a:p>
            <a:p>
              <a:pPr algn="ctr">
                <a:defRPr/>
              </a:pPr>
              <a:r>
                <a:rPr lang="en-GB" sz="16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very far from stability in </a:t>
              </a:r>
            </a:p>
            <a:p>
              <a:pPr algn="ctr">
                <a:defRPr/>
              </a:pPr>
              <a:r>
                <a:rPr lang="en-GB" sz="1600" dirty="0" err="1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p</a:t>
              </a:r>
              <a:r>
                <a:rPr lang="en-GB" sz="16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-rich nuclei</a:t>
              </a:r>
            </a:p>
            <a:p>
              <a:pPr algn="ctr">
                <a:defRPr/>
              </a:pPr>
              <a:r>
                <a:rPr lang="en-GB" sz="1600" dirty="0" smtClean="0">
                  <a:sym typeface="Arial" pitchFamily="-83" charset="0"/>
                </a:rPr>
                <a:t>24 </a:t>
              </a:r>
              <a:r>
                <a:rPr lang="en-GB" sz="1600" dirty="0">
                  <a:sym typeface="Arial" pitchFamily="-83" charset="0"/>
                </a:rPr>
                <a:t>LoIs</a:t>
              </a:r>
              <a:endParaRPr lang="en-GB" sz="1600" dirty="0">
                <a:sym typeface="Times" charset="0"/>
              </a:endParaRPr>
            </a:p>
          </p:txBody>
        </p:sp>
        <p:sp>
          <p:nvSpPr>
            <p:cNvPr id="49" name="Rectangle 18"/>
            <p:cNvSpPr>
              <a:spLocks/>
            </p:cNvSpPr>
            <p:nvPr/>
          </p:nvSpPr>
          <p:spPr bwMode="auto">
            <a:xfrm>
              <a:off x="5508104" y="4509120"/>
              <a:ext cx="2452688" cy="101917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40634" bIns="0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sz="16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Shell structure </a:t>
              </a:r>
            </a:p>
            <a:p>
              <a:pPr algn="ctr">
                <a:defRPr/>
              </a:pPr>
              <a:r>
                <a:rPr lang="en-GB" sz="16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very far from stability in </a:t>
              </a:r>
            </a:p>
            <a:p>
              <a:pPr algn="ctr">
                <a:defRPr/>
              </a:pPr>
              <a:r>
                <a:rPr lang="en-GB" sz="1600" dirty="0" err="1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n</a:t>
              </a:r>
              <a:r>
                <a:rPr lang="en-GB" sz="16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-rich nuclei</a:t>
              </a:r>
            </a:p>
            <a:p>
              <a:pPr algn="ctr">
                <a:defRPr/>
              </a:pPr>
              <a:r>
                <a:rPr lang="en-GB" sz="1600" dirty="0">
                  <a:sym typeface="Arial" pitchFamily="-83" charset="0"/>
                </a:rPr>
                <a:t>22 LoIs</a:t>
              </a:r>
              <a:endParaRPr lang="en-GB" sz="1600" dirty="0">
                <a:sym typeface="Times" charset="0"/>
              </a:endParaRPr>
            </a:p>
          </p:txBody>
        </p:sp>
        <p:sp>
          <p:nvSpPr>
            <p:cNvPr id="51" name="Rectangle 4"/>
            <p:cNvSpPr>
              <a:spLocks/>
            </p:cNvSpPr>
            <p:nvPr/>
          </p:nvSpPr>
          <p:spPr bwMode="auto">
            <a:xfrm>
              <a:off x="107504" y="1913582"/>
              <a:ext cx="1085850" cy="79533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40634" bIns="0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fr-FR" sz="14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p</a:t>
              </a:r>
              <a:r>
                <a:rPr lang="en-US" sz="14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, 2p, </a:t>
              </a:r>
              <a:r>
                <a:rPr lang="en-US" sz="1400" dirty="0">
                  <a:solidFill>
                    <a:srgbClr val="000000"/>
                  </a:solidFill>
                  <a:latin typeface="Symbol" charset="2"/>
                  <a:ea typeface="Times" charset="0"/>
                  <a:sym typeface="Times" charset="0"/>
                </a:rPr>
                <a:t>a</a:t>
              </a:r>
              <a:r>
                <a:rPr lang="en-US" sz="14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 decay</a:t>
              </a:r>
            </a:p>
            <a:p>
              <a:pPr algn="ctr">
                <a:defRPr/>
              </a:pPr>
              <a:r>
                <a:rPr lang="fr-FR" sz="1600" dirty="0">
                  <a:sym typeface="Arial" pitchFamily="-83" charset="0"/>
                </a:rPr>
                <a:t>3 LoIs</a:t>
              </a:r>
              <a:endParaRPr lang="en-US" sz="1600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endParaRP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4804905" y="764704"/>
            <a:ext cx="4339095" cy="2370640"/>
            <a:chOff x="4804905" y="764704"/>
            <a:chExt cx="4339095" cy="2370640"/>
          </a:xfrm>
        </p:grpSpPr>
        <p:grpSp>
          <p:nvGrpSpPr>
            <p:cNvPr id="8" name="Grouper 7"/>
            <p:cNvGrpSpPr/>
            <p:nvPr/>
          </p:nvGrpSpPr>
          <p:grpSpPr>
            <a:xfrm>
              <a:off x="4804905" y="1636833"/>
              <a:ext cx="4339095" cy="1498511"/>
              <a:chOff x="4804905" y="2680949"/>
              <a:chExt cx="4339095" cy="1498511"/>
            </a:xfrm>
          </p:grpSpPr>
          <p:sp>
            <p:nvSpPr>
              <p:cNvPr id="26" name="Forme libre 25"/>
              <p:cNvSpPr/>
              <p:nvPr/>
            </p:nvSpPr>
            <p:spPr>
              <a:xfrm rot="9192078" flipH="1">
                <a:off x="6609251" y="2680949"/>
                <a:ext cx="1714643" cy="1014143"/>
              </a:xfrm>
              <a:custGeom>
                <a:avLst/>
                <a:gdLst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702078 h 936104"/>
                  <a:gd name="connsiteX7" fmla="*/ 0 w 1512168"/>
                  <a:gd name="connsiteY7" fmla="*/ 234026 h 936104"/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702078 h 936104"/>
                  <a:gd name="connsiteX7" fmla="*/ 0 w 1512168"/>
                  <a:gd name="connsiteY7" fmla="*/ 234026 h 936104"/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602686 h 936104"/>
                  <a:gd name="connsiteX7" fmla="*/ 0 w 1512168"/>
                  <a:gd name="connsiteY7" fmla="*/ 234026 h 936104"/>
                  <a:gd name="connsiteX0" fmla="*/ 0 w 1512168"/>
                  <a:gd name="connsiteY0" fmla="*/ 42266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602686 h 936104"/>
                  <a:gd name="connsiteX7" fmla="*/ 0 w 1512168"/>
                  <a:gd name="connsiteY7" fmla="*/ 422666 h 93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2168" h="936104">
                    <a:moveTo>
                      <a:pt x="0" y="422666"/>
                    </a:moveTo>
                    <a:lnTo>
                      <a:pt x="1044116" y="234026"/>
                    </a:lnTo>
                    <a:lnTo>
                      <a:pt x="1044116" y="0"/>
                    </a:lnTo>
                    <a:lnTo>
                      <a:pt x="1512168" y="468052"/>
                    </a:lnTo>
                    <a:lnTo>
                      <a:pt x="1044116" y="936104"/>
                    </a:lnTo>
                    <a:lnTo>
                      <a:pt x="1044116" y="702078"/>
                    </a:lnTo>
                    <a:lnTo>
                      <a:pt x="0" y="602686"/>
                    </a:lnTo>
                    <a:lnTo>
                      <a:pt x="0" y="422666"/>
                    </a:lnTo>
                    <a:close/>
                  </a:path>
                </a:pathLst>
              </a:custGeom>
              <a:solidFill>
                <a:schemeClr val="accent1"/>
              </a:solidFill>
              <a:scene3d>
                <a:camera prst="perspectiveContrastingLeftFacing" fov="3900000">
                  <a:rot lat="951103" lon="3237089" rev="21497384"/>
                </a:camera>
                <a:lightRig rig="threePt" dir="t"/>
              </a:scene3d>
              <a:sp3d>
                <a:bevelT w="127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ZoneTexte 32"/>
              <p:cNvSpPr txBox="1">
                <a:spLocks noChangeArrowheads="1"/>
              </p:cNvSpPr>
              <p:nvPr/>
            </p:nvSpPr>
            <p:spPr bwMode="auto">
              <a:xfrm rot="21125187">
                <a:off x="4804905" y="3716004"/>
                <a:ext cx="3155203" cy="46345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fr-FR" sz="1800" b="1" dirty="0" err="1" smtClean="0">
                    <a:ln w="1905"/>
                    <a:solidFill>
                      <a:srgbClr val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Extreme</a:t>
                </a:r>
                <a:r>
                  <a:rPr lang="fr-FR" sz="1800" b="1" dirty="0">
                    <a:ln w="1905"/>
                    <a:solidFill>
                      <a:srgbClr val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 </a:t>
                </a:r>
                <a:r>
                  <a:rPr lang="fr-FR" sz="1800" b="1" dirty="0" smtClean="0">
                    <a:ln w="1905"/>
                    <a:solidFill>
                      <a:srgbClr val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mass</a:t>
                </a:r>
                <a:endParaRPr lang="fr-FR" sz="1800" b="1" dirty="0">
                  <a:ln w="1905"/>
                  <a:solidFill>
                    <a:srgbClr val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  <p:pic>
            <p:nvPicPr>
              <p:cNvPr id="28" name="Picture 14" descr="she_sep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65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063389" y="2746202"/>
                <a:ext cx="1080611" cy="1151054"/>
              </a:xfrm>
              <a:prstGeom prst="rect">
                <a:avLst/>
              </a:prstGeom>
              <a:noFill/>
            </p:spPr>
          </p:pic>
        </p:grpSp>
        <p:sp>
          <p:nvSpPr>
            <p:cNvPr id="52" name="Rectangle 7"/>
            <p:cNvSpPr>
              <a:spLocks/>
            </p:cNvSpPr>
            <p:nvPr/>
          </p:nvSpPr>
          <p:spPr bwMode="auto">
            <a:xfrm>
              <a:off x="7197030" y="764704"/>
              <a:ext cx="1695450" cy="73818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40634" bIns="0">
              <a:prstTxWarp prst="textNoShape">
                <a:avLst/>
              </a:prstTxWarp>
              <a:spAutoFit/>
            </a:bodyPr>
            <a:lstStyle/>
            <a:p>
              <a:pPr marL="39688"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" pitchFamily="-83" charset="0"/>
                  <a:ea typeface="Times" pitchFamily="-83" charset="0"/>
                  <a:cs typeface="Times" pitchFamily="-83" charset="0"/>
                  <a:sym typeface="Times" pitchFamily="-83" charset="0"/>
                </a:rPr>
                <a:t>Heavy and Super </a:t>
              </a:r>
            </a:p>
            <a:p>
              <a:pPr marL="39688"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" pitchFamily="-83" charset="0"/>
                  <a:ea typeface="Times" pitchFamily="-83" charset="0"/>
                  <a:cs typeface="Times" pitchFamily="-83" charset="0"/>
                  <a:sym typeface="Times" pitchFamily="-83" charset="0"/>
                </a:rPr>
                <a:t>Heavy Elements</a:t>
              </a:r>
            </a:p>
            <a:p>
              <a:pPr marL="39688" algn="ctr">
                <a:defRPr/>
              </a:pPr>
              <a:r>
                <a:rPr lang="fr-FR" sz="1600" dirty="0">
                  <a:solidFill>
                    <a:srgbClr val="000000"/>
                  </a:solidFill>
                  <a:sym typeface="Arial" pitchFamily="-83" charset="0"/>
                </a:rPr>
                <a:t>4 LoIs</a:t>
              </a:r>
              <a:endParaRPr lang="en-US" sz="1600" dirty="0">
                <a:solidFill>
                  <a:srgbClr val="000000"/>
                </a:solidFill>
                <a:latin typeface="Times" pitchFamily="-83" charset="0"/>
                <a:ea typeface="Times" pitchFamily="-83" charset="0"/>
                <a:cs typeface="Times" pitchFamily="-83" charset="0"/>
                <a:sym typeface="Times" pitchFamily="-83" charset="0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2555776" y="764704"/>
            <a:ext cx="4371305" cy="5112568"/>
            <a:chOff x="2555776" y="764704"/>
            <a:chExt cx="4371305" cy="5112568"/>
          </a:xfrm>
        </p:grpSpPr>
        <p:sp>
          <p:nvSpPr>
            <p:cNvPr id="24" name="ZoneTexte 32"/>
            <p:cNvSpPr txBox="1">
              <a:spLocks noChangeArrowheads="1"/>
            </p:cNvSpPr>
            <p:nvPr/>
          </p:nvSpPr>
          <p:spPr bwMode="auto">
            <a:xfrm rot="16200000">
              <a:off x="3299735" y="2000966"/>
              <a:ext cx="1894719" cy="6463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800" b="1" dirty="0" err="1" smtClean="0"/>
                <a:t>Extreme</a:t>
              </a:r>
              <a:r>
                <a:rPr lang="fr-FR" sz="1800" b="1" dirty="0"/>
                <a:t> </a:t>
              </a:r>
              <a:r>
                <a:rPr lang="fr-FR" sz="1800" b="1" dirty="0" smtClean="0"/>
                <a:t>Excitation</a:t>
              </a:r>
              <a:endParaRPr lang="fr-FR" sz="1800" b="1" dirty="0"/>
            </a:p>
          </p:txBody>
        </p:sp>
        <p:sp>
          <p:nvSpPr>
            <p:cNvPr id="25" name="Forme libre 24"/>
            <p:cNvSpPr/>
            <p:nvPr/>
          </p:nvSpPr>
          <p:spPr>
            <a:xfrm rot="3271175" flipH="1">
              <a:off x="3800664" y="2248949"/>
              <a:ext cx="2094800" cy="746963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602686 h 936104"/>
                <a:gd name="connsiteX7" fmla="*/ 0 w 1512168"/>
                <a:gd name="connsiteY7" fmla="*/ 234026 h 936104"/>
                <a:gd name="connsiteX0" fmla="*/ 0 w 1512168"/>
                <a:gd name="connsiteY0" fmla="*/ 42266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602686 h 936104"/>
                <a:gd name="connsiteX7" fmla="*/ 0 w 1512168"/>
                <a:gd name="connsiteY7" fmla="*/ 422666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936104">
                  <a:moveTo>
                    <a:pt x="0" y="422666"/>
                  </a:moveTo>
                  <a:lnTo>
                    <a:pt x="1044116" y="234026"/>
                  </a:lnTo>
                  <a:lnTo>
                    <a:pt x="1044116" y="0"/>
                  </a:lnTo>
                  <a:lnTo>
                    <a:pt x="1512168" y="468052"/>
                  </a:lnTo>
                  <a:lnTo>
                    <a:pt x="1044116" y="936104"/>
                  </a:lnTo>
                  <a:lnTo>
                    <a:pt x="1044116" y="702078"/>
                  </a:lnTo>
                  <a:lnTo>
                    <a:pt x="0" y="602686"/>
                  </a:lnTo>
                  <a:lnTo>
                    <a:pt x="0" y="422666"/>
                  </a:lnTo>
                  <a:close/>
                </a:path>
              </a:pathLst>
            </a:custGeom>
            <a:solidFill>
              <a:srgbClr val="660066"/>
            </a:solidFill>
            <a:scene3d>
              <a:camera prst="isometricBottomDown"/>
              <a:lightRig rig="threePt" dir="t"/>
            </a:scene3d>
            <a:sp3d>
              <a:bevelT w="127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12"/>
            <p:cNvSpPr>
              <a:spLocks/>
            </p:cNvSpPr>
            <p:nvPr/>
          </p:nvSpPr>
          <p:spPr bwMode="auto">
            <a:xfrm>
              <a:off x="5076056" y="764704"/>
              <a:ext cx="1851025" cy="123666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40634" bIns="0" anchor="ctr">
              <a:prstTxWarp prst="textNoShape">
                <a:avLst/>
              </a:prstTxWarp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latin typeface="Times" pitchFamily="-83" charset="0"/>
                  <a:ea typeface="Times" pitchFamily="-83" charset="0"/>
                  <a:cs typeface="Times" pitchFamily="-83" charset="0"/>
                  <a:sym typeface="Times" pitchFamily="-83" charset="0"/>
                </a:rPr>
                <a:t>Equation of State,</a:t>
              </a:r>
              <a:br>
                <a:rPr lang="en-GB" sz="1600">
                  <a:solidFill>
                    <a:srgbClr val="000000"/>
                  </a:solidFill>
                  <a:latin typeface="Times" pitchFamily="-83" charset="0"/>
                  <a:ea typeface="Times" pitchFamily="-83" charset="0"/>
                  <a:cs typeface="Times" pitchFamily="-83" charset="0"/>
                  <a:sym typeface="Times" pitchFamily="-83" charset="0"/>
                </a:rPr>
              </a:br>
              <a:r>
                <a:rPr lang="en-GB" sz="1600">
                  <a:solidFill>
                    <a:srgbClr val="000000"/>
                  </a:solidFill>
                  <a:latin typeface="Times" pitchFamily="-83" charset="0"/>
                  <a:ea typeface="Times" pitchFamily="-83" charset="0"/>
                  <a:cs typeface="Times" pitchFamily="-83" charset="0"/>
                  <a:sym typeface="Times" pitchFamily="-83" charset="0"/>
                </a:rPr>
                <a:t>Role of Isospin in nuclear reaction</a:t>
              </a:r>
            </a:p>
            <a:p>
              <a:pPr algn="ctr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en-GB" sz="1600">
                  <a:solidFill>
                    <a:srgbClr val="000000"/>
                  </a:solidFill>
                  <a:sym typeface="Arial" pitchFamily="-83" charset="0"/>
                </a:rPr>
                <a:t>5 LoIs</a:t>
              </a:r>
              <a:endParaRPr lang="en-GB" sz="1600">
                <a:solidFill>
                  <a:srgbClr val="000000"/>
                </a:solidFill>
                <a:sym typeface="Times" pitchFamily="-83" charset="0"/>
              </a:endParaRPr>
            </a:p>
          </p:txBody>
        </p:sp>
        <p:sp>
          <p:nvSpPr>
            <p:cNvPr id="54" name="Rectangle 16"/>
            <p:cNvSpPr>
              <a:spLocks/>
            </p:cNvSpPr>
            <p:nvPr/>
          </p:nvSpPr>
          <p:spPr bwMode="auto">
            <a:xfrm>
              <a:off x="2555776" y="5166072"/>
              <a:ext cx="2590800" cy="7112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40634" bIns="0" anchor="ctr">
              <a:prstTxWarp prst="textNoShape">
                <a:avLst/>
              </a:prstTxWarp>
            </a:bodyPr>
            <a:lstStyle/>
            <a:p>
              <a:pPr marL="39688" algn="ctr">
                <a:defRPr/>
              </a:pPr>
              <a:r>
                <a:rPr lang="en-GB" sz="16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Spins &amp; Shapes, Collective modes, SD, HD</a:t>
              </a:r>
            </a:p>
            <a:p>
              <a:pPr marL="39688" algn="ctr">
                <a:defRPr/>
              </a:pPr>
              <a:r>
                <a:rPr lang="fr-FR" sz="1600" dirty="0">
                  <a:solidFill>
                    <a:srgbClr val="000000"/>
                  </a:solidFill>
                  <a:sym typeface="Arial" pitchFamily="-83" charset="0"/>
                </a:rPr>
                <a:t>8 </a:t>
              </a:r>
              <a:r>
                <a:rPr lang="fr-FR" sz="1600" dirty="0" err="1">
                  <a:solidFill>
                    <a:srgbClr val="000000"/>
                  </a:solidFill>
                  <a:sym typeface="Arial" pitchFamily="-83" charset="0"/>
                </a:rPr>
                <a:t>LoIs</a:t>
              </a:r>
              <a:endParaRPr lang="en-US" sz="1600" dirty="0">
                <a:solidFill>
                  <a:srgbClr val="000000"/>
                </a:solidFill>
                <a:sym typeface="Times" charset="0"/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94779" y="2926457"/>
            <a:ext cx="8797701" cy="1381001"/>
            <a:chOff x="94779" y="2926457"/>
            <a:chExt cx="8797701" cy="1381001"/>
          </a:xfrm>
        </p:grpSpPr>
        <p:sp>
          <p:nvSpPr>
            <p:cNvPr id="55" name="Rectangle 6"/>
            <p:cNvSpPr>
              <a:spLocks/>
            </p:cNvSpPr>
            <p:nvPr/>
          </p:nvSpPr>
          <p:spPr bwMode="auto">
            <a:xfrm>
              <a:off x="94779" y="2926457"/>
              <a:ext cx="1812925" cy="79057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40634" bIns="0">
              <a:prstTxWarp prst="textNoShape">
                <a:avLst/>
              </a:prstTxWarp>
            </a:bodyPr>
            <a:lstStyle/>
            <a:p>
              <a:pPr marL="39688"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" pitchFamily="-83" charset="0"/>
                  <a:ea typeface="Times" pitchFamily="-83" charset="0"/>
                  <a:cs typeface="Times" pitchFamily="-83" charset="0"/>
                  <a:sym typeface="Times" pitchFamily="-83" charset="0"/>
                </a:rPr>
                <a:t>Astrophysics</a:t>
              </a:r>
            </a:p>
            <a:p>
              <a:pPr marL="39688"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" pitchFamily="-83" charset="0"/>
                  <a:ea typeface="Times" pitchFamily="-83" charset="0"/>
                  <a:cs typeface="Times" pitchFamily="-83" charset="0"/>
                  <a:sym typeface="Times" pitchFamily="-83" charset="0"/>
                </a:rPr>
                <a:t>CNO, </a:t>
              </a:r>
              <a:r>
                <a:rPr lang="en-US" sz="1600" dirty="0" err="1">
                  <a:solidFill>
                    <a:srgbClr val="000000"/>
                  </a:solidFill>
                  <a:latin typeface="Times" pitchFamily="-83" charset="0"/>
                  <a:ea typeface="Times" pitchFamily="-83" charset="0"/>
                  <a:cs typeface="Times" pitchFamily="-83" charset="0"/>
                  <a:sym typeface="Times" pitchFamily="-83" charset="0"/>
                </a:rPr>
                <a:t>rp</a:t>
              </a:r>
              <a:r>
                <a:rPr lang="en-US" sz="1600" dirty="0">
                  <a:solidFill>
                    <a:srgbClr val="000000"/>
                  </a:solidFill>
                  <a:latin typeface="Times" pitchFamily="-83" charset="0"/>
                  <a:ea typeface="Times" pitchFamily="-83" charset="0"/>
                  <a:cs typeface="Times" pitchFamily="-83" charset="0"/>
                  <a:sym typeface="Times" pitchFamily="-83" charset="0"/>
                </a:rPr>
                <a:t>-process</a:t>
              </a:r>
            </a:p>
            <a:p>
              <a:pPr marL="39688" algn="ctr">
                <a:defRPr/>
              </a:pPr>
              <a:r>
                <a:rPr lang="en-GB" sz="1600" dirty="0">
                  <a:solidFill>
                    <a:srgbClr val="000000"/>
                  </a:solidFill>
                  <a:sym typeface="Arial" pitchFamily="-83" charset="0"/>
                </a:rPr>
                <a:t>11 </a:t>
              </a:r>
              <a:r>
                <a:rPr lang="en-GB" sz="1600" dirty="0" err="1">
                  <a:solidFill>
                    <a:srgbClr val="000000"/>
                  </a:solidFill>
                  <a:sym typeface="Arial" pitchFamily="-83" charset="0"/>
                </a:rPr>
                <a:t>LoIs</a:t>
              </a:r>
              <a:endParaRPr lang="en-GB" sz="1600" dirty="0">
                <a:solidFill>
                  <a:srgbClr val="000000"/>
                </a:solidFill>
                <a:sym typeface="Times" pitchFamily="-83" charset="0"/>
              </a:endParaRPr>
            </a:p>
            <a:p>
              <a:pPr marL="39688" algn="ctr">
                <a:defRPr/>
              </a:pPr>
              <a:endParaRPr lang="en-US" sz="1600" dirty="0">
                <a:solidFill>
                  <a:srgbClr val="000000"/>
                </a:solidFill>
                <a:latin typeface="Times" pitchFamily="-83" charset="0"/>
                <a:ea typeface="Times" pitchFamily="-83" charset="0"/>
                <a:cs typeface="Times" pitchFamily="-83" charset="0"/>
                <a:sym typeface="Times" pitchFamily="-83" charset="0"/>
              </a:endParaRPr>
            </a:p>
          </p:txBody>
        </p:sp>
        <p:sp>
          <p:nvSpPr>
            <p:cNvPr id="56" name="Rectangle 8"/>
            <p:cNvSpPr>
              <a:spLocks/>
            </p:cNvSpPr>
            <p:nvPr/>
          </p:nvSpPr>
          <p:spPr bwMode="auto">
            <a:xfrm>
              <a:off x="7124005" y="3501008"/>
              <a:ext cx="1768475" cy="80645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40634" bIns="0" anchor="ctr">
              <a:prstTxWarp prst="textNoShape">
                <a:avLst/>
              </a:prstTxWarp>
            </a:bodyPr>
            <a:lstStyle/>
            <a:p>
              <a:pPr marL="39688"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Astrophysics</a:t>
              </a:r>
            </a:p>
            <a:p>
              <a:pPr marL="39688" algn="ctr">
                <a:defRPr/>
              </a:pPr>
              <a:r>
                <a:rPr lang="en-US" sz="1600" dirty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  <a:sym typeface="Times" charset="0"/>
                </a:rPr>
                <a:t>r-process path</a:t>
              </a:r>
            </a:p>
            <a:p>
              <a:pPr marL="39688" algn="ctr">
                <a:defRPr/>
              </a:pPr>
              <a:r>
                <a:rPr lang="en-GB" sz="1600" dirty="0">
                  <a:solidFill>
                    <a:srgbClr val="000000"/>
                  </a:solidFill>
                  <a:sym typeface="Arial" pitchFamily="-83" charset="0"/>
                </a:rPr>
                <a:t>2 </a:t>
              </a:r>
              <a:r>
                <a:rPr lang="en-GB" sz="1600" dirty="0" err="1">
                  <a:solidFill>
                    <a:srgbClr val="000000"/>
                  </a:solidFill>
                  <a:sym typeface="Arial" pitchFamily="-83" charset="0"/>
                </a:rPr>
                <a:t>LoIs</a:t>
              </a:r>
              <a:endParaRPr lang="en-GB" sz="1600" dirty="0">
                <a:solidFill>
                  <a:srgbClr val="000000"/>
                </a:solidFill>
                <a:sym typeface="Times" charset="0"/>
              </a:endParaRPr>
            </a:p>
          </p:txBody>
        </p:sp>
      </p:grpSp>
      <p:sp>
        <p:nvSpPr>
          <p:cNvPr id="58" name="Rectangle 24"/>
          <p:cNvSpPr>
            <a:spLocks/>
          </p:cNvSpPr>
          <p:nvPr/>
        </p:nvSpPr>
        <p:spPr bwMode="auto">
          <a:xfrm>
            <a:off x="5153025" y="5040313"/>
            <a:ext cx="25161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39688"/>
            <a:endParaRPr lang="en-GB" sz="2000" i="1">
              <a:solidFill>
                <a:srgbClr val="1800FF"/>
              </a:solidFill>
              <a:latin typeface="Times" charset="0"/>
              <a:ea typeface="Times" charset="0"/>
              <a:cs typeface="Times" charset="0"/>
              <a:sym typeface="Times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84808" y="5445224"/>
            <a:ext cx="1966912" cy="4921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40634" bIns="0">
            <a:prstTxWarp prst="textNoShape">
              <a:avLst/>
            </a:prstTxWarp>
            <a:spAutoFit/>
          </a:bodyPr>
          <a:lstStyle/>
          <a:p>
            <a:pPr marL="39688" algn="ctr">
              <a:defRPr/>
            </a:pPr>
            <a:r>
              <a:rPr lang="en-US" sz="1600" dirty="0">
                <a:solidFill>
                  <a:srgbClr val="000000"/>
                </a:solidFill>
                <a:latin typeface="Times" pitchFamily="-83" charset="0"/>
                <a:ea typeface="Times" pitchFamily="-83" charset="0"/>
                <a:cs typeface="Times" pitchFamily="-83" charset="0"/>
                <a:sym typeface="Times" pitchFamily="-83" charset="0"/>
              </a:rPr>
              <a:t>Neutrons for science</a:t>
            </a:r>
          </a:p>
          <a:p>
            <a:pPr marL="39688" algn="ctr">
              <a:defRPr/>
            </a:pPr>
            <a:r>
              <a:rPr lang="fr-FR" sz="1600" dirty="0">
                <a:solidFill>
                  <a:srgbClr val="000000"/>
                </a:solidFill>
                <a:latin typeface="Times" pitchFamily="-83" charset="0"/>
                <a:ea typeface="Times" pitchFamily="-83" charset="0"/>
                <a:cs typeface="Times" pitchFamily="-83" charset="0"/>
                <a:sym typeface="Arial" pitchFamily="-83" charset="0"/>
              </a:rPr>
              <a:t>13 LoIs</a:t>
            </a:r>
            <a:endParaRPr lang="en-US" sz="1600" dirty="0">
              <a:solidFill>
                <a:srgbClr val="000000"/>
              </a:solidFill>
              <a:latin typeface="Times" pitchFamily="-83" charset="0"/>
              <a:ea typeface="Times" pitchFamily="-83" charset="0"/>
              <a:cs typeface="Times" pitchFamily="-83" charset="0"/>
              <a:sym typeface="Times" pitchFamily="-83" charset="0"/>
            </a:endParaRPr>
          </a:p>
        </p:txBody>
      </p:sp>
      <p:sp>
        <p:nvSpPr>
          <p:cNvPr id="60" name="Rectangle 23"/>
          <p:cNvSpPr>
            <a:spLocks/>
          </p:cNvSpPr>
          <p:nvPr/>
        </p:nvSpPr>
        <p:spPr bwMode="auto">
          <a:xfrm>
            <a:off x="6511925" y="6495305"/>
            <a:ext cx="2141538" cy="2460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40634" bIns="0" anchor="ctr">
            <a:prstTxWarp prst="textNoShape">
              <a:avLst/>
            </a:prstTxWarp>
            <a:spAutoFit/>
          </a:bodyPr>
          <a:lstStyle/>
          <a:p>
            <a:pPr marL="39688" algn="ctr">
              <a:defRPr/>
            </a:pPr>
            <a:r>
              <a:rPr lang="en-US" sz="1600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Atomic physics 1 </a:t>
            </a:r>
            <a:r>
              <a:rPr lang="en-US" sz="1600" dirty="0" err="1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LoI</a:t>
            </a:r>
            <a:endParaRPr lang="en-US" sz="1600" dirty="0">
              <a:solidFill>
                <a:srgbClr val="000000"/>
              </a:solidFill>
              <a:latin typeface="Times" charset="0"/>
              <a:ea typeface="Times" charset="0"/>
              <a:cs typeface="Times" charset="0"/>
              <a:sym typeface="Times" charset="0"/>
            </a:endParaRPr>
          </a:p>
        </p:txBody>
      </p:sp>
      <p:sp>
        <p:nvSpPr>
          <p:cNvPr id="61" name="Rectangle 9"/>
          <p:cNvSpPr>
            <a:spLocks/>
          </p:cNvSpPr>
          <p:nvPr/>
        </p:nvSpPr>
        <p:spPr bwMode="auto">
          <a:xfrm>
            <a:off x="5540375" y="5902920"/>
            <a:ext cx="345440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40634" bIns="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Fundamental Interactions – </a:t>
            </a:r>
            <a:r>
              <a:rPr lang="en-US" sz="1600" dirty="0">
                <a:sym typeface="Times" charset="0"/>
              </a:rPr>
              <a:t>2 </a:t>
            </a:r>
            <a:r>
              <a:rPr lang="en-US" sz="1600" dirty="0" err="1">
                <a:sym typeface="Times" charset="0"/>
              </a:rPr>
              <a:t>LoIs</a:t>
            </a:r>
            <a:endParaRPr lang="en-US" sz="1600" dirty="0">
              <a:sym typeface="Times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35496" y="6095255"/>
            <a:ext cx="4435475" cy="646113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sym typeface="Arial" pitchFamily="-1" charset="0"/>
              </a:rPr>
              <a:t>29 </a:t>
            </a:r>
            <a:r>
              <a:rPr lang="en-GB" sz="1800" dirty="0" err="1">
                <a:solidFill>
                  <a:schemeClr val="bg1"/>
                </a:solidFill>
                <a:sym typeface="Arial" pitchFamily="-1" charset="0"/>
              </a:rPr>
              <a:t>LoIs</a:t>
            </a:r>
            <a:r>
              <a:rPr lang="en-GB" sz="1800" dirty="0">
                <a:solidFill>
                  <a:schemeClr val="bg1"/>
                </a:solidFill>
                <a:sym typeface="Arial" pitchFamily="-1" charset="0"/>
              </a:rPr>
              <a:t> Phase 1 </a:t>
            </a:r>
            <a:r>
              <a:rPr lang="en-GB" sz="1800" i="1" dirty="0">
                <a:solidFill>
                  <a:schemeClr val="bg1"/>
                </a:solidFill>
                <a:sym typeface="Arial" pitchFamily="-1" charset="0"/>
              </a:rPr>
              <a:t>(16 for S3, 13 for NFS) 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sym typeface="Arial" pitchFamily="-1" charset="0"/>
              </a:rPr>
              <a:t>53 </a:t>
            </a:r>
            <a:r>
              <a:rPr lang="en-GB" sz="1800" dirty="0" err="1">
                <a:solidFill>
                  <a:schemeClr val="bg1"/>
                </a:solidFill>
                <a:sym typeface="Arial" pitchFamily="-1" charset="0"/>
              </a:rPr>
              <a:t>LoIs</a:t>
            </a:r>
            <a:r>
              <a:rPr lang="en-GB" sz="1800" dirty="0">
                <a:solidFill>
                  <a:schemeClr val="bg1"/>
                </a:solidFill>
                <a:sym typeface="Arial" pitchFamily="-1" charset="0"/>
              </a:rPr>
              <a:t> Phase 2 </a:t>
            </a:r>
            <a:r>
              <a:rPr lang="en-GB" sz="1800" i="1" dirty="0">
                <a:solidFill>
                  <a:schemeClr val="bg1"/>
                </a:solidFill>
                <a:sym typeface="Arial" pitchFamily="-1" charset="0"/>
              </a:rPr>
              <a:t>(21 for DESIR)</a:t>
            </a:r>
          </a:p>
        </p:txBody>
      </p:sp>
    </p:spTree>
    <p:extLst>
      <p:ext uri="{BB962C8B-B14F-4D97-AF65-F5344CB8AC3E}">
        <p14:creationId xmlns:p14="http://schemas.microsoft.com/office/powerpoint/2010/main" val="290875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196975"/>
            <a:ext cx="8964612" cy="5008563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miter lim="800000"/>
            <a:headEnd/>
            <a:tailEnd/>
          </a:ln>
        </p:spPr>
      </p:pic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23804" y="0"/>
            <a:ext cx="2317712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400" b="1" dirty="0">
                <a:solidFill>
                  <a:srgbClr val="660066"/>
                </a:solidFill>
              </a:rPr>
              <a:t>Phase 1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 rot="-970344">
            <a:off x="1400175" y="2193925"/>
            <a:ext cx="3527425" cy="1108075"/>
          </a:xfrm>
          <a:prstGeom prst="rect">
            <a:avLst/>
          </a:prstGeom>
          <a:solidFill>
            <a:srgbClr val="FFFF99">
              <a:alpha val="34901"/>
            </a:srgbClr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6600">
                <a:solidFill>
                  <a:srgbClr val="000066"/>
                </a:solidFill>
              </a:rPr>
              <a:t>Phase 1 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 rot="-1175808">
            <a:off x="4137025" y="2800350"/>
            <a:ext cx="2603500" cy="833438"/>
          </a:xfrm>
          <a:prstGeom prst="rect">
            <a:avLst/>
          </a:prstGeom>
          <a:solidFill>
            <a:srgbClr val="FFFF99">
              <a:alpha val="34901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800">
                <a:solidFill>
                  <a:srgbClr val="5F5F5F"/>
                </a:solidFill>
              </a:rPr>
              <a:t>Phase 2 </a:t>
            </a:r>
          </a:p>
        </p:txBody>
      </p:sp>
    </p:spTree>
    <p:extLst>
      <p:ext uri="{BB962C8B-B14F-4D97-AF65-F5344CB8AC3E}">
        <p14:creationId xmlns:p14="http://schemas.microsoft.com/office/powerpoint/2010/main" val="337841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" y="586879"/>
            <a:ext cx="9147911" cy="608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7468"/>
            <a:ext cx="3276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660066"/>
                </a:solidFill>
              </a:rPr>
              <a:t>Civil </a:t>
            </a:r>
            <a:r>
              <a:rPr lang="fr-FR" sz="2800" b="1" dirty="0">
                <a:solidFill>
                  <a:srgbClr val="660066"/>
                </a:solidFill>
              </a:rPr>
              <a:t>Construction</a:t>
            </a:r>
            <a:endParaRPr lang="fr-FR" sz="2800" dirty="0">
              <a:solidFill>
                <a:srgbClr val="660066"/>
              </a:solidFill>
            </a:endParaRPr>
          </a:p>
        </p:txBody>
      </p:sp>
      <p:sp>
        <p:nvSpPr>
          <p:cNvPr id="5" name="Titre 3"/>
          <p:cNvSpPr txBox="1">
            <a:spLocks/>
          </p:cNvSpPr>
          <p:nvPr/>
        </p:nvSpPr>
        <p:spPr bwMode="auto">
          <a:xfrm>
            <a:off x="4860032" y="6165304"/>
            <a:ext cx="1440160" cy="4320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0800" tIns="50800" bIns="50800" anchor="ctr">
            <a:prstTxWarp prst="textNoShape">
              <a:avLst/>
            </a:prstTxWarp>
          </a:bodyPr>
          <a:lstStyle/>
          <a:p>
            <a:pPr marL="39688" indent="-39688" algn="ctr" defTabSz="914400" eaLnBrk="0" hangingPunct="0">
              <a:spcAft>
                <a:spcPts val="600"/>
              </a:spcAft>
            </a:pPr>
            <a:r>
              <a:rPr lang="en-GB" sz="1800" b="1" dirty="0" smtClean="0">
                <a:solidFill>
                  <a:srgbClr val="660066"/>
                </a:solidFill>
                <a:sym typeface="Arial" charset="0"/>
              </a:rPr>
              <a:t>March 2013</a:t>
            </a:r>
            <a:endParaRPr lang="en-GB" sz="1800" b="1" dirty="0">
              <a:solidFill>
                <a:srgbClr val="660066"/>
              </a:solidFill>
              <a:sym typeface="Arial" charset="0"/>
            </a:endParaRPr>
          </a:p>
        </p:txBody>
      </p:sp>
      <p:sp>
        <p:nvSpPr>
          <p:cNvPr id="6" name="Titre 3"/>
          <p:cNvSpPr txBox="1">
            <a:spLocks/>
          </p:cNvSpPr>
          <p:nvPr/>
        </p:nvSpPr>
        <p:spPr bwMode="auto">
          <a:xfrm>
            <a:off x="6516216" y="4077072"/>
            <a:ext cx="1143744" cy="4320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0800" tIns="50800" bIns="50800" anchor="ctr">
            <a:prstTxWarp prst="textNoShape">
              <a:avLst/>
            </a:prstTxWarp>
          </a:bodyPr>
          <a:lstStyle/>
          <a:p>
            <a:pPr marL="39688" indent="-39688" algn="ctr" defTabSz="914400" eaLnBrk="0" hangingPunct="0">
              <a:spcAft>
                <a:spcPts val="600"/>
              </a:spcAft>
            </a:pPr>
            <a:r>
              <a:rPr lang="en-GB" sz="1800" b="1" dirty="0" smtClean="0">
                <a:solidFill>
                  <a:srgbClr val="660066"/>
                </a:solidFill>
                <a:sym typeface="Arial" charset="0"/>
              </a:rPr>
              <a:t>Oct 2011</a:t>
            </a:r>
            <a:endParaRPr lang="en-GB" sz="1800" b="1" dirty="0">
              <a:solidFill>
                <a:srgbClr val="660066"/>
              </a:solidFill>
              <a:sym typeface="Arial" charset="0"/>
            </a:endParaRPr>
          </a:p>
        </p:txBody>
      </p:sp>
      <p:sp>
        <p:nvSpPr>
          <p:cNvPr id="7" name="Titre 3"/>
          <p:cNvSpPr txBox="1">
            <a:spLocks/>
          </p:cNvSpPr>
          <p:nvPr/>
        </p:nvSpPr>
        <p:spPr bwMode="auto">
          <a:xfrm>
            <a:off x="1115616" y="6237312"/>
            <a:ext cx="1143744" cy="4320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0800" tIns="50800" bIns="50800" anchor="ctr">
            <a:prstTxWarp prst="textNoShape">
              <a:avLst/>
            </a:prstTxWarp>
          </a:bodyPr>
          <a:lstStyle/>
          <a:p>
            <a:pPr marL="39688" indent="-39688" algn="ctr" defTabSz="914400" eaLnBrk="0" hangingPunct="0">
              <a:spcAft>
                <a:spcPts val="600"/>
              </a:spcAft>
            </a:pPr>
            <a:r>
              <a:rPr lang="en-GB" sz="1800" b="1" dirty="0" smtClean="0">
                <a:solidFill>
                  <a:srgbClr val="660066"/>
                </a:solidFill>
                <a:sym typeface="Arial" charset="0"/>
              </a:rPr>
              <a:t>Oct 2012</a:t>
            </a:r>
          </a:p>
        </p:txBody>
      </p:sp>
      <p:sp>
        <p:nvSpPr>
          <p:cNvPr id="8" name="Titre 3"/>
          <p:cNvSpPr txBox="1">
            <a:spLocks/>
          </p:cNvSpPr>
          <p:nvPr/>
        </p:nvSpPr>
        <p:spPr bwMode="auto">
          <a:xfrm>
            <a:off x="1187624" y="4077072"/>
            <a:ext cx="1224136" cy="4320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0800" tIns="50800" bIns="50800" anchor="ctr">
            <a:prstTxWarp prst="textNoShape">
              <a:avLst/>
            </a:prstTxWarp>
          </a:bodyPr>
          <a:lstStyle/>
          <a:p>
            <a:pPr marL="39688" indent="-39688" algn="ctr" defTabSz="914400" eaLnBrk="0" hangingPunct="0">
              <a:spcAft>
                <a:spcPts val="600"/>
              </a:spcAft>
            </a:pPr>
            <a:r>
              <a:rPr lang="en-GB" sz="1800" b="1" dirty="0" smtClean="0">
                <a:solidFill>
                  <a:srgbClr val="660066"/>
                </a:solidFill>
                <a:sym typeface="Arial" charset="0"/>
              </a:rPr>
              <a:t>May 2012</a:t>
            </a:r>
            <a:endParaRPr lang="en-GB" sz="1800" b="1" dirty="0">
              <a:solidFill>
                <a:srgbClr val="660066"/>
              </a:solidFill>
              <a:sym typeface="Arial" charset="0"/>
            </a:endParaRPr>
          </a:p>
        </p:txBody>
      </p:sp>
      <p:sp>
        <p:nvSpPr>
          <p:cNvPr id="9" name="Titre 3"/>
          <p:cNvSpPr txBox="1">
            <a:spLocks/>
          </p:cNvSpPr>
          <p:nvPr/>
        </p:nvSpPr>
        <p:spPr bwMode="auto">
          <a:xfrm>
            <a:off x="7596336" y="1988840"/>
            <a:ext cx="1224136" cy="4320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0800" tIns="50800" bIns="50800" anchor="ctr">
            <a:prstTxWarp prst="textNoShape">
              <a:avLst/>
            </a:prstTxWarp>
          </a:bodyPr>
          <a:lstStyle/>
          <a:p>
            <a:pPr marL="39688" indent="-39688" algn="ctr" defTabSz="914400" eaLnBrk="0" hangingPunct="0">
              <a:spcAft>
                <a:spcPts val="600"/>
              </a:spcAft>
            </a:pPr>
            <a:r>
              <a:rPr lang="en-GB" sz="1800" b="1" dirty="0" smtClean="0">
                <a:solidFill>
                  <a:srgbClr val="660066"/>
                </a:solidFill>
                <a:sym typeface="Arial" charset="0"/>
              </a:rPr>
              <a:t>May 2011</a:t>
            </a:r>
            <a:endParaRPr lang="en-GB" sz="1800" b="1" dirty="0">
              <a:solidFill>
                <a:srgbClr val="660066"/>
              </a:solidFill>
              <a:sym typeface="Arial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 bwMode="auto">
          <a:xfrm>
            <a:off x="2411760" y="1988840"/>
            <a:ext cx="1224136" cy="4320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0800" tIns="50800" bIns="50800" anchor="ctr">
            <a:prstTxWarp prst="textNoShape">
              <a:avLst/>
            </a:prstTxWarp>
          </a:bodyPr>
          <a:lstStyle/>
          <a:p>
            <a:pPr marL="39688" indent="-39688" algn="ctr" defTabSz="914400" eaLnBrk="0" hangingPunct="0">
              <a:spcAft>
                <a:spcPts val="600"/>
              </a:spcAft>
            </a:pPr>
            <a:r>
              <a:rPr lang="en-GB" sz="1800" b="1" dirty="0" smtClean="0">
                <a:solidFill>
                  <a:srgbClr val="660066"/>
                </a:solidFill>
                <a:sym typeface="Arial" charset="0"/>
              </a:rPr>
              <a:t>Feb 2011</a:t>
            </a:r>
            <a:endParaRPr lang="en-GB" sz="1800" b="1" dirty="0">
              <a:solidFill>
                <a:srgbClr val="660066"/>
              </a:solidFill>
              <a:sym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19872" y="188640"/>
            <a:ext cx="3990387" cy="338554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i="1" dirty="0" smtClean="0"/>
              <a:t>98 % of the concrete done (14000m</a:t>
            </a:r>
            <a:r>
              <a:rPr lang="en-GB" sz="1600" i="1" baseline="30000" dirty="0" smtClean="0"/>
              <a:t>3</a:t>
            </a:r>
            <a:r>
              <a:rPr lang="en-GB" sz="16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31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3716288" cy="278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4"/>
          <p:cNvGrpSpPr/>
          <p:nvPr/>
        </p:nvGrpSpPr>
        <p:grpSpPr>
          <a:xfrm>
            <a:off x="107504" y="4077072"/>
            <a:ext cx="3096344" cy="2652788"/>
            <a:chOff x="107504" y="4077072"/>
            <a:chExt cx="3096344" cy="2652788"/>
          </a:xfrm>
        </p:grpSpPr>
        <p:pic>
          <p:nvPicPr>
            <p:cNvPr id="8" name="Picture 8" descr="C:\Users\jacquemet\AppData\Local\Microsoft\Windows\Temporary Internet Files\Content.Outlook\TP7GC69C\local 2 source1-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665630"/>
              <a:ext cx="3096344" cy="2064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lipse 2"/>
            <p:cNvSpPr/>
            <p:nvPr/>
          </p:nvSpPr>
          <p:spPr bwMode="auto">
            <a:xfrm>
              <a:off x="1835696" y="4077072"/>
              <a:ext cx="504056" cy="43204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283968" y="764704"/>
            <a:ext cx="4717947" cy="2088347"/>
            <a:chOff x="4283968" y="764704"/>
            <a:chExt cx="4717947" cy="2088347"/>
          </a:xfrm>
        </p:grpSpPr>
        <p:pic>
          <p:nvPicPr>
            <p:cNvPr id="18" name="Picture 8" descr="O:\Spiral2\MOE PH1\BIS\Photos chantier\Photos chantier 2013 28 mars\IMG_415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764704"/>
              <a:ext cx="3133771" cy="208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Ellipse 20"/>
            <p:cNvSpPr/>
            <p:nvPr/>
          </p:nvSpPr>
          <p:spPr bwMode="auto">
            <a:xfrm>
              <a:off x="4283968" y="1916832"/>
              <a:ext cx="504056" cy="43204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779912" y="0"/>
            <a:ext cx="24791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660066"/>
                </a:solidFill>
              </a:rPr>
              <a:t>Installation </a:t>
            </a:r>
            <a:r>
              <a:rPr lang="fr-FR" sz="2800" b="1" dirty="0" err="1" smtClean="0">
                <a:solidFill>
                  <a:srgbClr val="660066"/>
                </a:solidFill>
              </a:rPr>
              <a:t>is</a:t>
            </a:r>
            <a:r>
              <a:rPr lang="fr-FR" sz="2800" b="1" dirty="0" smtClean="0">
                <a:solidFill>
                  <a:srgbClr val="660066"/>
                </a:solidFill>
              </a:rPr>
              <a:t> </a:t>
            </a:r>
          </a:p>
          <a:p>
            <a:r>
              <a:rPr lang="fr-FR" sz="2800" b="1" dirty="0" err="1" smtClean="0">
                <a:solidFill>
                  <a:srgbClr val="660066"/>
                </a:solidFill>
              </a:rPr>
              <a:t>ongoing</a:t>
            </a:r>
            <a:endParaRPr lang="fr-FR" sz="2800" dirty="0">
              <a:solidFill>
                <a:srgbClr val="660066"/>
              </a:solidFill>
            </a:endParaRPr>
          </a:p>
        </p:txBody>
      </p:sp>
      <p:sp>
        <p:nvSpPr>
          <p:cNvPr id="16" name="Titre 3"/>
          <p:cNvSpPr txBox="1">
            <a:spLocks/>
          </p:cNvSpPr>
          <p:nvPr/>
        </p:nvSpPr>
        <p:spPr bwMode="auto">
          <a:xfrm>
            <a:off x="7092280" y="6093296"/>
            <a:ext cx="1440160" cy="4320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0800" tIns="50800" bIns="50800" anchor="ctr">
            <a:prstTxWarp prst="textNoShape">
              <a:avLst/>
            </a:prstTxWarp>
          </a:bodyPr>
          <a:lstStyle/>
          <a:p>
            <a:pPr marL="39688" indent="-39688" algn="ctr" defTabSz="914400" eaLnBrk="0" hangingPunct="0">
              <a:spcAft>
                <a:spcPts val="600"/>
              </a:spcAft>
            </a:pPr>
            <a:r>
              <a:rPr lang="en-GB" sz="1800" b="1" dirty="0" smtClean="0">
                <a:solidFill>
                  <a:srgbClr val="660066"/>
                </a:solidFill>
                <a:sym typeface="Arial" charset="0"/>
              </a:rPr>
              <a:t>March 2013</a:t>
            </a:r>
            <a:endParaRPr lang="en-GB" sz="1800" b="1" dirty="0">
              <a:solidFill>
                <a:srgbClr val="660066"/>
              </a:solidFill>
              <a:sym typeface="Arial" charset="0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251520" y="188640"/>
            <a:ext cx="4238772" cy="3182147"/>
            <a:chOff x="251520" y="188640"/>
            <a:chExt cx="4238772" cy="3182147"/>
          </a:xfrm>
        </p:grpSpPr>
        <p:sp>
          <p:nvSpPr>
            <p:cNvPr id="20" name="Ellipse 19"/>
            <p:cNvSpPr/>
            <p:nvPr/>
          </p:nvSpPr>
          <p:spPr bwMode="auto">
            <a:xfrm rot="19548266">
              <a:off x="2268579" y="2652877"/>
              <a:ext cx="2221713" cy="71791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" name="Image 1" descr="Capture d’écran 2013-05-21 à 17.33.1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88640"/>
              <a:ext cx="3178979" cy="2143580"/>
            </a:xfrm>
            <a:prstGeom prst="rect">
              <a:avLst/>
            </a:prstGeom>
          </p:spPr>
        </p:pic>
      </p:grpSp>
      <p:grpSp>
        <p:nvGrpSpPr>
          <p:cNvPr id="6" name="Grouper 5"/>
          <p:cNvGrpSpPr/>
          <p:nvPr/>
        </p:nvGrpSpPr>
        <p:grpSpPr>
          <a:xfrm>
            <a:off x="2051720" y="2996952"/>
            <a:ext cx="6943103" cy="3736734"/>
            <a:chOff x="2051720" y="2996952"/>
            <a:chExt cx="6943103" cy="3736734"/>
          </a:xfrm>
        </p:grpSpPr>
        <p:pic>
          <p:nvPicPr>
            <p:cNvPr id="9" name="Image 8" descr="Capture d’écran 2013-05-21 à 17.35.5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2996952"/>
              <a:ext cx="3126679" cy="2088232"/>
            </a:xfrm>
            <a:prstGeom prst="rect">
              <a:avLst/>
            </a:prstGeom>
          </p:spPr>
        </p:pic>
        <p:pic>
          <p:nvPicPr>
            <p:cNvPr id="15" name="Image 14" descr="Capture d’écran 2013-05-21 à 17.35.0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0670" y="4653136"/>
              <a:ext cx="3143538" cy="2080550"/>
            </a:xfrm>
            <a:prstGeom prst="rect">
              <a:avLst/>
            </a:prstGeom>
          </p:spPr>
        </p:pic>
        <p:sp>
          <p:nvSpPr>
            <p:cNvPr id="17" name="Ellipse 16"/>
            <p:cNvSpPr/>
            <p:nvPr/>
          </p:nvSpPr>
          <p:spPr bwMode="auto">
            <a:xfrm>
              <a:off x="2051720" y="3645024"/>
              <a:ext cx="504056" cy="43204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24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B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04775"/>
            <a:ext cx="2667000" cy="195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5" descr="IMGP49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362200"/>
            <a:ext cx="2667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P10002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663575"/>
            <a:ext cx="2133600" cy="276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 descr="Test cryo B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3886200"/>
            <a:ext cx="215741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3935413" cy="2133600"/>
          </a:xfrm>
          <a:prstGeom prst="rect">
            <a:avLst/>
          </a:prstGeom>
          <a:noFill/>
          <a:ln w="1905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"/>
            <a:ext cx="20574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ZoneTexte 12"/>
          <p:cNvSpPr txBox="1">
            <a:spLocks noChangeArrowheads="1"/>
          </p:cNvSpPr>
          <p:nvPr/>
        </p:nvSpPr>
        <p:spPr bwMode="auto">
          <a:xfrm>
            <a:off x="0" y="3657600"/>
            <a:ext cx="19669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0066"/>
                </a:solidFill>
              </a:rPr>
              <a:t>d &amp; p beam line</a:t>
            </a:r>
          </a:p>
        </p:txBody>
      </p:sp>
      <p:sp>
        <p:nvSpPr>
          <p:cNvPr id="66568" name="ZoneTexte 14"/>
          <p:cNvSpPr txBox="1">
            <a:spLocks noChangeArrowheads="1"/>
          </p:cNvSpPr>
          <p:nvPr/>
        </p:nvSpPr>
        <p:spPr bwMode="auto">
          <a:xfrm>
            <a:off x="76200" y="116632"/>
            <a:ext cx="160972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0066"/>
                </a:solidFill>
              </a:rPr>
              <a:t>HI beam line</a:t>
            </a:r>
          </a:p>
        </p:txBody>
      </p:sp>
      <p:grpSp>
        <p:nvGrpSpPr>
          <p:cNvPr id="66569" name="Grouper 20"/>
          <p:cNvGrpSpPr>
            <a:grpSpLocks/>
          </p:cNvGrpSpPr>
          <p:nvPr/>
        </p:nvGrpSpPr>
        <p:grpSpPr bwMode="auto">
          <a:xfrm>
            <a:off x="0" y="4343400"/>
            <a:ext cx="3124200" cy="2057400"/>
            <a:chOff x="2019300" y="774700"/>
            <a:chExt cx="5143500" cy="3790950"/>
          </a:xfrm>
        </p:grpSpPr>
        <p:pic>
          <p:nvPicPr>
            <p:cNvPr id="66593" name="Imag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2292350"/>
              <a:ext cx="5105400" cy="227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94" name="Imag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774700"/>
              <a:ext cx="5105400" cy="158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0" name="ZoneTexte 21"/>
          <p:cNvSpPr txBox="1">
            <a:spLocks noChangeArrowheads="1"/>
          </p:cNvSpPr>
          <p:nvPr/>
        </p:nvSpPr>
        <p:spPr bwMode="auto">
          <a:xfrm>
            <a:off x="2322513" y="5943600"/>
            <a:ext cx="725487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0066"/>
                </a:solidFill>
              </a:rPr>
              <a:t>RFQ </a:t>
            </a:r>
          </a:p>
        </p:txBody>
      </p:sp>
      <p:sp>
        <p:nvSpPr>
          <p:cNvPr id="66571" name="ZoneTexte 23"/>
          <p:cNvSpPr txBox="1">
            <a:spLocks noChangeArrowheads="1"/>
          </p:cNvSpPr>
          <p:nvPr/>
        </p:nvSpPr>
        <p:spPr bwMode="auto">
          <a:xfrm>
            <a:off x="7010400" y="2971800"/>
            <a:ext cx="180022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0066"/>
                </a:solidFill>
              </a:rPr>
              <a:t>Cryomodule A</a:t>
            </a:r>
          </a:p>
        </p:txBody>
      </p:sp>
      <p:sp>
        <p:nvSpPr>
          <p:cNvPr id="66572" name="ZoneTexte 24"/>
          <p:cNvSpPr txBox="1">
            <a:spLocks noChangeArrowheads="1"/>
          </p:cNvSpPr>
          <p:nvPr/>
        </p:nvSpPr>
        <p:spPr bwMode="auto">
          <a:xfrm>
            <a:off x="7008813" y="3943350"/>
            <a:ext cx="18097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0066"/>
                </a:solidFill>
              </a:rPr>
              <a:t>Cryomodule B</a:t>
            </a:r>
          </a:p>
        </p:txBody>
      </p:sp>
      <p:grpSp>
        <p:nvGrpSpPr>
          <p:cNvPr id="66573" name="Grouper 28"/>
          <p:cNvGrpSpPr>
            <a:grpSpLocks/>
          </p:cNvGrpSpPr>
          <p:nvPr/>
        </p:nvGrpSpPr>
        <p:grpSpPr bwMode="auto">
          <a:xfrm>
            <a:off x="3505200" y="3148013"/>
            <a:ext cx="2895600" cy="3328987"/>
            <a:chOff x="3505200" y="3148388"/>
            <a:chExt cx="2895600" cy="3328612"/>
          </a:xfrm>
        </p:grpSpPr>
        <p:pic>
          <p:nvPicPr>
            <p:cNvPr id="66591" name="Image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4772691"/>
              <a:ext cx="2895600" cy="170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92" name="Imag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148388"/>
              <a:ext cx="2895600" cy="165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4" name="ZoneTexte 29"/>
          <p:cNvSpPr txBox="1">
            <a:spLocks noChangeArrowheads="1"/>
          </p:cNvSpPr>
          <p:nvPr/>
        </p:nvSpPr>
        <p:spPr bwMode="auto">
          <a:xfrm>
            <a:off x="3575050" y="3200400"/>
            <a:ext cx="12255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0066"/>
                </a:solidFill>
              </a:rPr>
              <a:t>Cold Box</a:t>
            </a:r>
          </a:p>
        </p:txBody>
      </p:sp>
      <p:pic>
        <p:nvPicPr>
          <p:cNvPr id="66575" name="Image 30" descr="Capture d’écran 2012-05-19 à 12.13.4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749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Image 31" descr="Capture d’écran 2012-05-19 à 12.15.3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567" y="6093296"/>
            <a:ext cx="58776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0" name="Image 35" descr="Capture d’écran 2012-05-19 à 12.15.3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867400"/>
            <a:ext cx="8445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7504" y="4365104"/>
            <a:ext cx="16522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T4+T5 </a:t>
            </a:r>
            <a:r>
              <a:rPr lang="fr-FR" sz="1200" b="1" dirty="0" err="1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assembled</a:t>
            </a:r>
            <a:r>
              <a:rPr lang="fr-FR" sz="1200" b="1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fr-FR" sz="1200" b="1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@ Saclay </a:t>
            </a:r>
            <a:r>
              <a:rPr lang="fr-FR" sz="1200" b="1" dirty="0" err="1" smtClean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June</a:t>
            </a:r>
            <a:r>
              <a:rPr lang="fr-FR" sz="1200" b="1" dirty="0" smtClean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2013</a:t>
            </a:r>
            <a:endParaRPr lang="fr-FR" sz="1200" b="1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876256" y="692696"/>
            <a:ext cx="166018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cavities</a:t>
            </a: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qualified</a:t>
            </a:r>
            <a:endParaRPr lang="fr-F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defRPr/>
            </a:pPr>
            <a:r>
              <a:rPr lang="fr-F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cryomodules</a:t>
            </a: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tested</a:t>
            </a:r>
            <a:endParaRPr lang="fr-F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defRPr/>
            </a:pP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delivered</a:t>
            </a: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before</a:t>
            </a: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fr-F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May 2014</a:t>
            </a:r>
            <a:endParaRPr lang="fr-F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601181" y="5805264"/>
            <a:ext cx="165133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</a:t>
            </a:r>
            <a:r>
              <a:rPr lang="fr-FR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cavities</a:t>
            </a:r>
            <a:r>
              <a:rPr lang="fr-F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qualified</a:t>
            </a:r>
            <a:endParaRPr lang="fr-F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>
              <a:defRPr/>
            </a:pPr>
            <a:r>
              <a:rPr lang="fr-F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cryomodules</a:t>
            </a: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tested</a:t>
            </a:r>
            <a:endParaRPr lang="fr-F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>
              <a:defRPr/>
            </a:pPr>
            <a:r>
              <a:rPr lang="fr-F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delivered</a:t>
            </a: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sz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before</a:t>
            </a: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r">
              <a:defRPr/>
            </a:pPr>
            <a:r>
              <a:rPr lang="fr-F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March 2014</a:t>
            </a:r>
            <a:endParaRPr lang="fr-F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860032" y="3140968"/>
            <a:ext cx="162576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Acceptance</a:t>
            </a:r>
            <a:r>
              <a:rPr lang="fr-F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testing</a:t>
            </a:r>
            <a:r>
              <a:rPr lang="fr-F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fr-FR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From</a:t>
            </a:r>
            <a:r>
              <a:rPr lang="fr-F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</a:t>
            </a:r>
            <a:r>
              <a:rPr lang="fr-FR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manufacter</a:t>
            </a:r>
            <a:endParaRPr lang="fr-F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5496" y="548680"/>
            <a:ext cx="128472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Move to GANIL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5496" y="2420888"/>
            <a:ext cx="128472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Move to GANIL</a:t>
            </a:r>
          </a:p>
        </p:txBody>
      </p:sp>
      <p:sp>
        <p:nvSpPr>
          <p:cNvPr id="42" name="Titre 3"/>
          <p:cNvSpPr txBox="1">
            <a:spLocks/>
          </p:cNvSpPr>
          <p:nvPr/>
        </p:nvSpPr>
        <p:spPr bwMode="auto">
          <a:xfrm>
            <a:off x="5219700" y="44450"/>
            <a:ext cx="1512888" cy="4762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0800" tIns="50800" bIns="50800" anchor="ctr"/>
          <a:lstStyle/>
          <a:p>
            <a:pPr marL="39688" indent="-39688" algn="ctr" defTabSz="914400" eaLnBrk="0" hangingPunct="0">
              <a:spcAft>
                <a:spcPts val="600"/>
              </a:spcAft>
              <a:defRPr/>
            </a:pPr>
            <a:r>
              <a:rPr lang="en-GB" sz="2800" dirty="0">
                <a:solidFill>
                  <a:srgbClr val="000000"/>
                </a:solidFill>
                <a:sym typeface="Arial" charset="0"/>
              </a:rPr>
              <a:t>Phase 1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114905" y="2492896"/>
            <a:ext cx="2740454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fr-FR" sz="2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 </a:t>
            </a:r>
            <a:r>
              <a:rPr lang="fr-FR" sz="20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share</a:t>
            </a:r>
            <a:r>
              <a:rPr lang="fr-FR" sz="2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construction</a:t>
            </a:r>
            <a:endParaRPr lang="fr-FR" sz="2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32440" y="1124744"/>
            <a:ext cx="504056" cy="5040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21458" y="692696"/>
            <a:ext cx="515038" cy="491493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7744" y="2780928"/>
            <a:ext cx="504056" cy="50405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6762" y="2348880"/>
            <a:ext cx="515038" cy="491493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7784" y="4797152"/>
            <a:ext cx="504056" cy="504056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6802" y="4365104"/>
            <a:ext cx="515038" cy="491493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827584" y="2204864"/>
            <a:ext cx="7659299" cy="2739212"/>
          </a:xfrm>
          <a:prstGeom prst="rect">
            <a:avLst/>
          </a:prstGeom>
          <a:ln w="19050" cmpd="sng"/>
          <a:effectLst>
            <a:glow rad="101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  <a:defRPr/>
            </a:pPr>
            <a:r>
              <a:rPr lang="en-GB" sz="1800" dirty="0" smtClean="0"/>
              <a:t>Decree of SPIRAL2 Phase 1 signed by Prime Minister on May 8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2012</a:t>
            </a:r>
          </a:p>
          <a:p>
            <a:pPr marL="285750" indent="-285750">
              <a:buFont typeface="Wingdings" charset="2"/>
              <a:buChar char="ü"/>
              <a:defRPr/>
            </a:pPr>
            <a:r>
              <a:rPr lang="en-GB" sz="1800" dirty="0" smtClean="0"/>
              <a:t>Operation permit expected by Mid 2014</a:t>
            </a:r>
          </a:p>
          <a:p>
            <a:pPr>
              <a:defRPr/>
            </a:pPr>
            <a:endParaRPr lang="en-GB" sz="1000" dirty="0" smtClean="0"/>
          </a:p>
          <a:p>
            <a:pPr>
              <a:defRPr/>
            </a:pPr>
            <a:r>
              <a:rPr lang="fr-FR" sz="1800" b="1" u="sng" dirty="0" smtClean="0"/>
              <a:t>SPIRAL2 Phase1 </a:t>
            </a:r>
            <a:r>
              <a:rPr lang="fr-FR" sz="1800" b="1" u="sng" dirty="0" err="1" smtClean="0"/>
              <a:t>schedule</a:t>
            </a:r>
            <a:r>
              <a:rPr lang="fr-FR" sz="1800" b="1" u="sng" dirty="0" smtClean="0"/>
              <a:t> :</a:t>
            </a:r>
          </a:p>
          <a:p>
            <a:pPr marL="285750" lvl="0" indent="-285750">
              <a:buFont typeface="Wingdings" charset="2"/>
              <a:buChar char="ü"/>
            </a:pPr>
            <a:r>
              <a:rPr lang="fr-FR" sz="1800" dirty="0" smtClean="0"/>
              <a:t>Installation of the first </a:t>
            </a:r>
            <a:r>
              <a:rPr lang="fr-FR" sz="1800" dirty="0" err="1" smtClean="0"/>
              <a:t>equipment</a:t>
            </a:r>
            <a:r>
              <a:rPr lang="fr-FR" sz="1800" dirty="0" smtClean="0"/>
              <a:t> 		</a:t>
            </a:r>
            <a:r>
              <a:rPr lang="fr-FR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800" dirty="0" err="1" smtClean="0"/>
              <a:t>December</a:t>
            </a:r>
            <a:r>
              <a:rPr lang="fr-FR" sz="1800" dirty="0" smtClean="0"/>
              <a:t> 2012 </a:t>
            </a:r>
          </a:p>
          <a:p>
            <a:pPr marL="285750" lvl="0" indent="-285750">
              <a:buFont typeface="Wingdings" charset="2"/>
              <a:buChar char="ü"/>
            </a:pPr>
            <a:r>
              <a:rPr lang="fr-FR" sz="1800" dirty="0" smtClean="0"/>
              <a:t>Start of the RFQ installation		</a:t>
            </a:r>
            <a:r>
              <a:rPr lang="fr-FR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800" dirty="0" smtClean="0"/>
              <a:t> </a:t>
            </a:r>
            <a:r>
              <a:rPr lang="fr-FR" sz="1800" dirty="0" err="1" smtClean="0"/>
              <a:t>September</a:t>
            </a:r>
            <a:r>
              <a:rPr lang="fr-FR" sz="1800" dirty="0" smtClean="0"/>
              <a:t> 2013</a:t>
            </a:r>
          </a:p>
          <a:p>
            <a:pPr marL="285750" lvl="0" indent="-285750">
              <a:buFont typeface="Wingdings" charset="2"/>
              <a:buChar char="ü"/>
            </a:pPr>
            <a:r>
              <a:rPr lang="fr-FR" sz="1800" dirty="0" smtClean="0"/>
              <a:t>Start of the </a:t>
            </a:r>
            <a:r>
              <a:rPr lang="fr-FR" sz="1800" dirty="0" err="1" smtClean="0"/>
              <a:t>Cryomodule</a:t>
            </a:r>
            <a:r>
              <a:rPr lang="fr-FR" sz="1800" dirty="0" smtClean="0"/>
              <a:t> installation 	</a:t>
            </a:r>
            <a:r>
              <a:rPr lang="fr-FR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800" dirty="0" smtClean="0"/>
              <a:t> </a:t>
            </a:r>
            <a:r>
              <a:rPr lang="fr-FR" sz="1800" dirty="0" err="1" smtClean="0"/>
              <a:t>November</a:t>
            </a:r>
            <a:r>
              <a:rPr lang="fr-FR" sz="1800" dirty="0" smtClean="0"/>
              <a:t> 2013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1800" b="1" dirty="0" smtClean="0"/>
              <a:t>RFQ/BTI first </a:t>
            </a:r>
            <a:r>
              <a:rPr lang="fr-FR" sz="1800" b="1" dirty="0" err="1" smtClean="0"/>
              <a:t>beams</a:t>
            </a:r>
            <a:r>
              <a:rPr lang="fr-FR" sz="1800" b="1" dirty="0" smtClean="0"/>
              <a:t>			</a:t>
            </a:r>
            <a:r>
              <a:rPr lang="fr-FR" sz="1800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June</a:t>
            </a:r>
            <a:r>
              <a:rPr lang="fr-FR" sz="1800" b="1" dirty="0" smtClean="0"/>
              <a:t> 2014</a:t>
            </a:r>
          </a:p>
          <a:p>
            <a:pPr marL="285750" lvl="0" indent="-285750">
              <a:buFont typeface="Wingdings" charset="2"/>
              <a:buChar char="ü"/>
            </a:pPr>
            <a:r>
              <a:rPr lang="fr-FR" sz="1800" dirty="0" smtClean="0"/>
              <a:t>LINAC cool down			</a:t>
            </a:r>
            <a:r>
              <a:rPr lang="fr-FR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800" dirty="0" smtClean="0"/>
              <a:t> July 2014</a:t>
            </a:r>
          </a:p>
          <a:p>
            <a:pPr marL="285750" lvl="0" indent="-285750">
              <a:buFont typeface="Wingdings" charset="2"/>
              <a:buChar char="ü"/>
            </a:pPr>
            <a:r>
              <a:rPr lang="fr-FR" sz="1800" b="1" dirty="0" smtClean="0"/>
              <a:t>First </a:t>
            </a:r>
            <a:r>
              <a:rPr lang="fr-FR" sz="1800" b="1" dirty="0" err="1" smtClean="0"/>
              <a:t>Linac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beams</a:t>
            </a:r>
            <a:r>
              <a:rPr lang="fr-FR" sz="1800" b="1" dirty="0" smtClean="0"/>
              <a:t> </a:t>
            </a:r>
            <a:r>
              <a:rPr lang="fr-FR" sz="1800" dirty="0" smtClean="0"/>
              <a:t>			</a:t>
            </a:r>
            <a:r>
              <a:rPr lang="fr-FR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800" dirty="0" smtClean="0"/>
              <a:t> </a:t>
            </a:r>
            <a:r>
              <a:rPr lang="fr-FR" sz="1800" b="1" dirty="0" err="1" smtClean="0"/>
              <a:t>December</a:t>
            </a:r>
            <a:r>
              <a:rPr lang="fr-FR" sz="1800" b="1" dirty="0" smtClean="0"/>
              <a:t> 2014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54206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modele pre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 presentation</Template>
  <TotalTime>57471</TotalTime>
  <Words>5008</Words>
  <Application>Microsoft Office PowerPoint</Application>
  <PresentationFormat>Presentazione su schermo (4:3)</PresentationFormat>
  <Paragraphs>831</Paragraphs>
  <Slides>29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modele presentation</vt:lpstr>
      <vt:lpstr>Presentazione standard di PowerPoint</vt:lpstr>
      <vt:lpstr>Presentazione standard di PowerPoint</vt:lpstr>
      <vt:lpstr>SPIRAL 2: Advanced ISOL RIB facility </vt:lpstr>
      <vt:lpstr>SPIRAL2 area of excellence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Accelerator Configuration</vt:lpstr>
      <vt:lpstr>Presentazione standard di PowerPoint</vt:lpstr>
      <vt:lpstr>Presentazione standard di PowerPoint</vt:lpstr>
    </vt:vector>
  </TitlesOfParts>
  <Company>GANIL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lecesne</dc:creator>
  <cp:lastModifiedBy>tecno</cp:lastModifiedBy>
  <cp:revision>692</cp:revision>
  <cp:lastPrinted>2013-02-03T20:54:50Z</cp:lastPrinted>
  <dcterms:created xsi:type="dcterms:W3CDTF">2012-05-22T14:54:08Z</dcterms:created>
  <dcterms:modified xsi:type="dcterms:W3CDTF">2013-06-03T08:52:52Z</dcterms:modified>
</cp:coreProperties>
</file>