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6" r:id="rId3"/>
    <p:sldId id="257" r:id="rId4"/>
    <p:sldId id="272" r:id="rId5"/>
    <p:sldId id="260" r:id="rId6"/>
    <p:sldId id="258" r:id="rId7"/>
    <p:sldId id="259" r:id="rId8"/>
    <p:sldId id="262" r:id="rId9"/>
    <p:sldId id="263" r:id="rId10"/>
    <p:sldId id="268" r:id="rId11"/>
    <p:sldId id="270" r:id="rId12"/>
    <p:sldId id="271" r:id="rId13"/>
    <p:sldId id="274" r:id="rId14"/>
    <p:sldId id="307" r:id="rId15"/>
    <p:sldId id="276" r:id="rId16"/>
    <p:sldId id="279" r:id="rId17"/>
    <p:sldId id="278" r:id="rId18"/>
    <p:sldId id="280" r:id="rId19"/>
    <p:sldId id="281" r:id="rId20"/>
    <p:sldId id="282" r:id="rId21"/>
    <p:sldId id="283" r:id="rId22"/>
    <p:sldId id="285" r:id="rId23"/>
    <p:sldId id="286" r:id="rId24"/>
    <p:sldId id="289" r:id="rId25"/>
    <p:sldId id="287" r:id="rId26"/>
    <p:sldId id="288" r:id="rId27"/>
    <p:sldId id="308" r:id="rId28"/>
    <p:sldId id="273" r:id="rId29"/>
    <p:sldId id="290" r:id="rId30"/>
    <p:sldId id="291" r:id="rId31"/>
    <p:sldId id="292" r:id="rId32"/>
    <p:sldId id="275" r:id="rId33"/>
    <p:sldId id="294" r:id="rId34"/>
    <p:sldId id="295" r:id="rId35"/>
    <p:sldId id="296" r:id="rId36"/>
    <p:sldId id="293" r:id="rId37"/>
    <p:sldId id="297" r:id="rId38"/>
    <p:sldId id="302" r:id="rId39"/>
    <p:sldId id="298" r:id="rId40"/>
    <p:sldId id="299" r:id="rId41"/>
    <p:sldId id="301" r:id="rId42"/>
    <p:sldId id="303" r:id="rId43"/>
    <p:sldId id="304" r:id="rId44"/>
    <p:sldId id="305" r:id="rId45"/>
    <p:sldId id="309" r:id="rId46"/>
    <p:sldId id="306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350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8F403-4B87-4136-AB6C-A2E06BE9BE8A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8B75-8618-4EAC-91B8-4C14531CBB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4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63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42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239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72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808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87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27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49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12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41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83B9-FB0B-406B-85DC-156DDAC71F2F}" type="datetimeFigureOut">
              <a:rPr lang="fr-FR" smtClean="0"/>
              <a:t>31/05/2013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D70D0-3515-47DD-86DA-81F96F85C2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02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7.jpe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onf\mainz\faisceau.wmv" TargetMode="Externa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10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331913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" name="Picture 2" descr="D:\temporaire\images\logos\IPN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27" y="0"/>
            <a:ext cx="12684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NRS IN2P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8665" y="17689"/>
            <a:ext cx="120808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375557" y="617017"/>
            <a:ext cx="83928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sz="2400" b="1" dirty="0"/>
              <a:t>ALTO, the electron-driven </a:t>
            </a:r>
            <a:r>
              <a:rPr lang="en-US" sz="2400" b="1" dirty="0" smtClean="0"/>
              <a:t>ISOL </a:t>
            </a:r>
            <a:r>
              <a:rPr lang="en-US" sz="2400" b="1" dirty="0"/>
              <a:t>facility in </a:t>
            </a:r>
            <a:r>
              <a:rPr lang="en-US" sz="2400" b="1" dirty="0" err="1" smtClean="0"/>
              <a:t>Orsay</a:t>
            </a:r>
            <a:r>
              <a:rPr lang="en-US" sz="2400" b="1" dirty="0" smtClean="0"/>
              <a:t> </a:t>
            </a:r>
          </a:p>
          <a:p>
            <a:pPr algn="ctr" eaLnBrk="0" hangingPunct="0">
              <a:spcBef>
                <a:spcPct val="0"/>
              </a:spcBef>
            </a:pPr>
            <a:r>
              <a:rPr lang="en-US" sz="2400" b="1" dirty="0" smtClean="0"/>
              <a:t>past, present and future</a:t>
            </a:r>
            <a:endParaRPr lang="en-US" sz="2400" b="1" dirty="0"/>
          </a:p>
        </p:txBody>
      </p:sp>
      <p:pic>
        <p:nvPicPr>
          <p:cNvPr id="12" name="Picture 4" descr="http://ipnweb.in2p3.fr/~intranet/logos/logo_psud/logo_UPS_new_simple_L8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9339" y="837527"/>
            <a:ext cx="1137413" cy="622734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3394076" y="1387749"/>
            <a:ext cx="2268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David Verney – IPN </a:t>
            </a:r>
            <a:r>
              <a:rPr lang="en-US" sz="1400" dirty="0" err="1" smtClean="0"/>
              <a:t>Orsay</a:t>
            </a:r>
            <a:endParaRPr lang="en-US" sz="1400" dirty="0" smtClean="0"/>
          </a:p>
          <a:p>
            <a:pPr algn="ctr"/>
            <a:r>
              <a:rPr lang="en-US" sz="1400" dirty="0" smtClean="0"/>
              <a:t>On behalf of the ALTO teams</a:t>
            </a:r>
            <a:endParaRPr lang="en-US" sz="1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3227" y="2308810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►</a:t>
            </a:r>
            <a:r>
              <a:rPr lang="en-US" dirty="0" smtClean="0"/>
              <a:t>history and description of the ISOL facility</a:t>
            </a:r>
          </a:p>
          <a:p>
            <a:r>
              <a:rPr lang="en-US" dirty="0" smtClean="0">
                <a:latin typeface="Arial"/>
                <a:cs typeface="Arial"/>
              </a:rPr>
              <a:t>►</a:t>
            </a:r>
            <a:r>
              <a:rPr lang="en-US" dirty="0" smtClean="0"/>
              <a:t>RIB developments at ALTO </a:t>
            </a:r>
          </a:p>
          <a:p>
            <a:r>
              <a:rPr lang="en-US" dirty="0" smtClean="0"/>
              <a:t>and contribution to R&amp;D in ISOL science </a:t>
            </a:r>
          </a:p>
          <a:p>
            <a:r>
              <a:rPr lang="en-US" dirty="0" smtClean="0"/>
              <a:t>from ALTO</a:t>
            </a:r>
          </a:p>
          <a:p>
            <a:r>
              <a:rPr lang="en-US" dirty="0" smtClean="0">
                <a:latin typeface="Arial"/>
                <a:cs typeface="Arial"/>
              </a:rPr>
              <a:t>►</a:t>
            </a:r>
            <a:r>
              <a:rPr lang="en-US" dirty="0" smtClean="0"/>
              <a:t>Progress in the instrumentation </a:t>
            </a:r>
          </a:p>
          <a:p>
            <a:r>
              <a:rPr lang="en-US" dirty="0" smtClean="0"/>
              <a:t>of the secondary beam lines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072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6648451" y="3870325"/>
            <a:ext cx="1955998" cy="192383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26238" y="3978275"/>
            <a:ext cx="187821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Hot plasma ion source</a:t>
            </a:r>
          </a:p>
          <a:p>
            <a:endParaRPr lang="en-US" sz="1400" b="1" dirty="0"/>
          </a:p>
          <a:p>
            <a:r>
              <a:rPr lang="en-US" sz="1400" b="1" dirty="0"/>
              <a:t>1µA </a:t>
            </a:r>
            <a:r>
              <a:rPr lang="en-US" sz="1400" b="1" dirty="0" smtClean="0"/>
              <a:t>deuterons from the Tandem</a:t>
            </a:r>
            <a:endParaRPr lang="en-US" sz="1400" b="1" dirty="0"/>
          </a:p>
          <a:p>
            <a:r>
              <a:rPr lang="en-US" sz="1400" b="1" dirty="0" smtClean="0"/>
              <a:t>26 </a:t>
            </a:r>
            <a:r>
              <a:rPr lang="en-US" sz="1400" b="1" dirty="0"/>
              <a:t>MeV</a:t>
            </a:r>
          </a:p>
          <a:p>
            <a:endParaRPr lang="en-US" sz="1400" b="1" dirty="0"/>
          </a:p>
          <a:p>
            <a:r>
              <a:rPr lang="en-US" sz="1400" b="1" dirty="0"/>
              <a:t>10</a:t>
            </a:r>
            <a:r>
              <a:rPr lang="en-US" sz="1400" b="1" baseline="30000" dirty="0"/>
              <a:t>9</a:t>
            </a:r>
            <a:r>
              <a:rPr lang="en-US" sz="1400" b="1" dirty="0"/>
              <a:t> </a:t>
            </a:r>
            <a:r>
              <a:rPr lang="en-US" sz="1400" b="1" dirty="0" err="1" smtClean="0"/>
              <a:t>fissons</a:t>
            </a:r>
            <a:r>
              <a:rPr lang="en-US" sz="1400" b="1" dirty="0" smtClean="0"/>
              <a:t>/s</a:t>
            </a:r>
          </a:p>
          <a:p>
            <a:r>
              <a:rPr lang="en-US" sz="1400" b="1" dirty="0" smtClean="0"/>
              <a:t> </a:t>
            </a:r>
            <a:r>
              <a:rPr lang="en-US" sz="1400" b="1" dirty="0"/>
              <a:t>inside </a:t>
            </a:r>
            <a:r>
              <a:rPr lang="en-US" sz="1400" b="1" dirty="0" smtClean="0"/>
              <a:t>the </a:t>
            </a:r>
            <a:r>
              <a:rPr lang="en-US" sz="1400" b="1" dirty="0"/>
              <a:t>target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600450" y="63500"/>
            <a:ext cx="5543550" cy="3251200"/>
            <a:chOff x="2124" y="192"/>
            <a:chExt cx="3492" cy="2048"/>
          </a:xfrm>
        </p:grpSpPr>
        <p:pic>
          <p:nvPicPr>
            <p:cNvPr id="5" name="Picture 5" descr="boss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192"/>
              <a:ext cx="3312" cy="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352" y="1152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50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124" y="1440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48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24" y="1748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46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36" y="816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52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492" y="504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54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40" y="204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56</a:t>
              </a:r>
            </a:p>
          </p:txBody>
        </p:sp>
      </p:grpSp>
      <p:pic>
        <p:nvPicPr>
          <p:cNvPr id="12" name="Picture 12" descr="bos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850" y="3373438"/>
            <a:ext cx="5181600" cy="30559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57250" y="59896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28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7250" y="55070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30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238250" y="50498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32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19300" y="45926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34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400300" y="41354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36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200400" y="36782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38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23850" y="1239838"/>
            <a:ext cx="1971675" cy="2795587"/>
            <a:chOff x="150" y="624"/>
            <a:chExt cx="1242" cy="1761"/>
          </a:xfrm>
        </p:grpSpPr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2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Tahoma" pitchFamily="34" charset="0"/>
                </a:rPr>
                <a:t>Production /s/µA</a:t>
              </a:r>
            </a:p>
          </p:txBody>
        </p: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26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28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2 </a:t>
                  </a:r>
                  <a:r>
                    <a:rPr lang="fr-FR" sz="1200" b="1"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2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3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3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3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3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23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2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25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984250" y="4505325"/>
            <a:ext cx="0" cy="762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667250" y="6159500"/>
            <a:ext cx="838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650875" y="4811713"/>
            <a:ext cx="327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  <a:latin typeface="Tahoma" pitchFamily="34" charset="0"/>
              </a:rPr>
              <a:t>Z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4689475" y="6153150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  <a:latin typeface="Tahoma" pitchFamily="34" charset="0"/>
              </a:rPr>
              <a:t>N</a:t>
            </a: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0" y="709613"/>
            <a:ext cx="491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cs typeface="Arial" pitchFamily="34" charset="0"/>
              </a:rPr>
              <a:t>Measured productions yields at the detection point </a:t>
            </a:r>
            <a:r>
              <a:rPr lang="fr-FR" sz="1600">
                <a:cs typeface="Arial" pitchFamily="34" charset="0"/>
              </a:rPr>
              <a:t>at</a:t>
            </a:r>
            <a:r>
              <a:rPr lang="en-US" sz="1600">
                <a:cs typeface="Arial" pitchFamily="34" charset="0"/>
              </a:rPr>
              <a:t> PARRNe</a:t>
            </a:r>
            <a:endParaRPr lang="fr-FR" sz="1600">
              <a:cs typeface="Arial" pitchFamily="34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2235200" y="1270000"/>
            <a:ext cx="273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/>
              <a:t>measured in dec 2000</a:t>
            </a: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V="1">
            <a:off x="3886200" y="3371850"/>
            <a:ext cx="0" cy="2876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4076700" y="3384550"/>
            <a:ext cx="0" cy="2876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4" name="Rectangle 43"/>
          <p:cNvSpPr/>
          <p:nvPr/>
        </p:nvSpPr>
        <p:spPr bwMode="auto">
          <a:xfrm>
            <a:off x="0" y="0"/>
            <a:ext cx="6357938" cy="33020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0" y="0"/>
            <a:ext cx="4452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Arial Black" pitchFamily="34" charset="0"/>
              </a:rPr>
              <a:t>2000 :</a:t>
            </a:r>
          </a:p>
        </p:txBody>
      </p:sp>
      <p:sp>
        <p:nvSpPr>
          <p:cNvPr id="46" name="Text Box 2"/>
          <p:cNvSpPr txBox="1">
            <a:spLocks noChangeArrowheads="1"/>
          </p:cNvSpPr>
          <p:nvPr/>
        </p:nvSpPr>
        <p:spPr bwMode="auto">
          <a:xfrm>
            <a:off x="958850" y="0"/>
            <a:ext cx="7185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cs typeface="Arial" pitchFamily="34" charset="0"/>
              </a:rPr>
              <a:t>production yields with a hot </a:t>
            </a:r>
            <a:r>
              <a:rPr lang="en-US" sz="1600" dirty="0">
                <a:solidFill>
                  <a:schemeClr val="bg1"/>
                </a:solidFill>
                <a:cs typeface="Arial" pitchFamily="34" charset="0"/>
              </a:rPr>
              <a:t>plasma ion source </a:t>
            </a:r>
            <a:r>
              <a:rPr lang="en-US" sz="1600" dirty="0" smtClean="0">
                <a:solidFill>
                  <a:schemeClr val="bg1"/>
                </a:solidFill>
                <a:cs typeface="Arial" pitchFamily="34" charset="0"/>
              </a:rPr>
              <a:t>(</a:t>
            </a:r>
            <a:r>
              <a:rPr lang="en-US" sz="1600" dirty="0" err="1" smtClean="0">
                <a:solidFill>
                  <a:schemeClr val="bg1"/>
                </a:solidFill>
                <a:cs typeface="Arial" pitchFamily="34" charset="0"/>
              </a:rPr>
              <a:t>Febiad</a:t>
            </a:r>
            <a:r>
              <a:rPr lang="en-US" sz="1600" dirty="0" smtClean="0">
                <a:solidFill>
                  <a:schemeClr val="bg1"/>
                </a:solidFill>
                <a:cs typeface="Arial" pitchFamily="34" charset="0"/>
              </a:rPr>
              <a:t>)</a:t>
            </a:r>
            <a:endParaRPr 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7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8" name="Rectangle 4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9" name="Forme libre 4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0" name="ZoneTexte 49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1" name="Image 50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2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637" y="0"/>
            <a:ext cx="840035" cy="1264383"/>
          </a:xfrm>
          <a:prstGeom prst="rect">
            <a:avLst/>
          </a:prstGeom>
          <a:noFill/>
        </p:spPr>
      </p:pic>
      <p:pic>
        <p:nvPicPr>
          <p:cNvPr id="6" name="Picture 4" descr="PICT0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803" y="901328"/>
            <a:ext cx="925958" cy="6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0" y="5085184"/>
            <a:ext cx="2700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 pitchFamily="34" charset="0"/>
              </a:rPr>
              <a:t>exploratory </a:t>
            </a:r>
            <a:r>
              <a:rPr lang="en-US" sz="1400" b="1" dirty="0" err="1" smtClean="0">
                <a:latin typeface="Calibri" pitchFamily="34" charset="0"/>
              </a:rPr>
              <a:t>photofission</a:t>
            </a:r>
            <a:r>
              <a:rPr lang="en-US" sz="1400" b="1" dirty="0" smtClean="0">
                <a:latin typeface="Calibri" pitchFamily="34" charset="0"/>
              </a:rPr>
              <a:t> experiment </a:t>
            </a:r>
            <a:r>
              <a:rPr lang="en-US" sz="1400" b="1" dirty="0">
                <a:latin typeface="Calibri" pitchFamily="34" charset="0"/>
              </a:rPr>
              <a:t>at CERN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-474453" y="6106727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ISOL available at TANDEM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PARRNe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smtClean="0">
                <a:latin typeface="Calibri" pitchFamily="34" charset="0"/>
              </a:rPr>
              <a:t>mass-separator on line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4537498"/>
            <a:ext cx="2682815" cy="464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arrival of the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LINAC cavity from decommissioned LEP injector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56962" y="3926891"/>
            <a:ext cx="28379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construction of the LINAC bunker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390146" y="3471291"/>
            <a:ext cx="1158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RF system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0" y="3080651"/>
            <a:ext cx="26051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First e-beam extracted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0" y="2634284"/>
            <a:ext cx="270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UCx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target on line with e-beam</a:t>
            </a:r>
          </a:p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– production yields measurements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-159490" y="1807886"/>
            <a:ext cx="295983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Commissioning : tests 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and radiation safety measurements</a:t>
            </a:r>
          </a:p>
          <a:p>
            <a:pPr algn="r"/>
            <a:r>
              <a:rPr lang="en-US" sz="1400" b="1" dirty="0" smtClean="0">
                <a:solidFill>
                  <a:srgbClr val="FF3300"/>
                </a:solidFill>
                <a:latin typeface="Calibri" pitchFamily="34" charset="0"/>
              </a:rPr>
              <a:t>TIS vault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grpSp>
        <p:nvGrpSpPr>
          <p:cNvPr id="15" name="Groupe 1"/>
          <p:cNvGrpSpPr>
            <a:grpSpLocks/>
          </p:cNvGrpSpPr>
          <p:nvPr/>
        </p:nvGrpSpPr>
        <p:grpSpPr bwMode="auto">
          <a:xfrm rot="16200000">
            <a:off x="210028" y="2599847"/>
            <a:ext cx="6657021" cy="1457325"/>
            <a:chOff x="1" y="81444"/>
            <a:chExt cx="8800942" cy="673160"/>
          </a:xfrm>
        </p:grpSpPr>
        <p:grpSp>
          <p:nvGrpSpPr>
            <p:cNvPr id="16" name="Groupe 27"/>
            <p:cNvGrpSpPr>
              <a:grpSpLocks/>
            </p:cNvGrpSpPr>
            <p:nvPr/>
          </p:nvGrpSpPr>
          <p:grpSpPr bwMode="auto">
            <a:xfrm>
              <a:off x="1" y="213358"/>
              <a:ext cx="8447374" cy="426720"/>
              <a:chOff x="1" y="-1"/>
              <a:chExt cx="8447374" cy="426720"/>
            </a:xfrm>
          </p:grpSpPr>
          <p:sp>
            <p:nvSpPr>
              <p:cNvPr id="32" name="Rectangle 8"/>
              <p:cNvSpPr>
                <a:spLocks noChangeArrowheads="1"/>
              </p:cNvSpPr>
              <p:nvPr/>
            </p:nvSpPr>
            <p:spPr bwMode="auto">
              <a:xfrm>
                <a:off x="1" y="-1"/>
                <a:ext cx="865631" cy="42671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33" name="Rectangle 2"/>
              <p:cNvSpPr>
                <a:spLocks noChangeArrowheads="1"/>
              </p:cNvSpPr>
              <p:nvPr/>
            </p:nvSpPr>
            <p:spPr bwMode="auto">
              <a:xfrm flipH="1">
                <a:off x="3864863" y="0"/>
                <a:ext cx="2276792" cy="426719"/>
              </a:xfrm>
              <a:prstGeom prst="rect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FFFF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34" name="Rectangle 2"/>
              <p:cNvSpPr>
                <a:spLocks noChangeArrowheads="1"/>
              </p:cNvSpPr>
              <p:nvPr/>
            </p:nvSpPr>
            <p:spPr bwMode="auto">
              <a:xfrm flipH="1">
                <a:off x="865632" y="0"/>
                <a:ext cx="2999230" cy="426719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35" name="Rectangle 2"/>
              <p:cNvSpPr>
                <a:spLocks noChangeArrowheads="1"/>
              </p:cNvSpPr>
              <p:nvPr/>
            </p:nvSpPr>
            <p:spPr bwMode="auto">
              <a:xfrm flipH="1">
                <a:off x="6141657" y="0"/>
                <a:ext cx="2305718" cy="426719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99FF66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31" name="Triangle isocèle 3"/>
            <p:cNvSpPr/>
            <p:nvPr/>
          </p:nvSpPr>
          <p:spPr>
            <a:xfrm rot="5400000">
              <a:off x="8287360" y="241020"/>
              <a:ext cx="673160" cy="354007"/>
            </a:xfrm>
            <a:prstGeom prst="triangle">
              <a:avLst/>
            </a:prstGeom>
            <a:solidFill>
              <a:srgbClr val="99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290890" y="5371137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2000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3290890" y="494250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2001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90890" y="451388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290890" y="408525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2003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0890" y="365662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2004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290890" y="3227997"/>
            <a:ext cx="590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2005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290890" y="279936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2006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290890" y="237074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2007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290890" y="194211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290890" y="156587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290890" y="115629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90858" y="579976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290858" y="620934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6" name="Accolade fermante 35"/>
          <p:cNvSpPr/>
          <p:nvPr/>
        </p:nvSpPr>
        <p:spPr>
          <a:xfrm flipH="1">
            <a:off x="2848238" y="1439431"/>
            <a:ext cx="255181" cy="871870"/>
          </a:xfrm>
          <a:prstGeom prst="rightBrace">
            <a:avLst>
              <a:gd name="adj1" fmla="val 522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0" y="1383046"/>
            <a:ext cx="2639683" cy="4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building of the low energy beam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lines + laser ion source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8" name="Connecteur droit 37"/>
          <p:cNvCxnSpPr/>
          <p:nvPr/>
        </p:nvCxnSpPr>
        <p:spPr>
          <a:xfrm rot="10800000">
            <a:off x="2752187" y="6370084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rot="10800000">
            <a:off x="2699792" y="5157192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0800000">
            <a:off x="2694678" y="467355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e 40"/>
          <p:cNvGrpSpPr/>
          <p:nvPr/>
        </p:nvGrpSpPr>
        <p:grpSpPr>
          <a:xfrm>
            <a:off x="2645795" y="3940490"/>
            <a:ext cx="684000" cy="292011"/>
            <a:chOff x="4586739" y="1587261"/>
            <a:chExt cx="684000" cy="292011"/>
          </a:xfrm>
        </p:grpSpPr>
        <p:cxnSp>
          <p:nvCxnSpPr>
            <p:cNvPr id="42" name="Connecteur droit 41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5"/>
          <p:cNvGrpSpPr/>
          <p:nvPr/>
        </p:nvGrpSpPr>
        <p:grpSpPr>
          <a:xfrm>
            <a:off x="2634294" y="3440158"/>
            <a:ext cx="684000" cy="401280"/>
            <a:chOff x="4586739" y="1587261"/>
            <a:chExt cx="684000" cy="292011"/>
          </a:xfrm>
        </p:grpSpPr>
        <p:cxnSp>
          <p:nvCxnSpPr>
            <p:cNvPr id="47" name="Connecteur droit 46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50"/>
          <p:cNvCxnSpPr/>
          <p:nvPr/>
        </p:nvCxnSpPr>
        <p:spPr>
          <a:xfrm rot="10800000">
            <a:off x="2709055" y="3186937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rot="10800000">
            <a:off x="2688928" y="293389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 52"/>
          <p:cNvGrpSpPr/>
          <p:nvPr/>
        </p:nvGrpSpPr>
        <p:grpSpPr>
          <a:xfrm>
            <a:off x="2614165" y="1582603"/>
            <a:ext cx="684000" cy="401280"/>
            <a:chOff x="4586739" y="1587261"/>
            <a:chExt cx="684000" cy="292011"/>
          </a:xfrm>
        </p:grpSpPr>
        <p:cxnSp>
          <p:nvCxnSpPr>
            <p:cNvPr id="54" name="Connecteur droit 53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Connecteur droit 57"/>
          <p:cNvCxnSpPr>
            <a:stCxn id="36" idx="1"/>
          </p:cNvCxnSpPr>
          <p:nvPr/>
        </p:nvCxnSpPr>
        <p:spPr>
          <a:xfrm flipH="1">
            <a:off x="2668772" y="1875366"/>
            <a:ext cx="179466" cy="198007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3288016" y="791112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2011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4" name="Text Box 10"/>
          <p:cNvSpPr txBox="1">
            <a:spLocks noChangeArrowheads="1"/>
          </p:cNvSpPr>
          <p:nvPr/>
        </p:nvSpPr>
        <p:spPr bwMode="auto">
          <a:xfrm>
            <a:off x="3302395" y="4173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299520" y="86624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2013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1" y="474397"/>
            <a:ext cx="263968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green light from French nuclear safety authorities</a:t>
            </a:r>
            <a:endParaRPr lang="fr-FR" sz="12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7" name="Connecteur droit 66"/>
          <p:cNvCxnSpPr>
            <a:endCxn id="66" idx="3"/>
          </p:cNvCxnSpPr>
          <p:nvPr/>
        </p:nvCxnSpPr>
        <p:spPr>
          <a:xfrm rot="10800000">
            <a:off x="2639684" y="705230"/>
            <a:ext cx="595235" cy="2136"/>
          </a:xfrm>
          <a:prstGeom prst="line">
            <a:avLst/>
          </a:prstGeom>
          <a:ln w="28575">
            <a:solidFill>
              <a:srgbClr val="00FF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23009" y="207034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BEDO commissioning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 rot="10800000">
            <a:off x="2674551" y="57313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rot="10800000">
            <a:off x="2484407" y="414068"/>
            <a:ext cx="189781" cy="163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9"/>
          <p:cNvSpPr txBox="1">
            <a:spLocks noChangeArrowheads="1"/>
          </p:cNvSpPr>
          <p:nvPr/>
        </p:nvSpPr>
        <p:spPr bwMode="auto">
          <a:xfrm>
            <a:off x="117894" y="991981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first laser ionized RIB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 rot="10800000">
            <a:off x="2709056" y="944069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149" y="712002"/>
            <a:ext cx="940279" cy="38355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75" name="Text Box 22"/>
          <p:cNvSpPr txBox="1">
            <a:spLocks noChangeArrowheads="1"/>
          </p:cNvSpPr>
          <p:nvPr/>
        </p:nvSpPr>
        <p:spPr bwMode="auto">
          <a:xfrm>
            <a:off x="4929290" y="4846658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83Ga -&gt; 83Ge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 Box 22"/>
          <p:cNvSpPr txBox="1">
            <a:spLocks noChangeArrowheads="1"/>
          </p:cNvSpPr>
          <p:nvPr/>
        </p:nvSpPr>
        <p:spPr bwMode="auto">
          <a:xfrm>
            <a:off x="4938852" y="4446165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81Zn -&gt; 81Ga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 Box 22"/>
          <p:cNvSpPr txBox="1">
            <a:spLocks noChangeArrowheads="1"/>
          </p:cNvSpPr>
          <p:nvPr/>
        </p:nvSpPr>
        <p:spPr bwMode="auto">
          <a:xfrm>
            <a:off x="5297148" y="1917623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84Ga -&gt; 84Ge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8" name="Connecteur droit 77"/>
          <p:cNvCxnSpPr/>
          <p:nvPr/>
        </p:nvCxnSpPr>
        <p:spPr>
          <a:xfrm>
            <a:off x="3918759" y="2166398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>
            <a:off x="3922303" y="4689859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>
            <a:off x="3943568" y="5093895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9"/>
          <p:cNvSpPr txBox="1">
            <a:spLocks noChangeArrowheads="1"/>
          </p:cNvSpPr>
          <p:nvPr/>
        </p:nvSpPr>
        <p:spPr bwMode="auto">
          <a:xfrm>
            <a:off x="4370718" y="6095225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initial idea of a R&amp;D test bench for the SPIRAL2 project at the Orsay Tandem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cxnSp>
        <p:nvCxnSpPr>
          <p:cNvPr id="84" name="Connecteur droit 83"/>
          <p:cNvCxnSpPr/>
          <p:nvPr/>
        </p:nvCxnSpPr>
        <p:spPr>
          <a:xfrm rot="10800000" flipH="1">
            <a:off x="3844866" y="6375835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>
          <a:xfrm rot="10800000">
            <a:off x="2688928" y="17344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rot="5400000">
            <a:off x="2622431" y="957532"/>
            <a:ext cx="103516" cy="69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4" descr="alto_cou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668" y="5164458"/>
            <a:ext cx="1164565" cy="96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5" descr="PIC0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3851" y="4442604"/>
            <a:ext cx="815607" cy="61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8921" y="3806909"/>
            <a:ext cx="810882" cy="60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faisceau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2874" y="3079385"/>
            <a:ext cx="621581" cy="4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4" descr="_IGP1067"/>
          <p:cNvPicPr>
            <a:picLocks noChangeAspect="1" noChangeArrowheads="1"/>
          </p:cNvPicPr>
          <p:nvPr/>
        </p:nvPicPr>
        <p:blipFill>
          <a:blip r:embed="rId10" cstate="print"/>
          <a:srcRect t="23750"/>
          <a:stretch>
            <a:fillRect/>
          </a:stretch>
        </p:blipFill>
        <p:spPr bwMode="auto">
          <a:xfrm>
            <a:off x="4182554" y="1145607"/>
            <a:ext cx="725876" cy="83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51"/>
          <p:cNvPicPr>
            <a:picLocks noChangeAspect="1" noChangeArrowheads="1"/>
          </p:cNvPicPr>
          <p:nvPr/>
        </p:nvPicPr>
        <p:blipFill>
          <a:blip r:embed="rId11" cstate="print"/>
          <a:srcRect l="5719" t="24232" r="3336" b="18510"/>
          <a:stretch>
            <a:fillRect/>
          </a:stretch>
        </p:blipFill>
        <p:spPr bwMode="auto">
          <a:xfrm>
            <a:off x="4064869" y="1965343"/>
            <a:ext cx="1223123" cy="109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1" descr="000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6771" y="2580939"/>
            <a:ext cx="1157048" cy="86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Text Box 29"/>
          <p:cNvSpPr txBox="1">
            <a:spLocks noChangeArrowheads="1"/>
          </p:cNvSpPr>
          <p:nvPr/>
        </p:nvSpPr>
        <p:spPr bwMode="auto">
          <a:xfrm>
            <a:off x="1219200" y="-27384"/>
            <a:ext cx="1449248" cy="276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INAUGURATION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9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90" name="Rectangle 8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1" name="Forme libre 90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2" name="ZoneTexte 9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0" name="Image 99" descr="IPN_SMALL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6123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o_mes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5613"/>
            <a:ext cx="9144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1594" y="1119188"/>
            <a:ext cx="2382838" cy="2795587"/>
            <a:chOff x="150" y="624"/>
            <a:chExt cx="1501" cy="1761"/>
          </a:xfrm>
        </p:grpSpPr>
        <p:sp>
          <p:nvSpPr>
            <p:cNvPr id="4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5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Tahoma" pitchFamily="34" charset="0"/>
                </a:rPr>
                <a:t>Production /s/100nA</a:t>
              </a:r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10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1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2 </a:t>
                  </a:r>
                  <a:r>
                    <a:rPr lang="fr-FR" sz="1200" b="1"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1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9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35900" y="3543300"/>
            <a:ext cx="1308100" cy="2222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6882060" y="3543300"/>
            <a:ext cx="20031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measured in </a:t>
            </a:r>
            <a:r>
              <a:rPr lang="en-GB" sz="1400" b="1" dirty="0" smtClean="0">
                <a:latin typeface="Calibri" pitchFamily="34" charset="0"/>
              </a:rPr>
              <a:t>June </a:t>
            </a:r>
            <a:r>
              <a:rPr lang="en-GB" sz="1400" b="1" dirty="0">
                <a:latin typeface="Calibri" pitchFamily="34" charset="0"/>
              </a:rPr>
              <a:t>2006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6648450" y="3806825"/>
            <a:ext cx="2368550" cy="17572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0" y="241300"/>
            <a:ext cx="49149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Measured productions yields at the detection point </a:t>
            </a:r>
            <a:endParaRPr lang="en-US" sz="1600" dirty="0" smtClean="0">
              <a:latin typeface="Calibri" pitchFamily="34" charset="0"/>
            </a:endParaRPr>
          </a:p>
          <a:p>
            <a:r>
              <a:rPr lang="fr-FR" sz="1600" dirty="0" smtClean="0">
                <a:latin typeface="Calibri" pitchFamily="34" charset="0"/>
              </a:rPr>
              <a:t>on </a:t>
            </a:r>
            <a:r>
              <a:rPr lang="fr-FR" sz="1600" dirty="0">
                <a:latin typeface="Calibri" pitchFamily="34" charset="0"/>
              </a:rPr>
              <a:t>line </a:t>
            </a:r>
            <a:r>
              <a:rPr lang="fr-FR" sz="1600" dirty="0" err="1">
                <a:latin typeface="Calibri" pitchFamily="34" charset="0"/>
              </a:rPr>
              <a:t>with</a:t>
            </a:r>
            <a:r>
              <a:rPr lang="en-US" sz="1600" dirty="0">
                <a:latin typeface="Calibri" pitchFamily="34" charset="0"/>
              </a:rPr>
              <a:t> the </a:t>
            </a:r>
            <a:r>
              <a:rPr lang="en-US" sz="1600" dirty="0" err="1">
                <a:latin typeface="Calibri" pitchFamily="34" charset="0"/>
              </a:rPr>
              <a:t>PARRNe</a:t>
            </a:r>
            <a:r>
              <a:rPr lang="en-US" sz="1600" dirty="0">
                <a:latin typeface="Calibri" pitchFamily="34" charset="0"/>
              </a:rPr>
              <a:t> mass separator</a:t>
            </a:r>
          </a:p>
          <a:p>
            <a:r>
              <a:rPr lang="en-US" sz="1600" dirty="0">
                <a:latin typeface="Calibri" pitchFamily="34" charset="0"/>
              </a:rPr>
              <a:t>electrons -&gt; gamma induced fission</a:t>
            </a:r>
            <a:endParaRPr lang="fr-FR" sz="1600" dirty="0"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-20638"/>
            <a:ext cx="8885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ALTO=ISOL installation  based on photo-fission: the first of its kind in the world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726238" y="3914775"/>
            <a:ext cx="25892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Hot plasma ion source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100nA </a:t>
            </a:r>
            <a:r>
              <a:rPr lang="en-US" sz="1400" b="1" dirty="0" smtClean="0">
                <a:latin typeface="Calibri" pitchFamily="34" charset="0"/>
              </a:rPr>
              <a:t>electrons</a:t>
            </a:r>
            <a:endParaRPr lang="en-US" sz="1400" b="1" dirty="0">
              <a:latin typeface="Calibri" pitchFamily="34" charset="0"/>
            </a:endParaRP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50 MeV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</a:t>
            </a:r>
            <a:r>
              <a:rPr lang="en-US" sz="1400" b="1" baseline="30000" dirty="0">
                <a:latin typeface="Calibri" pitchFamily="34" charset="0"/>
              </a:rPr>
              <a:t>9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err="1">
                <a:latin typeface="Calibri" pitchFamily="34" charset="0"/>
              </a:rPr>
              <a:t>fissons</a:t>
            </a:r>
            <a:r>
              <a:rPr lang="en-US" sz="1400" b="1" dirty="0">
                <a:latin typeface="Calibri" pitchFamily="34" charset="0"/>
              </a:rPr>
              <a:t>/s inside the target</a:t>
            </a:r>
          </a:p>
        </p:txBody>
      </p:sp>
      <p:sp>
        <p:nvSpPr>
          <p:cNvPr id="27" name="Text Box 41"/>
          <p:cNvSpPr txBox="1">
            <a:spLocks noChangeArrowheads="1"/>
          </p:cNvSpPr>
          <p:nvPr/>
        </p:nvSpPr>
        <p:spPr bwMode="auto">
          <a:xfrm>
            <a:off x="6228273" y="5595034"/>
            <a:ext cx="2915727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nominal intensity:</a:t>
            </a:r>
          </a:p>
          <a:p>
            <a:r>
              <a:rPr lang="en-GB" b="1" dirty="0" smtClean="0">
                <a:latin typeface="Calibri" pitchFamily="34" charset="0"/>
              </a:rPr>
              <a:t>10 </a:t>
            </a:r>
            <a:r>
              <a:rPr lang="el-GR" b="1" dirty="0" smtClean="0">
                <a:latin typeface="Arial"/>
                <a:cs typeface="Arial"/>
              </a:rPr>
              <a:t>μ</a:t>
            </a:r>
            <a:r>
              <a:rPr lang="fr-FR" b="1" dirty="0" smtClean="0">
                <a:latin typeface="Arial"/>
                <a:cs typeface="Arial"/>
              </a:rPr>
              <a:t>A </a:t>
            </a:r>
            <a:r>
              <a:rPr lang="fr-FR" b="1" dirty="0" smtClean="0">
                <a:latin typeface="Arial"/>
                <a:cs typeface="Arial"/>
                <a:sym typeface="Symbol"/>
              </a:rPr>
              <a:t>~ 10</a:t>
            </a:r>
            <a:r>
              <a:rPr lang="fr-FR" b="1" baseline="30000" dirty="0" smtClean="0">
                <a:latin typeface="Arial"/>
                <a:cs typeface="Arial"/>
                <a:sym typeface="Symbol"/>
              </a:rPr>
              <a:t>11 </a:t>
            </a:r>
            <a:r>
              <a:rPr lang="fr-FR" b="1" dirty="0" smtClean="0">
                <a:latin typeface="Arial"/>
                <a:cs typeface="Arial"/>
                <a:sym typeface="Symbol"/>
              </a:rPr>
              <a:t>fissions/s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28" name="Accolade fermante 27"/>
          <p:cNvSpPr/>
          <p:nvPr/>
        </p:nvSpPr>
        <p:spPr>
          <a:xfrm>
            <a:off x="1606204" y="1512094"/>
            <a:ext cx="301500" cy="2341562"/>
          </a:xfrm>
          <a:prstGeom prst="rightBrace">
            <a:avLst>
              <a:gd name="adj1" fmla="val 588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2123728" y="1449388"/>
            <a:ext cx="2640012" cy="646113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1200" b="1">
                <a:solidFill>
                  <a:srgbClr val="00FF00"/>
                </a:solidFill>
              </a:rPr>
              <a:t>green light from French nuclear safety authorities</a:t>
            </a:r>
          </a:p>
          <a:p>
            <a:pPr algn="r" eaLnBrk="1" hangingPunct="1"/>
            <a:r>
              <a:rPr lang="en-US" sz="1200" b="1">
                <a:solidFill>
                  <a:srgbClr val="00FF00"/>
                </a:solidFill>
              </a:rPr>
              <a:t>officially granted Spring 2012</a:t>
            </a:r>
            <a:endParaRPr lang="fr-FR" sz="1200" b="1">
              <a:solidFill>
                <a:srgbClr val="00FF00"/>
              </a:solidFill>
            </a:endParaRPr>
          </a:p>
        </p:txBody>
      </p:sp>
      <p:pic>
        <p:nvPicPr>
          <p:cNvPr id="36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116807"/>
            <a:ext cx="939800" cy="3825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907704" y="2498209"/>
            <a:ext cx="720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×100</a:t>
            </a:r>
            <a:endParaRPr lang="fr-FR" dirty="0"/>
          </a:p>
        </p:txBody>
      </p:sp>
      <p:grpSp>
        <p:nvGrpSpPr>
          <p:cNvPr id="37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38" name="Rectangle 3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9" name="Forme libre 3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2" name="ZoneTexte 4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3" name="Image 42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1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e 48"/>
          <p:cNvGrpSpPr/>
          <p:nvPr/>
        </p:nvGrpSpPr>
        <p:grpSpPr>
          <a:xfrm>
            <a:off x="0" y="-20638"/>
            <a:ext cx="9144000" cy="338554"/>
            <a:chOff x="0" y="-20638"/>
            <a:chExt cx="9144000" cy="338554"/>
          </a:xfrm>
        </p:grpSpPr>
        <p:sp>
          <p:nvSpPr>
            <p:cNvPr id="43" name="Rectangle 42"/>
            <p:cNvSpPr/>
            <p:nvPr/>
          </p:nvSpPr>
          <p:spPr bwMode="auto">
            <a:xfrm>
              <a:off x="0" y="0"/>
              <a:ext cx="9144000" cy="3111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0" y="-20638"/>
              <a:ext cx="88852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Calibri" pitchFamily="34" charset="0"/>
                </a:rPr>
                <a:t>ALTO=ISOL installation  based on photo-fission: the first of its kind in the world</a:t>
              </a:r>
              <a:endParaRPr lang="en-US" sz="16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4" name="Espace réservé du contenu 5" descr="alto_2.jpg"/>
          <p:cNvPicPr>
            <a:picLocks noChangeAspect="1"/>
          </p:cNvPicPr>
          <p:nvPr/>
        </p:nvPicPr>
        <p:blipFill>
          <a:blip r:embed="rId2" cstate="print"/>
          <a:srcRect l="28284" t="7954" r="8633" b="31339"/>
          <a:stretch>
            <a:fillRect/>
          </a:stretch>
        </p:blipFill>
        <p:spPr bwMode="auto">
          <a:xfrm>
            <a:off x="0" y="908720"/>
            <a:ext cx="914400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427984" y="4149080"/>
            <a:ext cx="13239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err="1"/>
              <a:t>PARRNe</a:t>
            </a:r>
            <a:r>
              <a:rPr lang="en-US" sz="1200" b="1" dirty="0"/>
              <a:t> </a:t>
            </a:r>
          </a:p>
          <a:p>
            <a:pPr algn="ctr"/>
            <a:r>
              <a:rPr lang="en-US" sz="1200" b="1" dirty="0"/>
              <a:t>mass separator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6" name="Connecteur droit avec flèche 5"/>
          <p:cNvCxnSpPr>
            <a:stCxn id="5" idx="1"/>
          </p:cNvCxnSpPr>
          <p:nvPr/>
        </p:nvCxnSpPr>
        <p:spPr>
          <a:xfrm rot="10800000" flipV="1">
            <a:off x="3707904" y="4380062"/>
            <a:ext cx="720080" cy="1290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 bwMode="auto">
          <a:xfrm rot="784009">
            <a:off x="1770346" y="5479948"/>
            <a:ext cx="1069302" cy="10926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0" name="Connecteur droit 9"/>
          <p:cNvCxnSpPr>
            <a:stCxn id="9" idx="1"/>
          </p:cNvCxnSpPr>
          <p:nvPr/>
        </p:nvCxnSpPr>
        <p:spPr bwMode="auto">
          <a:xfrm rot="16200000" flipV="1">
            <a:off x="1366194" y="4906614"/>
            <a:ext cx="911354" cy="4043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50"/>
          <p:cNvGrpSpPr>
            <a:grpSpLocks/>
          </p:cNvGrpSpPr>
          <p:nvPr/>
        </p:nvGrpSpPr>
        <p:grpSpPr bwMode="auto">
          <a:xfrm>
            <a:off x="2394744" y="3711128"/>
            <a:ext cx="844550" cy="1725614"/>
            <a:chOff x="4296615" y="2207906"/>
            <a:chExt cx="844550" cy="1726279"/>
          </a:xfrm>
        </p:grpSpPr>
        <p:cxnSp>
          <p:nvCxnSpPr>
            <p:cNvPr id="15" name="Connecteur droit avec flèche 14"/>
            <p:cNvCxnSpPr/>
            <p:nvPr/>
          </p:nvCxnSpPr>
          <p:spPr>
            <a:xfrm rot="16200000" flipV="1">
              <a:off x="4148841" y="3373661"/>
              <a:ext cx="708298" cy="4127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5400000" flipH="1" flipV="1">
              <a:off x="4153622" y="2798745"/>
              <a:ext cx="613011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/>
            <p:cNvSpPr/>
            <p:nvPr/>
          </p:nvSpPr>
          <p:spPr bwMode="auto">
            <a:xfrm>
              <a:off x="4417265" y="2207906"/>
              <a:ext cx="723900" cy="466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" name="Groupe 4"/>
          <p:cNvGrpSpPr>
            <a:grpSpLocks/>
          </p:cNvGrpSpPr>
          <p:nvPr/>
        </p:nvGrpSpPr>
        <p:grpSpPr bwMode="auto">
          <a:xfrm>
            <a:off x="6540500" y="0"/>
            <a:ext cx="2603500" cy="1384995"/>
            <a:chOff x="789004" y="0"/>
            <a:chExt cx="3891726" cy="2163935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6092" y="0"/>
              <a:ext cx="2854638" cy="21355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789004" y="0"/>
              <a:ext cx="1419539" cy="21639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/>
                <a:t>e-LINAC </a:t>
              </a:r>
            </a:p>
            <a:p>
              <a:pPr algn="ctr"/>
              <a:r>
                <a:rPr lang="en-US" sz="1200" b="1" dirty="0">
                  <a:solidFill>
                    <a:srgbClr val="FF3300"/>
                  </a:solidFill>
                </a:rPr>
                <a:t>10 µA 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50MeV</a:t>
              </a:r>
            </a:p>
            <a:p>
              <a:pPr algn="ctr"/>
              <a:r>
                <a:rPr lang="en-US" sz="1200" b="1" dirty="0" smtClean="0">
                  <a:solidFill>
                    <a:srgbClr val="FF3300"/>
                  </a:solidFill>
                </a:rPr>
                <a:t>(former 1</a:t>
              </a:r>
              <a:r>
                <a:rPr lang="en-US" sz="1200" b="1" baseline="30000" dirty="0" smtClean="0">
                  <a:solidFill>
                    <a:srgbClr val="FF3300"/>
                  </a:solidFill>
                </a:rPr>
                <a:t>st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 section of the LEP injector)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</p:grpSp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2497138"/>
            <a:ext cx="276225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384925" y="2376488"/>
            <a:ext cx="1254125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TIS vault</a:t>
            </a:r>
          </a:p>
          <a:p>
            <a:pPr algn="ctr"/>
            <a:r>
              <a:rPr lang="fr-FR" sz="1200" b="1">
                <a:solidFill>
                  <a:srgbClr val="FF3300"/>
                </a:solidFill>
              </a:rPr>
              <a:t>~5.10^11 fissions/s</a:t>
            </a:r>
          </a:p>
        </p:txBody>
      </p: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6934200" y="4641850"/>
            <a:ext cx="2051050" cy="1258888"/>
            <a:chOff x="1996" y="614"/>
            <a:chExt cx="1292" cy="793"/>
          </a:xfrm>
        </p:grpSpPr>
        <p:sp>
          <p:nvSpPr>
            <p:cNvPr id="26" name="Rectangle 32"/>
            <p:cNvSpPr>
              <a:spLocks noChangeArrowheads="1"/>
            </p:cNvSpPr>
            <p:nvPr/>
          </p:nvSpPr>
          <p:spPr bwMode="auto">
            <a:xfrm>
              <a:off x="1996" y="614"/>
              <a:ext cx="1292" cy="79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7" name="Picture 30" descr="IMGP07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2" y="653"/>
              <a:ext cx="116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 Box 123"/>
          <p:cNvSpPr txBox="1">
            <a:spLocks noChangeArrowheads="1"/>
          </p:cNvSpPr>
          <p:nvPr/>
        </p:nvSpPr>
        <p:spPr bwMode="auto">
          <a:xfrm>
            <a:off x="6810375" y="4400550"/>
            <a:ext cx="23336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/>
              <a:t>Target Ion-source ensemble</a:t>
            </a:r>
            <a:endParaRPr lang="fr-FR" sz="1200" b="1"/>
          </a:p>
        </p:txBody>
      </p:sp>
      <p:cxnSp>
        <p:nvCxnSpPr>
          <p:cNvPr id="29" name="Connecteur droit avec flèche 28"/>
          <p:cNvCxnSpPr>
            <a:stCxn id="24" idx="1"/>
          </p:cNvCxnSpPr>
          <p:nvPr/>
        </p:nvCxnSpPr>
        <p:spPr>
          <a:xfrm rot="10800000" flipV="1">
            <a:off x="5938838" y="2700338"/>
            <a:ext cx="446087" cy="193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_IGP10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7225" y="4691063"/>
            <a:ext cx="1695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23"/>
          <p:cNvSpPr txBox="1">
            <a:spLocks noChangeArrowheads="1"/>
          </p:cNvSpPr>
          <p:nvPr/>
        </p:nvSpPr>
        <p:spPr bwMode="auto">
          <a:xfrm>
            <a:off x="4465638" y="4695825"/>
            <a:ext cx="16732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/>
              <a:t>kicker - bender </a:t>
            </a:r>
            <a:endParaRPr lang="fr-FR" sz="1200" b="1"/>
          </a:p>
        </p:txBody>
      </p:sp>
      <p:cxnSp>
        <p:nvCxnSpPr>
          <p:cNvPr id="32" name="Connecteur droit avec flèche 31"/>
          <p:cNvCxnSpPr>
            <a:stCxn id="31" idx="1"/>
          </p:cNvCxnSpPr>
          <p:nvPr/>
        </p:nvCxnSpPr>
        <p:spPr>
          <a:xfrm rot="10800000" flipV="1">
            <a:off x="2987824" y="4833938"/>
            <a:ext cx="1477814" cy="6112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2195736" y="2204864"/>
            <a:ext cx="132397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secondary </a:t>
            </a:r>
          </a:p>
          <a:p>
            <a:pPr algn="ctr"/>
            <a:r>
              <a:rPr lang="en-US" sz="1200" b="1" dirty="0" smtClean="0"/>
              <a:t>beam lines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2339752" y="3068960"/>
            <a:ext cx="139598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POLAREX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nuclear orientation on line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47" name="Ellipse 46"/>
          <p:cNvSpPr/>
          <p:nvPr/>
        </p:nvSpPr>
        <p:spPr bwMode="auto">
          <a:xfrm rot="784009">
            <a:off x="3565263" y="5585399"/>
            <a:ext cx="686367" cy="7277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2987824" y="6237312"/>
            <a:ext cx="1395983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identification station</a:t>
            </a:r>
          </a:p>
        </p:txBody>
      </p:sp>
      <p:pic>
        <p:nvPicPr>
          <p:cNvPr id="50" name="Picture 3" descr="D:\temporaire\DETECTEURS_TANDEM_ALTO\Radioactivité\BEDO\Photos BEDO\__IGP2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2856"/>
            <a:ext cx="2123728" cy="255738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0" y="1484784"/>
            <a:ext cx="110795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BEDO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beta decay spectroscopy</a:t>
            </a:r>
            <a:endParaRPr lang="fr-FR" sz="1200" b="1" dirty="0">
              <a:solidFill>
                <a:srgbClr val="FF3300"/>
              </a:solidFill>
            </a:endParaRPr>
          </a:p>
        </p:txBody>
      </p:sp>
      <p:grpSp>
        <p:nvGrpSpPr>
          <p:cNvPr id="51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52" name="Rectangle 5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3" name="Forme libre 52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5" name="Image 54" descr="IPN_SMALL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0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347028" y="2133590"/>
            <a:ext cx="6145124" cy="3603037"/>
            <a:chOff x="13409" y="616967"/>
            <a:chExt cx="5682368" cy="3333377"/>
          </a:xfrm>
        </p:grpSpPr>
        <p:pic>
          <p:nvPicPr>
            <p:cNvPr id="4" name="Image 4" descr="facilities_photo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/>
          </p:blipFill>
          <p:spPr bwMode="auto">
            <a:xfrm>
              <a:off x="13410" y="616968"/>
              <a:ext cx="5682366" cy="333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riangle rectangle 4"/>
            <p:cNvSpPr/>
            <p:nvPr/>
          </p:nvSpPr>
          <p:spPr>
            <a:xfrm rot="5400000">
              <a:off x="1181102" y="-550726"/>
              <a:ext cx="1666689" cy="400207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riangle rectangle 5"/>
            <p:cNvSpPr/>
            <p:nvPr/>
          </p:nvSpPr>
          <p:spPr>
            <a:xfrm rot="16200000">
              <a:off x="3736823" y="1991390"/>
              <a:ext cx="1457450" cy="24604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1347027" y="2133590"/>
            <a:ext cx="6145125" cy="36030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347027" y="2141712"/>
            <a:ext cx="70458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RIB developments at ALTO</a:t>
            </a:r>
          </a:p>
          <a:p>
            <a:r>
              <a:rPr lang="en-US" sz="2400" dirty="0" smtClean="0"/>
              <a:t>and contribution to R&amp;D in ISOL science </a:t>
            </a:r>
          </a:p>
          <a:p>
            <a:r>
              <a:rPr lang="en-US" sz="2400" dirty="0" smtClean="0"/>
              <a:t>from</a:t>
            </a:r>
            <a:r>
              <a:rPr lang="en-US" sz="2400" dirty="0" smtClean="0"/>
              <a:t> ALTO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9184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alto_mes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897" y="1595182"/>
            <a:ext cx="3748583" cy="16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" name="Groupe 9"/>
          <p:cNvGrpSpPr>
            <a:grpSpLocks/>
          </p:cNvGrpSpPr>
          <p:nvPr/>
        </p:nvGrpSpPr>
        <p:grpSpPr bwMode="auto">
          <a:xfrm>
            <a:off x="251520" y="980728"/>
            <a:ext cx="5029200" cy="2749550"/>
            <a:chOff x="611560" y="683695"/>
            <a:chExt cx="5364389" cy="319535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28700"/>
              <a:ext cx="5364389" cy="315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36770" y="683695"/>
              <a:ext cx="3330730" cy="225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76805" y="2508294"/>
              <a:ext cx="809400" cy="13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9" name="Connecteur droit 8"/>
          <p:cNvCxnSpPr/>
          <p:nvPr/>
        </p:nvCxnSpPr>
        <p:spPr>
          <a:xfrm flipH="1">
            <a:off x="2699792" y="1804889"/>
            <a:ext cx="6192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arallélogramme 14"/>
          <p:cNvSpPr/>
          <p:nvPr/>
        </p:nvSpPr>
        <p:spPr>
          <a:xfrm>
            <a:off x="2699792" y="1019454"/>
            <a:ext cx="7488832" cy="785435"/>
          </a:xfrm>
          <a:prstGeom prst="parallelogram">
            <a:avLst>
              <a:gd name="adj" fmla="val 179764"/>
            </a:avLst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328084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Lanthanide Region</a:t>
            </a:r>
            <a:endParaRPr lang="en-US" i="1" dirty="0"/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86036"/>
              </p:ext>
            </p:extLst>
          </p:nvPr>
        </p:nvGraphicFramePr>
        <p:xfrm>
          <a:off x="-20921" y="3739059"/>
          <a:ext cx="5762797" cy="2595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Graphique" r:id="rId5" imgW="9001354" imgH="3467405" progId="Excel.Chart.8">
                  <p:embed/>
                </p:oleObj>
              </mc:Choice>
              <mc:Fallback>
                <p:oleObj name="Graphique" r:id="rId5" imgW="9001354" imgH="34674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921" y="3739059"/>
                        <a:ext cx="5762797" cy="2595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Connecteur droit avec flèche 31"/>
          <p:cNvCxnSpPr>
            <a:stCxn id="33" idx="2"/>
          </p:cNvCxnSpPr>
          <p:nvPr/>
        </p:nvCxnSpPr>
        <p:spPr>
          <a:xfrm>
            <a:off x="4297083" y="3730278"/>
            <a:ext cx="418933" cy="6722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987824" y="3083947"/>
            <a:ext cx="261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Semi refractory</a:t>
            </a:r>
          </a:p>
          <a:p>
            <a:r>
              <a:rPr lang="en-US" i="1" dirty="0" smtClean="0"/>
              <a:t> (slow release from UCx)</a:t>
            </a:r>
            <a:endParaRPr lang="en-US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6012160" y="3573016"/>
            <a:ext cx="3024336" cy="298543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dirty="0" smtClean="0"/>
              <a:t>Strong physics motivation:</a:t>
            </a:r>
          </a:p>
          <a:p>
            <a:r>
              <a:rPr lang="en-US" dirty="0" smtClean="0"/>
              <a:t>study of mid-shell effects </a:t>
            </a:r>
          </a:p>
          <a:p>
            <a:r>
              <a:rPr lang="en-US" dirty="0" smtClean="0">
                <a:sym typeface="Wingdings"/>
              </a:rPr>
              <a:t> B(E2) measurements</a:t>
            </a:r>
          </a:p>
          <a:p>
            <a:pPr marL="285750" indent="-285750">
              <a:buFont typeface="Wingdings" pitchFamily="2" charset="2"/>
              <a:buChar char="ð"/>
            </a:pPr>
            <a:r>
              <a:rPr lang="en-US" b="1" i="1" dirty="0" smtClean="0">
                <a:sym typeface="Wingdings"/>
              </a:rPr>
              <a:t>fast timing</a:t>
            </a:r>
          </a:p>
          <a:p>
            <a:endParaRPr lang="en-US" b="1" i="1" dirty="0" smtClean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Program led by B. </a:t>
            </a:r>
            <a:r>
              <a:rPr lang="en-US" sz="1400" dirty="0" err="1" smtClean="0">
                <a:sym typeface="Wingdings"/>
              </a:rPr>
              <a:t>Roussière</a:t>
            </a:r>
            <a:r>
              <a:rPr lang="en-US" sz="1400" dirty="0" smtClean="0">
                <a:sym typeface="Wingdings"/>
              </a:rPr>
              <a:t> (IPN </a:t>
            </a:r>
            <a:r>
              <a:rPr lang="en-US" sz="1400" dirty="0" err="1" smtClean="0">
                <a:sym typeface="Wingdings"/>
              </a:rPr>
              <a:t>Orsay</a:t>
            </a:r>
            <a:r>
              <a:rPr lang="en-US" sz="1400" dirty="0" smtClean="0">
                <a:sym typeface="Wingdings"/>
              </a:rPr>
              <a:t>), collaboration </a:t>
            </a:r>
            <a:r>
              <a:rPr lang="en-US" sz="1400" dirty="0" smtClean="0"/>
              <a:t>CSNSM (France), </a:t>
            </a:r>
            <a:r>
              <a:rPr lang="en-US" sz="1400" dirty="0" err="1" smtClean="0"/>
              <a:t>Tandar</a:t>
            </a:r>
            <a:r>
              <a:rPr lang="en-US" sz="1400" dirty="0" smtClean="0"/>
              <a:t> (Argentina) and INRNE (Bulgaria)</a:t>
            </a:r>
          </a:p>
          <a:p>
            <a:endParaRPr lang="en-US" sz="1400" dirty="0" smtClean="0"/>
          </a:p>
          <a:p>
            <a:r>
              <a:rPr lang="en-US" sz="1400" dirty="0" smtClean="0">
                <a:sym typeface="Wingdings"/>
              </a:rPr>
              <a:t>first fast-timing experiment at ALTO with low-intensity e</a:t>
            </a:r>
            <a:r>
              <a:rPr lang="en-US" sz="1400" baseline="30000" dirty="0" smtClean="0">
                <a:sym typeface="Wingdings"/>
              </a:rPr>
              <a:t>-</a:t>
            </a:r>
            <a:r>
              <a:rPr lang="en-US" sz="1400" dirty="0" smtClean="0">
                <a:sym typeface="Wingdings"/>
              </a:rPr>
              <a:t> beam on </a:t>
            </a:r>
            <a:r>
              <a:rPr lang="en-US" sz="1400" baseline="30000" dirty="0" smtClean="0">
                <a:sym typeface="Wingdings"/>
              </a:rPr>
              <a:t>137,139</a:t>
            </a:r>
            <a:r>
              <a:rPr lang="en-US" sz="1400" dirty="0" smtClean="0">
                <a:sym typeface="Wingdings"/>
              </a:rPr>
              <a:t>Cs</a:t>
            </a:r>
          </a:p>
          <a:p>
            <a:r>
              <a:rPr lang="en-US" sz="1400" dirty="0" smtClean="0">
                <a:sym typeface="Wingdings"/>
              </a:rPr>
              <a:t>Eur. Phys. J. A (2011) </a:t>
            </a:r>
            <a:r>
              <a:rPr lang="en-US" sz="1400" b="1" dirty="0" smtClean="0">
                <a:sym typeface="Wingdings"/>
              </a:rPr>
              <a:t>47</a:t>
            </a:r>
            <a:r>
              <a:rPr lang="en-US" sz="1400" dirty="0" smtClean="0">
                <a:sym typeface="Wingdings"/>
              </a:rPr>
              <a:t>: 106</a:t>
            </a:r>
          </a:p>
        </p:txBody>
      </p:sp>
      <p:grpSp>
        <p:nvGrpSpPr>
          <p:cNvPr id="42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3" name="Rectangle 4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4" name="Forme libre 43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5" name="ZoneTexte 44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6" name="Image 45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21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10216" t="7087" r="13163" b="12589"/>
          <a:stretch>
            <a:fillRect/>
          </a:stretch>
        </p:blipFill>
        <p:spPr bwMode="auto">
          <a:xfrm rot="20584073">
            <a:off x="177761" y="3640413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/>
          <p:nvPr/>
        </p:nvGrpSpPr>
        <p:grpSpPr>
          <a:xfrm>
            <a:off x="20080" y="616968"/>
            <a:ext cx="5682368" cy="3333377"/>
            <a:chOff x="13409" y="616967"/>
            <a:chExt cx="5682368" cy="3333377"/>
          </a:xfrm>
        </p:grpSpPr>
        <p:pic>
          <p:nvPicPr>
            <p:cNvPr id="10" name="Image 4" descr="facilities_photo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/>
          </p:blipFill>
          <p:spPr bwMode="auto">
            <a:xfrm>
              <a:off x="13410" y="616968"/>
              <a:ext cx="5682366" cy="333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riangle rectangle 10"/>
            <p:cNvSpPr/>
            <p:nvPr/>
          </p:nvSpPr>
          <p:spPr>
            <a:xfrm rot="5400000">
              <a:off x="1181102" y="-550726"/>
              <a:ext cx="1666689" cy="400207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rectangle 14"/>
            <p:cNvSpPr/>
            <p:nvPr/>
          </p:nvSpPr>
          <p:spPr>
            <a:xfrm rot="16200000">
              <a:off x="3736823" y="1991390"/>
              <a:ext cx="1457450" cy="24604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Rectangle 3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68144" y="778901"/>
            <a:ext cx="280831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SIHL off-line mass separator</a:t>
            </a:r>
          </a:p>
        </p:txBody>
      </p:sp>
      <p:sp>
        <p:nvSpPr>
          <p:cNvPr id="12" name="Ellipse 11"/>
          <p:cNvSpPr/>
          <p:nvPr/>
        </p:nvSpPr>
        <p:spPr>
          <a:xfrm rot="20383959">
            <a:off x="3313241" y="968468"/>
            <a:ext cx="1213676" cy="666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>
            <a:stCxn id="12" idx="6"/>
            <a:endCxn id="8" idx="1"/>
          </p:cNvCxnSpPr>
          <p:nvPr/>
        </p:nvCxnSpPr>
        <p:spPr>
          <a:xfrm flipV="1">
            <a:off x="4489346" y="963567"/>
            <a:ext cx="1378798" cy="12810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796136" y="1222881"/>
            <a:ext cx="3240360" cy="2062103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u="sng" dirty="0" smtClean="0"/>
              <a:t>Strategy</a:t>
            </a:r>
            <a:r>
              <a:rPr lang="en-US" sz="1600" dirty="0" smtClean="0"/>
              <a:t> :</a:t>
            </a:r>
          </a:p>
          <a:p>
            <a:r>
              <a:rPr lang="en-US" sz="1600" dirty="0" smtClean="0"/>
              <a:t>Fasten the release of Ln by formation of </a:t>
            </a:r>
            <a:r>
              <a:rPr lang="en-US" sz="1600" dirty="0" err="1" smtClean="0"/>
              <a:t>LnF</a:t>
            </a:r>
            <a:r>
              <a:rPr lang="en-US" sz="1600" baseline="-25000" dirty="0" err="1" smtClean="0"/>
              <a:t>n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molecular beams</a:t>
            </a:r>
          </a:p>
          <a:p>
            <a:pPr marL="285750" indent="-285750">
              <a:buFont typeface="Wingdings" pitchFamily="2" charset="2"/>
              <a:buChar char="ð"/>
            </a:pPr>
            <a:r>
              <a:rPr lang="en-US" sz="1600" u="sng" dirty="0" smtClean="0"/>
              <a:t>Tests</a:t>
            </a:r>
            <a:r>
              <a:rPr lang="en-US" sz="1600" dirty="0" smtClean="0"/>
              <a:t> :</a:t>
            </a:r>
          </a:p>
          <a:p>
            <a:r>
              <a:rPr lang="en-US" sz="1600" dirty="0" smtClean="0"/>
              <a:t>the different parameters:</a:t>
            </a:r>
          </a:p>
          <a:p>
            <a:r>
              <a:rPr lang="en-US" sz="1600" dirty="0" smtClean="0"/>
              <a:t>●injected fluoride gas</a:t>
            </a:r>
          </a:p>
          <a:p>
            <a:r>
              <a:rPr lang="en-US" sz="1600" dirty="0" smtClean="0"/>
              <a:t>●target temperature</a:t>
            </a:r>
          </a:p>
          <a:p>
            <a:r>
              <a:rPr lang="en-US" sz="1600" dirty="0" smtClean="0"/>
              <a:t>●source type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6921" y="5229200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Target made of Lanthanide oxides mixed in graphite powder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20" name="Image 19" descr="P1040929_1.jpg"/>
          <p:cNvPicPr>
            <a:picLocks noChangeAspect="1"/>
          </p:cNvPicPr>
          <p:nvPr/>
        </p:nvPicPr>
        <p:blipFill>
          <a:blip r:embed="rId4" cstate="print"/>
          <a:srcRect l="8263" t="12295" r="72050" b="44523"/>
          <a:stretch>
            <a:fillRect/>
          </a:stretch>
        </p:blipFill>
        <p:spPr>
          <a:xfrm>
            <a:off x="3686718" y="3352381"/>
            <a:ext cx="1220297" cy="1512168"/>
          </a:xfrm>
          <a:prstGeom prst="rect">
            <a:avLst/>
          </a:prstGeom>
        </p:spPr>
      </p:pic>
      <p:pic>
        <p:nvPicPr>
          <p:cNvPr id="21" name="Image 20" descr="P1040929_1.jpg"/>
          <p:cNvPicPr>
            <a:picLocks noChangeAspect="1"/>
          </p:cNvPicPr>
          <p:nvPr/>
        </p:nvPicPr>
        <p:blipFill>
          <a:blip r:embed="rId5" cstate="print"/>
          <a:srcRect l="35038" t="8183" r="42912" b="45819"/>
          <a:stretch>
            <a:fillRect/>
          </a:stretch>
        </p:blipFill>
        <p:spPr>
          <a:xfrm>
            <a:off x="4910853" y="3352381"/>
            <a:ext cx="1282911" cy="1512000"/>
          </a:xfrm>
          <a:prstGeom prst="rect">
            <a:avLst/>
          </a:prstGeom>
        </p:spPr>
      </p:pic>
      <p:pic>
        <p:nvPicPr>
          <p:cNvPr id="22" name="Image 21" descr="P1040929_1.jpg"/>
          <p:cNvPicPr>
            <a:picLocks noChangeAspect="1"/>
          </p:cNvPicPr>
          <p:nvPr/>
        </p:nvPicPr>
        <p:blipFill>
          <a:blip r:embed="rId6" cstate="print"/>
          <a:srcRect l="67325" t="6790" r="10954" b="45818"/>
          <a:stretch>
            <a:fillRect/>
          </a:stretch>
        </p:blipFill>
        <p:spPr>
          <a:xfrm>
            <a:off x="6204527" y="3352381"/>
            <a:ext cx="1226606" cy="1512000"/>
          </a:xfrm>
          <a:prstGeom prst="rect">
            <a:avLst/>
          </a:prstGeom>
        </p:spPr>
      </p:pic>
      <p:pic>
        <p:nvPicPr>
          <p:cNvPr id="23" name="Image 22" descr="P1040929_1.jpg"/>
          <p:cNvPicPr>
            <a:picLocks noChangeAspect="1"/>
          </p:cNvPicPr>
          <p:nvPr/>
        </p:nvPicPr>
        <p:blipFill>
          <a:blip r:embed="rId7" cstate="print"/>
          <a:srcRect t="61151" r="73625" b="20728"/>
          <a:stretch>
            <a:fillRect/>
          </a:stretch>
        </p:blipFill>
        <p:spPr>
          <a:xfrm>
            <a:off x="3686717" y="4857961"/>
            <a:ext cx="1220400" cy="473691"/>
          </a:xfrm>
          <a:prstGeom prst="rect">
            <a:avLst/>
          </a:prstGeom>
        </p:spPr>
      </p:pic>
      <p:pic>
        <p:nvPicPr>
          <p:cNvPr id="24" name="Image 23" descr="P1040929_1.jpg"/>
          <p:cNvPicPr>
            <a:picLocks noChangeAspect="1"/>
          </p:cNvPicPr>
          <p:nvPr/>
        </p:nvPicPr>
        <p:blipFill>
          <a:blip r:embed="rId8" cstate="print"/>
          <a:srcRect l="36613" t="62446" r="39987" b="22195"/>
          <a:stretch>
            <a:fillRect/>
          </a:stretch>
        </p:blipFill>
        <p:spPr>
          <a:xfrm>
            <a:off x="4917548" y="4857508"/>
            <a:ext cx="1279650" cy="474596"/>
          </a:xfrm>
          <a:prstGeom prst="rect">
            <a:avLst/>
          </a:prstGeom>
        </p:spPr>
      </p:pic>
      <p:pic>
        <p:nvPicPr>
          <p:cNvPr id="25" name="Image 24" descr="P1040929_1.jpg"/>
          <p:cNvPicPr>
            <a:picLocks noChangeAspect="1"/>
          </p:cNvPicPr>
          <p:nvPr/>
        </p:nvPicPr>
        <p:blipFill>
          <a:blip r:embed="rId9" cstate="print"/>
          <a:srcRect l="69687" t="66934" r="11552" b="19956"/>
          <a:stretch>
            <a:fillRect/>
          </a:stretch>
        </p:blipFill>
        <p:spPr>
          <a:xfrm>
            <a:off x="6206997" y="4852458"/>
            <a:ext cx="1227600" cy="484696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4403" y="5256212"/>
            <a:ext cx="5488607" cy="158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65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r="1811" b="6173"/>
          <a:stretch>
            <a:fillRect/>
          </a:stretch>
        </p:blipFill>
        <p:spPr bwMode="auto">
          <a:xfrm>
            <a:off x="-12990" y="592906"/>
            <a:ext cx="3395706" cy="285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1050124.jpg"/>
          <p:cNvPicPr>
            <a:picLocks noChangeAspect="1"/>
          </p:cNvPicPr>
          <p:nvPr/>
        </p:nvPicPr>
        <p:blipFill>
          <a:blip r:embed="rId3" cstate="print"/>
          <a:srcRect l="12201" t="35969" r="34813" b="15383"/>
          <a:stretch>
            <a:fillRect/>
          </a:stretch>
        </p:blipFill>
        <p:spPr>
          <a:xfrm>
            <a:off x="28854" y="4077072"/>
            <a:ext cx="3031964" cy="2088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2185" t="9729" r="20208" b="5239"/>
          <a:stretch>
            <a:fillRect/>
          </a:stretch>
        </p:blipFill>
        <p:spPr bwMode="auto">
          <a:xfrm>
            <a:off x="6487506" y="666134"/>
            <a:ext cx="2464770" cy="1970777"/>
          </a:xfrm>
          <a:prstGeom prst="rect">
            <a:avLst/>
          </a:prstGeom>
          <a:noFill/>
          <a:ln w="47625">
            <a:solidFill>
              <a:srgbClr val="F2E6E7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185" t="6872" r="20755" b="6108"/>
          <a:stretch>
            <a:fillRect/>
          </a:stretch>
        </p:blipFill>
        <p:spPr bwMode="auto">
          <a:xfrm>
            <a:off x="3563888" y="666135"/>
            <a:ext cx="2376264" cy="1919481"/>
          </a:xfrm>
          <a:prstGeom prst="rect">
            <a:avLst/>
          </a:prstGeom>
          <a:noFill/>
          <a:ln w="47625">
            <a:solidFill>
              <a:srgbClr val="F2E6E7"/>
            </a:solidFill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173856" y="3279722"/>
            <a:ext cx="274196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CF4 inlet tube</a:t>
            </a:r>
          </a:p>
          <a:p>
            <a:r>
              <a:rPr lang="en-US" sz="1200" dirty="0" smtClean="0"/>
              <a:t>flow max compatible with good running conditions:~6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x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-3</a:t>
            </a:r>
            <a:r>
              <a:rPr lang="en-US" sz="1200" dirty="0"/>
              <a:t> </a:t>
            </a:r>
            <a:r>
              <a:rPr lang="en-US" sz="1200" dirty="0" err="1" smtClean="0"/>
              <a:t>bar.l</a:t>
            </a:r>
            <a:r>
              <a:rPr lang="en-US" sz="1200" dirty="0" smtClean="0"/>
              <a:t>/s</a:t>
            </a:r>
          </a:p>
        </p:txBody>
      </p:sp>
      <p:cxnSp>
        <p:nvCxnSpPr>
          <p:cNvPr id="20" name="Connecteur droit avec flèche 19"/>
          <p:cNvCxnSpPr>
            <a:stCxn id="16" idx="0"/>
          </p:cNvCxnSpPr>
          <p:nvPr/>
        </p:nvCxnSpPr>
        <p:spPr>
          <a:xfrm flipH="1" flipV="1">
            <a:off x="1470002" y="3007230"/>
            <a:ext cx="74834" cy="2724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2000°-avecCF4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8387" y="2756502"/>
            <a:ext cx="3960027" cy="3870704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sp>
        <p:nvSpPr>
          <p:cNvPr id="21" name="ZoneTexte 20"/>
          <p:cNvSpPr txBox="1"/>
          <p:nvPr/>
        </p:nvSpPr>
        <p:spPr>
          <a:xfrm>
            <a:off x="5684726" y="1371546"/>
            <a:ext cx="115212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Mass scan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497414" y="4428690"/>
            <a:ext cx="1507629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400" dirty="0" smtClean="0"/>
              <a:t>High correlation between the valence of the Ln and the observed ions (Ln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, </a:t>
            </a:r>
            <a:r>
              <a:rPr lang="en-US" sz="1400" dirty="0" err="1" smtClean="0"/>
              <a:t>LnF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or LnF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).</a:t>
            </a:r>
            <a:endParaRPr lang="en-US" sz="1400" dirty="0" smtClean="0"/>
          </a:p>
        </p:txBody>
      </p:sp>
      <p:sp>
        <p:nvSpPr>
          <p:cNvPr id="30" name="ZoneTexte 29"/>
          <p:cNvSpPr txBox="1"/>
          <p:nvPr/>
        </p:nvSpPr>
        <p:spPr>
          <a:xfrm>
            <a:off x="7524328" y="2756501"/>
            <a:ext cx="1507629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400" dirty="0" smtClean="0"/>
              <a:t>Measurements </a:t>
            </a:r>
            <a:r>
              <a:rPr lang="en-US" sz="1400" dirty="0" err="1" smtClean="0"/>
              <a:t>performesd</a:t>
            </a:r>
            <a:r>
              <a:rPr lang="en-US" sz="1400" dirty="0" smtClean="0"/>
              <a:t> with hot plasma (</a:t>
            </a:r>
            <a:r>
              <a:rPr lang="en-US" sz="1400" dirty="0" err="1" smtClean="0"/>
              <a:t>Febiad</a:t>
            </a:r>
            <a:r>
              <a:rPr lang="en-US" sz="1400" dirty="0" smtClean="0"/>
              <a:t>) and surface (W) ion sources</a:t>
            </a:r>
            <a:endParaRPr lang="en-US" sz="1400" dirty="0" smtClean="0"/>
          </a:p>
        </p:txBody>
      </p:sp>
      <p:sp>
        <p:nvSpPr>
          <p:cNvPr id="31" name="ZoneTexte 30"/>
          <p:cNvSpPr txBox="1"/>
          <p:nvPr/>
        </p:nvSpPr>
        <p:spPr>
          <a:xfrm>
            <a:off x="8782" y="6120567"/>
            <a:ext cx="187856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Reliable T° control </a:t>
            </a:r>
          </a:p>
        </p:txBody>
      </p:sp>
      <p:grpSp>
        <p:nvGrpSpPr>
          <p:cNvPr id="32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Forme libre 33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5" name="ZoneTexte 34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6" name="Image 35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89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irage 11"/>
          <p:cNvSpPr/>
          <p:nvPr/>
        </p:nvSpPr>
        <p:spPr>
          <a:xfrm rot="5400000">
            <a:off x="5102397" y="2003227"/>
            <a:ext cx="964879" cy="4248472"/>
          </a:xfrm>
          <a:prstGeom prst="bentArrow">
            <a:avLst>
              <a:gd name="adj1" fmla="val 50000"/>
              <a:gd name="adj2" fmla="val 40301"/>
              <a:gd name="adj3" fmla="val 25000"/>
              <a:gd name="adj4" fmla="val 644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824251"/>
            <a:ext cx="3240360" cy="329320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● </a:t>
            </a: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systematic study on the fluorination  for Lanthanides beams </a:t>
            </a:r>
            <a:endParaRPr lang="en-US" sz="1600" dirty="0" smtClean="0"/>
          </a:p>
          <a:p>
            <a:r>
              <a:rPr lang="en-US" sz="1600" dirty="0" smtClean="0"/>
              <a:t>● Dependence on the valence of the Lanthanide</a:t>
            </a:r>
          </a:p>
          <a:p>
            <a:r>
              <a:rPr lang="en-US" sz="1600" dirty="0" smtClean="0"/>
              <a:t>● Process sensitive to heating conditions</a:t>
            </a:r>
          </a:p>
          <a:p>
            <a:r>
              <a:rPr lang="en-US" sz="1600" dirty="0" smtClean="0"/>
              <a:t>● Reproducible results</a:t>
            </a:r>
          </a:p>
          <a:p>
            <a:r>
              <a:rPr lang="en-US" sz="1600" dirty="0" smtClean="0"/>
              <a:t>● No chemical corrosion observed in the front-end (after more than 3 weeks of operation)</a:t>
            </a:r>
          </a:p>
          <a:p>
            <a:r>
              <a:rPr lang="en-US" sz="1600" dirty="0" smtClean="0"/>
              <a:t>● Further tests are scheduled for optimizing the operation conditions before going to online experiments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13187" y="4609903"/>
            <a:ext cx="5091633" cy="1868955"/>
          </a:xfrm>
          <a:prstGeom prst="rect">
            <a:avLst/>
          </a:prstGeom>
          <a:solidFill>
            <a:srgbClr val="FFC000"/>
          </a:solidFill>
        </p:spPr>
        <p:txBody>
          <a:bodyPr wrap="square" lIns="72000" tIns="72000" rIns="72000" bIns="72000" rtlCol="0">
            <a:spAutoFit/>
          </a:bodyPr>
          <a:lstStyle/>
          <a:p>
            <a:pPr>
              <a:buSzPct val="84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3A1554"/>
                </a:solidFill>
              </a:rPr>
              <a:t>      R&amp;D of interest for all current ISOL facilities </a:t>
            </a:r>
            <a:r>
              <a:rPr lang="en-US" sz="1600" dirty="0" smtClean="0">
                <a:solidFill>
                  <a:srgbClr val="3A1554"/>
                </a:solidFill>
              </a:rPr>
              <a:t>and extendable </a:t>
            </a:r>
            <a:r>
              <a:rPr lang="en-US" sz="1600" dirty="0" smtClean="0">
                <a:solidFill>
                  <a:srgbClr val="3A1554"/>
                </a:solidFill>
              </a:rPr>
              <a:t>to develop new radioactive molecular beams.</a:t>
            </a:r>
          </a:p>
          <a:p>
            <a:pPr>
              <a:buSzPct val="84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3A1554"/>
                </a:solidFill>
              </a:rPr>
              <a:t>      Powerful technique to produce chemically reactive nuclei. </a:t>
            </a:r>
          </a:p>
          <a:p>
            <a:pPr>
              <a:buSzPct val="84000"/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3A1554"/>
                </a:solidFill>
              </a:rPr>
              <a:t>      In the framework of ENSAR2:   a proposal submitted, </a:t>
            </a:r>
            <a:r>
              <a:rPr lang="en-US" sz="1600" dirty="0" smtClean="0">
                <a:solidFill>
                  <a:srgbClr val="3A1554"/>
                </a:solidFill>
              </a:rPr>
              <a:t>involving </a:t>
            </a:r>
            <a:r>
              <a:rPr lang="en-US" sz="1600" dirty="0" smtClean="0">
                <a:solidFill>
                  <a:srgbClr val="3A1554"/>
                </a:solidFill>
              </a:rPr>
              <a:t>CERN, GANIL, GSI and INFN:   to be discussed…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3187" y="35730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Towards a more general R&amp;D program</a:t>
            </a:r>
          </a:p>
          <a:p>
            <a:r>
              <a:rPr lang="en-US" sz="1600" dirty="0" smtClean="0"/>
              <a:t>on molecular beams</a:t>
            </a:r>
            <a:endParaRPr lang="en-US" sz="1600" dirty="0"/>
          </a:p>
        </p:txBody>
      </p:sp>
      <p:pic>
        <p:nvPicPr>
          <p:cNvPr id="13" name="Image 12" descr="comp-dec-avril-norm-angla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0263"/>
            <a:ext cx="3815409" cy="177281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5836" y="1758134"/>
            <a:ext cx="3866204" cy="184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175022" y="4117460"/>
            <a:ext cx="3096344" cy="16561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IPN Chemists, engineers and physicists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Barré-Boscher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M. Cheikh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Mhamed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Essabaa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C. Lau,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Roussière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A. Said,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Tusseau-Nenez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grpSp>
        <p:nvGrpSpPr>
          <p:cNvPr id="16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7" name="Rectangle 1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0" name="Image 19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4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1520" y="824251"/>
            <a:ext cx="3240360" cy="409342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ENSAR JRA02, </a:t>
            </a:r>
            <a:r>
              <a:rPr lang="en-US" sz="1600" dirty="0" err="1" smtClean="0"/>
              <a:t>ActILab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Actinide ISOL Target R&amp;D Laboratory</a:t>
            </a:r>
          </a:p>
          <a:p>
            <a:endParaRPr lang="en-US" sz="1600" dirty="0" smtClean="0"/>
          </a:p>
          <a:p>
            <a:r>
              <a:rPr lang="en-US" sz="1600" dirty="0" smtClean="0"/>
              <a:t>● CERN-ISOLDE</a:t>
            </a:r>
          </a:p>
          <a:p>
            <a:r>
              <a:rPr lang="en-US" sz="1600" dirty="0" smtClean="0"/>
              <a:t>● GANIL-SPIRAL2 </a:t>
            </a:r>
          </a:p>
          <a:p>
            <a:r>
              <a:rPr lang="en-US" sz="1600" dirty="0" smtClean="0"/>
              <a:t>● INFN- SPES </a:t>
            </a:r>
          </a:p>
          <a:p>
            <a:r>
              <a:rPr lang="en-US" sz="1600" dirty="0" smtClean="0"/>
              <a:t>● IPN- ALTO</a:t>
            </a:r>
          </a:p>
          <a:p>
            <a:endParaRPr lang="en-US" sz="1600" dirty="0" smtClean="0"/>
          </a:p>
          <a:p>
            <a:r>
              <a:rPr lang="en-US" sz="1600" dirty="0" smtClean="0"/>
              <a:t>● Laboratory of Chemical Sciences, Univ. of Rennes (France)</a:t>
            </a:r>
          </a:p>
          <a:p>
            <a:r>
              <a:rPr lang="en-US" sz="1200" dirty="0" smtClean="0"/>
              <a:t>for the synthesis of samples and microstructural characterizations (SEM)</a:t>
            </a:r>
            <a:endParaRPr lang="en-US" sz="1600" dirty="0" smtClean="0"/>
          </a:p>
          <a:p>
            <a:r>
              <a:rPr lang="en-US" sz="1600" dirty="0" smtClean="0"/>
              <a:t>● ICMMO-</a:t>
            </a:r>
            <a:r>
              <a:rPr lang="en-US" sz="1600" dirty="0" err="1" smtClean="0"/>
              <a:t>Orsay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200" dirty="0" smtClean="0"/>
              <a:t>for SEM observations and XRD measurements on non-radioactive samples 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6" name="Ellipse 5"/>
          <p:cNvSpPr/>
          <p:nvPr/>
        </p:nvSpPr>
        <p:spPr>
          <a:xfrm>
            <a:off x="-32703" y="4437112"/>
            <a:ext cx="3096344" cy="16561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IPN Chemists, engineers and physicists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Barré-Boscher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M. Cheikh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Mhamed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Essabaa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C. Lau,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Roussière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A. Said,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Tusseau-Nenez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15540" y="90872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Objectives:</a:t>
            </a:r>
          </a:p>
          <a:p>
            <a:r>
              <a:rPr lang="en-US" sz="1400" b="1" dirty="0"/>
              <a:t>Today : ALTO, 10</a:t>
            </a:r>
            <a:r>
              <a:rPr lang="en-US" sz="1400" b="1" baseline="30000" dirty="0"/>
              <a:t>11</a:t>
            </a:r>
            <a:r>
              <a:rPr lang="en-US" sz="1400" b="1" dirty="0"/>
              <a:t> fissions / sec </a:t>
            </a:r>
            <a:endParaRPr lang="en-US" sz="1400" dirty="0"/>
          </a:p>
          <a:p>
            <a:r>
              <a:rPr lang="en-US" sz="1400" dirty="0"/>
              <a:t>Tomorrow : </a:t>
            </a:r>
            <a:r>
              <a:rPr lang="en-US" sz="1400" dirty="0" smtClean="0"/>
              <a:t>SPIRAL2 &gt;10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</a:t>
            </a:r>
            <a:r>
              <a:rPr lang="en-US" sz="1400" dirty="0"/>
              <a:t>fissions / sec </a:t>
            </a:r>
          </a:p>
          <a:p>
            <a:r>
              <a:rPr lang="fr-FR" sz="1400" dirty="0"/>
              <a:t>Future : EURISOL, 10</a:t>
            </a:r>
            <a:r>
              <a:rPr lang="fr-FR" sz="1400" baseline="30000" dirty="0"/>
              <a:t>15</a:t>
            </a:r>
            <a:r>
              <a:rPr lang="fr-FR" sz="1400" dirty="0"/>
              <a:t> fissions / sec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915540" y="212122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Nowadays </a:t>
            </a:r>
            <a:endParaRPr lang="en-US" sz="1400" dirty="0" smtClean="0"/>
          </a:p>
          <a:p>
            <a:r>
              <a:rPr lang="en-US" sz="1400" dirty="0" smtClean="0"/>
              <a:t>The most widely used ISOL targets = </a:t>
            </a:r>
            <a:r>
              <a:rPr lang="en-US" sz="1400" b="1" dirty="0" smtClean="0"/>
              <a:t>uranium carbide + graphite (UCX), mostly UC2 </a:t>
            </a:r>
            <a:endParaRPr lang="en-US" sz="1400" dirty="0" smtClean="0"/>
          </a:p>
          <a:p>
            <a:r>
              <a:rPr lang="en-US" sz="1400" dirty="0" smtClean="0"/>
              <a:t>Concentration of </a:t>
            </a:r>
            <a:r>
              <a:rPr lang="en-US" sz="1400" baseline="30000" dirty="0" smtClean="0"/>
              <a:t>238</a:t>
            </a:r>
            <a:r>
              <a:rPr lang="en-US" sz="1400" dirty="0" smtClean="0"/>
              <a:t>U ~ </a:t>
            </a:r>
            <a:r>
              <a:rPr lang="en-US" sz="1400" b="1" dirty="0" smtClean="0"/>
              <a:t>3 g/cm3 </a:t>
            </a:r>
            <a:endParaRPr lang="en-US" sz="1400" dirty="0" smtClean="0"/>
          </a:p>
          <a:p>
            <a:r>
              <a:rPr lang="en-US" sz="1400" dirty="0" smtClean="0"/>
              <a:t>Operate at temperatures ranging from </a:t>
            </a:r>
            <a:r>
              <a:rPr lang="en-US" sz="1400" b="1" dirty="0" smtClean="0"/>
              <a:t>2 000 °C to 2 200 °C 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3915540" y="3430939"/>
            <a:ext cx="3718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How to increase the </a:t>
            </a:r>
            <a:r>
              <a:rPr lang="en-US" b="1" dirty="0" smtClean="0"/>
              <a:t>RIB intensities </a:t>
            </a:r>
            <a:r>
              <a:rPr lang="en-US" b="1" dirty="0"/>
              <a:t>? 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915540" y="3821073"/>
            <a:ext cx="529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Increasing the primary beam</a:t>
            </a:r>
          </a:p>
          <a:p>
            <a:r>
              <a:rPr lang="en-US" sz="1600" b="1" dirty="0" smtClean="0"/>
              <a:t>Increasing </a:t>
            </a:r>
            <a:r>
              <a:rPr lang="en-US" sz="1600" b="1" dirty="0"/>
              <a:t>uranium </a:t>
            </a:r>
            <a:r>
              <a:rPr lang="en-US" sz="1600" b="1" dirty="0" smtClean="0"/>
              <a:t>density </a:t>
            </a:r>
            <a:r>
              <a:rPr lang="en-US" sz="1600" dirty="0" smtClean="0"/>
              <a:t>→ higher </a:t>
            </a:r>
            <a:r>
              <a:rPr lang="en-US" sz="1600" dirty="0"/>
              <a:t>production rate of FPs 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5975648" y="572862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Controlling the porosity </a:t>
            </a:r>
            <a:endParaRPr lang="en-US" sz="1600" dirty="0" smtClean="0"/>
          </a:p>
          <a:p>
            <a:r>
              <a:rPr lang="en-US" sz="1600" b="1" dirty="0" smtClean="0"/>
              <a:t>Reducing the thickness of pellets 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5189512" y="4437112"/>
            <a:ext cx="1885020" cy="116955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BUT that cannot be the end of the story:</a:t>
            </a:r>
          </a:p>
          <a:p>
            <a:r>
              <a:rPr lang="en-US" sz="1400" dirty="0" smtClean="0"/>
              <a:t>favor the FPs releases, particularly crucial for the short-lived species </a:t>
            </a:r>
            <a:endParaRPr lang="en-US" sz="1400" dirty="0"/>
          </a:p>
        </p:txBody>
      </p:sp>
      <p:grpSp>
        <p:nvGrpSpPr>
          <p:cNvPr id="14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8" name="Image 17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sp>
        <p:nvSpPr>
          <p:cNvPr id="24" name="Virage 23"/>
          <p:cNvSpPr/>
          <p:nvPr/>
        </p:nvSpPr>
        <p:spPr>
          <a:xfrm flipV="1">
            <a:off x="5233002" y="5606663"/>
            <a:ext cx="729343" cy="584775"/>
          </a:xfrm>
          <a:prstGeom prst="ben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valle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5072066" cy="6576182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57158" y="4429132"/>
            <a:ext cx="1714512" cy="50006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20"/>
          <p:cNvSpPr txBox="1">
            <a:spLocks noChangeArrowheads="1"/>
          </p:cNvSpPr>
          <p:nvPr/>
        </p:nvSpPr>
        <p:spPr bwMode="auto">
          <a:xfrm>
            <a:off x="5072066" y="3440888"/>
            <a:ext cx="38924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Tandem </a:t>
            </a:r>
            <a:r>
              <a:rPr lang="en-US" dirty="0" smtClean="0">
                <a:cs typeface="Arial" pitchFamily="34" charset="0"/>
              </a:rPr>
              <a:t>building </a:t>
            </a:r>
            <a:endParaRPr lang="en-US" dirty="0" smtClean="0">
              <a:cs typeface="Arial" pitchFamily="34" charset="0"/>
            </a:endParaRPr>
          </a:p>
          <a:p>
            <a:r>
              <a:rPr lang="en-US" dirty="0" err="1" smtClean="0">
                <a:cs typeface="Arial" pitchFamily="34" charset="0"/>
              </a:rPr>
              <a:t>Institut</a:t>
            </a:r>
            <a:r>
              <a:rPr lang="en-US" dirty="0" smtClean="0">
                <a:cs typeface="Arial" pitchFamily="34" charset="0"/>
              </a:rPr>
              <a:t> de Physique </a:t>
            </a:r>
            <a:r>
              <a:rPr lang="en-US" dirty="0" err="1" smtClean="0">
                <a:cs typeface="Arial" pitchFamily="34" charset="0"/>
              </a:rPr>
              <a:t>Nucléaire</a:t>
            </a:r>
            <a:r>
              <a:rPr lang="en-US" dirty="0" smtClean="0">
                <a:cs typeface="Arial" pitchFamily="34" charset="0"/>
              </a:rPr>
              <a:t> </a:t>
            </a:r>
          </a:p>
          <a:p>
            <a:r>
              <a:rPr lang="en-US" dirty="0" smtClean="0">
                <a:cs typeface="Arial" pitchFamily="34" charset="0"/>
              </a:rPr>
              <a:t>Campus of the Paris </a:t>
            </a:r>
            <a:r>
              <a:rPr lang="en-US" dirty="0" err="1" smtClean="0">
                <a:cs typeface="Arial" pitchFamily="34" charset="0"/>
              </a:rPr>
              <a:t>Sud</a:t>
            </a:r>
            <a:r>
              <a:rPr lang="en-US" dirty="0" smtClean="0">
                <a:cs typeface="Arial" pitchFamily="34" charset="0"/>
              </a:rPr>
              <a:t> University </a:t>
            </a:r>
            <a:r>
              <a:rPr lang="en-US" dirty="0" err="1" smtClean="0">
                <a:latin typeface="Calibri" pitchFamily="34" charset="0"/>
                <a:cs typeface="Arial" pitchFamily="34" charset="0"/>
              </a:rPr>
              <a:t>Orsay</a:t>
            </a:r>
            <a:r>
              <a:rPr lang="en-US" dirty="0" smtClean="0">
                <a:latin typeface="Calibri" pitchFamily="34" charset="0"/>
                <a:cs typeface="Arial" pitchFamily="34" charset="0"/>
              </a:rPr>
              <a:t> (France)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491879" y="23614"/>
            <a:ext cx="5682367" cy="3333377"/>
            <a:chOff x="2029196" y="24382"/>
            <a:chExt cx="7086601" cy="3771901"/>
          </a:xfrm>
        </p:grpSpPr>
        <p:pic>
          <p:nvPicPr>
            <p:cNvPr id="2" name="Image 4" descr="facilities_photos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/>
          </p:blipFill>
          <p:spPr bwMode="auto">
            <a:xfrm>
              <a:off x="2029197" y="24383"/>
              <a:ext cx="7086600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riangle rectangle 3"/>
            <p:cNvSpPr/>
            <p:nvPr/>
          </p:nvSpPr>
          <p:spPr>
            <a:xfrm rot="5400000">
              <a:off x="3581757" y="-1528179"/>
              <a:ext cx="1885951" cy="499107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" name="Connecteur droit avec flèche 7"/>
          <p:cNvCxnSpPr/>
          <p:nvPr/>
        </p:nvCxnSpPr>
        <p:spPr>
          <a:xfrm flipH="1">
            <a:off x="1979712" y="3356991"/>
            <a:ext cx="1512168" cy="121444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6" name="Image 15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4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0080" y="616968"/>
            <a:ext cx="5682368" cy="3333377"/>
            <a:chOff x="13409" y="616967"/>
            <a:chExt cx="5682368" cy="3333377"/>
          </a:xfrm>
        </p:grpSpPr>
        <p:pic>
          <p:nvPicPr>
            <p:cNvPr id="3" name="Image 4" descr="facilities_photo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/>
          </p:blipFill>
          <p:spPr bwMode="auto">
            <a:xfrm>
              <a:off x="13410" y="616968"/>
              <a:ext cx="5682366" cy="333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riangle rectangle 3"/>
            <p:cNvSpPr/>
            <p:nvPr/>
          </p:nvSpPr>
          <p:spPr>
            <a:xfrm rot="5400000">
              <a:off x="1181102" y="-550726"/>
              <a:ext cx="1666689" cy="400207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Triangle rectangle 4"/>
            <p:cNvSpPr/>
            <p:nvPr/>
          </p:nvSpPr>
          <p:spPr>
            <a:xfrm rot="16200000">
              <a:off x="3736823" y="1991390"/>
              <a:ext cx="1457450" cy="24604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5817773" y="1265647"/>
            <a:ext cx="280831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SIHL off-line mass separator</a:t>
            </a:r>
          </a:p>
        </p:txBody>
      </p:sp>
      <p:sp>
        <p:nvSpPr>
          <p:cNvPr id="7" name="Ellipse 6"/>
          <p:cNvSpPr/>
          <p:nvPr/>
        </p:nvSpPr>
        <p:spPr>
          <a:xfrm rot="20383959">
            <a:off x="3313241" y="968468"/>
            <a:ext cx="1213676" cy="666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>
            <a:stCxn id="7" idx="5"/>
            <a:endCxn id="6" idx="1"/>
          </p:cNvCxnSpPr>
          <p:nvPr/>
        </p:nvCxnSpPr>
        <p:spPr>
          <a:xfrm>
            <a:off x="4404277" y="1374395"/>
            <a:ext cx="1413496" cy="7591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 rot="19741158">
            <a:off x="2898622" y="2172248"/>
            <a:ext cx="1637591" cy="666817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5878895" y="1720545"/>
            <a:ext cx="208823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FFFF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15 MV MP Tandem</a:t>
            </a:r>
          </a:p>
        </p:txBody>
      </p:sp>
      <p:cxnSp>
        <p:nvCxnSpPr>
          <p:cNvPr id="13" name="Connecteur droit 12"/>
          <p:cNvCxnSpPr>
            <a:stCxn id="11" idx="6"/>
            <a:endCxn id="12" idx="1"/>
          </p:cNvCxnSpPr>
          <p:nvPr/>
        </p:nvCxnSpPr>
        <p:spPr>
          <a:xfrm flipV="1">
            <a:off x="4419404" y="1905211"/>
            <a:ext cx="1459491" cy="178972"/>
          </a:xfrm>
          <a:prstGeom prst="line">
            <a:avLst/>
          </a:prstGeom>
          <a:ln w="3810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796136" y="2277786"/>
            <a:ext cx="3240360" cy="255454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u="sng" dirty="0" smtClean="0"/>
              <a:t>Strategy</a:t>
            </a:r>
            <a:r>
              <a:rPr lang="en-US" sz="1600" dirty="0" smtClean="0"/>
              <a:t> :</a:t>
            </a:r>
          </a:p>
          <a:p>
            <a:r>
              <a:rPr lang="en-US" sz="1600" dirty="0" smtClean="0"/>
              <a:t>Measure the release properties of pellets after irradiation</a:t>
            </a:r>
          </a:p>
          <a:p>
            <a:pPr marL="285750" indent="-285750">
              <a:buFont typeface="Wingdings" pitchFamily="2" charset="2"/>
              <a:buChar char="ð"/>
            </a:pPr>
            <a:r>
              <a:rPr lang="en-US" sz="1600" u="sng" dirty="0" smtClean="0"/>
              <a:t>Control and characterize</a:t>
            </a:r>
            <a:r>
              <a:rPr lang="en-US" sz="1600" dirty="0" smtClean="0"/>
              <a:t> :</a:t>
            </a:r>
          </a:p>
          <a:p>
            <a:r>
              <a:rPr lang="en-US" sz="1600" dirty="0" smtClean="0"/>
              <a:t>the different parameters:</a:t>
            </a:r>
          </a:p>
          <a:p>
            <a:r>
              <a:rPr lang="en-US" sz="1600" dirty="0" smtClean="0"/>
              <a:t>● UCx synthesis method</a:t>
            </a:r>
          </a:p>
          <a:p>
            <a:r>
              <a:rPr lang="en-US" sz="1600" dirty="0" smtClean="0"/>
              <a:t>● porosity</a:t>
            </a:r>
          </a:p>
          <a:p>
            <a:r>
              <a:rPr lang="en-US" sz="1600" dirty="0" smtClean="0"/>
              <a:t>● microstructure</a:t>
            </a:r>
          </a:p>
          <a:p>
            <a:r>
              <a:rPr lang="en-US" sz="1600" dirty="0" smtClean="0"/>
              <a:t>● physicochemical properties</a:t>
            </a:r>
          </a:p>
          <a:p>
            <a:r>
              <a:rPr lang="en-US" sz="1600" dirty="0" smtClean="0"/>
              <a:t>● 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" y="4024130"/>
            <a:ext cx="479849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214648" y="5385590"/>
            <a:ext cx="3240360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Densest samples</a:t>
            </a:r>
          </a:p>
        </p:txBody>
      </p:sp>
      <p:cxnSp>
        <p:nvCxnSpPr>
          <p:cNvPr id="20" name="Connecteur en angle 19"/>
          <p:cNvCxnSpPr>
            <a:stCxn id="19" idx="1"/>
          </p:cNvCxnSpPr>
          <p:nvPr/>
        </p:nvCxnSpPr>
        <p:spPr>
          <a:xfrm rot="10800000">
            <a:off x="4561540" y="5301209"/>
            <a:ext cx="653108" cy="253658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>
            <a:stCxn id="19" idx="1"/>
          </p:cNvCxnSpPr>
          <p:nvPr/>
        </p:nvCxnSpPr>
        <p:spPr>
          <a:xfrm rot="10800000" flipV="1">
            <a:off x="4604840" y="5554866"/>
            <a:ext cx="609809" cy="106381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7314442" y="5896575"/>
            <a:ext cx="1620180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Porous samples</a:t>
            </a:r>
          </a:p>
        </p:txBody>
      </p:sp>
      <p:cxnSp>
        <p:nvCxnSpPr>
          <p:cNvPr id="29" name="Connecteur en angle 28"/>
          <p:cNvCxnSpPr>
            <a:stCxn id="28" idx="1"/>
          </p:cNvCxnSpPr>
          <p:nvPr/>
        </p:nvCxnSpPr>
        <p:spPr>
          <a:xfrm rot="10800000" flipV="1">
            <a:off x="4766950" y="6065852"/>
            <a:ext cx="2547493" cy="169276"/>
          </a:xfrm>
          <a:prstGeom prst="bent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en angle 29"/>
          <p:cNvCxnSpPr>
            <a:stCxn id="28" idx="1"/>
          </p:cNvCxnSpPr>
          <p:nvPr/>
        </p:nvCxnSpPr>
        <p:spPr>
          <a:xfrm rot="10800000">
            <a:off x="4604840" y="4941168"/>
            <a:ext cx="2709603" cy="1124684"/>
          </a:xfrm>
          <a:prstGeom prst="bentConnector3">
            <a:avLst>
              <a:gd name="adj1" fmla="val 12638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817773" y="778901"/>
            <a:ext cx="172819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Carburation lab</a:t>
            </a:r>
          </a:p>
        </p:txBody>
      </p:sp>
      <p:sp>
        <p:nvSpPr>
          <p:cNvPr id="39" name="Ellipse 38"/>
          <p:cNvSpPr/>
          <p:nvPr/>
        </p:nvSpPr>
        <p:spPr>
          <a:xfrm rot="540397">
            <a:off x="4641907" y="749251"/>
            <a:ext cx="755224" cy="415202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/>
          <p:cNvCxnSpPr>
            <a:stCxn id="39" idx="6"/>
            <a:endCxn id="37" idx="1"/>
          </p:cNvCxnSpPr>
          <p:nvPr/>
        </p:nvCxnSpPr>
        <p:spPr>
          <a:xfrm flipV="1">
            <a:off x="5392475" y="963567"/>
            <a:ext cx="425298" cy="524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7" name="Rectangle 4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8" name="Forme libre 47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9" name="ZoneTexte 48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0" name="Image 49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3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23" y="600943"/>
            <a:ext cx="4912022" cy="291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392" y="1736560"/>
            <a:ext cx="1835696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00FFFF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Deuteron Tandem beam</a:t>
            </a:r>
          </a:p>
          <a:p>
            <a:r>
              <a:rPr lang="en-US" sz="1200" dirty="0" smtClean="0"/>
              <a:t>Irradiation time 20 min</a:t>
            </a:r>
          </a:p>
          <a:p>
            <a:r>
              <a:rPr lang="en-US" sz="1200" dirty="0" smtClean="0"/>
              <a:t>Cooling time 30 min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56" y="3416438"/>
            <a:ext cx="2267992" cy="228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50" y="3776278"/>
            <a:ext cx="3460141" cy="15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620970"/>
            <a:ext cx="3295453" cy="13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1" y="5820910"/>
            <a:ext cx="3332449" cy="6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906645" y="110561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Heating 1700°C during 30 min</a:t>
            </a:r>
          </a:p>
          <a:p>
            <a:r>
              <a:rPr lang="en-US" sz="1400" dirty="0" smtClean="0"/>
              <a:t>Secondary vacuum</a:t>
            </a:r>
          </a:p>
          <a:p>
            <a:r>
              <a:rPr lang="en-US" sz="1400" dirty="0" smtClean="0"/>
              <a:t>Cooling to 70°C in 10 min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8024" y="1556792"/>
            <a:ext cx="852038" cy="347965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343567" y="547709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The furnace for heating test </a:t>
            </a:r>
            <a:r>
              <a:rPr lang="en-US" sz="1600" dirty="0"/>
              <a:t>is home made. Calibration by melting of </a:t>
            </a:r>
            <a:r>
              <a:rPr lang="en-US" sz="1600" dirty="0" err="1"/>
              <a:t>Pt</a:t>
            </a:r>
            <a:r>
              <a:rPr lang="en-US" sz="1600" dirty="0"/>
              <a:t> </a:t>
            </a:r>
            <a:endParaRPr lang="fr-FR" sz="1600" dirty="0"/>
          </a:p>
        </p:txBody>
      </p:sp>
      <p:grpSp>
        <p:nvGrpSpPr>
          <p:cNvPr id="14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8" name="Image 17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1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4" y="1106084"/>
            <a:ext cx="455850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76470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Results from gamma spectrometry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74" y="1106084"/>
            <a:ext cx="4552502" cy="289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581" y="4490460"/>
            <a:ext cx="114828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vers le bas 1"/>
          <p:cNvSpPr/>
          <p:nvPr/>
        </p:nvSpPr>
        <p:spPr>
          <a:xfrm flipV="1">
            <a:off x="6091700" y="4005064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39552" y="5245749"/>
            <a:ext cx="3240360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Clearly, diffusion and effusion are correlated  with the porosity / pore size distribution of the sample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85795" y="5784358"/>
            <a:ext cx="3168352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More on the method in:</a:t>
            </a:r>
          </a:p>
          <a:p>
            <a:r>
              <a:rPr lang="en-US" sz="1600" dirty="0" smtClean="0"/>
              <a:t> B. </a:t>
            </a:r>
            <a:r>
              <a:rPr lang="en-US" sz="1600" dirty="0" err="1" smtClean="0"/>
              <a:t>Hy</a:t>
            </a:r>
            <a:r>
              <a:rPr lang="en-US" sz="1600" dirty="0" smtClean="0"/>
              <a:t> et al., NIM B 288 (2012) 34</a:t>
            </a:r>
          </a:p>
        </p:txBody>
      </p:sp>
      <p:grpSp>
        <p:nvGrpSpPr>
          <p:cNvPr id="11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Forme libre 12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5" name="Image 14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P4008.JPG"/>
          <p:cNvPicPr>
            <a:picLocks noChangeAspect="1"/>
          </p:cNvPicPr>
          <p:nvPr/>
        </p:nvPicPr>
        <p:blipFill>
          <a:blip r:embed="rId2" cstate="print"/>
          <a:srcRect t="2025"/>
          <a:stretch>
            <a:fillRect/>
          </a:stretch>
        </p:blipFill>
        <p:spPr>
          <a:xfrm>
            <a:off x="5220072" y="973794"/>
            <a:ext cx="3711365" cy="2417214"/>
          </a:xfrm>
          <a:prstGeom prst="rect">
            <a:avLst/>
          </a:prstGeom>
          <a:ln w="38100"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29951" y="3140968"/>
            <a:ext cx="4613677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GB" dirty="0"/>
              <a:t>The on-line laser installation validated in 2011 </a:t>
            </a:r>
          </a:p>
          <a:p>
            <a:r>
              <a:rPr lang="en-GB" dirty="0"/>
              <a:t>with the production of </a:t>
            </a:r>
            <a:r>
              <a:rPr lang="en-GB" dirty="0" err="1"/>
              <a:t>Ga</a:t>
            </a:r>
            <a:r>
              <a:rPr lang="en-GB" dirty="0"/>
              <a:t> beams.</a:t>
            </a:r>
          </a:p>
          <a:p>
            <a:r>
              <a:rPr lang="en-GB" dirty="0"/>
              <a:t>2012:   Upgrade 2 new lasers (Radiant Dyes). </a:t>
            </a:r>
          </a:p>
          <a:p>
            <a:r>
              <a:rPr lang="en-GB" dirty="0"/>
              <a:t>2013:   Reference cell (in progress...)</a:t>
            </a:r>
            <a:endParaRPr lang="en-GB" dirty="0"/>
          </a:p>
        </p:txBody>
      </p:sp>
      <p:pic>
        <p:nvPicPr>
          <p:cNvPr id="5" name="Image 4" descr="IMGP4011.JPG"/>
          <p:cNvPicPr>
            <a:picLocks noChangeAspect="1"/>
          </p:cNvPicPr>
          <p:nvPr/>
        </p:nvPicPr>
        <p:blipFill>
          <a:blip r:embed="rId3" cstate="print"/>
          <a:srcRect t="29764" r="9424"/>
          <a:stretch>
            <a:fillRect/>
          </a:stretch>
        </p:blipFill>
        <p:spPr>
          <a:xfrm>
            <a:off x="4884978" y="3789040"/>
            <a:ext cx="4214169" cy="21723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4334" y="973793"/>
            <a:ext cx="4104456" cy="206210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GB" dirty="0"/>
              <a:t>Installation supervised by S. </a:t>
            </a:r>
            <a:r>
              <a:rPr lang="en-GB" dirty="0" err="1"/>
              <a:t>Franchoo</a:t>
            </a:r>
            <a:endParaRPr lang="en-GB" dirty="0"/>
          </a:p>
          <a:p>
            <a:r>
              <a:rPr lang="en-GB" dirty="0"/>
              <a:t>with the collaboration of </a:t>
            </a:r>
          </a:p>
          <a:p>
            <a:r>
              <a:rPr lang="en-GB" b="1" dirty="0"/>
              <a:t>ISOLDE</a:t>
            </a:r>
            <a:r>
              <a:rPr lang="en-GB" dirty="0"/>
              <a:t>:</a:t>
            </a:r>
          </a:p>
          <a:p>
            <a:r>
              <a:rPr lang="en-GB" dirty="0"/>
              <a:t>V. </a:t>
            </a:r>
            <a:r>
              <a:rPr lang="en-GB" dirty="0" err="1"/>
              <a:t>Fedosseev</a:t>
            </a:r>
            <a:r>
              <a:rPr lang="en-GB" dirty="0"/>
              <a:t>, B. Marsh, T. </a:t>
            </a:r>
            <a:r>
              <a:rPr lang="en-GB" dirty="0" err="1"/>
              <a:t>Goodacre</a:t>
            </a:r>
            <a:endParaRPr lang="en-GB" dirty="0"/>
          </a:p>
          <a:p>
            <a:r>
              <a:rPr lang="en-GB" b="1" dirty="0"/>
              <a:t>Univ. Manchester</a:t>
            </a:r>
            <a:r>
              <a:rPr lang="en-GB" dirty="0"/>
              <a:t>:</a:t>
            </a:r>
          </a:p>
          <a:p>
            <a:r>
              <a:rPr lang="en-GB" dirty="0"/>
              <a:t>K. Flanagan</a:t>
            </a:r>
          </a:p>
          <a:p>
            <a:r>
              <a:rPr lang="en-GB" b="1" dirty="0"/>
              <a:t>Univ. Mainz</a:t>
            </a:r>
            <a:r>
              <a:rPr lang="en-GB" dirty="0"/>
              <a:t>:</a:t>
            </a:r>
          </a:p>
          <a:p>
            <a:r>
              <a:rPr lang="en-GB" dirty="0"/>
              <a:t>T. </a:t>
            </a:r>
            <a:r>
              <a:rPr lang="en-GB" dirty="0" err="1"/>
              <a:t>Kron</a:t>
            </a:r>
            <a:r>
              <a:rPr lang="en-GB" dirty="0"/>
              <a:t>, K. Wendt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Laser ionized RIBs at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801" y="604461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ALTO laser ion source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RIALTO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Resonant Ionization at ALTO)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35663" y="980728"/>
            <a:ext cx="351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Mezzanine of the mass separator/RIB zone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79840" y="3809266"/>
            <a:ext cx="426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Laser beams are driven some 17 m away down to the TIS</a:t>
            </a:r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13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4" name="Rectangle 1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" name="Forme libre 14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7" name="Image 16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7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" y="548680"/>
            <a:ext cx="8954043" cy="618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Laser ionized RIBs at ALTO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9" name="Image 8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4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16016" y="1063038"/>
            <a:ext cx="3203848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● </a:t>
            </a:r>
            <a:r>
              <a:rPr lang="en-US" dirty="0" smtClean="0"/>
              <a:t>Validated </a:t>
            </a:r>
            <a:r>
              <a:rPr lang="en-US" dirty="0"/>
              <a:t>with </a:t>
            </a:r>
            <a:r>
              <a:rPr lang="en-US" dirty="0" err="1"/>
              <a:t>Ga</a:t>
            </a:r>
            <a:r>
              <a:rPr lang="en-US" dirty="0"/>
              <a:t> beams: 287/297 nm + 532 nm</a:t>
            </a:r>
          </a:p>
          <a:p>
            <a:r>
              <a:rPr lang="en-US" dirty="0"/>
              <a:t>● </a:t>
            </a:r>
            <a:r>
              <a:rPr lang="en-US" b="1" dirty="0" smtClean="0"/>
              <a:t>Next </a:t>
            </a:r>
            <a:r>
              <a:rPr lang="en-US" b="1" dirty="0"/>
              <a:t>run with Zn beams: 214 nm + 636 nm + 532 nm (f  tripling) – starting June 17th 2013</a:t>
            </a:r>
          </a:p>
          <a:p>
            <a:r>
              <a:rPr lang="en-US" dirty="0"/>
              <a:t>● </a:t>
            </a:r>
            <a:r>
              <a:rPr lang="en-US" dirty="0" smtClean="0"/>
              <a:t>Laser </a:t>
            </a:r>
            <a:r>
              <a:rPr lang="en-US" dirty="0"/>
              <a:t>schemes and optics settled with the support of  ISOLDE-CERN</a:t>
            </a:r>
          </a:p>
        </p:txBody>
      </p:sp>
      <p:pic>
        <p:nvPicPr>
          <p:cNvPr id="4" name="Image 3" descr="IMGP4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89" y="1063038"/>
            <a:ext cx="3125207" cy="20779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1507" y="611396"/>
            <a:ext cx="22942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Upgrades  2012 - 2013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Laser ionized RIBs at ALTO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10568" b="5222"/>
          <a:stretch>
            <a:fillRect/>
          </a:stretch>
        </p:blipFill>
        <p:spPr bwMode="auto">
          <a:xfrm>
            <a:off x="318294" y="3148406"/>
            <a:ext cx="5707001" cy="344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595789" y="3717032"/>
            <a:ext cx="341764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 ● </a:t>
            </a:r>
            <a:r>
              <a:rPr lang="en-US" dirty="0" err="1" smtClean="0"/>
              <a:t>EdgeWave</a:t>
            </a:r>
            <a:r>
              <a:rPr lang="en-US" dirty="0" smtClean="0"/>
              <a:t> </a:t>
            </a:r>
            <a:r>
              <a:rPr lang="en-US" dirty="0"/>
              <a:t>pump laser 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(532 nm, 100 W, 10 KHz, 10 ns)</a:t>
            </a:r>
          </a:p>
          <a:p>
            <a:r>
              <a:rPr lang="en-US" dirty="0"/>
              <a:t> ● </a:t>
            </a:r>
            <a:r>
              <a:rPr lang="en-US" dirty="0" smtClean="0"/>
              <a:t>2 </a:t>
            </a:r>
            <a:r>
              <a:rPr lang="en-US" dirty="0"/>
              <a:t>Radiant Dyes </a:t>
            </a:r>
            <a:r>
              <a:rPr lang="en-US" dirty="0" err="1"/>
              <a:t>Narrowscan</a:t>
            </a:r>
            <a:r>
              <a:rPr lang="en-US" dirty="0"/>
              <a:t> lasers 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(540 – 900 nm)</a:t>
            </a:r>
          </a:p>
          <a:p>
            <a:r>
              <a:rPr lang="en-US" dirty="0"/>
              <a:t>   BBO doubling units   (270 – 450 nm)</a:t>
            </a:r>
          </a:p>
        </p:txBody>
      </p:sp>
      <p:grpSp>
        <p:nvGrpSpPr>
          <p:cNvPr id="9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" name="Forme libre 10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3" name="Image 12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151" y="1260461"/>
            <a:ext cx="5616684" cy="389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066955" y="703713"/>
            <a:ext cx="30235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Reference cell in progress…</a:t>
            </a:r>
            <a:endParaRPr lang="en-US" sz="2000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31432" y="3871055"/>
            <a:ext cx="4032447" cy="2043564"/>
          </a:xfrm>
          <a:prstGeom prst="rect">
            <a:avLst/>
          </a:prstGeom>
          <a:solidFill>
            <a:srgbClr val="F0E6E7"/>
          </a:solidFill>
        </p:spPr>
        <p:txBody>
          <a:bodyPr wrap="square" lIns="288000" tIns="288000" rIns="180000" bIns="288000" rtlCol="0">
            <a:spAutoFit/>
          </a:bodyPr>
          <a:lstStyle/>
          <a:p>
            <a:pPr>
              <a:spcBef>
                <a:spcPts val="300"/>
              </a:spcBef>
              <a:buSzPct val="84000"/>
            </a:pPr>
            <a:r>
              <a:rPr lang="en-US" dirty="0" smtClean="0">
                <a:solidFill>
                  <a:srgbClr val="3A1554"/>
                </a:solidFill>
              </a:rPr>
              <a:t>Design:    engineering office of the “Accelerators” </a:t>
            </a:r>
            <a:r>
              <a:rPr lang="en-US" dirty="0" smtClean="0">
                <a:solidFill>
                  <a:srgbClr val="3A1554"/>
                </a:solidFill>
              </a:rPr>
              <a:t>Division of IPN </a:t>
            </a:r>
            <a:endParaRPr lang="en-US" dirty="0" smtClean="0">
              <a:solidFill>
                <a:srgbClr val="3A1554"/>
              </a:solidFill>
            </a:endParaRPr>
          </a:p>
          <a:p>
            <a:pPr>
              <a:spcBef>
                <a:spcPts val="300"/>
              </a:spcBef>
              <a:buSzPct val="84000"/>
            </a:pPr>
            <a:r>
              <a:rPr lang="en-US" dirty="0" smtClean="0">
                <a:solidFill>
                  <a:srgbClr val="3A1554"/>
                </a:solidFill>
              </a:rPr>
              <a:t>Tests:   R&amp;D group of ALTO</a:t>
            </a:r>
          </a:p>
          <a:p>
            <a:pPr>
              <a:spcBef>
                <a:spcPts val="300"/>
              </a:spcBef>
              <a:buSzPct val="84000"/>
            </a:pPr>
            <a:r>
              <a:rPr lang="en-US" dirty="0" smtClean="0">
                <a:solidFill>
                  <a:srgbClr val="3A1554"/>
                </a:solidFill>
              </a:rPr>
              <a:t>Collaboration with Mainz University:   T. </a:t>
            </a:r>
            <a:r>
              <a:rPr lang="en-US" dirty="0" err="1" smtClean="0">
                <a:solidFill>
                  <a:srgbClr val="3A1554"/>
                </a:solidFill>
              </a:rPr>
              <a:t>Kron</a:t>
            </a:r>
            <a:r>
              <a:rPr lang="en-US" dirty="0" smtClean="0">
                <a:solidFill>
                  <a:srgbClr val="3A1554"/>
                </a:solidFill>
              </a:rPr>
              <a:t> and K. Wendt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and R&amp;D in ISOL science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Laser ionized RIBs at ALTO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81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347028" y="2133590"/>
            <a:ext cx="6145124" cy="3603037"/>
            <a:chOff x="13409" y="616967"/>
            <a:chExt cx="5682368" cy="3333377"/>
          </a:xfrm>
        </p:grpSpPr>
        <p:pic>
          <p:nvPicPr>
            <p:cNvPr id="3" name="Image 4" descr="facilities_photos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9" t="10468" r="6250" b="27657"/>
            <a:stretch/>
          </p:blipFill>
          <p:spPr bwMode="auto">
            <a:xfrm>
              <a:off x="13410" y="616968"/>
              <a:ext cx="5682366" cy="333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riangle rectangle 3"/>
            <p:cNvSpPr/>
            <p:nvPr/>
          </p:nvSpPr>
          <p:spPr>
            <a:xfrm rot="5400000">
              <a:off x="1181102" y="-550726"/>
              <a:ext cx="1666689" cy="400207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Triangle rectangle 4"/>
            <p:cNvSpPr/>
            <p:nvPr/>
          </p:nvSpPr>
          <p:spPr>
            <a:xfrm rot="16200000">
              <a:off x="3736823" y="1991390"/>
              <a:ext cx="1457450" cy="24604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/>
          <p:cNvSpPr/>
          <p:nvPr/>
        </p:nvSpPr>
        <p:spPr>
          <a:xfrm>
            <a:off x="1347027" y="2133590"/>
            <a:ext cx="6145125" cy="360303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347027" y="2133591"/>
            <a:ext cx="5784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Progress in the instrumentation </a:t>
            </a:r>
          </a:p>
          <a:p>
            <a:r>
              <a:rPr lang="en-US" sz="2400" dirty="0" smtClean="0"/>
              <a:t>of the secondary beam lines</a:t>
            </a:r>
          </a:p>
        </p:txBody>
      </p:sp>
    </p:spTree>
    <p:extLst>
      <p:ext uri="{BB962C8B-B14F-4D97-AF65-F5344CB8AC3E}">
        <p14:creationId xmlns:p14="http://schemas.microsoft.com/office/powerpoint/2010/main" val="38318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8"/>
          <p:cNvGrpSpPr>
            <a:grpSpLocks/>
          </p:cNvGrpSpPr>
          <p:nvPr/>
        </p:nvGrpSpPr>
        <p:grpSpPr bwMode="auto">
          <a:xfrm>
            <a:off x="3148774" y="4441825"/>
            <a:ext cx="528637" cy="261938"/>
            <a:chOff x="3063832" y="3877294"/>
            <a:chExt cx="528451" cy="261257"/>
          </a:xfrm>
        </p:grpSpPr>
        <p:sp>
          <p:nvSpPr>
            <p:cNvPr id="3" name="Rectangle 2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Zn81</a:t>
              </a:r>
              <a:endParaRPr lang="fr-FR" sz="900" b="1" dirty="0"/>
            </a:p>
          </p:txBody>
        </p:sp>
      </p:grpSp>
      <p:cxnSp>
        <p:nvCxnSpPr>
          <p:cNvPr id="5" name="Connecteur droit 4"/>
          <p:cNvCxnSpPr/>
          <p:nvPr/>
        </p:nvCxnSpPr>
        <p:spPr>
          <a:xfrm flipV="1">
            <a:off x="4072395" y="4102373"/>
            <a:ext cx="347205" cy="1226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>
            <a:off x="4076700" y="1993553"/>
            <a:ext cx="366782" cy="12039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9"/>
          <p:cNvSpPr txBox="1">
            <a:spLocks noChangeArrowheads="1"/>
          </p:cNvSpPr>
          <p:nvPr/>
        </p:nvSpPr>
        <p:spPr bwMode="auto">
          <a:xfrm>
            <a:off x="3899937" y="1399924"/>
            <a:ext cx="3097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Present limit of structure knowledge</a:t>
            </a:r>
          </a:p>
          <a:p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(at least few excited states are known) 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895504" y="1840876"/>
            <a:ext cx="32623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/>
              <a:t>hot plasma ionization</a:t>
            </a:r>
          </a:p>
          <a:p>
            <a:r>
              <a:rPr lang="en-US" sz="1400" dirty="0" smtClean="0"/>
              <a:t>(1 µA deuteron primary beam)</a:t>
            </a:r>
            <a:endParaRPr lang="en-US" sz="1400" b="1" dirty="0" smtClean="0"/>
          </a:p>
          <a:p>
            <a:r>
              <a:rPr lang="en-US" sz="1400" dirty="0" smtClean="0"/>
              <a:t>O. </a:t>
            </a:r>
            <a:r>
              <a:rPr lang="en-US" sz="1400" dirty="0" err="1" smtClean="0"/>
              <a:t>Perru</a:t>
            </a:r>
            <a:r>
              <a:rPr lang="en-US" sz="1400" dirty="0" smtClean="0"/>
              <a:t> PhD – def. 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December 2004</a:t>
            </a:r>
          </a:p>
          <a:p>
            <a:r>
              <a:rPr lang="fr-FR" sz="1400" dirty="0" err="1" smtClean="0">
                <a:solidFill>
                  <a:srgbClr val="00B050"/>
                </a:solidFill>
              </a:rPr>
              <a:t>Eur</a:t>
            </a:r>
            <a:r>
              <a:rPr lang="fr-FR" sz="1400" dirty="0" smtClean="0">
                <a:solidFill>
                  <a:srgbClr val="00B050"/>
                </a:solidFill>
              </a:rPr>
              <a:t>. Phys. J. A 28, 307 (2006)</a:t>
            </a:r>
            <a:endParaRPr lang="en-US" sz="1400" dirty="0" smtClean="0">
              <a:solidFill>
                <a:srgbClr val="00B050"/>
              </a:solidFill>
            </a:endParaRPr>
          </a:p>
          <a:p>
            <a:r>
              <a:rPr lang="en-US" sz="1400" b="1" dirty="0" smtClean="0"/>
              <a:t>surface </a:t>
            </a:r>
            <a:r>
              <a:rPr lang="en-US" sz="1400" b="1" dirty="0"/>
              <a:t>ionization </a:t>
            </a:r>
          </a:p>
          <a:p>
            <a:r>
              <a:rPr lang="en-US" sz="1400" dirty="0"/>
              <a:t>(2-4 µA electron primary beam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M. Lebois PhD – def. 23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September 2008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PRC </a:t>
            </a:r>
            <a:r>
              <a:rPr lang="en-US" sz="1400" dirty="0" smtClean="0">
                <a:solidFill>
                  <a:srgbClr val="00B050"/>
                </a:solidFill>
              </a:rPr>
              <a:t>80, 044308 (2009) </a:t>
            </a:r>
            <a:endParaRPr lang="en-US" sz="1400" dirty="0">
              <a:solidFill>
                <a:srgbClr val="00B050"/>
              </a:solidFill>
            </a:endParaRPr>
          </a:p>
          <a:p>
            <a:r>
              <a:rPr lang="en-US" sz="1400" dirty="0"/>
              <a:t>B. Tastet PhD – def. 13</a:t>
            </a:r>
            <a:r>
              <a:rPr lang="en-US" sz="1400" baseline="30000" dirty="0"/>
              <a:t>th</a:t>
            </a:r>
            <a:r>
              <a:rPr lang="en-US" sz="1400" dirty="0"/>
              <a:t> May </a:t>
            </a:r>
            <a:r>
              <a:rPr lang="en-US" sz="1400" dirty="0" smtClean="0"/>
              <a:t>2011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PRC </a:t>
            </a:r>
            <a:r>
              <a:rPr lang="en-US" sz="1400" dirty="0">
                <a:solidFill>
                  <a:srgbClr val="00B050"/>
                </a:solidFill>
              </a:rPr>
              <a:t>87, 054307 (2013</a:t>
            </a:r>
            <a:r>
              <a:rPr lang="en-US" sz="1400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1400" dirty="0" smtClean="0"/>
              <a:t>D. </a:t>
            </a:r>
            <a:r>
              <a:rPr lang="en-US" sz="1400" dirty="0" err="1" smtClean="0"/>
              <a:t>Testov</a:t>
            </a:r>
            <a:r>
              <a:rPr lang="en-US" sz="1400" dirty="0" smtClean="0"/>
              <a:t> PhD – def. November 2013</a:t>
            </a:r>
          </a:p>
          <a:p>
            <a:r>
              <a:rPr lang="en-US" sz="1400" b="1" dirty="0" smtClean="0"/>
              <a:t>laser </a:t>
            </a:r>
            <a:r>
              <a:rPr lang="en-US" sz="1400" b="1" dirty="0" smtClean="0"/>
              <a:t>ionization</a:t>
            </a:r>
          </a:p>
          <a:p>
            <a:r>
              <a:rPr lang="en-US" sz="1400" dirty="0" smtClean="0"/>
              <a:t>(10 µA electron primary beam)</a:t>
            </a:r>
          </a:p>
          <a:p>
            <a:r>
              <a:rPr lang="en-US" sz="1400" dirty="0" smtClean="0"/>
              <a:t>K. Kolos PhD – def. September 2012</a:t>
            </a:r>
            <a:endParaRPr lang="en-US" sz="1400" dirty="0"/>
          </a:p>
        </p:txBody>
      </p:sp>
      <p:grpSp>
        <p:nvGrpSpPr>
          <p:cNvPr id="9" name="Groupe 18"/>
          <p:cNvGrpSpPr>
            <a:grpSpLocks/>
          </p:cNvGrpSpPr>
          <p:nvPr/>
        </p:nvGrpSpPr>
        <p:grpSpPr bwMode="auto">
          <a:xfrm>
            <a:off x="3987870" y="4133599"/>
            <a:ext cx="528637" cy="261938"/>
            <a:chOff x="3063832" y="3877294"/>
            <a:chExt cx="528451" cy="261257"/>
          </a:xfrm>
        </p:grpSpPr>
        <p:sp>
          <p:nvSpPr>
            <p:cNvPr id="10" name="Rectangle 9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Ga84</a:t>
              </a:r>
            </a:p>
          </p:txBody>
        </p:sp>
      </p:grpSp>
      <p:grpSp>
        <p:nvGrpSpPr>
          <p:cNvPr id="12" name="Groupe 22"/>
          <p:cNvGrpSpPr>
            <a:grpSpLocks/>
          </p:cNvGrpSpPr>
          <p:nvPr/>
        </p:nvGrpSpPr>
        <p:grpSpPr bwMode="auto">
          <a:xfrm>
            <a:off x="3564007" y="4130424"/>
            <a:ext cx="528638" cy="260350"/>
            <a:chOff x="3057894" y="3877294"/>
            <a:chExt cx="528451" cy="261257"/>
          </a:xfrm>
        </p:grpSpPr>
        <p:sp>
          <p:nvSpPr>
            <p:cNvPr id="13" name="Rectangle 12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Ga83</a:t>
              </a:r>
            </a:p>
          </p:txBody>
        </p:sp>
      </p:grpSp>
      <p:grpSp>
        <p:nvGrpSpPr>
          <p:cNvPr id="15" name="Groupe 22"/>
          <p:cNvGrpSpPr>
            <a:grpSpLocks/>
          </p:cNvGrpSpPr>
          <p:nvPr/>
        </p:nvGrpSpPr>
        <p:grpSpPr bwMode="auto">
          <a:xfrm>
            <a:off x="3133795" y="4128837"/>
            <a:ext cx="528637" cy="260350"/>
            <a:chOff x="3057894" y="3877294"/>
            <a:chExt cx="528451" cy="261257"/>
          </a:xfrm>
        </p:grpSpPr>
        <p:sp>
          <p:nvSpPr>
            <p:cNvPr id="16" name="Rectangle 15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Ga82</a:t>
              </a:r>
            </a:p>
          </p:txBody>
        </p:sp>
      </p:grpSp>
      <p:grpSp>
        <p:nvGrpSpPr>
          <p:cNvPr id="18" name="Groupe 18"/>
          <p:cNvGrpSpPr>
            <a:grpSpLocks/>
          </p:cNvGrpSpPr>
          <p:nvPr/>
        </p:nvGrpSpPr>
        <p:grpSpPr bwMode="auto">
          <a:xfrm>
            <a:off x="4413320" y="4133599"/>
            <a:ext cx="528637" cy="261938"/>
            <a:chOff x="3063832" y="3877294"/>
            <a:chExt cx="528451" cy="261257"/>
          </a:xfrm>
        </p:grpSpPr>
        <p:sp>
          <p:nvSpPr>
            <p:cNvPr id="19" name="Rectangle 18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Ga85</a:t>
              </a:r>
            </a:p>
          </p:txBody>
        </p:sp>
      </p:grpSp>
      <p:grpSp>
        <p:nvGrpSpPr>
          <p:cNvPr id="21" name="Groupe 22"/>
          <p:cNvGrpSpPr>
            <a:grpSpLocks/>
          </p:cNvGrpSpPr>
          <p:nvPr/>
        </p:nvGrpSpPr>
        <p:grpSpPr bwMode="auto">
          <a:xfrm>
            <a:off x="2289245" y="4120899"/>
            <a:ext cx="528637" cy="260350"/>
            <a:chOff x="3057894" y="3877294"/>
            <a:chExt cx="528451" cy="261257"/>
          </a:xfrm>
        </p:grpSpPr>
        <p:sp>
          <p:nvSpPr>
            <p:cNvPr id="22" name="Rectangle 21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Ga80</a:t>
              </a:r>
            </a:p>
          </p:txBody>
        </p:sp>
      </p:grpSp>
      <p:grpSp>
        <p:nvGrpSpPr>
          <p:cNvPr id="24" name="Groupe 22"/>
          <p:cNvGrpSpPr>
            <a:grpSpLocks/>
          </p:cNvGrpSpPr>
          <p:nvPr/>
        </p:nvGrpSpPr>
        <p:grpSpPr bwMode="auto">
          <a:xfrm>
            <a:off x="1854270" y="4130424"/>
            <a:ext cx="528637" cy="260350"/>
            <a:chOff x="3057894" y="3877294"/>
            <a:chExt cx="528451" cy="261257"/>
          </a:xfrm>
        </p:grpSpPr>
        <p:sp>
          <p:nvSpPr>
            <p:cNvPr id="25" name="Rectangle 24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Ga79</a:t>
              </a:r>
            </a:p>
          </p:txBody>
        </p:sp>
      </p:grpSp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1852682" y="3816099"/>
            <a:ext cx="528638" cy="260350"/>
            <a:chOff x="3057894" y="3877294"/>
            <a:chExt cx="528451" cy="261257"/>
          </a:xfrm>
        </p:grpSpPr>
        <p:sp>
          <p:nvSpPr>
            <p:cNvPr id="28" name="Rectangle 27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Ge80</a:t>
              </a:r>
            </a:p>
          </p:txBody>
        </p:sp>
      </p:grpSp>
      <p:grpSp>
        <p:nvGrpSpPr>
          <p:cNvPr id="30" name="Groupe 22"/>
          <p:cNvGrpSpPr>
            <a:grpSpLocks/>
          </p:cNvGrpSpPr>
          <p:nvPr/>
        </p:nvGrpSpPr>
        <p:grpSpPr bwMode="auto">
          <a:xfrm>
            <a:off x="1411357" y="3814512"/>
            <a:ext cx="528638" cy="260350"/>
            <a:chOff x="3057894" y="3877294"/>
            <a:chExt cx="528451" cy="261257"/>
          </a:xfrm>
        </p:grpSpPr>
        <p:sp>
          <p:nvSpPr>
            <p:cNvPr id="31" name="Rectangle 30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Ge79</a:t>
              </a:r>
            </a:p>
          </p:txBody>
        </p:sp>
      </p:grpSp>
      <p:grpSp>
        <p:nvGrpSpPr>
          <p:cNvPr id="33" name="Groupe 22"/>
          <p:cNvGrpSpPr>
            <a:grpSpLocks/>
          </p:cNvGrpSpPr>
          <p:nvPr/>
        </p:nvGrpSpPr>
        <p:grpSpPr bwMode="auto">
          <a:xfrm>
            <a:off x="2289245" y="3812924"/>
            <a:ext cx="528637" cy="260350"/>
            <a:chOff x="3057894" y="3877294"/>
            <a:chExt cx="528451" cy="261257"/>
          </a:xfrm>
        </p:grpSpPr>
        <p:sp>
          <p:nvSpPr>
            <p:cNvPr id="34" name="Rectangle 33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Ge81</a:t>
              </a:r>
            </a:p>
          </p:txBody>
        </p:sp>
      </p:grpSp>
      <p:grpSp>
        <p:nvGrpSpPr>
          <p:cNvPr id="36" name="Groupe 22"/>
          <p:cNvGrpSpPr>
            <a:grpSpLocks/>
          </p:cNvGrpSpPr>
          <p:nvPr/>
        </p:nvGrpSpPr>
        <p:grpSpPr bwMode="auto">
          <a:xfrm>
            <a:off x="3981520" y="3817687"/>
            <a:ext cx="528637" cy="260350"/>
            <a:chOff x="3057894" y="3877294"/>
            <a:chExt cx="528451" cy="261257"/>
          </a:xfrm>
        </p:grpSpPr>
        <p:sp>
          <p:nvSpPr>
            <p:cNvPr id="37" name="Rectangle 36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Ge85</a:t>
              </a:r>
            </a:p>
          </p:txBody>
        </p:sp>
      </p:grpSp>
      <p:pic>
        <p:nvPicPr>
          <p:cNvPr id="39" name="Image 6" descr="region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145" y="1241174"/>
            <a:ext cx="377031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lèche vers le bas 39"/>
          <p:cNvSpPr/>
          <p:nvPr/>
        </p:nvSpPr>
        <p:spPr>
          <a:xfrm rot="8316408">
            <a:off x="3933895" y="3997074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Flèche vers le bas 40"/>
          <p:cNvSpPr/>
          <p:nvPr/>
        </p:nvSpPr>
        <p:spPr>
          <a:xfrm rot="8316408">
            <a:off x="3498920" y="3993899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2" name="Flèche vers le bas 41"/>
          <p:cNvSpPr/>
          <p:nvPr/>
        </p:nvSpPr>
        <p:spPr>
          <a:xfrm rot="8316408">
            <a:off x="3124270" y="4005012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3" name="Flèche vers le bas 42"/>
          <p:cNvSpPr/>
          <p:nvPr/>
        </p:nvSpPr>
        <p:spPr>
          <a:xfrm rot="8316408">
            <a:off x="2244795" y="3995487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4" name="Flèche vers le bas 43"/>
          <p:cNvSpPr/>
          <p:nvPr/>
        </p:nvSpPr>
        <p:spPr>
          <a:xfrm rot="8316408">
            <a:off x="1797120" y="3995487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5" name="Flèche droite 44"/>
          <p:cNvSpPr/>
          <p:nvPr/>
        </p:nvSpPr>
        <p:spPr>
          <a:xfrm flipH="1">
            <a:off x="4922787" y="4156514"/>
            <a:ext cx="563563" cy="21272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6" name="Ellipse 45"/>
          <p:cNvSpPr/>
          <p:nvPr/>
        </p:nvSpPr>
        <p:spPr bwMode="auto">
          <a:xfrm>
            <a:off x="3067120" y="3393824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7" name="Groupe 22"/>
          <p:cNvGrpSpPr>
            <a:grpSpLocks/>
          </p:cNvGrpSpPr>
          <p:nvPr/>
        </p:nvGrpSpPr>
        <p:grpSpPr bwMode="auto">
          <a:xfrm>
            <a:off x="4404265" y="3819012"/>
            <a:ext cx="528637" cy="260350"/>
            <a:chOff x="3057894" y="3877294"/>
            <a:chExt cx="528451" cy="261257"/>
          </a:xfrm>
        </p:grpSpPr>
        <p:sp>
          <p:nvSpPr>
            <p:cNvPr id="48" name="Rectangle 47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Ge86</a:t>
              </a:r>
              <a:endParaRPr lang="fr-FR" sz="900" b="1" dirty="0"/>
            </a:p>
          </p:txBody>
        </p:sp>
      </p:grpSp>
      <p:cxnSp>
        <p:nvCxnSpPr>
          <p:cNvPr id="50" name="Connecteur droit 49"/>
          <p:cNvCxnSpPr/>
          <p:nvPr/>
        </p:nvCxnSpPr>
        <p:spPr>
          <a:xfrm flipV="1">
            <a:off x="4055166" y="3759473"/>
            <a:ext cx="326334" cy="397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rot="5400000">
            <a:off x="4240119" y="3927283"/>
            <a:ext cx="364433" cy="132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22"/>
          <p:cNvGrpSpPr>
            <a:grpSpLocks/>
          </p:cNvGrpSpPr>
          <p:nvPr/>
        </p:nvGrpSpPr>
        <p:grpSpPr bwMode="auto">
          <a:xfrm>
            <a:off x="2290544" y="3502285"/>
            <a:ext cx="528637" cy="260350"/>
            <a:chOff x="3057894" y="3877294"/>
            <a:chExt cx="528451" cy="261257"/>
          </a:xfrm>
        </p:grpSpPr>
        <p:sp>
          <p:nvSpPr>
            <p:cNvPr id="53" name="Rectangle 52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As82</a:t>
              </a:r>
              <a:endParaRPr lang="fr-FR" sz="900" b="1" dirty="0"/>
            </a:p>
          </p:txBody>
        </p:sp>
      </p:grpSp>
      <p:sp>
        <p:nvSpPr>
          <p:cNvPr id="55" name="Ellipse 54"/>
          <p:cNvSpPr/>
          <p:nvPr/>
        </p:nvSpPr>
        <p:spPr bwMode="auto">
          <a:xfrm>
            <a:off x="2225606" y="3395148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1696157" y="620688"/>
            <a:ext cx="52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than 10 years of experiments in the </a:t>
            </a:r>
            <a:r>
              <a:rPr lang="en-US" baseline="30000" dirty="0" smtClean="0"/>
              <a:t>78</a:t>
            </a:r>
            <a:r>
              <a:rPr lang="en-US" dirty="0" smtClean="0"/>
              <a:t>Ni region</a:t>
            </a:r>
          </a:p>
          <a:p>
            <a:pPr algn="ctr"/>
            <a:r>
              <a:rPr lang="en-US" dirty="0" smtClean="0"/>
              <a:t>at the </a:t>
            </a:r>
            <a:r>
              <a:rPr lang="en-US" dirty="0" err="1" smtClean="0"/>
              <a:t>PARRNe</a:t>
            </a:r>
            <a:r>
              <a:rPr lang="en-US" dirty="0" smtClean="0"/>
              <a:t> mass separator (Tandem/ALTO)</a:t>
            </a:r>
          </a:p>
        </p:txBody>
      </p:sp>
      <p:sp>
        <p:nvSpPr>
          <p:cNvPr id="57" name="Flèche vers le bas 56"/>
          <p:cNvSpPr/>
          <p:nvPr/>
        </p:nvSpPr>
        <p:spPr>
          <a:xfrm rot="8316408">
            <a:off x="2688296" y="4022245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8" name="Ellipse 57"/>
          <p:cNvSpPr/>
          <p:nvPr/>
        </p:nvSpPr>
        <p:spPr bwMode="auto">
          <a:xfrm>
            <a:off x="2233682" y="4024062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9" name="Flèche vers le bas 58"/>
          <p:cNvSpPr/>
          <p:nvPr/>
        </p:nvSpPr>
        <p:spPr>
          <a:xfrm rot="8316408">
            <a:off x="4360932" y="3998662"/>
            <a:ext cx="107950" cy="227012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0" name="Flèche droite 59"/>
          <p:cNvSpPr/>
          <p:nvPr/>
        </p:nvSpPr>
        <p:spPr>
          <a:xfrm rot="2811873" flipH="1">
            <a:off x="3465973" y="4802614"/>
            <a:ext cx="563563" cy="21272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" name="Ellipse 60"/>
          <p:cNvSpPr/>
          <p:nvPr/>
        </p:nvSpPr>
        <p:spPr bwMode="auto">
          <a:xfrm>
            <a:off x="2654231" y="4023798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4245838" y="4845142"/>
            <a:ext cx="326231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/>
              <a:t>hot plasma ionization</a:t>
            </a:r>
            <a:endParaRPr lang="en-US" sz="1400" b="1" dirty="0"/>
          </a:p>
          <a:p>
            <a:r>
              <a:rPr lang="en-US" sz="1400" dirty="0" smtClean="0"/>
              <a:t>(1 </a:t>
            </a:r>
            <a:r>
              <a:rPr lang="en-US" sz="1400" dirty="0"/>
              <a:t>µA </a:t>
            </a:r>
            <a:r>
              <a:rPr lang="en-US" sz="1400" dirty="0" smtClean="0"/>
              <a:t>deuteron </a:t>
            </a:r>
            <a:r>
              <a:rPr lang="en-US" sz="1400" dirty="0"/>
              <a:t>primary beam</a:t>
            </a:r>
            <a:r>
              <a:rPr lang="en-US" sz="1400" dirty="0" smtClean="0"/>
              <a:t>)</a:t>
            </a:r>
          </a:p>
          <a:p>
            <a:r>
              <a:rPr lang="en-GB" sz="1400" dirty="0" smtClean="0">
                <a:solidFill>
                  <a:srgbClr val="00B050"/>
                </a:solidFill>
              </a:rPr>
              <a:t>PRC </a:t>
            </a:r>
            <a:r>
              <a:rPr lang="en-GB" sz="1400" dirty="0" smtClean="0">
                <a:solidFill>
                  <a:srgbClr val="00B050"/>
                </a:solidFill>
              </a:rPr>
              <a:t>76 (2007) </a:t>
            </a:r>
            <a:r>
              <a:rPr lang="en-GB" sz="1400" dirty="0" smtClean="0">
                <a:solidFill>
                  <a:srgbClr val="00B050"/>
                </a:solidFill>
              </a:rPr>
              <a:t>054312</a:t>
            </a:r>
          </a:p>
          <a:p>
            <a:r>
              <a:rPr lang="en-US" sz="1400" b="1" dirty="0" smtClean="0"/>
              <a:t>laser ionization</a:t>
            </a:r>
          </a:p>
          <a:p>
            <a:r>
              <a:rPr lang="en-US" sz="1400" dirty="0" smtClean="0"/>
              <a:t>To be done in June 2013 PhD A. </a:t>
            </a:r>
            <a:r>
              <a:rPr lang="en-US" sz="1400" dirty="0" err="1" smtClean="0"/>
              <a:t>Etile</a:t>
            </a:r>
            <a:endParaRPr lang="en-US" sz="1400" dirty="0" smtClean="0"/>
          </a:p>
        </p:txBody>
      </p:sp>
      <p:sp>
        <p:nvSpPr>
          <p:cNvPr id="63" name="Accolade ouvrante 62"/>
          <p:cNvSpPr/>
          <p:nvPr/>
        </p:nvSpPr>
        <p:spPr>
          <a:xfrm>
            <a:off x="5572659" y="1923799"/>
            <a:ext cx="322845" cy="2878065"/>
          </a:xfrm>
          <a:prstGeom prst="leftBrace">
            <a:avLst>
              <a:gd name="adj1" fmla="val 49999"/>
              <a:gd name="adj2" fmla="val 82671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Accolade ouvrante 63"/>
          <p:cNvSpPr/>
          <p:nvPr/>
        </p:nvSpPr>
        <p:spPr>
          <a:xfrm>
            <a:off x="3962475" y="4845142"/>
            <a:ext cx="295275" cy="1145262"/>
          </a:xfrm>
          <a:prstGeom prst="leftBrace">
            <a:avLst>
              <a:gd name="adj1" fmla="val 49999"/>
              <a:gd name="adj2" fmla="val 23331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 bwMode="auto">
          <a:xfrm>
            <a:off x="3086170" y="3708149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6" name="Ellipse 65"/>
          <p:cNvSpPr/>
          <p:nvPr/>
        </p:nvSpPr>
        <p:spPr bwMode="auto">
          <a:xfrm>
            <a:off x="3524320" y="3698624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8" name="Rectangle 67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beta-decay spectroscopy in the</a:t>
            </a:r>
            <a:r>
              <a:rPr lang="en-US" sz="1600" b="1" dirty="0" smtClean="0">
                <a:solidFill>
                  <a:schemeClr val="bg1"/>
                </a:solidFill>
              </a:rPr>
              <a:t> N=50 region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70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71" name="Rectangle 7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2" name="Forme libre 71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3" name="ZoneTexte 72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4" name="Image 73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98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emporaire\DETECTEURS_TANDEM_ALTO\Radioactivité\BEDO\Photos BEDO\IMG_015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15390"/>
          <a:stretch>
            <a:fillRect/>
          </a:stretch>
        </p:blipFill>
        <p:spPr bwMode="auto">
          <a:xfrm>
            <a:off x="446194" y="1124744"/>
            <a:ext cx="5469247" cy="3456384"/>
          </a:xfrm>
          <a:prstGeom prst="rect">
            <a:avLst/>
          </a:prstGeom>
          <a:noFill/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5333064" y="1714715"/>
            <a:ext cx="110795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/>
              <a:t>PARRNe</a:t>
            </a:r>
            <a:r>
              <a:rPr lang="en-US" sz="1200" b="1" dirty="0" smtClean="0"/>
              <a:t> mass separator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20438373">
            <a:off x="3701099" y="3468699"/>
            <a:ext cx="15900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central beam line</a:t>
            </a:r>
            <a:endParaRPr lang="en-US" sz="1200" dirty="0"/>
          </a:p>
        </p:txBody>
      </p:sp>
      <p:grpSp>
        <p:nvGrpSpPr>
          <p:cNvPr id="6" name="Groupe 15"/>
          <p:cNvGrpSpPr/>
          <p:nvPr/>
        </p:nvGrpSpPr>
        <p:grpSpPr>
          <a:xfrm>
            <a:off x="4477903" y="2156956"/>
            <a:ext cx="1107951" cy="954974"/>
            <a:chOff x="6804248" y="2060848"/>
            <a:chExt cx="1107951" cy="954974"/>
          </a:xfrm>
        </p:grpSpPr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6804248" y="2060848"/>
              <a:ext cx="1107951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 smtClean="0"/>
                <a:t>PARRNe</a:t>
              </a:r>
              <a:r>
                <a:rPr lang="en-US" sz="1200" b="1" dirty="0" smtClean="0"/>
                <a:t> mass separator focal plane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  <p:sp>
          <p:nvSpPr>
            <p:cNvPr id="16" name="Flèche vers le bas 15"/>
            <p:cNvSpPr/>
            <p:nvPr/>
          </p:nvSpPr>
          <p:spPr>
            <a:xfrm>
              <a:off x="7092280" y="2708919"/>
              <a:ext cx="576064" cy="30690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 flipH="1">
            <a:off x="3095835" y="3140968"/>
            <a:ext cx="2268252" cy="77671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3700141" y="3140968"/>
            <a:ext cx="1340488" cy="7359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16"/>
          <p:cNvGrpSpPr/>
          <p:nvPr/>
        </p:nvGrpSpPr>
        <p:grpSpPr>
          <a:xfrm>
            <a:off x="2268784" y="1617767"/>
            <a:ext cx="1107951" cy="936104"/>
            <a:chOff x="6804248" y="1916832"/>
            <a:chExt cx="1107951" cy="936104"/>
          </a:xfrm>
        </p:grpSpPr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6804248" y="1916832"/>
              <a:ext cx="1107951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kicker-bender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  <p:sp>
          <p:nvSpPr>
            <p:cNvPr id="14" name="Flèche vers le bas 13"/>
            <p:cNvSpPr/>
            <p:nvPr/>
          </p:nvSpPr>
          <p:spPr>
            <a:xfrm>
              <a:off x="7092280" y="2204864"/>
              <a:ext cx="576064" cy="648072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19"/>
          <p:cNvGrpSpPr/>
          <p:nvPr/>
        </p:nvGrpSpPr>
        <p:grpSpPr>
          <a:xfrm>
            <a:off x="128885" y="839877"/>
            <a:ext cx="1434982" cy="703259"/>
            <a:chOff x="6804248" y="1916832"/>
            <a:chExt cx="1434982" cy="703259"/>
          </a:xfrm>
        </p:grpSpPr>
        <p:sp>
          <p:nvSpPr>
            <p:cNvPr id="11" name="Flèche vers le bas 10"/>
            <p:cNvSpPr/>
            <p:nvPr/>
          </p:nvSpPr>
          <p:spPr>
            <a:xfrm rot="18467006">
              <a:off x="7560179" y="1941039"/>
              <a:ext cx="361386" cy="996717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6804248" y="1916832"/>
              <a:ext cx="110795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new tape station : BEDO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</p:grpSp>
      <p:sp>
        <p:nvSpPr>
          <p:cNvPr id="17" name="Flèche vers le bas 16"/>
          <p:cNvSpPr/>
          <p:nvPr/>
        </p:nvSpPr>
        <p:spPr>
          <a:xfrm rot="16200000">
            <a:off x="1428222" y="3794737"/>
            <a:ext cx="361386" cy="99671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 rot="13904">
            <a:off x="1302" y="3932560"/>
            <a:ext cx="110795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“historical” measurement position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1763688" y="2553871"/>
            <a:ext cx="1081160" cy="29145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5" y="4618038"/>
            <a:ext cx="2959755" cy="223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ZoneTexte 16"/>
          <p:cNvSpPr txBox="1">
            <a:spLocks noChangeArrowheads="1"/>
          </p:cNvSpPr>
          <p:nvPr/>
        </p:nvSpPr>
        <p:spPr bwMode="auto">
          <a:xfrm>
            <a:off x="242442" y="5599906"/>
            <a:ext cx="131929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plastic </a:t>
            </a:r>
            <a:r>
              <a:rPr lang="en-US" sz="1200" dirty="0" err="1">
                <a:latin typeface="Calibri" pitchFamily="34" charset="0"/>
              </a:rPr>
              <a:t>scintilator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27" name="Connecteur droit avec flèche 26"/>
          <p:cNvCxnSpPr>
            <a:stCxn id="26" idx="3"/>
          </p:cNvCxnSpPr>
          <p:nvPr/>
        </p:nvCxnSpPr>
        <p:spPr>
          <a:xfrm flipV="1">
            <a:off x="1561741" y="5672326"/>
            <a:ext cx="2668220" cy="656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16"/>
          <p:cNvSpPr txBox="1">
            <a:spLocks noChangeArrowheads="1"/>
          </p:cNvSpPr>
          <p:nvPr/>
        </p:nvSpPr>
        <p:spPr bwMode="auto">
          <a:xfrm>
            <a:off x="146206" y="4945106"/>
            <a:ext cx="1789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Large volume Ge detector</a:t>
            </a:r>
          </a:p>
          <a:p>
            <a:r>
              <a:rPr lang="fr-FR" sz="1200" dirty="0">
                <a:latin typeface="Calibri" pitchFamily="34" charset="0"/>
              </a:rPr>
              <a:t>(EUROGAM-1 French-UK </a:t>
            </a:r>
            <a:r>
              <a:rPr lang="fr-FR" sz="1200" dirty="0" err="1">
                <a:latin typeface="Calibri" pitchFamily="34" charset="0"/>
              </a:rPr>
              <a:t>loan</a:t>
            </a:r>
            <a:r>
              <a:rPr lang="fr-FR" sz="1200" dirty="0">
                <a:latin typeface="Calibri" pitchFamily="34" charset="0"/>
              </a:rPr>
              <a:t> pool)</a:t>
            </a:r>
          </a:p>
        </p:txBody>
      </p:sp>
      <p:cxnSp>
        <p:nvCxnSpPr>
          <p:cNvPr id="29" name="Connecteur droit avec flèche 28"/>
          <p:cNvCxnSpPr>
            <a:stCxn id="28" idx="3"/>
          </p:cNvCxnSpPr>
          <p:nvPr/>
        </p:nvCxnSpPr>
        <p:spPr>
          <a:xfrm>
            <a:off x="1935318" y="5268163"/>
            <a:ext cx="1764823" cy="4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16"/>
          <p:cNvSpPr txBox="1">
            <a:spLocks noChangeArrowheads="1"/>
          </p:cNvSpPr>
          <p:nvPr/>
        </p:nvSpPr>
        <p:spPr bwMode="auto">
          <a:xfrm>
            <a:off x="188369" y="5885580"/>
            <a:ext cx="1860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Ge CLOVER </a:t>
            </a:r>
          </a:p>
          <a:p>
            <a:r>
              <a:rPr lang="fr-FR" sz="1200" dirty="0">
                <a:latin typeface="Calibri" pitchFamily="34" charset="0"/>
              </a:rPr>
              <a:t>(proto EXOGAM )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1462879" y="5885580"/>
            <a:ext cx="3427412" cy="2309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16"/>
          <p:cNvSpPr txBox="1">
            <a:spLocks noChangeArrowheads="1"/>
          </p:cNvSpPr>
          <p:nvPr/>
        </p:nvSpPr>
        <p:spPr bwMode="auto">
          <a:xfrm>
            <a:off x="262170" y="4643135"/>
            <a:ext cx="2166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err="1">
                <a:latin typeface="Calibri" pitchFamily="34" charset="0"/>
              </a:rPr>
              <a:t>Mylar</a:t>
            </a:r>
            <a:r>
              <a:rPr lang="fr-FR" sz="1600" dirty="0">
                <a:latin typeface="Calibri" pitchFamily="34" charset="0"/>
              </a:rPr>
              <a:t> tape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1378201" y="4838813"/>
            <a:ext cx="312179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>
            <a:off x="4900298" y="4665624"/>
            <a:ext cx="326230" cy="35272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16"/>
          <p:cNvSpPr txBox="1">
            <a:spLocks noChangeArrowheads="1"/>
          </p:cNvSpPr>
          <p:nvPr/>
        </p:nvSpPr>
        <p:spPr bwMode="auto">
          <a:xfrm rot="-2793865">
            <a:off x="4874343" y="4641963"/>
            <a:ext cx="97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 err="1">
                <a:solidFill>
                  <a:srgbClr val="FFFF00"/>
                </a:solidFill>
                <a:latin typeface="Calibri" pitchFamily="34" charset="0"/>
              </a:rPr>
              <a:t>beam</a:t>
            </a:r>
            <a:endParaRPr lang="fr-FR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6" name="ZoneTexte 31"/>
          <p:cNvSpPr txBox="1">
            <a:spLocks noChangeArrowheads="1"/>
          </p:cNvSpPr>
          <p:nvPr/>
        </p:nvSpPr>
        <p:spPr bwMode="auto">
          <a:xfrm>
            <a:off x="163826" y="6267373"/>
            <a:ext cx="2511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e</a:t>
            </a:r>
            <a:r>
              <a:rPr lang="fr-FR" sz="1400" dirty="0" err="1" smtClean="0">
                <a:latin typeface="Calibri" pitchFamily="34" charset="0"/>
              </a:rPr>
              <a:t>total</a:t>
            </a:r>
            <a:r>
              <a:rPr lang="fr-FR" baseline="-25000" dirty="0" smtClean="0">
                <a:latin typeface="Symbol" pitchFamily="18" charset="2"/>
              </a:rPr>
              <a:t>(</a:t>
            </a:r>
            <a:r>
              <a:rPr lang="fr-FR" baseline="-25000" dirty="0" smtClean="0">
                <a:latin typeface="Calibri" pitchFamily="34" charset="0"/>
              </a:rPr>
              <a:t>photo-</a:t>
            </a:r>
            <a:r>
              <a:rPr lang="fr-FR" baseline="-25000" dirty="0" err="1" smtClean="0">
                <a:latin typeface="Calibri" pitchFamily="34" charset="0"/>
              </a:rPr>
              <a:t>peak</a:t>
            </a:r>
            <a:r>
              <a:rPr lang="fr-FR" baseline="-25000" dirty="0" smtClean="0">
                <a:latin typeface="Calibri" pitchFamily="34" charset="0"/>
              </a:rPr>
              <a:t> </a:t>
            </a:r>
            <a:r>
              <a:rPr lang="fr-FR" baseline="-25000" dirty="0">
                <a:latin typeface="Calibri" pitchFamily="34" charset="0"/>
              </a:rPr>
              <a:t>1.3MeV)</a:t>
            </a:r>
            <a:r>
              <a:rPr lang="fr-FR" dirty="0">
                <a:latin typeface="Calibri" pitchFamily="34" charset="0"/>
              </a:rPr>
              <a:t>~2%</a:t>
            </a:r>
          </a:p>
        </p:txBody>
      </p:sp>
      <p:grpSp>
        <p:nvGrpSpPr>
          <p:cNvPr id="45" name="Groupe 56"/>
          <p:cNvGrpSpPr>
            <a:grpSpLocks/>
          </p:cNvGrpSpPr>
          <p:nvPr/>
        </p:nvGrpSpPr>
        <p:grpSpPr bwMode="auto">
          <a:xfrm>
            <a:off x="6504249" y="4228687"/>
            <a:ext cx="1598445" cy="600074"/>
            <a:chOff x="5581239" y="5767364"/>
            <a:chExt cx="1598931" cy="600111"/>
          </a:xfrm>
        </p:grpSpPr>
        <p:cxnSp>
          <p:nvCxnSpPr>
            <p:cNvPr id="60" name="Connecteur droit 59"/>
            <p:cNvCxnSpPr/>
            <p:nvPr/>
          </p:nvCxnSpPr>
          <p:spPr>
            <a:xfrm rot="5400000">
              <a:off x="6879111" y="6066625"/>
              <a:ext cx="60011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10800000">
              <a:off x="5580863" y="6351599"/>
              <a:ext cx="1591159" cy="79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ZoneTexte 16"/>
          <p:cNvSpPr txBox="1">
            <a:spLocks noChangeArrowheads="1"/>
          </p:cNvSpPr>
          <p:nvPr/>
        </p:nvSpPr>
        <p:spPr bwMode="auto">
          <a:xfrm>
            <a:off x="6088556" y="5009006"/>
            <a:ext cx="30975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T1/2 measurement: tape motion cycling</a:t>
            </a:r>
          </a:p>
          <a:p>
            <a:r>
              <a:rPr lang="en-US" sz="1400" dirty="0" err="1">
                <a:latin typeface="Calibri" pitchFamily="34" charset="0"/>
              </a:rPr>
              <a:t>Triggerless</a:t>
            </a:r>
            <a:r>
              <a:rPr lang="en-US" sz="1400" dirty="0">
                <a:latin typeface="Calibri" pitchFamily="34" charset="0"/>
              </a:rPr>
              <a:t> DAQ 400ps resolution time stamping</a:t>
            </a:r>
          </a:p>
        </p:txBody>
      </p:sp>
      <p:sp>
        <p:nvSpPr>
          <p:cNvPr id="47" name="Arc 46"/>
          <p:cNvSpPr/>
          <p:nvPr/>
        </p:nvSpPr>
        <p:spPr bwMode="auto">
          <a:xfrm>
            <a:off x="6494348" y="3234911"/>
            <a:ext cx="1285875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8" name="Arc 47"/>
          <p:cNvSpPr/>
          <p:nvPr/>
        </p:nvSpPr>
        <p:spPr bwMode="auto">
          <a:xfrm rot="16200000">
            <a:off x="7303180" y="2289555"/>
            <a:ext cx="1544637" cy="1876425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 bwMode="auto">
          <a:xfrm rot="5400000" flipH="1" flipV="1">
            <a:off x="5931805" y="3707986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 bwMode="auto">
          <a:xfrm>
            <a:off x="6280036" y="4101686"/>
            <a:ext cx="20748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16"/>
          <p:cNvSpPr txBox="1">
            <a:spLocks noChangeArrowheads="1"/>
          </p:cNvSpPr>
          <p:nvPr/>
        </p:nvSpPr>
        <p:spPr bwMode="auto">
          <a:xfrm>
            <a:off x="8317209" y="4036801"/>
            <a:ext cx="626428" cy="2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100">
                <a:latin typeface="Calibri" pitchFamily="34" charset="0"/>
              </a:rPr>
              <a:t>time</a:t>
            </a:r>
          </a:p>
        </p:txBody>
      </p:sp>
      <p:cxnSp>
        <p:nvCxnSpPr>
          <p:cNvPr id="52" name="Connecteur droit 51"/>
          <p:cNvCxnSpPr/>
          <p:nvPr/>
        </p:nvCxnSpPr>
        <p:spPr bwMode="auto">
          <a:xfrm>
            <a:off x="7129348" y="2699600"/>
            <a:ext cx="3175" cy="15306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 bwMode="auto">
          <a:xfrm>
            <a:off x="6475297" y="2699600"/>
            <a:ext cx="4763" cy="15243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 bwMode="auto">
          <a:xfrm>
            <a:off x="6476886" y="4239799"/>
            <a:ext cx="669925" cy="158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 bwMode="auto">
          <a:xfrm>
            <a:off x="7145223" y="4241386"/>
            <a:ext cx="98425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16"/>
          <p:cNvSpPr txBox="1">
            <a:spLocks noChangeArrowheads="1"/>
          </p:cNvSpPr>
          <p:nvPr/>
        </p:nvSpPr>
        <p:spPr bwMode="auto">
          <a:xfrm>
            <a:off x="7164288" y="2742599"/>
            <a:ext cx="145354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decay</a:t>
            </a:r>
          </a:p>
          <a:p>
            <a:r>
              <a:rPr lang="en-US" sz="1400" smtClean="0">
                <a:latin typeface="Calibri" pitchFamily="34" charset="0"/>
              </a:rPr>
              <a:t>ion beam deviated</a:t>
            </a:r>
            <a:endParaRPr lang="en-US" sz="1400">
              <a:latin typeface="Calibri" pitchFamily="34" charset="0"/>
            </a:endParaRPr>
          </a:p>
        </p:txBody>
      </p:sp>
      <p:cxnSp>
        <p:nvCxnSpPr>
          <p:cNvPr id="57" name="Connecteur droit 56"/>
          <p:cNvCxnSpPr/>
          <p:nvPr/>
        </p:nvCxnSpPr>
        <p:spPr bwMode="auto">
          <a:xfrm rot="16200000" flipH="1">
            <a:off x="7603217" y="3732592"/>
            <a:ext cx="1000125" cy="47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 bwMode="auto">
          <a:xfrm rot="5400000">
            <a:off x="6195104" y="4526343"/>
            <a:ext cx="600075" cy="1588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16"/>
          <p:cNvSpPr txBox="1">
            <a:spLocks noChangeArrowheads="1"/>
          </p:cNvSpPr>
          <p:nvPr/>
        </p:nvSpPr>
        <p:spPr bwMode="auto">
          <a:xfrm>
            <a:off x="6273101" y="2176380"/>
            <a:ext cx="1359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build up</a:t>
            </a:r>
          </a:p>
          <a:p>
            <a:r>
              <a:rPr lang="en-US" sz="1400" smtClean="0">
                <a:latin typeface="Calibri" pitchFamily="34" charset="0"/>
              </a:rPr>
              <a:t>ion collection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beta-decay spectroscopy in the</a:t>
            </a:r>
            <a:r>
              <a:rPr lang="en-US" sz="1600" b="1" dirty="0" smtClean="0">
                <a:solidFill>
                  <a:schemeClr val="bg1"/>
                </a:solidFill>
              </a:rPr>
              <a:t> N=50 region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66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67" name="Rectangle 6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8" name="Forme libre 67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9" name="ZoneTexte 68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0" name="Image 69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46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pnweb.in2p3.fr/wsalto2013/pictures/IMG_2537_groupicture_H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72"/>
          <a:stretch/>
        </p:blipFill>
        <p:spPr bwMode="auto">
          <a:xfrm>
            <a:off x="0" y="3429000"/>
            <a:ext cx="5948660" cy="31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auguration ALTO 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0924"/>
            <a:ext cx="2704356" cy="18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7854" y="332656"/>
            <a:ext cx="263968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green light from French nuclear safety authorities</a:t>
            </a:r>
            <a:endParaRPr lang="fr-FR" sz="12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5777" y="602546"/>
            <a:ext cx="940279" cy="38355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79512" y="378822"/>
            <a:ext cx="155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March 2012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09970" y="1066847"/>
            <a:ext cx="364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13</a:t>
            </a:r>
            <a:r>
              <a:rPr lang="en-US" baseline="30000" dirty="0" smtClean="0"/>
              <a:t>th</a:t>
            </a:r>
            <a:r>
              <a:rPr lang="en-US" dirty="0" smtClean="0"/>
              <a:t> 2013 – formal inauguration 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883868" y="3054837"/>
            <a:ext cx="55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14-15</a:t>
            </a:r>
            <a:r>
              <a:rPr lang="en-US" baseline="30000" dirty="0" smtClean="0"/>
              <a:t>th</a:t>
            </a:r>
            <a:r>
              <a:rPr lang="en-US" dirty="0" smtClean="0"/>
              <a:t> 2013 – 2</a:t>
            </a:r>
            <a:r>
              <a:rPr lang="en-US" baseline="30000" dirty="0" smtClean="0"/>
              <a:t>nd</a:t>
            </a:r>
            <a:r>
              <a:rPr lang="en-US" dirty="0" smtClean="0"/>
              <a:t> Workshop on the Physics at ALTO</a:t>
            </a:r>
            <a:endParaRPr lang="en-US" dirty="0"/>
          </a:p>
        </p:txBody>
      </p:sp>
      <p:grpSp>
        <p:nvGrpSpPr>
          <p:cNvPr id="11" name="Groupe 102"/>
          <p:cNvGrpSpPr/>
          <p:nvPr/>
        </p:nvGrpSpPr>
        <p:grpSpPr>
          <a:xfrm>
            <a:off x="0" y="6370389"/>
            <a:ext cx="9156700" cy="487611"/>
            <a:chOff x="0" y="6378326"/>
            <a:chExt cx="9156700" cy="487611"/>
          </a:xfrm>
        </p:grpSpPr>
        <p:sp>
          <p:nvSpPr>
            <p:cNvPr id="12" name="Rectangle 1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Forme libre 12"/>
            <p:cNvSpPr/>
            <p:nvPr/>
          </p:nvSpPr>
          <p:spPr bwMode="auto">
            <a:xfrm>
              <a:off x="8034338" y="6378326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5" name="Image 14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62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temporaire\DETECTEURS_TANDEM_ALTO\Radioactivité\BEDO\Bedo poster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024844"/>
            <a:ext cx="5805645" cy="3096344"/>
          </a:xfrm>
          <a:prstGeom prst="rect">
            <a:avLst/>
          </a:prstGeom>
          <a:noFill/>
        </p:spPr>
      </p:pic>
      <p:grpSp>
        <p:nvGrpSpPr>
          <p:cNvPr id="3" name="Groupe 16"/>
          <p:cNvGrpSpPr/>
          <p:nvPr/>
        </p:nvGrpSpPr>
        <p:grpSpPr>
          <a:xfrm>
            <a:off x="251520" y="3284984"/>
            <a:ext cx="2808312" cy="2195646"/>
            <a:chOff x="5822995" y="3454338"/>
            <a:chExt cx="2808312" cy="2195646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2995" y="3454338"/>
              <a:ext cx="2766045" cy="2195646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6228184" y="3769295"/>
              <a:ext cx="1155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b="1" dirty="0" smtClean="0">
                  <a:solidFill>
                    <a:schemeClr val="accent2"/>
                  </a:solidFill>
                </a:rPr>
                <a:t>β</a:t>
              </a:r>
              <a:r>
                <a:rPr lang="fr-FR" sz="1400" b="1" dirty="0" smtClean="0">
                  <a:solidFill>
                    <a:schemeClr val="accent2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2"/>
                  </a:solidFill>
                </a:rPr>
                <a:t>energy</a:t>
              </a:r>
              <a:r>
                <a:rPr lang="fr-FR" sz="1400" b="1" dirty="0" smtClean="0">
                  <a:solidFill>
                    <a:schemeClr val="accent2"/>
                  </a:solidFill>
                </a:rPr>
                <a:t> </a:t>
              </a:r>
              <a:r>
                <a:rPr lang="fr-FR" sz="1400" b="1" dirty="0" err="1" smtClean="0">
                  <a:solidFill>
                    <a:schemeClr val="accent2"/>
                  </a:solidFill>
                </a:rPr>
                <a:t>loss</a:t>
              </a:r>
              <a:endParaRPr lang="fr-FR" sz="1400" b="1" dirty="0">
                <a:solidFill>
                  <a:schemeClr val="accent2"/>
                </a:solidFill>
              </a:endParaRPr>
            </a:p>
          </p:txBody>
        </p:sp>
        <p:cxnSp>
          <p:nvCxnSpPr>
            <p:cNvPr id="6" name="Connecteur droit avec flèche 5"/>
            <p:cNvCxnSpPr/>
            <p:nvPr/>
          </p:nvCxnSpPr>
          <p:spPr>
            <a:xfrm flipV="1">
              <a:off x="6082904" y="3742370"/>
              <a:ext cx="0" cy="16561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>
              <a:off x="6132969" y="5398555"/>
              <a:ext cx="24983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flipH="1">
              <a:off x="6228184" y="4077072"/>
              <a:ext cx="677461" cy="4756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417136" y="4669715"/>
              <a:ext cx="869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/>
                  </a:solidFill>
                </a:rPr>
                <a:t>Compton</a:t>
              </a:r>
              <a:endParaRPr lang="fr-FR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36097" y="5769260"/>
            <a:ext cx="144016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collection point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 bwMode="auto">
          <a:xfrm rot="5400000" flipH="1" flipV="1">
            <a:off x="4968045" y="4869160"/>
            <a:ext cx="1944216" cy="1588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652120" y="2672916"/>
            <a:ext cx="576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Ge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588224" y="4185085"/>
            <a:ext cx="648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</a:rPr>
              <a:t>Ge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148065" y="4041068"/>
            <a:ext cx="4320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err="1" smtClean="0">
                <a:solidFill>
                  <a:schemeClr val="bg1"/>
                </a:solidFill>
                <a:latin typeface="Calibri" pitchFamily="34" charset="0"/>
              </a:rPr>
              <a:t>Ge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876256" y="5409220"/>
            <a:ext cx="187220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plastic </a:t>
            </a:r>
            <a:r>
              <a:rPr lang="en-US" sz="1400" dirty="0" err="1" smtClean="0">
                <a:latin typeface="Calibri" pitchFamily="34" charset="0"/>
              </a:rPr>
              <a:t>scintillator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 bwMode="auto">
          <a:xfrm rot="16200000" flipV="1">
            <a:off x="6120966" y="4365898"/>
            <a:ext cx="1224136" cy="862508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 bwMode="auto">
          <a:xfrm rot="16200000" flipV="1">
            <a:off x="5616116" y="3861048"/>
            <a:ext cx="2016224" cy="1080120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 bwMode="auto">
          <a:xfrm rot="10800000">
            <a:off x="6012160" y="4329100"/>
            <a:ext cx="1152128" cy="1080120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588224" y="1448780"/>
            <a:ext cx="648072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4</a:t>
            </a:r>
            <a:r>
              <a:rPr lang="el-GR" sz="1400" dirty="0" smtClean="0">
                <a:latin typeface="Arial"/>
                <a:cs typeface="Arial"/>
              </a:rPr>
              <a:t>π</a:t>
            </a:r>
            <a:r>
              <a:rPr lang="fr-FR" sz="1400" dirty="0" smtClean="0">
                <a:latin typeface="Arial"/>
                <a:cs typeface="Arial"/>
              </a:rPr>
              <a:t>-</a:t>
            </a:r>
            <a:r>
              <a:rPr lang="el-GR" sz="1400" dirty="0" smtClean="0">
                <a:latin typeface="Arial"/>
                <a:cs typeface="Arial"/>
              </a:rPr>
              <a:t>β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20" name="Connecteur droit avec flèche 19"/>
          <p:cNvCxnSpPr>
            <a:stCxn id="19" idx="2"/>
          </p:cNvCxnSpPr>
          <p:nvPr/>
        </p:nvCxnSpPr>
        <p:spPr bwMode="auto">
          <a:xfrm rot="5400000">
            <a:off x="5788007" y="2340750"/>
            <a:ext cx="1708447" cy="540060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à coins arrondis 20"/>
          <p:cNvSpPr/>
          <p:nvPr/>
        </p:nvSpPr>
        <p:spPr>
          <a:xfrm>
            <a:off x="516396" y="1935051"/>
            <a:ext cx="228600" cy="495300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/>
          <p:cNvSpPr/>
          <p:nvPr/>
        </p:nvSpPr>
        <p:spPr>
          <a:xfrm>
            <a:off x="503398" y="2058875"/>
            <a:ext cx="241598" cy="236067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373646" y="1839802"/>
            <a:ext cx="819150" cy="66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Ge</a:t>
            </a:r>
            <a:endParaRPr lang="fr-FR" dirty="0"/>
          </a:p>
        </p:txBody>
      </p:sp>
      <p:sp>
        <p:nvSpPr>
          <p:cNvPr id="24" name="Forme libre 23"/>
          <p:cNvSpPr/>
          <p:nvPr/>
        </p:nvSpPr>
        <p:spPr>
          <a:xfrm flipV="1">
            <a:off x="1135520" y="2582749"/>
            <a:ext cx="1514475" cy="285751"/>
          </a:xfrm>
          <a:custGeom>
            <a:avLst/>
            <a:gdLst>
              <a:gd name="connsiteX0" fmla="*/ 0 w 990600"/>
              <a:gd name="connsiteY0" fmla="*/ 133350 h 133350"/>
              <a:gd name="connsiteX1" fmla="*/ 314325 w 990600"/>
              <a:gd name="connsiteY1" fmla="*/ 0 h 133350"/>
              <a:gd name="connsiteX2" fmla="*/ 990600 w 990600"/>
              <a:gd name="connsiteY2" fmla="*/ 0 h 133350"/>
              <a:gd name="connsiteX3" fmla="*/ 990600 w 990600"/>
              <a:gd name="connsiteY3" fmla="*/ 133350 h 133350"/>
              <a:gd name="connsiteX4" fmla="*/ 0 w 990600"/>
              <a:gd name="connsiteY4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33350">
                <a:moveTo>
                  <a:pt x="0" y="133350"/>
                </a:moveTo>
                <a:lnTo>
                  <a:pt x="314325" y="0"/>
                </a:lnTo>
                <a:lnTo>
                  <a:pt x="990600" y="0"/>
                </a:lnTo>
                <a:lnTo>
                  <a:pt x="990600" y="1333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954546" y="1868375"/>
            <a:ext cx="152400" cy="6953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947503" y="2563836"/>
            <a:ext cx="588067" cy="780915"/>
          </a:xfrm>
          <a:custGeom>
            <a:avLst/>
            <a:gdLst>
              <a:gd name="connsiteX0" fmla="*/ 7945 w 211626"/>
              <a:gd name="connsiteY0" fmla="*/ 5778 h 405650"/>
              <a:gd name="connsiteX1" fmla="*/ 59949 w 211626"/>
              <a:gd name="connsiteY1" fmla="*/ 5778 h 405650"/>
              <a:gd name="connsiteX2" fmla="*/ 64282 w 211626"/>
              <a:gd name="connsiteY2" fmla="*/ 44780 h 405650"/>
              <a:gd name="connsiteX3" fmla="*/ 72950 w 211626"/>
              <a:gd name="connsiteY3" fmla="*/ 70782 h 405650"/>
              <a:gd name="connsiteX4" fmla="*/ 77283 w 211626"/>
              <a:gd name="connsiteY4" fmla="*/ 83783 h 405650"/>
              <a:gd name="connsiteX5" fmla="*/ 81617 w 211626"/>
              <a:gd name="connsiteY5" fmla="*/ 96784 h 405650"/>
              <a:gd name="connsiteX6" fmla="*/ 85951 w 211626"/>
              <a:gd name="connsiteY6" fmla="*/ 109785 h 405650"/>
              <a:gd name="connsiteX7" fmla="*/ 103285 w 211626"/>
              <a:gd name="connsiteY7" fmla="*/ 131453 h 405650"/>
              <a:gd name="connsiteX8" fmla="*/ 120620 w 211626"/>
              <a:gd name="connsiteY8" fmla="*/ 148788 h 405650"/>
              <a:gd name="connsiteX9" fmla="*/ 124953 w 211626"/>
              <a:gd name="connsiteY9" fmla="*/ 161789 h 405650"/>
              <a:gd name="connsiteX10" fmla="*/ 155289 w 211626"/>
              <a:gd name="connsiteY10" fmla="*/ 187791 h 405650"/>
              <a:gd name="connsiteX11" fmla="*/ 159623 w 211626"/>
              <a:gd name="connsiteY11" fmla="*/ 200792 h 405650"/>
              <a:gd name="connsiteX12" fmla="*/ 198625 w 211626"/>
              <a:gd name="connsiteY12" fmla="*/ 222460 h 405650"/>
              <a:gd name="connsiteX13" fmla="*/ 211626 w 211626"/>
              <a:gd name="connsiteY13" fmla="*/ 239795 h 405650"/>
              <a:gd name="connsiteX14" fmla="*/ 42614 w 211626"/>
              <a:gd name="connsiteY14" fmla="*/ 400140 h 405650"/>
              <a:gd name="connsiteX15" fmla="*/ 33947 w 211626"/>
              <a:gd name="connsiteY15" fmla="*/ 374138 h 405650"/>
              <a:gd name="connsiteX16" fmla="*/ 29613 w 211626"/>
              <a:gd name="connsiteY16" fmla="*/ 348136 h 405650"/>
              <a:gd name="connsiteX17" fmla="*/ 20946 w 211626"/>
              <a:gd name="connsiteY17" fmla="*/ 88117 h 405650"/>
              <a:gd name="connsiteX18" fmla="*/ 16612 w 211626"/>
              <a:gd name="connsiteY18" fmla="*/ 70782 h 405650"/>
              <a:gd name="connsiteX19" fmla="*/ 12278 w 211626"/>
              <a:gd name="connsiteY19" fmla="*/ 40447 h 405650"/>
              <a:gd name="connsiteX20" fmla="*/ 7945 w 211626"/>
              <a:gd name="connsiteY20" fmla="*/ 5778 h 40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1626" h="405650">
                <a:moveTo>
                  <a:pt x="7945" y="5778"/>
                </a:moveTo>
                <a:cubicBezTo>
                  <a:pt x="15890" y="0"/>
                  <a:pt x="42614" y="5778"/>
                  <a:pt x="59949" y="5778"/>
                </a:cubicBezTo>
                <a:cubicBezTo>
                  <a:pt x="61393" y="18779"/>
                  <a:pt x="61717" y="31953"/>
                  <a:pt x="64282" y="44780"/>
                </a:cubicBezTo>
                <a:cubicBezTo>
                  <a:pt x="66074" y="53739"/>
                  <a:pt x="70061" y="62115"/>
                  <a:pt x="72950" y="70782"/>
                </a:cubicBezTo>
                <a:lnTo>
                  <a:pt x="77283" y="83783"/>
                </a:lnTo>
                <a:lnTo>
                  <a:pt x="81617" y="96784"/>
                </a:lnTo>
                <a:cubicBezTo>
                  <a:pt x="83062" y="101118"/>
                  <a:pt x="82721" y="106555"/>
                  <a:pt x="85951" y="109785"/>
                </a:cubicBezTo>
                <a:cubicBezTo>
                  <a:pt x="115469" y="139306"/>
                  <a:pt x="70468" y="93167"/>
                  <a:pt x="103285" y="131453"/>
                </a:cubicBezTo>
                <a:cubicBezTo>
                  <a:pt x="108603" y="137657"/>
                  <a:pt x="120620" y="148788"/>
                  <a:pt x="120620" y="148788"/>
                </a:cubicBezTo>
                <a:cubicBezTo>
                  <a:pt x="122064" y="153122"/>
                  <a:pt x="122298" y="158072"/>
                  <a:pt x="124953" y="161789"/>
                </a:cubicBezTo>
                <a:cubicBezTo>
                  <a:pt x="134506" y="175164"/>
                  <a:pt x="142795" y="179462"/>
                  <a:pt x="155289" y="187791"/>
                </a:cubicBezTo>
                <a:cubicBezTo>
                  <a:pt x="156734" y="192125"/>
                  <a:pt x="156393" y="197562"/>
                  <a:pt x="159623" y="200792"/>
                </a:cubicBezTo>
                <a:cubicBezTo>
                  <a:pt x="174523" y="215692"/>
                  <a:pt x="182277" y="217010"/>
                  <a:pt x="198625" y="222460"/>
                </a:cubicBezTo>
                <a:cubicBezTo>
                  <a:pt x="209577" y="233411"/>
                  <a:pt x="205466" y="227472"/>
                  <a:pt x="211626" y="239795"/>
                </a:cubicBezTo>
                <a:cubicBezTo>
                  <a:pt x="155289" y="293243"/>
                  <a:pt x="104558" y="353304"/>
                  <a:pt x="42614" y="400140"/>
                </a:cubicBezTo>
                <a:cubicBezTo>
                  <a:pt x="35326" y="405650"/>
                  <a:pt x="35449" y="383150"/>
                  <a:pt x="33947" y="374138"/>
                </a:cubicBezTo>
                <a:lnTo>
                  <a:pt x="29613" y="348136"/>
                </a:lnTo>
                <a:cubicBezTo>
                  <a:pt x="28996" y="327766"/>
                  <a:pt x="23035" y="120495"/>
                  <a:pt x="20946" y="88117"/>
                </a:cubicBezTo>
                <a:cubicBezTo>
                  <a:pt x="20563" y="82173"/>
                  <a:pt x="17678" y="76642"/>
                  <a:pt x="16612" y="70782"/>
                </a:cubicBezTo>
                <a:cubicBezTo>
                  <a:pt x="14785" y="60732"/>
                  <a:pt x="12958" y="50639"/>
                  <a:pt x="12278" y="40447"/>
                </a:cubicBezTo>
                <a:cubicBezTo>
                  <a:pt x="11509" y="28916"/>
                  <a:pt x="0" y="11556"/>
                  <a:pt x="7945" y="577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207034" y="783754"/>
            <a:ext cx="883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00B0F0"/>
                </a:solidFill>
              </a:rPr>
              <a:t>ancilary</a:t>
            </a:r>
          </a:p>
          <a:p>
            <a:r>
              <a:rPr lang="en-US" sz="1400" b="1" smtClean="0">
                <a:solidFill>
                  <a:srgbClr val="00B0F0"/>
                </a:solidFill>
              </a:rPr>
              <a:t>plastic</a:t>
            </a:r>
            <a:endParaRPr lang="en-US" sz="1400" b="1">
              <a:solidFill>
                <a:srgbClr val="00B0F0"/>
              </a:solidFill>
            </a:endParaRPr>
          </a:p>
        </p:txBody>
      </p:sp>
      <p:cxnSp>
        <p:nvCxnSpPr>
          <p:cNvPr id="28" name="Connecteur droit avec flèche 27"/>
          <p:cNvCxnSpPr>
            <a:stCxn id="27" idx="2"/>
            <a:endCxn id="25" idx="0"/>
          </p:cNvCxnSpPr>
          <p:nvPr/>
        </p:nvCxnSpPr>
        <p:spPr bwMode="auto">
          <a:xfrm rot="16200000" flipH="1">
            <a:off x="559077" y="1396705"/>
            <a:ext cx="561401" cy="381937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1028700" y="764704"/>
            <a:ext cx="661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BGO</a:t>
            </a: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0" name="Connecteur droit avec flèche 29"/>
          <p:cNvCxnSpPr>
            <a:stCxn id="29" idx="2"/>
            <a:endCxn id="33" idx="1"/>
          </p:cNvCxnSpPr>
          <p:nvPr/>
        </p:nvCxnSpPr>
        <p:spPr bwMode="auto">
          <a:xfrm rot="16200000" flipH="1">
            <a:off x="1280430" y="1151729"/>
            <a:ext cx="443468" cy="284971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0" y="2707804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7030A0"/>
                </a:solidFill>
              </a:rPr>
              <a:t>4</a:t>
            </a:r>
            <a:r>
              <a:rPr lang="fr-FR" sz="1400" b="1" dirty="0" smtClean="0">
                <a:solidFill>
                  <a:srgbClr val="7030A0"/>
                </a:solidFill>
                <a:latin typeface="Symbol" pitchFamily="18" charset="2"/>
              </a:rPr>
              <a:t>p</a:t>
            </a:r>
            <a:r>
              <a:rPr lang="fr-FR" sz="1400" b="1" dirty="0" smtClean="0">
                <a:solidFill>
                  <a:srgbClr val="7030A0"/>
                </a:solidFill>
              </a:rPr>
              <a:t> beta</a:t>
            </a:r>
            <a:endParaRPr lang="fr-FR" sz="1400" b="1" dirty="0">
              <a:solidFill>
                <a:srgbClr val="7030A0"/>
              </a:solidFill>
            </a:endParaRPr>
          </a:p>
        </p:txBody>
      </p:sp>
      <p:cxnSp>
        <p:nvCxnSpPr>
          <p:cNvPr id="32" name="Connecteur droit avec flèche 31"/>
          <p:cNvCxnSpPr>
            <a:stCxn id="31" idx="0"/>
            <a:endCxn id="21" idx="2"/>
          </p:cNvCxnSpPr>
          <p:nvPr/>
        </p:nvCxnSpPr>
        <p:spPr bwMode="auto">
          <a:xfrm rot="5400000" flipH="1" flipV="1">
            <a:off x="405222" y="2482330"/>
            <a:ext cx="277453" cy="173496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orme libre 32"/>
          <p:cNvSpPr/>
          <p:nvPr/>
        </p:nvSpPr>
        <p:spPr>
          <a:xfrm>
            <a:off x="1164095" y="1515949"/>
            <a:ext cx="1514475" cy="285751"/>
          </a:xfrm>
          <a:custGeom>
            <a:avLst/>
            <a:gdLst>
              <a:gd name="connsiteX0" fmla="*/ 0 w 990600"/>
              <a:gd name="connsiteY0" fmla="*/ 133350 h 133350"/>
              <a:gd name="connsiteX1" fmla="*/ 314325 w 990600"/>
              <a:gd name="connsiteY1" fmla="*/ 0 h 133350"/>
              <a:gd name="connsiteX2" fmla="*/ 990600 w 990600"/>
              <a:gd name="connsiteY2" fmla="*/ 0 h 133350"/>
              <a:gd name="connsiteX3" fmla="*/ 990600 w 990600"/>
              <a:gd name="connsiteY3" fmla="*/ 133350 h 133350"/>
              <a:gd name="connsiteX4" fmla="*/ 0 w 990600"/>
              <a:gd name="connsiteY4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33350">
                <a:moveTo>
                  <a:pt x="0" y="133350"/>
                </a:moveTo>
                <a:lnTo>
                  <a:pt x="314325" y="0"/>
                </a:lnTo>
                <a:lnTo>
                  <a:pt x="990600" y="0"/>
                </a:lnTo>
                <a:lnTo>
                  <a:pt x="990600" y="133350"/>
                </a:lnTo>
                <a:lnTo>
                  <a:pt x="0" y="13335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119"/>
          <p:cNvGrpSpPr/>
          <p:nvPr/>
        </p:nvGrpSpPr>
        <p:grpSpPr>
          <a:xfrm>
            <a:off x="754436" y="1716941"/>
            <a:ext cx="1492909" cy="531517"/>
            <a:chOff x="7210340" y="915365"/>
            <a:chExt cx="1492909" cy="531517"/>
          </a:xfrm>
        </p:grpSpPr>
        <p:grpSp>
          <p:nvGrpSpPr>
            <p:cNvPr id="35" name="Groupe 91"/>
            <p:cNvGrpSpPr/>
            <p:nvPr/>
          </p:nvGrpSpPr>
          <p:grpSpPr>
            <a:xfrm rot="20742851">
              <a:off x="7210344" y="1271835"/>
              <a:ext cx="819840" cy="175045"/>
              <a:chOff x="6721098" y="546746"/>
              <a:chExt cx="1803777" cy="373681"/>
            </a:xfrm>
          </p:grpSpPr>
          <p:sp>
            <p:nvSpPr>
              <p:cNvPr id="43" name="Forme libre 42"/>
              <p:cNvSpPr/>
              <p:nvPr/>
            </p:nvSpPr>
            <p:spPr>
              <a:xfrm>
                <a:off x="6721098" y="546746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 43"/>
              <p:cNvSpPr/>
              <p:nvPr/>
            </p:nvSpPr>
            <p:spPr>
              <a:xfrm>
                <a:off x="6981987" y="554495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Forme libre 44"/>
              <p:cNvSpPr/>
              <p:nvPr/>
            </p:nvSpPr>
            <p:spPr>
              <a:xfrm>
                <a:off x="7248041" y="562244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7518454" y="559661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7777566" y="559661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8" name="Connecteur droit avec flèche 47"/>
              <p:cNvCxnSpPr>
                <a:stCxn id="47" idx="4"/>
              </p:cNvCxnSpPr>
              <p:nvPr/>
            </p:nvCxnSpPr>
            <p:spPr>
              <a:xfrm flipV="1">
                <a:off x="8041037" y="762000"/>
                <a:ext cx="483838" cy="516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92"/>
            <p:cNvGrpSpPr/>
            <p:nvPr/>
          </p:nvGrpSpPr>
          <p:grpSpPr>
            <a:xfrm rot="19039700">
              <a:off x="7889948" y="915360"/>
              <a:ext cx="813310" cy="184831"/>
              <a:chOff x="6721098" y="546746"/>
              <a:chExt cx="1803777" cy="373681"/>
            </a:xfrm>
          </p:grpSpPr>
          <p:sp>
            <p:nvSpPr>
              <p:cNvPr id="37" name="Forme libre 36"/>
              <p:cNvSpPr/>
              <p:nvPr/>
            </p:nvSpPr>
            <p:spPr>
              <a:xfrm>
                <a:off x="6721098" y="546746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6981987" y="554495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Forme libre 38"/>
              <p:cNvSpPr/>
              <p:nvPr/>
            </p:nvSpPr>
            <p:spPr>
              <a:xfrm>
                <a:off x="7248041" y="562244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Forme libre 39"/>
              <p:cNvSpPr/>
              <p:nvPr/>
            </p:nvSpPr>
            <p:spPr>
              <a:xfrm>
                <a:off x="7518454" y="559661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Forme libre 40"/>
              <p:cNvSpPr/>
              <p:nvPr/>
            </p:nvSpPr>
            <p:spPr>
              <a:xfrm>
                <a:off x="7777566" y="559661"/>
                <a:ext cx="263471" cy="358183"/>
              </a:xfrm>
              <a:custGeom>
                <a:avLst/>
                <a:gdLst>
                  <a:gd name="connsiteX0" fmla="*/ 0 w 578604"/>
                  <a:gd name="connsiteY0" fmla="*/ 207505 h 358183"/>
                  <a:gd name="connsiteX1" fmla="*/ 149817 w 578604"/>
                  <a:gd name="connsiteY1" fmla="*/ 861 h 358183"/>
                  <a:gd name="connsiteX2" fmla="*/ 289302 w 578604"/>
                  <a:gd name="connsiteY2" fmla="*/ 202339 h 358183"/>
                  <a:gd name="connsiteX3" fmla="*/ 418455 w 578604"/>
                  <a:gd name="connsiteY3" fmla="*/ 357322 h 358183"/>
                  <a:gd name="connsiteX4" fmla="*/ 578604 w 578604"/>
                  <a:gd name="connsiteY4" fmla="*/ 207505 h 358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04" h="358183">
                    <a:moveTo>
                      <a:pt x="0" y="207505"/>
                    </a:moveTo>
                    <a:cubicBezTo>
                      <a:pt x="50800" y="104613"/>
                      <a:pt x="101600" y="1722"/>
                      <a:pt x="149817" y="861"/>
                    </a:cubicBezTo>
                    <a:cubicBezTo>
                      <a:pt x="198034" y="0"/>
                      <a:pt x="244529" y="142929"/>
                      <a:pt x="289302" y="202339"/>
                    </a:cubicBezTo>
                    <a:cubicBezTo>
                      <a:pt x="334075" y="261749"/>
                      <a:pt x="370238" y="356461"/>
                      <a:pt x="418455" y="357322"/>
                    </a:cubicBezTo>
                    <a:cubicBezTo>
                      <a:pt x="466672" y="358183"/>
                      <a:pt x="522638" y="282844"/>
                      <a:pt x="578604" y="207505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2" name="Connecteur droit avec flèche 41"/>
              <p:cNvCxnSpPr>
                <a:stCxn id="41" idx="4"/>
              </p:cNvCxnSpPr>
              <p:nvPr/>
            </p:nvCxnSpPr>
            <p:spPr>
              <a:xfrm flipV="1">
                <a:off x="8041037" y="762000"/>
                <a:ext cx="483838" cy="516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Connecteur droit avec flèche 48"/>
          <p:cNvCxnSpPr>
            <a:stCxn id="43" idx="0"/>
          </p:cNvCxnSpPr>
          <p:nvPr/>
        </p:nvCxnSpPr>
        <p:spPr>
          <a:xfrm>
            <a:off x="769505" y="2271465"/>
            <a:ext cx="778159" cy="149423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3940671" y="658552"/>
            <a:ext cx="367932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Compact geometry (max </a:t>
            </a:r>
            <a:r>
              <a:rPr lang="el-GR" sz="1600" dirty="0" smtClean="0">
                <a:latin typeface="Calibri" pitchFamily="34" charset="0"/>
              </a:rPr>
              <a:t>γ</a:t>
            </a:r>
            <a:r>
              <a:rPr lang="fr-FR" sz="1600" dirty="0" smtClean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efficiency</a:t>
            </a:r>
            <a:r>
              <a:rPr lang="fr-FR" sz="1600" dirty="0" smtClean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3940671" y="1020502"/>
            <a:ext cx="367932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600" dirty="0" smtClean="0">
                <a:latin typeface="Calibri" pitchFamily="34" charset="0"/>
              </a:rPr>
              <a:t>γ</a:t>
            </a:r>
            <a:r>
              <a:rPr lang="fr-FR" sz="1600" dirty="0" smtClean="0">
                <a:latin typeface="Calibri" pitchFamily="34" charset="0"/>
              </a:rPr>
              <a:t> background suppression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4597897" y="1483010"/>
            <a:ext cx="144016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BGO crystals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55" name="Connecteur droit avec flèche 54"/>
          <p:cNvCxnSpPr>
            <a:stCxn id="54" idx="2"/>
          </p:cNvCxnSpPr>
          <p:nvPr/>
        </p:nvCxnSpPr>
        <p:spPr bwMode="auto">
          <a:xfrm rot="16200000" flipH="1">
            <a:off x="5072956" y="2035807"/>
            <a:ext cx="525115" cy="35073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54" idx="2"/>
          </p:cNvCxnSpPr>
          <p:nvPr/>
        </p:nvCxnSpPr>
        <p:spPr bwMode="auto">
          <a:xfrm rot="16200000" flipH="1">
            <a:off x="5725420" y="1383344"/>
            <a:ext cx="363190" cy="1178076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BEDO 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b="1" dirty="0" err="1" smtClean="0">
                <a:solidFill>
                  <a:schemeClr val="bg1"/>
                </a:solidFill>
              </a:rPr>
              <a:t>BEta</a:t>
            </a:r>
            <a:r>
              <a:rPr lang="en-US" sz="1600" b="1" dirty="0" smtClean="0">
                <a:solidFill>
                  <a:schemeClr val="bg1"/>
                </a:solidFill>
              </a:rPr>
              <a:t> Decay studies at </a:t>
            </a:r>
            <a:r>
              <a:rPr lang="en-US" sz="1600" b="1" dirty="0" err="1" smtClean="0">
                <a:solidFill>
                  <a:schemeClr val="bg1"/>
                </a:solidFill>
              </a:rPr>
              <a:t>Orsay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59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60" name="Rectangle 5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1" name="Forme libre 60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2" name="ZoneTexte 6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63" name="Image 62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0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3899376" cy="5869164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020272" y="5229200"/>
            <a:ext cx="144016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Anti-Compton belt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 bwMode="auto">
          <a:xfrm rot="10800000">
            <a:off x="4716016" y="4365104"/>
            <a:ext cx="2304256" cy="1152128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79"/>
          <p:cNvSpPr txBox="1">
            <a:spLocks noChangeArrowheads="1"/>
          </p:cNvSpPr>
          <p:nvPr/>
        </p:nvSpPr>
        <p:spPr bwMode="auto">
          <a:xfrm>
            <a:off x="0" y="620688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4 EXOGAM small prototypes</a:t>
            </a:r>
          </a:p>
          <a:p>
            <a:r>
              <a:rPr lang="en-US" sz="1400" dirty="0" smtClean="0"/>
              <a:t>Source-cap distance = 5 cm</a:t>
            </a:r>
          </a:p>
          <a:p>
            <a:r>
              <a:rPr lang="en-US" sz="1400" dirty="0" smtClean="0"/>
              <a:t>measured </a:t>
            </a:r>
            <a:r>
              <a:rPr lang="en-US" dirty="0" err="1" smtClean="0">
                <a:latin typeface="Symbol" pitchFamily="18" charset="2"/>
              </a:rPr>
              <a:t>e</a:t>
            </a:r>
            <a:r>
              <a:rPr lang="en-US" baseline="-25000" dirty="0" err="1" smtClean="0">
                <a:latin typeface="Symbol" pitchFamily="18" charset="2"/>
              </a:rPr>
              <a:t>g</a:t>
            </a:r>
            <a:r>
              <a:rPr lang="en-US" baseline="-25000" dirty="0" smtClean="0">
                <a:latin typeface="Symbol" pitchFamily="18" charset="2"/>
              </a:rPr>
              <a:t> </a:t>
            </a:r>
            <a:r>
              <a:rPr lang="en-US" sz="1400" baseline="-25000" dirty="0" smtClean="0"/>
              <a:t>(1 MeV) </a:t>
            </a:r>
            <a:r>
              <a:rPr lang="en-US" sz="1400" dirty="0" smtClean="0"/>
              <a:t>= 5-6 % (previous system 1-2%)</a:t>
            </a:r>
          </a:p>
          <a:p>
            <a:endParaRPr lang="en-US" sz="1400" dirty="0" smtClean="0"/>
          </a:p>
          <a:p>
            <a:r>
              <a:rPr lang="en-US" sz="1400" dirty="0" smtClean="0"/>
              <a:t>sensitivity 0.1 </a:t>
            </a:r>
            <a:r>
              <a:rPr lang="en-US" sz="1400" dirty="0" err="1" smtClean="0"/>
              <a:t>pps</a:t>
            </a:r>
            <a:endParaRPr lang="en-US" sz="1400" dirty="0" smtClean="0"/>
          </a:p>
          <a:p>
            <a:endParaRPr lang="en-US" sz="1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5576" y="2708920"/>
            <a:ext cx="144016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up to 5 </a:t>
            </a:r>
            <a:r>
              <a:rPr lang="en-US" sz="1400" dirty="0" err="1" smtClean="0">
                <a:latin typeface="Calibri" pitchFamily="34" charset="0"/>
              </a:rPr>
              <a:t>Ge</a:t>
            </a:r>
            <a:r>
              <a:rPr lang="en-US" sz="1400" dirty="0" smtClean="0">
                <a:latin typeface="Calibri" pitchFamily="34" charset="0"/>
              </a:rPr>
              <a:t> detectors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 bwMode="auto">
          <a:xfrm flipV="1">
            <a:off x="1763688" y="1629594"/>
            <a:ext cx="2377058" cy="1295350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 bwMode="auto">
          <a:xfrm>
            <a:off x="1763688" y="2924944"/>
            <a:ext cx="3312368" cy="936104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 bwMode="auto">
          <a:xfrm>
            <a:off x="1763688" y="2924944"/>
            <a:ext cx="1512168" cy="648072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 bwMode="auto">
          <a:xfrm>
            <a:off x="1763688" y="2924944"/>
            <a:ext cx="1584176" cy="864096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 bwMode="auto">
          <a:xfrm>
            <a:off x="1763688" y="2924944"/>
            <a:ext cx="2376264" cy="2304256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99592" y="4365104"/>
            <a:ext cx="144016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6 plastic detectors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 bwMode="auto">
          <a:xfrm>
            <a:off x="1835696" y="4653136"/>
            <a:ext cx="1656184" cy="288032"/>
          </a:xfrm>
          <a:prstGeom prst="straightConnector1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44"/>
          <p:cNvGrpSpPr/>
          <p:nvPr/>
        </p:nvGrpSpPr>
        <p:grpSpPr>
          <a:xfrm>
            <a:off x="6732240" y="836712"/>
            <a:ext cx="2160240" cy="2892222"/>
            <a:chOff x="6876256" y="91042"/>
            <a:chExt cx="2160240" cy="2892222"/>
          </a:xfrm>
        </p:grpSpPr>
        <p:pic>
          <p:nvPicPr>
            <p:cNvPr id="17" name="Picture 4" descr="D:\temporaire\DETECTEURS_TANDEM_ALTO\Radioactivité\BEDO\Photos BEDO\IMG_012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256" y="91042"/>
              <a:ext cx="2160240" cy="2892222"/>
            </a:xfrm>
            <a:prstGeom prst="rect">
              <a:avLst/>
            </a:prstGeom>
            <a:noFill/>
          </p:spPr>
        </p:pic>
        <p:cxnSp>
          <p:nvCxnSpPr>
            <p:cNvPr id="18" name="Connecteur droit avec flèche 17"/>
            <p:cNvCxnSpPr/>
            <p:nvPr/>
          </p:nvCxnSpPr>
          <p:spPr>
            <a:xfrm rot="10800000" flipV="1">
              <a:off x="7559824" y="980728"/>
              <a:ext cx="1044624" cy="36004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/>
          <p:cNvSpPr txBox="1"/>
          <p:nvPr/>
        </p:nvSpPr>
        <p:spPr>
          <a:xfrm>
            <a:off x="8196378" y="692696"/>
            <a:ext cx="94762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beam entrance</a:t>
            </a:r>
            <a:endParaRPr lang="en-US" sz="1200" dirty="0"/>
          </a:p>
        </p:txBody>
      </p:sp>
      <p:grpSp>
        <p:nvGrpSpPr>
          <p:cNvPr id="20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sp>
        <p:nvSpPr>
          <p:cNvPr id="25" name="Rectangle 24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BEDO 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b="1" dirty="0" err="1" smtClean="0">
                <a:solidFill>
                  <a:schemeClr val="bg1"/>
                </a:solidFill>
              </a:rPr>
              <a:t>BEta</a:t>
            </a:r>
            <a:r>
              <a:rPr lang="en-US" sz="1600" b="1" dirty="0" smtClean="0">
                <a:solidFill>
                  <a:schemeClr val="bg1"/>
                </a:solidFill>
              </a:rPr>
              <a:t> Decay studies at </a:t>
            </a:r>
            <a:r>
              <a:rPr lang="en-US" sz="1600" b="1" dirty="0" err="1" smtClean="0">
                <a:solidFill>
                  <a:schemeClr val="bg1"/>
                </a:solidFill>
              </a:rPr>
              <a:t>Orsay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9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179296" cy="4785332"/>
          </a:xfrm>
          <a:prstGeom prst="rect">
            <a:avLst/>
          </a:prstGeom>
          <a:noFill/>
        </p:spPr>
      </p:pic>
      <p:pic>
        <p:nvPicPr>
          <p:cNvPr id="2051" name="Picture 3" descr="D:\temporaire\DETECTEURS_TANDEM_ALTO\Radioactivité\BEDO\Photos BEDO\IMG_015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508104" y="836712"/>
            <a:ext cx="3334593" cy="4464496"/>
          </a:xfrm>
          <a:prstGeom prst="rect">
            <a:avLst/>
          </a:prstGeom>
          <a:noFill/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81719" y="643875"/>
            <a:ext cx="132397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BEDO setup </a:t>
            </a:r>
          </a:p>
          <a:p>
            <a:pPr algn="ctr"/>
            <a:r>
              <a:rPr lang="en-US" sz="1200" b="1" dirty="0" smtClean="0"/>
              <a:t>in gamma mode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4 small EXOGAM clovers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4625330" y="664442"/>
            <a:ext cx="132397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BEDO setup </a:t>
            </a:r>
          </a:p>
          <a:p>
            <a:pPr algn="ctr"/>
            <a:r>
              <a:rPr lang="en-US" sz="1200" b="1" dirty="0" smtClean="0"/>
              <a:t>in neutron mode</a:t>
            </a:r>
          </a:p>
          <a:p>
            <a:pPr algn="ctr"/>
            <a:r>
              <a:rPr lang="en-US" sz="1200" b="1" dirty="0" err="1" smtClean="0">
                <a:solidFill>
                  <a:srgbClr val="FF3300"/>
                </a:solidFill>
              </a:rPr>
              <a:t>Dubna</a:t>
            </a:r>
            <a:r>
              <a:rPr lang="en-US" sz="1200" b="1" dirty="0" smtClean="0">
                <a:solidFill>
                  <a:srgbClr val="FF3300"/>
                </a:solidFill>
              </a:rPr>
              <a:t> neutron detector TETRA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092280" y="5445224"/>
            <a:ext cx="13239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borated polyethylene shielding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13" name="Connecteur droit avec flèche 12"/>
          <p:cNvCxnSpPr>
            <a:stCxn id="11" idx="0"/>
          </p:cNvCxnSpPr>
          <p:nvPr/>
        </p:nvCxnSpPr>
        <p:spPr>
          <a:xfrm rot="16200000" flipV="1">
            <a:off x="6883214" y="4574170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5868144" y="5517232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~90 </a:t>
            </a:r>
            <a:r>
              <a:rPr lang="en-US" sz="1200" b="1" baseline="30000" dirty="0" smtClean="0"/>
              <a:t>3</a:t>
            </a:r>
            <a:r>
              <a:rPr lang="en-US" sz="1200" b="1" dirty="0" smtClean="0"/>
              <a:t>He tubes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6200000" flipV="1">
            <a:off x="5731086" y="4646178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59547" y="904875"/>
            <a:ext cx="102185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gamma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912597" y="838200"/>
            <a:ext cx="102185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neutron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rot="16200000" flipV="1">
            <a:off x="54657" y="4617132"/>
            <a:ext cx="2385070" cy="45836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62744" y="5898232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err="1" smtClean="0"/>
              <a:t>Ge</a:t>
            </a:r>
            <a:r>
              <a:rPr lang="en-US" sz="1200" b="1" dirty="0" smtClean="0"/>
              <a:t> detectors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996405" y="5892899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BGO shields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 rot="16200000" flipV="1">
            <a:off x="1209080" y="4676179"/>
            <a:ext cx="2037978" cy="306363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6392" y="3816190"/>
            <a:ext cx="1126976" cy="112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28"/>
          <p:cNvSpPr txBox="1"/>
          <p:nvPr/>
        </p:nvSpPr>
        <p:spPr>
          <a:xfrm>
            <a:off x="4896779" y="4243837"/>
            <a:ext cx="500062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6"/>
                </a:solidFill>
                <a:latin typeface="+mn-lt"/>
                <a:cs typeface="+mn-cs"/>
              </a:rPr>
              <a:t>Ge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133610" y="3489835"/>
            <a:ext cx="78581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5"/>
                </a:solidFill>
                <a:latin typeface="+mn-lt"/>
                <a:cs typeface="+mn-cs"/>
              </a:rPr>
              <a:t>LaBr3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124983" y="4846607"/>
            <a:ext cx="78581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5"/>
                </a:solidFill>
                <a:latin typeface="+mn-lt"/>
                <a:cs typeface="+mn-cs"/>
              </a:rPr>
              <a:t>LaBr3</a:t>
            </a:r>
          </a:p>
        </p:txBody>
      </p:sp>
      <p:sp>
        <p:nvSpPr>
          <p:cNvPr id="32" name="ZoneTexte 5"/>
          <p:cNvSpPr txBox="1">
            <a:spLocks noChangeArrowheads="1"/>
          </p:cNvSpPr>
          <p:nvPr/>
        </p:nvSpPr>
        <p:spPr bwMode="auto">
          <a:xfrm>
            <a:off x="3579633" y="3622735"/>
            <a:ext cx="785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LaBr3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523022" y="4614744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3"/>
                </a:solidFill>
                <a:latin typeface="+mn-lt"/>
                <a:cs typeface="+mn-cs"/>
              </a:rPr>
              <a:t>BaF2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779659" y="5210354"/>
            <a:ext cx="154284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u="sng" dirty="0">
                <a:latin typeface="+mn-lt"/>
                <a:cs typeface="+mn-cs"/>
              </a:rPr>
              <a:t>Distances / source </a:t>
            </a:r>
            <a:r>
              <a:rPr lang="fr-FR" sz="1000" dirty="0"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6"/>
                </a:solidFill>
                <a:latin typeface="+mn-lt"/>
                <a:cs typeface="+mn-cs"/>
              </a:rPr>
              <a:t> Ge</a:t>
            </a:r>
            <a:r>
              <a:rPr lang="fr-FR" sz="1000" dirty="0">
                <a:latin typeface="+mn-lt"/>
                <a:cs typeface="+mn-cs"/>
              </a:rPr>
              <a:t> </a:t>
            </a:r>
            <a:r>
              <a:rPr lang="fr-FR" sz="1000" dirty="0">
                <a:solidFill>
                  <a:schemeClr val="accent6"/>
                </a:solidFill>
                <a:latin typeface="+mn-lt"/>
                <a:cs typeface="+mn-cs"/>
              </a:rPr>
              <a:t>= 40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5"/>
                </a:solidFill>
                <a:latin typeface="+mn-lt"/>
                <a:cs typeface="+mn-cs"/>
              </a:rPr>
              <a:t> LaBr3</a:t>
            </a:r>
            <a:r>
              <a:rPr lang="fr-FR" sz="1000" dirty="0">
                <a:latin typeface="+mn-lt"/>
                <a:cs typeface="+mn-cs"/>
              </a:rPr>
              <a:t> </a:t>
            </a:r>
            <a:r>
              <a:rPr lang="fr-FR" sz="1000" dirty="0">
                <a:solidFill>
                  <a:schemeClr val="accent5"/>
                </a:solidFill>
                <a:latin typeface="+mn-lt"/>
                <a:cs typeface="+mn-cs"/>
              </a:rPr>
              <a:t>= 25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3"/>
                </a:solidFill>
                <a:latin typeface="+mn-lt"/>
                <a:cs typeface="+mn-cs"/>
              </a:rPr>
              <a:t> BaF2</a:t>
            </a:r>
            <a:r>
              <a:rPr lang="fr-FR" sz="1000" dirty="0">
                <a:latin typeface="+mn-lt"/>
                <a:cs typeface="+mn-cs"/>
              </a:rPr>
              <a:t> et </a:t>
            </a:r>
            <a:r>
              <a:rPr lang="fr-FR" sz="1000" dirty="0">
                <a:solidFill>
                  <a:schemeClr val="accent2"/>
                </a:solidFill>
                <a:latin typeface="+mn-lt"/>
                <a:cs typeface="+mn-cs"/>
              </a:rPr>
              <a:t>LaBr3</a:t>
            </a:r>
            <a:r>
              <a:rPr lang="fr-FR" sz="1000" dirty="0">
                <a:latin typeface="+mn-lt"/>
                <a:cs typeface="+mn-cs"/>
              </a:rPr>
              <a:t> = 40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latin typeface="+mn-lt"/>
                <a:cs typeface="+mn-cs"/>
              </a:rPr>
              <a:t> Plastique = 25 mm  </a:t>
            </a:r>
          </a:p>
        </p:txBody>
      </p: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3804371" y="3265759"/>
            <a:ext cx="1323975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fast timing mode</a:t>
            </a:r>
          </a:p>
        </p:txBody>
      </p:sp>
      <p:sp>
        <p:nvSpPr>
          <p:cNvPr id="34" name="Ellipse 33"/>
          <p:cNvSpPr/>
          <p:nvPr/>
        </p:nvSpPr>
        <p:spPr>
          <a:xfrm>
            <a:off x="3053751" y="1276710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8390627" y="1196197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2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4195313" y="2651185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3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6250632" y="600943"/>
            <a:ext cx="24429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(1</a:t>
            </a:r>
            <a:r>
              <a:rPr lang="en-US" sz="1400" baseline="30000" dirty="0" smtClean="0">
                <a:solidFill>
                  <a:srgbClr val="FF0000"/>
                </a:solidFill>
                <a:latin typeface="Calibri" pitchFamily="34" charset="0"/>
              </a:rPr>
              <a:t>st</a:t>
            </a:r>
            <a:r>
              <a:rPr lang="en-US" sz="1400" dirty="0" smtClean="0">
                <a:solidFill>
                  <a:srgbClr val="FF0000"/>
                </a:solidFill>
                <a:latin typeface="Calibri" pitchFamily="34" charset="0"/>
              </a:rPr>
              <a:t> physics exp. last year)</a:t>
            </a:r>
            <a:endParaRPr 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BEDO 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b="1" dirty="0" err="1" smtClean="0">
                <a:solidFill>
                  <a:schemeClr val="bg1"/>
                </a:solidFill>
              </a:rPr>
              <a:t>BEta</a:t>
            </a:r>
            <a:r>
              <a:rPr lang="en-US" sz="1600" b="1" dirty="0" smtClean="0">
                <a:solidFill>
                  <a:schemeClr val="bg1"/>
                </a:solidFill>
              </a:rPr>
              <a:t> Decay studies at </a:t>
            </a:r>
            <a:r>
              <a:rPr lang="en-US" sz="1600" b="1" dirty="0" err="1" smtClean="0">
                <a:solidFill>
                  <a:schemeClr val="bg1"/>
                </a:solidFill>
              </a:rPr>
              <a:t>Orsay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44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8" name="Rectangle 4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9" name="Forme libre 4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0" name="ZoneTexte 49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1" name="Image 50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3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447857" y="5451475"/>
            <a:ext cx="4140200" cy="1406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b="1" dirty="0">
                <a:solidFill>
                  <a:srgbClr val="990033"/>
                </a:solidFill>
                <a:ea typeface="DejaVu Sans" charset="0"/>
                <a:cs typeface="DejaVu Sans" charset="0"/>
              </a:rPr>
              <a:t>TETRA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detector at </a:t>
            </a:r>
            <a:r>
              <a:rPr lang="en-US" sz="1400" b="1" dirty="0">
                <a:solidFill>
                  <a:srgbClr val="990033"/>
                </a:solidFill>
                <a:ea typeface="DejaVu Sans" charset="0"/>
                <a:cs typeface="DejaVu Sans" charset="0"/>
              </a:rPr>
              <a:t>BEDO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setup: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- 4Pi neutron detector 90 counters  </a:t>
            </a:r>
            <a:r>
              <a:rPr lang="en-US" sz="1400" baseline="300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3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He 7 </a:t>
            </a:r>
            <a:r>
              <a:rPr lang="en-US" sz="1400" dirty="0" err="1">
                <a:solidFill>
                  <a:srgbClr val="990033"/>
                </a:solidFill>
                <a:ea typeface="DejaVu Sans" charset="0"/>
                <a:cs typeface="DejaVu Sans" charset="0"/>
              </a:rPr>
              <a:t>atm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[measured eff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.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63±5% (on line)]</a:t>
            </a:r>
            <a:endParaRPr lang="en-US" sz="1400" dirty="0">
              <a:solidFill>
                <a:srgbClr val="990033"/>
              </a:solidFill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4</a:t>
            </a:r>
            <a:r>
              <a:rPr lang="en-US" sz="1400" dirty="0" smtClean="0">
                <a:solidFill>
                  <a:srgbClr val="990033"/>
                </a:solidFill>
                <a:latin typeface="Symbol" pitchFamily="18" charset="2"/>
                <a:ea typeface="DejaVu Sans" charset="0"/>
                <a:cs typeface="DejaVu Sans" charset="0"/>
              </a:rPr>
              <a:t>p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 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beta detector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- 1 </a:t>
            </a:r>
            <a:r>
              <a:rPr lang="en-US" sz="1400" dirty="0" err="1">
                <a:solidFill>
                  <a:srgbClr val="990033"/>
                </a:solidFill>
                <a:ea typeface="DejaVu Sans" charset="0"/>
                <a:cs typeface="DejaVu Sans" charset="0"/>
              </a:rPr>
              <a:t>Ge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detector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movable tape</a:t>
            </a:r>
            <a:endParaRPr lang="en-US" sz="1400" dirty="0">
              <a:solidFill>
                <a:srgbClr val="9900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61314" y="306884"/>
            <a:ext cx="294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D. Testov </a:t>
            </a:r>
            <a:r>
              <a:rPr lang="fr-FR" sz="1600" dirty="0" err="1" smtClean="0"/>
              <a:t>PhD</a:t>
            </a:r>
            <a:r>
              <a:rPr lang="fr-FR" sz="1600" dirty="0" smtClean="0"/>
              <a:t> </a:t>
            </a:r>
            <a:r>
              <a:rPr lang="fr-FR" sz="1600" dirty="0" err="1" smtClean="0"/>
              <a:t>work</a:t>
            </a:r>
            <a:r>
              <a:rPr lang="fr-FR" sz="1600" dirty="0" smtClean="0"/>
              <a:t> and Orsay-</a:t>
            </a:r>
            <a:r>
              <a:rPr lang="fr-FR" sz="1600" dirty="0" err="1" smtClean="0"/>
              <a:t>Dubna</a:t>
            </a:r>
            <a:r>
              <a:rPr lang="fr-FR" sz="1600" dirty="0" smtClean="0"/>
              <a:t> </a:t>
            </a:r>
            <a:r>
              <a:rPr lang="fr-FR" sz="1600" dirty="0" smtClean="0"/>
              <a:t>collaboration</a:t>
            </a:r>
          </a:p>
          <a:p>
            <a:r>
              <a:rPr lang="fr-FR" sz="1200" dirty="0" smtClean="0"/>
              <a:t>Yu Penionzhkevich, V. Smirnov and E. Sokol</a:t>
            </a:r>
            <a:endParaRPr lang="fr-FR" sz="1200" dirty="0"/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8562" y="1132663"/>
            <a:ext cx="2865438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13" y="0"/>
            <a:ext cx="8951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</a:rPr>
              <a:t>D</a:t>
            </a:r>
            <a:r>
              <a:rPr lang="en-GB" sz="1600" dirty="0" smtClean="0">
                <a:solidFill>
                  <a:schemeClr val="bg1"/>
                </a:solidFill>
              </a:rPr>
              <a:t>irect </a:t>
            </a:r>
            <a:r>
              <a:rPr lang="en-GB" sz="16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GB" sz="1600" dirty="0" smtClean="0">
                <a:solidFill>
                  <a:schemeClr val="bg1"/>
                </a:solidFill>
              </a:rPr>
              <a:t>-delayed neutron emission measurement of </a:t>
            </a:r>
            <a:r>
              <a:rPr lang="en-GB" sz="1600" baseline="30000" dirty="0" smtClean="0">
                <a:solidFill>
                  <a:schemeClr val="bg1"/>
                </a:solidFill>
              </a:rPr>
              <a:t>84</a:t>
            </a:r>
            <a:r>
              <a:rPr lang="en-GB" sz="1600" dirty="0" smtClean="0">
                <a:solidFill>
                  <a:schemeClr val="bg1"/>
                </a:solidFill>
              </a:rPr>
              <a:t>Ga with TETRA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5488365"/>
            <a:ext cx="4436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Pn</a:t>
            </a:r>
            <a:r>
              <a:rPr lang="en-US" sz="1200" dirty="0" smtClean="0"/>
              <a:t>=70(15) </a:t>
            </a:r>
            <a:r>
              <a:rPr lang="en-US" sz="1200" dirty="0" err="1" smtClean="0"/>
              <a:t>K.-L.Kratz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Z.Phys</a:t>
            </a:r>
            <a:r>
              <a:rPr lang="en-US" sz="1200" dirty="0" smtClean="0"/>
              <a:t>. A340, 419 (1991) and </a:t>
            </a:r>
            <a:r>
              <a:rPr lang="en-US" sz="1200" dirty="0" err="1" smtClean="0"/>
              <a:t>B.Pfeiffer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Prog</a:t>
            </a:r>
            <a:r>
              <a:rPr lang="en-US" sz="1200" dirty="0" smtClean="0"/>
              <a:t>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Energy 41, 39 (2002)</a:t>
            </a:r>
          </a:p>
          <a:p>
            <a:r>
              <a:rPr lang="en-US" sz="1200" dirty="0" err="1" smtClean="0"/>
              <a:t>Pn</a:t>
            </a:r>
            <a:r>
              <a:rPr lang="en-US" sz="1200" dirty="0" smtClean="0"/>
              <a:t>=80(15) </a:t>
            </a:r>
            <a:r>
              <a:rPr lang="en-US" sz="1200" dirty="0" err="1" smtClean="0"/>
              <a:t>C.J.Gross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Acta</a:t>
            </a:r>
            <a:r>
              <a:rPr lang="en-US" sz="1200" dirty="0" smtClean="0"/>
              <a:t> </a:t>
            </a:r>
            <a:r>
              <a:rPr lang="en-US" sz="1200" dirty="0" err="1" smtClean="0"/>
              <a:t>Phys.Pol</a:t>
            </a:r>
            <a:r>
              <a:rPr lang="en-US" sz="1200" dirty="0" smtClean="0"/>
              <a:t>. B40, 447 (2009) </a:t>
            </a:r>
          </a:p>
          <a:p>
            <a:r>
              <a:rPr lang="en-US" sz="1200" dirty="0" err="1" smtClean="0"/>
              <a:t>Pn</a:t>
            </a:r>
            <a:r>
              <a:rPr lang="en-US" sz="1200" dirty="0" smtClean="0"/>
              <a:t>=47(10) </a:t>
            </a:r>
            <a:r>
              <a:rPr lang="en-US" sz="1200" dirty="0" err="1" smtClean="0"/>
              <a:t>J.A.Winger</a:t>
            </a:r>
            <a:r>
              <a:rPr lang="en-US" sz="1200" dirty="0" smtClean="0"/>
              <a:t> et al  Proc.4th. Intern. Conf. Fission and Properties of Neutron-Rich Nuclei, Sanibel Island, Florida (2007);</a:t>
            </a:r>
          </a:p>
          <a:p>
            <a:r>
              <a:rPr lang="en-US" sz="1200" dirty="0" err="1" smtClean="0"/>
              <a:t>Pn</a:t>
            </a:r>
            <a:r>
              <a:rPr lang="en-US" sz="1200" dirty="0" smtClean="0"/>
              <a:t>=74(14) </a:t>
            </a:r>
            <a:r>
              <a:rPr lang="en-US" sz="1200" dirty="0" err="1" smtClean="0"/>
              <a:t>J.A.Winger</a:t>
            </a:r>
            <a:r>
              <a:rPr lang="en-US" sz="1200" dirty="0" smtClean="0"/>
              <a:t> PRC 81, 044303 (2010)</a:t>
            </a:r>
            <a:endParaRPr lang="en-US" sz="1200" dirty="0"/>
          </a:p>
        </p:txBody>
      </p:sp>
      <p:grpSp>
        <p:nvGrpSpPr>
          <p:cNvPr id="34" name="Groupe 33"/>
          <p:cNvGrpSpPr/>
          <p:nvPr/>
        </p:nvGrpSpPr>
        <p:grpSpPr>
          <a:xfrm>
            <a:off x="0" y="347228"/>
            <a:ext cx="2708605" cy="2209510"/>
            <a:chOff x="412775" y="1347353"/>
            <a:chExt cx="2708605" cy="2209510"/>
          </a:xfrm>
        </p:grpSpPr>
        <p:sp>
          <p:nvSpPr>
            <p:cNvPr id="9" name="Rectangle 8"/>
            <p:cNvSpPr/>
            <p:nvPr/>
          </p:nvSpPr>
          <p:spPr>
            <a:xfrm>
              <a:off x="2492273" y="2988015"/>
              <a:ext cx="629107" cy="5688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Ga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=0.085s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2950" y="2195078"/>
              <a:ext cx="629107" cy="568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Ge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=0.954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7625" y="1356878"/>
              <a:ext cx="629107" cy="56884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As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=4.2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17625" y="2195078"/>
              <a:ext cx="629107" cy="568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83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Ge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 1.85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2775" y="1347353"/>
              <a:ext cx="629107" cy="56884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83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As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=13.4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cteur droit avec flèche 20"/>
            <p:cNvCxnSpPr>
              <a:endCxn id="18" idx="2"/>
            </p:cNvCxnSpPr>
            <p:nvPr/>
          </p:nvCxnSpPr>
          <p:spPr>
            <a:xfrm flipH="1" flipV="1">
              <a:off x="1432179" y="2763926"/>
              <a:ext cx="1091946" cy="2650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 flipV="1">
              <a:off x="746379" y="1868576"/>
              <a:ext cx="1050569" cy="3275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1133475" y="17907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  <a:latin typeface="Symbol" pitchFamily="18" charset="2"/>
                </a:rPr>
                <a:t>b</a:t>
              </a:r>
              <a:r>
                <a:rPr lang="fr-FR" dirty="0" smtClean="0">
                  <a:solidFill>
                    <a:schemeClr val="tx2"/>
                  </a:solidFill>
                </a:rPr>
                <a:t>-n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876425" y="265747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  <a:latin typeface="Symbol" pitchFamily="18" charset="2"/>
                </a:rPr>
                <a:t>b</a:t>
              </a:r>
              <a:r>
                <a:rPr lang="fr-FR" dirty="0" smtClean="0">
                  <a:solidFill>
                    <a:schemeClr val="tx2"/>
                  </a:solidFill>
                </a:rPr>
                <a:t>-n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cxnSp>
          <p:nvCxnSpPr>
            <p:cNvPr id="27" name="Connecteur droit avec flèche 26"/>
            <p:cNvCxnSpPr>
              <a:stCxn id="10" idx="0"/>
            </p:cNvCxnSpPr>
            <p:nvPr/>
          </p:nvCxnSpPr>
          <p:spPr>
            <a:xfrm flipH="1" flipV="1">
              <a:off x="1708405" y="193525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 flipV="1">
              <a:off x="2432305" y="275440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H="1" flipV="1">
              <a:off x="698755" y="193525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704850" y="2009775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628900" y="2590800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866900" y="1752600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352675" y="614660"/>
            <a:ext cx="2533650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Pn</a:t>
            </a:r>
            <a:r>
              <a:rPr lang="en-US" sz="1200" b="1" dirty="0" smtClean="0">
                <a:solidFill>
                  <a:srgbClr val="FF0000"/>
                </a:solidFill>
              </a:rPr>
              <a:t>(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84</a:t>
            </a:r>
            <a:r>
              <a:rPr lang="en-US" sz="1200" b="1" dirty="0" smtClean="0">
                <a:solidFill>
                  <a:srgbClr val="FF0000"/>
                </a:solidFill>
              </a:rPr>
              <a:t>Ge)=10.2(9) </a:t>
            </a:r>
            <a:r>
              <a:rPr lang="en-US" sz="1200" dirty="0" err="1" smtClean="0"/>
              <a:t>B.Pfeiffer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Prog</a:t>
            </a:r>
            <a:r>
              <a:rPr lang="en-US" sz="1200" dirty="0" smtClean="0"/>
              <a:t>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Energy 41, 39 (2002)</a:t>
            </a:r>
          </a:p>
          <a:p>
            <a:r>
              <a:rPr lang="en-US" sz="1200" b="1" dirty="0" smtClean="0"/>
              <a:t>others: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fr-FR" sz="1200" b="1" dirty="0" smtClean="0">
                <a:solidFill>
                  <a:srgbClr val="FF0000"/>
                </a:solidFill>
              </a:rPr>
              <a:t>10.8(6) , 9.5(20) , 9(3)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1838" y="1884363"/>
            <a:ext cx="155973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ZoneTexte 45"/>
          <p:cNvSpPr txBox="1"/>
          <p:nvPr/>
        </p:nvSpPr>
        <p:spPr>
          <a:xfrm>
            <a:off x="2924175" y="1895475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Pn</a:t>
            </a:r>
            <a:endParaRPr lang="fr-FR" dirty="0"/>
          </a:p>
        </p:txBody>
      </p:sp>
      <p:cxnSp>
        <p:nvCxnSpPr>
          <p:cNvPr id="47" name="Connecteur droit avec flèche 46"/>
          <p:cNvCxnSpPr/>
          <p:nvPr/>
        </p:nvCxnSpPr>
        <p:spPr>
          <a:xfrm flipH="1">
            <a:off x="2047875" y="1257300"/>
            <a:ext cx="276225" cy="571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924175" y="1876425"/>
            <a:ext cx="1924050" cy="3524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/>
          <p:cNvCxnSpPr/>
          <p:nvPr/>
        </p:nvCxnSpPr>
        <p:spPr>
          <a:xfrm flipH="1">
            <a:off x="2676525" y="2238375"/>
            <a:ext cx="276225" cy="57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260350" y="2565401"/>
            <a:ext cx="4107544" cy="2911474"/>
            <a:chOff x="260350" y="2565401"/>
            <a:chExt cx="4107544" cy="2911474"/>
          </a:xfrm>
        </p:grpSpPr>
        <p:pic>
          <p:nvPicPr>
            <p:cNvPr id="5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350" y="2565401"/>
              <a:ext cx="4107544" cy="291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3" name="Flèche vers le haut 52"/>
            <p:cNvSpPr/>
            <p:nvPr/>
          </p:nvSpPr>
          <p:spPr>
            <a:xfrm>
              <a:off x="1400175" y="4105275"/>
              <a:ext cx="171450" cy="390525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lèche vers le haut 53"/>
            <p:cNvSpPr/>
            <p:nvPr/>
          </p:nvSpPr>
          <p:spPr>
            <a:xfrm>
              <a:off x="3657600" y="4467225"/>
              <a:ext cx="171450" cy="390525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lèche vers le haut 54"/>
            <p:cNvSpPr/>
            <p:nvPr/>
          </p:nvSpPr>
          <p:spPr>
            <a:xfrm>
              <a:off x="1943100" y="4752975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lèche vers le haut 55"/>
            <p:cNvSpPr/>
            <p:nvPr/>
          </p:nvSpPr>
          <p:spPr>
            <a:xfrm>
              <a:off x="2552700" y="4000500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314450" y="4381500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n</a:t>
              </a:r>
              <a:endParaRPr lang="fr-FR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600450" y="4791075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n</a:t>
              </a:r>
              <a:endParaRPr lang="fr-FR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1866900" y="5038725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486025" y="4305299"/>
              <a:ext cx="34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981325" y="4219574"/>
              <a:ext cx="34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62" name="Flèche vers le haut 61"/>
            <p:cNvSpPr/>
            <p:nvPr/>
          </p:nvSpPr>
          <p:spPr>
            <a:xfrm>
              <a:off x="3095625" y="3790950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2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3" name="Rectangle 4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0" name="Forme libre 49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3" name="ZoneTexte 62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64" name="Image 63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12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13" y="0"/>
            <a:ext cx="8951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</a:rPr>
              <a:t>D</a:t>
            </a:r>
            <a:r>
              <a:rPr lang="en-GB" sz="1600" dirty="0" smtClean="0">
                <a:solidFill>
                  <a:schemeClr val="bg1"/>
                </a:solidFill>
              </a:rPr>
              <a:t>irect </a:t>
            </a:r>
            <a:r>
              <a:rPr lang="en-GB" sz="16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GB" sz="1600" dirty="0" smtClean="0">
                <a:solidFill>
                  <a:schemeClr val="bg1"/>
                </a:solidFill>
              </a:rPr>
              <a:t>-delayed neutron emission measurement of </a:t>
            </a:r>
            <a:r>
              <a:rPr lang="en-GB" sz="1600" baseline="30000" dirty="0" smtClean="0">
                <a:solidFill>
                  <a:schemeClr val="bg1"/>
                </a:solidFill>
              </a:rPr>
              <a:t>84</a:t>
            </a:r>
            <a:r>
              <a:rPr lang="en-GB" sz="1600" dirty="0" smtClean="0">
                <a:solidFill>
                  <a:schemeClr val="bg1"/>
                </a:solidFill>
              </a:rPr>
              <a:t>Ga with TETRA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52675" y="614660"/>
            <a:ext cx="2533650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Pn</a:t>
            </a:r>
            <a:r>
              <a:rPr lang="en-US" sz="1200" b="1" dirty="0" smtClean="0">
                <a:solidFill>
                  <a:srgbClr val="FF0000"/>
                </a:solidFill>
              </a:rPr>
              <a:t>(</a:t>
            </a:r>
            <a:r>
              <a:rPr lang="en-US" sz="1200" b="1" baseline="30000" dirty="0" smtClean="0">
                <a:solidFill>
                  <a:srgbClr val="FF0000"/>
                </a:solidFill>
              </a:rPr>
              <a:t>84</a:t>
            </a:r>
            <a:r>
              <a:rPr lang="en-US" sz="1200" b="1" dirty="0" smtClean="0">
                <a:solidFill>
                  <a:srgbClr val="FF0000"/>
                </a:solidFill>
              </a:rPr>
              <a:t>Ge)=10.2(9) </a:t>
            </a:r>
            <a:r>
              <a:rPr lang="en-US" sz="1200" dirty="0" err="1" smtClean="0"/>
              <a:t>B.Pfeiffer</a:t>
            </a:r>
            <a:r>
              <a:rPr lang="en-US" sz="1200" dirty="0" smtClean="0"/>
              <a:t> et al. </a:t>
            </a:r>
            <a:r>
              <a:rPr lang="en-US" sz="1200" dirty="0" err="1" smtClean="0"/>
              <a:t>Prog</a:t>
            </a:r>
            <a:r>
              <a:rPr lang="en-US" sz="1200" dirty="0" smtClean="0"/>
              <a:t>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Energy 41, 39 (2002)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others: </a:t>
            </a:r>
            <a:r>
              <a:rPr lang="fr-FR" sz="1200" b="1" dirty="0" smtClean="0">
                <a:solidFill>
                  <a:srgbClr val="FF0000"/>
                </a:solidFill>
              </a:rPr>
              <a:t>10.8(6) , 9.5(20) , 9(3)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grpSp>
        <p:nvGrpSpPr>
          <p:cNvPr id="5" name="Groupe 33"/>
          <p:cNvGrpSpPr/>
          <p:nvPr/>
        </p:nvGrpSpPr>
        <p:grpSpPr>
          <a:xfrm>
            <a:off x="0" y="347228"/>
            <a:ext cx="2708605" cy="2209510"/>
            <a:chOff x="412775" y="1347353"/>
            <a:chExt cx="2708605" cy="2209510"/>
          </a:xfrm>
        </p:grpSpPr>
        <p:sp>
          <p:nvSpPr>
            <p:cNvPr id="9" name="Rectangle 8"/>
            <p:cNvSpPr/>
            <p:nvPr/>
          </p:nvSpPr>
          <p:spPr>
            <a:xfrm>
              <a:off x="2492273" y="2988015"/>
              <a:ext cx="629107" cy="5688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Ga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=0.085s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2950" y="2195078"/>
              <a:ext cx="629107" cy="568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Ge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=0.954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7625" y="1356878"/>
              <a:ext cx="629107" cy="56884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84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As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=4.2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17625" y="2195078"/>
              <a:ext cx="629107" cy="568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83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Ge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 1.85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2775" y="1347353"/>
              <a:ext cx="629107" cy="56884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fr-FR" sz="1600" b="1" baseline="30000" dirty="0" smtClean="0">
                  <a:solidFill>
                    <a:schemeClr val="tx1"/>
                  </a:solidFill>
                </a:rPr>
                <a:t>83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As</a:t>
              </a:r>
            </a:p>
            <a:p>
              <a:pPr algn="ctr"/>
              <a:r>
                <a:rPr lang="fr-FR" sz="800" dirty="0" smtClean="0">
                  <a:solidFill>
                    <a:schemeClr val="tx1"/>
                  </a:solidFill>
                </a:rPr>
                <a:t>T</a:t>
              </a:r>
              <a:r>
                <a:rPr lang="fr-FR" sz="800" baseline="-25000" dirty="0" smtClean="0">
                  <a:solidFill>
                    <a:schemeClr val="tx1"/>
                  </a:solidFill>
                </a:rPr>
                <a:t>1/2</a:t>
              </a:r>
              <a:r>
                <a:rPr lang="fr-FR" sz="800" dirty="0" smtClean="0">
                  <a:solidFill>
                    <a:schemeClr val="tx1"/>
                  </a:solidFill>
                </a:rPr>
                <a:t>=13.4 s</a:t>
              </a:r>
              <a:endParaRPr lang="fr-FR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cteur droit avec flèche 20"/>
            <p:cNvCxnSpPr>
              <a:endCxn id="18" idx="2"/>
            </p:cNvCxnSpPr>
            <p:nvPr/>
          </p:nvCxnSpPr>
          <p:spPr>
            <a:xfrm flipH="1" flipV="1">
              <a:off x="1432179" y="2763926"/>
              <a:ext cx="1091946" cy="26502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H="1" flipV="1">
              <a:off x="746379" y="1868576"/>
              <a:ext cx="1050569" cy="3275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1133475" y="17907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  <a:latin typeface="Symbol" pitchFamily="18" charset="2"/>
                </a:rPr>
                <a:t>b</a:t>
              </a:r>
              <a:r>
                <a:rPr lang="fr-FR" dirty="0" smtClean="0">
                  <a:solidFill>
                    <a:schemeClr val="tx2"/>
                  </a:solidFill>
                </a:rPr>
                <a:t>-n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876425" y="2657475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tx2"/>
                  </a:solidFill>
                  <a:latin typeface="Symbol" pitchFamily="18" charset="2"/>
                </a:rPr>
                <a:t>b</a:t>
              </a:r>
              <a:r>
                <a:rPr lang="fr-FR" dirty="0" smtClean="0">
                  <a:solidFill>
                    <a:schemeClr val="tx2"/>
                  </a:solidFill>
                </a:rPr>
                <a:t>-n</a:t>
              </a:r>
              <a:endParaRPr lang="fr-FR" dirty="0">
                <a:solidFill>
                  <a:schemeClr val="tx2"/>
                </a:solidFill>
              </a:endParaRPr>
            </a:p>
          </p:txBody>
        </p:sp>
        <p:cxnSp>
          <p:nvCxnSpPr>
            <p:cNvPr id="27" name="Connecteur droit avec flèche 26"/>
            <p:cNvCxnSpPr>
              <a:stCxn id="10" idx="0"/>
            </p:cNvCxnSpPr>
            <p:nvPr/>
          </p:nvCxnSpPr>
          <p:spPr>
            <a:xfrm flipH="1" flipV="1">
              <a:off x="1708405" y="193525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 flipH="1" flipV="1">
              <a:off x="2432305" y="275440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H="1" flipV="1">
              <a:off x="698755" y="1935251"/>
              <a:ext cx="419099" cy="2598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704850" y="2009775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628900" y="2590800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866900" y="1752600"/>
              <a:ext cx="400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b</a:t>
              </a:r>
              <a:endParaRPr lang="fr-FR" dirty="0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4815" y="342900"/>
            <a:ext cx="3333259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3738" y="2549526"/>
            <a:ext cx="3370262" cy="215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9775" y="4641850"/>
            <a:ext cx="345999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/>
          <p:cNvSpPr txBox="1"/>
          <p:nvPr/>
        </p:nvSpPr>
        <p:spPr>
          <a:xfrm>
            <a:off x="5314949" y="409575"/>
            <a:ext cx="14287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T1/2=0.085s</a:t>
            </a:r>
          </a:p>
          <a:p>
            <a:r>
              <a:rPr lang="fr-FR" sz="1400" dirty="0" err="1" smtClean="0"/>
              <a:t>Pn</a:t>
            </a:r>
            <a:r>
              <a:rPr lang="fr-FR" sz="1400" dirty="0" smtClean="0"/>
              <a:t>(</a:t>
            </a:r>
            <a:r>
              <a:rPr lang="fr-FR" sz="1400" baseline="30000" dirty="0" smtClean="0"/>
              <a:t>84</a:t>
            </a:r>
            <a:r>
              <a:rPr lang="fr-FR" sz="1400" dirty="0" smtClean="0"/>
              <a:t>Ga)=49.8%</a:t>
            </a:r>
            <a:endParaRPr lang="fr-FR" sz="14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1838" y="1884363"/>
            <a:ext cx="155973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oneTexte 43"/>
          <p:cNvSpPr txBox="1"/>
          <p:nvPr/>
        </p:nvSpPr>
        <p:spPr>
          <a:xfrm>
            <a:off x="2924175" y="1895475"/>
            <a:ext cx="714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Pn</a:t>
            </a:r>
            <a:endParaRPr lang="fr-FR" dirty="0"/>
          </a:p>
        </p:txBody>
      </p:sp>
      <p:cxnSp>
        <p:nvCxnSpPr>
          <p:cNvPr id="46" name="Connecteur droit avec flèche 45"/>
          <p:cNvCxnSpPr/>
          <p:nvPr/>
        </p:nvCxnSpPr>
        <p:spPr>
          <a:xfrm flipH="1">
            <a:off x="2047875" y="1257300"/>
            <a:ext cx="276225" cy="571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924175" y="1876425"/>
            <a:ext cx="1924050" cy="3524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2676525" y="2238375"/>
            <a:ext cx="276225" cy="5715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5095874" y="2552700"/>
            <a:ext cx="14287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T1/2=0.085s</a:t>
            </a:r>
          </a:p>
          <a:p>
            <a:r>
              <a:rPr lang="fr-FR" sz="1400" dirty="0" err="1" smtClean="0"/>
              <a:t>Pn</a:t>
            </a:r>
            <a:r>
              <a:rPr lang="fr-FR" sz="1400" dirty="0" smtClean="0"/>
              <a:t>(</a:t>
            </a:r>
            <a:r>
              <a:rPr lang="fr-FR" sz="1400" baseline="30000" dirty="0" smtClean="0"/>
              <a:t>84</a:t>
            </a:r>
            <a:r>
              <a:rPr lang="fr-FR" sz="1400" dirty="0" smtClean="0"/>
              <a:t>Ga)=14%</a:t>
            </a:r>
            <a:endParaRPr lang="fr-FR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5057774" y="4690130"/>
            <a:ext cx="142875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T1/2=0.085s</a:t>
            </a:r>
          </a:p>
          <a:p>
            <a:r>
              <a:rPr lang="fr-FR" sz="1400" dirty="0" err="1" smtClean="0"/>
              <a:t>Pn</a:t>
            </a:r>
            <a:r>
              <a:rPr lang="fr-FR" sz="1400" dirty="0" smtClean="0"/>
              <a:t>(</a:t>
            </a:r>
            <a:r>
              <a:rPr lang="fr-FR" sz="1400" baseline="30000" dirty="0" smtClean="0"/>
              <a:t>84</a:t>
            </a:r>
            <a:r>
              <a:rPr lang="fr-FR" sz="1400" dirty="0" smtClean="0"/>
              <a:t>Ge)&gt;&gt;10%</a:t>
            </a:r>
            <a:endParaRPr lang="fr-FR" sz="1400" dirty="0"/>
          </a:p>
        </p:txBody>
      </p:sp>
      <p:grpSp>
        <p:nvGrpSpPr>
          <p:cNvPr id="56" name="Groupe 55"/>
          <p:cNvGrpSpPr/>
          <p:nvPr/>
        </p:nvGrpSpPr>
        <p:grpSpPr>
          <a:xfrm>
            <a:off x="260350" y="2565401"/>
            <a:ext cx="4107544" cy="2911474"/>
            <a:chOff x="260350" y="2565401"/>
            <a:chExt cx="4107544" cy="2911474"/>
          </a:xfrm>
        </p:grpSpPr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0350" y="2565401"/>
              <a:ext cx="4107544" cy="291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Flèche vers le haut 34"/>
            <p:cNvSpPr/>
            <p:nvPr/>
          </p:nvSpPr>
          <p:spPr>
            <a:xfrm>
              <a:off x="1400175" y="4105275"/>
              <a:ext cx="171450" cy="390525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Flèche vers le haut 35"/>
            <p:cNvSpPr/>
            <p:nvPr/>
          </p:nvSpPr>
          <p:spPr>
            <a:xfrm>
              <a:off x="3657600" y="4467225"/>
              <a:ext cx="171450" cy="390525"/>
            </a:xfrm>
            <a:prstGeom prst="up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lèche vers le haut 37"/>
            <p:cNvSpPr/>
            <p:nvPr/>
          </p:nvSpPr>
          <p:spPr>
            <a:xfrm>
              <a:off x="1943100" y="4752975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lèche vers le haut 38"/>
            <p:cNvSpPr/>
            <p:nvPr/>
          </p:nvSpPr>
          <p:spPr>
            <a:xfrm>
              <a:off x="2552700" y="4000500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314450" y="4381500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n</a:t>
              </a:r>
              <a:endParaRPr lang="fr-FR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00450" y="4791075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n</a:t>
              </a:r>
              <a:endParaRPr lang="fr-FR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866900" y="5038725"/>
              <a:ext cx="28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2486025" y="4305299"/>
              <a:ext cx="34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2981325" y="4219574"/>
              <a:ext cx="34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Symbol" pitchFamily="18" charset="2"/>
                </a:rPr>
                <a:t>g</a:t>
              </a:r>
              <a:endParaRPr lang="fr-FR" dirty="0">
                <a:latin typeface="Symbol" pitchFamily="18" charset="2"/>
              </a:endParaRPr>
            </a:p>
          </p:txBody>
        </p:sp>
        <p:sp>
          <p:nvSpPr>
            <p:cNvPr id="55" name="Flèche vers le haut 54"/>
            <p:cNvSpPr/>
            <p:nvPr/>
          </p:nvSpPr>
          <p:spPr>
            <a:xfrm>
              <a:off x="3095625" y="3790950"/>
              <a:ext cx="171450" cy="390525"/>
            </a:xfrm>
            <a:prstGeom prst="up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1038225" y="5286374"/>
            <a:ext cx="4603451" cy="1571626"/>
            <a:chOff x="1038225" y="5286374"/>
            <a:chExt cx="4603451" cy="1571626"/>
          </a:xfrm>
        </p:grpSpPr>
        <p:grpSp>
          <p:nvGrpSpPr>
            <p:cNvPr id="53" name="Groupe 52"/>
            <p:cNvGrpSpPr/>
            <p:nvPr/>
          </p:nvGrpSpPr>
          <p:grpSpPr>
            <a:xfrm>
              <a:off x="1038225" y="5286374"/>
              <a:ext cx="3543299" cy="1570039"/>
              <a:chOff x="1038225" y="5286374"/>
              <a:chExt cx="3543299" cy="1570039"/>
            </a:xfrm>
          </p:grpSpPr>
          <p:sp>
            <p:nvSpPr>
              <p:cNvPr id="51" name="Flèche droite à entaille 50"/>
              <p:cNvSpPr/>
              <p:nvPr/>
            </p:nvSpPr>
            <p:spPr>
              <a:xfrm rot="9191623">
                <a:off x="3914774" y="5286374"/>
                <a:ext cx="666750" cy="438150"/>
              </a:xfrm>
              <a:prstGeom prst="notched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038225" y="5610225"/>
                <a:ext cx="2838450" cy="124618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evidence for a longer lived neutron emitter in the beam which cannot be </a:t>
                </a:r>
                <a:r>
                  <a:rPr lang="en-US" baseline="30000" dirty="0" smtClean="0">
                    <a:solidFill>
                      <a:schemeClr val="tx1"/>
                    </a:solidFill>
                  </a:rPr>
                  <a:t>84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Ge: </a:t>
                </a:r>
                <a:r>
                  <a:rPr lang="en-US" baseline="30000" dirty="0" smtClean="0">
                    <a:solidFill>
                      <a:schemeClr val="tx1"/>
                    </a:solidFill>
                  </a:rPr>
                  <a:t>84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Ga isomer ????</a:t>
                </a: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3838935" y="5555591"/>
              <a:ext cx="1802741" cy="13024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chemeClr val="tx1"/>
                  </a:solidFill>
                </a:rPr>
                <a:t>We already proposed the existence of an isomer in 84Ga </a:t>
              </a:r>
            </a:p>
            <a:p>
              <a:r>
                <a:rPr lang="en-US" sz="1200" dirty="0" smtClean="0">
                  <a:solidFill>
                    <a:schemeClr val="tx1"/>
                  </a:solidFill>
                </a:rPr>
                <a:t>Lebois et al PRC 80 (2009)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024886" y="3102672"/>
            <a:ext cx="1616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Testov</a:t>
            </a:r>
            <a:r>
              <a:rPr lang="en-US" sz="1600" dirty="0" smtClean="0"/>
              <a:t> et al. </a:t>
            </a:r>
            <a:r>
              <a:rPr lang="en-US" sz="1600" dirty="0"/>
              <a:t>i</a:t>
            </a:r>
            <a:r>
              <a:rPr lang="en-US" sz="1600" dirty="0" smtClean="0"/>
              <a:t>n preparation</a:t>
            </a:r>
            <a:endParaRPr lang="en-US" sz="1600" dirty="0"/>
          </a:p>
        </p:txBody>
      </p:sp>
      <p:sp>
        <p:nvSpPr>
          <p:cNvPr id="57" name="Rectangle 56"/>
          <p:cNvSpPr/>
          <p:nvPr/>
        </p:nvSpPr>
        <p:spPr>
          <a:xfrm rot="20626697">
            <a:off x="3669980" y="2321867"/>
            <a:ext cx="16605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preliminary</a:t>
            </a:r>
            <a:endParaRPr lang="en-US" sz="2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3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2488847" y="600943"/>
            <a:ext cx="6645958" cy="5112568"/>
            <a:chOff x="178363" y="1196752"/>
            <a:chExt cx="6645958" cy="5112568"/>
          </a:xfrm>
        </p:grpSpPr>
        <p:pic>
          <p:nvPicPr>
            <p:cNvPr id="2" name="Picture 2" descr="D:\projets\altophy\detecteurs\bedo\BEDO-SPECOLOR-ALTOPHY 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196752"/>
              <a:ext cx="6572801" cy="50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orme libre 3"/>
            <p:cNvSpPr/>
            <p:nvPr/>
          </p:nvSpPr>
          <p:spPr>
            <a:xfrm>
              <a:off x="178363" y="3620042"/>
              <a:ext cx="3403037" cy="2689278"/>
            </a:xfrm>
            <a:custGeom>
              <a:avLst/>
              <a:gdLst>
                <a:gd name="connsiteX0" fmla="*/ 0 w 3331029"/>
                <a:gd name="connsiteY0" fmla="*/ 2530387 h 2584815"/>
                <a:gd name="connsiteX1" fmla="*/ 10886 w 3331029"/>
                <a:gd name="connsiteY1" fmla="*/ 15787 h 2584815"/>
                <a:gd name="connsiteX2" fmla="*/ 10886 w 3331029"/>
                <a:gd name="connsiteY2" fmla="*/ 15787 h 2584815"/>
                <a:gd name="connsiteX3" fmla="*/ 435429 w 3331029"/>
                <a:gd name="connsiteY3" fmla="*/ 15787 h 2584815"/>
                <a:gd name="connsiteX4" fmla="*/ 500743 w 3331029"/>
                <a:gd name="connsiteY4" fmla="*/ 37558 h 2584815"/>
                <a:gd name="connsiteX5" fmla="*/ 555172 w 3331029"/>
                <a:gd name="connsiteY5" fmla="*/ 48444 h 2584815"/>
                <a:gd name="connsiteX6" fmla="*/ 587829 w 3331029"/>
                <a:gd name="connsiteY6" fmla="*/ 59329 h 2584815"/>
                <a:gd name="connsiteX7" fmla="*/ 696686 w 3331029"/>
                <a:gd name="connsiteY7" fmla="*/ 102872 h 2584815"/>
                <a:gd name="connsiteX8" fmla="*/ 772886 w 3331029"/>
                <a:gd name="connsiteY8" fmla="*/ 124644 h 2584815"/>
                <a:gd name="connsiteX9" fmla="*/ 859972 w 3331029"/>
                <a:gd name="connsiteY9" fmla="*/ 135529 h 2584815"/>
                <a:gd name="connsiteX10" fmla="*/ 892629 w 3331029"/>
                <a:gd name="connsiteY10" fmla="*/ 146415 h 2584815"/>
                <a:gd name="connsiteX11" fmla="*/ 936172 w 3331029"/>
                <a:gd name="connsiteY11" fmla="*/ 168187 h 2584815"/>
                <a:gd name="connsiteX12" fmla="*/ 1110343 w 3331029"/>
                <a:gd name="connsiteY12" fmla="*/ 189958 h 2584815"/>
                <a:gd name="connsiteX13" fmla="*/ 1404258 w 3331029"/>
                <a:gd name="connsiteY13" fmla="*/ 211729 h 2584815"/>
                <a:gd name="connsiteX14" fmla="*/ 1480458 w 3331029"/>
                <a:gd name="connsiteY14" fmla="*/ 222615 h 2584815"/>
                <a:gd name="connsiteX15" fmla="*/ 1589315 w 3331029"/>
                <a:gd name="connsiteY15" fmla="*/ 244387 h 2584815"/>
                <a:gd name="connsiteX16" fmla="*/ 1709058 w 3331029"/>
                <a:gd name="connsiteY16" fmla="*/ 255272 h 2584815"/>
                <a:gd name="connsiteX17" fmla="*/ 1752600 w 3331029"/>
                <a:gd name="connsiteY17" fmla="*/ 266158 h 2584815"/>
                <a:gd name="connsiteX18" fmla="*/ 1828800 w 3331029"/>
                <a:gd name="connsiteY18" fmla="*/ 298815 h 2584815"/>
                <a:gd name="connsiteX19" fmla="*/ 1970315 w 3331029"/>
                <a:gd name="connsiteY19" fmla="*/ 320587 h 2584815"/>
                <a:gd name="connsiteX20" fmla="*/ 2002972 w 3331029"/>
                <a:gd name="connsiteY20" fmla="*/ 331472 h 2584815"/>
                <a:gd name="connsiteX21" fmla="*/ 2144486 w 3331029"/>
                <a:gd name="connsiteY21" fmla="*/ 353244 h 2584815"/>
                <a:gd name="connsiteX22" fmla="*/ 2209800 w 3331029"/>
                <a:gd name="connsiteY22" fmla="*/ 375015 h 2584815"/>
                <a:gd name="connsiteX23" fmla="*/ 2286000 w 3331029"/>
                <a:gd name="connsiteY23" fmla="*/ 385901 h 2584815"/>
                <a:gd name="connsiteX24" fmla="*/ 3026229 w 3331029"/>
                <a:gd name="connsiteY24" fmla="*/ 396787 h 2584815"/>
                <a:gd name="connsiteX25" fmla="*/ 3058886 w 3331029"/>
                <a:gd name="connsiteY25" fmla="*/ 418558 h 2584815"/>
                <a:gd name="connsiteX26" fmla="*/ 3080658 w 3331029"/>
                <a:gd name="connsiteY26" fmla="*/ 440329 h 2584815"/>
                <a:gd name="connsiteX27" fmla="*/ 3113315 w 3331029"/>
                <a:gd name="connsiteY27" fmla="*/ 451215 h 2584815"/>
                <a:gd name="connsiteX28" fmla="*/ 3167743 w 3331029"/>
                <a:gd name="connsiteY28" fmla="*/ 483872 h 2584815"/>
                <a:gd name="connsiteX29" fmla="*/ 3222172 w 3331029"/>
                <a:gd name="connsiteY29" fmla="*/ 516529 h 2584815"/>
                <a:gd name="connsiteX30" fmla="*/ 3254829 w 3331029"/>
                <a:gd name="connsiteY30" fmla="*/ 603615 h 2584815"/>
                <a:gd name="connsiteX31" fmla="*/ 3287486 w 3331029"/>
                <a:gd name="connsiteY31" fmla="*/ 756015 h 2584815"/>
                <a:gd name="connsiteX32" fmla="*/ 3298372 w 3331029"/>
                <a:gd name="connsiteY32" fmla="*/ 1289415 h 2584815"/>
                <a:gd name="connsiteX33" fmla="*/ 3309258 w 3331029"/>
                <a:gd name="connsiteY33" fmla="*/ 1376501 h 2584815"/>
                <a:gd name="connsiteX34" fmla="*/ 3320143 w 3331029"/>
                <a:gd name="connsiteY34" fmla="*/ 1409158 h 2584815"/>
                <a:gd name="connsiteX35" fmla="*/ 3331029 w 3331029"/>
                <a:gd name="connsiteY35" fmla="*/ 2584815 h 2584815"/>
                <a:gd name="connsiteX36" fmla="*/ 0 w 3331029"/>
                <a:gd name="connsiteY36" fmla="*/ 2530387 h 258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31029" h="2584815">
                  <a:moveTo>
                    <a:pt x="0" y="2530387"/>
                  </a:moveTo>
                  <a:cubicBezTo>
                    <a:pt x="3629" y="1692187"/>
                    <a:pt x="7257" y="853987"/>
                    <a:pt x="10886" y="15787"/>
                  </a:cubicBezTo>
                  <a:lnTo>
                    <a:pt x="10886" y="15787"/>
                  </a:lnTo>
                  <a:cubicBezTo>
                    <a:pt x="189229" y="-4029"/>
                    <a:pt x="168435" y="-6462"/>
                    <a:pt x="435429" y="15787"/>
                  </a:cubicBezTo>
                  <a:cubicBezTo>
                    <a:pt x="458299" y="17693"/>
                    <a:pt x="478972" y="30301"/>
                    <a:pt x="500743" y="37558"/>
                  </a:cubicBezTo>
                  <a:cubicBezTo>
                    <a:pt x="518296" y="43409"/>
                    <a:pt x="537222" y="43957"/>
                    <a:pt x="555172" y="48444"/>
                  </a:cubicBezTo>
                  <a:cubicBezTo>
                    <a:pt x="566304" y="51227"/>
                    <a:pt x="576943" y="55701"/>
                    <a:pt x="587829" y="59329"/>
                  </a:cubicBezTo>
                  <a:cubicBezTo>
                    <a:pt x="644179" y="96897"/>
                    <a:pt x="604446" y="75200"/>
                    <a:pt x="696686" y="102872"/>
                  </a:cubicBezTo>
                  <a:cubicBezTo>
                    <a:pt x="729042" y="112579"/>
                    <a:pt x="737110" y="118681"/>
                    <a:pt x="772886" y="124644"/>
                  </a:cubicBezTo>
                  <a:cubicBezTo>
                    <a:pt x="801743" y="129453"/>
                    <a:pt x="830943" y="131901"/>
                    <a:pt x="859972" y="135529"/>
                  </a:cubicBezTo>
                  <a:cubicBezTo>
                    <a:pt x="870858" y="139158"/>
                    <a:pt x="882082" y="141895"/>
                    <a:pt x="892629" y="146415"/>
                  </a:cubicBezTo>
                  <a:cubicBezTo>
                    <a:pt x="907544" y="152808"/>
                    <a:pt x="920260" y="165004"/>
                    <a:pt x="936172" y="168187"/>
                  </a:cubicBezTo>
                  <a:cubicBezTo>
                    <a:pt x="993545" y="179662"/>
                    <a:pt x="1052422" y="181683"/>
                    <a:pt x="1110343" y="189958"/>
                  </a:cubicBezTo>
                  <a:cubicBezTo>
                    <a:pt x="1258475" y="211120"/>
                    <a:pt x="1160917" y="199563"/>
                    <a:pt x="1404258" y="211729"/>
                  </a:cubicBezTo>
                  <a:cubicBezTo>
                    <a:pt x="1429658" y="215358"/>
                    <a:pt x="1455191" y="218156"/>
                    <a:pt x="1480458" y="222615"/>
                  </a:cubicBezTo>
                  <a:cubicBezTo>
                    <a:pt x="1516899" y="229046"/>
                    <a:pt x="1552683" y="239154"/>
                    <a:pt x="1589315" y="244387"/>
                  </a:cubicBezTo>
                  <a:cubicBezTo>
                    <a:pt x="1628991" y="250055"/>
                    <a:pt x="1669144" y="251644"/>
                    <a:pt x="1709058" y="255272"/>
                  </a:cubicBezTo>
                  <a:cubicBezTo>
                    <a:pt x="1723572" y="258901"/>
                    <a:pt x="1738592" y="260905"/>
                    <a:pt x="1752600" y="266158"/>
                  </a:cubicBezTo>
                  <a:cubicBezTo>
                    <a:pt x="1801000" y="284308"/>
                    <a:pt x="1784571" y="288986"/>
                    <a:pt x="1828800" y="298815"/>
                  </a:cubicBezTo>
                  <a:cubicBezTo>
                    <a:pt x="1855985" y="304856"/>
                    <a:pt x="1946010" y="317115"/>
                    <a:pt x="1970315" y="320587"/>
                  </a:cubicBezTo>
                  <a:cubicBezTo>
                    <a:pt x="1981201" y="324215"/>
                    <a:pt x="1991771" y="328983"/>
                    <a:pt x="2002972" y="331472"/>
                  </a:cubicBezTo>
                  <a:cubicBezTo>
                    <a:pt x="2030163" y="337514"/>
                    <a:pt x="2120175" y="349771"/>
                    <a:pt x="2144486" y="353244"/>
                  </a:cubicBezTo>
                  <a:cubicBezTo>
                    <a:pt x="2166257" y="360501"/>
                    <a:pt x="2187439" y="369855"/>
                    <a:pt x="2209800" y="375015"/>
                  </a:cubicBezTo>
                  <a:cubicBezTo>
                    <a:pt x="2234801" y="380784"/>
                    <a:pt x="2260351" y="385217"/>
                    <a:pt x="2286000" y="385901"/>
                  </a:cubicBezTo>
                  <a:cubicBezTo>
                    <a:pt x="2532682" y="392479"/>
                    <a:pt x="2779486" y="393158"/>
                    <a:pt x="3026229" y="396787"/>
                  </a:cubicBezTo>
                  <a:cubicBezTo>
                    <a:pt x="3037115" y="404044"/>
                    <a:pt x="3048670" y="410385"/>
                    <a:pt x="3058886" y="418558"/>
                  </a:cubicBezTo>
                  <a:cubicBezTo>
                    <a:pt x="3066900" y="424969"/>
                    <a:pt x="3071857" y="435049"/>
                    <a:pt x="3080658" y="440329"/>
                  </a:cubicBezTo>
                  <a:cubicBezTo>
                    <a:pt x="3090497" y="446233"/>
                    <a:pt x="3102429" y="447586"/>
                    <a:pt x="3113315" y="451215"/>
                  </a:cubicBezTo>
                  <a:cubicBezTo>
                    <a:pt x="3168476" y="506379"/>
                    <a:pt x="3097089" y="441480"/>
                    <a:pt x="3167743" y="483872"/>
                  </a:cubicBezTo>
                  <a:cubicBezTo>
                    <a:pt x="3242456" y="528699"/>
                    <a:pt x="3129662" y="485694"/>
                    <a:pt x="3222172" y="516529"/>
                  </a:cubicBezTo>
                  <a:cubicBezTo>
                    <a:pt x="3261675" y="556034"/>
                    <a:pt x="3237684" y="523606"/>
                    <a:pt x="3254829" y="603615"/>
                  </a:cubicBezTo>
                  <a:cubicBezTo>
                    <a:pt x="3295516" y="793487"/>
                    <a:pt x="3261676" y="601162"/>
                    <a:pt x="3287486" y="756015"/>
                  </a:cubicBezTo>
                  <a:cubicBezTo>
                    <a:pt x="3291115" y="933815"/>
                    <a:pt x="3292136" y="1111687"/>
                    <a:pt x="3298372" y="1289415"/>
                  </a:cubicBezTo>
                  <a:cubicBezTo>
                    <a:pt x="3299398" y="1318652"/>
                    <a:pt x="3304025" y="1347718"/>
                    <a:pt x="3309258" y="1376501"/>
                  </a:cubicBezTo>
                  <a:cubicBezTo>
                    <a:pt x="3311311" y="1387790"/>
                    <a:pt x="3316515" y="1398272"/>
                    <a:pt x="3320143" y="1409158"/>
                  </a:cubicBezTo>
                  <a:lnTo>
                    <a:pt x="3331029" y="2584815"/>
                  </a:lnTo>
                  <a:lnTo>
                    <a:pt x="0" y="25303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TETRA and BEDO in sequential mode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 rot="2039367">
            <a:off x="6526913" y="2347816"/>
            <a:ext cx="1213676" cy="666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948264" y="2667429"/>
            <a:ext cx="758825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100664" y="4363089"/>
            <a:ext cx="758825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BEDO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" y="620688"/>
            <a:ext cx="2526164" cy="16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" y="2148054"/>
            <a:ext cx="2376562" cy="15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llipse 15"/>
          <p:cNvSpPr/>
          <p:nvPr/>
        </p:nvSpPr>
        <p:spPr>
          <a:xfrm rot="19741158">
            <a:off x="6036188" y="1800125"/>
            <a:ext cx="653932" cy="56474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ccolade fermante 12"/>
          <p:cNvSpPr/>
          <p:nvPr/>
        </p:nvSpPr>
        <p:spPr>
          <a:xfrm>
            <a:off x="2987824" y="600943"/>
            <a:ext cx="576064" cy="3332113"/>
          </a:xfrm>
          <a:prstGeom prst="rightBrace">
            <a:avLst>
              <a:gd name="adj1" fmla="val 108486"/>
              <a:gd name="adj2" fmla="val 50000"/>
            </a:avLst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cxnSp>
        <p:nvCxnSpPr>
          <p:cNvPr id="17" name="Connecteur droit 16"/>
          <p:cNvCxnSpPr>
            <a:stCxn id="13" idx="1"/>
            <a:endCxn id="16" idx="1"/>
          </p:cNvCxnSpPr>
          <p:nvPr/>
        </p:nvCxnSpPr>
        <p:spPr>
          <a:xfrm flipV="1">
            <a:off x="3563888" y="2030326"/>
            <a:ext cx="2498270" cy="236674"/>
          </a:xfrm>
          <a:prstGeom prst="line">
            <a:avLst/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ZoneTexte 20"/>
          <p:cNvSpPr txBox="1"/>
          <p:nvPr/>
        </p:nvSpPr>
        <p:spPr>
          <a:xfrm>
            <a:off x="20375" y="600943"/>
            <a:ext cx="2541629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 </a:t>
            </a:r>
            <a:r>
              <a:rPr lang="en-US" dirty="0" smtClean="0"/>
              <a:t>dipole ON -&gt; towards BEDO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-2614" y="3501008"/>
            <a:ext cx="2942643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 </a:t>
            </a:r>
            <a:r>
              <a:rPr lang="en-US" dirty="0" smtClean="0"/>
              <a:t>dipole OFF -&gt; towards TETRA</a:t>
            </a:r>
            <a:endParaRPr lang="en-US" dirty="0"/>
          </a:p>
        </p:txBody>
      </p:sp>
      <p:sp>
        <p:nvSpPr>
          <p:cNvPr id="26" name="Arc 25"/>
          <p:cNvSpPr/>
          <p:nvPr/>
        </p:nvSpPr>
        <p:spPr bwMode="auto">
          <a:xfrm>
            <a:off x="1293057" y="4153391"/>
            <a:ext cx="2414847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Arc 26"/>
          <p:cNvSpPr/>
          <p:nvPr/>
        </p:nvSpPr>
        <p:spPr bwMode="auto">
          <a:xfrm rot="16200000">
            <a:off x="2332468" y="3496517"/>
            <a:ext cx="1502064" cy="124880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28" name="Connecteur droit avec flèche 27"/>
          <p:cNvCxnSpPr/>
          <p:nvPr/>
        </p:nvCxnSpPr>
        <p:spPr bwMode="auto">
          <a:xfrm rot="5400000" flipH="1" flipV="1">
            <a:off x="723504" y="452488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 bwMode="auto">
          <a:xfrm>
            <a:off x="1105707" y="4910473"/>
            <a:ext cx="4546413" cy="8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 bwMode="auto">
          <a:xfrm flipH="1">
            <a:off x="2447839" y="4120920"/>
            <a:ext cx="11257" cy="21861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 bwMode="auto">
          <a:xfrm>
            <a:off x="1293057" y="5013176"/>
            <a:ext cx="1166039" cy="4763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 bwMode="auto">
          <a:xfrm>
            <a:off x="2447839" y="5010000"/>
            <a:ext cx="750696" cy="7939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 bwMode="auto">
          <a:xfrm flipH="1">
            <a:off x="3131840" y="4221088"/>
            <a:ext cx="1" cy="71209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6"/>
          <p:cNvSpPr txBox="1">
            <a:spLocks noChangeArrowheads="1"/>
          </p:cNvSpPr>
          <p:nvPr/>
        </p:nvSpPr>
        <p:spPr bwMode="auto">
          <a:xfrm>
            <a:off x="1307045" y="5013176"/>
            <a:ext cx="1140794" cy="27699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RIB on tape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4525674"/>
            <a:ext cx="715579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 smtClean="0"/>
              <a:t>BEDO</a:t>
            </a:r>
            <a:endParaRPr lang="en-US" dirty="0"/>
          </a:p>
        </p:txBody>
      </p:sp>
      <p:sp>
        <p:nvSpPr>
          <p:cNvPr id="41" name="ZoneTexte 40"/>
          <p:cNvSpPr txBox="1"/>
          <p:nvPr/>
        </p:nvSpPr>
        <p:spPr>
          <a:xfrm>
            <a:off x="0" y="5713511"/>
            <a:ext cx="75370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 smtClean="0"/>
              <a:t>TETRA</a:t>
            </a:r>
            <a:endParaRPr lang="en-US" dirty="0"/>
          </a:p>
        </p:txBody>
      </p:sp>
      <p:cxnSp>
        <p:nvCxnSpPr>
          <p:cNvPr id="48" name="Connecteur droit avec flèche 47"/>
          <p:cNvCxnSpPr/>
          <p:nvPr/>
        </p:nvCxnSpPr>
        <p:spPr bwMode="auto">
          <a:xfrm>
            <a:off x="3176689" y="5010001"/>
            <a:ext cx="516205" cy="7938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Arc 75"/>
          <p:cNvSpPr/>
          <p:nvPr/>
        </p:nvSpPr>
        <p:spPr bwMode="auto">
          <a:xfrm>
            <a:off x="2459096" y="5568137"/>
            <a:ext cx="2520171" cy="131724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78" name="Connecteur droit avec flèche 77"/>
          <p:cNvCxnSpPr/>
          <p:nvPr/>
        </p:nvCxnSpPr>
        <p:spPr bwMode="auto">
          <a:xfrm rot="5400000" flipH="1" flipV="1">
            <a:off x="712007" y="5911477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/>
          <p:nvPr/>
        </p:nvCxnSpPr>
        <p:spPr bwMode="auto">
          <a:xfrm>
            <a:off x="947315" y="6307105"/>
            <a:ext cx="4899153" cy="194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 bwMode="auto">
          <a:xfrm>
            <a:off x="1104119" y="6373975"/>
            <a:ext cx="984250" cy="1588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/>
        </p:nvCxnSpPr>
        <p:spPr bwMode="auto">
          <a:xfrm>
            <a:off x="3692894" y="4193524"/>
            <a:ext cx="0" cy="2183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 bwMode="auto">
          <a:xfrm flipV="1">
            <a:off x="2028919" y="6375563"/>
            <a:ext cx="459928" cy="1219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 bwMode="auto">
          <a:xfrm>
            <a:off x="2405961" y="6377112"/>
            <a:ext cx="1292071" cy="1587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 bwMode="auto">
          <a:xfrm>
            <a:off x="3719181" y="6389927"/>
            <a:ext cx="764615" cy="0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/>
          <p:nvPr/>
        </p:nvCxnSpPr>
        <p:spPr bwMode="auto">
          <a:xfrm>
            <a:off x="4454452" y="6388339"/>
            <a:ext cx="452917" cy="0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ZoneTexte 16"/>
          <p:cNvSpPr txBox="1">
            <a:spLocks noChangeArrowheads="1"/>
          </p:cNvSpPr>
          <p:nvPr/>
        </p:nvSpPr>
        <p:spPr bwMode="auto">
          <a:xfrm>
            <a:off x="2488847" y="5010000"/>
            <a:ext cx="640787" cy="2769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decay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96" name="ZoneTexte 16"/>
          <p:cNvSpPr txBox="1">
            <a:spLocks noChangeArrowheads="1"/>
          </p:cNvSpPr>
          <p:nvPr/>
        </p:nvSpPr>
        <p:spPr bwMode="auto">
          <a:xfrm>
            <a:off x="3089291" y="5017939"/>
            <a:ext cx="672325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tape motion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102" name="Connecteur droit 101"/>
          <p:cNvCxnSpPr/>
          <p:nvPr/>
        </p:nvCxnSpPr>
        <p:spPr bwMode="auto">
          <a:xfrm>
            <a:off x="1286924" y="4368872"/>
            <a:ext cx="0" cy="5554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/>
        </p:nvSpPr>
        <p:spPr bwMode="auto">
          <a:xfrm rot="16200000">
            <a:off x="1244443" y="4674079"/>
            <a:ext cx="1511999" cy="1707589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4" name="Arc 113"/>
          <p:cNvSpPr/>
          <p:nvPr/>
        </p:nvSpPr>
        <p:spPr bwMode="auto">
          <a:xfrm>
            <a:off x="3692894" y="4132768"/>
            <a:ext cx="2414847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7" name="Arc 116"/>
          <p:cNvSpPr/>
          <p:nvPr/>
        </p:nvSpPr>
        <p:spPr bwMode="auto">
          <a:xfrm rot="16200000">
            <a:off x="4769855" y="3522288"/>
            <a:ext cx="1502064" cy="124880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8" name="Arc 117"/>
          <p:cNvSpPr/>
          <p:nvPr/>
        </p:nvSpPr>
        <p:spPr bwMode="auto">
          <a:xfrm rot="16200000">
            <a:off x="3805540" y="4697311"/>
            <a:ext cx="1511999" cy="1707589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19" name="Connecteur droit 118"/>
          <p:cNvCxnSpPr/>
          <p:nvPr/>
        </p:nvCxnSpPr>
        <p:spPr bwMode="auto">
          <a:xfrm>
            <a:off x="4900317" y="4153391"/>
            <a:ext cx="0" cy="2183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ZoneTexte 16"/>
          <p:cNvSpPr txBox="1">
            <a:spLocks noChangeArrowheads="1"/>
          </p:cNvSpPr>
          <p:nvPr/>
        </p:nvSpPr>
        <p:spPr bwMode="auto">
          <a:xfrm>
            <a:off x="3734120" y="5026794"/>
            <a:ext cx="1140794" cy="27699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RIB on tape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123" name="Connecteur droit avec flèche 122"/>
          <p:cNvCxnSpPr/>
          <p:nvPr/>
        </p:nvCxnSpPr>
        <p:spPr bwMode="auto">
          <a:xfrm>
            <a:off x="3746493" y="5013176"/>
            <a:ext cx="1166039" cy="4763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ZoneTexte 16"/>
          <p:cNvSpPr txBox="1">
            <a:spLocks noChangeArrowheads="1"/>
          </p:cNvSpPr>
          <p:nvPr/>
        </p:nvSpPr>
        <p:spPr bwMode="auto">
          <a:xfrm>
            <a:off x="4912532" y="5020604"/>
            <a:ext cx="640787" cy="2769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decay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125" name="Connecteur droit avec flèche 124"/>
          <p:cNvCxnSpPr/>
          <p:nvPr/>
        </p:nvCxnSpPr>
        <p:spPr bwMode="auto">
          <a:xfrm>
            <a:off x="4874914" y="5026794"/>
            <a:ext cx="750696" cy="7939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Arc 125"/>
          <p:cNvSpPr/>
          <p:nvPr/>
        </p:nvSpPr>
        <p:spPr bwMode="auto">
          <a:xfrm>
            <a:off x="4896091" y="5607023"/>
            <a:ext cx="2520171" cy="131724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76" name="ZoneTexte 11275"/>
          <p:cNvSpPr txBox="1"/>
          <p:nvPr/>
        </p:nvSpPr>
        <p:spPr>
          <a:xfrm>
            <a:off x="6550438" y="5982011"/>
            <a:ext cx="23133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Expected on line March-April 2014</a:t>
            </a:r>
            <a:endParaRPr lang="en-US" dirty="0"/>
          </a:p>
        </p:txBody>
      </p:sp>
      <p:sp>
        <p:nvSpPr>
          <p:cNvPr id="128" name="ZoneTexte 127"/>
          <p:cNvSpPr txBox="1"/>
          <p:nvPr/>
        </p:nvSpPr>
        <p:spPr>
          <a:xfrm>
            <a:off x="6535975" y="5390345"/>
            <a:ext cx="25988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Collaboration IPN-FLNR </a:t>
            </a:r>
            <a:r>
              <a:rPr lang="en-US" dirty="0" err="1" smtClean="0"/>
              <a:t>Orsay-Dubna</a:t>
            </a:r>
            <a:endParaRPr lang="en-US" dirty="0"/>
          </a:p>
        </p:txBody>
      </p:sp>
      <p:grpSp>
        <p:nvGrpSpPr>
          <p:cNvPr id="129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30" name="Rectangle 12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1" name="Forme libre 130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32" name="ZoneTexte 13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33" name="Image 132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70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jets\altophy\detecteurs\bedo\BEDO-SPECOLOR-ALTOPHY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16" y="1606386"/>
            <a:ext cx="65728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465891" y="5338147"/>
            <a:ext cx="758825" cy="3079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>
                <a:solidFill>
                  <a:schemeClr val="bg1"/>
                </a:solidFill>
                <a:latin typeface="Calibri" pitchFamily="34" charset="0"/>
              </a:rPr>
              <a:t>BEDO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2756590" y="5976279"/>
            <a:ext cx="1022350" cy="523220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SPECOLOR</a:t>
            </a:r>
          </a:p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(</a:t>
            </a:r>
            <a:r>
              <a:rPr kumimoji="1" lang="fr-FR" sz="1400" b="1" dirty="0" err="1" smtClean="0">
                <a:latin typeface="Calibri" pitchFamily="34" charset="0"/>
              </a:rPr>
              <a:t>project</a:t>
            </a:r>
            <a:r>
              <a:rPr kumimoji="1" lang="fr-FR" sz="1400" b="1" dirty="0" smtClean="0">
                <a:latin typeface="Calibri" pitchFamily="34" charset="0"/>
              </a:rPr>
              <a:t>)</a:t>
            </a:r>
            <a:endParaRPr kumimoji="1" lang="fr-FR" sz="1400" b="1" dirty="0">
              <a:latin typeface="Calibri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93279" y="4112974"/>
            <a:ext cx="922337" cy="306388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>
                <a:latin typeface="Calibri" pitchFamily="34" charset="0"/>
              </a:rPr>
              <a:t>POLAREX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2987824" y="3817990"/>
            <a:ext cx="1261136" cy="6013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Nuclear orientation on line: the POLAREX project at ALTO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 flipV="1">
            <a:off x="1115616" y="4316021"/>
            <a:ext cx="1872208" cy="10334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1325029" y="4643958"/>
            <a:ext cx="922337" cy="306388"/>
          </a:xfrm>
          <a:prstGeom prst="rect">
            <a:avLst/>
          </a:prstGeom>
          <a:solidFill>
            <a:srgbClr val="FFCC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latin typeface="Calibri" pitchFamily="34" charset="0"/>
              </a:rPr>
              <a:t>TAS</a:t>
            </a:r>
            <a:endParaRPr kumimoji="1" lang="fr-FR" sz="1400" b="1" dirty="0">
              <a:latin typeface="Calibri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2247366" y="4446259"/>
            <a:ext cx="740458" cy="3508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5004048" y="3284984"/>
            <a:ext cx="605859" cy="30068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597109" y="3664002"/>
            <a:ext cx="758825" cy="3079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47366" y="979714"/>
            <a:ext cx="440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Physics at the right arm of the kicker-bender</a:t>
            </a:r>
            <a:endParaRPr lang="en-US" sz="1600"/>
          </a:p>
        </p:txBody>
      </p:sp>
      <p:grpSp>
        <p:nvGrpSpPr>
          <p:cNvPr id="32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33" name="Rectangle 3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Forme libre 33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5" name="ZoneTexte 34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6" name="Image 35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7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		</a:t>
            </a:r>
            <a:r>
              <a:rPr lang="en-US" sz="1600" b="1" dirty="0" smtClean="0">
                <a:solidFill>
                  <a:schemeClr val="bg1"/>
                </a:solidFill>
              </a:rPr>
              <a:t>POLAREX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2" y="948382"/>
            <a:ext cx="4807912" cy="255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8287" y="940689"/>
            <a:ext cx="2440642" cy="2775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3"/>
          <a:stretch/>
        </p:blipFill>
        <p:spPr bwMode="auto">
          <a:xfrm>
            <a:off x="3043680" y="1407953"/>
            <a:ext cx="1955297" cy="1912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e 7"/>
          <p:cNvGrpSpPr/>
          <p:nvPr/>
        </p:nvGrpSpPr>
        <p:grpSpPr>
          <a:xfrm>
            <a:off x="4998977" y="2129219"/>
            <a:ext cx="922256" cy="488378"/>
            <a:chOff x="4752020" y="908720"/>
            <a:chExt cx="3276365" cy="1440160"/>
          </a:xfrm>
        </p:grpSpPr>
        <p:sp>
          <p:nvSpPr>
            <p:cNvPr id="9" name="Organigramme : Stockage à accès direct 8"/>
            <p:cNvSpPr/>
            <p:nvPr/>
          </p:nvSpPr>
          <p:spPr>
            <a:xfrm rot="10800000">
              <a:off x="5580112" y="908720"/>
              <a:ext cx="2448273" cy="1440160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rganigramme : Stockage à accès direct 9"/>
            <p:cNvSpPr/>
            <p:nvPr/>
          </p:nvSpPr>
          <p:spPr>
            <a:xfrm rot="10800000">
              <a:off x="4752020" y="1307398"/>
              <a:ext cx="1332148" cy="648072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e 10"/>
          <p:cNvGrpSpPr/>
          <p:nvPr/>
        </p:nvGrpSpPr>
        <p:grpSpPr>
          <a:xfrm rot="16200000">
            <a:off x="3671669" y="812090"/>
            <a:ext cx="922256" cy="488378"/>
            <a:chOff x="4752020" y="908720"/>
            <a:chExt cx="3276365" cy="1440160"/>
          </a:xfrm>
        </p:grpSpPr>
        <p:sp>
          <p:nvSpPr>
            <p:cNvPr id="12" name="Organigramme : Stockage à accès direct 11"/>
            <p:cNvSpPr/>
            <p:nvPr/>
          </p:nvSpPr>
          <p:spPr>
            <a:xfrm rot="10800000">
              <a:off x="5580112" y="908720"/>
              <a:ext cx="2448273" cy="1440160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rganigramme : Stockage à accès direct 12"/>
            <p:cNvSpPr/>
            <p:nvPr/>
          </p:nvSpPr>
          <p:spPr>
            <a:xfrm rot="10800000">
              <a:off x="4752020" y="1307398"/>
              <a:ext cx="1332148" cy="648072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4335444" y="1237566"/>
            <a:ext cx="1585789" cy="37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938947" y="1614305"/>
            <a:ext cx="3225974" cy="209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detail of the shape of the angular distribution depends on the particular transition: </a:t>
            </a:r>
            <a:r>
              <a:rPr lang="en-US" sz="1600" b="1" dirty="0" smtClean="0">
                <a:solidFill>
                  <a:srgbClr val="3F6EA7"/>
                </a:solidFill>
              </a:rPr>
              <a:t>spins</a:t>
            </a:r>
            <a:r>
              <a:rPr lang="en-US" sz="1600" dirty="0" smtClean="0"/>
              <a:t> of the nuclear states involved, </a:t>
            </a:r>
            <a:r>
              <a:rPr lang="en-US" sz="1600" b="1" dirty="0" smtClean="0">
                <a:solidFill>
                  <a:srgbClr val="3F6EA7"/>
                </a:solidFill>
              </a:rPr>
              <a:t>transition </a:t>
            </a:r>
            <a:r>
              <a:rPr lang="en-US" sz="1600" b="1" dirty="0" err="1" smtClean="0">
                <a:solidFill>
                  <a:srgbClr val="3F6EA7"/>
                </a:solidFill>
              </a:rPr>
              <a:t>multipolarities</a:t>
            </a:r>
            <a:r>
              <a:rPr lang="en-US" sz="1600" dirty="0" smtClean="0"/>
              <a:t>, and also on the environment of the nuclei like the </a:t>
            </a:r>
            <a:r>
              <a:rPr lang="en-US" sz="1600" b="1" dirty="0" smtClean="0">
                <a:solidFill>
                  <a:srgbClr val="A3B1C9"/>
                </a:solidFill>
              </a:rPr>
              <a:t>total magnetic field</a:t>
            </a:r>
            <a:r>
              <a:rPr lang="en-US" sz="1600" dirty="0" smtClean="0"/>
              <a:t> and the </a:t>
            </a:r>
            <a:r>
              <a:rPr lang="en-US" sz="1600" b="1" dirty="0" smtClean="0">
                <a:solidFill>
                  <a:srgbClr val="A3B1C9"/>
                </a:solidFill>
              </a:rPr>
              <a:t>temperature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7640" y="6022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</a:rPr>
              <a:t>Low Temperature Nuclear Orientation</a:t>
            </a:r>
            <a:endParaRPr lang="en-US" b="1" dirty="0">
              <a:solidFill>
                <a:srgbClr val="3F6EA7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3" y="4005064"/>
            <a:ext cx="540908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3102" y="363573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</a:rPr>
              <a:t>AND </a:t>
            </a:r>
            <a:r>
              <a:rPr lang="en-US" b="1" dirty="0" smtClean="0">
                <a:solidFill>
                  <a:srgbClr val="3F6EA7"/>
                </a:solidFill>
              </a:rPr>
              <a:t>Nuclear Magnetic Resonance</a:t>
            </a:r>
            <a:endParaRPr lang="en-US" b="1" dirty="0">
              <a:solidFill>
                <a:srgbClr val="3F6EA7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21233" y="4221088"/>
            <a:ext cx="3034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good frequency </a:t>
            </a:r>
            <a:r>
              <a:rPr lang="en-US" dirty="0" smtClean="0"/>
              <a:t>-&gt;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magnetic moment</a:t>
            </a:r>
          </a:p>
          <a:p>
            <a:r>
              <a:rPr lang="en-US" dirty="0" smtClean="0"/>
              <a:t>Provided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magnetic field</a:t>
            </a:r>
            <a:r>
              <a:rPr lang="en-US" dirty="0" smtClean="0"/>
              <a:t> and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temperature </a:t>
            </a:r>
            <a:r>
              <a:rPr lang="en-US" dirty="0"/>
              <a:t>are known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Hyperfine information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Nuclear thermometer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 rot="1473328">
            <a:off x="6938672" y="1151091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Courtesy S.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Roccia</a:t>
            </a:r>
            <a:endParaRPr lang="en-US" sz="1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21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2" name="Rectangle 2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Forme libre 22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4" name="ZoneTexte 23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5" name="Image 24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49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16109" y="1372301"/>
            <a:ext cx="8178794" cy="4657828"/>
            <a:chOff x="47625" y="862013"/>
            <a:chExt cx="9147175" cy="5556886"/>
          </a:xfrm>
        </p:grpSpPr>
        <p:pic>
          <p:nvPicPr>
            <p:cNvPr id="3" name="Picture 4" descr="olnom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862013"/>
              <a:ext cx="9055099" cy="5556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7826728" y="3813852"/>
              <a:ext cx="1066800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baseline="30000">
                  <a:solidFill>
                    <a:schemeClr val="tx2"/>
                  </a:solidFill>
                  <a:latin typeface="Comic Sans MS" pitchFamily="66" charset="0"/>
                </a:rPr>
                <a:t>132</a:t>
              </a:r>
              <a:r>
                <a:rPr lang="fr-FR" sz="2400">
                  <a:solidFill>
                    <a:schemeClr val="tx2"/>
                  </a:solidFill>
                  <a:latin typeface="Comic Sans MS" pitchFamily="66" charset="0"/>
                </a:rPr>
                <a:t>Sn</a:t>
              </a:r>
            </a:p>
          </p:txBody>
        </p:sp>
        <p:sp>
          <p:nvSpPr>
            <p:cNvPr id="5" name="Line 11"/>
            <p:cNvSpPr>
              <a:spLocks noChangeShapeType="1"/>
            </p:cNvSpPr>
            <p:nvPr/>
          </p:nvSpPr>
          <p:spPr bwMode="auto">
            <a:xfrm flipH="1" flipV="1">
              <a:off x="6698668" y="3304213"/>
              <a:ext cx="1303338" cy="65412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2265363" y="862013"/>
              <a:ext cx="0" cy="555688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182688" y="957274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>
                  <a:solidFill>
                    <a:schemeClr val="folHlink"/>
                  </a:solidFill>
                  <a:latin typeface="Comic Sans MS" pitchFamily="66" charset="0"/>
                </a:rPr>
                <a:t>N=50</a:t>
              </a: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V="1">
              <a:off x="6646862" y="862013"/>
              <a:ext cx="0" cy="555688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6588124" y="4421595"/>
              <a:ext cx="1090613" cy="45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dirty="0">
                  <a:solidFill>
                    <a:schemeClr val="folHlink"/>
                  </a:solidFill>
                  <a:latin typeface="Comic Sans MS" pitchFamily="66" charset="0"/>
                </a:rPr>
                <a:t>N=82</a:t>
              </a:r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>
              <a:off x="57150" y="6249017"/>
              <a:ext cx="905509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47625" y="3234009"/>
              <a:ext cx="905509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92075" y="2791047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>
                  <a:solidFill>
                    <a:schemeClr val="folHlink"/>
                  </a:solidFill>
                  <a:latin typeface="Comic Sans MS" pitchFamily="66" charset="0"/>
                </a:rPr>
                <a:t>Z=50</a:t>
              </a: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8104187" y="5806054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dirty="0">
                  <a:solidFill>
                    <a:schemeClr val="folHlink"/>
                  </a:solidFill>
                  <a:latin typeface="Comic Sans MS" pitchFamily="66" charset="0"/>
                </a:rPr>
                <a:t>Z=28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78050" y="6159500"/>
              <a:ext cx="144463" cy="1571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67058" y="5683355"/>
              <a:ext cx="93186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baseline="30000" dirty="0">
                  <a:solidFill>
                    <a:schemeClr val="tx2"/>
                  </a:solidFill>
                  <a:latin typeface="Comic Sans MS" pitchFamily="66" charset="0"/>
                </a:rPr>
                <a:t>78</a:t>
              </a:r>
              <a:r>
                <a:rPr lang="fr-FR" sz="2400" dirty="0">
                  <a:solidFill>
                    <a:schemeClr val="tx2"/>
                  </a:solidFill>
                  <a:latin typeface="Comic Sans MS" pitchFamily="66" charset="0"/>
                </a:rPr>
                <a:t>Ni</a:t>
              </a: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350268" y="5991726"/>
              <a:ext cx="1002290" cy="2385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75425" y="3168650"/>
              <a:ext cx="142875" cy="1587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		</a:t>
            </a:r>
            <a:r>
              <a:rPr lang="en-US" sz="1600" b="1" dirty="0" smtClean="0">
                <a:solidFill>
                  <a:schemeClr val="bg1"/>
                </a:solidFill>
              </a:rPr>
              <a:t>POLAREX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57438" y="5488676"/>
            <a:ext cx="1048722" cy="88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24626" y="870857"/>
            <a:ext cx="50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and/or interesting measurements at ALTO</a:t>
            </a:r>
            <a:endParaRPr lang="en-US" dirty="0"/>
          </a:p>
        </p:txBody>
      </p:sp>
      <p:grpSp>
        <p:nvGrpSpPr>
          <p:cNvPr id="23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4" name="Rectangle 2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5" name="Forme libre 24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7" name="Image 2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23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783815"/>
            <a:ext cx="8382000" cy="407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 rot="5400000">
            <a:off x="5875448" y="3170821"/>
            <a:ext cx="6044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POLAREX</a:t>
            </a:r>
            <a:endParaRPr lang="fr-FR" sz="20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612576" y="980728"/>
            <a:ext cx="4722694" cy="5616624"/>
            <a:chOff x="4139952" y="764704"/>
            <a:chExt cx="4722694" cy="561662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8" t="9521" r="12463"/>
            <a:stretch/>
          </p:blipFill>
          <p:spPr bwMode="auto">
            <a:xfrm>
              <a:off x="5798833" y="764704"/>
              <a:ext cx="3052090" cy="561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Connecteur droit avec flèche 5"/>
            <p:cNvCxnSpPr>
              <a:cxnSpLocks noChangeShapeType="1"/>
            </p:cNvCxnSpPr>
            <p:nvPr/>
          </p:nvCxnSpPr>
          <p:spPr bwMode="auto">
            <a:xfrm rot="60000">
              <a:off x="4139952" y="5848930"/>
              <a:ext cx="1814149" cy="0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ZoneTexte 6"/>
            <p:cNvSpPr txBox="1">
              <a:spLocks noChangeArrowheads="1"/>
            </p:cNvSpPr>
            <p:nvPr/>
          </p:nvSpPr>
          <p:spPr bwMode="auto">
            <a:xfrm rot="60000">
              <a:off x="4811909" y="5505757"/>
              <a:ext cx="1606880" cy="50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200" kern="1200" dirty="0">
                  <a:solidFill>
                    <a:srgbClr val="00B050"/>
                  </a:solidFill>
                  <a:effectLst/>
                  <a:latin typeface="Calibri"/>
                  <a:cs typeface="Arial Unicode MS"/>
                </a:rPr>
                <a:t>ALTO </a:t>
              </a:r>
              <a:r>
                <a:rPr lang="fr-FR" sz="1200" kern="1200" dirty="0" err="1">
                  <a:solidFill>
                    <a:srgbClr val="00B050"/>
                  </a:solidFill>
                  <a:effectLst/>
                  <a:latin typeface="Calibri"/>
                  <a:cs typeface="Arial Unicode MS"/>
                </a:rPr>
                <a:t>beam</a:t>
              </a:r>
              <a:endParaRPr lang="fr-FR" sz="1200" dirty="0">
                <a:effectLst/>
                <a:latin typeface="Arial Unicode MS"/>
              </a:endParaRPr>
            </a:p>
          </p:txBody>
        </p:sp>
        <p:sp>
          <p:nvSpPr>
            <p:cNvPr id="8" name="Accolade ouvrante 7"/>
            <p:cNvSpPr>
              <a:spLocks/>
            </p:cNvSpPr>
            <p:nvPr/>
          </p:nvSpPr>
          <p:spPr bwMode="auto">
            <a:xfrm rot="60000">
              <a:off x="5746832" y="3111134"/>
              <a:ext cx="284903" cy="2737796"/>
            </a:xfrm>
            <a:prstGeom prst="leftBrace">
              <a:avLst>
                <a:gd name="adj1" fmla="val 8724"/>
                <a:gd name="adj2" fmla="val 50000"/>
              </a:avLst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0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 rot="60000">
              <a:off x="4657757" y="4349577"/>
              <a:ext cx="1244344" cy="1175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kern="1200">
                  <a:solidFill>
                    <a:srgbClr val="FFC000"/>
                  </a:solidFill>
                  <a:effectLst/>
                  <a:latin typeface="Calibri"/>
                  <a:cs typeface="Arial Unicode MS"/>
                </a:rPr>
                <a:t>Vertical beam line</a:t>
              </a:r>
              <a:endParaRPr lang="fr-FR" sz="1200">
                <a:effectLst/>
                <a:latin typeface="Arial Unicode MS"/>
              </a:endParaRPr>
            </a:p>
          </p:txBody>
        </p:sp>
        <p:sp>
          <p:nvSpPr>
            <p:cNvPr id="10" name="Accolade ouvrante 9"/>
            <p:cNvSpPr>
              <a:spLocks/>
            </p:cNvSpPr>
            <p:nvPr/>
          </p:nvSpPr>
          <p:spPr bwMode="auto">
            <a:xfrm rot="60000">
              <a:off x="5746832" y="829932"/>
              <a:ext cx="284903" cy="2281203"/>
            </a:xfrm>
            <a:prstGeom prst="leftBrace">
              <a:avLst>
                <a:gd name="adj1" fmla="val 8717"/>
                <a:gd name="adj2" fmla="val 50000"/>
              </a:avLst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0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 rot="60000">
              <a:off x="4243220" y="1807464"/>
              <a:ext cx="1451612" cy="8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fr-FR" sz="1200" kern="1200" dirty="0">
                  <a:solidFill>
                    <a:srgbClr val="FF0000"/>
                  </a:solidFill>
                  <a:effectLst/>
                  <a:latin typeface="Calibri"/>
                  <a:cs typeface="Arial Unicode MS"/>
                </a:rPr>
                <a:t>Dilution </a:t>
              </a:r>
              <a:endParaRPr lang="fr-FR" sz="1200" kern="1200" dirty="0" smtClean="0">
                <a:solidFill>
                  <a:srgbClr val="FF0000"/>
                </a:solidFill>
                <a:effectLst/>
                <a:latin typeface="Calibri"/>
                <a:cs typeface="Arial Unicode MS"/>
              </a:endParaRPr>
            </a:p>
            <a:p>
              <a:pPr algn="r">
                <a:spcAft>
                  <a:spcPts val="0"/>
                </a:spcAft>
              </a:pPr>
              <a:r>
                <a:rPr lang="fr-FR" sz="1200" kern="1200" dirty="0" err="1" smtClean="0">
                  <a:solidFill>
                    <a:srgbClr val="FF0000"/>
                  </a:solidFill>
                  <a:effectLst/>
                  <a:latin typeface="Calibri"/>
                  <a:cs typeface="Arial Unicode MS"/>
                </a:rPr>
                <a:t>Refrigerator</a:t>
              </a:r>
              <a:endParaRPr lang="fr-FR" sz="1200" dirty="0">
                <a:effectLst/>
                <a:latin typeface="Arial Unicode M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91755" y="1488831"/>
              <a:ext cx="14067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74526" y="2813531"/>
              <a:ext cx="550982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74527" y="3411405"/>
              <a:ext cx="398581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162803" y="2801808"/>
              <a:ext cx="30479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74527" y="4032724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174528" y="4771274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15203" y="2708025"/>
              <a:ext cx="14067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97975" y="5064350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408985" y="1184031"/>
              <a:ext cx="1453661" cy="4947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" descr="C:\Users\Stephanie\Documents\IKS\POLAREX\Photos\P100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35938"/>
            <a:ext cx="5436893" cy="40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8575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		</a:t>
            </a:r>
            <a:r>
              <a:rPr lang="en-US" sz="1600" b="1" dirty="0" smtClean="0">
                <a:solidFill>
                  <a:schemeClr val="bg1"/>
                </a:solidFill>
              </a:rPr>
              <a:t>POLAREX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25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6" name="Rectangle 2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7" name="Forme libre 26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8" name="ZoneTexte 27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9" name="Image 28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00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638"/>
            <a:ext cx="5154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Tandem/ALTO general layout</a:t>
            </a:r>
          </a:p>
        </p:txBody>
      </p:sp>
      <p:pic>
        <p:nvPicPr>
          <p:cNvPr id="11" name="Picture 4" descr="\\ipnnesternt1\MPU_NESTER\Dverney\3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1109663"/>
            <a:ext cx="7410450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 rot="1028100">
            <a:off x="5262168" y="2994479"/>
            <a:ext cx="515938" cy="807839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110449" y="736673"/>
            <a:ext cx="1752405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latin typeface="Calibri" pitchFamily="34" charset="0"/>
              </a:rPr>
              <a:t>Line 210 SPLIT POLE</a:t>
            </a:r>
            <a:endParaRPr lang="fr-FR" sz="1400" b="1" dirty="0">
              <a:latin typeface="Calibri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668463" y="1206266"/>
            <a:ext cx="1611312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line 320 BACCHUS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2919412" y="1547019"/>
            <a:ext cx="263525" cy="844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274763" y="2391570"/>
            <a:ext cx="878681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alibri" pitchFamily="34" charset="0"/>
              </a:rPr>
              <a:t>line 420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737701" y="1547019"/>
            <a:ext cx="0" cy="6080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2351087" y="3170238"/>
            <a:ext cx="414338" cy="3841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2153444" y="2677550"/>
            <a:ext cx="404812" cy="492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0" name="Text Box 21" descr="Diagonales larges vers le haut"/>
          <p:cNvSpPr txBox="1">
            <a:spLocks noChangeArrowheads="1"/>
          </p:cNvSpPr>
          <p:nvPr/>
        </p:nvSpPr>
        <p:spPr bwMode="auto">
          <a:xfrm>
            <a:off x="1699021" y="1898600"/>
            <a:ext cx="908843" cy="30777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line 410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2351086" y="2155096"/>
            <a:ext cx="369095" cy="5896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320934" y="1360154"/>
            <a:ext cx="2407298" cy="830997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Mass separator and </a:t>
            </a:r>
          </a:p>
          <a:p>
            <a:r>
              <a:rPr lang="en-US" sz="1400" b="1" dirty="0" smtClean="0">
                <a:latin typeface="Calibri" pitchFamily="34" charset="0"/>
              </a:rPr>
              <a:t>Low energy </a:t>
            </a:r>
            <a:r>
              <a:rPr lang="en-US" sz="1400" b="1" dirty="0" smtClean="0">
                <a:latin typeface="Calibri" pitchFamily="34" charset="0"/>
              </a:rPr>
              <a:t>RIB lines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726677" y="2640621"/>
            <a:ext cx="1901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smtClean="0">
                <a:solidFill>
                  <a:srgbClr val="FF3300"/>
                </a:solidFill>
                <a:latin typeface="Calibri" pitchFamily="34" charset="0"/>
              </a:rPr>
              <a:t>ORGAM</a:t>
            </a:r>
            <a:endParaRPr lang="en-GB" sz="16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" name="Accolade ouvrante 26"/>
          <p:cNvSpPr/>
          <p:nvPr/>
        </p:nvSpPr>
        <p:spPr>
          <a:xfrm rot="2979394">
            <a:off x="1501270" y="-234609"/>
            <a:ext cx="363537" cy="3081338"/>
          </a:xfrm>
          <a:prstGeom prst="leftBrace">
            <a:avLst>
              <a:gd name="adj1" fmla="val 416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726677" y="717888"/>
            <a:ext cx="1287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 Black" pitchFamily="34" charset="0"/>
              </a:rPr>
              <a:t>Stable beams</a:t>
            </a:r>
          </a:p>
        </p:txBody>
      </p:sp>
      <p:sp>
        <p:nvSpPr>
          <p:cNvPr id="29" name="Accolade ouvrante 28"/>
          <p:cNvSpPr/>
          <p:nvPr/>
        </p:nvSpPr>
        <p:spPr>
          <a:xfrm>
            <a:off x="1525588" y="3201194"/>
            <a:ext cx="361950" cy="1181100"/>
          </a:xfrm>
          <a:prstGeom prst="leftBrace">
            <a:avLst>
              <a:gd name="adj1" fmla="val 416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45231" y="3252677"/>
            <a:ext cx="15955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cluster/</a:t>
            </a:r>
          </a:p>
          <a:p>
            <a:r>
              <a:rPr lang="en-US" sz="1400" dirty="0" smtClean="0">
                <a:latin typeface="Arial Black" pitchFamily="34" charset="0"/>
              </a:rPr>
              <a:t>molecular/</a:t>
            </a:r>
          </a:p>
          <a:p>
            <a:r>
              <a:rPr lang="en-US" sz="1400" dirty="0" smtClean="0">
                <a:latin typeface="Arial Black" pitchFamily="34" charset="0"/>
              </a:rPr>
              <a:t>droplets </a:t>
            </a:r>
            <a:r>
              <a:rPr lang="en-US" sz="1400" dirty="0">
                <a:latin typeface="Arial Black" pitchFamily="34" charset="0"/>
              </a:rPr>
              <a:t>beams</a:t>
            </a:r>
          </a:p>
        </p:txBody>
      </p:sp>
      <p:grpSp>
        <p:nvGrpSpPr>
          <p:cNvPr id="31" name="Groupe 51"/>
          <p:cNvGrpSpPr>
            <a:grpSpLocks/>
          </p:cNvGrpSpPr>
          <p:nvPr/>
        </p:nvGrpSpPr>
        <p:grpSpPr bwMode="auto">
          <a:xfrm>
            <a:off x="3383799" y="5231141"/>
            <a:ext cx="5748338" cy="1365250"/>
            <a:chOff x="2066544" y="5181600"/>
            <a:chExt cx="5748528" cy="1365504"/>
          </a:xfrm>
        </p:grpSpPr>
        <p:sp>
          <p:nvSpPr>
            <p:cNvPr id="32" name="Rectangle 31"/>
            <p:cNvSpPr/>
            <p:nvPr/>
          </p:nvSpPr>
          <p:spPr>
            <a:xfrm>
              <a:off x="4898738" y="5181600"/>
              <a:ext cx="2916334" cy="1365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3" name="Triangle rectangle 32"/>
            <p:cNvSpPr/>
            <p:nvPr/>
          </p:nvSpPr>
          <p:spPr>
            <a:xfrm flipH="1">
              <a:off x="2066544" y="5181600"/>
              <a:ext cx="2829019" cy="13289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3077591" y="6199505"/>
              <a:ext cx="685800" cy="3048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3854323" y="5808472"/>
              <a:ext cx="685800" cy="30480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4463415" y="5418836"/>
              <a:ext cx="685800" cy="304800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37" name="ZoneTexte 46"/>
            <p:cNvSpPr txBox="1">
              <a:spLocks noChangeArrowheads="1"/>
            </p:cNvSpPr>
            <p:nvPr/>
          </p:nvSpPr>
          <p:spPr bwMode="auto">
            <a:xfrm>
              <a:off x="3907028" y="6204713"/>
              <a:ext cx="32984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Stable beam with spectrometer</a:t>
              </a:r>
            </a:p>
          </p:txBody>
        </p:sp>
        <p:sp>
          <p:nvSpPr>
            <p:cNvPr id="38" name="ZoneTexte 45"/>
            <p:cNvSpPr txBox="1">
              <a:spLocks noChangeArrowheads="1"/>
            </p:cNvSpPr>
            <p:nvPr/>
          </p:nvSpPr>
          <p:spPr bwMode="auto">
            <a:xfrm>
              <a:off x="4649724" y="5799837"/>
              <a:ext cx="31043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Stable beam without spectrometer</a:t>
              </a:r>
            </a:p>
          </p:txBody>
        </p:sp>
        <p:sp>
          <p:nvSpPr>
            <p:cNvPr id="39" name="ZoneTexte 41"/>
            <p:cNvSpPr txBox="1">
              <a:spLocks noChangeArrowheads="1"/>
            </p:cNvSpPr>
            <p:nvPr/>
          </p:nvSpPr>
          <p:spPr bwMode="auto">
            <a:xfrm>
              <a:off x="5246624" y="5418329"/>
              <a:ext cx="22880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Radioactive beam lines</a:t>
              </a:r>
            </a:p>
          </p:txBody>
        </p:sp>
      </p:grpSp>
      <p:sp>
        <p:nvSpPr>
          <p:cNvPr id="40" name="Forme libre 39"/>
          <p:cNvSpPr/>
          <p:nvPr/>
        </p:nvSpPr>
        <p:spPr>
          <a:xfrm>
            <a:off x="3514659" y="1988840"/>
            <a:ext cx="2785533" cy="2252133"/>
          </a:xfrm>
          <a:custGeom>
            <a:avLst/>
            <a:gdLst>
              <a:gd name="connsiteX0" fmla="*/ 643467 w 2785533"/>
              <a:gd name="connsiteY0" fmla="*/ 1701800 h 2252133"/>
              <a:gd name="connsiteX1" fmla="*/ 0 w 2785533"/>
              <a:gd name="connsiteY1" fmla="*/ 110066 h 2252133"/>
              <a:gd name="connsiteX2" fmla="*/ 567267 w 2785533"/>
              <a:gd name="connsiteY2" fmla="*/ 0 h 2252133"/>
              <a:gd name="connsiteX3" fmla="*/ 1261533 w 2785533"/>
              <a:gd name="connsiteY3" fmla="*/ 59266 h 2252133"/>
              <a:gd name="connsiteX4" fmla="*/ 1964267 w 2785533"/>
              <a:gd name="connsiteY4" fmla="*/ 448733 h 2252133"/>
              <a:gd name="connsiteX5" fmla="*/ 2396067 w 2785533"/>
              <a:gd name="connsiteY5" fmla="*/ 897466 h 2252133"/>
              <a:gd name="connsiteX6" fmla="*/ 2667000 w 2785533"/>
              <a:gd name="connsiteY6" fmla="*/ 1397000 h 2252133"/>
              <a:gd name="connsiteX7" fmla="*/ 2751667 w 2785533"/>
              <a:gd name="connsiteY7" fmla="*/ 1820333 h 2252133"/>
              <a:gd name="connsiteX8" fmla="*/ 2777067 w 2785533"/>
              <a:gd name="connsiteY8" fmla="*/ 2175933 h 2252133"/>
              <a:gd name="connsiteX9" fmla="*/ 2785533 w 2785533"/>
              <a:gd name="connsiteY9" fmla="*/ 2243666 h 2252133"/>
              <a:gd name="connsiteX10" fmla="*/ 1049867 w 2785533"/>
              <a:gd name="connsiteY10" fmla="*/ 2252133 h 2252133"/>
              <a:gd name="connsiteX11" fmla="*/ 1041400 w 2785533"/>
              <a:gd name="connsiteY11" fmla="*/ 1947333 h 2252133"/>
              <a:gd name="connsiteX12" fmla="*/ 897467 w 2785533"/>
              <a:gd name="connsiteY12" fmla="*/ 1769533 h 2252133"/>
              <a:gd name="connsiteX13" fmla="*/ 643467 w 2785533"/>
              <a:gd name="connsiteY13" fmla="*/ 1701800 h 225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5533" h="2252133">
                <a:moveTo>
                  <a:pt x="643467" y="1701800"/>
                </a:moveTo>
                <a:lnTo>
                  <a:pt x="0" y="110066"/>
                </a:lnTo>
                <a:lnTo>
                  <a:pt x="567267" y="0"/>
                </a:lnTo>
                <a:lnTo>
                  <a:pt x="1261533" y="59266"/>
                </a:lnTo>
                <a:lnTo>
                  <a:pt x="1964267" y="448733"/>
                </a:lnTo>
                <a:lnTo>
                  <a:pt x="2396067" y="897466"/>
                </a:lnTo>
                <a:lnTo>
                  <a:pt x="2667000" y="1397000"/>
                </a:lnTo>
                <a:lnTo>
                  <a:pt x="2751667" y="1820333"/>
                </a:lnTo>
                <a:lnTo>
                  <a:pt x="2777067" y="2175933"/>
                </a:lnTo>
                <a:lnTo>
                  <a:pt x="2785533" y="2243666"/>
                </a:lnTo>
                <a:lnTo>
                  <a:pt x="1049867" y="2252133"/>
                </a:lnTo>
                <a:lnTo>
                  <a:pt x="1041400" y="1947333"/>
                </a:lnTo>
                <a:lnTo>
                  <a:pt x="897467" y="1769533"/>
                </a:lnTo>
                <a:lnTo>
                  <a:pt x="643467" y="17018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 flipH="1">
            <a:off x="5720285" y="2211934"/>
            <a:ext cx="596879" cy="85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3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44" name="Rectangle 4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5" name="Forme libre 44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6" name="ZoneTexte 45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7" name="Image 4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4110449" y="1044450"/>
            <a:ext cx="1765580" cy="52322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Production cave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 rot="2211666">
            <a:off x="4897941" y="1862707"/>
            <a:ext cx="1765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ISOL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installation</a:t>
            </a: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>
            <a:off x="3408290" y="1262757"/>
            <a:ext cx="702159" cy="52322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Driver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3921273" y="1775652"/>
            <a:ext cx="0" cy="7841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2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98" y="713822"/>
            <a:ext cx="4572000" cy="1477328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3F6EA7"/>
                </a:solidFill>
                <a:ea typeface="ＭＳ Ｐゴシック" pitchFamily="18" charset="-128"/>
              </a:rPr>
              <a:t>PolarEx</a:t>
            </a:r>
            <a:r>
              <a:rPr lang="en-US" b="1" dirty="0" smtClean="0">
                <a:solidFill>
                  <a:srgbClr val="3F6EA7"/>
                </a:solidFill>
                <a:ea typeface="ＭＳ Ｐゴシック" pitchFamily="18" charset="-128"/>
              </a:rPr>
              <a:t> 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Rejuvenation </a:t>
            </a:r>
            <a:r>
              <a:rPr lang="en-US" dirty="0">
                <a:ea typeface="ＭＳ Ｐゴシック" pitchFamily="18" charset="-128"/>
              </a:rPr>
              <a:t>of the dilution </a:t>
            </a:r>
            <a:r>
              <a:rPr lang="en-US" dirty="0" smtClean="0">
                <a:ea typeface="ＭＳ Ｐゴシック" pitchFamily="18" charset="-128"/>
              </a:rPr>
              <a:t>cryostat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Thermometry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Electronics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>
                <a:ea typeface="ＭＳ Ｐゴシック" pitchFamily="18" charset="-128"/>
              </a:rPr>
              <a:t>Acquisition </a:t>
            </a:r>
            <a:r>
              <a:rPr lang="en-US" dirty="0" smtClean="0">
                <a:ea typeface="ＭＳ Ｐゴシック" pitchFamily="18" charset="-128"/>
              </a:rPr>
              <a:t>control</a:t>
            </a:r>
            <a:endParaRPr lang="en-US" dirty="0">
              <a:ea typeface="ＭＳ Ｐゴシック" pitchFamily="18" charset="-128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20690" y="764704"/>
            <a:ext cx="3684928" cy="369332"/>
          </a:xfrm>
          <a:prstGeom prst="roundRect">
            <a:avLst>
              <a:gd name="adj" fmla="val 0"/>
            </a:avLst>
          </a:prstGeom>
        </p:spPr>
        <p:txBody>
          <a:bodyPr>
            <a:spAutoFit/>
          </a:bodyPr>
          <a:lstStyle/>
          <a:p>
            <a:endParaRPr lang="en-US" b="1">
              <a:solidFill>
                <a:srgbClr val="3F6EA7"/>
              </a:solidFill>
              <a:ea typeface="ＭＳ Ｐゴシック" pitchFamily="18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0482" y="7138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  <a:ea typeface="ＭＳ Ｐゴシック" pitchFamily="18" charset="-128"/>
              </a:rPr>
              <a:t>Preparation on the ALTO </a:t>
            </a:r>
            <a:r>
              <a:rPr lang="en-US" b="1" dirty="0" smtClean="0">
                <a:solidFill>
                  <a:srgbClr val="3F6EA7"/>
                </a:solidFill>
                <a:ea typeface="ＭＳ Ｐゴシック" pitchFamily="18" charset="-128"/>
              </a:rPr>
              <a:t>site</a:t>
            </a:r>
            <a:endParaRPr lang="en-US" dirty="0" smtClean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Structure and platforms</a:t>
            </a:r>
          </a:p>
          <a:p>
            <a:r>
              <a:rPr lang="en-US" dirty="0" err="1" smtClean="0">
                <a:ea typeface="ＭＳ Ｐゴシック" pitchFamily="18" charset="-128"/>
              </a:rPr>
              <a:t>Faisceaulogie</a:t>
            </a:r>
            <a:r>
              <a:rPr lang="en-US" dirty="0" smtClean="0">
                <a:ea typeface="ＭＳ Ｐゴシック" pitchFamily="18" charset="-128"/>
              </a:rPr>
              <a:t> and beam line design</a:t>
            </a:r>
            <a:endParaRPr lang="en-US" dirty="0">
              <a:ea typeface="ＭＳ Ｐゴシック" pitchFamily="18" charset="-128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770482" y="668914"/>
            <a:ext cx="3459118" cy="96823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55" y="1705716"/>
            <a:ext cx="2302062" cy="34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78" descr="P42948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6349"/>
          <a:stretch>
            <a:fillRect/>
          </a:stretch>
        </p:blipFill>
        <p:spPr bwMode="auto">
          <a:xfrm>
            <a:off x="102840" y="2278236"/>
            <a:ext cx="2999296" cy="22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		</a:t>
            </a:r>
            <a:r>
              <a:rPr lang="en-US" sz="1600" b="1" dirty="0" smtClean="0">
                <a:solidFill>
                  <a:schemeClr val="bg1"/>
                </a:solidFill>
              </a:rPr>
              <a:t>POLAREX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690" y="4595843"/>
            <a:ext cx="3394518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● </a:t>
            </a:r>
            <a:r>
              <a:rPr lang="en-US" dirty="0" smtClean="0"/>
              <a:t>letters of intent received</a:t>
            </a:r>
            <a:endParaRPr lang="en-US" dirty="0"/>
          </a:p>
          <a:p>
            <a:r>
              <a:rPr lang="en-US" dirty="0"/>
              <a:t>● </a:t>
            </a:r>
            <a:r>
              <a:rPr lang="en-US" b="1" dirty="0" smtClean="0"/>
              <a:t>OFF line measurements at CSNSM </a:t>
            </a:r>
            <a:r>
              <a:rPr lang="en-US" b="1" dirty="0" smtClean="0">
                <a:solidFill>
                  <a:srgbClr val="00B050"/>
                </a:solidFill>
              </a:rPr>
              <a:t>√</a:t>
            </a:r>
          </a:p>
          <a:p>
            <a:r>
              <a:rPr lang="en-US" dirty="0" smtClean="0"/>
              <a:t>● OFF line measurements at ALTO </a:t>
            </a:r>
            <a:r>
              <a:rPr lang="en-US" b="1" dirty="0" smtClean="0">
                <a:solidFill>
                  <a:srgbClr val="FFC000"/>
                </a:solidFill>
              </a:rPr>
              <a:t>×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dirty="0"/>
              <a:t>● </a:t>
            </a:r>
            <a:r>
              <a:rPr lang="en-US" dirty="0" smtClean="0"/>
              <a:t>ON line measurements at ALTO </a:t>
            </a:r>
            <a:r>
              <a:rPr lang="en-US" b="1" dirty="0" smtClean="0">
                <a:solidFill>
                  <a:srgbClr val="FF0000"/>
                </a:solidFill>
              </a:rPr>
              <a:t>×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78126" y="2610684"/>
            <a:ext cx="3061792" cy="3970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sz="1400" dirty="0" smtClean="0"/>
              <a:t>Collaboration</a:t>
            </a:r>
            <a:endParaRPr lang="en-US" sz="1400" dirty="0"/>
          </a:p>
          <a:p>
            <a:pPr>
              <a:defRPr/>
            </a:pPr>
            <a:r>
              <a:rPr lang="en-US" sz="1400" dirty="0"/>
              <a:t>● </a:t>
            </a:r>
            <a:r>
              <a:rPr lang="fr-FR" sz="1400" b="1" i="1" dirty="0"/>
              <a:t>CSNSM </a:t>
            </a:r>
            <a:r>
              <a:rPr lang="fr-FR" sz="1400" b="1" i="1" dirty="0" smtClean="0"/>
              <a:t>Orsay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A. Astier, G. Audi, S. Cabaret, A. </a:t>
            </a:r>
            <a:r>
              <a:rPr lang="fr-FR" sz="1400" dirty="0" err="1"/>
              <a:t>Etilé</a:t>
            </a:r>
            <a:r>
              <a:rPr lang="fr-FR" sz="1400" dirty="0"/>
              <a:t>, C. </a:t>
            </a:r>
            <a:r>
              <a:rPr lang="fr-FR" sz="1400" dirty="0" err="1"/>
              <a:t>Gaulard</a:t>
            </a:r>
            <a:r>
              <a:rPr lang="fr-FR" sz="1400" dirty="0"/>
              <a:t>, G. Georgiev, S. </a:t>
            </a:r>
            <a:r>
              <a:rPr lang="fr-FR" sz="1400" dirty="0" err="1"/>
              <a:t>Roccia</a:t>
            </a:r>
            <a:endParaRPr lang="fr-FR" sz="1400" dirty="0"/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/>
              <a:t>LPSC </a:t>
            </a:r>
            <a:r>
              <a:rPr lang="fr-FR" sz="1400" b="1" i="1" dirty="0" smtClean="0"/>
              <a:t> Grenoble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G. Simpson </a:t>
            </a:r>
            <a:endParaRPr lang="fr-FR" sz="1400" dirty="0" smtClean="0"/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 smtClean="0"/>
              <a:t>IPN Orsay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F. Ibrahim, D. </a:t>
            </a:r>
            <a:r>
              <a:rPr lang="fr-FR" sz="1400" dirty="0" smtClean="0"/>
              <a:t>Verney</a:t>
            </a:r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 smtClean="0"/>
              <a:t>INM</a:t>
            </a:r>
            <a:r>
              <a:rPr lang="fr-FR" sz="1400" b="1" dirty="0" smtClean="0"/>
              <a:t> </a:t>
            </a:r>
            <a:r>
              <a:rPr lang="fr-FR" sz="1400" b="1" dirty="0"/>
              <a:t>: </a:t>
            </a:r>
          </a:p>
          <a:p>
            <a:pPr>
              <a:defRPr/>
            </a:pPr>
            <a:r>
              <a:rPr lang="fr-FR" sz="1400" dirty="0"/>
              <a:t>L. </a:t>
            </a:r>
            <a:r>
              <a:rPr lang="fr-FR" sz="1400" dirty="0" err="1" smtClean="0"/>
              <a:t>Risegari</a:t>
            </a:r>
            <a:endParaRPr lang="fr-FR" sz="1400" dirty="0" smtClean="0"/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 </a:t>
            </a:r>
            <a:r>
              <a:rPr lang="fr-FR" sz="1400" b="1" i="1" dirty="0"/>
              <a:t>of </a:t>
            </a:r>
            <a:r>
              <a:rPr lang="fr-FR" sz="1400" b="1" i="1" dirty="0" smtClean="0"/>
              <a:t>Tennessee,</a:t>
            </a:r>
            <a:r>
              <a:rPr lang="fr-FR" sz="1400" b="1" dirty="0"/>
              <a:t> </a:t>
            </a:r>
            <a:r>
              <a:rPr lang="fr-FR" sz="1400" b="1" dirty="0" err="1"/>
              <a:t>University</a:t>
            </a:r>
            <a:r>
              <a:rPr lang="fr-FR" sz="1400" b="1" dirty="0"/>
              <a:t> of Oxford</a:t>
            </a:r>
          </a:p>
          <a:p>
            <a:pPr>
              <a:defRPr/>
            </a:pPr>
            <a:r>
              <a:rPr lang="fr-FR" sz="1400" dirty="0"/>
              <a:t>N.J. Stone</a:t>
            </a:r>
            <a:endParaRPr lang="fr-FR" sz="1400" b="1" dirty="0" smtClean="0"/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</a:t>
            </a:r>
            <a:r>
              <a:rPr lang="fr-FR" sz="1400" b="1" i="1" dirty="0"/>
              <a:t>of </a:t>
            </a:r>
            <a:r>
              <a:rPr lang="fr-FR" sz="1400" b="1" i="1" dirty="0" err="1" smtClean="0"/>
              <a:t>Maryland,</a:t>
            </a:r>
            <a:r>
              <a:rPr lang="fr-FR" sz="1400" b="1" dirty="0" err="1" smtClean="0"/>
              <a:t>University</a:t>
            </a:r>
            <a:r>
              <a:rPr lang="fr-FR" sz="1400" b="1" dirty="0" smtClean="0"/>
              <a:t> </a:t>
            </a:r>
            <a:r>
              <a:rPr lang="fr-FR" sz="1400" b="1" dirty="0"/>
              <a:t>of Oxford </a:t>
            </a:r>
          </a:p>
          <a:p>
            <a:pPr>
              <a:defRPr/>
            </a:pPr>
            <a:r>
              <a:rPr lang="fr-FR" sz="1400" dirty="0" smtClean="0"/>
              <a:t>J.R</a:t>
            </a:r>
            <a:r>
              <a:rPr lang="fr-FR" sz="1400" dirty="0"/>
              <a:t>. </a:t>
            </a:r>
            <a:r>
              <a:rPr lang="fr-FR" sz="1400" dirty="0" smtClean="0"/>
              <a:t>Stone</a:t>
            </a:r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</a:t>
            </a:r>
            <a:r>
              <a:rPr lang="fr-FR" sz="1400" b="1" i="1" dirty="0"/>
              <a:t>of </a:t>
            </a:r>
            <a:r>
              <a:rPr lang="fr-FR" sz="1400" b="1" i="1" dirty="0" err="1"/>
              <a:t>Novi</a:t>
            </a:r>
            <a:r>
              <a:rPr lang="fr-FR" sz="1400" b="1" i="1" dirty="0"/>
              <a:t> </a:t>
            </a:r>
            <a:r>
              <a:rPr lang="fr-FR" sz="1400" b="1" i="1" dirty="0" err="1"/>
              <a:t>Sad</a:t>
            </a:r>
            <a:r>
              <a:rPr lang="fr-FR" sz="1400" b="1" i="1" dirty="0"/>
              <a:t> </a:t>
            </a:r>
            <a:r>
              <a:rPr lang="fr-FR" sz="1400" b="1" dirty="0"/>
              <a:t>: </a:t>
            </a:r>
          </a:p>
          <a:p>
            <a:pPr>
              <a:defRPr/>
            </a:pPr>
            <a:r>
              <a:rPr lang="fr-FR" sz="1400" dirty="0"/>
              <a:t>M. </a:t>
            </a:r>
            <a:r>
              <a:rPr lang="fr-FR" sz="1400" dirty="0" err="1"/>
              <a:t>Veskovic</a:t>
            </a:r>
            <a:r>
              <a:rPr lang="fr-FR" sz="1400" dirty="0"/>
              <a:t> J. </a:t>
            </a:r>
            <a:r>
              <a:rPr lang="fr-FR" sz="1400" dirty="0" err="1" smtClean="0"/>
              <a:t>Nikolov</a:t>
            </a:r>
            <a:endParaRPr lang="fr-FR" sz="1400" dirty="0"/>
          </a:p>
        </p:txBody>
      </p:sp>
      <p:sp>
        <p:nvSpPr>
          <p:cNvPr id="19" name="Explosion 1 18"/>
          <p:cNvSpPr/>
          <p:nvPr/>
        </p:nvSpPr>
        <p:spPr>
          <a:xfrm>
            <a:off x="6697254" y="5283626"/>
            <a:ext cx="1935118" cy="1328057"/>
          </a:xfrm>
          <a:prstGeom prst="irregularSeal1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849096" y="5485990"/>
            <a:ext cx="184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More on POLAREX: </a:t>
            </a:r>
            <a:r>
              <a:rPr lang="fr-FR" dirty="0" err="1" smtClean="0"/>
              <a:t>see</a:t>
            </a:r>
            <a:r>
              <a:rPr lang="fr-FR" dirty="0" smtClean="0"/>
              <a:t> poster by A. Etile</a:t>
            </a:r>
            <a:endParaRPr lang="fr-FR" dirty="0"/>
          </a:p>
        </p:txBody>
      </p:sp>
      <p:grpSp>
        <p:nvGrpSpPr>
          <p:cNvPr id="20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2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jets\altophy\detecteurs\bedo\BEDO-SPECOLOR-ALTOPHY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16" y="1606386"/>
            <a:ext cx="65728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65891" y="5338147"/>
            <a:ext cx="758825" cy="3079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>
                <a:solidFill>
                  <a:schemeClr val="bg1"/>
                </a:solidFill>
                <a:latin typeface="Calibri" pitchFamily="34" charset="0"/>
              </a:rPr>
              <a:t>BEDO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756590" y="5976279"/>
            <a:ext cx="1022350" cy="523220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SPECOLOR</a:t>
            </a:r>
          </a:p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(</a:t>
            </a:r>
            <a:r>
              <a:rPr kumimoji="1" lang="fr-FR" sz="1400" b="1" dirty="0" err="1" smtClean="0">
                <a:latin typeface="Calibri" pitchFamily="34" charset="0"/>
              </a:rPr>
              <a:t>project</a:t>
            </a:r>
            <a:r>
              <a:rPr kumimoji="1" lang="fr-FR" sz="1400" b="1" dirty="0" smtClean="0">
                <a:latin typeface="Calibri" pitchFamily="34" charset="0"/>
              </a:rPr>
              <a:t>)</a:t>
            </a:r>
            <a:endParaRPr kumimoji="1" lang="fr-FR" sz="1400" b="1" dirty="0">
              <a:latin typeface="Calibri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93279" y="4112974"/>
            <a:ext cx="922337" cy="306388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>
                <a:latin typeface="Calibri" pitchFamily="34" charset="0"/>
              </a:rPr>
              <a:t>POLAREX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987824" y="3817990"/>
            <a:ext cx="1261136" cy="6013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1115616" y="4316021"/>
            <a:ext cx="1872208" cy="10334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25029" y="4643958"/>
            <a:ext cx="922337" cy="306388"/>
          </a:xfrm>
          <a:prstGeom prst="rect">
            <a:avLst/>
          </a:prstGeom>
          <a:solidFill>
            <a:srgbClr val="FFCC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latin typeface="Calibri" pitchFamily="34" charset="0"/>
              </a:rPr>
              <a:t>TAS</a:t>
            </a:r>
            <a:endParaRPr kumimoji="1" lang="fr-FR" sz="1400" b="1" dirty="0">
              <a:latin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247366" y="4446259"/>
            <a:ext cx="740458" cy="3508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004048" y="3284984"/>
            <a:ext cx="605859" cy="30068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609907" y="3626861"/>
            <a:ext cx="758825" cy="3079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TAS: </a:t>
            </a:r>
            <a:r>
              <a:rPr lang="en-US" sz="1600" b="1" dirty="0" smtClean="0">
                <a:solidFill>
                  <a:schemeClr val="bg1"/>
                </a:solidFill>
              </a:rPr>
              <a:t>Total Absorption Spectroscopy program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247366" y="979714"/>
            <a:ext cx="4408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Physics at the right arm of the kicker-bender</a:t>
            </a:r>
            <a:endParaRPr lang="en-US" sz="1600"/>
          </a:p>
        </p:txBody>
      </p:sp>
      <p:grpSp>
        <p:nvGrpSpPr>
          <p:cNvPr id="15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7" name="Forme libre 16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8" name="ZoneTexte 17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9" name="Image 18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87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8" y="980893"/>
            <a:ext cx="7659207" cy="172511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</p:pic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TAS: </a:t>
            </a:r>
            <a:r>
              <a:rPr lang="en-US" sz="1600" b="1" dirty="0" smtClean="0">
                <a:solidFill>
                  <a:schemeClr val="bg1"/>
                </a:solidFill>
              </a:rPr>
              <a:t>Total Absorption Spectroscopy program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81284" y="622714"/>
            <a:ext cx="50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TAS Collaboration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89" y="2775378"/>
            <a:ext cx="5848499" cy="40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4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TAS: </a:t>
            </a:r>
            <a:r>
              <a:rPr lang="en-US" sz="1600" b="1" dirty="0" smtClean="0">
                <a:solidFill>
                  <a:schemeClr val="bg1"/>
                </a:solidFill>
              </a:rPr>
              <a:t>Total Absorption Spectroscopy program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15" y="600943"/>
            <a:ext cx="80962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 rot="1473328">
            <a:off x="6938672" y="1151091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Courtesy M.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Fallot</a:t>
            </a:r>
            <a:endParaRPr lang="en-US" sz="1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6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5" y="764721"/>
            <a:ext cx="83629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Progress in the instrumentation of the secondary beam lines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TAS: </a:t>
            </a:r>
            <a:r>
              <a:rPr lang="en-US" sz="1600" b="1" dirty="0" smtClean="0">
                <a:solidFill>
                  <a:schemeClr val="bg1"/>
                </a:solidFill>
              </a:rPr>
              <a:t>Total Absorption Spectroscopy program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065" y="5094513"/>
            <a:ext cx="317046" cy="145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1473328">
            <a:off x="6938672" y="1151091"/>
            <a:ext cx="2579914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Courtesy M. </a:t>
            </a:r>
            <a:r>
              <a:rPr lang="en-US" sz="14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Fallot</a:t>
            </a:r>
            <a:endParaRPr lang="en-US" sz="1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3227" y="33695"/>
            <a:ext cx="4682944" cy="2998148"/>
          </a:xfrm>
          <a:prstGeom prst="roundRect">
            <a:avLst>
              <a:gd name="adj" fmla="val 10858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3227" y="33695"/>
            <a:ext cx="475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►</a:t>
            </a:r>
            <a:r>
              <a:rPr lang="en-US" dirty="0" smtClean="0"/>
              <a:t>IPN </a:t>
            </a:r>
            <a:r>
              <a:rPr lang="en-US" dirty="0" err="1" smtClean="0"/>
              <a:t>Orsay</a:t>
            </a:r>
            <a:r>
              <a:rPr lang="en-US" dirty="0" smtClean="0"/>
              <a:t> </a:t>
            </a:r>
            <a:r>
              <a:rPr lang="en-US" dirty="0" smtClean="0"/>
              <a:t>has long been </a:t>
            </a:r>
            <a:r>
              <a:rPr lang="en-US" dirty="0" smtClean="0"/>
              <a:t>an important player in the </a:t>
            </a:r>
            <a:r>
              <a:rPr lang="en-US" dirty="0" err="1" smtClean="0"/>
              <a:t>european</a:t>
            </a:r>
            <a:r>
              <a:rPr lang="en-US" dirty="0" smtClean="0"/>
              <a:t> ISOL-landscape, and continues to be so through ALTO and SPIRAL2</a:t>
            </a:r>
          </a:p>
          <a:p>
            <a:endParaRPr lang="en-US" dirty="0" smtClean="0"/>
          </a:p>
          <a:p>
            <a:r>
              <a:rPr lang="en-US" dirty="0" smtClean="0">
                <a:latin typeface="Arial"/>
                <a:cs typeface="Arial"/>
              </a:rPr>
              <a:t>►</a:t>
            </a:r>
            <a:r>
              <a:rPr lang="en-US" dirty="0" smtClean="0"/>
              <a:t>R&amp;D</a:t>
            </a:r>
            <a:r>
              <a:rPr lang="en-US" dirty="0" smtClean="0"/>
              <a:t> and physics at ALTO paves the way towards SPIRAL2 phase 2 and DESIR</a:t>
            </a:r>
          </a:p>
          <a:p>
            <a:r>
              <a:rPr lang="en-US" dirty="0" smtClean="0"/>
              <a:t>(initiate some parts of the physics program, train the next generation of nuclear physicists to the ISOL technique, prepare the instruments and </a:t>
            </a:r>
            <a:r>
              <a:rPr lang="en-US" dirty="0" err="1" smtClean="0"/>
              <a:t>methodolies</a:t>
            </a:r>
            <a:r>
              <a:rPr lang="en-US" dirty="0" smtClean="0"/>
              <a:t>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9" descr="large scale ma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3" r="5892" b="6582"/>
          <a:stretch/>
        </p:blipFill>
        <p:spPr bwMode="auto">
          <a:xfrm>
            <a:off x="4321629" y="0"/>
            <a:ext cx="4822371" cy="515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 descr="logo_ens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5825895"/>
            <a:ext cx="1281767" cy="3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5016406"/>
            <a:ext cx="1034583" cy="74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6"/>
          <p:cNvSpPr txBox="1">
            <a:spLocks noChangeArrowheads="1"/>
          </p:cNvSpPr>
          <p:nvPr/>
        </p:nvSpPr>
        <p:spPr bwMode="auto">
          <a:xfrm>
            <a:off x="5864662" y="5211396"/>
            <a:ext cx="3056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ALTO: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TNA within ENSAR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and 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Candidate for TNA within ENSAR2</a:t>
            </a:r>
            <a:endParaRPr lang="en-US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4171" y="2688512"/>
            <a:ext cx="4572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b="1" dirty="0">
                <a:solidFill>
                  <a:srgbClr val="9C669C"/>
                </a:solidFill>
                <a:latin typeface="Calibri" pitchFamily="34" charset="0"/>
              </a:rPr>
              <a:t>PAC: One/year</a:t>
            </a:r>
          </a:p>
          <a:p>
            <a:r>
              <a:rPr lang="en-GB" sz="1600" b="1" dirty="0" smtClean="0">
                <a:solidFill>
                  <a:srgbClr val="9C669C"/>
                </a:solidFill>
                <a:latin typeface="Calibri" pitchFamily="34" charset="0"/>
              </a:rPr>
              <a:t>-</a:t>
            </a:r>
            <a:r>
              <a:rPr lang="en-US" sz="1600" b="1" dirty="0" smtClean="0"/>
              <a:t> </a:t>
            </a:r>
            <a:r>
              <a:rPr lang="en-US" sz="1600" b="1" dirty="0">
                <a:solidFill>
                  <a:srgbClr val="9C669C"/>
                </a:solidFill>
              </a:rPr>
              <a:t>R. F. CASTEN , </a:t>
            </a:r>
            <a:r>
              <a:rPr lang="en-US" sz="1600" b="1" dirty="0" smtClean="0">
                <a:solidFill>
                  <a:srgbClr val="9C669C"/>
                </a:solidFill>
              </a:rPr>
              <a:t>Chair (Yale University)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E. BALANZAT (CIMAP – Caen) 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D. BALABANSKI (Sofia – Bulgarie)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S. GREVY (CENBG)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E. KHAN (IPNO)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W. KORTEN (</a:t>
            </a:r>
            <a:r>
              <a:rPr lang="fr-FR" sz="1600" b="1" dirty="0" err="1">
                <a:solidFill>
                  <a:srgbClr val="9C669C"/>
                </a:solidFill>
              </a:rPr>
              <a:t>SPhN</a:t>
            </a:r>
            <a:r>
              <a:rPr lang="fr-FR" sz="1600" b="1" dirty="0">
                <a:solidFill>
                  <a:srgbClr val="9C669C"/>
                </a:solidFill>
              </a:rPr>
              <a:t>-IRFU-CEA) </a:t>
            </a:r>
            <a:endParaRPr lang="en-GB" sz="1600" b="1" dirty="0">
              <a:solidFill>
                <a:srgbClr val="9C669C"/>
              </a:solidFill>
            </a:endParaRPr>
          </a:p>
          <a:p>
            <a:r>
              <a:rPr lang="en-GB" sz="1600" b="1" dirty="0">
                <a:solidFill>
                  <a:srgbClr val="9C669C"/>
                </a:solidFill>
              </a:rPr>
              <a:t>-</a:t>
            </a:r>
            <a:r>
              <a:rPr lang="fr-FR" sz="1600" b="1" dirty="0">
                <a:solidFill>
                  <a:srgbClr val="9C669C"/>
                </a:solidFill>
              </a:rPr>
              <a:t> B. RUBIO </a:t>
            </a:r>
            <a:r>
              <a:rPr lang="fr-FR" sz="1600" b="1" dirty="0" smtClean="0">
                <a:solidFill>
                  <a:srgbClr val="9C669C"/>
                </a:solidFill>
              </a:rPr>
              <a:t>(IFIC Valencia)</a:t>
            </a:r>
            <a:endParaRPr lang="en-GB" sz="1600" b="1" dirty="0">
              <a:solidFill>
                <a:srgbClr val="9C669C"/>
              </a:solidFill>
            </a:endParaRPr>
          </a:p>
          <a:p>
            <a:pPr>
              <a:buFontTx/>
              <a:buChar char="-"/>
            </a:pPr>
            <a:r>
              <a:rPr lang="fr-FR" sz="1600" b="1" dirty="0">
                <a:solidFill>
                  <a:srgbClr val="9C669C"/>
                </a:solidFill>
              </a:rPr>
              <a:t> C. TRAUTMANN (</a:t>
            </a:r>
            <a:r>
              <a:rPr lang="fr-FR" sz="1600" b="1" dirty="0" smtClean="0">
                <a:solidFill>
                  <a:srgbClr val="9C669C"/>
                </a:solidFill>
              </a:rPr>
              <a:t>GSI)</a:t>
            </a:r>
            <a:endParaRPr lang="fr-FR" sz="1600" b="1" dirty="0">
              <a:solidFill>
                <a:srgbClr val="9C669C"/>
              </a:solidFill>
            </a:endParaRPr>
          </a:p>
          <a:p>
            <a:pPr>
              <a:buFontTx/>
              <a:buChar char="-"/>
            </a:pPr>
            <a:r>
              <a:rPr lang="fr-FR" sz="1600" b="1" dirty="0">
                <a:solidFill>
                  <a:srgbClr val="9C669C"/>
                </a:solidFill>
              </a:rPr>
              <a:t> A. TUMINO (LNS -</a:t>
            </a:r>
            <a:r>
              <a:rPr lang="fr-FR" sz="1600" b="1" dirty="0" err="1">
                <a:solidFill>
                  <a:srgbClr val="9C669C"/>
                </a:solidFill>
              </a:rPr>
              <a:t>Catania</a:t>
            </a:r>
            <a:r>
              <a:rPr lang="fr-FR" sz="1600" b="1" dirty="0">
                <a:solidFill>
                  <a:srgbClr val="9C669C"/>
                </a:solidFill>
              </a:rPr>
              <a:t>) </a:t>
            </a:r>
          </a:p>
          <a:p>
            <a:pPr>
              <a:buFontTx/>
              <a:buChar char="-"/>
            </a:pPr>
            <a:r>
              <a:rPr lang="fr-FR" sz="1600" b="1" dirty="0">
                <a:solidFill>
                  <a:srgbClr val="9C669C"/>
                </a:solidFill>
              </a:rPr>
              <a:t> J. C. THOMAS (GANIL)</a:t>
            </a:r>
            <a:r>
              <a:rPr lang="en-GB" sz="1600" b="1" dirty="0">
                <a:solidFill>
                  <a:srgbClr val="9C669C"/>
                </a:solidFill>
                <a:latin typeface="Calibri" pitchFamily="34" charset="0"/>
              </a:rPr>
              <a:t> </a:t>
            </a:r>
            <a:endParaRPr lang="en-US" sz="1600" b="1" dirty="0">
              <a:solidFill>
                <a:srgbClr val="9C669C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1629" y="0"/>
            <a:ext cx="568783" cy="217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74171" y="263876"/>
            <a:ext cx="3321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Tandem+ISOL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= 4000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h per year</a:t>
            </a:r>
          </a:p>
          <a:p>
            <a:pPr eaLnBrk="1" hangingPunct="1"/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Possibility to run in the future</a:t>
            </a:r>
          </a:p>
          <a:p>
            <a:pPr eaLnBrk="1" hangingPunct="1"/>
            <a:r>
              <a:rPr lang="en-US" b="1" smtClean="0">
                <a:solidFill>
                  <a:srgbClr val="9C669C"/>
                </a:solidFill>
                <a:latin typeface="Calibri" pitchFamily="34" charset="0"/>
              </a:rPr>
              <a:t>ISOL </a:t>
            </a:r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and Tandem simultaneously</a:t>
            </a:r>
          </a:p>
          <a:p>
            <a:pPr eaLnBrk="1" hangingPunct="1"/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28 engineers and technicians for </a:t>
            </a:r>
          </a:p>
          <a:p>
            <a:pPr eaLnBrk="1" hangingPunct="1"/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Technical support</a:t>
            </a:r>
          </a:p>
        </p:txBody>
      </p:sp>
      <p:sp>
        <p:nvSpPr>
          <p:cNvPr id="14" name="ZoneTexte 4"/>
          <p:cNvSpPr txBox="1">
            <a:spLocks noChangeArrowheads="1"/>
          </p:cNvSpPr>
          <p:nvPr/>
        </p:nvSpPr>
        <p:spPr bwMode="auto">
          <a:xfrm>
            <a:off x="250371" y="1854087"/>
            <a:ext cx="4286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FF0000"/>
                </a:solidFill>
              </a:rPr>
              <a:t>250 </a:t>
            </a:r>
            <a:r>
              <a:rPr lang="fr-FR" b="1" dirty="0" err="1">
                <a:solidFill>
                  <a:srgbClr val="FF0000"/>
                </a:solidFill>
              </a:rPr>
              <a:t>outside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users</a:t>
            </a:r>
            <a:r>
              <a:rPr lang="fr-FR" b="1" dirty="0">
                <a:solidFill>
                  <a:srgbClr val="FF0000"/>
                </a:solidFill>
              </a:rPr>
              <a:t> (30 countries)/an</a:t>
            </a:r>
          </a:p>
          <a:p>
            <a:pPr eaLnBrk="1" hangingPunct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6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158750" y="1123643"/>
            <a:ext cx="5570538" cy="3770312"/>
            <a:chOff x="158750" y="1123643"/>
            <a:chExt cx="5570538" cy="3770312"/>
          </a:xfrm>
        </p:grpSpPr>
        <p:pic>
          <p:nvPicPr>
            <p:cNvPr id="2" name="Picture 3" descr="D:\temporaire\prospectivesIPN\ISOCELE1965007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750" y="1123643"/>
              <a:ext cx="5570538" cy="3770312"/>
            </a:xfrm>
            <a:prstGeom prst="rect">
              <a:avLst/>
            </a:prstGeom>
            <a:noFill/>
          </p:spPr>
        </p:pic>
        <p:sp>
          <p:nvSpPr>
            <p:cNvPr id="3" name="ZoneTexte 2"/>
            <p:cNvSpPr txBox="1"/>
            <p:nvPr/>
          </p:nvSpPr>
          <p:spPr>
            <a:xfrm>
              <a:off x="4788024" y="131781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1964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539552" y="1687146"/>
              <a:ext cx="792088" cy="109378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Titre 1"/>
          <p:cNvSpPr txBox="1">
            <a:spLocks/>
          </p:cNvSpPr>
          <p:nvPr/>
        </p:nvSpPr>
        <p:spPr>
          <a:xfrm>
            <a:off x="1556499" y="149489"/>
            <a:ext cx="5895821" cy="3991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+mn-lt"/>
              </a:rPr>
              <a:t>ISOL TECHNIQUE IS AN OLD TRADITION AT IPN ORSAY !</a:t>
            </a:r>
            <a:endParaRPr lang="en-US" sz="1600" dirty="0">
              <a:latin typeface="+mn-lt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6333922" y="652681"/>
            <a:ext cx="2160240" cy="2949714"/>
            <a:chOff x="6804248" y="3049796"/>
            <a:chExt cx="2160240" cy="2949714"/>
          </a:xfrm>
        </p:grpSpPr>
        <p:pic>
          <p:nvPicPr>
            <p:cNvPr id="7" name="Picture 2" descr="D:\temporaire\prospectivesIPN\GANIL9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256" y="3573016"/>
              <a:ext cx="1628250" cy="2426494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7840294" y="3573016"/>
              <a:ext cx="692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1992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804248" y="3049796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Introduction of the ISOL technique at GANIL</a:t>
              </a:r>
              <a:endParaRPr lang="en-US" sz="1400" dirty="0"/>
            </a:p>
          </p:txBody>
        </p:sp>
      </p:grpSp>
      <p:pic>
        <p:nvPicPr>
          <p:cNvPr id="12" name="Picture 3" descr="D:\temporaire\prospectivesIPN\SPIRAL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17032"/>
            <a:ext cx="2539999" cy="1643315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7716041" y="3717032"/>
            <a:ext cx="692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1997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7716041" y="4221088"/>
            <a:ext cx="89782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SPIRAL1 target</a:t>
            </a:r>
            <a:endParaRPr lang="en-US" sz="1200" dirty="0"/>
          </a:p>
        </p:txBody>
      </p:sp>
      <p:pic>
        <p:nvPicPr>
          <p:cNvPr id="15" name="Picture 5" descr="D:\temporaire\prospectivesIPN\SPIRAL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013176"/>
            <a:ext cx="2203475" cy="1448134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5148064" y="5949280"/>
            <a:ext cx="162245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SPIRAL/Louvain target</a:t>
            </a:r>
            <a:endParaRPr lang="en-US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5" t="35416" r="36328" b="27639"/>
          <a:stretch/>
        </p:blipFill>
        <p:spPr bwMode="auto">
          <a:xfrm>
            <a:off x="2413844" y="4835326"/>
            <a:ext cx="2374179" cy="181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935595" y="5684609"/>
            <a:ext cx="157900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Contribution to the improvement of the liquid </a:t>
            </a:r>
            <a:r>
              <a:rPr lang="en-US" sz="1400" dirty="0" err="1" smtClean="0"/>
              <a:t>Pb</a:t>
            </a:r>
            <a:r>
              <a:rPr lang="en-US" sz="1400" dirty="0" smtClean="0"/>
              <a:t> target</a:t>
            </a:r>
          </a:p>
          <a:p>
            <a:r>
              <a:rPr lang="en-US" sz="1400" dirty="0" smtClean="0"/>
              <a:t> ISOLDE 90’s</a:t>
            </a:r>
            <a:endParaRPr lang="en-US" sz="1400" dirty="0"/>
          </a:p>
        </p:txBody>
      </p:sp>
      <p:grpSp>
        <p:nvGrpSpPr>
          <p:cNvPr id="19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Forme libre 20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3" name="Image 22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sp>
        <p:nvSpPr>
          <p:cNvPr id="24" name="ZoneTexte 23"/>
          <p:cNvSpPr txBox="1"/>
          <p:nvPr/>
        </p:nvSpPr>
        <p:spPr>
          <a:xfrm>
            <a:off x="539551" y="1317814"/>
            <a:ext cx="133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J. </a:t>
            </a:r>
            <a:r>
              <a:rPr lang="fr-FR" dirty="0" err="1" smtClean="0">
                <a:solidFill>
                  <a:srgbClr val="FFFF00"/>
                </a:solidFill>
              </a:rPr>
              <a:t>Obert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0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temporaire\prospectivesIPN\ISOCEL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852" y="836712"/>
            <a:ext cx="5840652" cy="4323427"/>
          </a:xfrm>
          <a:prstGeom prst="rect">
            <a:avLst/>
          </a:prstGeom>
          <a:noFill/>
        </p:spPr>
      </p:pic>
      <p:pic>
        <p:nvPicPr>
          <p:cNvPr id="4" name="Picture 4" descr="D:\temporaire\prospectivesIPN\ISOCELE197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016332" cy="384967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07504" y="188640"/>
            <a:ext cx="874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beginning of the 70’s : the ISOCELE </a:t>
            </a:r>
            <a:r>
              <a:rPr lang="en-US" dirty="0" smtClean="0"/>
              <a:t>ISOL setup </a:t>
            </a:r>
            <a:r>
              <a:rPr lang="en-US" dirty="0" smtClean="0"/>
              <a:t>at the </a:t>
            </a:r>
            <a:r>
              <a:rPr lang="en-US" dirty="0" err="1" smtClean="0"/>
              <a:t>Orsay</a:t>
            </a:r>
            <a:r>
              <a:rPr lang="en-US" dirty="0" smtClean="0"/>
              <a:t> SC (now proton therapy center)</a:t>
            </a:r>
            <a:endParaRPr lang="en-US" dirty="0"/>
          </a:p>
        </p:txBody>
      </p:sp>
      <p:grpSp>
        <p:nvGrpSpPr>
          <p:cNvPr id="6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" name="Image 9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1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prospectivesIPN\ISOCELE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63" y="845423"/>
            <a:ext cx="3441261" cy="50954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7719" y="260648"/>
            <a:ext cx="681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ending </a:t>
            </a:r>
            <a:r>
              <a:rPr lang="en-US" dirty="0" smtClean="0"/>
              <a:t>70’s/beginning </a:t>
            </a:r>
            <a:r>
              <a:rPr lang="en-US" dirty="0" smtClean="0"/>
              <a:t>80’s, upgrade of the SC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ISOCELE2</a:t>
            </a:r>
          </a:p>
          <a:p>
            <a:r>
              <a:rPr lang="en-US" sz="1400" dirty="0" smtClean="0"/>
              <a:t>(exactly at the same time for the same reasons, at CERN : ISOLDE3)</a:t>
            </a:r>
            <a:endParaRPr lang="en-US" sz="1400" dirty="0"/>
          </a:p>
        </p:txBody>
      </p:sp>
      <p:pic>
        <p:nvPicPr>
          <p:cNvPr id="4" name="Picture 3" descr="D:\temporaire\prospectivesIPN\ISOCELE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424" y="980728"/>
            <a:ext cx="5339091" cy="4176464"/>
          </a:xfrm>
          <a:prstGeom prst="rect">
            <a:avLst/>
          </a:prstGeom>
          <a:noFill/>
        </p:spPr>
      </p:pic>
      <p:grpSp>
        <p:nvGrpSpPr>
          <p:cNvPr id="6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" name="Image 9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0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681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80’s, first online laser ion source at IPN: PILIS</a:t>
            </a:r>
          </a:p>
          <a:p>
            <a:r>
              <a:rPr lang="en-US" dirty="0" smtClean="0"/>
              <a:t>beginning 90’s the </a:t>
            </a:r>
            <a:r>
              <a:rPr lang="en-US" dirty="0" smtClean="0"/>
              <a:t>medicine (proton therapy) takes</a:t>
            </a:r>
          </a:p>
          <a:p>
            <a:r>
              <a:rPr lang="en-US" dirty="0" smtClean="0"/>
              <a:t> </a:t>
            </a:r>
            <a:r>
              <a:rPr lang="en-US" dirty="0" smtClean="0"/>
              <a:t>possession of the SC</a:t>
            </a:r>
          </a:p>
          <a:p>
            <a:r>
              <a:rPr lang="en-US" dirty="0" smtClean="0"/>
              <a:t>the PILIS  activity moves to ISOLDE/CERN → COMPLIS setup</a:t>
            </a:r>
          </a:p>
        </p:txBody>
      </p:sp>
      <p:pic>
        <p:nvPicPr>
          <p:cNvPr id="5" name="Picture 2" descr="D:\temporaire\prospectivesIPN\PILIS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92" y="2112246"/>
            <a:ext cx="3535524" cy="2435692"/>
          </a:xfrm>
          <a:prstGeom prst="rect">
            <a:avLst/>
          </a:prstGeom>
          <a:noFill/>
        </p:spPr>
      </p:pic>
      <p:pic>
        <p:nvPicPr>
          <p:cNvPr id="6" name="Picture 3" descr="D:\temporaire\prospectivesIPN\PILIS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4715" y="147953"/>
            <a:ext cx="2455593" cy="3644372"/>
          </a:xfrm>
          <a:prstGeom prst="rect">
            <a:avLst/>
          </a:prstGeom>
          <a:noFill/>
        </p:spPr>
      </p:pic>
      <p:pic>
        <p:nvPicPr>
          <p:cNvPr id="7" name="Picture 4" descr="D:\temporaire\prospectivesIPN\PILIS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2283" y="3922292"/>
            <a:ext cx="3248025" cy="2576813"/>
          </a:xfrm>
          <a:prstGeom prst="rect">
            <a:avLst/>
          </a:prstGeom>
          <a:noFill/>
        </p:spPr>
      </p:pic>
      <p:pic>
        <p:nvPicPr>
          <p:cNvPr id="8" name="Picture 5" descr="D:\temporaire\prospectivesIPN\PILIS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210" y="2005014"/>
            <a:ext cx="2819960" cy="1881186"/>
          </a:xfrm>
          <a:prstGeom prst="rect">
            <a:avLst/>
          </a:prstGeom>
          <a:noFill/>
        </p:spPr>
      </p:pic>
      <p:pic>
        <p:nvPicPr>
          <p:cNvPr id="9" name="Picture 6" descr="D:\temporaire\prospectivesIPN\PILIS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6983" y="3942724"/>
            <a:ext cx="4171950" cy="2810472"/>
          </a:xfrm>
          <a:prstGeom prst="rect">
            <a:avLst/>
          </a:prstGeom>
          <a:noFill/>
        </p:spPr>
      </p:pic>
      <p:grpSp>
        <p:nvGrpSpPr>
          <p:cNvPr id="10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" name="Forme libre 11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4" name="Image 13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71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249" y="16825"/>
            <a:ext cx="783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90’s ending, beginning 2000’s, ISOL activity back at IPN: </a:t>
            </a:r>
            <a:r>
              <a:rPr lang="en-US" dirty="0" err="1" smtClean="0"/>
              <a:t>PARRNe</a:t>
            </a:r>
            <a:r>
              <a:rPr lang="en-US" dirty="0" smtClean="0"/>
              <a:t> 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517758" y="1346129"/>
            <a:ext cx="2498679" cy="2203487"/>
            <a:chOff x="192" y="864"/>
            <a:chExt cx="3876" cy="2892"/>
          </a:xfrm>
        </p:grpSpPr>
        <p:pic>
          <p:nvPicPr>
            <p:cNvPr id="4" name="Picture 8" descr="section eff U"/>
            <p:cNvPicPr>
              <a:picLocks noChangeAspect="1" noChangeArrowheads="1"/>
            </p:cNvPicPr>
            <p:nvPr/>
          </p:nvPicPr>
          <p:blipFill>
            <a:blip r:embed="rId2" cstate="print"/>
            <a:srcRect t="6215" b="4410"/>
            <a:stretch>
              <a:fillRect/>
            </a:stretch>
          </p:blipFill>
          <p:spPr bwMode="auto">
            <a:xfrm>
              <a:off x="192" y="864"/>
              <a:ext cx="3876" cy="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1008" y="1152"/>
              <a:ext cx="249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0" y="1052736"/>
            <a:ext cx="4423144" cy="3541198"/>
            <a:chOff x="141" y="-240"/>
            <a:chExt cx="2067" cy="1683"/>
          </a:xfrm>
        </p:grpSpPr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41" y="-240"/>
              <a:ext cx="2067" cy="1675"/>
              <a:chOff x="93" y="781"/>
              <a:chExt cx="2067" cy="1675"/>
            </a:xfrm>
          </p:grpSpPr>
          <p:pic>
            <p:nvPicPr>
              <p:cNvPr id="9" name="Picture 20" descr="PARRNE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3" y="781"/>
                <a:ext cx="2067" cy="167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</p:pic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1681" y="1292"/>
                <a:ext cx="221" cy="118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/>
            </p:nvSpPr>
            <p:spPr bwMode="auto">
              <a:xfrm>
                <a:off x="942" y="1016"/>
                <a:ext cx="184" cy="7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/>
            </p:nvSpPr>
            <p:spPr bwMode="auto">
              <a:xfrm>
                <a:off x="405" y="1526"/>
                <a:ext cx="73" cy="41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/>
            </p:nvSpPr>
            <p:spPr bwMode="auto">
              <a:xfrm>
                <a:off x="255" y="1802"/>
                <a:ext cx="149" cy="78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/>
            </p:nvSpPr>
            <p:spPr bwMode="auto">
              <a:xfrm>
                <a:off x="1098" y="1567"/>
                <a:ext cx="147" cy="3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/>
            </p:nvSpPr>
            <p:spPr bwMode="auto">
              <a:xfrm>
                <a:off x="1578" y="1211"/>
                <a:ext cx="147" cy="3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43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8" name="Rectangle 28"/>
            <p:cNvSpPr>
              <a:spLocks noChangeArrowheads="1"/>
            </p:cNvSpPr>
            <p:nvPr/>
          </p:nvSpPr>
          <p:spPr bwMode="auto">
            <a:xfrm>
              <a:off x="1382" y="1287"/>
              <a:ext cx="556" cy="156"/>
            </a:xfrm>
            <a:prstGeom prst="rect">
              <a:avLst/>
            </a:prstGeom>
            <a:solidFill>
              <a:schemeClr val="bg1"/>
            </a:solidFill>
            <a:ln w="0" cap="rnd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7" name="Oval 29"/>
          <p:cNvSpPr>
            <a:spLocks noChangeArrowheads="1"/>
          </p:cNvSpPr>
          <p:nvPr/>
        </p:nvSpPr>
        <p:spPr bwMode="auto">
          <a:xfrm rot="1179229">
            <a:off x="627321" y="2700784"/>
            <a:ext cx="3810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892596" y="2739769"/>
            <a:ext cx="457200" cy="533400"/>
          </a:xfrm>
          <a:prstGeom prst="ellips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457200" y="4862736"/>
            <a:ext cx="1766889" cy="1439862"/>
            <a:chOff x="288" y="3024"/>
            <a:chExt cx="1113" cy="907"/>
          </a:xfrm>
        </p:grpSpPr>
        <p:grpSp>
          <p:nvGrpSpPr>
            <p:cNvPr id="20" name="Group 32"/>
            <p:cNvGrpSpPr>
              <a:grpSpLocks/>
            </p:cNvGrpSpPr>
            <p:nvPr/>
          </p:nvGrpSpPr>
          <p:grpSpPr bwMode="auto">
            <a:xfrm>
              <a:off x="657" y="3276"/>
              <a:ext cx="744" cy="655"/>
              <a:chOff x="465" y="3392"/>
              <a:chExt cx="744" cy="655"/>
            </a:xfrm>
          </p:grpSpPr>
          <p:sp>
            <p:nvSpPr>
              <p:cNvPr id="36" name="Text Box 33"/>
              <p:cNvSpPr txBox="1">
                <a:spLocks noChangeArrowheads="1"/>
              </p:cNvSpPr>
              <p:nvPr/>
            </p:nvSpPr>
            <p:spPr bwMode="auto">
              <a:xfrm>
                <a:off x="465" y="3781"/>
                <a:ext cx="529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algn="ctr" defTabSz="220663"/>
                <a:r>
                  <a:rPr lang="fr-FR" sz="1300" dirty="0" err="1" smtClean="0">
                    <a:latin typeface="Verdana" pitchFamily="34" charset="0"/>
                  </a:rPr>
                  <a:t>converter</a:t>
                </a:r>
                <a:endParaRPr lang="fr-FR" sz="1300" dirty="0">
                  <a:latin typeface="Verdana" pitchFamily="34" charset="0"/>
                </a:endParaRPr>
              </a:p>
              <a:p>
                <a:pPr algn="ctr" defTabSz="220663"/>
                <a:r>
                  <a:rPr lang="fr-FR" sz="1300" dirty="0">
                    <a:latin typeface="Verdana" pitchFamily="34" charset="0"/>
                  </a:rPr>
                  <a:t>(C)</a:t>
                </a:r>
              </a:p>
            </p:txBody>
          </p:sp>
          <p:cxnSp>
            <p:nvCxnSpPr>
              <p:cNvPr id="37" name="AutoShape 34"/>
              <p:cNvCxnSpPr>
                <a:cxnSpLocks noChangeShapeType="1"/>
                <a:stCxn id="36" idx="3"/>
                <a:endCxn id="38" idx="2"/>
              </p:cNvCxnSpPr>
              <p:nvPr/>
            </p:nvCxnSpPr>
            <p:spPr bwMode="auto">
              <a:xfrm flipV="1">
                <a:off x="994" y="3826"/>
                <a:ext cx="191" cy="88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38" name="Rectangle 35"/>
              <p:cNvSpPr>
                <a:spLocks noChangeArrowheads="1"/>
              </p:cNvSpPr>
              <p:nvPr/>
            </p:nvSpPr>
            <p:spPr bwMode="auto">
              <a:xfrm>
                <a:off x="1162" y="3392"/>
                <a:ext cx="47" cy="434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1" name="Group 36"/>
            <p:cNvGrpSpPr>
              <a:grpSpLocks/>
            </p:cNvGrpSpPr>
            <p:nvPr/>
          </p:nvGrpSpPr>
          <p:grpSpPr bwMode="auto">
            <a:xfrm>
              <a:off x="288" y="3024"/>
              <a:ext cx="1061" cy="583"/>
              <a:chOff x="96" y="3140"/>
              <a:chExt cx="1061" cy="583"/>
            </a:xfrm>
          </p:grpSpPr>
          <p:sp>
            <p:nvSpPr>
              <p:cNvPr id="22" name="Text Box 37"/>
              <p:cNvSpPr txBox="1">
                <a:spLocks noChangeArrowheads="1"/>
              </p:cNvSpPr>
              <p:nvPr/>
            </p:nvSpPr>
            <p:spPr bwMode="auto">
              <a:xfrm>
                <a:off x="96" y="3140"/>
                <a:ext cx="923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defTabSz="220663"/>
                <a:r>
                  <a:rPr lang="fr-FR" sz="1300" b="1" dirty="0" err="1" smtClean="0">
                    <a:solidFill>
                      <a:srgbClr val="FF0000"/>
                    </a:solidFill>
                    <a:latin typeface="Verdana" pitchFamily="34" charset="0"/>
                  </a:rPr>
                  <a:t>deuteron</a:t>
                </a:r>
                <a:r>
                  <a:rPr lang="fr-FR" sz="1300" b="1" dirty="0" smtClean="0">
                    <a:solidFill>
                      <a:srgbClr val="FF0000"/>
                    </a:solidFill>
                    <a:latin typeface="Verdana" pitchFamily="34" charset="0"/>
                  </a:rPr>
                  <a:t> </a:t>
                </a:r>
                <a:r>
                  <a:rPr lang="fr-FR" sz="1300" b="1" dirty="0" err="1" smtClean="0">
                    <a:solidFill>
                      <a:srgbClr val="FF0000"/>
                    </a:solidFill>
                    <a:latin typeface="Verdana" pitchFamily="34" charset="0"/>
                  </a:rPr>
                  <a:t>beam</a:t>
                </a:r>
                <a:endParaRPr lang="fr-FR" sz="1300" b="1" dirty="0" smtClean="0">
                  <a:solidFill>
                    <a:srgbClr val="FF0000"/>
                  </a:solidFill>
                  <a:latin typeface="Verdana" pitchFamily="34" charset="0"/>
                </a:endParaRPr>
              </a:p>
              <a:p>
                <a:pPr defTabSz="220663"/>
                <a:r>
                  <a:rPr lang="fr-FR" sz="1300" b="1" dirty="0" smtClean="0">
                    <a:solidFill>
                      <a:srgbClr val="FF0000"/>
                    </a:solidFill>
                    <a:latin typeface="Verdana" pitchFamily="34" charset="0"/>
                  </a:rPr>
                  <a:t>(1µA 26 </a:t>
                </a:r>
                <a:r>
                  <a:rPr lang="fr-FR" sz="1300" b="1" dirty="0">
                    <a:solidFill>
                      <a:srgbClr val="FF0000"/>
                    </a:solidFill>
                    <a:latin typeface="Verdana" pitchFamily="34" charset="0"/>
                  </a:rPr>
                  <a:t>MeV)</a:t>
                </a:r>
              </a:p>
            </p:txBody>
          </p:sp>
          <p:grpSp>
            <p:nvGrpSpPr>
              <p:cNvPr id="23" name="Group 38"/>
              <p:cNvGrpSpPr>
                <a:grpSpLocks/>
              </p:cNvGrpSpPr>
              <p:nvPr/>
            </p:nvGrpSpPr>
            <p:grpSpPr bwMode="auto">
              <a:xfrm>
                <a:off x="280" y="3501"/>
                <a:ext cx="96" cy="54"/>
                <a:chOff x="624" y="2832"/>
                <a:chExt cx="96" cy="48"/>
              </a:xfrm>
            </p:grpSpPr>
            <p:sp>
              <p:nvSpPr>
                <p:cNvPr id="34" name="Oval 39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5" name="Oval 40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4" name="Group 41"/>
              <p:cNvGrpSpPr>
                <a:grpSpLocks/>
              </p:cNvGrpSpPr>
              <p:nvPr/>
            </p:nvGrpSpPr>
            <p:grpSpPr bwMode="auto">
              <a:xfrm>
                <a:off x="468" y="3501"/>
                <a:ext cx="96" cy="54"/>
                <a:chOff x="624" y="2832"/>
                <a:chExt cx="96" cy="48"/>
              </a:xfrm>
            </p:grpSpPr>
            <p:sp>
              <p:nvSpPr>
                <p:cNvPr id="32" name="Oval 42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3" name="Oval 43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5" name="Group 44"/>
              <p:cNvGrpSpPr>
                <a:grpSpLocks/>
              </p:cNvGrpSpPr>
              <p:nvPr/>
            </p:nvGrpSpPr>
            <p:grpSpPr bwMode="auto">
              <a:xfrm>
                <a:off x="512" y="3620"/>
                <a:ext cx="96" cy="54"/>
                <a:chOff x="624" y="2832"/>
                <a:chExt cx="96" cy="48"/>
              </a:xfrm>
            </p:grpSpPr>
            <p:sp>
              <p:nvSpPr>
                <p:cNvPr id="30" name="Oval 45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1" name="Oval 46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6" name="Group 47"/>
              <p:cNvGrpSpPr>
                <a:grpSpLocks/>
              </p:cNvGrpSpPr>
              <p:nvPr/>
            </p:nvGrpSpPr>
            <p:grpSpPr bwMode="auto">
              <a:xfrm>
                <a:off x="656" y="3544"/>
                <a:ext cx="94" cy="55"/>
                <a:chOff x="624" y="2832"/>
                <a:chExt cx="96" cy="48"/>
              </a:xfrm>
            </p:grpSpPr>
            <p:sp>
              <p:nvSpPr>
                <p:cNvPr id="28" name="Oval 48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" name="Oval 49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7" name="AutoShape 50"/>
              <p:cNvSpPr>
                <a:spLocks noChangeArrowheads="1"/>
              </p:cNvSpPr>
              <p:nvPr/>
            </p:nvSpPr>
            <p:spPr bwMode="auto">
              <a:xfrm>
                <a:off x="779" y="3507"/>
                <a:ext cx="378" cy="216"/>
              </a:xfrm>
              <a:prstGeom prst="chevron">
                <a:avLst>
                  <a:gd name="adj" fmla="val 4375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39" name="Group 51"/>
          <p:cNvGrpSpPr>
            <a:grpSpLocks/>
          </p:cNvGrpSpPr>
          <p:nvPr/>
        </p:nvGrpSpPr>
        <p:grpSpPr bwMode="auto">
          <a:xfrm>
            <a:off x="1778001" y="4291237"/>
            <a:ext cx="1822450" cy="1754188"/>
            <a:chOff x="928" y="2780"/>
            <a:chExt cx="1148" cy="1105"/>
          </a:xfrm>
        </p:grpSpPr>
        <p:sp>
          <p:nvSpPr>
            <p:cNvPr id="40" name="Text Box 52"/>
            <p:cNvSpPr txBox="1">
              <a:spLocks noChangeArrowheads="1"/>
            </p:cNvSpPr>
            <p:nvPr/>
          </p:nvSpPr>
          <p:spPr bwMode="auto">
            <a:xfrm>
              <a:off x="928" y="2780"/>
              <a:ext cx="495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 dirty="0" err="1" smtClean="0">
                  <a:latin typeface="Verdana" pitchFamily="34" charset="0"/>
                </a:rPr>
                <a:t>fast</a:t>
              </a:r>
              <a:r>
                <a:rPr lang="fr-FR" sz="1300" dirty="0" smtClean="0">
                  <a:latin typeface="Verdana" pitchFamily="34" charset="0"/>
                </a:rPr>
                <a:t> </a:t>
              </a:r>
            </a:p>
            <a:p>
              <a:pPr defTabSz="220663"/>
              <a:r>
                <a:rPr lang="fr-FR" sz="1300" dirty="0" smtClean="0">
                  <a:latin typeface="Verdana" pitchFamily="34" charset="0"/>
                </a:rPr>
                <a:t>neutrons</a:t>
              </a:r>
              <a:endParaRPr lang="fr-FR" sz="1300" dirty="0">
                <a:latin typeface="Verdana" pitchFamily="34" charset="0"/>
              </a:endParaRPr>
            </a:p>
          </p:txBody>
        </p:sp>
        <p:cxnSp>
          <p:nvCxnSpPr>
            <p:cNvPr id="41" name="AutoShape 53"/>
            <p:cNvCxnSpPr>
              <a:cxnSpLocks noChangeShapeType="1"/>
              <a:stCxn id="40" idx="2"/>
              <a:endCxn id="50" idx="0"/>
            </p:cNvCxnSpPr>
            <p:nvPr/>
          </p:nvCxnSpPr>
          <p:spPr bwMode="auto">
            <a:xfrm rot="16200000" flipH="1">
              <a:off x="1157" y="3064"/>
              <a:ext cx="373" cy="33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grpSp>
          <p:nvGrpSpPr>
            <p:cNvPr id="42" name="Group 54"/>
            <p:cNvGrpSpPr>
              <a:grpSpLocks/>
            </p:cNvGrpSpPr>
            <p:nvPr/>
          </p:nvGrpSpPr>
          <p:grpSpPr bwMode="auto">
            <a:xfrm>
              <a:off x="1208" y="3315"/>
              <a:ext cx="868" cy="570"/>
              <a:chOff x="3969" y="7248"/>
              <a:chExt cx="3060" cy="2174"/>
            </a:xfrm>
          </p:grpSpPr>
          <p:sp>
            <p:nvSpPr>
              <p:cNvPr id="43" name="Oval 55"/>
              <p:cNvSpPr>
                <a:spLocks noChangeArrowheads="1"/>
              </p:cNvSpPr>
              <p:nvPr/>
            </p:nvSpPr>
            <p:spPr bwMode="auto">
              <a:xfrm>
                <a:off x="4299" y="8057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56"/>
              <p:cNvSpPr>
                <a:spLocks noChangeArrowheads="1"/>
              </p:cNvSpPr>
              <p:nvPr/>
            </p:nvSpPr>
            <p:spPr bwMode="auto">
              <a:xfrm>
                <a:off x="3969" y="8263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57"/>
              <p:cNvSpPr>
                <a:spLocks noChangeArrowheads="1"/>
              </p:cNvSpPr>
              <p:nvPr/>
            </p:nvSpPr>
            <p:spPr bwMode="auto">
              <a:xfrm>
                <a:off x="4299" y="8468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58"/>
              <p:cNvSpPr>
                <a:spLocks noChangeArrowheads="1"/>
              </p:cNvSpPr>
              <p:nvPr/>
            </p:nvSpPr>
            <p:spPr bwMode="auto">
              <a:xfrm>
                <a:off x="4465" y="7852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59"/>
              <p:cNvSpPr>
                <a:spLocks noChangeArrowheads="1"/>
              </p:cNvSpPr>
              <p:nvPr/>
            </p:nvSpPr>
            <p:spPr bwMode="auto">
              <a:xfrm>
                <a:off x="4795" y="8057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60"/>
              <p:cNvSpPr>
                <a:spLocks noChangeArrowheads="1"/>
              </p:cNvSpPr>
              <p:nvPr/>
            </p:nvSpPr>
            <p:spPr bwMode="auto">
              <a:xfrm>
                <a:off x="4630" y="846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61"/>
              <p:cNvSpPr>
                <a:spLocks noChangeArrowheads="1"/>
              </p:cNvSpPr>
              <p:nvPr/>
            </p:nvSpPr>
            <p:spPr bwMode="auto">
              <a:xfrm>
                <a:off x="4961" y="8674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62"/>
              <p:cNvSpPr>
                <a:spLocks noChangeArrowheads="1"/>
              </p:cNvSpPr>
              <p:nvPr/>
            </p:nvSpPr>
            <p:spPr bwMode="auto">
              <a:xfrm>
                <a:off x="4961" y="764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63"/>
              <p:cNvSpPr>
                <a:spLocks noChangeArrowheads="1"/>
              </p:cNvSpPr>
              <p:nvPr/>
            </p:nvSpPr>
            <p:spPr bwMode="auto">
              <a:xfrm>
                <a:off x="5292" y="8263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64"/>
              <p:cNvSpPr>
                <a:spLocks noChangeArrowheads="1"/>
              </p:cNvSpPr>
              <p:nvPr/>
            </p:nvSpPr>
            <p:spPr bwMode="auto">
              <a:xfrm>
                <a:off x="4630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65"/>
              <p:cNvSpPr>
                <a:spLocks noChangeArrowheads="1"/>
              </p:cNvSpPr>
              <p:nvPr/>
            </p:nvSpPr>
            <p:spPr bwMode="auto">
              <a:xfrm>
                <a:off x="5622" y="8263"/>
                <a:ext cx="166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66"/>
              <p:cNvSpPr>
                <a:spLocks noChangeArrowheads="1"/>
              </p:cNvSpPr>
              <p:nvPr/>
            </p:nvSpPr>
            <p:spPr bwMode="auto">
              <a:xfrm>
                <a:off x="5292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67"/>
              <p:cNvSpPr>
                <a:spLocks noChangeArrowheads="1"/>
              </p:cNvSpPr>
              <p:nvPr/>
            </p:nvSpPr>
            <p:spPr bwMode="auto">
              <a:xfrm>
                <a:off x="5788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68"/>
              <p:cNvSpPr>
                <a:spLocks noChangeArrowheads="1"/>
              </p:cNvSpPr>
              <p:nvPr/>
            </p:nvSpPr>
            <p:spPr bwMode="auto">
              <a:xfrm>
                <a:off x="5622" y="7852"/>
                <a:ext cx="166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69"/>
              <p:cNvSpPr>
                <a:spLocks noChangeArrowheads="1"/>
              </p:cNvSpPr>
              <p:nvPr/>
            </p:nvSpPr>
            <p:spPr bwMode="auto">
              <a:xfrm>
                <a:off x="6240" y="897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70"/>
              <p:cNvSpPr>
                <a:spLocks noChangeArrowheads="1"/>
              </p:cNvSpPr>
              <p:nvPr/>
            </p:nvSpPr>
            <p:spPr bwMode="auto">
              <a:xfrm>
                <a:off x="6624" y="921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71"/>
              <p:cNvSpPr>
                <a:spLocks noChangeArrowheads="1"/>
              </p:cNvSpPr>
              <p:nvPr/>
            </p:nvSpPr>
            <p:spPr bwMode="auto">
              <a:xfrm>
                <a:off x="6528" y="724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5616" y="8592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73"/>
              <p:cNvSpPr>
                <a:spLocks noChangeArrowheads="1"/>
              </p:cNvSpPr>
              <p:nvPr/>
            </p:nvSpPr>
            <p:spPr bwMode="auto">
              <a:xfrm>
                <a:off x="5808" y="748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74"/>
              <p:cNvSpPr>
                <a:spLocks noChangeArrowheads="1"/>
              </p:cNvSpPr>
              <p:nvPr/>
            </p:nvSpPr>
            <p:spPr bwMode="auto">
              <a:xfrm>
                <a:off x="6336" y="8064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75"/>
              <p:cNvSpPr>
                <a:spLocks noChangeArrowheads="1"/>
              </p:cNvSpPr>
              <p:nvPr/>
            </p:nvSpPr>
            <p:spPr bwMode="auto">
              <a:xfrm>
                <a:off x="6864" y="8400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" name="Oval 76"/>
              <p:cNvSpPr>
                <a:spLocks noChangeArrowheads="1"/>
              </p:cNvSpPr>
              <p:nvPr/>
            </p:nvSpPr>
            <p:spPr bwMode="auto">
              <a:xfrm>
                <a:off x="6432" y="868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65" name="Group 77"/>
          <p:cNvGrpSpPr>
            <a:grpSpLocks/>
          </p:cNvGrpSpPr>
          <p:nvPr/>
        </p:nvGrpSpPr>
        <p:grpSpPr bwMode="auto">
          <a:xfrm>
            <a:off x="5049838" y="4121375"/>
            <a:ext cx="2492375" cy="1879600"/>
            <a:chOff x="3181" y="2557"/>
            <a:chExt cx="1570" cy="1184"/>
          </a:xfrm>
        </p:grpSpPr>
        <p:sp>
          <p:nvSpPr>
            <p:cNvPr id="66" name="Rectangle 78"/>
            <p:cNvSpPr>
              <a:spLocks noChangeArrowheads="1"/>
            </p:cNvSpPr>
            <p:nvPr/>
          </p:nvSpPr>
          <p:spPr bwMode="auto">
            <a:xfrm>
              <a:off x="4028" y="3324"/>
              <a:ext cx="723" cy="21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7" name="Text Box 79"/>
            <p:cNvSpPr txBox="1">
              <a:spLocks noChangeArrowheads="1"/>
            </p:cNvSpPr>
            <p:nvPr/>
          </p:nvSpPr>
          <p:spPr bwMode="auto">
            <a:xfrm>
              <a:off x="4068" y="3361"/>
              <a:ext cx="179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>
                  <a:latin typeface="Verdana" pitchFamily="34" charset="0"/>
                </a:rPr>
                <a:t>1+</a:t>
              </a:r>
            </a:p>
          </p:txBody>
        </p:sp>
        <p:grpSp>
          <p:nvGrpSpPr>
            <p:cNvPr id="68" name="Group 80"/>
            <p:cNvGrpSpPr>
              <a:grpSpLocks/>
            </p:cNvGrpSpPr>
            <p:nvPr/>
          </p:nvGrpSpPr>
          <p:grpSpPr bwMode="auto">
            <a:xfrm>
              <a:off x="3181" y="2557"/>
              <a:ext cx="873" cy="1184"/>
              <a:chOff x="2989" y="2673"/>
              <a:chExt cx="873" cy="1184"/>
            </a:xfrm>
          </p:grpSpPr>
          <p:sp>
            <p:nvSpPr>
              <p:cNvPr id="69" name="AutoShape 81"/>
              <p:cNvSpPr>
                <a:spLocks noChangeArrowheads="1"/>
              </p:cNvSpPr>
              <p:nvPr/>
            </p:nvSpPr>
            <p:spPr bwMode="auto">
              <a:xfrm>
                <a:off x="3616" y="3236"/>
                <a:ext cx="246" cy="621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Text Box 82"/>
              <p:cNvSpPr txBox="1">
                <a:spLocks noChangeArrowheads="1"/>
              </p:cNvSpPr>
              <p:nvPr/>
            </p:nvSpPr>
            <p:spPr bwMode="auto">
              <a:xfrm>
                <a:off x="3398" y="2673"/>
                <a:ext cx="371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defTabSz="220663"/>
                <a:r>
                  <a:rPr lang="fr-FR" sz="1300" dirty="0">
                    <a:latin typeface="Verdana" pitchFamily="34" charset="0"/>
                  </a:rPr>
                  <a:t>ion</a:t>
                </a:r>
              </a:p>
              <a:p>
                <a:pPr defTabSz="220663"/>
                <a:r>
                  <a:rPr lang="fr-FR" sz="1300" dirty="0">
                    <a:latin typeface="Verdana" pitchFamily="34" charset="0"/>
                  </a:rPr>
                  <a:t>source</a:t>
                </a:r>
              </a:p>
            </p:txBody>
          </p:sp>
          <p:cxnSp>
            <p:nvCxnSpPr>
              <p:cNvPr id="71" name="AutoShape 83"/>
              <p:cNvCxnSpPr>
                <a:cxnSpLocks noChangeShapeType="1"/>
                <a:stCxn id="70" idx="2"/>
                <a:endCxn id="69" idx="0"/>
              </p:cNvCxnSpPr>
              <p:nvPr/>
            </p:nvCxnSpPr>
            <p:spPr bwMode="auto">
              <a:xfrm rot="16200000" flipH="1">
                <a:off x="3498" y="3022"/>
                <a:ext cx="299" cy="12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72" name="AutoShape 84"/>
              <p:cNvSpPr>
                <a:spLocks noChangeArrowheads="1"/>
              </p:cNvSpPr>
              <p:nvPr/>
            </p:nvSpPr>
            <p:spPr bwMode="auto">
              <a:xfrm>
                <a:off x="2989" y="3375"/>
                <a:ext cx="688" cy="397"/>
              </a:xfrm>
              <a:prstGeom prst="homePlate">
                <a:avLst>
                  <a:gd name="adj" fmla="val 43325"/>
                </a:avLst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 anchor="ctr"/>
              <a:lstStyle/>
              <a:p>
                <a:pPr algn="ctr" defTabSz="220663"/>
                <a:r>
                  <a:rPr lang="fr-FR" sz="1200">
                    <a:latin typeface="Verdana" pitchFamily="34" charset="0"/>
                  </a:rPr>
                  <a:t>Fission</a:t>
                </a:r>
              </a:p>
              <a:p>
                <a:pPr algn="ctr" defTabSz="220663"/>
                <a:r>
                  <a:rPr lang="fr-FR" sz="1200">
                    <a:latin typeface="Verdana" pitchFamily="34" charset="0"/>
                  </a:rPr>
                  <a:t>Fragments</a:t>
                </a:r>
              </a:p>
            </p:txBody>
          </p:sp>
        </p:grpSp>
      </p:grpSp>
      <p:sp>
        <p:nvSpPr>
          <p:cNvPr id="73" name="Text Box 86"/>
          <p:cNvSpPr txBox="1">
            <a:spLocks noChangeArrowheads="1"/>
          </p:cNvSpPr>
          <p:nvPr/>
        </p:nvSpPr>
        <p:spPr bwMode="auto">
          <a:xfrm>
            <a:off x="2611881" y="4327603"/>
            <a:ext cx="1488992" cy="42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127" tIns="11064" rIns="22127" bIns="11064">
            <a:spAutoFit/>
          </a:bodyPr>
          <a:lstStyle/>
          <a:p>
            <a:pPr defTabSz="220663"/>
            <a:r>
              <a:rPr lang="fr-FR" sz="1300" dirty="0" err="1" smtClean="0">
                <a:latin typeface="Verdana" pitchFamily="34" charset="0"/>
              </a:rPr>
              <a:t>target</a:t>
            </a:r>
            <a:r>
              <a:rPr lang="fr-FR" sz="1300" dirty="0" smtClean="0">
                <a:latin typeface="Verdana" pitchFamily="34" charset="0"/>
              </a:rPr>
              <a:t> </a:t>
            </a:r>
          </a:p>
          <a:p>
            <a:pPr defTabSz="220663"/>
            <a:r>
              <a:rPr lang="fr-FR" sz="1300" dirty="0" smtClean="0">
                <a:latin typeface="Verdana" pitchFamily="34" charset="0"/>
              </a:rPr>
              <a:t>(10^9 fissions/s)</a:t>
            </a:r>
            <a:endParaRPr lang="fr-FR" sz="1300" dirty="0">
              <a:latin typeface="Verdana" pitchFamily="34" charset="0"/>
            </a:endParaRPr>
          </a:p>
        </p:txBody>
      </p:sp>
      <p:cxnSp>
        <p:nvCxnSpPr>
          <p:cNvPr id="74" name="AutoShape 87"/>
          <p:cNvCxnSpPr>
            <a:cxnSpLocks noChangeShapeType="1"/>
            <a:stCxn id="73" idx="2"/>
          </p:cNvCxnSpPr>
          <p:nvPr/>
        </p:nvCxnSpPr>
        <p:spPr bwMode="auto">
          <a:xfrm rot="16200000" flipH="1">
            <a:off x="3766958" y="4339476"/>
            <a:ext cx="157130" cy="97829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grpSp>
        <p:nvGrpSpPr>
          <p:cNvPr id="75" name="Group 89"/>
          <p:cNvGrpSpPr>
            <a:grpSpLocks/>
          </p:cNvGrpSpPr>
          <p:nvPr/>
        </p:nvGrpSpPr>
        <p:grpSpPr bwMode="auto">
          <a:xfrm>
            <a:off x="3671888" y="4907187"/>
            <a:ext cx="1325562" cy="1306512"/>
            <a:chOff x="2025" y="2400"/>
            <a:chExt cx="835" cy="823"/>
          </a:xfrm>
        </p:grpSpPr>
        <p:sp>
          <p:nvSpPr>
            <p:cNvPr id="76" name="Rectangle 90"/>
            <p:cNvSpPr>
              <a:spLocks noChangeArrowheads="1"/>
            </p:cNvSpPr>
            <p:nvPr/>
          </p:nvSpPr>
          <p:spPr bwMode="auto">
            <a:xfrm>
              <a:off x="2025" y="2400"/>
              <a:ext cx="835" cy="823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7" name="Oval 91" descr="Sphères"/>
            <p:cNvSpPr>
              <a:spLocks noChangeArrowheads="1"/>
            </p:cNvSpPr>
            <p:nvPr/>
          </p:nvSpPr>
          <p:spPr bwMode="auto">
            <a:xfrm>
              <a:off x="2129" y="2785"/>
              <a:ext cx="227" cy="214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8" name="Oval 92" descr="Sphères"/>
            <p:cNvSpPr>
              <a:spLocks noChangeArrowheads="1"/>
            </p:cNvSpPr>
            <p:nvPr/>
          </p:nvSpPr>
          <p:spPr bwMode="auto">
            <a:xfrm>
              <a:off x="2614" y="2545"/>
              <a:ext cx="151" cy="170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9" name="Oval 93" descr="Sphères"/>
            <p:cNvSpPr>
              <a:spLocks noChangeArrowheads="1"/>
            </p:cNvSpPr>
            <p:nvPr/>
          </p:nvSpPr>
          <p:spPr bwMode="auto">
            <a:xfrm>
              <a:off x="2603" y="3043"/>
              <a:ext cx="113" cy="129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0" name="AutoShape 94"/>
            <p:cNvSpPr>
              <a:spLocks noChangeArrowheads="1"/>
            </p:cNvSpPr>
            <p:nvPr/>
          </p:nvSpPr>
          <p:spPr bwMode="auto">
            <a:xfrm rot="-1803584">
              <a:off x="2334" y="2639"/>
              <a:ext cx="267" cy="128"/>
            </a:xfrm>
            <a:prstGeom prst="rightArrow">
              <a:avLst>
                <a:gd name="adj1" fmla="val 50000"/>
                <a:gd name="adj2" fmla="val 52148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1" name="AutoShape 95"/>
            <p:cNvSpPr>
              <a:spLocks noChangeArrowheads="1"/>
            </p:cNvSpPr>
            <p:nvPr/>
          </p:nvSpPr>
          <p:spPr bwMode="auto">
            <a:xfrm rot="1715658">
              <a:off x="2342" y="2955"/>
              <a:ext cx="266" cy="129"/>
            </a:xfrm>
            <a:prstGeom prst="rightArrow">
              <a:avLst>
                <a:gd name="adj1" fmla="val 50000"/>
                <a:gd name="adj2" fmla="val 5155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2" name="Text Box 96"/>
            <p:cNvSpPr txBox="1">
              <a:spLocks noChangeArrowheads="1"/>
            </p:cNvSpPr>
            <p:nvPr/>
          </p:nvSpPr>
          <p:spPr bwMode="auto">
            <a:xfrm>
              <a:off x="2082" y="2417"/>
              <a:ext cx="38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pPr defTabSz="220663"/>
              <a:r>
                <a:rPr lang="fr-FR" sz="1500" baseline="30000">
                  <a:latin typeface="Verdana" pitchFamily="34" charset="0"/>
                </a:rPr>
                <a:t>238</a:t>
              </a:r>
              <a:r>
                <a:rPr lang="fr-FR" sz="1500">
                  <a:latin typeface="Verdana" pitchFamily="34" charset="0"/>
                </a:rPr>
                <a:t>U</a:t>
              </a:r>
            </a:p>
          </p:txBody>
        </p:sp>
        <p:sp>
          <p:nvSpPr>
            <p:cNvPr id="83" name="Text Box 97"/>
            <p:cNvSpPr txBox="1">
              <a:spLocks noChangeArrowheads="1"/>
            </p:cNvSpPr>
            <p:nvPr/>
          </p:nvSpPr>
          <p:spPr bwMode="auto">
            <a:xfrm>
              <a:off x="2386" y="2794"/>
              <a:ext cx="398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pPr defTabSz="220663"/>
              <a:r>
                <a:rPr lang="fr-FR" sz="1300">
                  <a:solidFill>
                    <a:srgbClr val="FF0000"/>
                  </a:solidFill>
                  <a:latin typeface="Verdana" pitchFamily="34" charset="0"/>
                </a:rPr>
                <a:t>fission</a:t>
              </a:r>
            </a:p>
          </p:txBody>
        </p:sp>
        <p:cxnSp>
          <p:nvCxnSpPr>
            <p:cNvPr id="84" name="AutoShape 98"/>
            <p:cNvCxnSpPr>
              <a:cxnSpLocks noChangeShapeType="1"/>
              <a:stCxn id="82" idx="2"/>
              <a:endCxn id="77" idx="0"/>
            </p:cNvCxnSpPr>
            <p:nvPr/>
          </p:nvCxnSpPr>
          <p:spPr bwMode="auto">
            <a:xfrm rot="5400000">
              <a:off x="2149" y="2659"/>
              <a:ext cx="220" cy="3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grpSp>
        <p:nvGrpSpPr>
          <p:cNvPr id="85" name="Group 99"/>
          <p:cNvGrpSpPr>
            <a:grpSpLocks/>
          </p:cNvGrpSpPr>
          <p:nvPr/>
        </p:nvGrpSpPr>
        <p:grpSpPr bwMode="auto">
          <a:xfrm>
            <a:off x="6338887" y="3394300"/>
            <a:ext cx="2324099" cy="2379663"/>
            <a:chOff x="3993" y="2099"/>
            <a:chExt cx="1464" cy="1499"/>
          </a:xfrm>
        </p:grpSpPr>
        <p:sp>
          <p:nvSpPr>
            <p:cNvPr id="86" name="AutoShape 100"/>
            <p:cNvSpPr>
              <a:spLocks noChangeArrowheads="1"/>
            </p:cNvSpPr>
            <p:nvPr/>
          </p:nvSpPr>
          <p:spPr bwMode="auto">
            <a:xfrm rot="-5184337">
              <a:off x="4638" y="2637"/>
              <a:ext cx="958" cy="137"/>
            </a:xfrm>
            <a:prstGeom prst="rightArrow">
              <a:avLst>
                <a:gd name="adj1" fmla="val 45000"/>
                <a:gd name="adj2" fmla="val 124056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7" name="AutoShape 101"/>
            <p:cNvSpPr>
              <a:spLocks noChangeArrowheads="1"/>
            </p:cNvSpPr>
            <p:nvPr/>
          </p:nvSpPr>
          <p:spPr bwMode="auto">
            <a:xfrm rot="-3817408">
              <a:off x="5064" y="2948"/>
              <a:ext cx="343" cy="136"/>
            </a:xfrm>
            <a:prstGeom prst="rightArrow">
              <a:avLst>
                <a:gd name="adj1" fmla="val 45000"/>
                <a:gd name="adj2" fmla="val 4474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8" name="AutoShape 102"/>
            <p:cNvSpPr>
              <a:spLocks noChangeArrowheads="1"/>
            </p:cNvSpPr>
            <p:nvPr/>
          </p:nvSpPr>
          <p:spPr bwMode="auto">
            <a:xfrm rot="-5867454">
              <a:off x="4830" y="2893"/>
              <a:ext cx="318" cy="137"/>
            </a:xfrm>
            <a:prstGeom prst="rightArrow">
              <a:avLst>
                <a:gd name="adj1" fmla="val 45000"/>
                <a:gd name="adj2" fmla="val 4117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9" name="Text Box 103"/>
            <p:cNvSpPr txBox="1">
              <a:spLocks noChangeArrowheads="1"/>
            </p:cNvSpPr>
            <p:nvPr/>
          </p:nvSpPr>
          <p:spPr bwMode="auto">
            <a:xfrm>
              <a:off x="3993" y="2564"/>
              <a:ext cx="839" cy="140"/>
            </a:xfrm>
            <a:prstGeom prst="rect">
              <a:avLst/>
            </a:prstGeom>
            <a:noFill/>
            <a:ln w="19050">
              <a:solidFill>
                <a:srgbClr val="33CCCC"/>
              </a:solidFill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 dirty="0" smtClean="0">
                  <a:latin typeface="Verdana" pitchFamily="34" charset="0"/>
                </a:rPr>
                <a:t>mass </a:t>
              </a:r>
              <a:r>
                <a:rPr lang="fr-FR" sz="1300" dirty="0" err="1" smtClean="0">
                  <a:latin typeface="Verdana" pitchFamily="34" charset="0"/>
                </a:rPr>
                <a:t>separator</a:t>
              </a:r>
              <a:endParaRPr lang="fr-FR" sz="1300" dirty="0">
                <a:latin typeface="Verdana" pitchFamily="34" charset="0"/>
              </a:endParaRPr>
            </a:p>
          </p:txBody>
        </p:sp>
        <p:cxnSp>
          <p:nvCxnSpPr>
            <p:cNvPr id="90" name="AutoShape 104"/>
            <p:cNvCxnSpPr>
              <a:cxnSpLocks noChangeShapeType="1"/>
              <a:stCxn id="89" idx="2"/>
            </p:cNvCxnSpPr>
            <p:nvPr/>
          </p:nvCxnSpPr>
          <p:spPr bwMode="auto">
            <a:xfrm rot="16200000" flipH="1">
              <a:off x="4405" y="2711"/>
              <a:ext cx="416" cy="40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33CCCC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91" name="AutoShape 105"/>
            <p:cNvSpPr>
              <a:spLocks noChangeArrowheads="1"/>
            </p:cNvSpPr>
            <p:nvPr/>
          </p:nvSpPr>
          <p:spPr bwMode="auto">
            <a:xfrm rot="19132509" flipV="1">
              <a:off x="4210" y="2512"/>
              <a:ext cx="993" cy="1086"/>
            </a:xfrm>
            <a:custGeom>
              <a:avLst/>
              <a:gdLst>
                <a:gd name="G0" fmla="+- 5307 0 0"/>
                <a:gd name="G1" fmla="+- -8773822 0 0"/>
                <a:gd name="G2" fmla="+- 0 0 -8773822"/>
                <a:gd name="T0" fmla="*/ 0 256 1"/>
                <a:gd name="T1" fmla="*/ 180 256 1"/>
                <a:gd name="G3" fmla="+- -8773822 T0 T1"/>
                <a:gd name="T2" fmla="*/ 0 256 1"/>
                <a:gd name="T3" fmla="*/ 90 256 1"/>
                <a:gd name="G4" fmla="+- -8773822 T2 T3"/>
                <a:gd name="G5" fmla="*/ G4 2 1"/>
                <a:gd name="T4" fmla="*/ 90 256 1"/>
                <a:gd name="T5" fmla="*/ 0 256 1"/>
                <a:gd name="G6" fmla="+- -8773822 T4 T5"/>
                <a:gd name="G7" fmla="*/ G6 2 1"/>
                <a:gd name="G8" fmla="abs -877382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07"/>
                <a:gd name="G18" fmla="*/ 5307 1 2"/>
                <a:gd name="G19" fmla="+- G18 5400 0"/>
                <a:gd name="G20" fmla="cos G19 -8773822"/>
                <a:gd name="G21" fmla="sin G19 -8773822"/>
                <a:gd name="G22" fmla="+- G20 10800 0"/>
                <a:gd name="G23" fmla="+- G21 10800 0"/>
                <a:gd name="G24" fmla="+- 10800 0 G20"/>
                <a:gd name="G25" fmla="+- 5307 10800 0"/>
                <a:gd name="G26" fmla="?: G9 G17 G25"/>
                <a:gd name="G27" fmla="?: G9 0 21600"/>
                <a:gd name="G28" fmla="cos 10800 -8773822"/>
                <a:gd name="G29" fmla="sin 10800 -8773822"/>
                <a:gd name="G30" fmla="sin 5307 -8773822"/>
                <a:gd name="G31" fmla="+- G28 10800 0"/>
                <a:gd name="G32" fmla="+- G29 10800 0"/>
                <a:gd name="G33" fmla="+- G30 10800 0"/>
                <a:gd name="G34" fmla="?: G4 0 G31"/>
                <a:gd name="G35" fmla="?: -8773822 G34 0"/>
                <a:gd name="G36" fmla="?: G6 G35 G31"/>
                <a:gd name="G37" fmla="+- 21600 0 G36"/>
                <a:gd name="G38" fmla="?: G4 0 G33"/>
                <a:gd name="G39" fmla="?: -877382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217 w 21600"/>
                <a:gd name="T15" fmla="*/ 4994 h 21600"/>
                <a:gd name="T16" fmla="*/ 10800 w 21600"/>
                <a:gd name="T17" fmla="*/ 5493 h 21600"/>
                <a:gd name="T18" fmla="*/ 16383 w 21600"/>
                <a:gd name="T19" fmla="*/ 499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121" y="6974"/>
                  </a:moveTo>
                  <a:cubicBezTo>
                    <a:pt x="8110" y="6023"/>
                    <a:pt x="9428" y="5492"/>
                    <a:pt x="10800" y="5493"/>
                  </a:cubicBezTo>
                  <a:cubicBezTo>
                    <a:pt x="12171" y="5493"/>
                    <a:pt x="13489" y="6023"/>
                    <a:pt x="14478" y="6974"/>
                  </a:cubicBezTo>
                  <a:lnTo>
                    <a:pt x="18285" y="3015"/>
                  </a:lnTo>
                  <a:cubicBezTo>
                    <a:pt x="16273" y="1080"/>
                    <a:pt x="13591" y="-1"/>
                    <a:pt x="10799" y="0"/>
                  </a:cubicBezTo>
                  <a:cubicBezTo>
                    <a:pt x="8008" y="0"/>
                    <a:pt x="5326" y="1080"/>
                    <a:pt x="3314" y="3015"/>
                  </a:cubicBez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Text Box 106"/>
            <p:cNvSpPr txBox="1">
              <a:spLocks noChangeArrowheads="1"/>
            </p:cNvSpPr>
            <p:nvPr/>
          </p:nvSpPr>
          <p:spPr bwMode="auto">
            <a:xfrm>
              <a:off x="4830" y="2099"/>
              <a:ext cx="62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b="1" dirty="0" err="1" smtClean="0">
                  <a:latin typeface="Verdana" pitchFamily="34" charset="0"/>
                </a:rPr>
                <a:t>detection</a:t>
              </a:r>
              <a:endParaRPr lang="fr-FR" sz="1200" b="1" dirty="0">
                <a:latin typeface="Verdana" pitchFamily="34" charset="0"/>
              </a:endParaRPr>
            </a:p>
          </p:txBody>
        </p:sp>
      </p:grpSp>
      <p:sp>
        <p:nvSpPr>
          <p:cNvPr id="93" name="Rectangle 107"/>
          <p:cNvSpPr>
            <a:spLocks noChangeArrowheads="1"/>
          </p:cNvSpPr>
          <p:nvPr/>
        </p:nvSpPr>
        <p:spPr bwMode="auto">
          <a:xfrm>
            <a:off x="2941675" y="1961821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4" name="Picture 6" descr="courbe n_E"/>
          <p:cNvPicPr>
            <a:picLocks noChangeAspect="1" noChangeArrowheads="1"/>
          </p:cNvPicPr>
          <p:nvPr/>
        </p:nvPicPr>
        <p:blipFill>
          <a:blip r:embed="rId4" cstate="print"/>
          <a:srcRect l="7669" r="22763" b="43555"/>
          <a:stretch>
            <a:fillRect/>
          </a:stretch>
        </p:blipFill>
        <p:spPr bwMode="auto">
          <a:xfrm>
            <a:off x="4111624" y="1412473"/>
            <a:ext cx="2448663" cy="188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Rectangle 10"/>
          <p:cNvSpPr>
            <a:spLocks noChangeArrowheads="1"/>
          </p:cNvSpPr>
          <p:nvPr/>
        </p:nvSpPr>
        <p:spPr bwMode="auto">
          <a:xfrm>
            <a:off x="6757218" y="1441823"/>
            <a:ext cx="23336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P.W.Lisowski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et al, OECD/NEA Report </a:t>
            </a:r>
          </a:p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NEANDC-305 'U' 1991 p.177</a:t>
            </a:r>
            <a:r>
              <a:rPr lang="en-US" sz="1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96" name="Rectangle 11"/>
          <p:cNvSpPr>
            <a:spLocks noChangeArrowheads="1"/>
          </p:cNvSpPr>
          <p:nvPr/>
        </p:nvSpPr>
        <p:spPr bwMode="auto">
          <a:xfrm>
            <a:off x="4864949" y="2547830"/>
            <a:ext cx="1797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fr-FR" sz="1000" b="1" dirty="0" err="1">
                <a:solidFill>
                  <a:srgbClr val="FF0000"/>
                </a:solidFill>
                <a:latin typeface="Times New Roman" pitchFamily="18" charset="0"/>
              </a:rPr>
              <a:t>esis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</a:rPr>
              <a:t> Nicolas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Pauwels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</a:rPr>
              <a:t>IPN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Orsay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7" name="Text Box 12"/>
          <p:cNvSpPr txBox="1">
            <a:spLocks noChangeArrowheads="1"/>
          </p:cNvSpPr>
          <p:nvPr/>
        </p:nvSpPr>
        <p:spPr bwMode="auto">
          <a:xfrm>
            <a:off x="5281613" y="2019525"/>
            <a:ext cx="168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530" tIns="41765" rIns="83530" bIns="41765">
            <a:spAutoFit/>
          </a:bodyPr>
          <a:lstStyle/>
          <a:p>
            <a:pPr defTabSz="835025"/>
            <a:endParaRPr lang="en-GB" sz="4900">
              <a:latin typeface="Verdana" pitchFamily="34" charset="0"/>
            </a:endParaRPr>
          </a:p>
        </p:txBody>
      </p:sp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2895600" y="2146525"/>
            <a:ext cx="168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530" tIns="41765" rIns="83530" bIns="41765">
            <a:spAutoFit/>
          </a:bodyPr>
          <a:lstStyle/>
          <a:p>
            <a:pPr defTabSz="835025"/>
            <a:endParaRPr lang="fr-FR" sz="4900" b="1">
              <a:solidFill>
                <a:srgbClr val="FFCC00"/>
              </a:solidFill>
              <a:latin typeface="Verdana" pitchFamily="34" charset="0"/>
            </a:endParaRPr>
          </a:p>
        </p:txBody>
      </p:sp>
      <p:pic>
        <p:nvPicPr>
          <p:cNvPr id="99" name="Picture 1" descr="D:\temporaire\ALTO\photo-ECS-Parrne2\gas-connec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0" y="3172048"/>
            <a:ext cx="1835150" cy="1376363"/>
          </a:xfrm>
          <a:prstGeom prst="rect">
            <a:avLst/>
          </a:prstGeom>
          <a:noFill/>
        </p:spPr>
      </p:pic>
      <p:sp>
        <p:nvSpPr>
          <p:cNvPr id="100" name="Text Box 110"/>
          <p:cNvSpPr txBox="1">
            <a:spLocks noChangeArrowheads="1"/>
          </p:cNvSpPr>
          <p:nvPr/>
        </p:nvSpPr>
        <p:spPr bwMode="auto">
          <a:xfrm>
            <a:off x="2557306" y="386157"/>
            <a:ext cx="5036659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Arial" pitchFamily="34" charset="0"/>
              </a:rPr>
              <a:t>initially a R&amp;D test bench for the SPIRAL2 project</a:t>
            </a:r>
          </a:p>
          <a:p>
            <a:pPr>
              <a:spcBef>
                <a:spcPct val="50000"/>
              </a:spcBef>
            </a:pPr>
            <a:r>
              <a:rPr lang="en-US" sz="1400" dirty="0" smtClean="0">
                <a:latin typeface="Arial" pitchFamily="34" charset="0"/>
              </a:rPr>
              <a:t>« </a:t>
            </a:r>
            <a:r>
              <a:rPr lang="en-US" sz="1400" b="1" dirty="0" smtClean="0">
                <a:latin typeface="Arial" pitchFamily="34" charset="0"/>
              </a:rPr>
              <a:t>P</a:t>
            </a:r>
            <a:r>
              <a:rPr lang="en-US" sz="1400" dirty="0" smtClean="0">
                <a:latin typeface="Arial" pitchFamily="34" charset="0"/>
              </a:rPr>
              <a:t>roduction </a:t>
            </a:r>
            <a:r>
              <a:rPr lang="en-US" sz="1400" dirty="0" err="1" smtClean="0">
                <a:latin typeface="Arial" pitchFamily="34" charset="0"/>
              </a:rPr>
              <a:t>d’</a:t>
            </a:r>
            <a:r>
              <a:rPr lang="en-US" sz="1400" b="1" dirty="0" err="1" smtClean="0">
                <a:latin typeface="Arial" pitchFamily="34" charset="0"/>
              </a:rPr>
              <a:t>A</a:t>
            </a:r>
            <a:r>
              <a:rPr lang="en-US" sz="1400" dirty="0" err="1" smtClean="0">
                <a:latin typeface="Arial" pitchFamily="34" charset="0"/>
              </a:rPr>
              <a:t>tomes</a:t>
            </a:r>
            <a:r>
              <a:rPr lang="en-US" sz="1400" dirty="0" smtClean="0">
                <a:latin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</a:rPr>
              <a:t>R</a:t>
            </a:r>
            <a:r>
              <a:rPr lang="en-US" sz="1400" dirty="0" err="1" smtClean="0">
                <a:latin typeface="Arial" pitchFamily="34" charset="0"/>
              </a:rPr>
              <a:t>adioactifs</a:t>
            </a:r>
            <a:r>
              <a:rPr lang="en-US" sz="1400" dirty="0" smtClean="0">
                <a:latin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</a:rPr>
              <a:t>R</a:t>
            </a:r>
            <a:r>
              <a:rPr lang="en-US" sz="1400" dirty="0" smtClean="0">
                <a:latin typeface="Arial" pitchFamily="34" charset="0"/>
              </a:rPr>
              <a:t>iches en </a:t>
            </a:r>
            <a:r>
              <a:rPr lang="en-US" sz="1400" b="1" dirty="0" smtClean="0">
                <a:latin typeface="Arial" pitchFamily="34" charset="0"/>
              </a:rPr>
              <a:t>Ne</a:t>
            </a:r>
            <a:r>
              <a:rPr lang="en-US" sz="1400" dirty="0" smtClean="0">
                <a:latin typeface="Arial" pitchFamily="34" charset="0"/>
              </a:rPr>
              <a:t>utrons »</a:t>
            </a:r>
            <a:endParaRPr lang="en-US" sz="1400" dirty="0">
              <a:latin typeface="Arial" pitchFamily="34" charset="0"/>
            </a:endParaRPr>
          </a:p>
        </p:txBody>
      </p:sp>
      <p:grpSp>
        <p:nvGrpSpPr>
          <p:cNvPr id="101" name="Groupe 102"/>
          <p:cNvGrpSpPr/>
          <p:nvPr/>
        </p:nvGrpSpPr>
        <p:grpSpPr>
          <a:xfrm>
            <a:off x="0" y="6370384"/>
            <a:ext cx="9144000" cy="487616"/>
            <a:chOff x="0" y="6378321"/>
            <a:chExt cx="9144000" cy="487616"/>
          </a:xfrm>
        </p:grpSpPr>
        <p:sp>
          <p:nvSpPr>
            <p:cNvPr id="102" name="Rectangle 10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3" name="Forme libre 102"/>
            <p:cNvSpPr/>
            <p:nvPr/>
          </p:nvSpPr>
          <p:spPr bwMode="auto">
            <a:xfrm>
              <a:off x="8021638" y="6378321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4" name="ZoneTexte 103"/>
            <p:cNvSpPr txBox="1">
              <a:spLocks noChangeArrowheads="1"/>
            </p:cNvSpPr>
            <p:nvPr/>
          </p:nvSpPr>
          <p:spPr bwMode="auto">
            <a:xfrm>
              <a:off x="0" y="6604328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Verney – IPN Orsay 			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INPC 2013 – Firenze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–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-7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May 2013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5" name="Image 104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49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4254</TotalTime>
  <Words>3412</Words>
  <Application>Microsoft Office PowerPoint</Application>
  <PresentationFormat>Affichage à l'écran (4:3)</PresentationFormat>
  <Paragraphs>743</Paragraphs>
  <Slides>46</Slides>
  <Notes>0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8" baseType="lpstr">
      <vt:lpstr>Thème Office</vt:lpstr>
      <vt:lpstr>Graphique Microsoft Excel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Verney</dc:creator>
  <cp:lastModifiedBy>David Verney</cp:lastModifiedBy>
  <cp:revision>104</cp:revision>
  <dcterms:created xsi:type="dcterms:W3CDTF">2013-05-31T08:24:25Z</dcterms:created>
  <dcterms:modified xsi:type="dcterms:W3CDTF">2013-06-03T07:19:02Z</dcterms:modified>
</cp:coreProperties>
</file>