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27" r:id="rId3"/>
    <p:sldId id="357" r:id="rId4"/>
    <p:sldId id="262" r:id="rId5"/>
    <p:sldId id="264" r:id="rId6"/>
    <p:sldId id="265" r:id="rId7"/>
    <p:sldId id="267" r:id="rId8"/>
    <p:sldId id="329" r:id="rId9"/>
    <p:sldId id="332" r:id="rId10"/>
    <p:sldId id="348" r:id="rId11"/>
    <p:sldId id="349" r:id="rId12"/>
    <p:sldId id="270" r:id="rId13"/>
    <p:sldId id="274" r:id="rId14"/>
    <p:sldId id="276" r:id="rId15"/>
    <p:sldId id="277" r:id="rId16"/>
    <p:sldId id="361" r:id="rId17"/>
    <p:sldId id="363" r:id="rId18"/>
    <p:sldId id="347" r:id="rId19"/>
    <p:sldId id="344" r:id="rId20"/>
    <p:sldId id="345" r:id="rId21"/>
    <p:sldId id="346" r:id="rId22"/>
    <p:sldId id="339" r:id="rId23"/>
    <p:sldId id="288" r:id="rId24"/>
    <p:sldId id="28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2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3399"/>
    <a:srgbClr val="FF0066"/>
    <a:srgbClr val="FF6699"/>
    <a:srgbClr val="0099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2" autoAdjust="0"/>
    <p:restoredTop sz="90860" autoAdjust="0"/>
  </p:normalViewPr>
  <p:slideViewPr>
    <p:cSldViewPr>
      <p:cViewPr>
        <p:scale>
          <a:sx n="75" d="100"/>
          <a:sy n="75" d="100"/>
        </p:scale>
        <p:origin x="-143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6603-3113-49D2-BB42-308D1D78DA45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09EF-F987-451B-B81E-E00794156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407A-7DF7-45AD-B365-F55FF69462C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3B6F35C-50AB-44E7-BC2E-CBD912432267}" type="datetime1">
              <a:rPr lang="it-IT" smtClean="0"/>
              <a:pPr/>
              <a:t>07/06/2013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29C408-3E32-4DFB-BA33-C031F984EB74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84B70-6786-4921-B774-297D6C7CF7E6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42AA6-BDD0-4DB9-8D90-9EE4A8D798BC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956894" y="686201"/>
            <a:ext cx="4944213" cy="3429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40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322" y="4344971"/>
            <a:ext cx="5487357" cy="4114289"/>
          </a:xfrm>
          <a:ln/>
        </p:spPr>
        <p:txBody>
          <a:bodyPr lIns="88009" tIns="44171" rIns="88009" bIns="44171"/>
          <a:lstStyle/>
          <a:p>
            <a:pPr defTabSz="449199">
              <a:tabLst>
                <a:tab pos="0" algn="l"/>
                <a:tab pos="914270" algn="l"/>
                <a:tab pos="1828540" algn="l"/>
                <a:tab pos="2742810" algn="l"/>
                <a:tab pos="3657080" algn="l"/>
                <a:tab pos="4571350" algn="l"/>
                <a:tab pos="5485620" algn="l"/>
                <a:tab pos="6399889" algn="l"/>
                <a:tab pos="7314160" algn="l"/>
                <a:tab pos="8228430" algn="l"/>
                <a:tab pos="9142700" algn="l"/>
                <a:tab pos="10056970" algn="l"/>
              </a:tabLst>
            </a:pPr>
            <a:endParaRPr lang="it-IT" sz="1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ACA9C3-7C47-433C-9CDD-3FE285204AA5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29C408-3E32-4DFB-BA33-C031F984EB74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84B70-6786-4921-B774-297D6C7CF7E6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29C408-3E32-4DFB-BA33-C031F984EB74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84B70-6786-4921-B774-297D6C7CF7E6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29C408-3E32-4DFB-BA33-C031F984EB74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84B70-6786-4921-B774-297D6C7CF7E6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67C87-53A3-431E-87B4-6B02CD404FB2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983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6983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322" y="4344970"/>
            <a:ext cx="5487357" cy="4115749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7F288-7FA9-4EEC-BB9C-1A2678D3F41A}" type="slidenum">
              <a:rPr lang="it-IT"/>
              <a:pPr/>
              <a:t>2</a:t>
            </a:fld>
            <a:endParaRPr lang="it-IT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026332-83EE-4750-9CE4-2B66F0080A35}" type="datetime1">
              <a:rPr lang="it-IT" smtClean="0"/>
              <a:pPr/>
              <a:t>07/06/2013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05B6-9D01-45A0-A685-EAFB923D052C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6F905A-F4C0-4F46-A383-674B403B0244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84B70-6786-4921-B774-297D6C7CF7E6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6559D4-A628-4D87-8242-A3446FB14A16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16CB4-19F9-42D2-969B-AB7E6786C308}" type="slidenum">
              <a:rPr lang="it-I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BCAAAE-CA1D-4CC0-B296-B96C85F4B4E6}" type="datetime1">
              <a:rPr lang="it-IT" smtClean="0">
                <a:solidFill>
                  <a:prstClr val="black"/>
                </a:solidFill>
              </a:rPr>
              <a:pPr/>
              <a:t>07/06/2013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09EF-F987-451B-B81E-E00794156BA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02CC31-854E-4137-96E2-A91314041B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A54-ACD9-460A-BF87-AA9C5517222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64D0-B316-4A4A-B3DA-FBD1CEFCD41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900B-2AEA-46CF-9901-80D3274346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5F1943-4DA7-429E-BE8A-C8D93CB09C5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E48FB3-8196-412A-B00D-67F9D78A1C8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D70-FEBF-4955-BF00-7FA45C81BC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5754-56D6-4BD5-A080-DFD308C05E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5CF5-6126-4EF6-8CA2-FC6C9D815B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1E05-A0AD-4257-A7C2-A256229FB8E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D7F4-7FB3-474B-968E-CE7DBBBC832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285750" y="6500813"/>
            <a:ext cx="8567738" cy="1587"/>
          </a:xfrm>
          <a:prstGeom prst="line">
            <a:avLst/>
          </a:prstGeom>
          <a:ln w="25400" cap="sq" cmpd="sng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 txBox="1">
            <a:spLocks/>
          </p:cNvSpPr>
          <p:nvPr userDrawn="1"/>
        </p:nvSpPr>
        <p:spPr>
          <a:xfrm>
            <a:off x="457232" y="142852"/>
            <a:ext cx="8686800" cy="92869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53000">
                <a:srgbClr val="D4DEFF"/>
              </a:gs>
              <a:gs pos="62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sz="4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914432" y="142852"/>
            <a:ext cx="8229600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1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B0C8DB1D-83E3-4EFB-BD33-3948CDE67E6A}" type="datetime1">
              <a:rPr lang="it-IT" smtClean="0"/>
              <a:pPr>
                <a:defRPr/>
              </a:pPr>
              <a:t>07/06/2013</a:t>
            </a:fld>
            <a:endParaRPr lang="it-IT" dirty="0"/>
          </a:p>
        </p:txBody>
      </p:sp>
      <p:sp>
        <p:nvSpPr>
          <p:cNvPr id="6" name="Segnaposto numero diapositiva 13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BC2454B-4DEA-4407-B0C0-839A79FA9D5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2"/>
          </p:nvPr>
        </p:nvSpPr>
        <p:spPr>
          <a:xfrm>
            <a:off x="3105150" y="6492875"/>
            <a:ext cx="28956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it-IT"/>
              <a:t>Concetta </a:t>
            </a:r>
            <a:r>
              <a:rPr lang="it-IT" err="1"/>
              <a:t>Parascandolo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285750" y="6500813"/>
            <a:ext cx="8567738" cy="1587"/>
          </a:xfrm>
          <a:prstGeom prst="line">
            <a:avLst/>
          </a:prstGeom>
          <a:ln w="25400" cap="sq" cmpd="sng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 txBox="1">
            <a:spLocks/>
          </p:cNvSpPr>
          <p:nvPr userDrawn="1"/>
        </p:nvSpPr>
        <p:spPr>
          <a:xfrm>
            <a:off x="457232" y="142852"/>
            <a:ext cx="8686800" cy="92869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53000">
                <a:srgbClr val="D4DEFF"/>
              </a:gs>
              <a:gs pos="62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sz="4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914432" y="142852"/>
            <a:ext cx="8229600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1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58CAD9F-63C0-4CD5-8B9B-D1C6FAEED106}" type="datetime1">
              <a:rPr lang="it-IT" smtClean="0"/>
              <a:pPr>
                <a:defRPr/>
              </a:pPr>
              <a:t>07/06/2013</a:t>
            </a:fld>
            <a:endParaRPr lang="it-IT" dirty="0"/>
          </a:p>
        </p:txBody>
      </p:sp>
      <p:sp>
        <p:nvSpPr>
          <p:cNvPr id="6" name="Segnaposto numero diapositiva 13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F40E4FA7-0871-4609-B661-6356BE78F59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2"/>
          </p:nvPr>
        </p:nvSpPr>
        <p:spPr>
          <a:xfrm>
            <a:off x="3105150" y="6492875"/>
            <a:ext cx="2895600" cy="3651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it-IT"/>
              <a:t>Concetta </a:t>
            </a:r>
            <a:r>
              <a:rPr lang="it-IT" err="1"/>
              <a:t>Parascandolo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3C17-C34F-4B99-9C43-C7C4CD7DD1E1}" type="datetimeFigureOut">
              <a:rPr lang="it-IT" smtClean="0"/>
              <a:pPr/>
              <a:t>07/06/2013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A455-877C-4EEB-BA50-9DAE4FB1B3F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A785E4-1BA9-49F9-9F01-1FE4A89DDB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Concetta Parascandolo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AF9A34-581F-4D78-A077-0BE352E46D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gif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npc2013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045677"/>
            <a:ext cx="6444208" cy="181232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37170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Concetta </a:t>
            </a:r>
            <a:r>
              <a:rPr lang="it-IT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Parascandolo</a:t>
            </a:r>
            <a:endParaRPr lang="it-IT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Università degli Studi di Padova &amp; INFN - Padova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124744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Investigation of the Dynamical Dipole Mode in the </a:t>
            </a:r>
            <a:r>
              <a:rPr lang="en-US" sz="37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40,48</a:t>
            </a:r>
            <a:r>
              <a:rPr lang="en-US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Ca+</a:t>
            </a:r>
            <a:r>
              <a:rPr lang="en-US" sz="37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152,144</a:t>
            </a:r>
            <a:r>
              <a:rPr lang="en-US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Sm fusion- evaporation and fission reactions at 11 </a:t>
            </a:r>
            <a:r>
              <a:rPr lang="en-US" sz="3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MeV</a:t>
            </a:r>
            <a:r>
              <a:rPr lang="en-US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/nucleon</a:t>
            </a:r>
            <a:endParaRPr lang="it-IT" sz="3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2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496" y="677595"/>
            <a:ext cx="9001000" cy="2377574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  <a:endParaRPr lang="it-IT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well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reproduced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statistical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calculations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0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bremsstrahlung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endParaRPr lang="it-IT" sz="20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CN: </a:t>
            </a:r>
            <a:r>
              <a:rPr lang="it-IT" sz="1900" i="1" baseline="30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Pb, E</a:t>
            </a:r>
            <a:r>
              <a:rPr lang="it-IT" sz="1900" i="1" baseline="30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 223 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a=A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/11 MeV</a:t>
            </a:r>
            <a:r>
              <a:rPr lang="it-IT" sz="1900" i="1" baseline="30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, E</a:t>
            </a:r>
            <a:r>
              <a:rPr lang="it-IT" sz="1900" i="1" baseline="-25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GDR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=13 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900" i="1" dirty="0" err="1" smtClean="0">
                <a:solidFill>
                  <a:srgbClr val="333399"/>
                </a:solidFill>
                <a:latin typeface="Symbol" pitchFamily="18" charset="2"/>
                <a:cs typeface="Tahoma" pitchFamily="34" charset="0"/>
              </a:rPr>
              <a:t>G</a:t>
            </a:r>
            <a:r>
              <a:rPr lang="it-IT" sz="1900" i="1" baseline="-25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GDR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900" i="1" baseline="-25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GDR</a:t>
            </a:r>
            <a:r>
              <a:rPr lang="it-IT" sz="19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it-IT" sz="19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1 TRKSR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GDR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13 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="1" baseline="30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sz="2000" b="1" baseline="30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deduced</a:t>
            </a:r>
            <a:r>
              <a:rPr lang="it-IT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it-IT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distributions</a:t>
            </a:r>
            <a:endParaRPr lang="it-IT" sz="2000" b="1" baseline="30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0" y="-2342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Fusion-evaporation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-ray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spectra</a:t>
            </a:r>
            <a:endParaRPr lang="it-IT" sz="4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14" y="2924944"/>
            <a:ext cx="5634372" cy="3927586"/>
          </a:xfrm>
          <a:prstGeom prst="rect">
            <a:avLst/>
          </a:prstGeom>
        </p:spPr>
      </p:pic>
    </p:spTree>
  </p:cSld>
  <p:clrMapOvr>
    <a:masterClrMapping/>
  </p:clrMapOvr>
  <p:transition advTm="3535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888" y="1824499"/>
            <a:ext cx="4500000" cy="31104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g-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spectra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4" y="1824499"/>
            <a:ext cx="4500000" cy="314473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5029726"/>
            <a:ext cx="8352928" cy="415498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1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it-I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10.5 MeV,   </a:t>
            </a:r>
            <a:r>
              <a:rPr lang="it-IT" sz="2100" b="1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1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it-I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=3.5 </a:t>
            </a:r>
            <a:r>
              <a:rPr lang="it-IT" sz="2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it-IT" sz="21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100" b="1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GDR</a:t>
            </a:r>
            <a:r>
              <a:rPr lang="it-IT" sz="21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= 13 </a:t>
            </a:r>
            <a:r>
              <a:rPr lang="it-IT" sz="21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1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36512" y="6529133"/>
            <a:ext cx="9144000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en-US" sz="13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Pierroutsakou</a:t>
            </a:r>
            <a:r>
              <a:rPr lang="en-US" sz="13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pt-BR" sz="13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AIP Conf. Proc 1423, 59 (2012)    </a:t>
            </a:r>
            <a:r>
              <a:rPr lang="pt-BR" sz="13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Parascandolo</a:t>
            </a:r>
            <a:r>
              <a:rPr lang="pt-BR" sz="13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13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Act. Phys. Pol. B 44, 605 (2013) </a:t>
            </a:r>
            <a:endParaRPr lang="en-US" sz="1300" i="1" dirty="0" smtClean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90872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extra </a:t>
            </a:r>
            <a:r>
              <a:rPr lang="it-IT" sz="21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asymmetric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endParaRPr lang="it-IT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71600" y="1484784"/>
            <a:ext cx="29699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err="1" smtClean="0">
                <a:solidFill>
                  <a:srgbClr val="00B050"/>
                </a:solidFill>
                <a:latin typeface="Trebuchet MS"/>
              </a:rPr>
              <a:t>Fusion</a:t>
            </a:r>
            <a:r>
              <a:rPr lang="it-IT" sz="2200" b="1" dirty="0" smtClean="0">
                <a:solidFill>
                  <a:srgbClr val="00B050"/>
                </a:solidFill>
                <a:latin typeface="Trebuchet MS"/>
              </a:rPr>
              <a:t> - </a:t>
            </a:r>
            <a:r>
              <a:rPr lang="it-IT" sz="2200" b="1" dirty="0" err="1" smtClean="0">
                <a:solidFill>
                  <a:srgbClr val="00B050"/>
                </a:solidFill>
                <a:latin typeface="Trebuchet MS"/>
              </a:rPr>
              <a:t>Evaporation</a:t>
            </a:r>
            <a:endParaRPr lang="it-IT" sz="2200" b="1" dirty="0">
              <a:solidFill>
                <a:srgbClr val="00B050"/>
              </a:solidFill>
              <a:latin typeface="Trebuchet M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156176" y="1484784"/>
            <a:ext cx="10903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Fission</a:t>
            </a:r>
            <a:endParaRPr lang="it-IT" sz="2200" b="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661248"/>
            <a:ext cx="9180512" cy="707886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8 MeV≤E</a:t>
            </a:r>
            <a:r>
              <a:rPr lang="it-IT" sz="2200" baseline="-25000" dirty="0" smtClean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g</a:t>
            </a:r>
            <a:r>
              <a:rPr lang="it-IT" sz="22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≤16 </a:t>
            </a:r>
            <a:r>
              <a:rPr lang="it-IT" sz="22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200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b="1" dirty="0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it-IT" baseline="-25000" dirty="0" smtClean="0">
                <a:solidFill>
                  <a:srgbClr val="00B05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rgbClr val="00B05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q</a:t>
            </a:r>
            <a:r>
              <a:rPr lang="it-IT" baseline="-25000" dirty="0" err="1" smtClean="0">
                <a:solidFill>
                  <a:srgbClr val="00B05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r>
              <a:rPr lang="it-IT" baseline="-25000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(8.0 ± 1.3) 10</a:t>
            </a:r>
            <a:r>
              <a:rPr lang="it-IT" baseline="30000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-5 </a:t>
            </a:r>
            <a:r>
              <a:rPr lang="it-IT" dirty="0" smtClean="0">
                <a:solidFill>
                  <a:srgbClr val="00B05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 </a:t>
            </a:r>
            <a:r>
              <a:rPr lang="it-IT" dirty="0" err="1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sr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it-IT" baseline="-25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q</a:t>
            </a:r>
            <a:r>
              <a:rPr lang="it-IT" baseline="-25000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r>
              <a:rPr lang="it-IT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(10.0 ± 3.0) 10</a:t>
            </a:r>
            <a:r>
              <a:rPr lang="it-IT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-5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sr</a:t>
            </a:r>
            <a:endParaRPr lang="it-IT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2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g-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Angular</a:t>
            </a:r>
            <a:r>
              <a:rPr lang="it-IT" sz="3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Distribution</a:t>
            </a:r>
            <a:endParaRPr lang="it-IT" sz="3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6"/>
          <p:cNvSpPr>
            <a:spLocks noChangeArrowheads="1"/>
          </p:cNvSpPr>
          <p:nvPr/>
        </p:nvSpPr>
        <p:spPr bwMode="auto">
          <a:xfrm>
            <a:off x="0" y="764704"/>
            <a:ext cx="9144000" cy="186974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buClr>
                <a:srgbClr val="00349E"/>
              </a:buClr>
              <a:tabLst>
                <a:tab pos="87313" algn="l"/>
              </a:tabLst>
            </a:pPr>
            <a:r>
              <a:rPr lang="en-US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angular distribution of the DD </a:t>
            </a:r>
            <a:r>
              <a:rPr lang="en-US" sz="2000" b="1" dirty="0" smtClean="0">
                <a:solidFill>
                  <a:srgbClr val="333399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-rays is a sensitive probe of the fusion dynamics and of the DD excitation mechanism and lifetime because it depends:</a:t>
            </a:r>
          </a:p>
          <a:p>
            <a:pPr algn="ctr">
              <a:lnSpc>
                <a:spcPct val="114000"/>
              </a:lnSpc>
              <a:buClr>
                <a:srgbClr val="00349E"/>
              </a:buClr>
              <a:tabLst>
                <a:tab pos="87313" algn="l"/>
              </a:tabLst>
            </a:pPr>
            <a:endParaRPr lang="en-US" sz="15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14000"/>
              </a:lnSpc>
              <a:buClr>
                <a:srgbClr val="00349E"/>
              </a:buClr>
              <a:tabLst>
                <a:tab pos="87313" algn="l"/>
              </a:tabLst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on the rotation angular velocity of the </a:t>
            </a:r>
            <a:r>
              <a:rPr lang="en-US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dinuclear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system during the DD emission </a:t>
            </a:r>
          </a:p>
          <a:p>
            <a:pPr marL="457200" indent="-457200" algn="ctr">
              <a:lnSpc>
                <a:spcPct val="150000"/>
              </a:lnSpc>
              <a:buClr>
                <a:srgbClr val="00349E"/>
              </a:buClr>
              <a:tabLst>
                <a:tab pos="87313" algn="l"/>
              </a:tabLst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on the timescale of this emission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3212976"/>
            <a:ext cx="30299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spc="50" dirty="0" smtClean="0">
                <a:ln w="11430"/>
                <a:solidFill>
                  <a:srgbClr val="FF0000"/>
                </a:solidFill>
              </a:rPr>
              <a:t>Fusion-evaporation</a:t>
            </a:r>
            <a:endParaRPr lang="it-IT" sz="21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717032"/>
            <a:ext cx="9144000" cy="1941173"/>
          </a:xfrm>
          <a:prstGeom prst="rect">
            <a:avLst/>
          </a:prstGeom>
          <a:solidFill>
            <a:schemeClr val="bg1"/>
          </a:solidFill>
          <a:ln w="284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lnSpc>
                <a:spcPct val="15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Integration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the center-of-mass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asymmetric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it-IT" sz="2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bremsstrahlung-subtracted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and of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9≤E</a:t>
            </a:r>
            <a:r>
              <a:rPr lang="it-IT" sz="2000" baseline="-25000" dirty="0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≤16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rings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000" dirty="0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q 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= 51</a:t>
            </a:r>
            <a:r>
              <a:rPr lang="it-IT" sz="2000" baseline="30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68</a:t>
            </a:r>
            <a:r>
              <a:rPr lang="it-IT" sz="2000" baseline="30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83</a:t>
            </a:r>
            <a:r>
              <a:rPr lang="it-IT" sz="2000" baseline="30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97</a:t>
            </a:r>
            <a:r>
              <a:rPr lang="it-IT" sz="2000" baseline="30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112</a:t>
            </a:r>
            <a:r>
              <a:rPr lang="it-IT" sz="2000" baseline="30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and 128</a:t>
            </a:r>
            <a:r>
              <a:rPr lang="it-IT" sz="2000" baseline="30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2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direction</a:t>
            </a:r>
          </a:p>
          <a:p>
            <a:pPr algn="ctr" defTabSz="449263">
              <a:lnSpc>
                <a:spcPct val="15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sz="2000" dirty="0" err="1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-rays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fitted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3039589"/>
              </p:ext>
            </p:extLst>
          </p:nvPr>
        </p:nvGraphicFramePr>
        <p:xfrm>
          <a:off x="2328863" y="5983288"/>
          <a:ext cx="4246562" cy="519112"/>
        </p:xfrm>
        <a:graphic>
          <a:graphicData uri="http://schemas.openxmlformats.org/presentationml/2006/ole">
            <p:oleObj spid="_x0000_s30722" name="Equazione" r:id="rId5" imgW="2349360" imgH="304560" progId="Equation.3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4027120361"/>
      </p:ext>
    </p:extLst>
  </p:cSld>
  <p:clrMapOvr>
    <a:masterClrMapping/>
  </p:clrMapOvr>
  <p:transition advTm="52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780928"/>
            <a:ext cx="5520044" cy="382852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07228"/>
            <a:ext cx="9143999" cy="1645708"/>
          </a:xfrm>
          <a:prstGeom prst="rect">
            <a:avLst/>
          </a:prstGeom>
          <a:solidFill>
            <a:schemeClr val="bg1"/>
          </a:solidFill>
          <a:ln w="284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lnSpc>
                <a:spcPct val="140000"/>
              </a:lnSpc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Asymmetric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the DD </a:t>
            </a:r>
            <a:r>
              <a:rPr lang="it-IT" dirty="0" err="1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-rays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direction: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compatible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DD </a:t>
            </a:r>
            <a:r>
              <a:rPr lang="it-IT" dirty="0" err="1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moments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dinucleus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DD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rotated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it-IT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in agreement with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previous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Ar+Zr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system)</a:t>
            </a:r>
            <a:endParaRPr lang="en-GB" dirty="0">
              <a:solidFill>
                <a:srgbClr val="E400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Angular distribution of DD </a:t>
            </a: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-rays in fusion-evaporation events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7814513"/>
      </p:ext>
    </p:extLst>
  </p:cSld>
  <p:clrMapOvr>
    <a:masterClrMapping/>
  </p:clrMapOvr>
  <p:transition spd="slow" advTm="7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773" y="1809619"/>
            <a:ext cx="5449539" cy="3779621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9569005"/>
              </p:ext>
            </p:extLst>
          </p:nvPr>
        </p:nvGraphicFramePr>
        <p:xfrm>
          <a:off x="2051720" y="1228725"/>
          <a:ext cx="5214938" cy="650875"/>
        </p:xfrm>
        <a:graphic>
          <a:graphicData uri="http://schemas.openxmlformats.org/presentationml/2006/ole">
            <p:oleObj spid="_x0000_s12290" name="Equazione" r:id="rId6" imgW="3136680" imgH="380880" progId="Equation.3">
              <p:embed/>
            </p:oleObj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3648" y="5733256"/>
            <a:ext cx="6768752" cy="870111"/>
          </a:xfrm>
          <a:prstGeom prst="rect">
            <a:avLst/>
          </a:prstGeom>
          <a:solidFill>
            <a:schemeClr val="bg1"/>
          </a:solidFill>
          <a:ln w="284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lnSpc>
                <a:spcPct val="140000"/>
              </a:lnSpc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baseline="-25000" dirty="0" err="1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it-IT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rays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it-IT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statistical</a:t>
            </a:r>
            <a:r>
              <a:rPr lang="it-IT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GDR</a:t>
            </a:r>
            <a:endParaRPr lang="en-GB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0" y="-902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Angular distribution of DD </a:t>
            </a: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-rays :</a:t>
            </a:r>
            <a:endParaRPr lang="it-IT" sz="35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sz="3000" b="1" spc="50" baseline="3000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48</a:t>
            </a:r>
            <a:r>
              <a:rPr lang="it-IT" sz="3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 + </a:t>
            </a:r>
            <a:r>
              <a:rPr lang="it-IT" sz="3000" b="1" spc="50" baseline="3000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</a:t>
            </a:r>
            <a:r>
              <a:rPr lang="it-IT" sz="3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</a:t>
            </a:r>
          </a:p>
        </p:txBody>
      </p:sp>
      <p:sp>
        <p:nvSpPr>
          <p:cNvPr id="12" name="Ovale 11"/>
          <p:cNvSpPr/>
          <p:nvPr/>
        </p:nvSpPr>
        <p:spPr>
          <a:xfrm>
            <a:off x="5076056" y="1268760"/>
            <a:ext cx="864096" cy="648072"/>
          </a:xfrm>
          <a:prstGeom prst="ellipse">
            <a:avLst/>
          </a:prstGeom>
          <a:noFill/>
          <a:ln w="28575" cmpd="sng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309119467"/>
      </p:ext>
    </p:extLst>
  </p:cSld>
  <p:clrMapOvr>
    <a:masterClrMapping/>
  </p:clrMapOvr>
  <p:transition advTm="16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42985"/>
            <a:ext cx="9144000" cy="1818063"/>
          </a:xfrm>
          <a:prstGeom prst="rect">
            <a:avLst/>
          </a:prstGeom>
          <a:solidFill>
            <a:schemeClr val="bg1"/>
          </a:solidFill>
          <a:ln w="284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lnSpc>
                <a:spcPct val="140000"/>
              </a:lnSpc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Integration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8≤E</a:t>
            </a:r>
            <a:r>
              <a:rPr lang="it-IT" sz="2000" baseline="-25000" dirty="0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≤13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  <a:endParaRPr lang="it-IT" sz="2000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lnSpc>
                <a:spcPct val="140000"/>
              </a:lnSpc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it-IT" sz="2000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lnSpc>
                <a:spcPct val="140000"/>
              </a:lnSpc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2)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sz="2000" dirty="0" err="1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-rays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fitted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it-IT" sz="2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sz="2000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-902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Fission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g-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fragment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Angular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Correlation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respect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spin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directon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3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26307" name="Object 3"/>
          <p:cNvGraphicFramePr>
            <a:graphicFrameLocks noChangeAspect="1"/>
          </p:cNvGraphicFramePr>
          <p:nvPr/>
        </p:nvGraphicFramePr>
        <p:xfrm>
          <a:off x="2095500" y="4479776"/>
          <a:ext cx="4699000" cy="533400"/>
        </p:xfrm>
        <a:graphic>
          <a:graphicData uri="http://schemas.openxmlformats.org/presentationml/2006/ole">
            <p:oleObj spid="_x0000_s226307" name="Equazione" r:id="rId3" imgW="2971800" imgH="330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25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19" y="1196752"/>
            <a:ext cx="7380312" cy="511874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-902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Fission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</a:rPr>
              <a:t>g-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fragment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Angular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Correlation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respect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spin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directon</a:t>
            </a:r>
            <a:r>
              <a:rPr lang="it-IT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3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94274" y="1124744"/>
            <a:ext cx="25138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MeV≤E</a:t>
            </a:r>
            <a:r>
              <a:rPr lang="it-IT" sz="2200" b="1" baseline="-25000" dirty="0" smtClean="0">
                <a:solidFill>
                  <a:srgbClr val="FF0000"/>
                </a:solidFill>
                <a:latin typeface="Symbol" pitchFamily="18" charset="2"/>
                <a:cs typeface="Tahoma" pitchFamily="34" charset="0"/>
              </a:rPr>
              <a:t>g</a:t>
            </a: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≤13 </a:t>
            </a:r>
            <a:r>
              <a:rPr lang="it-IT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11631" y="6259055"/>
            <a:ext cx="9436159" cy="482313"/>
          </a:xfrm>
          <a:prstGeom prst="rect">
            <a:avLst/>
          </a:prstGeom>
          <a:solidFill>
            <a:schemeClr val="bg1"/>
          </a:solidFill>
          <a:ln w="284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lnSpc>
                <a:spcPct val="140000"/>
              </a:lnSpc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The DD </a:t>
            </a:r>
            <a:r>
              <a:rPr lang="it-IT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8 to 13 </a:t>
            </a:r>
            <a:r>
              <a:rPr lang="it-IT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it-IT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reproduced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a</a:t>
            </a:r>
            <a:r>
              <a:rPr lang="it-IT" b="1" baseline="-25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=0.8</a:t>
            </a:r>
            <a:endParaRPr lang="en-GB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104344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PRELIMINARY !!!</a:t>
            </a:r>
          </a:p>
        </p:txBody>
      </p:sp>
    </p:spTree>
    <p:extLst>
      <p:ext uri="{BB962C8B-B14F-4D97-AF65-F5344CB8AC3E}">
        <p14:creationId xmlns:p14="http://schemas.microsoft.com/office/powerpoint/2010/main" xmlns="" val="35642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971550" y="6369855"/>
            <a:ext cx="711865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D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GB" dirty="0" err="1">
                <a:solidFill>
                  <a:srgbClr val="00D000"/>
                </a:solidFill>
                <a:latin typeface="Times New Roman" pitchFamily="18" charset="0"/>
                <a:cs typeface="Times New Roman" pitchFamily="18" charset="0"/>
              </a:rPr>
              <a:t>Baran</a:t>
            </a:r>
            <a:r>
              <a:rPr lang="en-GB" dirty="0">
                <a:solidFill>
                  <a:srgbClr val="00D000"/>
                </a:solidFill>
                <a:latin typeface="Times New Roman" pitchFamily="18" charset="0"/>
                <a:cs typeface="Times New Roman" pitchFamily="18" charset="0"/>
              </a:rPr>
              <a:t>, D.M. Brink, M. Colonna and M. Di Toro, PRL 87 (2001) 182501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Dynamical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Dipole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Theory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9512" y="692150"/>
            <a:ext cx="8712968" cy="925511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BNV transport model:</a:t>
            </a:r>
            <a:r>
              <a:rPr lang="en-GB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the reaction dynamics is described in a microscopic approach based on </a:t>
            </a:r>
            <a:r>
              <a:rPr lang="en-GB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GB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transport equations where mean field and two body collisions are treated in a self-consistent way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974" y="2565400"/>
            <a:ext cx="8712969" cy="316498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EoS</a:t>
            </a:r>
            <a:r>
              <a:rPr lang="en-GB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dependent on </a:t>
            </a:r>
            <a:r>
              <a:rPr lang="en-GB" dirty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en-GB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+ nuclear medium reduced n-n cross sections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52537" y="3789363"/>
            <a:ext cx="8712968" cy="371513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Evolution of the dipole moment D(t)=(NZ/A) * X(t)</a:t>
            </a: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-240355" y="5084765"/>
            <a:ext cx="9705415" cy="1201738"/>
            <a:chOff x="295" y="2795"/>
            <a:chExt cx="5171" cy="757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95" y="2795"/>
              <a:ext cx="5171" cy="757"/>
            </a:xfrm>
            <a:prstGeom prst="rect">
              <a:avLst/>
            </a:prstGeom>
            <a:solidFill>
              <a:schemeClr val="bg1"/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2D2D8A"/>
                  </a:solidFill>
                  <a:latin typeface="Times New Roman" pitchFamily="18" charset="0"/>
                  <a:cs typeface="Times New Roman" pitchFamily="18" charset="0"/>
                </a:rPr>
                <a:t>Dynamical Dipole </a:t>
              </a:r>
              <a:r>
                <a:rPr lang="en-GB" dirty="0">
                  <a:solidFill>
                    <a:srgbClr val="2D2D8A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r>
                <a:rPr lang="en-GB" dirty="0">
                  <a:solidFill>
                    <a:srgbClr val="2D2D8A"/>
                  </a:solidFill>
                  <a:latin typeface="Times New Roman" pitchFamily="18" charset="0"/>
                  <a:cs typeface="Times New Roman" pitchFamily="18" charset="0"/>
                </a:rPr>
                <a:t>-ray emission obtained from the</a:t>
              </a:r>
              <a:r>
                <a:rPr lang="en-GB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Bremsstrahlung</a:t>
              </a:r>
              <a:r>
                <a:rPr lang="en-GB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formula</a:t>
              </a:r>
              <a:r>
                <a:rPr lang="en-GB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49263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42870767"/>
                </p:ext>
              </p:extLst>
            </p:nvPr>
          </p:nvGraphicFramePr>
          <p:xfrm>
            <a:off x="1973" y="3022"/>
            <a:ext cx="2151" cy="485"/>
          </p:xfrm>
          <a:graphic>
            <a:graphicData uri="http://schemas.openxmlformats.org/presentationml/2006/ole">
              <p:oleObj spid="_x0000_s112643" name="Equation" r:id="rId5" imgW="70294680" imgH="15861960" progId="Equation.3">
                <p:embed/>
              </p:oleObj>
            </a:graphicData>
          </a:graphic>
        </p:graphicFrame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277110" y="1773238"/>
            <a:ext cx="304979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277110" y="4365625"/>
            <a:ext cx="304979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77110" y="3141663"/>
            <a:ext cx="304979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655518663"/>
      </p:ext>
    </p:extLst>
  </p:cSld>
  <p:clrMapOvr>
    <a:masterClrMapping/>
  </p:clrMapOvr>
  <p:transition spd="med" advTm="45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547664" y="3861048"/>
            <a:ext cx="6336704" cy="32316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rgbClr val="CC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M. Colonna, V. </a:t>
            </a:r>
            <a:r>
              <a:rPr lang="it-IT" sz="1500" b="1" dirty="0" err="1" smtClean="0">
                <a:solidFill>
                  <a:srgbClr val="CC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Baran</a:t>
            </a:r>
            <a:r>
              <a:rPr lang="it-IT" sz="1500" b="1" dirty="0" smtClean="0">
                <a:solidFill>
                  <a:srgbClr val="CC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 , </a:t>
            </a:r>
            <a:r>
              <a:rPr lang="it-IT" sz="1500" b="1" dirty="0">
                <a:solidFill>
                  <a:srgbClr val="CC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M. Di </a:t>
            </a:r>
            <a:r>
              <a:rPr lang="it-IT" sz="1500" b="1" dirty="0" smtClean="0">
                <a:solidFill>
                  <a:srgbClr val="CC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Toro, C. Rizzo  private </a:t>
            </a:r>
            <a:r>
              <a:rPr lang="it-IT" sz="1500" b="1" dirty="0" err="1" smtClean="0">
                <a:solidFill>
                  <a:srgbClr val="CC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communicatio</a:t>
            </a:r>
            <a:r>
              <a:rPr lang="it-IT" sz="15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lang="it-IT" sz="15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5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BNV Calculations : DD in </a:t>
            </a:r>
            <a:r>
              <a:rPr lang="en-US" sz="35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Ca+Sm</a:t>
            </a:r>
            <a:endParaRPr lang="en-US" sz="35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436761"/>
            <a:ext cx="9144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>
              <a:lnSpc>
                <a:spcPct val="14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centroid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and total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Asy-stiff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restoring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robust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collective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dipole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it-IT" sz="1600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dilute</a:t>
            </a:r>
            <a:r>
              <a:rPr lang="it-IT" sz="16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it-IT" sz="16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Slightly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wider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distributions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Asy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-soft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of fast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damps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dipole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oscillation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defTabSz="449263">
              <a:lnSpc>
                <a:spcPct val="14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it-IT" sz="1600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it-IT" sz="16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impact </a:t>
            </a:r>
            <a:r>
              <a:rPr lang="it-IT" sz="1600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it-IT" sz="1600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1600" baseline="-25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= 10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600" dirty="0" smtClean="0">
                <a:solidFill>
                  <a:srgbClr val="2D2D8A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1600" baseline="-250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= 4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asy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-soft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reasonable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it-IT" sz="1600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with the data</a:t>
            </a:r>
            <a:endParaRPr lang="en-GB" sz="1600" dirty="0">
              <a:solidFill>
                <a:srgbClr val="E400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598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61408797"/>
      </p:ext>
    </p:extLst>
  </p:cSld>
  <p:clrMapOvr>
    <a:masterClrMapping/>
  </p:clrMapOvr>
  <p:transition advTm="58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5400600" cy="3816338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868144" y="2276872"/>
            <a:ext cx="3275856" cy="49244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3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M. Colonna, V. </a:t>
            </a:r>
            <a:r>
              <a:rPr lang="it-IT" sz="1300" b="1" dirty="0" err="1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Baran</a:t>
            </a:r>
            <a:r>
              <a:rPr lang="it-IT" sz="13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, M. Di </a:t>
            </a:r>
            <a:r>
              <a:rPr lang="it-IT" sz="1300" b="1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Toro, C. Rizzo  private </a:t>
            </a:r>
            <a:r>
              <a:rPr lang="it-IT" sz="1300" b="1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Symbol" pitchFamily="18" charset="2"/>
              </a:rPr>
              <a:t>communicatio</a:t>
            </a:r>
            <a:r>
              <a:rPr lang="it-IT" sz="13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lang="it-IT" sz="1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-902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BNV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Calculations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3000" b="1" i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Angular</a:t>
            </a:r>
            <a:r>
              <a:rPr lang="it-IT" sz="3000" b="1" i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000" b="1" i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Distribution</a:t>
            </a:r>
            <a:endParaRPr lang="it-IT" sz="3000" b="1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5013176"/>
            <a:ext cx="8712968" cy="1818063"/>
          </a:xfrm>
          <a:prstGeom prst="rect">
            <a:avLst/>
          </a:prstGeom>
          <a:solidFill>
            <a:schemeClr val="bg1"/>
          </a:solidFill>
          <a:ln w="284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 defTabSz="449263">
              <a:lnSpc>
                <a:spcPct val="14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DD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from 50 to 150 fm/c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dinuclear</a:t>
            </a:r>
            <a:r>
              <a:rPr lang="it-IT" sz="1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rotates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from 25</a:t>
            </a:r>
            <a:r>
              <a:rPr lang="it-IT" sz="1600" baseline="30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to 40</a:t>
            </a:r>
            <a:r>
              <a:rPr lang="it-IT" sz="1600" baseline="30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°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(2 fm) and from 25</a:t>
            </a:r>
            <a:r>
              <a:rPr lang="it-IT" sz="1600" baseline="30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°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to 55</a:t>
            </a:r>
            <a:r>
              <a:rPr lang="it-IT" sz="1600" baseline="30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°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(4 fm). </a:t>
            </a:r>
            <a:endParaRPr lang="it-IT" sz="16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449263">
              <a:lnSpc>
                <a:spcPct val="14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anisotropic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collisions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anisotropic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compatible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data.</a:t>
            </a:r>
          </a:p>
          <a:p>
            <a:pPr marL="285750" indent="-285750" algn="just" defTabSz="449263">
              <a:lnSpc>
                <a:spcPct val="14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distributions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are sensitive to the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EoS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for large b</a:t>
            </a:r>
            <a:endParaRPr lang="en-GB" sz="16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2683109"/>
      </p:ext>
    </p:extLst>
  </p:cSld>
  <p:clrMapOvr>
    <a:masterClrMapping/>
  </p:clrMapOvr>
  <p:transition advTm="51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196752"/>
            <a:ext cx="9144000" cy="1869743"/>
          </a:xfrm>
          <a:prstGeom prst="rect">
            <a:avLst/>
          </a:prstGeom>
          <a:solidFill>
            <a:schemeClr val="bg1">
              <a:alpha val="6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it-IT" sz="21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Giant Dipole Resonance (GDR) </a:t>
            </a:r>
            <a:r>
              <a:rPr lang="en-US" sz="21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out of phase collective oscillation of protons and neutrons of the nucleus</a:t>
            </a:r>
            <a:r>
              <a:rPr lang="it-IT" sz="2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emission of dipole </a:t>
            </a:r>
            <a:r>
              <a:rPr lang="it-IT" sz="2100" dirty="0" smtClean="0">
                <a:solidFill>
                  <a:srgbClr val="00B0F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2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-rays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it-IT" sz="21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it-IT" sz="21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Dynamical</a:t>
            </a:r>
            <a:r>
              <a:rPr lang="it-IT" sz="21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Dipole (DD) </a:t>
            </a:r>
            <a:r>
              <a:rPr lang="en-US" sz="21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excitation of a </a:t>
            </a:r>
            <a:r>
              <a:rPr lang="en-US" sz="21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pre-equilibrium GDR</a:t>
            </a:r>
            <a:r>
              <a:rPr lang="en-US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 charge-asymmetric heavy-ion collisions: emission of </a:t>
            </a:r>
            <a:r>
              <a:rPr lang="en-US" sz="21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prompt</a:t>
            </a:r>
            <a:r>
              <a:rPr lang="en-US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dipole </a:t>
            </a:r>
            <a:r>
              <a:rPr lang="en-US" sz="2100" dirty="0" smtClean="0">
                <a:solidFill>
                  <a:srgbClr val="FF0066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-rays</a:t>
            </a:r>
            <a:endParaRPr lang="it-IT" sz="2100" baseline="-25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3501008"/>
            <a:ext cx="9144000" cy="1477328"/>
          </a:xfrm>
          <a:prstGeom prst="rect">
            <a:avLst/>
          </a:prstGeom>
          <a:noFill/>
          <a:ln w="63500">
            <a:noFill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152FED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1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The intensity of the DD emission is expected to depend on the :</a:t>
            </a:r>
          </a:p>
          <a:p>
            <a:pPr algn="ctr" defTabSz="449263">
              <a:buClr>
                <a:srgbClr val="152FED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buClr>
                <a:srgbClr val="FF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Initial dipole moment</a:t>
            </a:r>
          </a:p>
          <a:p>
            <a:pPr algn="ctr" defTabSz="449263">
              <a:buClr>
                <a:srgbClr val="FF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00" dirty="0" smtClean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449263">
              <a:buClr>
                <a:srgbClr val="FF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0066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Reaction dynamics (centrality, mass asymmetry, </a:t>
            </a:r>
            <a:r>
              <a:rPr lang="en-GB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en-GB" baseline="-25000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lab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</a:p>
          <a:p>
            <a:pPr algn="ctr" defTabSz="449263">
              <a:buClr>
                <a:srgbClr val="FF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00" dirty="0" smtClean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449263">
              <a:buClr>
                <a:srgbClr val="FF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Symmetry term of the </a:t>
            </a:r>
            <a:r>
              <a:rPr lang="en-GB" dirty="0" err="1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EoS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below saturation acting as a restoring force</a:t>
            </a:r>
            <a:endParaRPr lang="en-GB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80528" y="5229200"/>
            <a:ext cx="9433048" cy="1494897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spcBef>
                <a:spcPts val="115"/>
              </a:spcBef>
              <a:buClr>
                <a:srgbClr val="152FED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1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What we can learn by studying the DD emission :</a:t>
            </a:r>
          </a:p>
          <a:p>
            <a:pPr algn="ctr" defTabSz="449263">
              <a:spcBef>
                <a:spcPts val="115"/>
              </a:spcBef>
              <a:buClr>
                <a:srgbClr val="152FED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5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ctr" defTabSz="449263">
              <a:spcBef>
                <a:spcPts val="115"/>
              </a:spcBef>
              <a:spcAft>
                <a:spcPts val="115"/>
              </a:spcAft>
              <a:buClr>
                <a:srgbClr val="CC0066"/>
              </a:buClr>
              <a:buSzPct val="100000"/>
              <a:buFont typeface="Wingdings" pitchFamily="2" charset="2"/>
              <a:buChar char=""/>
              <a:tabLst>
                <a:tab pos="355600" algn="l"/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GB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dynamics: charge 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equilibration</a:t>
            </a:r>
          </a:p>
          <a:p>
            <a:pPr marL="355600" indent="-355600" algn="ctr" defTabSz="449263">
              <a:spcBef>
                <a:spcPts val="115"/>
              </a:spcBef>
              <a:buClr>
                <a:srgbClr val="CC0066"/>
              </a:buClr>
              <a:buSzPct val="100000"/>
              <a:buFont typeface="Wingdings" pitchFamily="2" charset="2"/>
              <a:buChar char=""/>
              <a:tabLst>
                <a:tab pos="355600" algn="l"/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endParaRPr lang="en-GB" sz="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ctr" defTabSz="449263">
              <a:spcBef>
                <a:spcPts val="115"/>
              </a:spcBef>
              <a:buClr>
                <a:srgbClr val="CC0066"/>
              </a:buClr>
              <a:buSzPct val="100000"/>
              <a:buFont typeface="Wingdings" pitchFamily="2" charset="2"/>
              <a:buChar char=""/>
              <a:tabLst>
                <a:tab pos="355600" algn="l"/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density dependence of the nuclear matter EOS at </a:t>
            </a:r>
            <a:r>
              <a:rPr lang="en-GB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GB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en-GB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ctr" defTabSz="449263">
              <a:spcBef>
                <a:spcPts val="115"/>
              </a:spcBef>
              <a:buClr>
                <a:srgbClr val="CC0066"/>
              </a:buClr>
              <a:buSzPct val="100000"/>
              <a:tabLst>
                <a:tab pos="355600" algn="l"/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probe the </a:t>
            </a:r>
            <a:r>
              <a:rPr lang="en-GB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isovector</a:t>
            </a:r>
            <a:r>
              <a:rPr lang="en-GB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part of the in-medium effective interaction at low densities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-181175"/>
            <a:ext cx="9144000" cy="1017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it-IT" sz="4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physics</a:t>
            </a:r>
            <a:r>
              <a:rPr lang="it-IT" sz="4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case</a:t>
            </a:r>
            <a:endParaRPr lang="it-IT" sz="4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7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gr.te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976035"/>
            <a:ext cx="4655156" cy="3253165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6024" y="5373216"/>
            <a:ext cx="8820472" cy="1479509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DD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decreasing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b for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Asy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-Soft and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Asy-Stiff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investigation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it-IT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discrepancy</a:t>
            </a:r>
            <a:endParaRPr lang="it-IT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0" y="694437"/>
            <a:ext cx="9144000" cy="1200329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indent="-1028700" algn="ctr">
              <a:defRPr/>
            </a:pP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DD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calculated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at b = 2, 4, 6 fm and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compared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evaporation</a:t>
            </a:r>
            <a:endParaRPr lang="it-IT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indent="-1028700" algn="ctr">
              <a:defRPr/>
            </a:pP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it-IT" baseline="-25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=1.5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028700" indent="-1028700" algn="ctr">
              <a:defRPr/>
            </a:pPr>
            <a:endParaRPr lang="it-IT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indent="-1028700" algn="ctr">
              <a:defRPr/>
            </a:pP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integrating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from 8 to 16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DD : </a:t>
            </a:r>
            <a:r>
              <a:rPr lang="it-IT" sz="4000" b="1" spc="50" baseline="3000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40,48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Ca+</a:t>
            </a:r>
            <a:r>
              <a:rPr lang="it-IT" sz="4000" b="1" spc="50" baseline="3000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152,144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Yield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uppo 21"/>
          <p:cNvGrpSpPr/>
          <p:nvPr/>
        </p:nvGrpSpPr>
        <p:grpSpPr>
          <a:xfrm>
            <a:off x="5076060" y="4199162"/>
            <a:ext cx="2105345" cy="309958"/>
            <a:chOff x="4499993" y="4172478"/>
            <a:chExt cx="1290807" cy="251287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588288" y="4172478"/>
              <a:ext cx="1202512" cy="25128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Evaporation</a:t>
              </a:r>
              <a:r>
                <a:rPr lang="it-IT" sz="14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it-IT" sz="140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exp</a:t>
              </a:r>
              <a:endParaRPr lang="it-IT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Connettore 2 10"/>
            <p:cNvCxnSpPr/>
            <p:nvPr/>
          </p:nvCxnSpPr>
          <p:spPr bwMode="auto">
            <a:xfrm flipH="1" flipV="1">
              <a:off x="4499993" y="4230861"/>
              <a:ext cx="176594" cy="58375"/>
            </a:xfrm>
            <a:prstGeom prst="straightConnector1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32764942"/>
      </p:ext>
    </p:extLst>
  </p:cSld>
  <p:clrMapOvr>
    <a:masterClrMapping/>
  </p:clrMapOvr>
  <p:transition spd="slow" advTm="28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-252536" y="273417"/>
            <a:ext cx="932351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2438" lvl="1" indent="4763" algn="just">
              <a:tabLst>
                <a:tab pos="452438" algn="l"/>
              </a:tabLst>
            </a:pPr>
            <a:endParaRPr lang="it-IT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8188" lvl="1" indent="-285750" algn="just">
              <a:buFont typeface="Arial" pitchFamily="34" charset="0"/>
              <a:buChar char="•"/>
              <a:tabLst>
                <a:tab pos="452438" algn="l"/>
              </a:tabLst>
            </a:pP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DD </a:t>
            </a:r>
            <a:r>
              <a:rPr lang="it-IT" dirty="0" err="1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survives</a:t>
            </a:r>
            <a:r>
              <a:rPr lang="it-IT" dirty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heavy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composite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systems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centered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at an </a:t>
            </a:r>
            <a:r>
              <a:rPr lang="it-IT" dirty="0" err="1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energy</a:t>
            </a:r>
            <a:r>
              <a:rPr lang="it-IT" dirty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it-IT" baseline="-25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DD 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~10.5 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MeV</a:t>
            </a:r>
            <a:r>
              <a:rPr lang="it-IT" dirty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lower than that 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</a:t>
            </a:r>
            <a:r>
              <a:rPr lang="it-IT" dirty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statistical 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GDR, E</a:t>
            </a:r>
            <a:r>
              <a:rPr lang="it-IT" baseline="-25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GDR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13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MeV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with a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width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it-IT" baseline="-25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DD 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3.5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MeV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in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both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fusion-evaporation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mass-symmetric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fission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events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738188" lvl="1" indent="-285750" algn="just">
              <a:buFont typeface="Arial" pitchFamily="34" charset="0"/>
              <a:buChar char="•"/>
              <a:tabLst>
                <a:tab pos="452438" algn="l"/>
              </a:tabLst>
            </a:pPr>
            <a:endParaRPr lang="it-IT" sz="1100" dirty="0" smtClean="0">
              <a:solidFill>
                <a:srgbClr val="33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738188" lvl="1" indent="-285750" algn="just">
              <a:buFont typeface="Arial" pitchFamily="34" charset="0"/>
              <a:buChar char="•"/>
              <a:tabLst>
                <a:tab pos="452438" algn="l"/>
              </a:tabLst>
            </a:pP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DD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ray angular distribution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with respect to the beam axis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evaporation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events shows a large anisotropy compatible with a dipole axis which has not rotated much with respect to the beam direction and with a dipole emission occurring in the early stages of the reaction. </a:t>
            </a:r>
          </a:p>
          <a:p>
            <a:pPr marL="738188" lvl="1" indent="-285750" algn="just">
              <a:buFont typeface="Arial" pitchFamily="34" charset="0"/>
              <a:buChar char="•"/>
              <a:tabLst>
                <a:tab pos="452438" algn="l"/>
              </a:tabLst>
            </a:pPr>
            <a:endParaRPr lang="en-US" sz="1100" dirty="0" smtClean="0">
              <a:solidFill>
                <a:srgbClr val="33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738188" lvl="1" indent="-285750" algn="just">
              <a:buFont typeface="Arial" pitchFamily="34" charset="0"/>
              <a:buChar char="•"/>
              <a:tabLst>
                <a:tab pos="452438" algn="l"/>
              </a:tabLst>
            </a:pP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fission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events, the preliminary analysis of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DD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ea typeface="Tahoma" pitchFamily="34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-ray - fragment angular correlation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with respect to the spin axis is compatible with a dipole emission  from  a deformed </a:t>
            </a:r>
            <a:r>
              <a:rPr lang="en-US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dinucleus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738188" lvl="1" indent="-285750" algn="just">
              <a:tabLst>
                <a:tab pos="452438" algn="l"/>
              </a:tabLst>
            </a:pP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endParaRPr lang="it-IT" sz="1100" dirty="0" smtClean="0">
              <a:solidFill>
                <a:srgbClr val="33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738188" lvl="1" indent="-285750" algn="just">
              <a:buFont typeface="Arial" pitchFamily="34" charset="0"/>
              <a:buChar char="•"/>
              <a:tabLst>
                <a:tab pos="452438" algn="l"/>
              </a:tabLst>
            </a:pP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BNV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transport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calculations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predict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centroid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width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angular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distributions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of the DD in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reasonable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agreement with the data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but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they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largely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overpredict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the </a:t>
            </a:r>
            <a:r>
              <a:rPr lang="it-IT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yield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it-IT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Need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better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understand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 pitchFamily="2" charset="2"/>
              </a:rPr>
              <a:t> the i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nterplay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influencing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DD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Conclusions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11760" y="4869160"/>
            <a:ext cx="6660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49263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DD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sensitive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density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dependence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EOS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beams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RIB-induced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probe the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dependence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densities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sub-saturation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defTabSz="449263">
              <a:buClr>
                <a:srgbClr val="00206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it-IT" sz="11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DD </a:t>
            </a:r>
            <a:r>
              <a:rPr lang="it-IT" sz="1600" dirty="0" smtClean="0">
                <a:solidFill>
                  <a:srgbClr val="333399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superheavy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??? 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realistic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predict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evaporation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residue cross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properly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DD </a:t>
            </a:r>
            <a:r>
              <a:rPr lang="it-IT" sz="1600" dirty="0" err="1" smtClean="0">
                <a:solidFill>
                  <a:srgbClr val="333399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it-IT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Esplosione 2 5"/>
          <p:cNvSpPr/>
          <p:nvPr/>
        </p:nvSpPr>
        <p:spPr>
          <a:xfrm>
            <a:off x="0" y="4869160"/>
            <a:ext cx="2771800" cy="1944216"/>
          </a:xfrm>
          <a:prstGeom prst="irregularSeal2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cene3d>
              <a:camera prst="orthographicFront"/>
              <a:lightRig rig="threePt" dir="t">
                <a:rot lat="0" lon="0" rev="6600000"/>
              </a:lightRig>
            </a:scene3d>
          </a:bodyPr>
          <a:lstStyle/>
          <a:p>
            <a:pPr algn="ctr"/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Future</a:t>
            </a:r>
            <a:endParaRPr lang="it-IT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93810219"/>
      </p:ext>
    </p:extLst>
  </p:cSld>
  <p:clrMapOvr>
    <a:masterClrMapping/>
  </p:clrMapOvr>
  <p:transition advTm="84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Collaboration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132856"/>
            <a:ext cx="8496944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lvl="0" defTabSz="449263">
              <a:buClr>
                <a:srgbClr val="000099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Parascandolo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PhD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thesis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), D.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Pierroutsakou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C.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Agodi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R. Alba, A.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Boiano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R.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Coniglione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E. De Filippo, A. Del Zoppo, E. Emanuele, F.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Farinon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A.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Guglielmetti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M. La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Commara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C.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Maiolino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B. Martin, C. Mazzocchi, M.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Mazzocco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M.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Romoli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M.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Sandoli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D.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Santonocito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C. Signorini, R. Silvestri, F.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Soramel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E. Strano, D. Torresi, A.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Trifirò</a:t>
            </a:r>
            <a:r>
              <a:rPr lang="it-IT" sz="2000" dirty="0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M. </a:t>
            </a:r>
            <a:r>
              <a:rPr lang="it-IT" sz="2000" dirty="0" err="1" smtClean="0">
                <a:solidFill>
                  <a:srgbClr val="33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Trimarchi</a:t>
            </a:r>
            <a:endParaRPr lang="en-GB" sz="2000" dirty="0" smtClean="0">
              <a:solidFill>
                <a:srgbClr val="33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1313" indent="-341313" defTabSz="449263">
              <a:buClr>
                <a:srgbClr val="000099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4925" y="4147094"/>
            <a:ext cx="907415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925" y="1412776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79512" y="4869160"/>
            <a:ext cx="86044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99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GB" sz="20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Baran</a:t>
            </a:r>
            <a:r>
              <a:rPr lang="en-GB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M. Colonna, M. Di Toro, C. Rizzo</a:t>
            </a:r>
          </a:p>
        </p:txBody>
      </p:sp>
    </p:spTree>
  </p:cSld>
  <p:clrMapOvr>
    <a:masterClrMapping/>
  </p:clrMapOvr>
  <p:transition spd="med" advTm="392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20903623">
            <a:off x="1426388" y="4181703"/>
            <a:ext cx="68606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!</a:t>
            </a:r>
            <a:endParaRPr lang="it-IT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96752"/>
            <a:ext cx="9144000" cy="483670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300" b="1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Experimental method</a:t>
            </a:r>
            <a:r>
              <a:rPr lang="en-US" sz="2300" b="1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Comparison of the energy spectra and the angular distributions of the </a:t>
            </a:r>
            <a:r>
              <a:rPr lang="en-US" sz="2100" b="1" dirty="0" smtClean="0">
                <a:solidFill>
                  <a:srgbClr val="333399"/>
                </a:solidFill>
                <a:latin typeface="Symbol" pitchFamily="18" charset="2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2100" dirty="0" smtClean="0">
                <a:solidFill>
                  <a:srgbClr val="333399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-rays</a:t>
            </a: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emitted in two reactions with </a:t>
            </a:r>
            <a:r>
              <a:rPr lang="en-US" sz="21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different charge asymmetry that populate the same CN with identical excitation energy and identical spin distribution</a:t>
            </a:r>
          </a:p>
          <a:p>
            <a:pPr algn="ctr">
              <a:lnSpc>
                <a:spcPct val="130000"/>
              </a:lnSpc>
            </a:pPr>
            <a:endParaRPr lang="en-US" dirty="0" smtClean="0">
              <a:solidFill>
                <a:srgbClr val="2D2D8A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endParaRPr lang="en-US" dirty="0" smtClean="0">
              <a:solidFill>
                <a:srgbClr val="2D2D8A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endParaRPr lang="en-US" dirty="0" smtClean="0">
              <a:solidFill>
                <a:srgbClr val="2D2D8A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300" b="1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Evidence of the dynamical dipole mode: </a:t>
            </a:r>
            <a:endParaRPr lang="en-US" sz="2300" b="1" dirty="0" smtClean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1) Extra  </a:t>
            </a:r>
            <a:r>
              <a:rPr lang="en-US" sz="2200" dirty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yield </a:t>
            </a:r>
            <a:r>
              <a:rPr lang="en-US" sz="2200" dirty="0" smtClean="0">
                <a:solidFill>
                  <a:srgbClr val="2D2D8A"/>
                </a:solidFill>
                <a:latin typeface="Symbol" pitchFamily="18" charset="2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(prompt dipole radiation)</a:t>
            </a:r>
            <a:r>
              <a:rPr lang="en-US" sz="2200" dirty="0">
                <a:solidFill>
                  <a:srgbClr val="00B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for the charge asymmetric system at </a:t>
            </a:r>
            <a:r>
              <a:rPr lang="en-US" sz="22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DD</a:t>
            </a:r>
            <a:r>
              <a:rPr lang="en-US" sz="22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&lt;E</a:t>
            </a:r>
            <a:r>
              <a:rPr lang="en-US" sz="2200" baseline="-250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GDR</a:t>
            </a:r>
            <a:endParaRPr lang="en-US" sz="2200" dirty="0">
              <a:solidFill>
                <a:srgbClr val="2D2D8A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anisotropic </a:t>
            </a:r>
            <a:r>
              <a:rPr lang="en-US" sz="2200" dirty="0">
                <a:solidFill>
                  <a:srgbClr val="2D2D8A"/>
                </a:solidFill>
                <a:latin typeface="Symbol" pitchFamily="18" charset="2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2200" dirty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-ray excess angular </a:t>
            </a:r>
            <a:r>
              <a:rPr lang="en-US" sz="2200" dirty="0" smtClean="0">
                <a:solidFill>
                  <a:srgbClr val="2D2D8A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distribution</a:t>
            </a:r>
            <a:endParaRPr lang="en-US" sz="2200" dirty="0">
              <a:solidFill>
                <a:srgbClr val="2D2D8A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-288032" y="-234280"/>
            <a:ext cx="9756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5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Dynamical</a:t>
            </a:r>
            <a:r>
              <a:rPr lang="it-IT" sz="365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5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Dipole</a:t>
            </a:r>
            <a:r>
              <a:rPr lang="it-IT" sz="365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</a:t>
            </a:r>
            <a:r>
              <a:rPr lang="it-IT" sz="365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fusion</a:t>
            </a:r>
            <a:r>
              <a:rPr lang="it-IT" sz="365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5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reactions</a:t>
            </a:r>
            <a:endParaRPr lang="it-IT" sz="365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4139952" y="3212976"/>
            <a:ext cx="648072" cy="72008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4"/>
          <p:cNvGrpSpPr/>
          <p:nvPr/>
        </p:nvGrpSpPr>
        <p:grpSpPr>
          <a:xfrm>
            <a:off x="0" y="1340769"/>
            <a:ext cx="9144000" cy="1261449"/>
            <a:chOff x="0" y="1340769"/>
            <a:chExt cx="9144000" cy="1261449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>
            <a:xfrm>
              <a:off x="0" y="1340769"/>
              <a:ext cx="9144000" cy="1008111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5195888" algn="l"/>
                </a:tabLst>
              </a:pP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As a fast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cooling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mechanism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of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the composite system the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prompt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dipole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radiation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could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be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used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to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favour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the </a:t>
              </a:r>
              <a:r>
                <a:rPr lang="it-IT" sz="2000" kern="0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super </a:t>
              </a:r>
              <a:r>
                <a:rPr lang="it-IT" sz="2000" kern="0" dirty="0" err="1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heavy</a:t>
              </a:r>
              <a:r>
                <a:rPr lang="it-IT" sz="2000" kern="0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element</a:t>
              </a:r>
              <a:r>
                <a:rPr lang="it-IT" sz="2000" kern="0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formation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through</a:t>
              </a:r>
              <a:r>
                <a:rPr lang="it-IT" sz="2000" kern="0" dirty="0" smtClean="0">
                  <a:solidFill>
                    <a:srgbClr val="0033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hot </a:t>
              </a:r>
              <a:r>
                <a:rPr lang="it-IT" sz="2000" kern="0" dirty="0" err="1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fusion</a:t>
              </a:r>
              <a:r>
                <a:rPr lang="it-IT" sz="2000" kern="0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it-IT" sz="2000" kern="0" dirty="0" err="1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reactions</a:t>
              </a:r>
              <a:r>
                <a:rPr lang="it-IT" sz="2000" kern="0" dirty="0" smtClean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971600" y="2276872"/>
              <a:ext cx="6984776" cy="325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defTabSz="449263">
                <a:buClr>
                  <a:srgbClr val="CC00CC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500" b="1" i="1" dirty="0" smtClean="0">
                  <a:solidFill>
                    <a:srgbClr val="00349E">
                      <a:lumMod val="60000"/>
                      <a:lumOff val="4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V. </a:t>
              </a:r>
              <a:r>
                <a:rPr lang="en-GB" sz="1500" b="1" i="1" dirty="0" err="1" smtClean="0">
                  <a:solidFill>
                    <a:srgbClr val="00349E">
                      <a:lumMod val="60000"/>
                      <a:lumOff val="4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Baran</a:t>
              </a:r>
              <a:r>
                <a:rPr lang="en-GB" sz="1500" b="1" i="1" dirty="0" smtClean="0">
                  <a:solidFill>
                    <a:srgbClr val="00349E">
                      <a:lumMod val="60000"/>
                      <a:lumOff val="4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et al., PRL  87(2001)  182501, C. </a:t>
              </a:r>
              <a:r>
                <a:rPr lang="en-GB" sz="1500" b="1" i="1" dirty="0" err="1" smtClean="0">
                  <a:solidFill>
                    <a:srgbClr val="00349E">
                      <a:lumMod val="60000"/>
                      <a:lumOff val="4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Simenel</a:t>
              </a:r>
              <a:r>
                <a:rPr lang="en-GB" sz="1500" b="1" i="1" dirty="0" smtClean="0">
                  <a:solidFill>
                    <a:srgbClr val="00349E">
                      <a:lumMod val="60000"/>
                      <a:lumOff val="4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et al.,  PRC 76(2007) 024609 </a:t>
              </a:r>
              <a:endParaRPr lang="it-IT" sz="1500" b="1" i="1" u="sng" dirty="0" smtClean="0">
                <a:solidFill>
                  <a:srgbClr val="00349E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reccia a destra 17"/>
          <p:cNvSpPr/>
          <p:nvPr/>
        </p:nvSpPr>
        <p:spPr>
          <a:xfrm rot="5400000">
            <a:off x="4358381" y="4866755"/>
            <a:ext cx="432048" cy="43685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3" name="Gruppo 21"/>
          <p:cNvGrpSpPr/>
          <p:nvPr/>
        </p:nvGrpSpPr>
        <p:grpSpPr>
          <a:xfrm>
            <a:off x="827584" y="2786258"/>
            <a:ext cx="7632848" cy="802147"/>
            <a:chOff x="611560" y="2276872"/>
            <a:chExt cx="7632848" cy="802147"/>
          </a:xfrm>
        </p:grpSpPr>
        <p:grpSp>
          <p:nvGrpSpPr>
            <p:cNvPr id="4" name="Gruppo 19"/>
            <p:cNvGrpSpPr/>
            <p:nvPr/>
          </p:nvGrpSpPr>
          <p:grpSpPr>
            <a:xfrm>
              <a:off x="3563888" y="2401159"/>
              <a:ext cx="504056" cy="662477"/>
              <a:chOff x="3641026" y="2381553"/>
              <a:chExt cx="426918" cy="414048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3641026" y="2381553"/>
                <a:ext cx="426918" cy="144016"/>
              </a:xfrm>
              <a:prstGeom prst="rightArrow">
                <a:avLst>
                  <a:gd name="adj1" fmla="val 50000"/>
                  <a:gd name="adj2" fmla="val 74180"/>
                </a:avLst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9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>
                <a:off x="3641026" y="2651585"/>
                <a:ext cx="426918" cy="144016"/>
              </a:xfrm>
              <a:prstGeom prst="rightArrow">
                <a:avLst>
                  <a:gd name="adj1" fmla="val 50000"/>
                  <a:gd name="adj2" fmla="val 74180"/>
                </a:avLst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ettangolo 18"/>
            <p:cNvSpPr/>
            <p:nvPr/>
          </p:nvSpPr>
          <p:spPr>
            <a:xfrm>
              <a:off x="611560" y="2276872"/>
              <a:ext cx="252825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9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Cold</a:t>
              </a:r>
              <a:r>
                <a:rPr lang="it-IT" sz="19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9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Fusion</a:t>
              </a:r>
              <a:r>
                <a:rPr lang="it-IT" sz="19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9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Reactions</a:t>
              </a:r>
              <a:endParaRPr lang="it-IT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it-IT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Hot </a:t>
              </a:r>
              <a:r>
                <a:rPr lang="it-IT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Fusion</a:t>
              </a:r>
              <a:r>
                <a:rPr lang="it-IT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Reactions</a:t>
              </a:r>
              <a:endParaRPr lang="it-IT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355976" y="2278800"/>
              <a:ext cx="3888432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195888" algn="l"/>
                </a:tabLst>
              </a:pPr>
              <a:r>
                <a:rPr lang="it-IT" sz="19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Larger</a:t>
              </a:r>
              <a:r>
                <a:rPr lang="it-IT" sz="19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CN </a:t>
              </a:r>
              <a:r>
                <a:rPr lang="it-IT" sz="19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survival</a:t>
              </a:r>
              <a:r>
                <a:rPr lang="it-IT" sz="19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9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probability</a:t>
              </a:r>
              <a:r>
                <a:rPr lang="it-IT" sz="19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tabLst>
                  <a:tab pos="5195888" algn="l"/>
                </a:tabLst>
              </a:pPr>
              <a:endParaRPr lang="it-IT" sz="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tabLst>
                  <a:tab pos="5195888" algn="l"/>
                </a:tabLst>
              </a:pPr>
              <a:r>
                <a:rPr lang="it-IT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Larger</a:t>
              </a:r>
              <a:r>
                <a:rPr lang="it-IT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CN </a:t>
              </a:r>
              <a:r>
                <a:rPr lang="it-IT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formation</a:t>
              </a:r>
              <a:r>
                <a:rPr lang="it-IT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probability</a:t>
              </a:r>
              <a:endParaRPr lang="it-IT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08520" y="5150802"/>
            <a:ext cx="9396536" cy="113877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it-IT" sz="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it-IT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it-IT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investigate the </a:t>
            </a:r>
            <a:r>
              <a:rPr lang="it-IT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existence</a:t>
            </a: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dynamical</a:t>
            </a:r>
            <a:r>
              <a:rPr lang="it-IT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dipole</a:t>
            </a:r>
            <a:r>
              <a:rPr lang="it-IT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 </a:t>
            </a: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heavier</a:t>
            </a: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composite </a:t>
            </a:r>
            <a:r>
              <a:rPr lang="it-IT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it-IT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>
              <a:defRPr/>
            </a:pPr>
            <a:r>
              <a:rPr lang="it-IT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it-IT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0" y="-182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Dynamical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Dipole</a:t>
            </a:r>
            <a:endParaRPr lang="it-IT" sz="4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sz="3600" b="1" i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Heavier</a:t>
            </a:r>
            <a:r>
              <a:rPr lang="it-IT" sz="3600" b="1" i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i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Systems</a:t>
            </a:r>
            <a:endParaRPr lang="it-IT" sz="3600" b="1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" name="Gruppo 16"/>
          <p:cNvGrpSpPr/>
          <p:nvPr/>
        </p:nvGrpSpPr>
        <p:grpSpPr>
          <a:xfrm>
            <a:off x="35496" y="3807331"/>
            <a:ext cx="9108504" cy="1061829"/>
            <a:chOff x="35496" y="3781489"/>
            <a:chExt cx="9108504" cy="1061829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5496" y="3781489"/>
              <a:ext cx="5832648" cy="1061829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449263">
                <a:buClr>
                  <a:srgbClr val="CC00CC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1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Does the dynamical dipole yield decrease with the increasing of the mass of the reaction partners  as TDHF calculations predict ?  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5796136" y="4005065"/>
              <a:ext cx="334786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500" b="1" i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GB" sz="1500" b="1" i="1" dirty="0" err="1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Simenel</a:t>
              </a:r>
              <a:r>
                <a:rPr lang="en-GB" sz="1500" b="1" i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et al., PRL 86(2001) 2971 </a:t>
              </a:r>
              <a:endParaRPr lang="it-IT" sz="15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53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/>
          <p:cNvSpPr txBox="1">
            <a:spLocks/>
          </p:cNvSpPr>
          <p:nvPr/>
        </p:nvSpPr>
        <p:spPr>
          <a:xfrm>
            <a:off x="0" y="-2342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Dynamical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Dipole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it-IT" sz="4000" b="1" spc="50" baseline="3000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192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Pb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059832" y="1614279"/>
            <a:ext cx="27718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baseline="4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it-IT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</a:t>
            </a:r>
            <a:endParaRPr lang="it-IT" sz="2200" b="1" dirty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200" b="1" baseline="30000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it-IT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= 236 </a:t>
            </a:r>
            <a:r>
              <a:rPr lang="it-IT" sz="2200" b="1" dirty="0" err="1" smtClean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it-IT" sz="2200" b="1" dirty="0" smtClean="0">
              <a:solidFill>
                <a:srgbClr val="F234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800" b="1" dirty="0" smtClean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it-IT" sz="2200" b="1" dirty="0" err="1" smtClean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200" b="1" baseline="-25000" dirty="0" err="1" smtClean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it-IT" sz="2200" b="1" baseline="-25000" dirty="0" smtClean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=74</a:t>
            </a:r>
            <a:r>
              <a:rPr lang="en-GB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endParaRPr lang="it-IT" sz="2200" b="1" dirty="0">
              <a:solidFill>
                <a:srgbClr val="F234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800" b="1" dirty="0">
              <a:solidFill>
                <a:srgbClr val="F234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200" b="1" baseline="-25000" dirty="0" err="1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it-IT" sz="2200" b="1" baseline="-25000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,evap</a:t>
            </a:r>
            <a:r>
              <a:rPr lang="it-IT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=36</a:t>
            </a:r>
            <a:r>
              <a:rPr lang="en-GB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endParaRPr lang="it-IT" sz="2200" b="1" dirty="0">
              <a:solidFill>
                <a:srgbClr val="F234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800" b="1" dirty="0">
              <a:solidFill>
                <a:srgbClr val="F234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200" b="1" baseline="-25000" dirty="0" err="1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200" b="1" dirty="0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(l=0) = 10.4 </a:t>
            </a:r>
            <a:r>
              <a:rPr lang="it-IT" sz="2200" b="1" dirty="0" err="1">
                <a:solidFill>
                  <a:srgbClr val="F2340E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it-IT" sz="2200" b="1" dirty="0" err="1">
                <a:solidFill>
                  <a:srgbClr val="F2340E"/>
                </a:solidFill>
                <a:latin typeface="Trebuchet MS"/>
              </a:rPr>
              <a:t>V</a:t>
            </a:r>
            <a:endParaRPr lang="it-IT" sz="2200" b="1" dirty="0">
              <a:solidFill>
                <a:srgbClr val="F2340E"/>
              </a:solidFill>
              <a:latin typeface="Trebuchet MS"/>
            </a:endParaRPr>
          </a:p>
        </p:txBody>
      </p:sp>
      <p:grpSp>
        <p:nvGrpSpPr>
          <p:cNvPr id="3" name="Gruppo 32"/>
          <p:cNvGrpSpPr/>
          <p:nvPr/>
        </p:nvGrpSpPr>
        <p:grpSpPr>
          <a:xfrm>
            <a:off x="107504" y="1062028"/>
            <a:ext cx="2952328" cy="2488342"/>
            <a:chOff x="611560" y="2708920"/>
            <a:chExt cx="2952328" cy="2488342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827584" y="2708920"/>
              <a:ext cx="25202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baseline="40000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it-IT" sz="2400" b="1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Ca + </a:t>
              </a:r>
              <a:r>
                <a:rPr lang="it-IT" sz="2400" b="1" baseline="40000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152</a:t>
              </a:r>
              <a:r>
                <a:rPr lang="it-IT" sz="2400" b="1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Sm</a:t>
              </a:r>
            </a:p>
            <a:p>
              <a:pPr algn="ctr"/>
              <a:r>
                <a:rPr lang="it-IT" sz="24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it-IT" sz="2400" baseline="-340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lab</a:t>
              </a:r>
              <a:r>
                <a:rPr lang="it-IT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= 440 </a:t>
              </a:r>
              <a:r>
                <a:rPr lang="it-IT" sz="2400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MeV</a:t>
              </a:r>
              <a:endParaRPr lang="it-IT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it-IT" sz="2400" baseline="-8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D(t=0) = 30.6 </a:t>
              </a:r>
              <a:r>
                <a:rPr lang="it-IT" sz="2400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fm</a:t>
              </a:r>
              <a:endParaRPr lang="it-IT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it-IT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∆</a:t>
              </a:r>
              <a:r>
                <a:rPr lang="it-IT" sz="2400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= 0.22</a:t>
              </a:r>
              <a:endParaRPr lang="it-IT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11560" y="4797152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i="1" dirty="0" err="1" smtClean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Charge</a:t>
              </a:r>
              <a:r>
                <a:rPr lang="it-IT" sz="2000" b="1" i="1" dirty="0" smtClean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b="1" i="1" dirty="0" err="1" smtClean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rPr>
                <a:t>Asymmetric</a:t>
              </a:r>
              <a:endParaRPr lang="it-IT" sz="20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uppo 39"/>
          <p:cNvGrpSpPr/>
          <p:nvPr/>
        </p:nvGrpSpPr>
        <p:grpSpPr>
          <a:xfrm>
            <a:off x="6084168" y="1052736"/>
            <a:ext cx="2952328" cy="2488342"/>
            <a:chOff x="3203848" y="2708920"/>
            <a:chExt cx="2952328" cy="2488342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3203848" y="2708920"/>
              <a:ext cx="25202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baseline="40000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it-IT" sz="2400" b="1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Ca + </a:t>
              </a:r>
              <a:r>
                <a:rPr lang="it-IT" sz="2400" b="1" baseline="40000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144</a:t>
              </a:r>
              <a:r>
                <a:rPr lang="it-IT" sz="2400" b="1" dirty="0">
                  <a:solidFill>
                    <a:srgbClr val="F2340E"/>
                  </a:solidFill>
                  <a:latin typeface="Times New Roman" pitchFamily="18" charset="0"/>
                  <a:cs typeface="Times New Roman" pitchFamily="18" charset="0"/>
                </a:rPr>
                <a:t>Sm</a:t>
              </a:r>
            </a:p>
            <a:p>
              <a:pPr algn="ctr"/>
              <a:r>
                <a:rPr lang="it-IT" sz="2400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it-IT" sz="2400" baseline="-34000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lab</a:t>
              </a:r>
              <a:r>
                <a:rPr lang="it-IT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 485 </a:t>
              </a:r>
              <a:r>
                <a:rPr lang="it-IT" sz="24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MeV</a:t>
              </a:r>
              <a:endParaRPr lang="it-IT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it-IT" sz="2400" baseline="-8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D(t=0) = 5.3 </a:t>
              </a:r>
              <a:r>
                <a:rPr lang="it-IT" sz="2400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fm</a:t>
              </a:r>
              <a:endParaRPr lang="it-IT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it-IT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it-IT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∆</a:t>
              </a:r>
              <a:r>
                <a:rPr lang="it-IT" sz="2400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it-IT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= 0.18</a:t>
              </a:r>
              <a:endParaRPr lang="it-IT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203848" y="4797152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i="1" dirty="0" err="1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Charge</a:t>
              </a:r>
              <a:r>
                <a:rPr lang="it-IT" sz="2000" b="1" i="1" dirty="0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2000" b="1" i="1" dirty="0" err="1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Symmetric</a:t>
              </a:r>
              <a:endParaRPr lang="it-IT" sz="20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843808" y="1700808"/>
            <a:ext cx="3234584" cy="216024"/>
            <a:chOff x="2843808" y="2060848"/>
            <a:chExt cx="3234584" cy="216024"/>
          </a:xfrm>
        </p:grpSpPr>
        <p:cxnSp>
          <p:nvCxnSpPr>
            <p:cNvPr id="17" name="Connettore 2 16"/>
            <p:cNvCxnSpPr/>
            <p:nvPr/>
          </p:nvCxnSpPr>
          <p:spPr>
            <a:xfrm>
              <a:off x="2843808" y="2060848"/>
              <a:ext cx="720000" cy="216024"/>
            </a:xfrm>
            <a:prstGeom prst="straightConnector1">
              <a:avLst/>
            </a:prstGeom>
            <a:ln w="412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rot="9000000">
              <a:off x="5358392" y="2060848"/>
              <a:ext cx="720000" cy="216024"/>
            </a:xfrm>
            <a:prstGeom prst="straightConnector1">
              <a:avLst/>
            </a:prstGeom>
            <a:ln w="412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1043608" y="4509120"/>
            <a:ext cx="29699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8007F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Fusion</a:t>
            </a:r>
            <a:r>
              <a:rPr kumimoji="0" lang="it-IT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8007F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- </a:t>
            </a:r>
            <a:r>
              <a:rPr kumimoji="0" lang="it-IT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8007F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Evaporation</a:t>
            </a: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rgbClr val="68007F">
                  <a:lumMod val="75000"/>
                </a:srgbClr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6145933" y="4509120"/>
            <a:ext cx="10903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C007F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Fission</a:t>
            </a: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rgbClr val="9C007F">
                  <a:lumMod val="75000"/>
                </a:srgbClr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40" name="Freccia in giù 39"/>
          <p:cNvSpPr/>
          <p:nvPr/>
        </p:nvSpPr>
        <p:spPr>
          <a:xfrm>
            <a:off x="4229612" y="3933056"/>
            <a:ext cx="288032" cy="504056"/>
          </a:xfrm>
          <a:prstGeom prst="downArrow">
            <a:avLst/>
          </a:prstGeom>
          <a:solidFill>
            <a:srgbClr val="FF388C"/>
          </a:solidFill>
          <a:ln w="127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2008" y="4941168"/>
            <a:ext cx="4355976" cy="8640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Detection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of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evaporation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residues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in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singles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and in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coincidence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with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-rays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and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charged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particles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Trebuchet MS"/>
            </a:endParaRPr>
          </a:p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0" cap="none" spc="0" normalizeH="0" baseline="0" noProof="0" dirty="0" smtClean="0">
              <a:ln>
                <a:noFill/>
              </a:ln>
              <a:solidFill>
                <a:srgbClr val="152FED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4536504" y="4941168"/>
            <a:ext cx="4572000" cy="792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Detection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of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the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two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fission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fragments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in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singles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and in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coincidence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with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-rays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and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charged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effectLst/>
                <a:uLnTx/>
                <a:uFillTx/>
                <a:latin typeface="Trebuchet MS"/>
              </a:rPr>
              <a:t>particles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00349E">
                  <a:lumMod val="75000"/>
                </a:srgbClr>
              </a:solidFill>
              <a:effectLst/>
              <a:uLnTx/>
              <a:uFillTx/>
              <a:latin typeface="Trebuchet MS"/>
            </a:endParaRPr>
          </a:p>
          <a:p>
            <a:pPr marL="265113" marR="0" lvl="0" indent="-265113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rgbClr val="152FED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46" name="Freccia in giù 45"/>
          <p:cNvSpPr/>
          <p:nvPr/>
        </p:nvSpPr>
        <p:spPr>
          <a:xfrm>
            <a:off x="4211960" y="5733256"/>
            <a:ext cx="288032" cy="504056"/>
          </a:xfrm>
          <a:prstGeom prst="downArrow">
            <a:avLst/>
          </a:prstGeom>
          <a:solidFill>
            <a:srgbClr val="FF388C"/>
          </a:solidFill>
          <a:ln w="127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-ray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 (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particles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)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multiplicity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spectra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  and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angular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distribution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/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D3"/>
                </a:solidFill>
                <a:effectLst/>
                <a:uLnTx/>
                <a:uFillTx/>
              </a:rPr>
              <a:t>correlation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005BD3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p:transition advTm="42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40" grpId="0" animBg="1"/>
      <p:bldP spid="44" grpId="0" build="allAtOnce"/>
      <p:bldP spid="45" grpId="0" build="allAtOnce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/>
          <p:cNvSpPr txBox="1"/>
          <p:nvPr/>
        </p:nvSpPr>
        <p:spPr bwMode="auto">
          <a:xfrm>
            <a:off x="5580112" y="836712"/>
            <a:ext cx="35638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Font typeface="Symbol" pitchFamily="18" charset="2"/>
              <a:buChar char="g"/>
              <a:defRPr/>
            </a:pP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rays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light </a:t>
            </a:r>
            <a:r>
              <a:rPr lang="it-IT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detectors</a:t>
            </a:r>
            <a:endParaRPr lang="it-IT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Symbol" pitchFamily="18" charset="2"/>
              <a:buChar char="g"/>
              <a:defRPr/>
            </a:pPr>
            <a:endParaRPr lang="it-IT" sz="600" b="1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MEDEA</a:t>
            </a:r>
            <a:r>
              <a:rPr lang="it-IT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it-IT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it-IT" sz="2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ulti</a:t>
            </a:r>
            <a:r>
              <a:rPr lang="it-IT" sz="23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3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lement</a:t>
            </a:r>
            <a:r>
              <a:rPr lang="it-IT" sz="23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it-IT" sz="23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tector</a:t>
            </a:r>
            <a:r>
              <a:rPr lang="it-IT" sz="23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3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rray</a:t>
            </a:r>
            <a:endParaRPr lang="it-IT" sz="23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800" dirty="0">
              <a:solidFill>
                <a:srgbClr val="000099"/>
              </a:solidFill>
              <a:latin typeface="Arial Rounded MT Bold" pitchFamily="34" charset="0"/>
            </a:endParaRPr>
          </a:p>
          <a:p>
            <a:pPr algn="ctr"/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180 BaF</a:t>
            </a:r>
            <a:r>
              <a:rPr lang="it-IT" b="1" baseline="-25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(48 at </a:t>
            </a:r>
            <a:r>
              <a:rPr lang="en-US" b="1" dirty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=90°)</a:t>
            </a:r>
          </a:p>
          <a:p>
            <a:pPr algn="ctr"/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d=22 cm (</a:t>
            </a:r>
            <a:r>
              <a:rPr lang="it-IT" b="1" dirty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DW</a:t>
            </a:r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= 3.37</a:t>
            </a:r>
            <a:r>
              <a:rPr lang="el-GR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it-IT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0" y="5336048"/>
            <a:ext cx="91440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Position sensitive </a:t>
            </a:r>
            <a:r>
              <a:rPr lang="it-IT" sz="2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PPACs</a:t>
            </a:r>
            <a:r>
              <a:rPr lang="it-IT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it-IT" sz="7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it-IT" sz="1900" dirty="0" smtClean="0">
                <a:solidFill>
                  <a:srgbClr val="152FE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9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it-IT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± 3.75° at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cm from the target 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900" b="1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DW</a:t>
            </a:r>
            <a:r>
              <a:rPr lang="it-IT" sz="1900" baseline="-25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it-IT" sz="19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it-IT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0.089 </a:t>
            </a:r>
            <a:r>
              <a:rPr lang="it-IT" sz="19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evaporation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residues</a:t>
            </a:r>
            <a:endParaRPr lang="it-IT" sz="1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53°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± 11° (</a:t>
            </a:r>
            <a:r>
              <a:rPr lang="en-US" sz="19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=22°) at  16 cm from the target 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900" b="1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DW</a:t>
            </a:r>
            <a:r>
              <a:rPr lang="it-IT" sz="1900" baseline="-25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0.16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fission</a:t>
            </a:r>
            <a:r>
              <a:rPr lang="it-IT" sz="1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  <a:endParaRPr lang="en-US" sz="1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0" y="-2342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Experimental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Setup</a:t>
            </a:r>
            <a:endParaRPr lang="it-IT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6065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470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-2342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Excitation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Energy</a:t>
            </a:r>
            <a:endParaRPr lang="it-IT" sz="3600" b="1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63344" y="3274407"/>
          <a:ext cx="3108325" cy="720725"/>
        </p:xfrm>
        <a:graphic>
          <a:graphicData uri="http://schemas.openxmlformats.org/presentationml/2006/ole">
            <p:oleObj spid="_x0000_s29698" name="Equazione" r:id="rId5" imgW="2070000" imgH="4824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95132" y="4158645"/>
          <a:ext cx="2652712" cy="369887"/>
        </p:xfrm>
        <a:graphic>
          <a:graphicData uri="http://schemas.openxmlformats.org/presentationml/2006/ole">
            <p:oleObj spid="_x0000_s29699" name="Equazione" r:id="rId6" imgW="1917360" imgH="266400" progId="Equation.3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6403" y="2852936"/>
            <a:ext cx="4099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the system of the emitting source :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221442" y="3445137"/>
            <a:ext cx="4099573" cy="1176438"/>
            <a:chOff x="400419" y="3444775"/>
            <a:chExt cx="4099573" cy="1176438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534577" y="3949700"/>
            <a:ext cx="3835400" cy="671513"/>
          </p:xfrm>
          <a:graphic>
            <a:graphicData uri="http://schemas.openxmlformats.org/presentationml/2006/ole">
              <p:oleObj spid="_x0000_s29700" name="Equazione" r:id="rId7" imgW="2755800" imgH="482400" progId="Equation.3">
                <p:embed/>
              </p:oleObj>
            </a:graphicData>
          </a:graphic>
        </p:graphicFrame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00419" y="3444775"/>
              <a:ext cx="4099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Trebuchet MS"/>
                </a:rPr>
                <a:t>1. </a:t>
              </a:r>
              <a:r>
                <a:rPr lang="it-IT" dirty="0">
                  <a:solidFill>
                    <a:srgbClr val="7030A0"/>
                  </a:solidFill>
                  <a:latin typeface="Trebuchet MS"/>
                  <a:cs typeface="Tahoma" pitchFamily="34" charset="0"/>
                </a:rPr>
                <a:t>Maxwell distribution (surface-type)</a:t>
              </a: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60032" y="4509121"/>
            <a:ext cx="4248472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M : </a:t>
            </a:r>
            <a:r>
              <a:rPr lang="it-IT" sz="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multiplicity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   T : source temperature</a:t>
            </a:r>
          </a:p>
          <a:p>
            <a:pPr>
              <a:lnSpc>
                <a:spcPts val="2100"/>
              </a:lnSpc>
            </a:pPr>
            <a:r>
              <a:rPr lang="it-IT" sz="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E</a:t>
            </a:r>
            <a:r>
              <a:rPr lang="it-IT" sz="1500" b="1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c</a:t>
            </a:r>
            <a:r>
              <a:rPr lang="it-IT" sz="1500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: 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Coulomb </a:t>
            </a:r>
            <a:r>
              <a:rPr lang="it-IT" sz="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barrier</a:t>
            </a:r>
            <a:endParaRPr lang="it-IT" sz="15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rebuchet MS"/>
              <a:cs typeface="Tahoma" pitchFamily="34" charset="0"/>
            </a:endParaRPr>
          </a:p>
          <a:p>
            <a:pPr>
              <a:lnSpc>
                <a:spcPts val="2100"/>
              </a:lnSpc>
            </a:pP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E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’: particle energy in the source </a:t>
            </a:r>
          </a:p>
          <a:p>
            <a:pPr>
              <a:lnSpc>
                <a:spcPts val="2100"/>
              </a:lnSpc>
            </a:pPr>
            <a:r>
              <a:rPr lang="it-IT" sz="1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reference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frame</a:t>
            </a:r>
            <a:endParaRPr lang="it-IT" sz="1500" b="1" dirty="0">
              <a:solidFill>
                <a:schemeClr val="accent2">
                  <a:lumMod val="60000"/>
                  <a:lumOff val="40000"/>
                </a:schemeClr>
              </a:solidFill>
              <a:latin typeface="Trebuchet MS"/>
              <a:cs typeface="Tahoma" pitchFamily="34" charset="0"/>
            </a:endParaRPr>
          </a:p>
          <a:p>
            <a:pPr>
              <a:lnSpc>
                <a:spcPts val="2100"/>
              </a:lnSpc>
            </a:pPr>
            <a:r>
              <a:rPr lang="it-IT" sz="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E</a:t>
            </a:r>
            <a:r>
              <a:rPr lang="it-IT" sz="1500" b="1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s</a:t>
            </a:r>
            <a:r>
              <a:rPr lang="it-IT" sz="1500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: 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energy of a </a:t>
            </a:r>
            <a:r>
              <a:rPr lang="it-IT" sz="1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particle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</a:t>
            </a:r>
            <a:r>
              <a:rPr lang="it-IT" sz="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moving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</a:t>
            </a:r>
            <a:r>
              <a:rPr lang="it-IT" sz="15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with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 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the source velocity</a:t>
            </a:r>
          </a:p>
          <a:p>
            <a:pPr>
              <a:lnSpc>
                <a:spcPts val="2100"/>
              </a:lnSpc>
            </a:pP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E</a:t>
            </a:r>
            <a:r>
              <a:rPr lang="it-IT" sz="1500" b="1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lab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, 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  <a:cs typeface="Tahoma" pitchFamily="34" charset="0"/>
              </a:rPr>
              <a:t>q </a:t>
            </a:r>
            <a:r>
              <a:rPr lang="it-IT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: </a:t>
            </a:r>
            <a:r>
              <a:rPr lang="it-IT" sz="1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/>
                <a:cs typeface="Tahoma" pitchFamily="34" charset="0"/>
              </a:rPr>
              <a:t>particle energy and angle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456148" y="2852936"/>
            <a:ext cx="314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laboratory: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251520" y="4941168"/>
            <a:ext cx="4204072" cy="1233066"/>
            <a:chOff x="407205" y="5147900"/>
            <a:chExt cx="4204072" cy="1233066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461552" y="5676116"/>
            <a:ext cx="4149725" cy="704850"/>
          </p:xfrm>
          <a:graphic>
            <a:graphicData uri="http://schemas.openxmlformats.org/presentationml/2006/ole">
              <p:oleObj spid="_x0000_s29701" name="Equazione" r:id="rId8" imgW="2984400" imgH="507960" progId="Equation.3">
                <p:embed/>
              </p:oleObj>
            </a:graphicData>
          </a:graphic>
        </p:graphicFrame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07205" y="5147900"/>
              <a:ext cx="40927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1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2. </a:t>
              </a:r>
              <a:r>
                <a:rPr lang="it-IT" sz="18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Tahoma" pitchFamily="34" charset="0"/>
                </a:rPr>
                <a:t>Maxwell distribution (volume-type)</a:t>
              </a: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0" y="1601311"/>
            <a:ext cx="91440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10"/>
              </a:spcBef>
              <a:spcAft>
                <a:spcPts val="120"/>
              </a:spcAft>
            </a:pP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spectra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angles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reproduced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moving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t-IT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ts val="110"/>
              </a:spcBef>
              <a:spcAft>
                <a:spcPts val="120"/>
              </a:spcAft>
            </a:pPr>
            <a:r>
              <a:rPr lang="it-IT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slow source: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CN (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fission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fragment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evaporation</a:t>
            </a:r>
            <a:endParaRPr lang="it-IT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ts val="110"/>
              </a:spcBef>
              <a:spcAft>
                <a:spcPts val="120"/>
              </a:spcAft>
            </a:pPr>
            <a:r>
              <a:rPr lang="it-IT" b="1" dirty="0" smtClean="0">
                <a:solidFill>
                  <a:srgbClr val="0069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intermediate </a:t>
            </a:r>
            <a:r>
              <a:rPr lang="it-IT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it-IT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source: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preequilibrium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emitted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thermalization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the composite system</a:t>
            </a:r>
            <a:endParaRPr lang="it-IT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-144016" y="6453336"/>
            <a:ext cx="9468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** The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multiplicity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data and </a:t>
            </a:r>
            <a:r>
              <a:rPr lang="it-IT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systematics**</a:t>
            </a:r>
            <a:endParaRPr lang="it-IT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62068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t-IT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preequilibrium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endParaRPr lang="it-IT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100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E*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CN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detecting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charged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endParaRPr lang="it-IT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79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48Ca.alpha.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4806" y="3861048"/>
            <a:ext cx="4213698" cy="2977200"/>
          </a:xfrm>
          <a:prstGeom prst="rect">
            <a:avLst/>
          </a:prstGeom>
        </p:spPr>
      </p:pic>
      <p:pic>
        <p:nvPicPr>
          <p:cNvPr id="15" name="Immagine 14" descr="40Ca.alpha.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861048"/>
            <a:ext cx="4213698" cy="2977200"/>
          </a:xfrm>
          <a:prstGeom prst="rect">
            <a:avLst/>
          </a:prstGeom>
        </p:spPr>
      </p:pic>
      <p:pic>
        <p:nvPicPr>
          <p:cNvPr id="13" name="Immagine 12" descr="40Ca.protoni.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052736"/>
            <a:ext cx="4211960" cy="2975972"/>
          </a:xfrm>
          <a:prstGeom prst="rect">
            <a:avLst/>
          </a:prstGeom>
        </p:spPr>
      </p:pic>
      <p:pic>
        <p:nvPicPr>
          <p:cNvPr id="14" name="Immagine 13" descr="48Ca.protoni.col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1125048"/>
            <a:ext cx="4213698" cy="29772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779912" y="115668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it-IT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spectra</a:t>
            </a:r>
            <a:endParaRPr lang="it-IT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95936" y="393305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it-IT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spectra</a:t>
            </a:r>
            <a:endParaRPr lang="it-IT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0" y="-2342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Excitation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Energy : </a:t>
            </a:r>
            <a:r>
              <a:rPr lang="it-IT" sz="3600" b="1" i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Evaporation</a:t>
            </a:r>
            <a:endParaRPr lang="it-IT" sz="3600" b="1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384376" y="83671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PRELIMINARY !!!</a:t>
            </a:r>
          </a:p>
        </p:txBody>
      </p:sp>
    </p:spTree>
    <p:custDataLst>
      <p:tags r:id="rId1"/>
    </p:custDataLst>
  </p:cSld>
  <p:clrMapOvr>
    <a:masterClrMapping/>
  </p:clrMapOvr>
  <p:transition advTm="13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"/>
          <p:cNvGraphicFramePr>
            <a:graphicFrameLocks noGrp="1"/>
          </p:cNvGraphicFramePr>
          <p:nvPr/>
        </p:nvGraphicFramePr>
        <p:xfrm>
          <a:off x="-1016" y="3973336"/>
          <a:ext cx="9036498" cy="1615904"/>
        </p:xfrm>
        <a:graphic>
          <a:graphicData uri="http://schemas.openxmlformats.org/drawingml/2006/table">
            <a:tbl>
              <a:tblPr firstCol="1">
                <a:tableStyleId>{775DCB02-9BB8-47FD-8907-85C794F793BA}</a:tableStyleId>
              </a:tblPr>
              <a:tblGrid>
                <a:gridCol w="1220807"/>
                <a:gridCol w="862956"/>
                <a:gridCol w="1005464"/>
                <a:gridCol w="1076715"/>
                <a:gridCol w="1135301"/>
                <a:gridCol w="1292060"/>
                <a:gridCol w="1220807"/>
                <a:gridCol w="1222388"/>
              </a:tblGrid>
              <a:tr h="48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(cm/ns)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endParaRPr kumimoji="0" 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(MeV)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(cm/ns)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58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 + 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1.81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6.61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1.56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0.15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63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 + 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2.24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3.67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7.10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1.94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graphicFrame>
        <p:nvGraphicFramePr>
          <p:cNvPr id="6" name="Group 22"/>
          <p:cNvGraphicFramePr>
            <a:graphicFrameLocks noGrp="1"/>
          </p:cNvGraphicFramePr>
          <p:nvPr/>
        </p:nvGraphicFramePr>
        <p:xfrm>
          <a:off x="35496" y="1196752"/>
          <a:ext cx="9001001" cy="1656184"/>
        </p:xfrm>
        <a:graphic>
          <a:graphicData uri="http://schemas.openxmlformats.org/drawingml/2006/table">
            <a:tbl>
              <a:tblPr firstCol="1">
                <a:tableStyleId>{35758FB7-9AC5-4552-8A53-C91805E547FA}</a:tableStyleId>
              </a:tblPr>
              <a:tblGrid>
                <a:gridCol w="1216011"/>
                <a:gridCol w="859565"/>
                <a:gridCol w="1001513"/>
                <a:gridCol w="1072487"/>
                <a:gridCol w="1130842"/>
                <a:gridCol w="1286985"/>
                <a:gridCol w="1116378"/>
                <a:gridCol w="131722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(cm/ns)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(cm/ns)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 + 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2.17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2.78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4.96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1.56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0.06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 + </a:t>
                      </a:r>
                      <a:r>
                        <a:rPr kumimoji="0" lang="en-US" sz="1400" b="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1.94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2.82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4.98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1.74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0.07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-36512" y="-234280"/>
            <a:ext cx="9252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Excitation</a:t>
            </a:r>
            <a:r>
              <a:rPr lang="it-IT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Energy : </a:t>
            </a:r>
            <a:r>
              <a:rPr lang="it-IT" sz="3600" b="1" i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Evaporation</a:t>
            </a:r>
            <a:r>
              <a:rPr lang="it-IT" sz="3600" b="1" i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3600" b="1" i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496" y="8367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Protons</a:t>
            </a:r>
            <a:endParaRPr lang="it-IT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36512" y="360495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it-IT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endParaRPr lang="it-IT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16216" y="76470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PRELIMINARY !!!</a:t>
            </a: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0" y="5930696"/>
            <a:ext cx="9144000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compound nucleus formed in the </a:t>
            </a:r>
            <a:r>
              <a:rPr lang="en-US" sz="2100" baseline="4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40,48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baseline="4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152,144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fusion reactions at ~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MeV/nucleon has the same average excitation 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 and the same mass A  = 189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-72008" y="3140968"/>
            <a:ext cx="932452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100" b="1" baseline="30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40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 + </a:t>
            </a:r>
            <a:r>
              <a:rPr lang="it-IT" sz="2100" b="1" baseline="30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152</a:t>
            </a:r>
            <a:r>
              <a:rPr lang="it-IT" sz="21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Sm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E</a:t>
            </a:r>
            <a:r>
              <a:rPr lang="en-US" sz="2100" b="1" baseline="30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*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222± 3 MeV     </a:t>
            </a:r>
            <a:r>
              <a:rPr lang="it-IT" sz="2100" b="1" baseline="300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48</a:t>
            </a:r>
            <a:r>
              <a:rPr lang="it-IT" sz="21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 + </a:t>
            </a:r>
            <a:r>
              <a:rPr lang="it-IT" sz="2100" b="1" baseline="300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144</a:t>
            </a:r>
            <a:r>
              <a:rPr lang="it-IT" sz="21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Sm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E</a:t>
            </a:r>
            <a:r>
              <a:rPr lang="en-US" sz="2100" b="1" baseline="300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*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223 ± 3 MeV</a:t>
            </a:r>
          </a:p>
        </p:txBody>
      </p:sp>
    </p:spTree>
    <p:custDataLst>
      <p:tags r:id="rId1"/>
    </p:custDataLst>
  </p:cSld>
  <p:clrMapOvr>
    <a:masterClrMapping/>
  </p:clrMapOvr>
  <p:transition advTm="39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4.7|25.8|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7|5.7|0.5|4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0.1|2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6.2|1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3|14.2|13.3|1.2|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5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6|16.9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6|2.1|8.6|4.7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2.9|32.3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5.8|0.8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9.1|1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3.9|2.3|0.9|10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monto">
  <a:themeElements>
    <a:clrScheme name="Personalizzato 1">
      <a:dk1>
        <a:sysClr val="windowText" lastClr="000000"/>
      </a:dk1>
      <a:lt1>
        <a:sysClr val="window" lastClr="FFFFFF"/>
      </a:lt1>
      <a:dk2>
        <a:srgbClr val="6699FF"/>
      </a:dk2>
      <a:lt2>
        <a:srgbClr val="40AFFF"/>
      </a:lt2>
      <a:accent1>
        <a:srgbClr val="CC0000"/>
      </a:accent1>
      <a:accent2>
        <a:srgbClr val="008BEF"/>
      </a:accent2>
      <a:accent3>
        <a:srgbClr val="9999FF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2033</Words>
  <Application>Microsoft Office PowerPoint</Application>
  <PresentationFormat>Presentazione su schermo (4:3)</PresentationFormat>
  <Paragraphs>270</Paragraphs>
  <Slides>23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Tema di Office</vt:lpstr>
      <vt:lpstr>Tramonto</vt:lpstr>
      <vt:lpstr>Equazione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Jenny2</dc:creator>
  <cp:lastModifiedBy>Jenny2</cp:lastModifiedBy>
  <cp:revision>224</cp:revision>
  <dcterms:created xsi:type="dcterms:W3CDTF">2013-05-29T15:32:07Z</dcterms:created>
  <dcterms:modified xsi:type="dcterms:W3CDTF">2013-06-07T07:16:29Z</dcterms:modified>
</cp:coreProperties>
</file>