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0"/>
  </p:notesMasterIdLst>
  <p:sldIdLst>
    <p:sldId id="464" r:id="rId2"/>
    <p:sldId id="484" r:id="rId3"/>
    <p:sldId id="489" r:id="rId4"/>
    <p:sldId id="493" r:id="rId5"/>
    <p:sldId id="485" r:id="rId6"/>
    <p:sldId id="494" r:id="rId7"/>
    <p:sldId id="487" r:id="rId8"/>
    <p:sldId id="471" r:id="rId9"/>
    <p:sldId id="469" r:id="rId10"/>
    <p:sldId id="262" r:id="rId11"/>
    <p:sldId id="476" r:id="rId12"/>
    <p:sldId id="492" r:id="rId13"/>
    <p:sldId id="491" r:id="rId14"/>
    <p:sldId id="478" r:id="rId15"/>
    <p:sldId id="462" r:id="rId16"/>
    <p:sldId id="495" r:id="rId17"/>
    <p:sldId id="490" r:id="rId18"/>
    <p:sldId id="385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40000"/>
    <a:srgbClr val="CEB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19" autoAdjust="0"/>
    <p:restoredTop sz="94728" autoAdjust="0"/>
  </p:normalViewPr>
  <p:slideViewPr>
    <p:cSldViewPr>
      <p:cViewPr>
        <p:scale>
          <a:sx n="70" d="100"/>
          <a:sy n="70" d="100"/>
        </p:scale>
        <p:origin x="-13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F55B302-7EBB-4AE6-807A-5BCFCB9EFCB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95FC2A-6828-4386-87C8-57088969FE95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C1CA2F-4064-402E-8451-DFF21CD62C86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16F6DD-0DE4-47D3-905B-A41DB0AB31A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C6B028-78E7-47F4-8B88-78491EC23105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A14AB-E433-4B41-AE21-B81E099F9CA4}" type="slidenum">
              <a:rPr lang="en-US"/>
              <a:pPr/>
              <a:t>2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7B88AE-0A0C-4898-B2C2-2010A54BEF58}" type="slidenum">
              <a:rPr lang="en-US"/>
              <a:pPr/>
              <a:t>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5925F0-E96B-4916-B8D1-BC8BAB1A45F0}" type="slidenum">
              <a:rPr lang="en-US"/>
              <a:pPr/>
              <a:t>4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4BC14-6FCA-433E-92F9-73B8C71A4CB4}" type="slidenum">
              <a:rPr lang="en-US"/>
              <a:pPr/>
              <a:t>5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B7CA27-4910-4201-89A9-F725C558F1B7}" type="slidenum">
              <a:rPr lang="en-US"/>
              <a:pPr/>
              <a:t>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27098-A0D9-44DC-B0EE-AF0145F5EA95}" type="slidenum">
              <a:rPr lang="en-US"/>
              <a:pPr/>
              <a:t>7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FB899-9071-42B5-AC5B-CDC7B9A71E8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F10A97-6A14-40AF-AD74-4FCEBF5CCC3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4A7D-D878-4FB8-9AAD-3D7ECC1AEE1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75DD-9A92-4B46-BA87-A1060B9621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A659-F97C-40F3-B111-E15043B6D64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EBAD-1637-4421-9A73-834B91F80AA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FD70-390E-4432-B774-C66762940E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E95CD-BA65-4495-9661-1F2AB87BE6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28E4-662A-40B8-9AAE-9C1C095A68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3677-070F-435E-9D6D-2DE87D4AF68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A718C-48FA-4256-AFF7-A7CFD3A372D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D5D0-E8E3-4C1A-9453-CFB4C548DF5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581E-A012-493F-8879-93B9317BBC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A5029D8-47B6-4F64-808B-10914E4E8A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u 1"/>
          <p:cNvSpPr>
            <a:spLocks noGrp="1"/>
          </p:cNvSpPr>
          <p:nvPr>
            <p:ph type="title" idx="4294967295"/>
          </p:nvPr>
        </p:nvSpPr>
        <p:spPr>
          <a:xfrm>
            <a:off x="287783" y="1988840"/>
            <a:ext cx="8748713" cy="1325563"/>
          </a:xfrm>
        </p:spPr>
        <p:txBody>
          <a:bodyPr anchorCtr="1"/>
          <a:lstStyle/>
          <a:p>
            <a:pPr eaLnBrk="1" hangingPunct="1"/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Extreme Light Infrastructure -  Nuclear Physics ELI – NP</a:t>
            </a:r>
            <a:b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European Research Center </a:t>
            </a:r>
            <a:endParaRPr lang="ro-RO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Substituent conținut 2"/>
          <p:cNvSpPr>
            <a:spLocks noGrp="1"/>
          </p:cNvSpPr>
          <p:nvPr>
            <p:ph idx="4294967295"/>
          </p:nvPr>
        </p:nvSpPr>
        <p:spPr>
          <a:xfrm>
            <a:off x="2555776" y="4648200"/>
            <a:ext cx="6588224" cy="1157288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Nicolae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-Victor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Zamfir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National Institute for Physics and Nuclear Engineering (IFIN-HH)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Bucharest-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Magurele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Romania</a:t>
            </a:r>
            <a:endParaRPr lang="ro-RO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205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070136"/>
              </p:ext>
            </p:extLst>
          </p:nvPr>
        </p:nvGraphicFramePr>
        <p:xfrm>
          <a:off x="3779912" y="44624"/>
          <a:ext cx="183515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8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44624"/>
                        <a:ext cx="183515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80312" y="188640"/>
            <a:ext cx="15841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u 1"/>
          <p:cNvSpPr>
            <a:spLocks noGrp="1"/>
          </p:cNvSpPr>
          <p:nvPr>
            <p:ph type="title" idx="4294967295"/>
          </p:nvPr>
        </p:nvSpPr>
        <p:spPr>
          <a:xfrm>
            <a:off x="2095500" y="228600"/>
            <a:ext cx="7048500" cy="896938"/>
          </a:xfrm>
        </p:spPr>
        <p:txBody>
          <a:bodyPr anchorCtr="1"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 – Nuclear Physics Research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4294967295"/>
          </p:nvPr>
        </p:nvSpPr>
        <p:spPr>
          <a:xfrm>
            <a:off x="0" y="1988840"/>
            <a:ext cx="9396536" cy="4422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Nuclear Physics experiments  to characterize laser – target interaction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Photonuclear reactions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Exotic Nuclear Physics and astrophysics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complementary to other NP large facilities (FAIR, SPIRAL2)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Applied Research based on high intensity laser and very brilliant γ beams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o-RO" sz="2400" i="1" dirty="0" smtClean="0">
              <a:latin typeface="Times New Roman" pitchFamily="18" charset="0"/>
            </a:endParaRPr>
          </a:p>
        </p:txBody>
      </p:sp>
      <p:sp>
        <p:nvSpPr>
          <p:cNvPr id="4" name="Substituent dată 3"/>
          <p:cNvSpPr txBox="1">
            <a:spLocks noGrp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F818B08E-1BA8-476A-8BC2-B23A7DB32D22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pPr algn="r" eaLnBrk="1" hangingPunct="1">
                <a:defRPr/>
              </a:pPr>
              <a:t>10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20486" name="Object 12"/>
          <p:cNvGraphicFramePr>
            <a:graphicFrameLocks noChangeAspect="1"/>
          </p:cNvGraphicFramePr>
          <p:nvPr/>
        </p:nvGraphicFramePr>
        <p:xfrm>
          <a:off x="1588" y="23813"/>
          <a:ext cx="176212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3813"/>
                        <a:ext cx="1762125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268413"/>
            <a:ext cx="8229600" cy="48625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400" b="1" dirty="0" smtClean="0">
              <a:latin typeface="CMBX1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b="1" dirty="0" smtClean="0">
                <a:latin typeface="Times New Roman" pitchFamily="18" charset="0"/>
              </a:rPr>
              <a:t>Stand-alone High Power Laser Experiments</a:t>
            </a:r>
            <a:r>
              <a:rPr lang="en-GB" sz="2000" b="1" dirty="0" smtClean="0">
                <a:latin typeface="CMBX1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000" b="1" dirty="0" smtClean="0">
              <a:latin typeface="CMBX1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Nuclear Techniques for Characterization of Laser-Induced Radiations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Modelling of High-Intensity Laser Interaction with Matter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Stopping Power of  Charge Particles Bunches with Ultra-High Density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Laser Acceleration of  very dense Electrons, Protons and Heavy Ions Beams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Laser-Accelerated </a:t>
            </a:r>
            <a:r>
              <a:rPr lang="en-GB" sz="2000" dirty="0" err="1" smtClean="0">
                <a:latin typeface="Times New Roman" pitchFamily="18" charset="0"/>
              </a:rPr>
              <a:t>Th</a:t>
            </a:r>
            <a:r>
              <a:rPr lang="en-GB" sz="2000" dirty="0" smtClean="0">
                <a:latin typeface="Times New Roman" pitchFamily="18" charset="0"/>
              </a:rPr>
              <a:t> Beam to produce Neutron-Rich Nuclei around  the N = 126 Waiting Point of the r-Process via the Fission-Fusion Reaction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A Relativistic Ultra-thin Electron Sheet used as a Relativistic Mirror for the Production of Brilliant, Intense Coherent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000" dirty="0" smtClean="0">
                <a:latin typeface="Times New Roman" pitchFamily="18" charset="0"/>
              </a:rPr>
              <a:t>-Rays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 Studies of enhanced decay of </a:t>
            </a:r>
            <a:r>
              <a:rPr lang="en-GB" sz="2000" baseline="30000" dirty="0" smtClean="0">
                <a:latin typeface="Times New Roman" pitchFamily="18" charset="0"/>
              </a:rPr>
              <a:t>26</a:t>
            </a:r>
            <a:r>
              <a:rPr lang="en-GB" sz="2000" dirty="0" smtClean="0">
                <a:latin typeface="Times New Roman" pitchFamily="18" charset="0"/>
              </a:rPr>
              <a:t>Al in hot plasma environments</a:t>
            </a:r>
          </a:p>
        </p:txBody>
      </p:sp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260648"/>
            <a:ext cx="6746875" cy="6477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 – NP Experiments (1)</a:t>
            </a:r>
            <a:endParaRPr lang="en-GB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11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412875"/>
            <a:ext cx="8686800" cy="45656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 smtClean="0">
                <a:latin typeface="Times New Roman" pitchFamily="18" charset="0"/>
              </a:rPr>
              <a:t>Laser + 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400" b="1" dirty="0" smtClean="0">
                <a:latin typeface="Times New Roman" pitchFamily="18" charset="0"/>
              </a:rPr>
              <a:t> /e− Beam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Probing the Pair Creation from the Vacuum in the Focus of Strong Electrical Fields with a High Energy 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000" dirty="0" smtClean="0">
                <a:latin typeface="Times New Roman" pitchFamily="18" charset="0"/>
              </a:rPr>
              <a:t> Beam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The Real Part of the Index of Refraction of the Vacuum in High Fields: Vacuum Birefringence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Cascades of </a:t>
            </a:r>
            <a:r>
              <a:rPr lang="en-GB" sz="2000" dirty="0" err="1" smtClean="0">
                <a:latin typeface="Times New Roman" pitchFamily="18" charset="0"/>
              </a:rPr>
              <a:t>e+e</a:t>
            </a:r>
            <a:r>
              <a:rPr lang="en-GB" sz="2000" dirty="0" smtClean="0">
                <a:latin typeface="Times New Roman" pitchFamily="18" charset="0"/>
              </a:rPr>
              <a:t>− Pairs and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000" dirty="0" smtClean="0">
                <a:latin typeface="Times New Roman" pitchFamily="18" charset="0"/>
              </a:rPr>
              <a:t> -Rays triggered by a Single Slow Electron in Strong Fields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Compton Scattering and Radiation Reaction of a Single Electron at High Intensities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Nuclear Lifetime Measurements by Streaking Conversion Electrons with a Laser Field.</a:t>
            </a:r>
          </a:p>
        </p:txBody>
      </p:sp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476672"/>
            <a:ext cx="7035800" cy="6477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 – NP Experiments (2)</a:t>
            </a:r>
            <a:endParaRPr lang="en-GB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12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77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Grafik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2196658"/>
            <a:ext cx="4869210" cy="23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de-DE" smtClean="0">
                <a:solidFill>
                  <a:schemeClr val="tx1"/>
                </a:solidFill>
                <a:latin typeface="Arial" pitchFamily="34" charset="0"/>
              </a:rPr>
              <a:t>ELI Workshop</a:t>
            </a:r>
          </a:p>
        </p:txBody>
      </p:sp>
      <p:sp>
        <p:nvSpPr>
          <p:cNvPr id="27655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5065713" y="6356350"/>
            <a:ext cx="2890837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smtClean="0">
                <a:solidFill>
                  <a:schemeClr val="tx1"/>
                </a:solidFill>
                <a:latin typeface="Arial" pitchFamily="34" charset="0"/>
              </a:rPr>
              <a:t>Norbert Pietralla, TU Darmstadt</a:t>
            </a:r>
          </a:p>
        </p:txBody>
      </p:sp>
      <p:sp>
        <p:nvSpPr>
          <p:cNvPr id="12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13</a:t>
            </a:fld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16420" y="647223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N. </a:t>
            </a:r>
            <a:r>
              <a:rPr lang="en-US" dirty="0" err="1" smtClean="0">
                <a:solidFill>
                  <a:schemeClr val="bg1"/>
                </a:solidFill>
              </a:rPr>
              <a:t>Pietralla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4554994"/>
            <a:ext cx="8568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i="1" dirty="0">
                <a:latin typeface="Times New Roman" pitchFamily="18" charset="0"/>
                <a:cs typeface="Times New Roman" pitchFamily="18" charset="0"/>
              </a:rPr>
              <a:t>Pure 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EM-interaction (nuclear-</a:t>
            </a:r>
            <a:r>
              <a:rPr lang="de-DE" i="1" dirty="0">
                <a:latin typeface="Times New Roman" pitchFamily="18" charset="0"/>
                <a:cs typeface="Times New Roman" pitchFamily="18" charset="0"/>
              </a:rPr>
              <a:t>) model independent</a:t>
            </a: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de-DE" i="1" dirty="0">
                <a:latin typeface="Times New Roman" pitchFamily="18" charset="0"/>
                <a:cs typeface="Times New Roman" pitchFamily="18" charset="0"/>
              </a:rPr>
              <a:t>small“ cross sections, penetrating (thick targets)</a:t>
            </a: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i="1" dirty="0">
                <a:latin typeface="Times New Roman" pitchFamily="18" charset="0"/>
                <a:cs typeface="Times New Roman" pitchFamily="18" charset="0"/>
              </a:rPr>
              <a:t>Minimum projectile 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mass, minimum ang. </a:t>
            </a:r>
            <a:r>
              <a:rPr lang="de-DE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om. </a:t>
            </a:r>
            <a:r>
              <a:rPr lang="de-DE" i="1" dirty="0">
                <a:latin typeface="Times New Roman" pitchFamily="18" charset="0"/>
                <a:cs typeface="Times New Roman" pitchFamily="18" charset="0"/>
              </a:rPr>
              <a:t>transfer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i="1" dirty="0">
                <a:latin typeface="Times New Roman" pitchFamily="18" charset="0"/>
                <a:cs typeface="Times New Roman" pitchFamily="18" charset="0"/>
              </a:rPr>
              <a:t>spin-selective: dipole-modes</a:t>
            </a: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Polarisation  “Parity </a:t>
            </a:r>
            <a:r>
              <a:rPr lang="de-DE" i="1" dirty="0">
                <a:latin typeface="Times New Roman" pitchFamily="18" charset="0"/>
                <a:cs typeface="Times New Roman" pitchFamily="18" charset="0"/>
              </a:rPr>
              <a:t>physics“</a:t>
            </a:r>
          </a:p>
        </p:txBody>
      </p:sp>
      <p:pic>
        <p:nvPicPr>
          <p:cNvPr id="14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2"/>
          <p:cNvSpPr txBox="1">
            <a:spLocks/>
          </p:cNvSpPr>
          <p:nvPr/>
        </p:nvSpPr>
        <p:spPr bwMode="auto">
          <a:xfrm>
            <a:off x="-396552" y="1340768"/>
            <a:ext cx="5266928" cy="48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Nuclear photonics</a:t>
            </a:r>
            <a:endParaRPr lang="en-US" sz="2800" b="1" i="1" dirty="0"/>
          </a:p>
        </p:txBody>
      </p:sp>
      <p:sp>
        <p:nvSpPr>
          <p:cNvPr id="1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92275" y="274638"/>
            <a:ext cx="6994525" cy="634082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 – NP Experiments (3)</a:t>
            </a:r>
            <a:endParaRPr lang="en-GB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4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219200"/>
            <a:ext cx="8686800" cy="4874096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600" b="1" dirty="0" smtClean="0">
                <a:latin typeface="Times New Roman" pitchFamily="18" charset="0"/>
              </a:rPr>
              <a:t>Standalone </a:t>
            </a:r>
            <a:r>
              <a:rPr lang="el-GR" sz="26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600" b="1" dirty="0" smtClean="0">
                <a:latin typeface="Times New Roman" pitchFamily="18" charset="0"/>
              </a:rPr>
              <a:t> /e experiments for nuclear spectroscopy and astrophysics </a:t>
            </a:r>
            <a:endParaRPr lang="en-GB" sz="18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Measuring Narrow Doorway States, embedded in Regions of High Level Density in the First Nuclear Minimum, which are identified by specific (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dirty="0" smtClean="0">
                <a:latin typeface="Times New Roman" pitchFamily="18" charset="0"/>
              </a:rPr>
              <a:t>, f), (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dirty="0" smtClean="0">
                <a:latin typeface="Times New Roman" pitchFamily="18" charset="0"/>
              </a:rPr>
              <a:t>, p), (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dirty="0" smtClean="0">
                <a:latin typeface="Times New Roman" pitchFamily="18" charset="0"/>
              </a:rPr>
              <a:t>, n) Reactions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Dipole </a:t>
            </a:r>
            <a:r>
              <a:rPr lang="en-GB" sz="1800" dirty="0" err="1" smtClean="0">
                <a:latin typeface="Times New Roman" pitchFamily="18" charset="0"/>
              </a:rPr>
              <a:t>polarizability</a:t>
            </a:r>
            <a:r>
              <a:rPr lang="en-GB" sz="1800" dirty="0" smtClean="0">
                <a:latin typeface="Times New Roman" pitchFamily="18" charset="0"/>
              </a:rPr>
              <a:t> with high intensity, </a:t>
            </a:r>
            <a:r>
              <a:rPr lang="en-GB" sz="1800" dirty="0" err="1" smtClean="0">
                <a:latin typeface="Times New Roman" pitchFamily="18" charset="0"/>
              </a:rPr>
              <a:t>monoenergetic</a:t>
            </a:r>
            <a:r>
              <a:rPr lang="en-GB" sz="1800" dirty="0" smtClean="0">
                <a:latin typeface="Times New Roman" pitchFamily="18" charset="0"/>
              </a:rPr>
              <a:t> MeV γ-radiation for the evaluation of neutron skin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Nuclear Transitions and Parity-violating Meson-Nucleon Coupling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Study of pygmy and giant dipole resonances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Gamma scattering on nuclei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Fine-structure of Photo-response above the Particle Threshold: the (γ ,α), (</a:t>
            </a:r>
            <a:r>
              <a:rPr lang="en-GB" sz="1800" dirty="0" err="1" smtClean="0">
                <a:latin typeface="Times New Roman" pitchFamily="18" charset="0"/>
              </a:rPr>
              <a:t>γ,p</a:t>
            </a:r>
            <a:r>
              <a:rPr lang="en-GB" sz="1800" dirty="0" smtClean="0">
                <a:latin typeface="Times New Roman" pitchFamily="18" charset="0"/>
              </a:rPr>
              <a:t>) and (γ ,n) 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Nuclear Resonance Fluorescence on Rare Isotopes and Isomers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 smtClean="0">
                <a:latin typeface="Times New Roman" pitchFamily="18" charset="0"/>
              </a:rPr>
              <a:t>Neutron Capture Cross Section of s-Process Branching Nuclei with Inverse Reactions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 smtClean="0">
                <a:latin typeface="Times New Roman" pitchFamily="18" charset="0"/>
              </a:rPr>
              <a:t>Measurements of (γ, p) and (γ, α) Reaction Cross Sections for p-Process </a:t>
            </a:r>
            <a:r>
              <a:rPr lang="en-US" sz="1800" dirty="0" err="1" smtClean="0">
                <a:latin typeface="Times New Roman" pitchFamily="18" charset="0"/>
              </a:rPr>
              <a:t>Nucleosynthesis</a:t>
            </a:r>
            <a:r>
              <a:rPr lang="en-US" sz="18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High Resolution Inelastic Electron Scattering (</a:t>
            </a:r>
            <a:r>
              <a:rPr lang="en-GB" sz="1800" dirty="0" err="1" smtClean="0">
                <a:latin typeface="Times New Roman" pitchFamily="18" charset="0"/>
              </a:rPr>
              <a:t>e,e</a:t>
            </a:r>
            <a:r>
              <a:rPr lang="en-GB" sz="1800" dirty="0" smtClean="0">
                <a:latin typeface="Times New Roman" pitchFamily="18" charset="0"/>
              </a:rPr>
              <a:t>’) </a:t>
            </a:r>
          </a:p>
          <a:p>
            <a:pPr marL="0" indent="0"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GB" sz="1800" i="1" dirty="0" smtClean="0">
              <a:latin typeface="Times New Roman" pitchFamily="18" charset="0"/>
            </a:endParaRPr>
          </a:p>
        </p:txBody>
      </p:sp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260648"/>
            <a:ext cx="6819900" cy="796925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 – NP Experiments (4)</a:t>
            </a:r>
            <a:endParaRPr lang="en-GB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14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529" y="1341438"/>
            <a:ext cx="8820472" cy="4608512"/>
          </a:xfrm>
        </p:spPr>
        <p:txBody>
          <a:bodyPr>
            <a:normAutofit fontScale="77500" lnSpcReduction="2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700" dirty="0" smtClean="0">
              <a:latin typeface="Times New Roman" pitchFamily="18" charset="0"/>
            </a:endParaRP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i="1" dirty="0" smtClean="0">
                <a:latin typeface="Times New Roman" pitchFamily="18" charset="0"/>
              </a:rPr>
              <a:t>Laser-produced charged particle beams may become an attractive alternative  for large scale conventional facilities (10</a:t>
            </a:r>
            <a:r>
              <a:rPr lang="en-US" sz="2800" i="1" baseline="30000" dirty="0" smtClean="0">
                <a:latin typeface="Times New Roman" pitchFamily="18" charset="0"/>
              </a:rPr>
              <a:t>15</a:t>
            </a:r>
            <a:r>
              <a:rPr lang="en-US" sz="2800" i="1" dirty="0" smtClean="0">
                <a:latin typeface="Times New Roman" pitchFamily="18" charset="0"/>
              </a:rPr>
              <a:t> more intense)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i="1" dirty="0" smtClean="0">
                <a:latin typeface="Times New Roman" pitchFamily="18" charset="0"/>
              </a:rPr>
              <a:t>High Resolution, high Intensity electron, positron, X-Ray and </a:t>
            </a:r>
            <a:r>
              <a:rPr lang="el-GR" sz="2800" i="1" dirty="0" smtClean="0">
                <a:latin typeface="Times New Roman" pitchFamily="18" charset="0"/>
              </a:rPr>
              <a:t>γ</a:t>
            </a:r>
            <a:r>
              <a:rPr lang="en-US" sz="2800" i="1" dirty="0" smtClean="0">
                <a:latin typeface="Times New Roman" pitchFamily="18" charset="0"/>
              </a:rPr>
              <a:t> Beams  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 - Radioscopy and Tomography 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 - Materials research in high intensity radiation fields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i="1" dirty="0" smtClean="0">
                <a:latin typeface="Times New Roman" pitchFamily="18" charset="0"/>
              </a:rPr>
              <a:t>Applications of Nuclear Resonance Fluorescence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- Management of sensitive nuclear materials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- New production techniques for radioisotopes for medical use</a:t>
            </a:r>
          </a:p>
        </p:txBody>
      </p:sp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01019" y="188640"/>
            <a:ext cx="6675437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Applied Research at ELI – NP </a:t>
            </a:r>
            <a:endParaRPr lang="en-GB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CD7A8B0-EE83-48E3-AF2F-935C3723397E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15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4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2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2231D5B-D676-4465-9FD2-C52455437DC5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16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0768"/>
            <a:ext cx="305763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Book (Scientific Case)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Feasibility Study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Preparation of the Application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E.C. Evaluation &amp; Approval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Building - Preparation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Building - Construction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Major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Eqp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- Tender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Major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Eqp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Constr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Install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Experimental set-ups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Recruitment</a:t>
            </a:r>
          </a:p>
          <a:p>
            <a:pPr>
              <a:lnSpc>
                <a:spcPct val="20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1412776"/>
            <a:ext cx="6300192" cy="5445224"/>
          </a:xfrm>
          <a:prstGeom prst="rect">
            <a:avLst/>
          </a:prstGeom>
          <a:ln w="31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r"/>
            <a:r>
              <a:rPr lang="en-US" dirty="0"/>
              <a:t>	</a:t>
            </a:r>
            <a:r>
              <a:rPr lang="en-US" dirty="0" smtClean="0"/>
              <a:t>				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1115452"/>
            <a:ext cx="593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2010        2011        2012        2013         2014        2015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596" y="1556792"/>
            <a:ext cx="0" cy="5144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01584" y="2348149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06426" y="1556792"/>
            <a:ext cx="0" cy="5144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25123" y="1556792"/>
            <a:ext cx="0" cy="5144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15816" y="1772816"/>
            <a:ext cx="504056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19872" y="2276872"/>
            <a:ext cx="409178" cy="4763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25032" y="2852936"/>
            <a:ext cx="1476552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1212" y="3429000"/>
            <a:ext cx="643315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419872" y="3933056"/>
            <a:ext cx="2664296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92992" y="2238967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24128" y="5013176"/>
            <a:ext cx="481934" cy="744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225092" y="5589240"/>
            <a:ext cx="2852024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39492" y="6093296"/>
            <a:ext cx="3569012" cy="731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4"/>
          <p:cNvSpPr>
            <a:spLocks noGrp="1" noChangeArrowheads="1"/>
          </p:cNvSpPr>
          <p:nvPr>
            <p:ph type="title"/>
          </p:nvPr>
        </p:nvSpPr>
        <p:spPr>
          <a:xfrm>
            <a:off x="2473424" y="0"/>
            <a:ext cx="5410944" cy="850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000" b="1" i="1" dirty="0" smtClean="0">
                <a:latin typeface="Times New Roman" pitchFamily="18" charset="0"/>
                <a:cs typeface="Times New Roman" pitchFamily="18" charset="0"/>
              </a:rPr>
              <a:t>Project  implementation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156176" y="4509120"/>
            <a:ext cx="1800200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532440" y="5229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539492" y="6590033"/>
            <a:ext cx="3569012" cy="731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575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609328" y="260648"/>
            <a:ext cx="7283152" cy="564672"/>
          </a:xfrm>
        </p:spPr>
        <p:txBody>
          <a:bodyPr>
            <a:noAutofit/>
          </a:bodyPr>
          <a:lstStyle/>
          <a:p>
            <a:pPr algn="ctr"/>
            <a:r>
              <a:rPr lang="en-GB" sz="3200" b="1" i="1" dirty="0" smtClean="0">
                <a:latin typeface="Times New Roman" pitchFamily="18" charset="0"/>
                <a:cs typeface="Times New Roman" pitchFamily="18" charset="0"/>
              </a:rPr>
              <a:t>Human </a:t>
            </a:r>
            <a:r>
              <a:rPr lang="en-GB" sz="3200" b="1" i="1" smtClean="0">
                <a:latin typeface="Times New Roman" pitchFamily="18" charset="0"/>
                <a:cs typeface="Times New Roman" pitchFamily="18" charset="0"/>
              </a:rPr>
              <a:t>Resources  </a:t>
            </a:r>
            <a:endParaRPr lang="ro-RO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68750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106"/>
          <p:cNvSpPr txBox="1"/>
          <p:nvPr/>
        </p:nvSpPr>
        <p:spPr>
          <a:xfrm>
            <a:off x="7596336" y="2636912"/>
            <a:ext cx="140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 smtClean="0">
                <a:latin typeface="Garamond" pitchFamily="18" charset="0"/>
              </a:rPr>
              <a:t>Technical Staff (18)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8" name="ZoneTexte 105"/>
          <p:cNvSpPr txBox="1"/>
          <p:nvPr/>
        </p:nvSpPr>
        <p:spPr>
          <a:xfrm>
            <a:off x="7668344" y="2924944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Eng. Staff  (18)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9" name="ZoneTexte 104"/>
          <p:cNvSpPr txBox="1"/>
          <p:nvPr/>
        </p:nvSpPr>
        <p:spPr>
          <a:xfrm>
            <a:off x="7668344" y="3356992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PhD students (50)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0" name="ZoneTexte 102"/>
          <p:cNvSpPr txBox="1"/>
          <p:nvPr/>
        </p:nvSpPr>
        <p:spPr>
          <a:xfrm>
            <a:off x="7668344" y="4437112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Jr. researchers (107)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1" name="ZoneTexte 103"/>
          <p:cNvSpPr txBox="1"/>
          <p:nvPr/>
        </p:nvSpPr>
        <p:spPr>
          <a:xfrm>
            <a:off x="7668344" y="5589240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Senior researchers (20)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2" name="ZoneTexte 101"/>
          <p:cNvSpPr txBox="1"/>
          <p:nvPr/>
        </p:nvSpPr>
        <p:spPr>
          <a:xfrm>
            <a:off x="7452320" y="5877272"/>
            <a:ext cx="2842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Head of Res. Activities (5)</a:t>
            </a:r>
            <a:endParaRPr lang="en-GB" sz="1100" b="1" dirty="0">
              <a:latin typeface="Garamond" pitchFamily="18" charset="0"/>
            </a:endParaRP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8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2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41450" y="6054294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2013</a:t>
            </a:r>
            <a:endParaRPr lang="en-US" sz="900" dirty="0"/>
          </a:p>
        </p:txBody>
      </p:sp>
      <p:sp>
        <p:nvSpPr>
          <p:cNvPr id="3" name="Rectangle 2"/>
          <p:cNvSpPr/>
          <p:nvPr/>
        </p:nvSpPr>
        <p:spPr>
          <a:xfrm>
            <a:off x="1066800" y="6231740"/>
            <a:ext cx="5715000" cy="92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336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2014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29718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2015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857250" y="6085849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38862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2016</a:t>
            </a:r>
            <a:endParaRPr 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2017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55626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2018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65151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2019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3813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13176"/>
            <a:ext cx="46577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6927"/>
            <a:ext cx="90709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29" y="1340768"/>
            <a:ext cx="22002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3"/>
          <p:cNvSpPr>
            <a:spLocks noChangeArrowheads="1"/>
          </p:cNvSpPr>
          <p:nvPr/>
        </p:nvSpPr>
        <p:spPr bwMode="auto">
          <a:xfrm>
            <a:off x="2124075" y="381000"/>
            <a:ext cx="7019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Extreme Light Infrastructure (ELI)</a:t>
            </a:r>
          </a:p>
        </p:txBody>
      </p:sp>
      <p:pic>
        <p:nvPicPr>
          <p:cNvPr id="252931" name="Picture 2" descr="rain_b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1958975"/>
            <a:ext cx="46482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4" name="TextBox 6"/>
          <p:cNvSpPr txBox="1">
            <a:spLocks noChangeArrowheads="1"/>
          </p:cNvSpPr>
          <p:nvPr/>
        </p:nvSpPr>
        <p:spPr bwMode="auto">
          <a:xfrm>
            <a:off x="685800" y="13716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Gerard Mourou 1985:  Chirped Pulse Amplification (CPA)</a:t>
            </a:r>
          </a:p>
        </p:txBody>
      </p:sp>
      <p:pic>
        <p:nvPicPr>
          <p:cNvPr id="25293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2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             Extreme Light Infrastructure </a:t>
            </a:r>
            <a:endParaRPr lang="ro-RO" sz="4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4294967295"/>
          </p:nvPr>
        </p:nvSpPr>
        <p:spPr>
          <a:xfrm>
            <a:off x="304800" y="1557338"/>
            <a:ext cx="4648200" cy="49196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2005: ELI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on ESFRI list</a:t>
            </a:r>
          </a:p>
          <a:p>
            <a:pPr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2007-2010: ELI-PP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December 2009:  EC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Decision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Pillars:</a:t>
            </a:r>
          </a:p>
          <a:p>
            <a:pPr>
              <a:buFontTx/>
              <a:buNone/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CZECH REP:  Secondary Sources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HUNGARY:  Short Pulses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ROMANIA:  Nuclear Physics</a:t>
            </a:r>
          </a:p>
          <a:p>
            <a:pPr>
              <a:buFontTx/>
              <a:buNone/>
            </a:pP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(www.eli-np.ro)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6B20A6B5-4110-4F46-BBAF-3BB46CF3DADF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pPr algn="r" eaLnBrk="1" hangingPunct="1">
                <a:defRPr/>
              </a:pPr>
              <a:t>3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84997" name="Picture 2" descr="rain_b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34076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2" descr="ELICourier_newsletter2_Dec09_web_Page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00200"/>
            <a:ext cx="39624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63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2675" y="2005013"/>
            <a:ext cx="4287838" cy="4303712"/>
          </a:xfrm>
          <a:noFill/>
        </p:spPr>
      </p:pic>
      <p:sp>
        <p:nvSpPr>
          <p:cNvPr id="233475" name="Title 1"/>
          <p:cNvSpPr>
            <a:spLocks noGrp="1"/>
          </p:cNvSpPr>
          <p:nvPr>
            <p:ph type="title" idx="4294967295"/>
          </p:nvPr>
        </p:nvSpPr>
        <p:spPr>
          <a:xfrm>
            <a:off x="1908175" y="228600"/>
            <a:ext cx="6904038" cy="823913"/>
          </a:xfrm>
        </p:spPr>
        <p:txBody>
          <a:bodyPr/>
          <a:lstStyle/>
          <a:p>
            <a:r>
              <a:rPr lang="en-US" sz="3600" b="1" i="1" dirty="0" smtClean="0">
                <a:latin typeface="Times New Roman" pitchFamily="18" charset="0"/>
              </a:rPr>
              <a:t> Protons</a:t>
            </a:r>
            <a:r>
              <a:rPr lang="en-US" sz="3600" b="1" i="1" dirty="0">
                <a:latin typeface="Times New Roman" pitchFamily="18" charset="0"/>
              </a:rPr>
              <a:t>, Heavy Ions</a:t>
            </a:r>
          </a:p>
        </p:txBody>
      </p:sp>
      <p:sp>
        <p:nvSpPr>
          <p:cNvPr id="233476" name="TextBox 3"/>
          <p:cNvSpPr txBox="1">
            <a:spLocks noChangeArrowheads="1"/>
          </p:cNvSpPr>
          <p:nvPr/>
        </p:nvSpPr>
        <p:spPr bwMode="auto">
          <a:xfrm>
            <a:off x="395288" y="1341438"/>
            <a:ext cx="4105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  <a:ea typeface="ＭＳ Ｐゴシック" pitchFamily="34" charset="-128"/>
              </a:rPr>
              <a:t>Heavy ion beams at LULI (France)</a:t>
            </a: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239713" y="2290763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1" hangingPunct="1"/>
            <a:r>
              <a:rPr lang="en-US">
                <a:latin typeface="Calibri" pitchFamily="34" charset="0"/>
                <a:ea typeface="ＭＳ Ｐゴシック" pitchFamily="34" charset="-128"/>
              </a:rPr>
              <a:t>Laser pulses:</a:t>
            </a:r>
          </a:p>
          <a:p>
            <a:pPr defTabSz="457200" eaLnBrk="1" hangingPunct="1"/>
            <a:r>
              <a:rPr lang="en-US">
                <a:latin typeface="Calibri" pitchFamily="34" charset="0"/>
                <a:ea typeface="ＭＳ Ｐゴシック" pitchFamily="34" charset="-128"/>
              </a:rPr>
              <a:t>     30 J, 300 fs, 1</a:t>
            </a:r>
            <a:r>
              <a:rPr lang="en-US" i="1">
                <a:latin typeface="Calibri" pitchFamily="34" charset="0"/>
                <a:ea typeface="ＭＳ Ｐゴシック" pitchFamily="34" charset="-128"/>
              </a:rPr>
              <a:t>.05 </a:t>
            </a:r>
            <a:r>
              <a:rPr lang="en-US" i="1"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i="1">
                <a:latin typeface="Calibri" pitchFamily="34" charset="0"/>
                <a:ea typeface="ＭＳ Ｐゴシック" pitchFamily="34" charset="-128"/>
              </a:rPr>
              <a:t>m =&gt; </a:t>
            </a:r>
            <a:r>
              <a:rPr lang="en-US">
                <a:latin typeface="Calibri" pitchFamily="34" charset="0"/>
                <a:ea typeface="ＭＳ Ｐゴシック" pitchFamily="34" charset="-128"/>
              </a:rPr>
              <a:t>5x10</a:t>
            </a:r>
            <a:r>
              <a:rPr lang="en-US" baseline="30000">
                <a:latin typeface="Calibri" pitchFamily="34" charset="0"/>
                <a:ea typeface="ＭＳ Ｐゴシック" pitchFamily="34" charset="-128"/>
              </a:rPr>
              <a:t>19</a:t>
            </a:r>
            <a:r>
              <a:rPr lang="en-US">
                <a:latin typeface="Calibri" pitchFamily="34" charset="0"/>
                <a:ea typeface="ＭＳ Ｐゴシック" pitchFamily="34" charset="-128"/>
              </a:rPr>
              <a:t> W</a:t>
            </a:r>
            <a:r>
              <a:rPr lang="en-US" i="1">
                <a:latin typeface="Calibri" pitchFamily="34" charset="0"/>
                <a:ea typeface="ＭＳ Ｐゴシック" pitchFamily="34" charset="-128"/>
              </a:rPr>
              <a:t>/cm</a:t>
            </a:r>
            <a:r>
              <a:rPr lang="en-US" i="1" baseline="30000">
                <a:latin typeface="Calibri" pitchFamily="34" charset="0"/>
                <a:ea typeface="ＭＳ Ｐゴシック" pitchFamily="34" charset="-128"/>
              </a:rPr>
              <a:t>2</a:t>
            </a:r>
            <a:r>
              <a:rPr lang="en-US" i="1">
                <a:latin typeface="Calibri" pitchFamily="34" charset="0"/>
                <a:ea typeface="ＭＳ Ｐゴシック" pitchFamily="34" charset="-128"/>
              </a:rPr>
              <a:t>. </a:t>
            </a:r>
          </a:p>
          <a:p>
            <a:pPr defTabSz="457200" eaLnBrk="1" hangingPunct="1"/>
            <a:endParaRPr lang="en-US" i="1">
              <a:latin typeface="Calibri" pitchFamily="34" charset="0"/>
              <a:ea typeface="ＭＳ Ｐゴシック" pitchFamily="34" charset="-128"/>
            </a:endParaRPr>
          </a:p>
          <a:p>
            <a:pPr defTabSz="457200" eaLnBrk="1" hangingPunct="1"/>
            <a:r>
              <a:rPr lang="en-US" i="1">
                <a:latin typeface="Calibri" pitchFamily="34" charset="0"/>
                <a:ea typeface="ＭＳ Ｐゴシック" pitchFamily="34" charset="-128"/>
              </a:rPr>
              <a:t>Target:   1 </a:t>
            </a:r>
            <a:r>
              <a:rPr lang="en-US" i="1"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i="1">
                <a:latin typeface="Calibri" pitchFamily="34" charset="0"/>
                <a:ea typeface="ＭＳ Ｐゴシック" pitchFamily="34" charset="-128"/>
              </a:rPr>
              <a:t>m C</a:t>
            </a:r>
            <a:endParaRPr lang="en-US" i="1" baseline="-25000">
              <a:latin typeface="Calibri" pitchFamily="34" charset="0"/>
              <a:ea typeface="ＭＳ Ｐゴシック" pitchFamily="34" charset="-128"/>
            </a:endParaRPr>
          </a:p>
          <a:p>
            <a:pPr defTabSz="457200" eaLnBrk="1" hangingPunct="1"/>
            <a:r>
              <a:rPr lang="en-US" i="1">
                <a:latin typeface="Calibri" pitchFamily="34" charset="0"/>
                <a:ea typeface="ＭＳ Ｐゴシック" pitchFamily="34" charset="-128"/>
              </a:rPr>
              <a:t>              on rear side of 50 </a:t>
            </a:r>
            <a:r>
              <a:rPr lang="en-US" i="1"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i="1">
                <a:latin typeface="Calibri" pitchFamily="34" charset="0"/>
                <a:ea typeface="ＭＳ Ｐゴシック" pitchFamily="34" charset="-128"/>
              </a:rPr>
              <a:t>m W foils</a:t>
            </a:r>
          </a:p>
          <a:p>
            <a:pPr defTabSz="457200" eaLnBrk="1" hangingPunct="1"/>
            <a:endParaRPr lang="en-US" i="1">
              <a:latin typeface="Calibri" pitchFamily="34" charset="0"/>
              <a:ea typeface="ＭＳ Ｐゴシック" pitchFamily="34" charset="-128"/>
            </a:endParaRPr>
          </a:p>
          <a:p>
            <a:pPr defTabSz="457200" eaLnBrk="1" hangingPunct="1"/>
            <a:r>
              <a:rPr lang="en-US" i="1">
                <a:latin typeface="Calibri" pitchFamily="34" charset="0"/>
                <a:ea typeface="ＭＳ Ｐゴシック" pitchFamily="34" charset="-128"/>
              </a:rPr>
              <a:t>Detection: Thomson parabola spectrometers</a:t>
            </a:r>
          </a:p>
          <a:p>
            <a:pPr defTabSz="457200" eaLnBrk="1" hangingPunct="1"/>
            <a:r>
              <a:rPr lang="en-US" i="1">
                <a:latin typeface="Calibri" pitchFamily="34" charset="0"/>
                <a:ea typeface="ＭＳ Ｐゴシック" pitchFamily="34" charset="-128"/>
              </a:rPr>
              <a:t>                    + </a:t>
            </a:r>
            <a:r>
              <a:rPr lang="en-US">
                <a:latin typeface="Calibri" pitchFamily="34" charset="0"/>
                <a:ea typeface="ＭＳ Ｐゴシック" pitchFamily="34" charset="-128"/>
              </a:rPr>
              <a:t>CR-39 track detectors</a:t>
            </a:r>
            <a:endParaRPr lang="en-US" i="1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-36513" y="5018088"/>
            <a:ext cx="52562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1" hangingPunct="1">
              <a:buFontTx/>
              <a:buChar char="•"/>
            </a:pPr>
            <a:r>
              <a:rPr lang="en-US" b="1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>
                <a:latin typeface="Times New Roman" pitchFamily="18" charset="0"/>
                <a:ea typeface="ＭＳ Ｐゴシック" pitchFamily="34" charset="-128"/>
              </a:rPr>
              <a:t>Protons come from surface contamination</a:t>
            </a:r>
          </a:p>
          <a:p>
            <a:pPr defTabSz="457200" eaLnBrk="1" hangingPunct="1">
              <a:buFontTx/>
              <a:buChar char="•"/>
            </a:pPr>
            <a:r>
              <a:rPr lang="en-US">
                <a:latin typeface="Times New Roman" pitchFamily="18" charset="0"/>
                <a:ea typeface="ＭＳ Ｐゴシック" pitchFamily="34" charset="-128"/>
              </a:rPr>
              <a:t> Heating the target the protons are</a:t>
            </a:r>
          </a:p>
          <a:p>
            <a:pPr defTabSz="457200" eaLnBrk="1" hangingPunct="1"/>
            <a:r>
              <a:rPr lang="en-US">
                <a:latin typeface="Times New Roman" pitchFamily="18" charset="0"/>
                <a:ea typeface="ＭＳ Ｐゴシック" pitchFamily="34" charset="-128"/>
              </a:rPr>
              <a:t>  removed and heavy ions  are better   </a:t>
            </a:r>
          </a:p>
          <a:p>
            <a:pPr defTabSz="457200" eaLnBrk="1" hangingPunct="1"/>
            <a:r>
              <a:rPr lang="en-US">
                <a:latin typeface="Times New Roman" pitchFamily="18" charset="0"/>
                <a:ea typeface="ＭＳ Ｐゴシック" pitchFamily="34" charset="-128"/>
              </a:rPr>
              <a:t>  accelerated</a:t>
            </a:r>
            <a:endParaRPr lang="en-US" i="1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33479" name="Picture 2" descr="rain_b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6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itle 1"/>
          <p:cNvSpPr>
            <a:spLocks noGrp="1"/>
          </p:cNvSpPr>
          <p:nvPr>
            <p:ph type="title" idx="4294967295"/>
          </p:nvPr>
        </p:nvSpPr>
        <p:spPr>
          <a:xfrm>
            <a:off x="2089150" y="228600"/>
            <a:ext cx="6947345" cy="1006475"/>
          </a:xfrm>
          <a:noFill/>
        </p:spPr>
        <p:txBody>
          <a:bodyPr/>
          <a:lstStyle/>
          <a:p>
            <a:r>
              <a:rPr lang="en-US" sz="3600" b="1" i="1" dirty="0">
                <a:effectLst/>
                <a:latin typeface="Times New Roman" pitchFamily="18" charset="0"/>
              </a:rPr>
              <a:t>Target Normal Sheath Acceleration (TNSA)</a:t>
            </a:r>
            <a:r>
              <a:rPr lang="en-US" sz="4000" dirty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257027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76" r="-21976"/>
          <a:stretch>
            <a:fillRect/>
          </a:stretch>
        </p:blipFill>
        <p:spPr>
          <a:xfrm>
            <a:off x="-828675" y="1447800"/>
            <a:ext cx="6376988" cy="3643313"/>
          </a:xfrm>
          <a:noFill/>
        </p:spPr>
      </p:pic>
      <p:sp>
        <p:nvSpPr>
          <p:cNvPr id="257028" name="TextBox 6"/>
          <p:cNvSpPr txBox="1">
            <a:spLocks noChangeArrowheads="1"/>
          </p:cNvSpPr>
          <p:nvPr/>
        </p:nvSpPr>
        <p:spPr bwMode="auto">
          <a:xfrm>
            <a:off x="611188" y="5229225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Helvetica" pitchFamily="-106" charset="0"/>
                <a:ea typeface="ＭＳ Ｐゴシック" pitchFamily="34" charset="-128"/>
              </a:rPr>
              <a:t>Primary radiations</a:t>
            </a:r>
          </a:p>
        </p:txBody>
      </p:sp>
      <p:sp>
        <p:nvSpPr>
          <p:cNvPr id="257029" name="TextBox 7"/>
          <p:cNvSpPr txBox="1">
            <a:spLocks noChangeArrowheads="1"/>
          </p:cNvSpPr>
          <p:nvPr/>
        </p:nvSpPr>
        <p:spPr bwMode="auto">
          <a:xfrm>
            <a:off x="5600700" y="3213100"/>
            <a:ext cx="3003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Helvetica" pitchFamily="-106" charset="0"/>
                <a:ea typeface="ＭＳ Ｐゴシック" pitchFamily="34" charset="-128"/>
              </a:rPr>
              <a:t>Secondary radiations</a:t>
            </a:r>
          </a:p>
          <a:p>
            <a:pPr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- electrons bremssstrahlung</a:t>
            </a:r>
          </a:p>
          <a:p>
            <a:pPr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- gamma rays, neutrons </a:t>
            </a:r>
          </a:p>
        </p:txBody>
      </p:sp>
      <p:sp>
        <p:nvSpPr>
          <p:cNvPr id="257030" name="Rectangle 8"/>
          <p:cNvSpPr>
            <a:spLocks noChangeArrowheads="1"/>
          </p:cNvSpPr>
          <p:nvPr/>
        </p:nvSpPr>
        <p:spPr bwMode="auto">
          <a:xfrm>
            <a:off x="4787900" y="2189163"/>
            <a:ext cx="679450" cy="2679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ea typeface="ＭＳ Ｐゴシック" pitchFamily="34" charset="-128"/>
            </a:endParaRPr>
          </a:p>
        </p:txBody>
      </p:sp>
      <p:sp>
        <p:nvSpPr>
          <p:cNvPr id="257031" name="TextBox 9"/>
          <p:cNvSpPr txBox="1">
            <a:spLocks noChangeArrowheads="1"/>
          </p:cNvSpPr>
          <p:nvPr/>
        </p:nvSpPr>
        <p:spPr bwMode="auto">
          <a:xfrm>
            <a:off x="4572000" y="1565275"/>
            <a:ext cx="1287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Secondary </a:t>
            </a:r>
          </a:p>
          <a:p>
            <a:pPr algn="ctr"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target</a:t>
            </a:r>
          </a:p>
        </p:txBody>
      </p:sp>
      <p:pic>
        <p:nvPicPr>
          <p:cNvPr id="257034" name="Picture 2" descr="rain_b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5" name="Rectangle 11"/>
          <p:cNvSpPr>
            <a:spLocks noChangeArrowheads="1"/>
          </p:cNvSpPr>
          <p:nvPr/>
        </p:nvSpPr>
        <p:spPr bwMode="auto">
          <a:xfrm>
            <a:off x="755650" y="5478463"/>
            <a:ext cx="7561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Electrons are expelled from the target due to the ponderomotive force</a:t>
            </a:r>
          </a:p>
          <a:p>
            <a:r>
              <a:rPr lang="en-US"/>
              <a:t>Heavy ions are accelerated in the field created by the electrons</a:t>
            </a:r>
          </a:p>
        </p:txBody>
      </p:sp>
      <p:sp>
        <p:nvSpPr>
          <p:cNvPr id="257036" name="Text Box 12"/>
          <p:cNvSpPr txBox="1">
            <a:spLocks noChangeArrowheads="1"/>
          </p:cNvSpPr>
          <p:nvPr/>
        </p:nvSpPr>
        <p:spPr bwMode="auto">
          <a:xfrm>
            <a:off x="1547813" y="616585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E~I</a:t>
            </a:r>
            <a:r>
              <a:rPr lang="en-US" baseline="-25000"/>
              <a:t>laser</a:t>
            </a:r>
            <a:r>
              <a:rPr lang="en-US" baseline="30000"/>
              <a:t>1/2</a:t>
            </a:r>
          </a:p>
        </p:txBody>
      </p:sp>
      <p:sp>
        <p:nvSpPr>
          <p:cNvPr id="257037" name="Text Box 12"/>
          <p:cNvSpPr txBox="1">
            <a:spLocks noChangeArrowheads="1"/>
          </p:cNvSpPr>
          <p:nvPr/>
        </p:nvSpPr>
        <p:spPr bwMode="auto">
          <a:xfrm>
            <a:off x="4932363" y="6553200"/>
            <a:ext cx="3862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latin typeface="Calibri" pitchFamily="34" charset="0"/>
              </a:rPr>
              <a:t>S.C. Wilks et al., Phys. Plasmas </a:t>
            </a:r>
            <a:r>
              <a:rPr lang="en-US" sz="1400" b="1">
                <a:latin typeface="Calibri" pitchFamily="34" charset="0"/>
              </a:rPr>
              <a:t>8</a:t>
            </a:r>
            <a:r>
              <a:rPr lang="en-US" sz="1400">
                <a:latin typeface="Calibri" pitchFamily="34" charset="0"/>
              </a:rPr>
              <a:t>, 542 (2001).</a:t>
            </a:r>
            <a:endParaRPr lang="de-DE" sz="1400">
              <a:latin typeface="Calibri" pitchFamily="34" charset="0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88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57338"/>
            <a:ext cx="8424862" cy="5032375"/>
          </a:xfrm>
          <a:noFill/>
          <a:ln/>
        </p:spPr>
      </p:pic>
      <p:sp>
        <p:nvSpPr>
          <p:cNvPr id="218117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3203575" y="515938"/>
            <a:ext cx="5976938" cy="53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3600" b="1" i="1" dirty="0" smtClean="0">
                <a:effectLst/>
                <a:latin typeface="Times New Roman" pitchFamily="18" charset="0"/>
              </a:rPr>
              <a:t>   </a:t>
            </a:r>
            <a:r>
              <a:rPr lang="en-US" sz="3600" b="1" i="1" dirty="0">
                <a:effectLst/>
                <a:latin typeface="Times New Roman" pitchFamily="18" charset="0"/>
              </a:rPr>
              <a:t>DLC foils </a:t>
            </a:r>
            <a:r>
              <a:rPr lang="de-DE" sz="3600" b="1" i="1" dirty="0">
                <a:effectLst/>
                <a:latin typeface="Times New Roman" pitchFamily="18" charset="0"/>
              </a:rPr>
              <a:t/>
            </a:r>
            <a:br>
              <a:rPr lang="de-DE" sz="3600" b="1" i="1" dirty="0">
                <a:effectLst/>
                <a:latin typeface="Times New Roman" pitchFamily="18" charset="0"/>
              </a:rPr>
            </a:br>
            <a:r>
              <a:rPr lang="en-US" sz="4000" dirty="0"/>
              <a:t> </a:t>
            </a:r>
            <a:endParaRPr lang="de-DE" sz="4000" dirty="0"/>
          </a:p>
        </p:txBody>
      </p:sp>
      <p:pic>
        <p:nvPicPr>
          <p:cNvPr id="218118" name="Picture 2" descr="rain_b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0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27784" y="228600"/>
            <a:ext cx="6408712" cy="823913"/>
          </a:xfrm>
        </p:spPr>
        <p:txBody>
          <a:bodyPr/>
          <a:lstStyle/>
          <a:p>
            <a:r>
              <a:rPr lang="en-US" sz="3600" b="1" i="1" dirty="0">
                <a:latin typeface="Times New Roman" pitchFamily="18" charset="0"/>
              </a:rPr>
              <a:t>Radiation Pressure Acceleration RPA</a:t>
            </a:r>
          </a:p>
        </p:txBody>
      </p:sp>
      <p:pic>
        <p:nvPicPr>
          <p:cNvPr id="2611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484313"/>
            <a:ext cx="4603750" cy="5373687"/>
          </a:xfrm>
          <a:noFill/>
          <a:ln/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4911725" y="2800350"/>
            <a:ext cx="3946525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Electrons and ions accelerated</a:t>
            </a:r>
          </a:p>
          <a:p>
            <a:r>
              <a:rPr lang="en-US"/>
              <a:t>at solid state densities  10</a:t>
            </a:r>
            <a:r>
              <a:rPr lang="en-US" baseline="30000"/>
              <a:t>24</a:t>
            </a:r>
            <a:r>
              <a:rPr lang="en-US"/>
              <a:t>e cm</a:t>
            </a:r>
            <a:r>
              <a:rPr lang="en-US" baseline="30000"/>
              <a:t>-3</a:t>
            </a:r>
          </a:p>
          <a:p>
            <a:r>
              <a:rPr lang="en-US"/>
              <a:t>(Classical beam densities 10</a:t>
            </a:r>
            <a:r>
              <a:rPr lang="en-US" baseline="30000"/>
              <a:t>8</a:t>
            </a:r>
            <a:r>
              <a:rPr lang="en-US"/>
              <a:t>e cm</a:t>
            </a:r>
            <a:r>
              <a:rPr lang="en-US" baseline="30000"/>
              <a:t>-3</a:t>
            </a:r>
            <a:r>
              <a:rPr lang="en-US"/>
              <a:t> )</a:t>
            </a:r>
          </a:p>
          <a:p>
            <a:endParaRPr lang="en-US" baseline="30000"/>
          </a:p>
          <a:p>
            <a:r>
              <a:rPr lang="en-US" sz="2400">
                <a:latin typeface="Times New Roman" pitchFamily="18" charset="0"/>
              </a:rPr>
              <a:t>E~ I </a:t>
            </a:r>
            <a:r>
              <a:rPr lang="en-US" sz="2400" baseline="-25000">
                <a:latin typeface="Times New Roman" pitchFamily="18" charset="0"/>
              </a:rPr>
              <a:t>laser</a:t>
            </a:r>
          </a:p>
          <a:p>
            <a:endParaRPr lang="en-US" sz="2400" baseline="30000">
              <a:latin typeface="Times New Roman" pitchFamily="18" charset="0"/>
            </a:endParaRPr>
          </a:p>
        </p:txBody>
      </p:sp>
      <p:pic>
        <p:nvPicPr>
          <p:cNvPr id="261126" name="Picture 2" descr="rain_b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8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345009"/>
            <a:ext cx="9144000" cy="5540375"/>
          </a:xfrm>
          <a:solidFill>
            <a:srgbClr val="FFFF00">
              <a:alpha val="50195"/>
            </a:srgbClr>
          </a:solidFill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7092950" y="3124200"/>
            <a:ext cx="17272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ELI</a:t>
            </a:r>
            <a:r>
              <a:rPr lang="ro-RO" sz="2400" b="1" dirty="0">
                <a:solidFill>
                  <a:srgbClr val="0070C0"/>
                </a:solidFill>
                <a:latin typeface="+mn-lt"/>
              </a:rPr>
              <a:t>-NP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227763" y="1340768"/>
            <a:ext cx="1873250" cy="1690688"/>
          </a:xfrm>
          <a:prstGeom prst="wedgeRoundRectCallout">
            <a:avLst>
              <a:gd name="adj1" fmla="val -26066"/>
              <a:gd name="adj2" fmla="val -50322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Tandem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accelerators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Cyclotrons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Irradiator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Advanced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Biophysics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Environmental Phys.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Radioisotopes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23850" y="2338388"/>
            <a:ext cx="144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ring rail/road</a:t>
            </a:r>
          </a:p>
        </p:txBody>
      </p:sp>
      <p:sp>
        <p:nvSpPr>
          <p:cNvPr id="9" name="Up Arrow 8"/>
          <p:cNvSpPr/>
          <p:nvPr/>
        </p:nvSpPr>
        <p:spPr>
          <a:xfrm>
            <a:off x="2743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1123950" y="157003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BUCHAREST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684213" y="2205038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179388" y="-60325"/>
            <a:ext cx="89646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Bucharest-</a:t>
            </a:r>
            <a:r>
              <a:rPr lang="en-US" sz="3200" b="1" i="1" dirty="0" err="1">
                <a:latin typeface="Times New Roman" pitchFamily="18" charset="0"/>
              </a:rPr>
              <a:t>Magurele</a:t>
            </a:r>
            <a:endParaRPr lang="en-US" sz="3200" b="1" i="1" dirty="0">
              <a:latin typeface="Times New Roman" pitchFamily="18" charset="0"/>
            </a:endParaRPr>
          </a:p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National Physics Institutes</a:t>
            </a:r>
          </a:p>
        </p:txBody>
      </p:sp>
      <p:sp>
        <p:nvSpPr>
          <p:cNvPr id="16" name="Oval 15"/>
          <p:cNvSpPr/>
          <p:nvPr/>
        </p:nvSpPr>
        <p:spPr>
          <a:xfrm>
            <a:off x="2438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49250" y="4899025"/>
            <a:ext cx="1912938" cy="1511300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Lasers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Plasma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Optoelectronics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Material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Theoretical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Particle Physics</a:t>
            </a:r>
          </a:p>
        </p:txBody>
      </p:sp>
      <p:graphicFrame>
        <p:nvGraphicFramePr>
          <p:cNvPr id="14348" name="Object 1"/>
          <p:cNvGraphicFramePr>
            <a:graphicFrameLocks noChangeAspect="1"/>
          </p:cNvGraphicFramePr>
          <p:nvPr/>
        </p:nvGraphicFramePr>
        <p:xfrm>
          <a:off x="0" y="-17463"/>
          <a:ext cx="1752600" cy="1238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6" name="Acrobat Document" r:id="rId5" imgW="8019889" imgH="5667195" progId="AcroExch.Document.7">
                  <p:embed/>
                </p:oleObj>
              </mc:Choice>
              <mc:Fallback>
                <p:oleObj name="Acrobat Document" r:id="rId5" imgW="8019889" imgH="5667195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463"/>
                        <a:ext cx="1752600" cy="1238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9" name="Picture 4" descr="PICT00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75" y="4723209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Callout 13"/>
          <p:cNvSpPr/>
          <p:nvPr/>
        </p:nvSpPr>
        <p:spPr>
          <a:xfrm>
            <a:off x="5868144" y="4776192"/>
            <a:ext cx="1600200" cy="381000"/>
          </a:xfrm>
          <a:prstGeom prst="wedgeEllipseCallout">
            <a:avLst>
              <a:gd name="adj1" fmla="val 54436"/>
              <a:gd name="adj2" fmla="val 1666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ELI-</a:t>
            </a:r>
            <a:r>
              <a:rPr lang="ro-RO" b="1" dirty="0">
                <a:solidFill>
                  <a:schemeClr val="bg2">
                    <a:lumMod val="50000"/>
                  </a:schemeClr>
                </a:solidFill>
              </a:rPr>
              <a:t>NP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686800" cy="511602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Large equipments:</a:t>
            </a:r>
          </a:p>
          <a:p>
            <a:pPr>
              <a:lnSpc>
                <a:spcPct val="150000"/>
              </a:lnSpc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Ultra-short pulse high power laser system,  2 x 10PW maximum power</a:t>
            </a:r>
          </a:p>
          <a:p>
            <a:pPr marL="0" indent="0">
              <a:lnSpc>
                <a:spcPct val="150000"/>
              </a:lnSpc>
              <a:buNone/>
            </a:pPr>
            <a:endParaRPr lang="en-US" sz="8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 Gamma beam, high intensity, tunable energy up to 20MeV,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   produced by Compton scattering of a laser beam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   on a 700 </a:t>
            </a:r>
            <a:r>
              <a:rPr lang="en-US" sz="8000" i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electron  beam  produced by a  warm LINAC</a:t>
            </a:r>
          </a:p>
          <a:p>
            <a:pPr>
              <a:lnSpc>
                <a:spcPct val="150000"/>
              </a:lnSpc>
              <a:buNone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Experiments: </a:t>
            </a:r>
          </a:p>
          <a:p>
            <a:pPr>
              <a:lnSpc>
                <a:spcPct val="150000"/>
              </a:lnSpc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8 experimental areas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    - laser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    - gamma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8000" i="1" dirty="0" err="1" smtClean="0">
                <a:latin typeface="Times New Roman" pitchFamily="18" charset="0"/>
                <a:cs typeface="Times New Roman" pitchFamily="18" charset="0"/>
              </a:rPr>
              <a:t>laser+gamma</a:t>
            </a:r>
            <a:endParaRPr lang="en-US" sz="8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8000" i="1" dirty="0" smtClean="0">
                <a:latin typeface="Times New Roman" pitchFamily="18" charset="0"/>
                <a:cs typeface="Times New Roman" pitchFamily="18" charset="0"/>
              </a:rPr>
              <a:t>Total cost 293</a:t>
            </a:r>
            <a:r>
              <a:rPr lang="de-DE" sz="8000" dirty="0" smtClean="0">
                <a:latin typeface="Times New Roman" pitchFamily="18" charset="0"/>
                <a:cs typeface="Times New Roman" pitchFamily="18" charset="0"/>
              </a:rPr>
              <a:t> M€  w/o VAT</a:t>
            </a:r>
          </a:p>
          <a:p>
            <a:pPr marL="342900" lvl="1" indent="-342900">
              <a:lnSpc>
                <a:spcPct val="150000"/>
              </a:lnSpc>
              <a:buNone/>
            </a:pPr>
            <a:r>
              <a:rPr lang="de-DE" sz="8000" i="1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Duration/phasing: 2 phases (2012-2015/2014-2017)</a:t>
            </a:r>
          </a:p>
          <a:p>
            <a:pPr>
              <a:lnSpc>
                <a:spcPct val="150000"/>
              </a:lnSpc>
              <a:buNone/>
            </a:pPr>
            <a:endParaRPr lang="en-US" sz="8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lnSpc>
                <a:spcPct val="150000"/>
              </a:lnSpc>
              <a:buNone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0658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9" name="Acrobat Document" r:id="rId3" imgW="8019889" imgH="5667195" progId="AcroExch.Document.7">
                  <p:embed/>
                </p:oleObj>
              </mc:Choice>
              <mc:Fallback>
                <p:oleObj name="Acrobat Document" r:id="rId3" imgW="8019889" imgH="5667195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2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9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</a:rPr>
              <a:t>ELI-Nuclear Physics</a:t>
            </a:r>
            <a:endParaRPr lang="en-GB" sz="2800" i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rain_ban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25" y="1214438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3801</TotalTime>
  <Words>993</Words>
  <Application>Microsoft Office PowerPoint</Application>
  <PresentationFormat>Presentazione su schermo (4:3)</PresentationFormat>
  <Paragraphs>206</Paragraphs>
  <Slides>18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0" baseType="lpstr">
      <vt:lpstr>Office Theme</vt:lpstr>
      <vt:lpstr>Acrobat Document</vt:lpstr>
      <vt:lpstr>Extreme Light Infrastructure -  Nuclear Physics ELI – NP European Research Center </vt:lpstr>
      <vt:lpstr>Presentazione standard di PowerPoint</vt:lpstr>
      <vt:lpstr>             Extreme Light Infrastructure </vt:lpstr>
      <vt:lpstr> Protons, Heavy Ions</vt:lpstr>
      <vt:lpstr>Target Normal Sheath Acceleration (TNSA) </vt:lpstr>
      <vt:lpstr>   DLC foils   </vt:lpstr>
      <vt:lpstr>Radiation Pressure Acceleration RPA</vt:lpstr>
      <vt:lpstr>Presentazione standard di PowerPoint</vt:lpstr>
      <vt:lpstr>ELI-Nuclear Physics</vt:lpstr>
      <vt:lpstr>ELI – Nuclear Physics Research </vt:lpstr>
      <vt:lpstr>ELI – NP Experiments (1)</vt:lpstr>
      <vt:lpstr>ELI – NP Experiments (2)</vt:lpstr>
      <vt:lpstr>ELI – NP Experiments (3)</vt:lpstr>
      <vt:lpstr>ELI – NP Experiments (4)</vt:lpstr>
      <vt:lpstr>Applied Research at ELI – NP </vt:lpstr>
      <vt:lpstr>Project  implementation </vt:lpstr>
      <vt:lpstr>Human Resources 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DirGen</dc:creator>
  <cp:lastModifiedBy>tecno</cp:lastModifiedBy>
  <cp:revision>256</cp:revision>
  <dcterms:created xsi:type="dcterms:W3CDTF">2010-09-16T10:54:19Z</dcterms:created>
  <dcterms:modified xsi:type="dcterms:W3CDTF">2013-06-03T07:48:03Z</dcterms:modified>
</cp:coreProperties>
</file>