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9" r:id="rId2"/>
    <p:sldId id="420" r:id="rId3"/>
    <p:sldId id="424" r:id="rId4"/>
    <p:sldId id="666" r:id="rId5"/>
    <p:sldId id="490" r:id="rId6"/>
    <p:sldId id="681" r:id="rId7"/>
    <p:sldId id="570" r:id="rId8"/>
    <p:sldId id="643" r:id="rId9"/>
    <p:sldId id="571" r:id="rId10"/>
    <p:sldId id="600" r:id="rId11"/>
    <p:sldId id="573" r:id="rId12"/>
    <p:sldId id="601" r:id="rId13"/>
    <p:sldId id="636" r:id="rId14"/>
    <p:sldId id="602" r:id="rId15"/>
    <p:sldId id="637" r:id="rId16"/>
    <p:sldId id="608" r:id="rId17"/>
    <p:sldId id="609" r:id="rId18"/>
    <p:sldId id="610" r:id="rId1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99"/>
    <a:srgbClr val="0066FF"/>
    <a:srgbClr val="000099"/>
    <a:srgbClr val="000066"/>
    <a:srgbClr val="FF00FF"/>
    <a:srgbClr val="006600"/>
    <a:srgbClr val="FFFF66"/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8826" autoAdjust="0"/>
    <p:restoredTop sz="97770" autoAdjust="0"/>
  </p:normalViewPr>
  <p:slideViewPr>
    <p:cSldViewPr>
      <p:cViewPr varScale="1">
        <p:scale>
          <a:sx n="65" d="100"/>
          <a:sy n="65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2213F79-8B62-4FCF-98B7-8E594BAC1BDA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923CC24-E16E-4E25-BBFB-96E708B87986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703FD-9E2C-458F-A156-BD8DE401705F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3CC24-E16E-4E25-BBFB-96E708B8798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013D7-342E-436B-A639-A8502473F445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911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C5DAF-B7F5-404D-9896-032E060C81A8}" type="slidenum">
              <a:rPr lang="ja-JP" altLang="en-US" smtClean="0"/>
              <a:pPr/>
              <a:t>14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3E01-DC04-4FCE-BBED-0D7CC654DFD3}" type="datetimeFigureOut">
              <a:rPr kumimoji="1" lang="ja-JP" altLang="en-US" smtClean="0"/>
              <a:pPr/>
              <a:t>2013/6/7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6C8F-8419-4284-B6D1-A8DE227A18F5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3068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400" dirty="0" smtClean="0">
                <a:latin typeface="Arial" pitchFamily="34" charset="0"/>
                <a:cs typeface="Arial" pitchFamily="34" charset="0"/>
              </a:rPr>
              <a:t>Study of Heavy-ion Induced  Fission </a:t>
            </a:r>
          </a:p>
          <a:p>
            <a:pPr algn="ctr"/>
            <a:r>
              <a:rPr lang="en-US" altLang="ja-JP" sz="3400" dirty="0" smtClean="0">
                <a:latin typeface="Arial" pitchFamily="34" charset="0"/>
                <a:cs typeface="Arial" pitchFamily="34" charset="0"/>
              </a:rPr>
              <a:t>for Heavy Element Synthesis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3944" y="3212976"/>
            <a:ext cx="52187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000" dirty="0" smtClean="0">
                <a:latin typeface="Arial" pitchFamily="34" charset="0"/>
                <a:cs typeface="Arial" pitchFamily="34" charset="0"/>
              </a:rPr>
              <a:t>Katsuhisa Nishio</a:t>
            </a:r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Advanced Science Research Center,</a:t>
            </a:r>
          </a:p>
          <a:p>
            <a:pPr algn="ctr"/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Japan Atomic Energy Agency,</a:t>
            </a:r>
          </a:p>
          <a:p>
            <a:pPr algn="ctr"/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Tokai, JAPAN</a:t>
            </a:r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064" y="5141218"/>
            <a:ext cx="1689100" cy="827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04" y="4997202"/>
            <a:ext cx="1238250" cy="1012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 flipH="1">
            <a:off x="4064973" y="60886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INPC2013</a:t>
            </a:r>
            <a:endParaRPr kumimoji="1" lang="ja-JP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14078"/>
              </p:ext>
            </p:extLst>
          </p:nvPr>
        </p:nvGraphicFramePr>
        <p:xfrm>
          <a:off x="21222" y="1256718"/>
          <a:ext cx="6840760" cy="520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99" name="ｸﾞﾗﾌ" r:id="rId3" imgW="4129430" imgH="2877312" progId="Origin50.Graph">
                  <p:embed/>
                </p:oleObj>
              </mc:Choice>
              <mc:Fallback>
                <p:oleObj name="ｸﾞﾗﾌ" r:id="rId3" imgW="4129430" imgH="287731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" y="1256718"/>
                        <a:ext cx="6840760" cy="5201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平行四辺形 74"/>
          <p:cNvSpPr/>
          <p:nvPr/>
        </p:nvSpPr>
        <p:spPr>
          <a:xfrm rot="13855228">
            <a:off x="3120875" y="2498971"/>
            <a:ext cx="437922" cy="646788"/>
          </a:xfrm>
          <a:prstGeom prst="parallelogram">
            <a:avLst>
              <a:gd name="adj" fmla="val 37588"/>
            </a:avLst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-27384"/>
            <a:ext cx="9144000" cy="112980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altLang="ja-JP" sz="2800" kern="0" dirty="0" smtClean="0">
                <a:solidFill>
                  <a:schemeClr val="bg1"/>
                </a:solidFill>
                <a:latin typeface="Arial" pitchFamily="34" charset="0"/>
              </a:rPr>
              <a:t>Dynamical calculation of nuclear shape </a:t>
            </a:r>
          </a:p>
          <a:p>
            <a:pPr algn="ctr">
              <a:lnSpc>
                <a:spcPts val="3200"/>
              </a:lnSpc>
              <a:defRPr/>
            </a:pPr>
            <a:r>
              <a:rPr lang="en-US" altLang="ja-JP" sz="2800" kern="0" dirty="0" smtClean="0">
                <a:solidFill>
                  <a:schemeClr val="bg1"/>
                </a:solidFill>
                <a:latin typeface="Arial" pitchFamily="34" charset="0"/>
              </a:rPr>
              <a:t>– Fluctuation dissipation model </a:t>
            </a:r>
            <a:r>
              <a:rPr lang="ja-JP" altLang="en-US" sz="2800" kern="0" dirty="0" smtClean="0">
                <a:solidFill>
                  <a:schemeClr val="bg1"/>
                </a:solidFill>
                <a:latin typeface="Arial" pitchFamily="34" charset="0"/>
              </a:rPr>
              <a:t> －</a:t>
            </a:r>
            <a:endParaRPr lang="en-US" altLang="ja-JP" sz="3200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3558657">
            <a:off x="227211" y="5505644"/>
            <a:ext cx="2111475" cy="8104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2400" spc="-100" dirty="0" smtClean="0">
                <a:latin typeface="Arial" pitchFamily="34" charset="0"/>
                <a:cs typeface="Arial" pitchFamily="34" charset="0"/>
              </a:rPr>
              <a:t>Charge Center </a:t>
            </a:r>
          </a:p>
          <a:p>
            <a:pPr>
              <a:lnSpc>
                <a:spcPts val="2800"/>
              </a:lnSpc>
            </a:pPr>
            <a:r>
              <a:rPr kumimoji="1" lang="en-US" altLang="ja-JP" sz="2400" spc="-100" dirty="0" smtClean="0">
                <a:latin typeface="Arial" pitchFamily="34" charset="0"/>
                <a:cs typeface="Arial" pitchFamily="34" charset="0"/>
              </a:rPr>
              <a:t>     Distance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898719" y="2699241"/>
            <a:ext cx="3382172" cy="451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spc="-100" dirty="0" smtClean="0">
                <a:latin typeface="Arial" pitchFamily="34" charset="0"/>
                <a:cs typeface="Arial" pitchFamily="34" charset="0"/>
              </a:rPr>
              <a:t>Potential Energy (</a:t>
            </a:r>
            <a:r>
              <a:rPr lang="en-US" altLang="ja-JP" sz="2400" spc="-1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ja-JP" sz="2400" spc="-100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0000395">
            <a:off x="2829051" y="5578521"/>
            <a:ext cx="3268830" cy="451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2400" spc="-100" dirty="0" smtClean="0">
                <a:latin typeface="Arial" pitchFamily="34" charset="0"/>
                <a:cs typeface="Arial" pitchFamily="34" charset="0"/>
              </a:rPr>
              <a:t>Mass Asymmetry 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4743127" y="2132856"/>
            <a:ext cx="1781391" cy="560584"/>
            <a:chOff x="5436095" y="2076328"/>
            <a:chExt cx="1781391" cy="560584"/>
          </a:xfrm>
        </p:grpSpPr>
        <p:sp>
          <p:nvSpPr>
            <p:cNvPr id="60" name="円/楕円 59"/>
            <p:cNvSpPr/>
            <p:nvPr/>
          </p:nvSpPr>
          <p:spPr bwMode="auto">
            <a:xfrm>
              <a:off x="6963254" y="2227450"/>
              <a:ext cx="254232" cy="250456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円/楕円 60"/>
            <p:cNvSpPr/>
            <p:nvPr/>
          </p:nvSpPr>
          <p:spPr bwMode="auto">
            <a:xfrm rot="150202">
              <a:off x="6215912" y="2076328"/>
              <a:ext cx="720784" cy="546177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62" name="直線矢印コネクタ 61"/>
            <p:cNvCxnSpPr/>
            <p:nvPr/>
          </p:nvCxnSpPr>
          <p:spPr bwMode="auto">
            <a:xfrm flipH="1">
              <a:off x="5436095" y="2348880"/>
              <a:ext cx="720081" cy="288032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54"/>
          <p:cNvSpPr txBox="1">
            <a:spLocks noChangeArrowheads="1"/>
          </p:cNvSpPr>
          <p:nvPr/>
        </p:nvSpPr>
        <p:spPr bwMode="auto">
          <a:xfrm>
            <a:off x="1677406" y="1124744"/>
            <a:ext cx="10823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baseline="30000" dirty="0" smtClean="0">
                <a:latin typeface="Arial" pitchFamily="34" charset="0"/>
                <a:cs typeface="Arial" pitchFamily="34" charset="0"/>
              </a:rPr>
              <a:t>272</a:t>
            </a:r>
            <a:r>
              <a:rPr lang="en-US" altLang="ja-JP" sz="3000" dirty="0" smtClean="0">
                <a:latin typeface="Arial" pitchFamily="34" charset="0"/>
                <a:cs typeface="Arial" pitchFamily="34" charset="0"/>
              </a:rPr>
              <a:t>Hs</a:t>
            </a:r>
            <a:endParaRPr lang="ja-JP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円/楕円 68"/>
          <p:cNvSpPr/>
          <p:nvPr/>
        </p:nvSpPr>
        <p:spPr bwMode="auto">
          <a:xfrm rot="150202">
            <a:off x="2892729" y="1190726"/>
            <a:ext cx="760416" cy="650911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4" name="直線コネクタ 73"/>
          <p:cNvCxnSpPr/>
          <p:nvPr/>
        </p:nvCxnSpPr>
        <p:spPr>
          <a:xfrm rot="5400000">
            <a:off x="2827248" y="2322281"/>
            <a:ext cx="928694" cy="1588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4311080" y="2636912"/>
            <a:ext cx="2592288" cy="2604268"/>
            <a:chOff x="4716016" y="2564904"/>
            <a:chExt cx="2592288" cy="2604268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4716016" y="2564904"/>
              <a:ext cx="2592288" cy="2088232"/>
              <a:chOff x="5004048" y="2564904"/>
              <a:chExt cx="2592288" cy="2088232"/>
            </a:xfrm>
          </p:grpSpPr>
          <p:grpSp>
            <p:nvGrpSpPr>
              <p:cNvPr id="10" name="グループ化 58"/>
              <p:cNvGrpSpPr/>
              <p:nvPr/>
            </p:nvGrpSpPr>
            <p:grpSpPr>
              <a:xfrm>
                <a:off x="5004048" y="2564904"/>
                <a:ext cx="504056" cy="2088232"/>
                <a:chOff x="5436096" y="2348880"/>
                <a:chExt cx="504056" cy="2088232"/>
              </a:xfrm>
            </p:grpSpPr>
            <p:sp>
              <p:nvSpPr>
                <p:cNvPr id="41" name="円/楕円 40"/>
                <p:cNvSpPr/>
                <p:nvPr/>
              </p:nvSpPr>
              <p:spPr>
                <a:xfrm>
                  <a:off x="5724128" y="2348880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5436096" y="2708920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5508104" y="3356992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5796136" y="4293096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6" name="直線コネクタ 45"/>
                <p:cNvCxnSpPr>
                  <a:endCxn id="42" idx="7"/>
                </p:cNvCxnSpPr>
                <p:nvPr/>
              </p:nvCxnSpPr>
              <p:spPr>
                <a:xfrm flipH="1">
                  <a:off x="5559021" y="2492896"/>
                  <a:ext cx="165107" cy="23711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>
                  <a:off x="5508104" y="2895469"/>
                  <a:ext cx="72008" cy="31750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5660506" y="3645024"/>
                  <a:ext cx="135630" cy="50405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テキスト ボックス 62"/>
              <p:cNvSpPr txBox="1"/>
              <p:nvPr/>
            </p:nvSpPr>
            <p:spPr>
              <a:xfrm>
                <a:off x="5178686" y="3000372"/>
                <a:ext cx="2417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Quasifission</a:t>
                </a:r>
                <a:endParaRPr kumimoji="1" lang="ja-JP" altLang="en-US" sz="32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5" name="円/楕円 84"/>
            <p:cNvSpPr/>
            <p:nvPr/>
          </p:nvSpPr>
          <p:spPr bwMode="auto">
            <a:xfrm rot="150202">
              <a:off x="5892034" y="4717594"/>
              <a:ext cx="369326" cy="35969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円/楕円 85"/>
            <p:cNvSpPr/>
            <p:nvPr/>
          </p:nvSpPr>
          <p:spPr bwMode="auto">
            <a:xfrm rot="150202">
              <a:off x="5304375" y="4593519"/>
              <a:ext cx="579929" cy="57565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3333590" y="1700808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Fusion</a:t>
            </a:r>
            <a:endParaRPr kumimoji="1" lang="ja-JP" alt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グループ化 81"/>
          <p:cNvGrpSpPr/>
          <p:nvPr/>
        </p:nvGrpSpPr>
        <p:grpSpPr>
          <a:xfrm>
            <a:off x="5479381" y="1588183"/>
            <a:ext cx="1763316" cy="1048729"/>
            <a:chOff x="6100341" y="1537266"/>
            <a:chExt cx="1763316" cy="1048729"/>
          </a:xfrm>
        </p:grpSpPr>
        <p:sp>
          <p:nvSpPr>
            <p:cNvPr id="45" name="テキスト ボックス 54"/>
            <p:cNvSpPr txBox="1">
              <a:spLocks noChangeArrowheads="1"/>
            </p:cNvSpPr>
            <p:nvPr/>
          </p:nvSpPr>
          <p:spPr bwMode="auto">
            <a:xfrm>
              <a:off x="6100341" y="1537266"/>
              <a:ext cx="8899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000" baseline="30000" dirty="0">
                  <a:latin typeface="Arial" pitchFamily="34" charset="0"/>
                  <a:cs typeface="Arial" pitchFamily="34" charset="0"/>
                </a:rPr>
                <a:t>238</a:t>
              </a:r>
              <a:r>
                <a:rPr lang="en-US" altLang="ja-JP" sz="3000" dirty="0">
                  <a:latin typeface="Arial" pitchFamily="34" charset="0"/>
                  <a:cs typeface="Arial" pitchFamily="34" charset="0"/>
                </a:rPr>
                <a:t>U</a:t>
              </a:r>
              <a:endParaRPr lang="ja-JP" altLang="en-US" sz="3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テキスト ボックス 54"/>
            <p:cNvSpPr txBox="1">
              <a:spLocks noChangeArrowheads="1"/>
            </p:cNvSpPr>
            <p:nvPr/>
          </p:nvSpPr>
          <p:spPr bwMode="auto">
            <a:xfrm>
              <a:off x="7137176" y="2031997"/>
              <a:ext cx="72648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000" baseline="30000" dirty="0" smtClean="0">
                  <a:latin typeface="Arial" pitchFamily="34" charset="0"/>
                  <a:cs typeface="Arial" pitchFamily="34" charset="0"/>
                </a:rPr>
                <a:t>34</a:t>
              </a:r>
              <a:r>
                <a:rPr lang="en-US" altLang="ja-JP" sz="3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ja-JP" altLang="en-US" sz="3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2166800" y="1643620"/>
            <a:ext cx="739305" cy="420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en-US" altLang="ja-JP" sz="3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CN</a:t>
            </a:r>
            <a:endParaRPr kumimoji="1" lang="ja-JP" altLang="en-US" sz="3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4599112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309676" y="2571655"/>
            <a:ext cx="2494389" cy="3317710"/>
            <a:chOff x="2714612" y="2499647"/>
            <a:chExt cx="2494389" cy="3317710"/>
          </a:xfrm>
        </p:grpSpPr>
        <p:sp>
          <p:nvSpPr>
            <p:cNvPr id="84" name="円/楕円 83"/>
            <p:cNvSpPr/>
            <p:nvPr/>
          </p:nvSpPr>
          <p:spPr bwMode="auto">
            <a:xfrm rot="150202">
              <a:off x="4060155" y="5297913"/>
              <a:ext cx="573566" cy="5194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円/楕円 86"/>
            <p:cNvSpPr/>
            <p:nvPr/>
          </p:nvSpPr>
          <p:spPr bwMode="auto">
            <a:xfrm rot="150202">
              <a:off x="4635435" y="5283507"/>
              <a:ext cx="573566" cy="5194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3649315" y="2499647"/>
              <a:ext cx="1391460" cy="260915"/>
              <a:chOff x="3775744" y="2455888"/>
              <a:chExt cx="1391460" cy="260915"/>
            </a:xfrm>
          </p:grpSpPr>
          <p:cxnSp>
            <p:nvCxnSpPr>
              <p:cNvPr id="107" name="直線コネクタ 106"/>
              <p:cNvCxnSpPr>
                <a:endCxn id="11" idx="2"/>
              </p:cNvCxnSpPr>
              <p:nvPr/>
            </p:nvCxnSpPr>
            <p:spPr>
              <a:xfrm flipV="1">
                <a:off x="3851278" y="2566838"/>
                <a:ext cx="174638" cy="52519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グループ化 113"/>
              <p:cNvGrpSpPr/>
              <p:nvPr/>
            </p:nvGrpSpPr>
            <p:grpSpPr>
              <a:xfrm>
                <a:off x="3775744" y="2455888"/>
                <a:ext cx="1391460" cy="260915"/>
                <a:chOff x="4078766" y="2455888"/>
                <a:chExt cx="1391460" cy="260915"/>
              </a:xfrm>
            </p:grpSpPr>
            <p:grpSp>
              <p:nvGrpSpPr>
                <p:cNvPr id="2" name="グループ化 39"/>
                <p:cNvGrpSpPr/>
                <p:nvPr/>
              </p:nvGrpSpPr>
              <p:grpSpPr>
                <a:xfrm>
                  <a:off x="4328938" y="2455888"/>
                  <a:ext cx="1141288" cy="182958"/>
                  <a:chOff x="4544962" y="2311872"/>
                  <a:chExt cx="1141288" cy="182958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5368640" y="2311872"/>
                    <a:ext cx="144016" cy="14401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円/楕円 8"/>
                  <p:cNvSpPr/>
                  <p:nvPr/>
                </p:nvSpPr>
                <p:spPr>
                  <a:xfrm>
                    <a:off x="4987270" y="2332102"/>
                    <a:ext cx="144016" cy="14401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円/楕円 10"/>
                  <p:cNvSpPr/>
                  <p:nvPr/>
                </p:nvSpPr>
                <p:spPr>
                  <a:xfrm>
                    <a:off x="4544962" y="2350814"/>
                    <a:ext cx="144016" cy="14401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9" name="直線コネクタ 18"/>
                  <p:cNvCxnSpPr/>
                  <p:nvPr/>
                </p:nvCxnSpPr>
                <p:spPr>
                  <a:xfrm flipH="1" flipV="1">
                    <a:off x="5449135" y="2390517"/>
                    <a:ext cx="237115" cy="50917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 flipH="1">
                    <a:off x="4693277" y="2407680"/>
                    <a:ext cx="246648" cy="16592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円/楕円 105"/>
                <p:cNvSpPr/>
                <p:nvPr/>
              </p:nvSpPr>
              <p:spPr>
                <a:xfrm>
                  <a:off x="4078766" y="2572787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7" name="グループ化 113"/>
            <p:cNvGrpSpPr/>
            <p:nvPr/>
          </p:nvGrpSpPr>
          <p:grpSpPr>
            <a:xfrm>
              <a:off x="3562845" y="2708920"/>
              <a:ext cx="1081733" cy="2571768"/>
              <a:chOff x="4025396" y="2657432"/>
              <a:chExt cx="1081733" cy="2571768"/>
            </a:xfrm>
          </p:grpSpPr>
          <p:grpSp>
            <p:nvGrpSpPr>
              <p:cNvPr id="78" name="グループ化 39"/>
              <p:cNvGrpSpPr/>
              <p:nvPr/>
            </p:nvGrpSpPr>
            <p:grpSpPr>
              <a:xfrm>
                <a:off x="4199912" y="2666892"/>
                <a:ext cx="907217" cy="2562308"/>
                <a:chOff x="4415936" y="2522876"/>
                <a:chExt cx="907217" cy="2562308"/>
              </a:xfrm>
            </p:grpSpPr>
            <p:sp>
              <p:nvSpPr>
                <p:cNvPr id="94" name="円/楕円 93"/>
                <p:cNvSpPr/>
                <p:nvPr/>
              </p:nvSpPr>
              <p:spPr>
                <a:xfrm>
                  <a:off x="4415936" y="2522876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円/楕円 100"/>
                <p:cNvSpPr/>
                <p:nvPr/>
              </p:nvSpPr>
              <p:spPr>
                <a:xfrm>
                  <a:off x="4679071" y="2780928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4821947" y="3356992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円/楕円 107"/>
                <p:cNvSpPr/>
                <p:nvPr/>
              </p:nvSpPr>
              <p:spPr>
                <a:xfrm>
                  <a:off x="4964823" y="4221088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円/楕円 108"/>
                <p:cNvSpPr/>
                <p:nvPr/>
              </p:nvSpPr>
              <p:spPr>
                <a:xfrm>
                  <a:off x="5179137" y="4941168"/>
                  <a:ext cx="144016" cy="1440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5" name="直線コネクタ 114"/>
                <p:cNvCxnSpPr>
                  <a:stCxn id="94" idx="6"/>
                  <a:endCxn id="101" idx="1"/>
                </p:cNvCxnSpPr>
                <p:nvPr/>
              </p:nvCxnSpPr>
              <p:spPr>
                <a:xfrm>
                  <a:off x="4559952" y="2594884"/>
                  <a:ext cx="140210" cy="20713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116"/>
                <p:cNvCxnSpPr/>
                <p:nvPr/>
              </p:nvCxnSpPr>
              <p:spPr>
                <a:xfrm>
                  <a:off x="4820617" y="2989069"/>
                  <a:ext cx="63622" cy="30073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/>
                <p:cNvCxnSpPr/>
                <p:nvPr/>
              </p:nvCxnSpPr>
              <p:spPr>
                <a:xfrm>
                  <a:off x="4935659" y="3659585"/>
                  <a:ext cx="83718" cy="43906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>
                  <a:off x="5065653" y="4442242"/>
                  <a:ext cx="113484" cy="37767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円/楕円 80"/>
              <p:cNvSpPr/>
              <p:nvPr/>
            </p:nvSpPr>
            <p:spPr>
              <a:xfrm>
                <a:off x="4025396" y="2657432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3" name="直線コネクタ 82"/>
              <p:cNvCxnSpPr>
                <a:endCxn id="94" idx="2"/>
              </p:cNvCxnSpPr>
              <p:nvPr/>
            </p:nvCxnSpPr>
            <p:spPr>
              <a:xfrm flipV="1">
                <a:off x="4082934" y="2738900"/>
                <a:ext cx="116978" cy="35423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テキスト ボックス 120"/>
            <p:cNvSpPr txBox="1"/>
            <p:nvPr/>
          </p:nvSpPr>
          <p:spPr>
            <a:xfrm>
              <a:off x="2714612" y="3571876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Fission</a:t>
              </a:r>
              <a:endParaRPr kumimoji="1" lang="ja-JP" alt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直線コネクタ 75"/>
            <p:cNvCxnSpPr/>
            <p:nvPr/>
          </p:nvCxnSpPr>
          <p:spPr>
            <a:xfrm flipH="1">
              <a:off x="4427985" y="2564904"/>
              <a:ext cx="288031" cy="1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テキスト ボックス 54"/>
          <p:cNvSpPr txBox="1">
            <a:spLocks noChangeArrowheads="1"/>
          </p:cNvSpPr>
          <p:nvPr/>
        </p:nvSpPr>
        <p:spPr bwMode="auto">
          <a:xfrm>
            <a:off x="5508104" y="4077072"/>
            <a:ext cx="35919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6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Two center shell model</a:t>
            </a:r>
          </a:p>
          <a:p>
            <a:r>
              <a:rPr lang="ja-JP" altLang="en-US" sz="26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26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　   </a:t>
            </a:r>
            <a:r>
              <a:rPr lang="en-US" altLang="ja-JP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( 3 dimension )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5257347" y="3751264"/>
            <a:ext cx="606757" cy="3953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60"/>
          <p:cNvSpPr>
            <a:spLocks noChangeArrowheads="1"/>
          </p:cNvSpPr>
          <p:nvPr/>
        </p:nvSpPr>
        <p:spPr bwMode="auto">
          <a:xfrm>
            <a:off x="4788024" y="5838363"/>
            <a:ext cx="44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itchFamily="34" charset="0"/>
              </a:rPr>
              <a:t>V. </a:t>
            </a:r>
            <a:r>
              <a:rPr lang="en-US" altLang="ja-JP" sz="1600" dirty="0" err="1">
                <a:latin typeface="Arial" pitchFamily="34" charset="0"/>
              </a:rPr>
              <a:t>Zagreabev</a:t>
            </a:r>
            <a:r>
              <a:rPr lang="en-US" altLang="ja-JP" sz="1600" dirty="0">
                <a:latin typeface="Arial" pitchFamily="34" charset="0"/>
              </a:rPr>
              <a:t>, J. Phys. G, </a:t>
            </a:r>
            <a:r>
              <a:rPr lang="en-US" altLang="ja-JP" sz="1600" b="1" dirty="0">
                <a:latin typeface="Arial" pitchFamily="34" charset="0"/>
              </a:rPr>
              <a:t>31,</a:t>
            </a:r>
            <a:r>
              <a:rPr lang="en-US" altLang="ja-JP" sz="1600" dirty="0">
                <a:latin typeface="Arial" pitchFamily="34" charset="0"/>
              </a:rPr>
              <a:t> 825 (2005).</a:t>
            </a:r>
          </a:p>
          <a:p>
            <a:r>
              <a:rPr lang="en-US" altLang="ja-JP" sz="1600" dirty="0">
                <a:latin typeface="Arial" pitchFamily="34" charset="0"/>
              </a:rPr>
              <a:t>Y. Aritomo et al., </a:t>
            </a:r>
            <a:r>
              <a:rPr lang="en-US" altLang="ja-JP" sz="1600" dirty="0" err="1">
                <a:latin typeface="Arial" pitchFamily="34" charset="0"/>
              </a:rPr>
              <a:t>Nucl.Phys</a:t>
            </a:r>
            <a:r>
              <a:rPr lang="en-US" altLang="ja-JP" sz="1600" dirty="0">
                <a:latin typeface="Arial" pitchFamily="34" charset="0"/>
              </a:rPr>
              <a:t>. </a:t>
            </a:r>
            <a:r>
              <a:rPr lang="en-US" altLang="ja-JP" sz="1600" b="1" dirty="0">
                <a:latin typeface="Arial" pitchFamily="34" charset="0"/>
              </a:rPr>
              <a:t>A753</a:t>
            </a:r>
            <a:r>
              <a:rPr lang="en-US" altLang="ja-JP" sz="1600" dirty="0">
                <a:latin typeface="Arial" pitchFamily="34" charset="0"/>
              </a:rPr>
              <a:t>, 152 (2005). </a:t>
            </a:r>
          </a:p>
          <a:p>
            <a:r>
              <a:rPr lang="en-US" altLang="ja-JP" sz="1600" dirty="0">
                <a:latin typeface="Arial" pitchFamily="34" charset="0"/>
              </a:rPr>
              <a:t>Y. Aritomo, </a:t>
            </a:r>
            <a:r>
              <a:rPr lang="en-US" altLang="ja-JP" sz="1600" dirty="0" err="1">
                <a:latin typeface="Arial" pitchFamily="34" charset="0"/>
              </a:rPr>
              <a:t>Phys.Rev.C</a:t>
            </a:r>
            <a:r>
              <a:rPr lang="en-US" altLang="ja-JP" sz="1600" dirty="0">
                <a:latin typeface="Arial" pitchFamily="34" charset="0"/>
              </a:rPr>
              <a:t>, </a:t>
            </a:r>
            <a:r>
              <a:rPr lang="en-US" altLang="ja-JP" sz="1600" b="1" dirty="0">
                <a:latin typeface="Arial" pitchFamily="34" charset="0"/>
              </a:rPr>
              <a:t>80</a:t>
            </a:r>
            <a:r>
              <a:rPr lang="en-US" altLang="ja-JP" sz="1600" dirty="0">
                <a:latin typeface="Arial" pitchFamily="34" charset="0"/>
              </a:rPr>
              <a:t>, 064604 (2009).</a:t>
            </a:r>
          </a:p>
        </p:txBody>
      </p:sp>
      <p:sp>
        <p:nvSpPr>
          <p:cNvPr id="65" name="テキスト ボックス 54"/>
          <p:cNvSpPr txBox="1">
            <a:spLocks noChangeArrowheads="1"/>
          </p:cNvSpPr>
          <p:nvPr/>
        </p:nvSpPr>
        <p:spPr bwMode="auto">
          <a:xfrm>
            <a:off x="6226941" y="1087114"/>
            <a:ext cx="29530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600" dirty="0" err="1" smtClean="0">
                <a:latin typeface="Arial" pitchFamily="34" charset="0"/>
                <a:cs typeface="Arial" pitchFamily="34" charset="0"/>
              </a:rPr>
              <a:t>Langevin</a:t>
            </a:r>
            <a:r>
              <a:rPr lang="en-US" altLang="ja-JP" sz="2600" dirty="0" smtClean="0">
                <a:latin typeface="Arial" pitchFamily="34" charset="0"/>
                <a:cs typeface="Arial" pitchFamily="34" charset="0"/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0687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グループ化 97"/>
          <p:cNvGrpSpPr/>
          <p:nvPr/>
        </p:nvGrpSpPr>
        <p:grpSpPr>
          <a:xfrm>
            <a:off x="1835459" y="1715703"/>
            <a:ext cx="2302041" cy="3596782"/>
            <a:chOff x="1711145" y="1715703"/>
            <a:chExt cx="2302041" cy="3596782"/>
          </a:xfrm>
        </p:grpSpPr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5238" t="19770" b="59854"/>
            <a:stretch>
              <a:fillRect/>
            </a:stretch>
          </p:blipFill>
          <p:spPr bwMode="auto">
            <a:xfrm>
              <a:off x="1980508" y="1715703"/>
              <a:ext cx="1737982" cy="164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" name="正方形/長方形 102"/>
            <p:cNvSpPr/>
            <p:nvPr/>
          </p:nvSpPr>
          <p:spPr>
            <a:xfrm>
              <a:off x="1895444" y="1755846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1711145" y="310618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3235145" y="310618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2047844" y="2953780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21019" r="8119" b="59873"/>
            <a:stretch>
              <a:fillRect/>
            </a:stretch>
          </p:blipFill>
          <p:spPr bwMode="auto">
            <a:xfrm>
              <a:off x="1900852" y="3569791"/>
              <a:ext cx="1775635" cy="1566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9" name="正方形/長方形 118"/>
            <p:cNvSpPr/>
            <p:nvPr/>
          </p:nvSpPr>
          <p:spPr>
            <a:xfrm>
              <a:off x="1927406" y="3504951"/>
              <a:ext cx="283867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3143087" y="3305263"/>
              <a:ext cx="708833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1863545" y="5007685"/>
              <a:ext cx="511342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3143087" y="4986419"/>
              <a:ext cx="870099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2108187" y="4855285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平行四辺形 125"/>
            <p:cNvSpPr/>
            <p:nvPr/>
          </p:nvSpPr>
          <p:spPr>
            <a:xfrm rot="2969023">
              <a:off x="2617886" y="2442838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平行四辺形 126"/>
            <p:cNvSpPr/>
            <p:nvPr/>
          </p:nvSpPr>
          <p:spPr>
            <a:xfrm rot="2969023">
              <a:off x="2660866" y="4216818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8" name="直線矢印コネクタ 127"/>
            <p:cNvCxnSpPr/>
            <p:nvPr/>
          </p:nvCxnSpPr>
          <p:spPr>
            <a:xfrm>
              <a:off x="3251179" y="4210726"/>
              <a:ext cx="285752" cy="2143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矢印コネクタ 128"/>
            <p:cNvCxnSpPr/>
            <p:nvPr/>
          </p:nvCxnSpPr>
          <p:spPr>
            <a:xfrm rot="10800000" flipV="1">
              <a:off x="2654736" y="2166954"/>
              <a:ext cx="285752" cy="71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正方形/長方形 129"/>
            <p:cNvSpPr/>
            <p:nvPr/>
          </p:nvSpPr>
          <p:spPr>
            <a:xfrm>
              <a:off x="3515289" y="1903840"/>
              <a:ext cx="215757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" name="グループ化 167"/>
          <p:cNvGrpSpPr/>
          <p:nvPr/>
        </p:nvGrpSpPr>
        <p:grpSpPr>
          <a:xfrm>
            <a:off x="6987579" y="1870146"/>
            <a:ext cx="2379316" cy="3599171"/>
            <a:chOff x="6876887" y="1734580"/>
            <a:chExt cx="2379316" cy="3599171"/>
          </a:xfrm>
        </p:grpSpPr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4785" t="80230" r="3900"/>
            <a:stretch>
              <a:fillRect/>
            </a:stretch>
          </p:blipFill>
          <p:spPr bwMode="auto">
            <a:xfrm>
              <a:off x="6979578" y="1738044"/>
              <a:ext cx="1752600" cy="167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0" name="正方形/長方形 169"/>
            <p:cNvSpPr/>
            <p:nvPr/>
          </p:nvSpPr>
          <p:spPr>
            <a:xfrm>
              <a:off x="8569145" y="173458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8492945" y="318238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8429149" y="3171747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7197545" y="3029980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79618" r="8119"/>
            <a:stretch>
              <a:fillRect/>
            </a:stretch>
          </p:blipFill>
          <p:spPr bwMode="auto">
            <a:xfrm>
              <a:off x="6876887" y="3605331"/>
              <a:ext cx="1676401" cy="157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5" name="正方形/長方形 174"/>
            <p:cNvSpPr/>
            <p:nvPr/>
          </p:nvSpPr>
          <p:spPr>
            <a:xfrm>
              <a:off x="6917795" y="3552245"/>
              <a:ext cx="462517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8051787" y="5028951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7518388" y="3428751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 rot="2675896">
              <a:off x="7908755" y="3328333"/>
              <a:ext cx="1347448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en-US" altLang="ja-JP" sz="2600" dirty="0" smtClean="0">
                  <a:solidFill>
                    <a:srgbClr val="FF0000"/>
                  </a:solidFill>
                  <a:cs typeface="Arial" pitchFamily="34" charset="0"/>
                </a:rPr>
                <a:t>Fusion-</a:t>
              </a:r>
            </a:p>
            <a:p>
              <a:pPr>
                <a:lnSpc>
                  <a:spcPts val="2100"/>
                </a:lnSpc>
              </a:pPr>
              <a:r>
                <a:rPr kumimoji="1" lang="en-US" altLang="ja-JP" sz="2600" dirty="0" smtClean="0">
                  <a:solidFill>
                    <a:srgbClr val="FF0000"/>
                  </a:solidFill>
                  <a:cs typeface="Arial" pitchFamily="34" charset="0"/>
                </a:rPr>
                <a:t>Fission</a:t>
              </a:r>
            </a:p>
            <a:p>
              <a:pPr>
                <a:lnSpc>
                  <a:spcPts val="2100"/>
                </a:lnSpc>
              </a:pPr>
              <a:r>
                <a:rPr kumimoji="1" lang="en-US" altLang="ja-JP" sz="2400" i="1" dirty="0" smtClean="0">
                  <a:solidFill>
                    <a:srgbClr val="FF0000"/>
                  </a:solidFill>
                  <a:cs typeface="Arial" pitchFamily="34" charset="0"/>
                </a:rPr>
                <a:t> m </a:t>
              </a:r>
              <a:r>
                <a:rPr kumimoji="1" lang="en-US" altLang="ja-JP" sz="2400" dirty="0" smtClean="0">
                  <a:solidFill>
                    <a:srgbClr val="FF0000"/>
                  </a:solidFill>
                  <a:cs typeface="Arial" pitchFamily="34" charset="0"/>
                </a:rPr>
                <a:t>=134</a:t>
              </a:r>
              <a:endParaRPr kumimoji="1" lang="ja-JP" altLang="en-US" sz="24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9" name="平行四辺形 178"/>
            <p:cNvSpPr/>
            <p:nvPr/>
          </p:nvSpPr>
          <p:spPr>
            <a:xfrm rot="2969023">
              <a:off x="7600390" y="4275550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平行四辺形 179"/>
            <p:cNvSpPr/>
            <p:nvPr/>
          </p:nvSpPr>
          <p:spPr>
            <a:xfrm rot="2969023">
              <a:off x="7676910" y="2442837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1" name="直線矢印コネクタ 180"/>
            <p:cNvCxnSpPr/>
            <p:nvPr/>
          </p:nvCxnSpPr>
          <p:spPr>
            <a:xfrm rot="16200000" flipH="1">
              <a:off x="8180401" y="2881334"/>
              <a:ext cx="214314" cy="2143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グループ化 155"/>
          <p:cNvGrpSpPr/>
          <p:nvPr/>
        </p:nvGrpSpPr>
        <p:grpSpPr>
          <a:xfrm>
            <a:off x="5436096" y="1746638"/>
            <a:ext cx="2077409" cy="3675371"/>
            <a:chOff x="5212378" y="1658380"/>
            <a:chExt cx="2077409" cy="3675371"/>
          </a:xfrm>
        </p:grpSpPr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6842" t="59854" r="5718" b="19770"/>
            <a:stretch>
              <a:fillRect/>
            </a:stretch>
          </p:blipFill>
          <p:spPr bwMode="auto">
            <a:xfrm>
              <a:off x="5292545" y="1658380"/>
              <a:ext cx="1705861" cy="176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8" name="正方形/長方形 157"/>
            <p:cNvSpPr/>
            <p:nvPr/>
          </p:nvSpPr>
          <p:spPr>
            <a:xfrm>
              <a:off x="6816545" y="188698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6664145" y="318238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5444945" y="3029980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60510" r="8119" b="20382"/>
            <a:stretch>
              <a:fillRect/>
            </a:stretch>
          </p:blipFill>
          <p:spPr bwMode="auto">
            <a:xfrm>
              <a:off x="5308587" y="3657352"/>
              <a:ext cx="1646398" cy="145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2" name="正方形/長方形 161"/>
            <p:cNvSpPr/>
            <p:nvPr/>
          </p:nvSpPr>
          <p:spPr>
            <a:xfrm>
              <a:off x="5244662" y="3504952"/>
              <a:ext cx="700723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6364754" y="3483685"/>
              <a:ext cx="925033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5212378" y="4890479"/>
              <a:ext cx="453472" cy="315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6451587" y="5028951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平行四辺形 165"/>
            <p:cNvSpPr/>
            <p:nvPr/>
          </p:nvSpPr>
          <p:spPr>
            <a:xfrm rot="2969023">
              <a:off x="5987748" y="4319092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平行四辺形 166"/>
            <p:cNvSpPr/>
            <p:nvPr/>
          </p:nvSpPr>
          <p:spPr>
            <a:xfrm rot="2969023">
              <a:off x="5948718" y="2442837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0" y="6000792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00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62288" y="82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32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Shape evolution ( Polar collisions)</a:t>
            </a:r>
          </a:p>
        </p:txBody>
      </p:sp>
      <p:sp>
        <p:nvSpPr>
          <p:cNvPr id="93" name="Text Box 49"/>
          <p:cNvSpPr txBox="1">
            <a:spLocks noChangeArrowheads="1"/>
          </p:cNvSpPr>
          <p:nvPr/>
        </p:nvSpPr>
        <p:spPr bwMode="auto">
          <a:xfrm>
            <a:off x="142844" y="5952342"/>
            <a:ext cx="215138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500" dirty="0" smtClean="0">
                <a:latin typeface="Arial" pitchFamily="34" charset="0"/>
              </a:rPr>
              <a:t>0 – 5</a:t>
            </a:r>
          </a:p>
        </p:txBody>
      </p:sp>
      <p:sp>
        <p:nvSpPr>
          <p:cNvPr id="94" name="Text Box 49"/>
          <p:cNvSpPr txBox="1">
            <a:spLocks noChangeArrowheads="1"/>
          </p:cNvSpPr>
          <p:nvPr/>
        </p:nvSpPr>
        <p:spPr bwMode="auto">
          <a:xfrm>
            <a:off x="2500298" y="5944861"/>
            <a:ext cx="139887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500" dirty="0" smtClean="0">
                <a:latin typeface="Arial" pitchFamily="34" charset="0"/>
              </a:rPr>
              <a:t>5 –10 </a:t>
            </a:r>
            <a:endParaRPr lang="en-US" altLang="ja-JP" sz="2500" dirty="0">
              <a:latin typeface="Arial" pitchFamily="34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4215096" y="5952342"/>
            <a:ext cx="12974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500" dirty="0" smtClean="0">
                <a:latin typeface="Arial" pitchFamily="34" charset="0"/>
              </a:rPr>
              <a:t>10 –30</a:t>
            </a:r>
            <a:endParaRPr lang="en-US" altLang="ja-JP" sz="2500" dirty="0">
              <a:latin typeface="Arial" pitchFamily="34" charset="0"/>
            </a:endParaRPr>
          </a:p>
        </p:txBody>
      </p:sp>
      <p:sp>
        <p:nvSpPr>
          <p:cNvPr id="96" name="Text Box 49"/>
          <p:cNvSpPr txBox="1">
            <a:spLocks noChangeArrowheads="1"/>
          </p:cNvSpPr>
          <p:nvPr/>
        </p:nvSpPr>
        <p:spPr bwMode="auto">
          <a:xfrm>
            <a:off x="6032796" y="5952342"/>
            <a:ext cx="140853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500" dirty="0" smtClean="0">
                <a:latin typeface="Arial" pitchFamily="34" charset="0"/>
              </a:rPr>
              <a:t>30 –50</a:t>
            </a:r>
            <a:endParaRPr lang="en-US" altLang="ja-JP" sz="2500" dirty="0">
              <a:latin typeface="Arial" pitchFamily="34" charset="0"/>
            </a:endParaRPr>
          </a:p>
        </p:txBody>
      </p: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7858950" y="5952342"/>
            <a:ext cx="8682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500" dirty="0" smtClean="0">
                <a:latin typeface="Arial" pitchFamily="34" charset="0"/>
              </a:rPr>
              <a:t>&gt; 50</a:t>
            </a:r>
            <a:endParaRPr lang="en-US" altLang="ja-JP" sz="2500" dirty="0">
              <a:latin typeface="Arial" pitchFamily="34" charset="0"/>
            </a:endParaRPr>
          </a:p>
        </p:txBody>
      </p:sp>
      <p:sp>
        <p:nvSpPr>
          <p:cNvPr id="123" name="Text Box 49"/>
          <p:cNvSpPr txBox="1">
            <a:spLocks noChangeArrowheads="1"/>
          </p:cNvSpPr>
          <p:nvPr/>
        </p:nvSpPr>
        <p:spPr bwMode="auto">
          <a:xfrm>
            <a:off x="3214678" y="6309532"/>
            <a:ext cx="2500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500" dirty="0" smtClean="0">
                <a:latin typeface="Arial" pitchFamily="34" charset="0"/>
              </a:rPr>
              <a:t>Time </a:t>
            </a:r>
            <a:r>
              <a:rPr lang="en-US" altLang="ja-JP" sz="2500" dirty="0" smtClean="0">
                <a:latin typeface="Arial" pitchFamily="34" charset="0"/>
                <a:cs typeface="Times New Roman"/>
              </a:rPr>
              <a:t>(×10</a:t>
            </a:r>
            <a:r>
              <a:rPr lang="en-US" altLang="ja-JP" sz="2500" baseline="30000" dirty="0" smtClean="0">
                <a:latin typeface="Arial" pitchFamily="34" charset="0"/>
                <a:cs typeface="Times New Roman"/>
              </a:rPr>
              <a:t>-21</a:t>
            </a:r>
            <a:r>
              <a:rPr lang="en-US" altLang="ja-JP" sz="2500" dirty="0" smtClean="0">
                <a:latin typeface="Arial" pitchFamily="34" charset="0"/>
                <a:cs typeface="Times New Roman"/>
              </a:rPr>
              <a:t> s )</a:t>
            </a:r>
            <a:endParaRPr lang="en-US" altLang="ja-JP" sz="2500" dirty="0" smtClean="0">
              <a:latin typeface="Arial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2844" y="1307061"/>
            <a:ext cx="2452334" cy="4901375"/>
            <a:chOff x="142844" y="1307061"/>
            <a:chExt cx="2452334" cy="4901375"/>
          </a:xfrm>
        </p:grpSpPr>
        <p:sp>
          <p:nvSpPr>
            <p:cNvPr id="29" name="正方形/長方形 28"/>
            <p:cNvSpPr/>
            <p:nvPr/>
          </p:nvSpPr>
          <p:spPr>
            <a:xfrm>
              <a:off x="555743" y="2517846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3784" r="6956" b="80230"/>
            <a:stretch>
              <a:fillRect/>
            </a:stretch>
          </p:blipFill>
          <p:spPr bwMode="auto">
            <a:xfrm>
              <a:off x="284611" y="1592813"/>
              <a:ext cx="1752600" cy="1716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正方形/長方形 52"/>
            <p:cNvSpPr/>
            <p:nvPr/>
          </p:nvSpPr>
          <p:spPr>
            <a:xfrm>
              <a:off x="142844" y="1984446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95244" y="2136846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1895444" y="1755846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711145" y="310618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91945" y="3029980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80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8119" b="80255"/>
            <a:stretch>
              <a:fillRect/>
            </a:stretch>
          </p:blipFill>
          <p:spPr bwMode="auto">
            <a:xfrm>
              <a:off x="171288" y="3496346"/>
              <a:ext cx="1741172" cy="158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" name="正方形/長方形 63"/>
            <p:cNvSpPr/>
            <p:nvPr/>
          </p:nvSpPr>
          <p:spPr>
            <a:xfrm>
              <a:off x="171288" y="3581151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727187" y="3504951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456057" y="4963383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31787" y="4855285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108187" y="4855285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48838" y="1307061"/>
              <a:ext cx="2446340" cy="4901375"/>
              <a:chOff x="148838" y="1307061"/>
              <a:chExt cx="2446340" cy="4901375"/>
            </a:xfrm>
          </p:grpSpPr>
          <p:sp>
            <p:nvSpPr>
              <p:cNvPr id="90" name="Text Box 49"/>
              <p:cNvSpPr txBox="1">
                <a:spLocks noChangeArrowheads="1"/>
              </p:cNvSpPr>
              <p:nvPr/>
            </p:nvSpPr>
            <p:spPr bwMode="auto">
              <a:xfrm>
                <a:off x="226126" y="1307061"/>
                <a:ext cx="207170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000" baseline="30000" dirty="0" smtClean="0">
                    <a:latin typeface="Arial" pitchFamily="34" charset="0"/>
                  </a:rPr>
                  <a:t>30</a:t>
                </a:r>
                <a:r>
                  <a:rPr lang="en-US" altLang="ja-JP" sz="3000" dirty="0" smtClean="0">
                    <a:latin typeface="Arial" pitchFamily="34" charset="0"/>
                  </a:rPr>
                  <a:t>Si </a:t>
                </a:r>
                <a:r>
                  <a:rPr lang="en-US" altLang="ja-JP" sz="3000" dirty="0">
                    <a:latin typeface="Arial" pitchFamily="34" charset="0"/>
                  </a:rPr>
                  <a:t>+ </a:t>
                </a:r>
                <a:r>
                  <a:rPr lang="en-US" altLang="ja-JP" sz="3000" baseline="30000" dirty="0" smtClean="0">
                    <a:latin typeface="Arial" pitchFamily="34" charset="0"/>
                  </a:rPr>
                  <a:t>238</a:t>
                </a:r>
                <a:r>
                  <a:rPr lang="en-US" altLang="ja-JP" sz="3000" dirty="0" smtClean="0">
                    <a:latin typeface="Arial" pitchFamily="34" charset="0"/>
                  </a:rPr>
                  <a:t>U</a:t>
                </a:r>
                <a:endParaRPr lang="en-US" altLang="ja-JP" sz="3000" dirty="0">
                  <a:latin typeface="Arial" pitchFamily="34" charset="0"/>
                </a:endParaRPr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 rot="3191683">
                <a:off x="-168537" y="5027183"/>
                <a:ext cx="1757212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kumimoji="1" lang="en-US" altLang="ja-JP" sz="2000" spc="-100" dirty="0" smtClean="0">
                    <a:latin typeface="Arial" pitchFamily="34" charset="0"/>
                    <a:cs typeface="Arial" pitchFamily="34" charset="0"/>
                  </a:rPr>
                  <a:t>Charge Center </a:t>
                </a:r>
              </a:p>
              <a:p>
                <a:pPr>
                  <a:lnSpc>
                    <a:spcPts val="2000"/>
                  </a:lnSpc>
                </a:pPr>
                <a:r>
                  <a:rPr kumimoji="1" lang="en-US" altLang="ja-JP" sz="2000" spc="-100" dirty="0" smtClean="0">
                    <a:latin typeface="Arial" pitchFamily="34" charset="0"/>
                    <a:cs typeface="Arial" pitchFamily="34" charset="0"/>
                  </a:rPr>
                  <a:t>Distance</a:t>
                </a:r>
                <a:endParaRPr kumimoji="1" lang="ja-JP" alt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 Box 49"/>
              <p:cNvSpPr txBox="1">
                <a:spLocks noChangeArrowheads="1"/>
              </p:cNvSpPr>
              <p:nvPr/>
            </p:nvSpPr>
            <p:spPr bwMode="auto">
              <a:xfrm>
                <a:off x="148838" y="3307325"/>
                <a:ext cx="195219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000" baseline="30000" dirty="0" smtClean="0">
                    <a:latin typeface="Arial" pitchFamily="34" charset="0"/>
                  </a:rPr>
                  <a:t>36</a:t>
                </a:r>
                <a:r>
                  <a:rPr lang="en-US" altLang="ja-JP" sz="3000" dirty="0" smtClean="0">
                    <a:latin typeface="Arial" pitchFamily="34" charset="0"/>
                  </a:rPr>
                  <a:t>S </a:t>
                </a:r>
                <a:r>
                  <a:rPr lang="en-US" altLang="ja-JP" sz="3000" dirty="0">
                    <a:latin typeface="Arial" pitchFamily="34" charset="0"/>
                  </a:rPr>
                  <a:t>+ </a:t>
                </a:r>
                <a:r>
                  <a:rPr lang="en-US" altLang="ja-JP" sz="3000" baseline="30000" dirty="0" smtClean="0">
                    <a:latin typeface="Arial" pitchFamily="34" charset="0"/>
                  </a:rPr>
                  <a:t>238</a:t>
                </a:r>
                <a:r>
                  <a:rPr lang="en-US" altLang="ja-JP" sz="3000" dirty="0" smtClean="0">
                    <a:latin typeface="Arial" pitchFamily="34" charset="0"/>
                  </a:rPr>
                  <a:t>U</a:t>
                </a:r>
                <a:endParaRPr lang="en-US" altLang="ja-JP" sz="3000" dirty="0">
                  <a:latin typeface="Arial" pitchFamily="34" charset="0"/>
                </a:endParaRPr>
              </a:p>
            </p:txBody>
          </p:sp>
          <p:sp>
            <p:nvSpPr>
              <p:cNvPr id="87" name="平行四辺形 86"/>
              <p:cNvSpPr/>
              <p:nvPr/>
            </p:nvSpPr>
            <p:spPr>
              <a:xfrm rot="2969023">
                <a:off x="875181" y="4181206"/>
                <a:ext cx="236284" cy="220335"/>
              </a:xfrm>
              <a:prstGeom prst="parallelogram">
                <a:avLst>
                  <a:gd name="adj" fmla="val 5727"/>
                </a:avLst>
              </a:prstGeom>
              <a:noFill/>
              <a:ln w="381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平行四辺形 87"/>
              <p:cNvSpPr/>
              <p:nvPr/>
            </p:nvSpPr>
            <p:spPr>
              <a:xfrm rot="2969023">
                <a:off x="1013067" y="2393583"/>
                <a:ext cx="236284" cy="220335"/>
              </a:xfrm>
              <a:prstGeom prst="parallelogram">
                <a:avLst>
                  <a:gd name="adj" fmla="val 5727"/>
                </a:avLst>
              </a:prstGeom>
              <a:noFill/>
              <a:ln w="381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Rectangle 60"/>
              <p:cNvSpPr>
                <a:spLocks noChangeArrowheads="1"/>
              </p:cNvSpPr>
              <p:nvPr/>
            </p:nvSpPr>
            <p:spPr bwMode="auto">
              <a:xfrm>
                <a:off x="422746" y="1785926"/>
                <a:ext cx="109884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600" dirty="0" smtClean="0">
                    <a:solidFill>
                      <a:srgbClr val="FF00FF"/>
                    </a:solidFill>
                    <a:latin typeface="Arial" pitchFamily="34" charset="0"/>
                  </a:rPr>
                  <a:t>CN</a:t>
                </a:r>
                <a:endParaRPr lang="en-US" altLang="ja-JP" sz="2600" dirty="0">
                  <a:solidFill>
                    <a:srgbClr val="FF00FF"/>
                  </a:solidFill>
                  <a:latin typeface="Arial" pitchFamily="34" charset="0"/>
                </a:endParaRPr>
              </a:p>
            </p:txBody>
          </p:sp>
          <p:sp>
            <p:nvSpPr>
              <p:cNvPr id="118" name="Rectangle 60"/>
              <p:cNvSpPr>
                <a:spLocks noChangeArrowheads="1"/>
              </p:cNvSpPr>
              <p:nvPr/>
            </p:nvSpPr>
            <p:spPr bwMode="auto">
              <a:xfrm>
                <a:off x="351308" y="3714752"/>
                <a:ext cx="109884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600" dirty="0" smtClean="0">
                    <a:solidFill>
                      <a:srgbClr val="FF00FF"/>
                    </a:solidFill>
                    <a:latin typeface="Arial" pitchFamily="34" charset="0"/>
                  </a:rPr>
                  <a:t>CN</a:t>
                </a:r>
                <a:endParaRPr lang="en-US" altLang="ja-JP" sz="2600" dirty="0">
                  <a:solidFill>
                    <a:srgbClr val="FF00FF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132" name="直線矢印コネクタ 131"/>
              <p:cNvCxnSpPr/>
              <p:nvPr/>
            </p:nvCxnSpPr>
            <p:spPr>
              <a:xfrm rot="10800000">
                <a:off x="1322353" y="2166954"/>
                <a:ext cx="214314" cy="7143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矢印コネクタ 133"/>
              <p:cNvCxnSpPr/>
              <p:nvPr/>
            </p:nvCxnSpPr>
            <p:spPr>
              <a:xfrm rot="10800000">
                <a:off x="1162320" y="3959079"/>
                <a:ext cx="214314" cy="7143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テキスト ボックス 98"/>
              <p:cNvSpPr txBox="1"/>
              <p:nvPr/>
            </p:nvSpPr>
            <p:spPr>
              <a:xfrm rot="19301972">
                <a:off x="1104296" y="4775980"/>
                <a:ext cx="1490882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kumimoji="1" lang="en-US" altLang="ja-JP" sz="2000" dirty="0" smtClean="0">
                    <a:latin typeface="Arial" pitchFamily="34" charset="0"/>
                    <a:cs typeface="Arial" pitchFamily="34" charset="0"/>
                  </a:rPr>
                  <a:t>Mass Asymmetry</a:t>
                </a:r>
                <a:endParaRPr kumimoji="1" lang="ja-JP" alt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" name="正方形/長方形 4"/>
          <p:cNvSpPr/>
          <p:nvPr/>
        </p:nvSpPr>
        <p:spPr>
          <a:xfrm>
            <a:off x="3518369" y="1115452"/>
            <a:ext cx="5878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000" dirty="0">
                <a:latin typeface="Arial" pitchFamily="34" charset="0"/>
                <a:cs typeface="Arial" pitchFamily="34" charset="0"/>
              </a:rPr>
              <a:t>Y. Aritomo </a:t>
            </a:r>
            <a:r>
              <a:rPr lang="fr-FR" altLang="ja-JP" sz="2000" i="1" dirty="0">
                <a:latin typeface="Arial" pitchFamily="34" charset="0"/>
                <a:cs typeface="Arial" pitchFamily="34" charset="0"/>
              </a:rPr>
              <a:t>et al</a:t>
            </a:r>
            <a:r>
              <a:rPr lang="fr-FR" altLang="ja-JP" sz="2000" dirty="0">
                <a:latin typeface="Arial" pitchFamily="34" charset="0"/>
                <a:cs typeface="Arial" pitchFamily="34" charset="0"/>
              </a:rPr>
              <a:t>., Phys. Rev. C </a:t>
            </a:r>
            <a:r>
              <a:rPr lang="fr-FR" altLang="ja-JP" sz="2000" b="1" dirty="0">
                <a:latin typeface="Arial" pitchFamily="34" charset="0"/>
                <a:cs typeface="Arial" pitchFamily="34" charset="0"/>
              </a:rPr>
              <a:t>85</a:t>
            </a:r>
            <a:r>
              <a:rPr lang="fr-FR" altLang="ja-JP" sz="2000" dirty="0">
                <a:latin typeface="Arial" pitchFamily="34" charset="0"/>
                <a:cs typeface="Arial" pitchFamily="34" charset="0"/>
              </a:rPr>
              <a:t>, 044614 (2012).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グループ化 130"/>
          <p:cNvGrpSpPr/>
          <p:nvPr/>
        </p:nvGrpSpPr>
        <p:grpSpPr>
          <a:xfrm>
            <a:off x="3708010" y="1719552"/>
            <a:ext cx="2646155" cy="4201816"/>
            <a:chOff x="3573613" y="1723947"/>
            <a:chExt cx="2646155" cy="4201816"/>
          </a:xfrm>
        </p:grpSpPr>
        <p:sp>
          <p:nvSpPr>
            <p:cNvPr id="133" name="正方形/長方形 132"/>
            <p:cNvSpPr/>
            <p:nvPr/>
          </p:nvSpPr>
          <p:spPr>
            <a:xfrm>
              <a:off x="4638644" y="249658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7857" t="40146" r="5149" b="40752"/>
            <a:stretch>
              <a:fillRect/>
            </a:stretch>
          </p:blipFill>
          <p:spPr bwMode="auto">
            <a:xfrm>
              <a:off x="3573613" y="1723947"/>
              <a:ext cx="172095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6" name="正方形/長方形 135"/>
            <p:cNvSpPr/>
            <p:nvPr/>
          </p:nvSpPr>
          <p:spPr>
            <a:xfrm>
              <a:off x="5216345" y="173458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4977112" y="3194782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/>
            <p:cNvSpPr/>
            <p:nvPr/>
          </p:nvSpPr>
          <p:spPr>
            <a:xfrm>
              <a:off x="5444945" y="3029980"/>
              <a:ext cx="34733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40127" r="8119" b="39491"/>
            <a:stretch>
              <a:fillRect/>
            </a:stretch>
          </p:blipFill>
          <p:spPr bwMode="auto">
            <a:xfrm>
              <a:off x="3632186" y="3561868"/>
              <a:ext cx="1720701" cy="1619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2" name="正方形/長方形 141"/>
            <p:cNvSpPr/>
            <p:nvPr/>
          </p:nvSpPr>
          <p:spPr>
            <a:xfrm>
              <a:off x="4895688" y="3504951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4851387" y="4919083"/>
              <a:ext cx="762000" cy="315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平行四辺形 143"/>
            <p:cNvSpPr/>
            <p:nvPr/>
          </p:nvSpPr>
          <p:spPr>
            <a:xfrm rot="2969023">
              <a:off x="4360030" y="4216818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平行四辺形 145"/>
            <p:cNvSpPr/>
            <p:nvPr/>
          </p:nvSpPr>
          <p:spPr>
            <a:xfrm rot="2969023">
              <a:off x="4220526" y="2485818"/>
              <a:ext cx="236284" cy="220335"/>
            </a:xfrm>
            <a:prstGeom prst="parallelogram">
              <a:avLst>
                <a:gd name="adj" fmla="val 5727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8" name="直線矢印コネクタ 147"/>
            <p:cNvCxnSpPr/>
            <p:nvPr/>
          </p:nvCxnSpPr>
          <p:spPr>
            <a:xfrm rot="16200000" flipH="1">
              <a:off x="4974004" y="4584542"/>
              <a:ext cx="214314" cy="2143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/>
            <p:cNvCxnSpPr/>
            <p:nvPr/>
          </p:nvCxnSpPr>
          <p:spPr>
            <a:xfrm rot="16200000" flipH="1">
              <a:off x="4822815" y="2809896"/>
              <a:ext cx="214314" cy="2143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/>
            <p:nvPr/>
          </p:nvCxnSpPr>
          <p:spPr>
            <a:xfrm rot="10800000" flipV="1">
              <a:off x="4251311" y="2238392"/>
              <a:ext cx="223838" cy="619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テキスト ボックス 151"/>
            <p:cNvSpPr txBox="1"/>
            <p:nvPr/>
          </p:nvSpPr>
          <p:spPr>
            <a:xfrm rot="2675896">
              <a:off x="4664061" y="3255220"/>
              <a:ext cx="155570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ja-JP" sz="2600" dirty="0" smtClean="0">
                  <a:solidFill>
                    <a:srgbClr val="FF0000"/>
                  </a:solidFill>
                  <a:cs typeface="Arial" pitchFamily="34" charset="0"/>
                </a:rPr>
                <a:t>Quasi-</a:t>
              </a:r>
            </a:p>
            <a:p>
              <a:pPr>
                <a:lnSpc>
                  <a:spcPts val="2100"/>
                </a:lnSpc>
              </a:pPr>
              <a:r>
                <a:rPr lang="en-US" altLang="ja-JP" sz="2600" dirty="0" smtClean="0">
                  <a:solidFill>
                    <a:srgbClr val="FF0000"/>
                  </a:solidFill>
                  <a:cs typeface="Arial" pitchFamily="34" charset="0"/>
                </a:rPr>
                <a:t>Fission</a:t>
              </a:r>
            </a:p>
            <a:p>
              <a:pPr>
                <a:lnSpc>
                  <a:spcPts val="2100"/>
                </a:lnSpc>
              </a:pPr>
              <a:r>
                <a:rPr lang="en-US" altLang="ja-JP" sz="2400" i="1" dirty="0" smtClean="0">
                  <a:solidFill>
                    <a:srgbClr val="FF0000"/>
                  </a:solidFill>
                  <a:cs typeface="Arial" pitchFamily="34" charset="0"/>
                </a:rPr>
                <a:t> m</a:t>
              </a:r>
              <a:r>
                <a:rPr lang="en-US" altLang="ja-JP" sz="2400" dirty="0" smtClean="0">
                  <a:solidFill>
                    <a:srgbClr val="FF0000"/>
                  </a:solidFill>
                  <a:cs typeface="Arial" pitchFamily="34" charset="0"/>
                </a:rPr>
                <a:t> =</a:t>
              </a:r>
              <a:r>
                <a:rPr kumimoji="1" lang="en-US" altLang="ja-JP" sz="2400" dirty="0" smtClean="0">
                  <a:solidFill>
                    <a:srgbClr val="FF0000"/>
                  </a:solidFill>
                  <a:cs typeface="Arial" pitchFamily="34" charset="0"/>
                </a:rPr>
                <a:t>178 </a:t>
              </a:r>
              <a:endParaRPr kumimoji="1" lang="ja-JP" altLang="en-US" sz="24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 rot="2770566">
              <a:off x="4785725" y="4882369"/>
              <a:ext cx="1186543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ja-JP" sz="2600" dirty="0" smtClean="0">
                  <a:solidFill>
                    <a:srgbClr val="FF0000"/>
                  </a:solidFill>
                  <a:cs typeface="Arial" pitchFamily="34" charset="0"/>
                </a:rPr>
                <a:t>Quasi-</a:t>
              </a:r>
            </a:p>
            <a:p>
              <a:pPr>
                <a:lnSpc>
                  <a:spcPts val="2100"/>
                </a:lnSpc>
              </a:pPr>
              <a:r>
                <a:rPr lang="en-US" altLang="ja-JP" sz="2600" dirty="0" smtClean="0">
                  <a:solidFill>
                    <a:srgbClr val="FF0000"/>
                  </a:solidFill>
                  <a:cs typeface="Arial" pitchFamily="34" charset="0"/>
                </a:rPr>
                <a:t>Fission</a:t>
              </a:r>
            </a:p>
            <a:p>
              <a:pPr>
                <a:lnSpc>
                  <a:spcPts val="2100"/>
                </a:lnSpc>
              </a:pPr>
              <a:r>
                <a:rPr lang="en-US" altLang="ja-JP" sz="2400" i="1" dirty="0" smtClean="0">
                  <a:solidFill>
                    <a:srgbClr val="FF0000"/>
                  </a:solidFill>
                  <a:cs typeface="Arial" pitchFamily="34" charset="0"/>
                </a:rPr>
                <a:t> m</a:t>
              </a:r>
              <a:r>
                <a:rPr lang="en-US" altLang="ja-JP" sz="2400" dirty="0" smtClean="0">
                  <a:solidFill>
                    <a:srgbClr val="FF0000"/>
                  </a:solidFill>
                  <a:cs typeface="Arial" pitchFamily="34" charset="0"/>
                </a:rPr>
                <a:t> =200</a:t>
              </a:r>
              <a:endParaRPr kumimoji="1" lang="en-US" altLang="ja-JP" sz="2400" dirty="0" smtClean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3632186" y="5005672"/>
              <a:ext cx="59447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69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Fusion probability</a:t>
            </a:r>
            <a:endParaRPr lang="ja-JP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86" name="グループ化 147"/>
          <p:cNvGrpSpPr>
            <a:grpSpLocks/>
          </p:cNvGrpSpPr>
          <p:nvPr/>
        </p:nvGrpSpPr>
        <p:grpSpPr bwMode="auto">
          <a:xfrm>
            <a:off x="2875647" y="1052736"/>
            <a:ext cx="4961466" cy="5013819"/>
            <a:chOff x="4182534" y="857232"/>
            <a:chExt cx="4961466" cy="5013145"/>
          </a:xfrm>
        </p:grpSpPr>
        <p:pic>
          <p:nvPicPr>
            <p:cNvPr id="144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9321" y="1142984"/>
              <a:ext cx="2012561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9099" y="1142985"/>
              <a:ext cx="1939031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3" name="テキスト ボックス 18"/>
            <p:cNvSpPr txBox="1">
              <a:spLocks noChangeArrowheads="1"/>
            </p:cNvSpPr>
            <p:nvPr/>
          </p:nvSpPr>
          <p:spPr bwMode="auto">
            <a:xfrm>
              <a:off x="4820807" y="857232"/>
              <a:ext cx="11256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aseline="30000">
                  <a:latin typeface="Arial" pitchFamily="34" charset="0"/>
                  <a:cs typeface="Arial" pitchFamily="34" charset="0"/>
                </a:rPr>
                <a:t>30</a:t>
              </a:r>
              <a:r>
                <a:rPr lang="en-US" altLang="ja-JP">
                  <a:latin typeface="Arial" pitchFamily="34" charset="0"/>
                  <a:cs typeface="Arial" pitchFamily="34" charset="0"/>
                </a:rPr>
                <a:t>Si + </a:t>
              </a:r>
              <a:r>
                <a:rPr lang="en-US" altLang="ja-JP" baseline="30000">
                  <a:latin typeface="Arial" pitchFamily="34" charset="0"/>
                  <a:cs typeface="Arial" pitchFamily="34" charset="0"/>
                </a:rPr>
                <a:t>238</a:t>
              </a:r>
              <a:r>
                <a:rPr lang="en-US" altLang="ja-JP">
                  <a:latin typeface="Arial" pitchFamily="34" charset="0"/>
                  <a:cs typeface="Arial" pitchFamily="34" charset="0"/>
                </a:rPr>
                <a:t>U</a:t>
              </a:r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4" name="テキスト ボックス 19"/>
            <p:cNvSpPr txBox="1">
              <a:spLocks noChangeArrowheads="1"/>
            </p:cNvSpPr>
            <p:nvPr/>
          </p:nvSpPr>
          <p:spPr bwMode="auto">
            <a:xfrm>
              <a:off x="6572263" y="857232"/>
              <a:ext cx="10807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aseline="30000">
                  <a:latin typeface="Arial" pitchFamily="34" charset="0"/>
                  <a:cs typeface="Arial" pitchFamily="34" charset="0"/>
                </a:rPr>
                <a:t>34</a:t>
              </a:r>
              <a:r>
                <a:rPr lang="en-US" altLang="ja-JP">
                  <a:latin typeface="Arial" pitchFamily="34" charset="0"/>
                  <a:cs typeface="Arial" pitchFamily="34" charset="0"/>
                </a:rPr>
                <a:t>S + </a:t>
              </a:r>
              <a:r>
                <a:rPr lang="en-US" altLang="ja-JP" baseline="30000">
                  <a:latin typeface="Arial" pitchFamily="34" charset="0"/>
                  <a:cs typeface="Arial" pitchFamily="34" charset="0"/>
                </a:rPr>
                <a:t>238</a:t>
              </a:r>
              <a:r>
                <a:rPr lang="en-US" altLang="ja-JP">
                  <a:latin typeface="Arial" pitchFamily="34" charset="0"/>
                  <a:cs typeface="Arial" pitchFamily="34" charset="0"/>
                </a:rPr>
                <a:t>U</a:t>
              </a:r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5" name="テキスト ボックス 82"/>
            <p:cNvSpPr txBox="1">
              <a:spLocks noChangeArrowheads="1"/>
            </p:cNvSpPr>
            <p:nvPr/>
          </p:nvSpPr>
          <p:spPr bwMode="auto">
            <a:xfrm>
              <a:off x="4876800" y="5559623"/>
              <a:ext cx="1219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altLang="ja-JP" sz="1400">
                  <a:latin typeface="Arial" pitchFamily="34" charset="0"/>
                  <a:cs typeface="Arial" pitchFamily="34" charset="0"/>
                </a:rPr>
                <a:t>Mass</a:t>
              </a:r>
              <a:endParaRPr lang="ja-JP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6" name="テキスト ボックス 84"/>
            <p:cNvSpPr txBox="1">
              <a:spLocks noChangeArrowheads="1"/>
            </p:cNvSpPr>
            <p:nvPr/>
          </p:nvSpPr>
          <p:spPr bwMode="auto">
            <a:xfrm>
              <a:off x="6629400" y="5562600"/>
              <a:ext cx="1219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altLang="ja-JP" sz="1400">
                  <a:latin typeface="Arial" pitchFamily="34" charset="0"/>
                  <a:cs typeface="Arial" pitchFamily="34" charset="0"/>
                </a:rPr>
                <a:t>Mass</a:t>
              </a:r>
              <a:endParaRPr lang="ja-JP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7" name="テキスト ボックス 95"/>
            <p:cNvSpPr txBox="1">
              <a:spLocks noChangeArrowheads="1"/>
            </p:cNvSpPr>
            <p:nvPr/>
          </p:nvSpPr>
          <p:spPr bwMode="auto">
            <a:xfrm rot="-5400000">
              <a:off x="3307723" y="3313211"/>
              <a:ext cx="20574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>
                  <a:latin typeface="Arial" pitchFamily="34" charset="0"/>
                  <a:cs typeface="Arial" pitchFamily="34" charset="0"/>
                </a:rPr>
                <a:t>Cross section   (mb/2u)</a:t>
              </a:r>
              <a:endParaRPr lang="ja-JP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8" name="テキスト ボックス 141"/>
            <p:cNvSpPr txBox="1">
              <a:spLocks noChangeArrowheads="1"/>
            </p:cNvSpPr>
            <p:nvPr/>
          </p:nvSpPr>
          <p:spPr bwMode="auto">
            <a:xfrm>
              <a:off x="7862880" y="914400"/>
              <a:ext cx="128112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ja-JP">
                  <a:latin typeface="Arial" pitchFamily="34" charset="0"/>
                  <a:cs typeface="Arial" pitchFamily="34" charset="0"/>
                </a:rPr>
                <a:t>c.m. Energy</a:t>
              </a:r>
            </a:p>
            <a:p>
              <a:pPr>
                <a:lnSpc>
                  <a:spcPts val="1500"/>
                </a:lnSpc>
              </a:pPr>
              <a:r>
                <a:rPr lang="en-US" altLang="ja-JP">
                  <a:latin typeface="Arial" pitchFamily="34" charset="0"/>
                  <a:cs typeface="Arial" pitchFamily="34" charset="0"/>
                </a:rPr>
                <a:t>   (MeV)</a:t>
              </a:r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87" name="グループ化 146"/>
          <p:cNvGrpSpPr>
            <a:grpSpLocks/>
          </p:cNvGrpSpPr>
          <p:nvPr/>
        </p:nvGrpSpPr>
        <p:grpSpPr bwMode="auto">
          <a:xfrm>
            <a:off x="6694136" y="1754411"/>
            <a:ext cx="1071538" cy="3309491"/>
            <a:chOff x="8001023" y="1555836"/>
            <a:chExt cx="1071538" cy="3309046"/>
          </a:xfrm>
        </p:grpSpPr>
        <p:cxnSp>
          <p:nvCxnSpPr>
            <p:cNvPr id="22" name="直線矢印コネクタ 21"/>
            <p:cNvCxnSpPr/>
            <p:nvPr/>
          </p:nvCxnSpPr>
          <p:spPr>
            <a:xfrm rot="5400000" flipH="1" flipV="1">
              <a:off x="8314573" y="2774078"/>
              <a:ext cx="40634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rot="5400000" flipH="1" flipV="1">
              <a:off x="8316161" y="3367723"/>
              <a:ext cx="40634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99" name="Picture 34" descr="kugel-gru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8428782" y="1745203"/>
              <a:ext cx="620530" cy="46104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400" name="Picture 35" descr="kugel-gru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01023" y="1847492"/>
              <a:ext cx="295652" cy="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401" name="グループ化 36"/>
            <p:cNvGrpSpPr>
              <a:grpSpLocks/>
            </p:cNvGrpSpPr>
            <p:nvPr/>
          </p:nvGrpSpPr>
          <p:grpSpPr bwMode="auto">
            <a:xfrm>
              <a:off x="8045543" y="4419600"/>
              <a:ext cx="1027018" cy="445282"/>
              <a:chOff x="6934051" y="3786190"/>
              <a:chExt cx="1473190" cy="620302"/>
            </a:xfrm>
          </p:grpSpPr>
          <p:pic>
            <p:nvPicPr>
              <p:cNvPr id="14407" name="Picture 34" descr="kugel-gru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72396" y="3786190"/>
                <a:ext cx="834845" cy="620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08" name="Picture 35" descr="kugel-grue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34051" y="3910270"/>
                <a:ext cx="397775" cy="39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0" name="直線矢印コネクタ 39"/>
              <p:cNvCxnSpPr/>
              <p:nvPr/>
            </p:nvCxnSpPr>
            <p:spPr>
              <a:xfrm flipV="1">
                <a:off x="7236781" y="4101972"/>
                <a:ext cx="234547" cy="6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rot="10800000">
                <a:off x="7491824" y="4101972"/>
                <a:ext cx="305140" cy="22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線コネクタ 42"/>
            <p:cNvCxnSpPr/>
            <p:nvPr/>
          </p:nvCxnSpPr>
          <p:spPr>
            <a:xfrm>
              <a:off x="8259535" y="3071695"/>
              <a:ext cx="714375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8310563" y="1589170"/>
              <a:ext cx="214312" cy="77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8213725" y="1973293"/>
              <a:ext cx="174625" cy="47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rot="10800000">
              <a:off x="8404225" y="1973293"/>
              <a:ext cx="22542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正方形/長方形 60"/>
            <p:cNvSpPr/>
            <p:nvPr/>
          </p:nvSpPr>
          <p:spPr>
            <a:xfrm>
              <a:off x="8462963" y="1555836"/>
              <a:ext cx="561975" cy="133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372" name="テキスト ボックス 7"/>
          <p:cNvSpPr txBox="1">
            <a:spLocks noChangeArrowheads="1"/>
          </p:cNvSpPr>
          <p:nvPr/>
        </p:nvSpPr>
        <p:spPr bwMode="auto">
          <a:xfrm>
            <a:off x="3371044" y="4727253"/>
            <a:ext cx="71045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29 %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3" name="テキスト ボックス 8"/>
          <p:cNvSpPr txBox="1">
            <a:spLocks noChangeArrowheads="1"/>
          </p:cNvSpPr>
          <p:nvPr/>
        </p:nvSpPr>
        <p:spPr bwMode="auto">
          <a:xfrm>
            <a:off x="3371044" y="3913617"/>
            <a:ext cx="71045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ja-JP" altLang="en-US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4" name="テキスト ボックス 9"/>
          <p:cNvSpPr txBox="1">
            <a:spLocks noChangeArrowheads="1"/>
          </p:cNvSpPr>
          <p:nvPr/>
        </p:nvSpPr>
        <p:spPr bwMode="auto">
          <a:xfrm>
            <a:off x="3405538" y="3065483"/>
            <a:ext cx="71045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37 %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5" name="テキスト ボックス 10"/>
          <p:cNvSpPr txBox="1">
            <a:spLocks noChangeArrowheads="1"/>
          </p:cNvSpPr>
          <p:nvPr/>
        </p:nvSpPr>
        <p:spPr bwMode="auto">
          <a:xfrm>
            <a:off x="3396302" y="2230467"/>
            <a:ext cx="71045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41 %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6" name="テキスト ボックス 11"/>
          <p:cNvSpPr txBox="1">
            <a:spLocks noChangeArrowheads="1"/>
          </p:cNvSpPr>
          <p:nvPr/>
        </p:nvSpPr>
        <p:spPr bwMode="auto">
          <a:xfrm>
            <a:off x="3409467" y="1376002"/>
            <a:ext cx="71045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46 %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7" name="テキスト ボックス 12"/>
          <p:cNvSpPr txBox="1">
            <a:spLocks noChangeArrowheads="1"/>
          </p:cNvSpPr>
          <p:nvPr/>
        </p:nvSpPr>
        <p:spPr bwMode="auto">
          <a:xfrm>
            <a:off x="5113264" y="1382333"/>
            <a:ext cx="71045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15 %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8" name="テキスト ボックス 13"/>
          <p:cNvSpPr txBox="1">
            <a:spLocks noChangeArrowheads="1"/>
          </p:cNvSpPr>
          <p:nvPr/>
        </p:nvSpPr>
        <p:spPr bwMode="auto">
          <a:xfrm>
            <a:off x="5122500" y="2198875"/>
            <a:ext cx="69333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11 %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9" name="テキスト ボックス 14"/>
          <p:cNvSpPr txBox="1">
            <a:spLocks noChangeArrowheads="1"/>
          </p:cNvSpPr>
          <p:nvPr/>
        </p:nvSpPr>
        <p:spPr bwMode="auto">
          <a:xfrm>
            <a:off x="5051062" y="3044103"/>
            <a:ext cx="83869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7.5 %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0" name="テキスト ボックス 15"/>
          <p:cNvSpPr txBox="1">
            <a:spLocks noChangeArrowheads="1"/>
          </p:cNvSpPr>
          <p:nvPr/>
        </p:nvSpPr>
        <p:spPr bwMode="auto">
          <a:xfrm>
            <a:off x="5133747" y="3869882"/>
            <a:ext cx="77457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4.9 %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1" name="テキスト ボックス 16"/>
          <p:cNvSpPr txBox="1">
            <a:spLocks noChangeArrowheads="1"/>
          </p:cNvSpPr>
          <p:nvPr/>
        </p:nvSpPr>
        <p:spPr bwMode="auto">
          <a:xfrm>
            <a:off x="5133747" y="4715109"/>
            <a:ext cx="774571" cy="3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3.6 %</a:t>
            </a:r>
            <a:endParaRPr lang="ja-JP" alt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円/楕円 47"/>
          <p:cNvSpPr/>
          <p:nvPr/>
        </p:nvSpPr>
        <p:spPr bwMode="auto">
          <a:xfrm>
            <a:off x="3328613" y="1333724"/>
            <a:ext cx="857250" cy="428625"/>
          </a:xfrm>
          <a:prstGeom prst="ellipse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3" name="直線コネクタ 52"/>
          <p:cNvCxnSpPr/>
          <p:nvPr/>
        </p:nvCxnSpPr>
        <p:spPr bwMode="auto">
          <a:xfrm rot="10800000" flipV="1">
            <a:off x="2979363" y="1627411"/>
            <a:ext cx="403225" cy="28575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4" name="テキスト ボックス 54"/>
          <p:cNvSpPr txBox="1">
            <a:spLocks noChangeArrowheads="1"/>
          </p:cNvSpPr>
          <p:nvPr/>
        </p:nvSpPr>
        <p:spPr bwMode="auto">
          <a:xfrm>
            <a:off x="2045913" y="1643578"/>
            <a:ext cx="1449518" cy="6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Fusion Probability</a:t>
            </a:r>
            <a:endParaRPr lang="ja-JP" altLang="en-US" sz="20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1" name="直線コネクタ 140"/>
          <p:cNvCxnSpPr/>
          <p:nvPr/>
        </p:nvCxnSpPr>
        <p:spPr bwMode="auto">
          <a:xfrm flipV="1">
            <a:off x="6541713" y="1417861"/>
            <a:ext cx="228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97"/>
          <p:cNvGrpSpPr>
            <a:grpSpLocks/>
          </p:cNvGrpSpPr>
          <p:nvPr/>
        </p:nvGrpSpPr>
        <p:grpSpPr bwMode="auto">
          <a:xfrm>
            <a:off x="3872931" y="2341201"/>
            <a:ext cx="3363365" cy="2354879"/>
            <a:chOff x="5638800" y="1943318"/>
            <a:chExt cx="3364292" cy="2354519"/>
          </a:xfrm>
        </p:grpSpPr>
        <p:sp>
          <p:nvSpPr>
            <p:cNvPr id="82" name="円/楕円 81"/>
            <p:cNvSpPr/>
            <p:nvPr/>
          </p:nvSpPr>
          <p:spPr>
            <a:xfrm>
              <a:off x="5638800" y="3762385"/>
              <a:ext cx="533547" cy="533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46" name="テキスト ボックス 87"/>
            <p:cNvSpPr txBox="1">
              <a:spLocks noChangeArrowheads="1"/>
            </p:cNvSpPr>
            <p:nvPr/>
          </p:nvSpPr>
          <p:spPr bwMode="auto">
            <a:xfrm>
              <a:off x="6322606" y="3687536"/>
              <a:ext cx="782588" cy="304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sz="2000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264</a:t>
              </a:r>
              <a:r>
                <a:rPr lang="en-US" altLang="ja-JP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Sg</a:t>
              </a:r>
              <a:endParaRPr lang="ja-JP" alt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638800" y="2092950"/>
              <a:ext cx="533547" cy="533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7391883" y="2168833"/>
              <a:ext cx="533547" cy="533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7391883" y="3764519"/>
              <a:ext cx="533547" cy="533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50" name="テキスト ボックス 91"/>
            <p:cNvSpPr txBox="1">
              <a:spLocks noChangeArrowheads="1"/>
            </p:cNvSpPr>
            <p:nvPr/>
          </p:nvSpPr>
          <p:spPr bwMode="auto">
            <a:xfrm>
              <a:off x="6246690" y="1943318"/>
              <a:ext cx="782588" cy="304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sz="2000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263</a:t>
              </a:r>
              <a:r>
                <a:rPr lang="en-US" altLang="ja-JP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Sg</a:t>
              </a:r>
              <a:endParaRPr lang="ja-JP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1" name="テキスト ボックス 92"/>
            <p:cNvSpPr txBox="1">
              <a:spLocks noChangeArrowheads="1"/>
            </p:cNvSpPr>
            <p:nvPr/>
          </p:nvSpPr>
          <p:spPr bwMode="auto">
            <a:xfrm>
              <a:off x="8220504" y="3688637"/>
              <a:ext cx="782588" cy="304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sz="2000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268</a:t>
              </a:r>
              <a:r>
                <a:rPr lang="en-US" altLang="ja-JP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Hs</a:t>
              </a:r>
              <a:endParaRPr lang="ja-JP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2" name="テキスト ボックス 93"/>
            <p:cNvSpPr txBox="1">
              <a:spLocks noChangeArrowheads="1"/>
            </p:cNvSpPr>
            <p:nvPr/>
          </p:nvSpPr>
          <p:spPr bwMode="auto">
            <a:xfrm>
              <a:off x="8144588" y="1943318"/>
              <a:ext cx="782588" cy="304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sz="2000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267</a:t>
              </a:r>
              <a:r>
                <a:rPr lang="en-US" altLang="ja-JP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Hs</a:t>
              </a:r>
              <a:endParaRPr lang="ja-JP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44826" y="4293096"/>
            <a:ext cx="2326974" cy="2135169"/>
            <a:chOff x="84786" y="4534191"/>
            <a:chExt cx="2326974" cy="2135169"/>
          </a:xfrm>
        </p:grpSpPr>
        <p:grpSp>
          <p:nvGrpSpPr>
            <p:cNvPr id="14390" name="グループ化 85"/>
            <p:cNvGrpSpPr>
              <a:grpSpLocks/>
            </p:cNvGrpSpPr>
            <p:nvPr/>
          </p:nvGrpSpPr>
          <p:grpSpPr bwMode="auto">
            <a:xfrm>
              <a:off x="210645" y="4534191"/>
              <a:ext cx="2201115" cy="2135169"/>
              <a:chOff x="1212732" y="4296946"/>
              <a:chExt cx="2201115" cy="2134882"/>
            </a:xfrm>
          </p:grpSpPr>
          <p:sp>
            <p:nvSpPr>
              <p:cNvPr id="14391" name="テキスト ボックス 61"/>
              <p:cNvSpPr txBox="1">
                <a:spLocks noChangeArrowheads="1"/>
              </p:cNvSpPr>
              <p:nvPr/>
            </p:nvSpPr>
            <p:spPr bwMode="auto">
              <a:xfrm>
                <a:off x="1212732" y="4626302"/>
                <a:ext cx="2201115" cy="33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dirty="0">
                    <a:latin typeface="Arial" pitchFamily="34" charset="0"/>
                    <a:cs typeface="Arial" pitchFamily="34" charset="0"/>
                  </a:rPr>
                  <a:t>All Fission </a:t>
                </a:r>
                <a:r>
                  <a:rPr lang="en-US" altLang="ja-JP" dirty="0" smtClean="0">
                    <a:latin typeface="Arial" pitchFamily="34" charset="0"/>
                    <a:cs typeface="Arial" pitchFamily="34" charset="0"/>
                  </a:rPr>
                  <a:t>Fragments</a:t>
                </a:r>
                <a:endParaRPr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2" name="テキスト ボックス 62"/>
              <p:cNvSpPr txBox="1">
                <a:spLocks noChangeArrowheads="1"/>
              </p:cNvSpPr>
              <p:nvPr/>
            </p:nvSpPr>
            <p:spPr bwMode="auto">
              <a:xfrm>
                <a:off x="1212732" y="5448919"/>
                <a:ext cx="1959453" cy="3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>
                    <a:latin typeface="Arial" pitchFamily="34" charset="0"/>
                    <a:cs typeface="Arial" pitchFamily="34" charset="0"/>
                  </a:rPr>
                  <a:t>Fusion-Fission</a:t>
                </a:r>
                <a:endParaRPr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 flipH="1">
                <a:off x="1783952" y="5995689"/>
                <a:ext cx="45719" cy="7142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394" name="テキスト ボックス 65"/>
              <p:cNvSpPr txBox="1">
                <a:spLocks noChangeArrowheads="1"/>
              </p:cNvSpPr>
              <p:nvPr/>
            </p:nvSpPr>
            <p:spPr bwMode="auto">
              <a:xfrm>
                <a:off x="1223329" y="6093274"/>
                <a:ext cx="18710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Arial" pitchFamily="34" charset="0"/>
                    <a:cs typeface="Arial" pitchFamily="34" charset="0"/>
                  </a:rPr>
                  <a:t>Experimental Data</a:t>
                </a:r>
                <a:endParaRPr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5" name="テキスト ボックス 58"/>
              <p:cNvSpPr txBox="1">
                <a:spLocks noChangeArrowheads="1"/>
              </p:cNvSpPr>
              <p:nvPr/>
            </p:nvSpPr>
            <p:spPr bwMode="auto">
              <a:xfrm>
                <a:off x="1286518" y="4296946"/>
                <a:ext cx="111921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Histogram</a:t>
                </a:r>
                <a:endParaRPr lang="ja-JP" altLang="en-US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6" name="テキスト ボックス 66"/>
              <p:cNvSpPr txBox="1">
                <a:spLocks noChangeArrowheads="1"/>
              </p:cNvSpPr>
              <p:nvPr/>
            </p:nvSpPr>
            <p:spPr bwMode="auto">
              <a:xfrm>
                <a:off x="1253607" y="5088928"/>
                <a:ext cx="115114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ja-JP" dirty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Filled Area</a:t>
                </a:r>
                <a:endParaRPr lang="ja-JP" altLang="en-US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左中かっこ 1"/>
            <p:cNvSpPr/>
            <p:nvPr/>
          </p:nvSpPr>
          <p:spPr>
            <a:xfrm>
              <a:off x="91953" y="4614410"/>
              <a:ext cx="159567" cy="5877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左中かっこ 95"/>
            <p:cNvSpPr/>
            <p:nvPr/>
          </p:nvSpPr>
          <p:spPr>
            <a:xfrm>
              <a:off x="84786" y="5416374"/>
              <a:ext cx="159567" cy="5877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左中かっこ 96"/>
            <p:cNvSpPr/>
            <p:nvPr/>
          </p:nvSpPr>
          <p:spPr>
            <a:xfrm>
              <a:off x="95023" y="6081624"/>
              <a:ext cx="159567" cy="5877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8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62288" y="82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23384"/>
              </p:ext>
            </p:extLst>
          </p:nvPr>
        </p:nvGraphicFramePr>
        <p:xfrm>
          <a:off x="1219200" y="1865014"/>
          <a:ext cx="71374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7" name="CorelDRAW" r:id="rId3" imgW="8008560" imgH="5159160" progId="">
                  <p:embed/>
                </p:oleObj>
              </mc:Choice>
              <mc:Fallback>
                <p:oleObj name="CorelDRAW" r:id="rId3" imgW="8008560" imgH="5159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65014"/>
                        <a:ext cx="71374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Group 20"/>
          <p:cNvGrpSpPr>
            <a:grpSpLocks/>
          </p:cNvGrpSpPr>
          <p:nvPr/>
        </p:nvGrpSpPr>
        <p:grpSpPr bwMode="auto">
          <a:xfrm>
            <a:off x="7010400" y="2627014"/>
            <a:ext cx="2157413" cy="1692275"/>
            <a:chOff x="4272" y="1344"/>
            <a:chExt cx="1359" cy="1066"/>
          </a:xfrm>
        </p:grpSpPr>
        <p:sp>
          <p:nvSpPr>
            <p:cNvPr id="2066" name="Text Box 9"/>
            <p:cNvSpPr txBox="1">
              <a:spLocks noChangeArrowheads="1"/>
            </p:cNvSpPr>
            <p:nvPr/>
          </p:nvSpPr>
          <p:spPr bwMode="auto">
            <a:xfrm>
              <a:off x="4272" y="2160"/>
              <a:ext cx="135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2000" b="1">
                  <a:latin typeface="Arial" pitchFamily="34" charset="0"/>
                </a:rPr>
                <a:t>Timing detector </a:t>
              </a: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H="1">
              <a:off x="4800" y="1344"/>
              <a:ext cx="48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8" name="Line 12"/>
            <p:cNvSpPr>
              <a:spLocks noChangeShapeType="1"/>
            </p:cNvSpPr>
            <p:nvPr/>
          </p:nvSpPr>
          <p:spPr bwMode="auto">
            <a:xfrm>
              <a:off x="4752" y="1392"/>
              <a:ext cx="48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9" name="Line 13"/>
            <p:cNvSpPr>
              <a:spLocks noChangeShapeType="1"/>
            </p:cNvSpPr>
            <p:nvPr/>
          </p:nvSpPr>
          <p:spPr bwMode="auto">
            <a:xfrm>
              <a:off x="4656" y="1488"/>
              <a:ext cx="144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600575" y="1712614"/>
            <a:ext cx="27320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b="1">
                <a:latin typeface="Arial" pitchFamily="34" charset="0"/>
              </a:rPr>
              <a:t>Silicon strip detector</a:t>
            </a:r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7315200" y="1912639"/>
            <a:ext cx="533400" cy="1047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57200" y="4655839"/>
            <a:ext cx="19240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400" b="1" baseline="30000">
                <a:latin typeface="Arial" pitchFamily="34" charset="0"/>
              </a:rPr>
              <a:t>238</a:t>
            </a:r>
            <a:r>
              <a:rPr kumimoji="0" lang="en-US" altLang="ja-JP" sz="2400" b="1">
                <a:latin typeface="Arial" pitchFamily="34" charset="0"/>
              </a:rPr>
              <a:t>U Targets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06400" y="3050877"/>
            <a:ext cx="48514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 baseline="30000">
                <a:latin typeface="Arial" pitchFamily="34" charset="0"/>
              </a:rPr>
              <a:t>34</a:t>
            </a:r>
            <a:r>
              <a:rPr kumimoji="0" lang="en-US" altLang="ja-JP" sz="2400">
                <a:latin typeface="Arial" pitchFamily="34" charset="0"/>
              </a:rPr>
              <a:t>S beams (2.0 – 2.5 p</a:t>
            </a:r>
            <a:r>
              <a:rPr kumimoji="0" lang="en-US" altLang="ja-JP" sz="2400">
                <a:latin typeface="Arial" pitchFamily="34" charset="0"/>
                <a:cs typeface="Arial" pitchFamily="34" charset="0"/>
              </a:rPr>
              <a:t>μ</a:t>
            </a:r>
            <a:r>
              <a:rPr kumimoji="0" lang="en-US" altLang="ja-JP" sz="2400">
                <a:latin typeface="Arial" pitchFamily="34" charset="0"/>
              </a:rPr>
              <a:t>A) in 2009</a:t>
            </a:r>
          </a:p>
        </p:txBody>
      </p:sp>
      <p:sp>
        <p:nvSpPr>
          <p:cNvPr id="2057" name="Line 16"/>
          <p:cNvSpPr>
            <a:spLocks noChangeShapeType="1"/>
          </p:cNvSpPr>
          <p:nvPr/>
        </p:nvSpPr>
        <p:spPr bwMode="auto">
          <a:xfrm>
            <a:off x="1447800" y="5113039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4953000" y="5494039"/>
            <a:ext cx="1133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3200" b="1" dirty="0">
                <a:latin typeface="Arial" pitchFamily="34" charset="0"/>
              </a:rPr>
              <a:t>SHIP</a:t>
            </a:r>
          </a:p>
        </p:txBody>
      </p:sp>
      <p:sp>
        <p:nvSpPr>
          <p:cNvPr id="2059" name="Rectangle 22"/>
          <p:cNvSpPr>
            <a:spLocks noChangeArrowheads="1"/>
          </p:cNvSpPr>
          <p:nvPr/>
        </p:nvSpPr>
        <p:spPr bwMode="auto">
          <a:xfrm>
            <a:off x="1752600" y="5598814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0" name="Line 23"/>
          <p:cNvSpPr>
            <a:spLocks noChangeShapeType="1"/>
          </p:cNvSpPr>
          <p:nvPr/>
        </p:nvSpPr>
        <p:spPr bwMode="auto">
          <a:xfrm>
            <a:off x="1676400" y="6132214"/>
            <a:ext cx="76200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1" name="Text Box 25"/>
          <p:cNvSpPr txBox="1">
            <a:spLocks noChangeArrowheads="1"/>
          </p:cNvSpPr>
          <p:nvPr/>
        </p:nvSpPr>
        <p:spPr bwMode="auto">
          <a:xfrm>
            <a:off x="5029200" y="5951239"/>
            <a:ext cx="357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S. Hofmann and G.M</a:t>
            </a:r>
            <a:r>
              <a:rPr lang="en-US" altLang="ja-JP" sz="1800">
                <a:latin typeface="Arial" pitchFamily="34" charset="0"/>
                <a:cs typeface="Times New Roman" pitchFamily="18" charset="0"/>
              </a:rPr>
              <a:t>ü</a:t>
            </a:r>
            <a:r>
              <a:rPr lang="en-US" altLang="ja-JP" sz="1800">
                <a:latin typeface="Arial" pitchFamily="34" charset="0"/>
              </a:rPr>
              <a:t>nzenberg, </a:t>
            </a:r>
          </a:p>
          <a:p>
            <a:r>
              <a:rPr lang="en-US" altLang="ja-JP" sz="1800">
                <a:latin typeface="Arial" pitchFamily="34" charset="0"/>
              </a:rPr>
              <a:t>Rev. Mod. Phys. </a:t>
            </a:r>
            <a:r>
              <a:rPr lang="en-US" altLang="ja-JP" sz="1800" b="1">
                <a:latin typeface="Arial" pitchFamily="34" charset="0"/>
              </a:rPr>
              <a:t>72</a:t>
            </a:r>
            <a:r>
              <a:rPr lang="en-US" altLang="ja-JP" sz="1800">
                <a:latin typeface="Arial" pitchFamily="34" charset="0"/>
              </a:rPr>
              <a:t>, 733 (2000).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</a:rPr>
              <a:t>Measurement of evaporation 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</a:rPr>
              <a:t>residue cross sections </a:t>
            </a:r>
          </a:p>
          <a:p>
            <a:pPr algn="ctr">
              <a:defRPr/>
            </a:pP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</a:rPr>
              <a:t>at GSI-SHIP</a:t>
            </a:r>
            <a:endParaRPr lang="ja-JP" altLang="en-US" sz="2800" kern="0" dirty="0">
              <a:solidFill>
                <a:schemeClr val="bg1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063" name="Text Box 25"/>
          <p:cNvSpPr txBox="1">
            <a:spLocks noChangeArrowheads="1"/>
          </p:cNvSpPr>
          <p:nvPr/>
        </p:nvSpPr>
        <p:spPr bwMode="auto">
          <a:xfrm>
            <a:off x="228600" y="1760239"/>
            <a:ext cx="317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aseline="30000" dirty="0">
                <a:solidFill>
                  <a:srgbClr val="990000"/>
                </a:solidFill>
                <a:latin typeface="Arial" pitchFamily="34" charset="0"/>
              </a:rPr>
              <a:t>30</a:t>
            </a:r>
            <a:r>
              <a:rPr lang="en-US" altLang="ja-JP" sz="2800" dirty="0">
                <a:solidFill>
                  <a:srgbClr val="990000"/>
                </a:solidFill>
                <a:latin typeface="Arial" pitchFamily="34" charset="0"/>
              </a:rPr>
              <a:t>Si + </a:t>
            </a:r>
            <a:r>
              <a:rPr lang="en-US" altLang="ja-JP" sz="2800" baseline="30000" dirty="0">
                <a:solidFill>
                  <a:srgbClr val="990000"/>
                </a:solidFill>
                <a:latin typeface="Arial" pitchFamily="34" charset="0"/>
              </a:rPr>
              <a:t>238</a:t>
            </a:r>
            <a:r>
              <a:rPr lang="en-US" altLang="ja-JP" sz="2800" dirty="0">
                <a:solidFill>
                  <a:srgbClr val="990000"/>
                </a:solidFill>
                <a:latin typeface="Arial" pitchFamily="34" charset="0"/>
              </a:rPr>
              <a:t>U = </a:t>
            </a:r>
            <a:r>
              <a:rPr lang="en-US" altLang="ja-JP" sz="2800" baseline="30000" dirty="0">
                <a:solidFill>
                  <a:srgbClr val="990000"/>
                </a:solidFill>
                <a:latin typeface="Arial" pitchFamily="34" charset="0"/>
              </a:rPr>
              <a:t>268</a:t>
            </a:r>
            <a:r>
              <a:rPr lang="en-US" altLang="ja-JP" sz="2800" dirty="0">
                <a:solidFill>
                  <a:srgbClr val="990000"/>
                </a:solidFill>
                <a:latin typeface="Arial" pitchFamily="34" charset="0"/>
              </a:rPr>
              <a:t>Sg</a:t>
            </a:r>
            <a:r>
              <a:rPr lang="en-US" altLang="ja-JP" sz="2800" baseline="30000" dirty="0">
                <a:solidFill>
                  <a:srgbClr val="990000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2064" name="Text Box 7"/>
          <p:cNvSpPr txBox="1">
            <a:spLocks noChangeArrowheads="1"/>
          </p:cNvSpPr>
          <p:nvPr/>
        </p:nvSpPr>
        <p:spPr bwMode="auto">
          <a:xfrm>
            <a:off x="422275" y="2212677"/>
            <a:ext cx="43783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 baseline="30000" dirty="0">
                <a:latin typeface="Arial" pitchFamily="34" charset="0"/>
              </a:rPr>
              <a:t>30</a:t>
            </a:r>
            <a:r>
              <a:rPr kumimoji="0" lang="en-US" altLang="ja-JP" sz="2400" dirty="0">
                <a:latin typeface="Arial" pitchFamily="34" charset="0"/>
              </a:rPr>
              <a:t>Si beams (1.0 </a:t>
            </a:r>
            <a:r>
              <a:rPr kumimoji="0" lang="en-US" altLang="ja-JP" sz="2400" dirty="0" err="1">
                <a:latin typeface="Arial" pitchFamily="34" charset="0"/>
              </a:rPr>
              <a:t>p</a:t>
            </a:r>
            <a:r>
              <a:rPr kumimoji="0" lang="en-US" altLang="ja-JP" sz="2400" dirty="0" err="1">
                <a:latin typeface="Arial" pitchFamily="34" charset="0"/>
                <a:cs typeface="Arial" pitchFamily="34" charset="0"/>
              </a:rPr>
              <a:t>μ</a:t>
            </a:r>
            <a:r>
              <a:rPr kumimoji="0" lang="en-US" altLang="ja-JP" sz="2400" dirty="0" err="1">
                <a:latin typeface="Arial" pitchFamily="34" charset="0"/>
              </a:rPr>
              <a:t>A</a:t>
            </a:r>
            <a:r>
              <a:rPr kumimoji="0" lang="en-US" altLang="ja-JP" sz="2400" dirty="0">
                <a:latin typeface="Arial" pitchFamily="34" charset="0"/>
              </a:rPr>
              <a:t>) in 2006 </a:t>
            </a:r>
          </a:p>
        </p:txBody>
      </p:sp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228600" y="2522239"/>
            <a:ext cx="3197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ja-JP" sz="900" baseline="30000">
              <a:solidFill>
                <a:srgbClr val="990000"/>
              </a:solidFill>
              <a:latin typeface="Arial" pitchFamily="34" charset="0"/>
            </a:endParaRPr>
          </a:p>
          <a:p>
            <a:r>
              <a:rPr lang="en-US" altLang="ja-JP" sz="2800" baseline="30000">
                <a:solidFill>
                  <a:srgbClr val="990000"/>
                </a:solidFill>
                <a:latin typeface="Arial" pitchFamily="34" charset="0"/>
              </a:rPr>
              <a:t>34</a:t>
            </a:r>
            <a:r>
              <a:rPr lang="en-US" altLang="ja-JP" sz="2800">
                <a:solidFill>
                  <a:srgbClr val="990000"/>
                </a:solidFill>
                <a:latin typeface="Arial" pitchFamily="34" charset="0"/>
              </a:rPr>
              <a:t>S + </a:t>
            </a:r>
            <a:r>
              <a:rPr lang="en-US" altLang="ja-JP" sz="2800" baseline="30000">
                <a:solidFill>
                  <a:srgbClr val="990000"/>
                </a:solidFill>
                <a:latin typeface="Arial" pitchFamily="34" charset="0"/>
              </a:rPr>
              <a:t>238</a:t>
            </a:r>
            <a:r>
              <a:rPr lang="en-US" altLang="ja-JP" sz="2800">
                <a:solidFill>
                  <a:srgbClr val="990000"/>
                </a:solidFill>
                <a:latin typeface="Arial" pitchFamily="34" charset="0"/>
              </a:rPr>
              <a:t>U  = </a:t>
            </a:r>
            <a:r>
              <a:rPr lang="en-US" altLang="ja-JP" sz="2800" baseline="30000">
                <a:solidFill>
                  <a:srgbClr val="990000"/>
                </a:solidFill>
                <a:latin typeface="Arial" pitchFamily="34" charset="0"/>
              </a:rPr>
              <a:t>272</a:t>
            </a:r>
            <a:r>
              <a:rPr lang="en-US" altLang="ja-JP" sz="2800">
                <a:solidFill>
                  <a:srgbClr val="990000"/>
                </a:solidFill>
                <a:latin typeface="Arial" pitchFamily="34" charset="0"/>
              </a:rPr>
              <a:t>Hs</a:t>
            </a:r>
            <a:r>
              <a:rPr lang="en-US" altLang="ja-JP" sz="2800" baseline="30000">
                <a:solidFill>
                  <a:srgbClr val="990000"/>
                </a:solidFill>
                <a:latin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41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-62170"/>
            <a:ext cx="9144000" cy="9708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Fusion and 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evaporation residue </a:t>
            </a:r>
            <a:r>
              <a:rPr lang="en-US" altLang="ja-JP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 sections</a:t>
            </a:r>
            <a:endParaRPr lang="ja-JP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テキスト ボックス 33"/>
          <p:cNvSpPr txBox="1">
            <a:spLocks noChangeArrowheads="1"/>
          </p:cNvSpPr>
          <p:nvPr/>
        </p:nvSpPr>
        <p:spPr bwMode="auto">
          <a:xfrm>
            <a:off x="3429000" y="1120999"/>
            <a:ext cx="139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aseline="30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ja-JP" sz="2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 +</a:t>
            </a:r>
            <a:r>
              <a:rPr lang="en-US" altLang="ja-JP" sz="2200" baseline="30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238</a:t>
            </a:r>
            <a:r>
              <a:rPr lang="en-US" altLang="ja-JP" sz="2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5364" name="テキスト ボックス 56"/>
          <p:cNvSpPr txBox="1">
            <a:spLocks noChangeArrowheads="1"/>
          </p:cNvSpPr>
          <p:nvPr/>
        </p:nvSpPr>
        <p:spPr bwMode="auto">
          <a:xfrm>
            <a:off x="12700" y="1155924"/>
            <a:ext cx="14557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aseline="30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ja-JP" sz="2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 +</a:t>
            </a:r>
            <a:r>
              <a:rPr lang="en-US" altLang="ja-JP" sz="2200" baseline="30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238</a:t>
            </a:r>
            <a:r>
              <a:rPr lang="en-US" altLang="ja-JP" sz="2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1478186"/>
            <a:ext cx="298767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988" y="1540099"/>
            <a:ext cx="296545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グループ化 60"/>
          <p:cNvGrpSpPr>
            <a:grpSpLocks/>
          </p:cNvGrpSpPr>
          <p:nvPr/>
        </p:nvGrpSpPr>
        <p:grpSpPr bwMode="auto">
          <a:xfrm>
            <a:off x="2360613" y="1052736"/>
            <a:ext cx="285750" cy="538163"/>
            <a:chOff x="2508431" y="819522"/>
            <a:chExt cx="285752" cy="537776"/>
          </a:xfrm>
        </p:grpSpPr>
        <p:sp>
          <p:nvSpPr>
            <p:cNvPr id="146" name="円/楕円 145"/>
            <p:cNvSpPr/>
            <p:nvPr/>
          </p:nvSpPr>
          <p:spPr>
            <a:xfrm>
              <a:off x="2508431" y="960708"/>
              <a:ext cx="285752" cy="2141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2581457" y="819522"/>
              <a:ext cx="142876" cy="1427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34" name="直線矢印コネクタ 133"/>
            <p:cNvCxnSpPr/>
            <p:nvPr/>
          </p:nvCxnSpPr>
          <p:spPr>
            <a:xfrm rot="5400000">
              <a:off x="2541846" y="1249425"/>
              <a:ext cx="214159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8" name="グループ化 59"/>
          <p:cNvGrpSpPr>
            <a:grpSpLocks/>
          </p:cNvGrpSpPr>
          <p:nvPr/>
        </p:nvGrpSpPr>
        <p:grpSpPr bwMode="auto">
          <a:xfrm>
            <a:off x="1546225" y="1138461"/>
            <a:ext cx="428625" cy="411163"/>
            <a:chOff x="1469946" y="928670"/>
            <a:chExt cx="428628" cy="411508"/>
          </a:xfrm>
        </p:grpSpPr>
        <p:sp>
          <p:nvSpPr>
            <p:cNvPr id="145" name="円/楕円 144"/>
            <p:cNvSpPr/>
            <p:nvPr/>
          </p:nvSpPr>
          <p:spPr>
            <a:xfrm>
              <a:off x="1612822" y="928670"/>
              <a:ext cx="285752" cy="214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1469946" y="968391"/>
              <a:ext cx="142876" cy="1429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33" name="直線矢印コネクタ 132"/>
            <p:cNvCxnSpPr/>
            <p:nvPr/>
          </p:nvCxnSpPr>
          <p:spPr>
            <a:xfrm rot="5400000">
              <a:off x="1536532" y="1232138"/>
              <a:ext cx="214493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9" name="グループ化 61"/>
          <p:cNvGrpSpPr>
            <a:grpSpLocks/>
          </p:cNvGrpSpPr>
          <p:nvPr/>
        </p:nvGrpSpPr>
        <p:grpSpPr bwMode="auto">
          <a:xfrm>
            <a:off x="4875213" y="1209899"/>
            <a:ext cx="420687" cy="381000"/>
            <a:chOff x="5911942" y="975616"/>
            <a:chExt cx="420607" cy="381682"/>
          </a:xfrm>
        </p:grpSpPr>
        <p:cxnSp>
          <p:nvCxnSpPr>
            <p:cNvPr id="141" name="直線矢印コネクタ 140"/>
            <p:cNvCxnSpPr/>
            <p:nvPr/>
          </p:nvCxnSpPr>
          <p:spPr>
            <a:xfrm rot="5400000">
              <a:off x="5940298" y="1249156"/>
              <a:ext cx="21469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円/楕円 146"/>
            <p:cNvSpPr/>
            <p:nvPr/>
          </p:nvSpPr>
          <p:spPr>
            <a:xfrm>
              <a:off x="6046853" y="975616"/>
              <a:ext cx="285696" cy="2146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5911942" y="1005832"/>
              <a:ext cx="142848" cy="1431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15370" name="グループ化 62"/>
          <p:cNvGrpSpPr>
            <a:grpSpLocks/>
          </p:cNvGrpSpPr>
          <p:nvPr/>
        </p:nvGrpSpPr>
        <p:grpSpPr bwMode="auto">
          <a:xfrm>
            <a:off x="5705475" y="1090836"/>
            <a:ext cx="285750" cy="500063"/>
            <a:chOff x="6944158" y="857232"/>
            <a:chExt cx="285752" cy="500066"/>
          </a:xfrm>
        </p:grpSpPr>
        <p:cxnSp>
          <p:nvCxnSpPr>
            <p:cNvPr id="144" name="直線矢印コネクタ 143"/>
            <p:cNvCxnSpPr/>
            <p:nvPr/>
          </p:nvCxnSpPr>
          <p:spPr>
            <a:xfrm rot="5400000">
              <a:off x="6971145" y="1249347"/>
              <a:ext cx="21431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円/楕円 148"/>
            <p:cNvSpPr/>
            <p:nvPr/>
          </p:nvSpPr>
          <p:spPr>
            <a:xfrm>
              <a:off x="6944158" y="1000108"/>
              <a:ext cx="285752" cy="2143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7007658" y="85723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5371" name="テキスト ボックス 83"/>
          <p:cNvSpPr txBox="1">
            <a:spLocks noChangeArrowheads="1"/>
          </p:cNvSpPr>
          <p:nvPr/>
        </p:nvSpPr>
        <p:spPr bwMode="auto">
          <a:xfrm>
            <a:off x="6858000" y="2767236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Fusion Cross Section</a:t>
            </a:r>
          </a:p>
        </p:txBody>
      </p:sp>
      <p:cxnSp>
        <p:nvCxnSpPr>
          <p:cNvPr id="90" name="直線矢印コネクタ 89"/>
          <p:cNvCxnSpPr/>
          <p:nvPr/>
        </p:nvCxnSpPr>
        <p:spPr>
          <a:xfrm rot="5400000">
            <a:off x="6322219" y="1701230"/>
            <a:ext cx="500063" cy="42862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rot="10800000">
            <a:off x="6143625" y="2522761"/>
            <a:ext cx="714375" cy="50006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上下矢印 111"/>
          <p:cNvSpPr/>
          <p:nvPr/>
        </p:nvSpPr>
        <p:spPr>
          <a:xfrm>
            <a:off x="5464175" y="2522761"/>
            <a:ext cx="142875" cy="357188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6" name="テキスト ボックス 99"/>
          <p:cNvSpPr txBox="1">
            <a:spLocks noChangeArrowheads="1"/>
          </p:cNvSpPr>
          <p:nvPr/>
        </p:nvSpPr>
        <p:spPr bwMode="auto">
          <a:xfrm>
            <a:off x="7391400" y="1975074"/>
            <a:ext cx="142875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×</a:t>
            </a:r>
            <a:r>
              <a:rPr lang="en-US" altLang="ja-JP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Fusion Probability</a:t>
            </a:r>
          </a:p>
        </p:txBody>
      </p:sp>
      <p:sp>
        <p:nvSpPr>
          <p:cNvPr id="105" name="下矢印 104"/>
          <p:cNvSpPr/>
          <p:nvPr/>
        </p:nvSpPr>
        <p:spPr>
          <a:xfrm>
            <a:off x="6932613" y="1886174"/>
            <a:ext cx="306387" cy="79216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下矢印 105"/>
          <p:cNvSpPr/>
          <p:nvPr/>
        </p:nvSpPr>
        <p:spPr>
          <a:xfrm>
            <a:off x="6950075" y="3408586"/>
            <a:ext cx="285750" cy="77628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9" name="テキスト ボックス 108"/>
          <p:cNvSpPr txBox="1">
            <a:spLocks noChangeArrowheads="1"/>
          </p:cNvSpPr>
          <p:nvPr/>
        </p:nvSpPr>
        <p:spPr bwMode="auto">
          <a:xfrm>
            <a:off x="7354888" y="3420864"/>
            <a:ext cx="146685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×</a:t>
            </a:r>
            <a:r>
              <a:rPr lang="en-US" altLang="ja-JP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Survival Probability</a:t>
            </a:r>
          </a:p>
        </p:txBody>
      </p:sp>
      <p:sp>
        <p:nvSpPr>
          <p:cNvPr id="15380" name="テキスト ボックス 109"/>
          <p:cNvSpPr txBox="1">
            <a:spLocks noChangeArrowheads="1"/>
          </p:cNvSpPr>
          <p:nvPr/>
        </p:nvSpPr>
        <p:spPr bwMode="auto">
          <a:xfrm>
            <a:off x="6705600" y="4489674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Cross sections for SHN</a:t>
            </a:r>
          </a:p>
        </p:txBody>
      </p:sp>
      <p:sp>
        <p:nvSpPr>
          <p:cNvPr id="15381" name="テキスト ボックス 110"/>
          <p:cNvSpPr txBox="1">
            <a:spLocks noChangeArrowheads="1"/>
          </p:cNvSpPr>
          <p:nvPr/>
        </p:nvSpPr>
        <p:spPr bwMode="auto">
          <a:xfrm>
            <a:off x="7138988" y="3911824"/>
            <a:ext cx="1776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(Statistical Model )</a:t>
            </a:r>
            <a:endParaRPr lang="ja-JP" altLang="en-US"/>
          </a:p>
        </p:txBody>
      </p:sp>
      <p:sp>
        <p:nvSpPr>
          <p:cNvPr id="54" name="上下矢印 53"/>
          <p:cNvSpPr/>
          <p:nvPr/>
        </p:nvSpPr>
        <p:spPr>
          <a:xfrm>
            <a:off x="2124075" y="2479899"/>
            <a:ext cx="142875" cy="173037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83" name="テキスト ボックス 55"/>
          <p:cNvSpPr txBox="1">
            <a:spLocks noChangeArrowheads="1"/>
          </p:cNvSpPr>
          <p:nvPr/>
        </p:nvSpPr>
        <p:spPr bwMode="auto">
          <a:xfrm>
            <a:off x="1341438" y="2003354"/>
            <a:ext cx="1313180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ja-JP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Qasifission</a:t>
            </a:r>
            <a:endParaRPr lang="en-US" altLang="ja-JP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4" name="テキスト ボックス 112"/>
          <p:cNvSpPr txBox="1">
            <a:spLocks noChangeArrowheads="1"/>
          </p:cNvSpPr>
          <p:nvPr/>
        </p:nvSpPr>
        <p:spPr bwMode="auto">
          <a:xfrm>
            <a:off x="4652963" y="2017228"/>
            <a:ext cx="144142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Quasifission</a:t>
            </a:r>
            <a:endParaRPr lang="en-US" altLang="ja-JP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5" name="テキスト ボックス 57"/>
          <p:cNvSpPr txBox="1">
            <a:spLocks noChangeArrowheads="1"/>
          </p:cNvSpPr>
          <p:nvPr/>
        </p:nvSpPr>
        <p:spPr bwMode="auto">
          <a:xfrm>
            <a:off x="6781800" y="1289274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Capture Cross Section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1371600" y="1590899"/>
            <a:ext cx="16764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E</a:t>
            </a:r>
            <a:endParaRPr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4419600" y="1594074"/>
            <a:ext cx="18288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88" name="テキスト ボックス 64"/>
          <p:cNvSpPr txBox="1">
            <a:spLocks noChangeArrowheads="1"/>
          </p:cNvSpPr>
          <p:nvPr/>
        </p:nvSpPr>
        <p:spPr bwMode="auto">
          <a:xfrm>
            <a:off x="1533525" y="1487711"/>
            <a:ext cx="155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Excitation energy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89" name="テキスト ボックス 65"/>
          <p:cNvSpPr txBox="1">
            <a:spLocks noChangeArrowheads="1"/>
          </p:cNvSpPr>
          <p:nvPr/>
        </p:nvSpPr>
        <p:spPr bwMode="auto">
          <a:xfrm>
            <a:off x="4765675" y="1517874"/>
            <a:ext cx="15589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Excitation energy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0" name="テキスト ボックス 66"/>
          <p:cNvSpPr txBox="1">
            <a:spLocks noChangeArrowheads="1"/>
          </p:cNvSpPr>
          <p:nvPr/>
        </p:nvSpPr>
        <p:spPr bwMode="auto">
          <a:xfrm rot="-5400000">
            <a:off x="-48419" y="2520380"/>
            <a:ext cx="16875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   Fission 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Cross section (</a:t>
            </a:r>
            <a:r>
              <a:rPr lang="en-US" altLang="ja-JP" sz="1400" dirty="0" err="1">
                <a:latin typeface="Arial" pitchFamily="34" charset="0"/>
                <a:cs typeface="Arial" pitchFamily="34" charset="0"/>
              </a:rPr>
              <a:t>mb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)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1" name="テキスト ボックス 67"/>
          <p:cNvSpPr txBox="1">
            <a:spLocks noChangeArrowheads="1"/>
          </p:cNvSpPr>
          <p:nvPr/>
        </p:nvSpPr>
        <p:spPr bwMode="auto">
          <a:xfrm rot="-5400000">
            <a:off x="3172619" y="2536255"/>
            <a:ext cx="1646237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    Fission </a:t>
            </a:r>
          </a:p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cross section (mb)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2" name="テキスト ボックス 68"/>
          <p:cNvSpPr txBox="1">
            <a:spLocks noChangeArrowheads="1"/>
          </p:cNvSpPr>
          <p:nvPr/>
        </p:nvSpPr>
        <p:spPr bwMode="auto">
          <a:xfrm rot="-5400000">
            <a:off x="-176213" y="4508724"/>
            <a:ext cx="1897063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Evaporation Residue </a:t>
            </a:r>
          </a:p>
          <a:p>
            <a:pPr>
              <a:lnSpc>
                <a:spcPts val="1500"/>
              </a:lnSpc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 Cross section (mb)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テキスト ボックス 69"/>
          <p:cNvSpPr txBox="1">
            <a:spLocks noChangeArrowheads="1"/>
          </p:cNvSpPr>
          <p:nvPr/>
        </p:nvSpPr>
        <p:spPr bwMode="auto">
          <a:xfrm rot="-5400000">
            <a:off x="3143250" y="4324574"/>
            <a:ext cx="1897063" cy="47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Evaporation Residue </a:t>
            </a:r>
          </a:p>
          <a:p>
            <a:pPr>
              <a:lnSpc>
                <a:spcPts val="1500"/>
              </a:lnSpc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 Cross section (mb)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テキスト ボックス 71"/>
          <p:cNvSpPr txBox="1">
            <a:spLocks noChangeArrowheads="1"/>
          </p:cNvSpPr>
          <p:nvPr/>
        </p:nvSpPr>
        <p:spPr bwMode="auto">
          <a:xfrm>
            <a:off x="1095375" y="5659661"/>
            <a:ext cx="25130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      Energy in c.m. (MeV)       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95" name="テキスト ボックス 72"/>
          <p:cNvSpPr txBox="1">
            <a:spLocks noChangeArrowheads="1"/>
          </p:cNvSpPr>
          <p:nvPr/>
        </p:nvSpPr>
        <p:spPr bwMode="auto">
          <a:xfrm>
            <a:off x="4343400" y="5632674"/>
            <a:ext cx="2809875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         Energy in c.m. (MeV)          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>
            <a:off x="245985" y="5996586"/>
            <a:ext cx="3379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charset="0"/>
              </a:rPr>
              <a:t>K. Nishio </a:t>
            </a:r>
            <a:r>
              <a:rPr lang="en-US" altLang="ja-JP" sz="1400" i="1" dirty="0">
                <a:latin typeface="Arial" charset="0"/>
              </a:rPr>
              <a:t>et al</a:t>
            </a:r>
            <a:r>
              <a:rPr lang="en-US" altLang="ja-JP" sz="1400" dirty="0">
                <a:latin typeface="Arial" charset="0"/>
              </a:rPr>
              <a:t>., </a:t>
            </a:r>
            <a:r>
              <a:rPr lang="en-US" altLang="ja-JP" sz="1400" dirty="0" smtClean="0">
                <a:latin typeface="Arial" charset="0"/>
              </a:rPr>
              <a:t>PRC </a:t>
            </a:r>
            <a:r>
              <a:rPr lang="en-US" altLang="ja-JP" sz="1400" b="1" dirty="0" smtClean="0">
                <a:latin typeface="Arial" charset="0"/>
              </a:rPr>
              <a:t>82</a:t>
            </a:r>
            <a:r>
              <a:rPr lang="en-US" altLang="ja-JP" sz="1400" dirty="0" smtClean="0">
                <a:latin typeface="Arial" charset="0"/>
              </a:rPr>
              <a:t>, 044604 (2010).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57" name="Rectangle 63"/>
          <p:cNvSpPr>
            <a:spLocks noChangeArrowheads="1"/>
          </p:cNvSpPr>
          <p:nvPr/>
        </p:nvSpPr>
        <p:spPr bwMode="auto">
          <a:xfrm>
            <a:off x="4141350" y="5996586"/>
            <a:ext cx="3366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charset="0"/>
              </a:rPr>
              <a:t>K. Nishio </a:t>
            </a:r>
            <a:r>
              <a:rPr lang="en-US" altLang="ja-JP" sz="1400" i="1" dirty="0">
                <a:latin typeface="Arial" charset="0"/>
              </a:rPr>
              <a:t>et al</a:t>
            </a:r>
            <a:r>
              <a:rPr lang="en-US" altLang="ja-JP" sz="1400" dirty="0">
                <a:latin typeface="Arial" charset="0"/>
              </a:rPr>
              <a:t>., </a:t>
            </a:r>
            <a:r>
              <a:rPr lang="en-US" altLang="ja-JP" sz="1400" dirty="0" smtClean="0">
                <a:latin typeface="Arial" charset="0"/>
              </a:rPr>
              <a:t>PRC </a:t>
            </a:r>
            <a:r>
              <a:rPr lang="en-US" altLang="ja-JP" sz="1400" b="1" dirty="0" smtClean="0">
                <a:latin typeface="Arial" charset="0"/>
              </a:rPr>
              <a:t>82</a:t>
            </a:r>
            <a:r>
              <a:rPr lang="en-US" altLang="ja-JP" sz="1400" dirty="0" smtClean="0">
                <a:latin typeface="Arial" charset="0"/>
              </a:rPr>
              <a:t>, 024611 (2010).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5862215" y="4251001"/>
            <a:ext cx="75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 charset="0"/>
              </a:rPr>
              <a:t>1.8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</a:rPr>
              <a:t>pb</a:t>
            </a:r>
            <a:endParaRPr lang="en-US" altLang="ja-JP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0" name="Rectangle 63"/>
          <p:cNvSpPr>
            <a:spLocks noChangeArrowheads="1"/>
          </p:cNvSpPr>
          <p:nvPr/>
        </p:nvSpPr>
        <p:spPr bwMode="auto">
          <a:xfrm>
            <a:off x="2584158" y="4251001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 charset="0"/>
              </a:rPr>
              <a:t>67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</a:rPr>
              <a:t>pb</a:t>
            </a:r>
            <a:endParaRPr lang="en-US" altLang="ja-JP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875580" y="4175106"/>
            <a:ext cx="8691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0.54 </a:t>
            </a:r>
            <a:r>
              <a:rPr lang="en-US" altLang="ja-JP" dirty="0" err="1" smtClean="0">
                <a:solidFill>
                  <a:srgbClr val="FF0000"/>
                </a:solidFill>
                <a:latin typeface="Arial" charset="0"/>
              </a:rPr>
              <a:t>pb</a:t>
            </a:r>
            <a:endParaRPr lang="en-US" altLang="ja-JP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rot="5400000">
            <a:off x="1561084" y="5008710"/>
            <a:ext cx="379475" cy="0"/>
          </a:xfrm>
          <a:prstGeom prst="line">
            <a:avLst/>
          </a:prstGeom>
          <a:ln w="19050">
            <a:solidFill>
              <a:srgbClr val="7030A0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1714116" y="4818972"/>
            <a:ext cx="7589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1612095" y="4367817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10 </a:t>
            </a:r>
            <a:r>
              <a:rPr lang="en-US" altLang="ja-JP" dirty="0" err="1" smtClean="0">
                <a:solidFill>
                  <a:srgbClr val="FF0000"/>
                </a:solidFill>
                <a:latin typeface="Arial" charset="0"/>
              </a:rPr>
              <a:t>pb</a:t>
            </a:r>
            <a:endParaRPr lang="en-US" altLang="ja-JP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5978088" y="3501008"/>
            <a:ext cx="1686472" cy="2167679"/>
            <a:chOff x="5797561" y="3140968"/>
            <a:chExt cx="1686472" cy="2167679"/>
          </a:xfrm>
        </p:grpSpPr>
        <p:sp>
          <p:nvSpPr>
            <p:cNvPr id="2" name="正方形/長方形 1"/>
            <p:cNvSpPr/>
            <p:nvPr/>
          </p:nvSpPr>
          <p:spPr>
            <a:xfrm>
              <a:off x="5797561" y="3140968"/>
              <a:ext cx="376524" cy="21676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866309" y="4496626"/>
              <a:ext cx="1617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aseline="30000" dirty="0" smtClean="0">
                  <a:solidFill>
                    <a:srgbClr val="FF0000"/>
                  </a:solidFill>
                </a:rPr>
                <a:t>282,283</a:t>
              </a:r>
              <a:r>
                <a:rPr kumimoji="1" lang="en-US" altLang="ja-JP" sz="3200" dirty="0" smtClean="0">
                  <a:solidFill>
                    <a:srgbClr val="FF0000"/>
                  </a:solidFill>
                </a:rPr>
                <a:t>Cn</a:t>
              </a:r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104455" y="1556792"/>
            <a:ext cx="5004049" cy="4896544"/>
            <a:chOff x="4139951" y="1374865"/>
            <a:chExt cx="4859920" cy="4646423"/>
          </a:xfrm>
        </p:grpSpPr>
        <p:pic>
          <p:nvPicPr>
            <p:cNvPr id="2314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39951" y="1374865"/>
              <a:ext cx="4859920" cy="4518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 rot="16200000">
              <a:off x="3233231" y="3620687"/>
              <a:ext cx="2419124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Fusion Probability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012160" y="5559623"/>
              <a:ext cx="1446806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     </a:t>
              </a:r>
              <a:r>
                <a:rPr kumimoji="1" lang="en-US" altLang="ja-JP" sz="2400" dirty="0" err="1" smtClean="0"/>
                <a:t>E</a:t>
              </a:r>
              <a:r>
                <a:rPr kumimoji="1" lang="en-US" altLang="ja-JP" sz="2400" baseline="-25000" dirty="0" err="1" smtClean="0"/>
                <a:t>c.m</a:t>
              </a:r>
              <a:r>
                <a:rPr kumimoji="1" lang="en-US" altLang="ja-JP" sz="2400" baseline="-25000" dirty="0" smtClean="0"/>
                <a:t>.         </a:t>
              </a:r>
              <a:endParaRPr kumimoji="1" lang="ja-JP" altLang="en-US" sz="2400" baseline="-25000" dirty="0"/>
            </a:p>
          </p:txBody>
        </p:sp>
      </p:grp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38480"/>
            <a:ext cx="4138363" cy="58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483768" y="137486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-27384"/>
            <a:ext cx="9180512" cy="965864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40" y="74712"/>
            <a:ext cx="8305800" cy="762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</a:rPr>
              <a:t>Fusion probabilities for </a:t>
            </a:r>
            <a:r>
              <a:rPr lang="en-US" altLang="ja-JP" sz="2800" baseline="30000" dirty="0" smtClean="0">
                <a:solidFill>
                  <a:schemeClr val="bg1"/>
                </a:solidFill>
                <a:latin typeface="Arial" pitchFamily="34" charset="0"/>
              </a:rPr>
              <a:t>40</a:t>
            </a:r>
            <a:r>
              <a:rPr lang="en-US" altLang="ja-JP" sz="2800" baseline="30000" dirty="0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en-US" altLang="ja-JP" sz="2800" baseline="30000" dirty="0" smtClean="0">
                <a:solidFill>
                  <a:schemeClr val="bg1"/>
                </a:solidFill>
                <a:latin typeface="Arial" pitchFamily="34" charset="0"/>
              </a:rPr>
              <a:t>48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</a:rPr>
              <a:t>Ca + </a:t>
            </a:r>
            <a:r>
              <a:rPr lang="en-US" altLang="ja-JP" sz="2800" baseline="30000" dirty="0" smtClean="0">
                <a:solidFill>
                  <a:schemeClr val="bg1"/>
                </a:solidFill>
                <a:latin typeface="Arial" pitchFamily="34" charset="0"/>
              </a:rPr>
              <a:t>238</a:t>
            </a:r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357619" y="2694406"/>
            <a:ext cx="14484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635580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K.Nishio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i="1" dirty="0">
                <a:latin typeface="Arial" pitchFamily="34" charset="0"/>
                <a:cs typeface="Arial" pitchFamily="34" charset="0"/>
              </a:rPr>
              <a:t>et al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., Phys. Rev. C, 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86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, 034608 (2012)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2510" y="972933"/>
            <a:ext cx="336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 ( </a:t>
            </a:r>
            <a:r>
              <a:rPr lang="en-US" altLang="ja-JP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lang="en-US" altLang="ja-JP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ja-JP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) = - 138.6 MeV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 ( </a:t>
            </a:r>
            <a:r>
              <a:rPr lang="en-US" altLang="ja-JP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 + </a:t>
            </a:r>
            <a:r>
              <a:rPr lang="en-US" altLang="ja-JP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) = - 159.1 MeV</a:t>
            </a:r>
            <a:endParaRPr lang="en-US" altLang="ja-JP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91683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Orientation effects on fusion probability are observed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Fusion probabilities determined by the in-beam fission experiment can explain evaporation residue cross sections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Si,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+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Measurement of evaporation residue cross section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the deep sub-barrier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energies is desired to draw comprehensive picture of orientation effects.</a:t>
            </a:r>
          </a:p>
        </p:txBody>
      </p:sp>
    </p:spTree>
    <p:extLst>
      <p:ext uri="{BB962C8B-B14F-4D97-AF65-F5344CB8AC3E}">
        <p14:creationId xmlns:p14="http://schemas.microsoft.com/office/powerpoint/2010/main" val="20741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32603" y="116632"/>
            <a:ext cx="896448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K. Nishio, H. Ikezoe, S. Mitsuoka, I. Nishinaka, H. Makii, </a:t>
            </a: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Y. Wakabayashi, Y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Nagame</a:t>
            </a:r>
            <a:endParaRPr lang="en-US" altLang="ja-JP" i="1" dirty="0">
              <a:solidFill>
                <a:srgbClr val="000066"/>
              </a:solidFill>
              <a:latin typeface="Arial" pitchFamily="34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Japan Atomic Energy Agency, Tokai, Japan</a:t>
            </a:r>
            <a:r>
              <a:rPr lang="en-US" altLang="ja-JP" dirty="0">
                <a:solidFill>
                  <a:srgbClr val="0066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234563" y="1171098"/>
            <a:ext cx="8686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S. Hofmann, D. Ackermann, F.P.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He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ß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berger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, S. Heinz, J. Khuyagbaatar, </a:t>
            </a: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B. Kindler, </a:t>
            </a:r>
            <a:r>
              <a:rPr lang="en-US" altLang="ja-JP" dirty="0" err="1" smtClean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V.F.Comas</a:t>
            </a: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 J.A. Heredia, I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. Kojouharov, B. Lommel, R. Mann, 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B. </a:t>
            </a: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Sulignano, Ch.E. D</a:t>
            </a:r>
            <a:r>
              <a:rPr lang="en-US" altLang="ja-JP" dirty="0" smtClean="0">
                <a:solidFill>
                  <a:srgbClr val="000066"/>
                </a:solidFill>
                <a:latin typeface="Arial"/>
                <a:ea typeface="ＭＳ 明朝" pitchFamily="17" charset="-128"/>
                <a:cs typeface="Arial"/>
              </a:rPr>
              <a:t>ü</a:t>
            </a: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llmann, </a:t>
            </a:r>
            <a:r>
              <a:rPr lang="en-US" altLang="ja-JP" dirty="0" err="1" smtClean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M.Sch</a:t>
            </a:r>
            <a:r>
              <a:rPr lang="en-US" altLang="ja-JP" dirty="0" err="1" smtClean="0">
                <a:solidFill>
                  <a:srgbClr val="000066"/>
                </a:solidFill>
                <a:latin typeface="Arial"/>
                <a:ea typeface="ＭＳ 明朝" pitchFamily="17" charset="-128"/>
                <a:cs typeface="Arial"/>
              </a:rPr>
              <a:t>ä</a:t>
            </a:r>
            <a:r>
              <a:rPr lang="en-US" altLang="ja-JP" dirty="0" err="1" smtClean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del</a:t>
            </a:r>
            <a:endParaRPr lang="en-US" altLang="ja-JP" i="1" dirty="0">
              <a:solidFill>
                <a:srgbClr val="000066"/>
              </a:solidFill>
              <a:latin typeface="Arial" pitchFamily="34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i="1" dirty="0" smtClean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GSI, 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Darmstadt, Germany</a:t>
            </a:r>
          </a:p>
        </p:txBody>
      </p:sp>
      <p:sp>
        <p:nvSpPr>
          <p:cNvPr id="65542" name="Text Box 11"/>
          <p:cNvSpPr txBox="1">
            <a:spLocks noChangeArrowheads="1"/>
          </p:cNvSpPr>
          <p:nvPr/>
        </p:nvSpPr>
        <p:spPr bwMode="auto">
          <a:xfrm>
            <a:off x="181899" y="2780928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S. Antalic, 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S.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Saro</a:t>
            </a:r>
            <a:endParaRPr lang="en-US" altLang="ja-JP" dirty="0">
              <a:solidFill>
                <a:srgbClr val="000066"/>
              </a:solidFill>
              <a:latin typeface="Arial" pitchFamily="34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Comenius University, Bratislava, Slovakia</a:t>
            </a:r>
          </a:p>
        </p:txBody>
      </p:sp>
      <p:sp>
        <p:nvSpPr>
          <p:cNvPr id="65544" name="Text Box 13"/>
          <p:cNvSpPr txBox="1">
            <a:spLocks noChangeArrowheads="1"/>
          </p:cNvSpPr>
          <p:nvPr/>
        </p:nvSpPr>
        <p:spPr bwMode="auto">
          <a:xfrm>
            <a:off x="224291" y="494116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T. Ohtsuki, K. Hirose</a:t>
            </a: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Institute for Nuclear Physics, Tohoku Universit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</a:rPr>
              <a:t>y,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 Sendai, Japan</a:t>
            </a:r>
          </a:p>
        </p:txBody>
      </p:sp>
      <p:sp>
        <p:nvSpPr>
          <p:cNvPr id="65545" name="Text Box 14"/>
          <p:cNvSpPr txBox="1">
            <a:spLocks noChangeArrowheads="1"/>
          </p:cNvSpPr>
          <p:nvPr/>
        </p:nvSpPr>
        <p:spPr bwMode="auto">
          <a:xfrm>
            <a:off x="190283" y="3284984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A.G.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Popeko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, A.V.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Yeremin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, A.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Svirikhin</a:t>
            </a:r>
            <a:endParaRPr lang="en-US" altLang="ja-JP" dirty="0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Flerov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 Laboratory of Nuclear Reactions, </a:t>
            </a: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Dubna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, Russia</a:t>
            </a:r>
          </a:p>
        </p:txBody>
      </p:sp>
      <p:sp>
        <p:nvSpPr>
          <p:cNvPr id="65546" name="Text Box 16"/>
          <p:cNvSpPr txBox="1">
            <a:spLocks noChangeArrowheads="1"/>
          </p:cNvSpPr>
          <p:nvPr/>
        </p:nvSpPr>
        <p:spPr bwMode="auto">
          <a:xfrm>
            <a:off x="224291" y="4365104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P.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Kuusiniemi</a:t>
            </a:r>
            <a:endParaRPr lang="en-US" altLang="ja-JP" dirty="0">
              <a:solidFill>
                <a:srgbClr val="000066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University of Oulu, </a:t>
            </a: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Pyhayarvi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, Finland</a:t>
            </a:r>
          </a:p>
        </p:txBody>
      </p:sp>
      <p:sp>
        <p:nvSpPr>
          <p:cNvPr id="65547" name="Text Box 13"/>
          <p:cNvSpPr txBox="1">
            <a:spLocks noChangeArrowheads="1"/>
          </p:cNvSpPr>
          <p:nvPr/>
        </p:nvSpPr>
        <p:spPr bwMode="auto">
          <a:xfrm>
            <a:off x="224291" y="5445224"/>
            <a:ext cx="7772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Y. Watanabe</a:t>
            </a: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High Energy Accelerator Research Organization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</a:rPr>
              <a:t>,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 Tsukuba, Japan</a:t>
            </a:r>
          </a:p>
        </p:txBody>
      </p:sp>
      <p:sp>
        <p:nvSpPr>
          <p:cNvPr id="65548" name="Text Box 14"/>
          <p:cNvSpPr txBox="1">
            <a:spLocks noChangeArrowheads="1"/>
          </p:cNvSpPr>
          <p:nvPr/>
        </p:nvSpPr>
        <p:spPr bwMode="auto">
          <a:xfrm>
            <a:off x="224291" y="3861048"/>
            <a:ext cx="7162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A. Yakushev, A. </a:t>
            </a:r>
            <a:r>
              <a:rPr lang="en-US" altLang="ja-JP" dirty="0" err="1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Gorshkov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, R. Graeger, A. T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  <a:cs typeface="Arial" pitchFamily="34" charset="0"/>
              </a:rPr>
              <a:t>ü</a:t>
            </a:r>
            <a:r>
              <a:rPr lang="en-US" altLang="ja-JP" dirty="0">
                <a:solidFill>
                  <a:srgbClr val="000066"/>
                </a:solidFill>
                <a:latin typeface="Arial" pitchFamily="34" charset="0"/>
                <a:ea typeface="ＭＳ 明朝" pitchFamily="17" charset="-128"/>
              </a:rPr>
              <a:t>rler</a:t>
            </a:r>
            <a:endParaRPr lang="en-US" altLang="ja-JP" dirty="0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Technical University </a:t>
            </a: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Munchen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, </a:t>
            </a: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Garching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, Germany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4291" y="5949280"/>
            <a:ext cx="8020117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Y. Aritomo</a:t>
            </a:r>
            <a:endParaRPr lang="en-US" altLang="ja-JP" i="1" dirty="0">
              <a:solidFill>
                <a:srgbClr val="000066"/>
              </a:solidFill>
              <a:latin typeface="Arial" pitchFamily="34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Flelov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 Laboratory of Nuclear Reactions, </a:t>
            </a:r>
            <a:r>
              <a:rPr lang="en-US" altLang="ja-JP" i="1" dirty="0" err="1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Dubna</a:t>
            </a: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, Russia</a:t>
            </a:r>
          </a:p>
          <a:p>
            <a:pPr>
              <a:lnSpc>
                <a:spcPct val="90000"/>
              </a:lnSpc>
            </a:pPr>
            <a:r>
              <a:rPr lang="en-US" altLang="ja-JP" i="1" dirty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Japan Atomic Energy Agency, Tokai, Japan</a:t>
            </a:r>
            <a:r>
              <a:rPr lang="en-US" altLang="ja-JP" dirty="0">
                <a:solidFill>
                  <a:srgbClr val="0066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2603" y="599125"/>
            <a:ext cx="896448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A</a:t>
            </a: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. Andreyev</a:t>
            </a:r>
            <a:endParaRPr lang="en-US" altLang="ja-JP" i="1" dirty="0">
              <a:solidFill>
                <a:srgbClr val="000066"/>
              </a:solidFill>
              <a:latin typeface="Arial" pitchFamily="34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i="1" dirty="0" smtClean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University of York, York, UK</a:t>
            </a:r>
            <a:endParaRPr lang="en-US" altLang="ja-JP" dirty="0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2603" y="2189997"/>
            <a:ext cx="896448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S. Chiba</a:t>
            </a:r>
            <a:endParaRPr lang="en-US" altLang="ja-JP" i="1" dirty="0">
              <a:solidFill>
                <a:srgbClr val="000066"/>
              </a:solidFill>
              <a:latin typeface="Arial" pitchFamily="34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i="1" dirty="0" smtClean="0">
                <a:solidFill>
                  <a:srgbClr val="0066FF"/>
                </a:solidFill>
                <a:latin typeface="Arial" pitchFamily="34" charset="0"/>
                <a:ea typeface="ＭＳ 明朝" pitchFamily="17" charset="-128"/>
              </a:rPr>
              <a:t>Tokyo Institute of Technology, Japan</a:t>
            </a:r>
            <a:endParaRPr lang="en-US" altLang="ja-JP" dirty="0">
              <a:solidFill>
                <a:srgbClr val="0066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latin typeface="Arial" pitchFamily="34" charset="0"/>
                <a:cs typeface="Arial" pitchFamily="34" charset="0"/>
              </a:rPr>
              <a:t>Thank you.</a:t>
            </a:r>
            <a:endParaRPr kumimoji="1" lang="ja-JP" alt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145" y="1700806"/>
            <a:ext cx="883568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>
                <a:latin typeface="Arial" pitchFamily="34" charset="0"/>
                <a:cs typeface="Arial" pitchFamily="34" charset="0"/>
              </a:rPr>
              <a:t>Motivation</a:t>
            </a:r>
          </a:p>
          <a:p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3000" dirty="0" smtClean="0">
                <a:latin typeface="Arial" pitchFamily="34" charset="0"/>
                <a:cs typeface="Arial" pitchFamily="34" charset="0"/>
              </a:rPr>
              <a:t>In-beam fission experiment at JAEA tandem facility</a:t>
            </a:r>
          </a:p>
          <a:p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Theoretical model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Evaporation residue measurement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92446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ja-JP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Super-heavy Nuclei</a:t>
            </a:r>
            <a:endParaRPr lang="ja-JP" altLang="en-US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06959" y="1350273"/>
            <a:ext cx="5904000" cy="3857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 rot="16200000">
            <a:off x="3042847" y="1926702"/>
            <a:ext cx="360000" cy="33575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3018852" y="2281065"/>
            <a:ext cx="360000" cy="2500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 rot="16200000">
            <a:off x="6014156" y="1877162"/>
            <a:ext cx="360000" cy="15583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96" y="1304236"/>
            <a:ext cx="6855899" cy="468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正方形/長方形 30"/>
          <p:cNvSpPr/>
          <p:nvPr/>
        </p:nvSpPr>
        <p:spPr>
          <a:xfrm>
            <a:off x="6457766" y="1495247"/>
            <a:ext cx="360000" cy="23574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2" name="テキスト ボックス 13"/>
          <p:cNvSpPr txBox="1">
            <a:spLocks noChangeArrowheads="1"/>
          </p:cNvSpPr>
          <p:nvPr/>
        </p:nvSpPr>
        <p:spPr bwMode="auto">
          <a:xfrm>
            <a:off x="6343664" y="3489380"/>
            <a:ext cx="612668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184</a:t>
            </a:r>
            <a:endParaRPr lang="ja-JP" altLang="en-US" sz="2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テキスト ボックス 13"/>
          <p:cNvSpPr txBox="1">
            <a:spLocks noChangeArrowheads="1"/>
          </p:cNvSpPr>
          <p:nvPr/>
        </p:nvSpPr>
        <p:spPr bwMode="auto">
          <a:xfrm>
            <a:off x="2873476" y="2303452"/>
            <a:ext cx="612668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162</a:t>
            </a:r>
            <a:endParaRPr lang="ja-JP" altLang="en-US" sz="2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テキスト ボックス 13"/>
          <p:cNvSpPr txBox="1">
            <a:spLocks noChangeArrowheads="1"/>
          </p:cNvSpPr>
          <p:nvPr/>
        </p:nvSpPr>
        <p:spPr bwMode="auto">
          <a:xfrm>
            <a:off x="931279" y="3424073"/>
            <a:ext cx="6127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108</a:t>
            </a:r>
            <a:endParaRPr lang="ja-JP" altLang="en-US" sz="2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テキスト ボックス 13"/>
          <p:cNvSpPr txBox="1">
            <a:spLocks noChangeArrowheads="1"/>
          </p:cNvSpPr>
          <p:nvPr/>
        </p:nvSpPr>
        <p:spPr bwMode="auto">
          <a:xfrm>
            <a:off x="6843730" y="2450762"/>
            <a:ext cx="59362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114</a:t>
            </a:r>
            <a:endParaRPr lang="ja-JP" altLang="en-US" sz="2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テキスト ボックス 13"/>
          <p:cNvSpPr txBox="1">
            <a:spLocks noChangeArrowheads="1"/>
          </p:cNvSpPr>
          <p:nvPr/>
        </p:nvSpPr>
        <p:spPr bwMode="auto">
          <a:xfrm>
            <a:off x="1155810" y="1732040"/>
            <a:ext cx="3092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Cold Fusion (GSI,RIKEN)</a:t>
            </a:r>
          </a:p>
          <a:p>
            <a:r>
              <a:rPr lang="en-US" altLang="ja-JP" sz="2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Pb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Bi Targets</a:t>
            </a:r>
          </a:p>
        </p:txBody>
      </p:sp>
      <p:cxnSp>
        <p:nvCxnSpPr>
          <p:cNvPr id="41" name="直線コネクタ 40"/>
          <p:cNvCxnSpPr/>
          <p:nvPr/>
        </p:nvCxnSpPr>
        <p:spPr>
          <a:xfrm rot="16200000" flipV="1">
            <a:off x="2351305" y="2879304"/>
            <a:ext cx="285752" cy="21431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/>
          <p:cNvSpPr/>
          <p:nvPr/>
        </p:nvSpPr>
        <p:spPr>
          <a:xfrm rot="16200000">
            <a:off x="6166556" y="958558"/>
            <a:ext cx="360000" cy="15583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grpSp>
        <p:nvGrpSpPr>
          <p:cNvPr id="2" name="グループ化 109"/>
          <p:cNvGrpSpPr/>
          <p:nvPr/>
        </p:nvGrpSpPr>
        <p:grpSpPr>
          <a:xfrm>
            <a:off x="7130166" y="3720260"/>
            <a:ext cx="719966" cy="1412194"/>
            <a:chOff x="7286644" y="3954178"/>
            <a:chExt cx="719966" cy="1412194"/>
          </a:xfrm>
        </p:grpSpPr>
        <p:sp>
          <p:nvSpPr>
            <p:cNvPr id="111" name="正方形/長方形 110"/>
            <p:cNvSpPr/>
            <p:nvPr/>
          </p:nvSpPr>
          <p:spPr>
            <a:xfrm>
              <a:off x="7286644" y="3998256"/>
              <a:ext cx="285752" cy="28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286644" y="4357694"/>
              <a:ext cx="285752" cy="2857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286644" y="4714884"/>
              <a:ext cx="285752" cy="28575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7525935" y="395417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α 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7495545" y="4315359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dirty="0" err="1" smtClean="0">
                  <a:latin typeface="Arial" pitchFamily="34" charset="0"/>
                  <a:cs typeface="Arial" pitchFamily="34" charset="0"/>
                </a:rPr>
                <a:t>sf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7538212" y="4670628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Arial" pitchFamily="34" charset="0"/>
                  <a:cs typeface="Arial" pitchFamily="34" charset="0"/>
                </a:rPr>
                <a:t>EC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7289714" y="5080620"/>
              <a:ext cx="285752" cy="2857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7601104" y="5026274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altLang="ja-JP" sz="16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テキスト ボックス 88"/>
          <p:cNvSpPr txBox="1"/>
          <p:nvPr/>
        </p:nvSpPr>
        <p:spPr>
          <a:xfrm>
            <a:off x="3771896" y="3775132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Deformed Shell</a:t>
            </a:r>
            <a:endParaRPr kumimoji="1" lang="ja-JP" altLang="en-US" sz="24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テキスト ボックス 13"/>
          <p:cNvSpPr txBox="1">
            <a:spLocks noChangeArrowheads="1"/>
          </p:cNvSpPr>
          <p:nvPr/>
        </p:nvSpPr>
        <p:spPr bwMode="auto">
          <a:xfrm>
            <a:off x="6915168" y="1543928"/>
            <a:ext cx="612668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120</a:t>
            </a:r>
            <a:endParaRPr lang="ja-JP" altLang="en-US" sz="2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テキスト ボックス 13"/>
          <p:cNvSpPr txBox="1">
            <a:spLocks noChangeArrowheads="1"/>
          </p:cNvSpPr>
          <p:nvPr/>
        </p:nvSpPr>
        <p:spPr bwMode="auto">
          <a:xfrm>
            <a:off x="4304211" y="1339502"/>
            <a:ext cx="34556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48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 + Actinide Target Nuclei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(FLNR)</a:t>
            </a: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5710425" y="1759310"/>
            <a:ext cx="379475" cy="2902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6545270" y="1959725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Spherical Shell</a:t>
            </a:r>
            <a:endParaRPr kumimoji="1" lang="ja-JP" altLang="en-US" sz="24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8596" y="5857892"/>
            <a:ext cx="9144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Understanding for fusion using actinide target nuclei are </a:t>
            </a:r>
          </a:p>
          <a:p>
            <a:r>
              <a:rPr lang="en-US" altLang="ja-JP" sz="2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important to explore SHN</a:t>
            </a:r>
            <a:endParaRPr kumimoji="1" lang="en-US" altLang="ja-JP" sz="24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786050" y="5572140"/>
            <a:ext cx="22733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Arial" pitchFamily="34" charset="0"/>
                <a:cs typeface="Arial" pitchFamily="34" charset="0"/>
              </a:rPr>
              <a:t>Neutron Number</a:t>
            </a:r>
            <a:endParaRPr kumimoji="1" lang="ja-JP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 rot="16200000">
            <a:off x="-716006" y="3842644"/>
            <a:ext cx="21002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Arial" pitchFamily="34" charset="0"/>
                <a:cs typeface="Arial" pitchFamily="34" charset="0"/>
              </a:rPr>
              <a:t>Proton Number</a:t>
            </a:r>
            <a:endParaRPr kumimoji="1" lang="ja-JP" altLang="en-US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3352800" y="928670"/>
            <a:ext cx="5688342" cy="2488593"/>
            <a:chOff x="3352800" y="895290"/>
            <a:chExt cx="5688342" cy="2488593"/>
          </a:xfrm>
        </p:grpSpPr>
        <p:grpSp>
          <p:nvGrpSpPr>
            <p:cNvPr id="3" name="グループ化 48"/>
            <p:cNvGrpSpPr/>
            <p:nvPr/>
          </p:nvGrpSpPr>
          <p:grpSpPr>
            <a:xfrm>
              <a:off x="3352800" y="895290"/>
              <a:ext cx="5688342" cy="2488593"/>
              <a:chOff x="3581400" y="1066800"/>
              <a:chExt cx="5688342" cy="2488593"/>
            </a:xfrm>
          </p:grpSpPr>
          <p:grpSp>
            <p:nvGrpSpPr>
              <p:cNvPr id="4" name="グループ化 43"/>
              <p:cNvGrpSpPr/>
              <p:nvPr/>
            </p:nvGrpSpPr>
            <p:grpSpPr>
              <a:xfrm>
                <a:off x="5791200" y="1288760"/>
                <a:ext cx="679473" cy="1848925"/>
                <a:chOff x="5791200" y="1275275"/>
                <a:chExt cx="679473" cy="1848925"/>
              </a:xfrm>
            </p:grpSpPr>
            <p:sp>
              <p:nvSpPr>
                <p:cNvPr id="39" name="右矢印 38"/>
                <p:cNvSpPr/>
                <p:nvPr/>
              </p:nvSpPr>
              <p:spPr>
                <a:xfrm rot="18665940">
                  <a:off x="5715217" y="1503113"/>
                  <a:ext cx="836675" cy="381000"/>
                </a:xfrm>
                <a:prstGeom prst="rightArrow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右矢印 39"/>
                <p:cNvSpPr/>
                <p:nvPr/>
              </p:nvSpPr>
              <p:spPr>
                <a:xfrm>
                  <a:off x="5791200" y="2743200"/>
                  <a:ext cx="679473" cy="381000"/>
                </a:xfrm>
                <a:prstGeom prst="rightArrow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7"/>
              <p:cNvGrpSpPr/>
              <p:nvPr/>
            </p:nvGrpSpPr>
            <p:grpSpPr>
              <a:xfrm>
                <a:off x="3581400" y="1066800"/>
                <a:ext cx="5688342" cy="2488593"/>
                <a:chOff x="3581400" y="1066800"/>
                <a:chExt cx="5688342" cy="2488593"/>
              </a:xfrm>
            </p:grpSpPr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6400800" y="1066800"/>
                  <a:ext cx="24625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>
                      <a:solidFill>
                        <a:srgbClr val="FF00FF"/>
                      </a:solidFill>
                      <a:latin typeface="Arial" pitchFamily="34" charset="0"/>
                      <a:cs typeface="Arial" pitchFamily="34" charset="0"/>
                    </a:rPr>
                    <a:t>Heavier Element</a:t>
                  </a:r>
                  <a:endParaRPr kumimoji="1" lang="ja-JP" altLang="en-US" sz="2400" dirty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5657856" y="3093728"/>
                  <a:ext cx="361188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>
                      <a:solidFill>
                        <a:srgbClr val="FF00FF"/>
                      </a:solidFill>
                      <a:latin typeface="Arial" pitchFamily="34" charset="0"/>
                      <a:cs typeface="Arial" pitchFamily="34" charset="0"/>
                    </a:rPr>
                    <a:t>Using Radioactive Nuclei</a:t>
                  </a:r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3581400" y="2312367"/>
                  <a:ext cx="229261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>
                      <a:solidFill>
                        <a:srgbClr val="FF00FF"/>
                      </a:solidFill>
                      <a:latin typeface="Arial" pitchFamily="34" charset="0"/>
                      <a:cs typeface="Arial" pitchFamily="34" charset="0"/>
                    </a:rPr>
                    <a:t>Missing Region</a:t>
                  </a:r>
                </a:p>
              </p:txBody>
            </p:sp>
          </p:grpSp>
        </p:grpSp>
        <p:sp>
          <p:nvSpPr>
            <p:cNvPr id="42" name="右矢印 41"/>
            <p:cNvSpPr/>
            <p:nvPr/>
          </p:nvSpPr>
          <p:spPr>
            <a:xfrm flipH="1">
              <a:off x="3786182" y="2618015"/>
              <a:ext cx="500058" cy="381000"/>
            </a:xfrm>
            <a:prstGeom prst="rightArrow">
              <a:avLst/>
            </a:prstGeom>
            <a:solidFill>
              <a:srgbClr val="FF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4" descr="kugel-gruen"/>
          <p:cNvPicPr>
            <a:picLocks noChangeAspect="1" noChangeArrowheads="1"/>
          </p:cNvPicPr>
          <p:nvPr/>
        </p:nvPicPr>
        <p:blipFill>
          <a:blip r:embed="rId2" cstate="print"/>
          <a:srcRect l="6723"/>
          <a:stretch>
            <a:fillRect/>
          </a:stretch>
        </p:blipFill>
        <p:spPr bwMode="auto">
          <a:xfrm>
            <a:off x="1607085" y="2921480"/>
            <a:ext cx="991092" cy="7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5" descr="kugel-gruen"/>
          <p:cNvPicPr>
            <a:picLocks noChangeAspect="1" noChangeArrowheads="1"/>
          </p:cNvPicPr>
          <p:nvPr/>
        </p:nvPicPr>
        <p:blipFill>
          <a:blip r:embed="rId3" cstate="print"/>
          <a:srcRect r="10245"/>
          <a:stretch>
            <a:fillRect/>
          </a:stretch>
        </p:blipFill>
        <p:spPr bwMode="auto">
          <a:xfrm>
            <a:off x="1189746" y="3086934"/>
            <a:ext cx="408717" cy="4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グループ化 51"/>
          <p:cNvGrpSpPr/>
          <p:nvPr/>
        </p:nvGrpSpPr>
        <p:grpSpPr>
          <a:xfrm>
            <a:off x="776698" y="1825861"/>
            <a:ext cx="8460432" cy="1008063"/>
            <a:chOff x="683568" y="2728601"/>
            <a:chExt cx="8460432" cy="1008063"/>
          </a:xfrm>
        </p:grpSpPr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771042" y="3016584"/>
              <a:ext cx="75453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altLang="ja-JP" sz="3000" b="1" baseline="30000" dirty="0" smtClean="0">
                  <a:latin typeface="Arial" pitchFamily="34" charset="0"/>
                  <a:cs typeface="Arial" pitchFamily="34" charset="0"/>
                </a:rPr>
                <a:t>14               92                 108                </a:t>
              </a:r>
              <a:r>
                <a:rPr lang="de-DE" altLang="ja-JP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ja-JP" sz="3000" b="1" baseline="30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de-DE" altLang="ja-JP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ja-JP" sz="3000" b="1" baseline="30000" dirty="0" smtClean="0">
                  <a:latin typeface="Arial" pitchFamily="34" charset="0"/>
                  <a:cs typeface="Arial" pitchFamily="34" charset="0"/>
                </a:rPr>
                <a:t>      108                      0</a:t>
              </a:r>
              <a:endParaRPr lang="de-DE" altLang="ja-JP" sz="30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83568" y="2728601"/>
              <a:ext cx="8460432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de-DE" altLang="ja-JP" sz="3000" b="1" kern="0" baseline="40000" dirty="0" smtClean="0">
                  <a:latin typeface="Arial" pitchFamily="34" charset="0"/>
                  <a:cs typeface="Arial" pitchFamily="34" charset="0"/>
                </a:rPr>
                <a:t>34</a:t>
              </a:r>
              <a:r>
                <a:rPr lang="de-DE" altLang="ja-JP" sz="3000" b="1" kern="0" dirty="0" smtClean="0">
                  <a:latin typeface="Arial" pitchFamily="34" charset="0"/>
                  <a:cs typeface="Arial" pitchFamily="34" charset="0"/>
                </a:rPr>
                <a:t>S  </a:t>
              </a:r>
              <a:r>
                <a:rPr lang="de-DE" altLang="ja-JP" sz="3000" b="1" kern="0" dirty="0">
                  <a:latin typeface="Arial" pitchFamily="34" charset="0"/>
                  <a:cs typeface="Arial" pitchFamily="34" charset="0"/>
                </a:rPr>
                <a:t>+  </a:t>
              </a:r>
              <a:r>
                <a:rPr lang="de-DE" altLang="ja-JP" sz="3000" b="1" kern="0" baseline="40000" dirty="0" smtClean="0">
                  <a:latin typeface="Arial" pitchFamily="34" charset="0"/>
                  <a:cs typeface="Arial" pitchFamily="34" charset="0"/>
                </a:rPr>
                <a:t>238</a:t>
              </a:r>
              <a:r>
                <a:rPr lang="de-DE" altLang="ja-JP" sz="3000" b="1" kern="0" dirty="0" smtClean="0">
                  <a:latin typeface="Arial" pitchFamily="34" charset="0"/>
                  <a:cs typeface="Arial" pitchFamily="34" charset="0"/>
                </a:rPr>
                <a:t>U   </a:t>
              </a:r>
              <a:r>
                <a:rPr lang="de-DE" altLang="ja-JP" sz="3000" b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de-DE" altLang="ja-JP" sz="3000" b="1" kern="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de-DE" altLang="ja-JP" sz="3000" b="1" kern="0" baseline="40000" dirty="0" smtClean="0">
                  <a:latin typeface="Arial" pitchFamily="34" charset="0"/>
                  <a:cs typeface="Arial" pitchFamily="34" charset="0"/>
                </a:rPr>
                <a:t>272</a:t>
              </a:r>
              <a:r>
                <a:rPr lang="de-DE" altLang="ja-JP" sz="3000" b="1" kern="0" dirty="0" smtClean="0">
                  <a:latin typeface="Arial" pitchFamily="34" charset="0"/>
                  <a:cs typeface="Arial" pitchFamily="34" charset="0"/>
                </a:rPr>
                <a:t>Hs*        </a:t>
              </a:r>
              <a:r>
                <a:rPr lang="ja-JP" altLang="en-US" sz="3000" b="1" kern="0" dirty="0">
                  <a:latin typeface="Arial" pitchFamily="34" charset="0"/>
                  <a:cs typeface="Arial" pitchFamily="34" charset="0"/>
                </a:rPr>
                <a:t>　</a:t>
              </a:r>
              <a:r>
                <a:rPr lang="ja-JP" altLang="en-US" sz="3000" b="1" kern="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de-DE" altLang="ja-JP" sz="3000" b="1" kern="0" baseline="40000" dirty="0" smtClean="0">
                  <a:latin typeface="Arial" pitchFamily="34" charset="0"/>
                  <a:cs typeface="Arial" pitchFamily="34" charset="0"/>
                </a:rPr>
                <a:t>268</a:t>
              </a:r>
              <a:r>
                <a:rPr lang="de-DE" altLang="ja-JP" sz="3000" b="1" kern="0" dirty="0" smtClean="0">
                  <a:latin typeface="Arial" pitchFamily="34" charset="0"/>
                  <a:cs typeface="Arial" pitchFamily="34" charset="0"/>
                </a:rPr>
                <a:t>Hs  +   4 </a:t>
              </a:r>
              <a:r>
                <a:rPr lang="de-DE" altLang="ja-JP" sz="3000" b="1" kern="0" baseline="4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de-DE" altLang="ja-JP" sz="3000" b="1" kern="0" dirty="0" smtClean="0">
                  <a:latin typeface="Arial" pitchFamily="34" charset="0"/>
                  <a:cs typeface="Arial" pitchFamily="34" charset="0"/>
                </a:rPr>
                <a:t>n </a:t>
              </a:r>
              <a:endParaRPr lang="de-DE" altLang="ja-JP" sz="3000" b="1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4908712" y="3016633"/>
              <a:ext cx="639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V="1">
              <a:off x="2924572" y="2987333"/>
              <a:ext cx="495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1421680" y="3337980"/>
            <a:ext cx="5243519" cy="2095788"/>
            <a:chOff x="1472566" y="4104456"/>
            <a:chExt cx="5243519" cy="2095788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2659452" y="5029620"/>
              <a:ext cx="4056633" cy="1170624"/>
              <a:chOff x="2659452" y="5029620"/>
              <a:chExt cx="4056633" cy="1170624"/>
            </a:xfrm>
          </p:grpSpPr>
          <p:pic>
            <p:nvPicPr>
              <p:cNvPr id="55" name="Picture 34" descr="kugel-grue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293564">
                <a:off x="3342549" y="5099077"/>
                <a:ext cx="839991" cy="708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56" name="Picture 34" descr="kugel-grue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293564">
                <a:off x="2659452" y="5410769"/>
                <a:ext cx="828190" cy="789475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57" name="Picture 34" descr="kugel-grue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293564">
                <a:off x="5876094" y="5029620"/>
                <a:ext cx="839991" cy="636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  <p:pic>
            <p:nvPicPr>
              <p:cNvPr id="58" name="Picture 34" descr="kugel-grue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293564">
                <a:off x="5131795" y="5383784"/>
                <a:ext cx="897561" cy="687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</p:pic>
        </p:grpSp>
        <p:grpSp>
          <p:nvGrpSpPr>
            <p:cNvPr id="64" name="グループ化 63"/>
            <p:cNvGrpSpPr/>
            <p:nvPr/>
          </p:nvGrpSpPr>
          <p:grpSpPr>
            <a:xfrm>
              <a:off x="1472566" y="4104456"/>
              <a:ext cx="4323570" cy="1412004"/>
              <a:chOff x="1472566" y="4104456"/>
              <a:chExt cx="4323570" cy="1412004"/>
            </a:xfrm>
          </p:grpSpPr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>
                <a:off x="2843808" y="4104456"/>
                <a:ext cx="576064" cy="10801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23"/>
              <p:cNvSpPr>
                <a:spLocks noChangeShapeType="1"/>
              </p:cNvSpPr>
              <p:nvPr/>
            </p:nvSpPr>
            <p:spPr bwMode="auto">
              <a:xfrm>
                <a:off x="4932040" y="4104456"/>
                <a:ext cx="864096" cy="10801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1472566" y="4906037"/>
                <a:ext cx="1863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Quasifission</a:t>
                </a:r>
                <a:endParaRPr kumimoji="1" lang="ja-JP" altLang="en-US" sz="24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41855" y="4757278"/>
                <a:ext cx="1245854" cy="759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ja-JP" sz="24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Fusion-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ja-JP" sz="24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Fission</a:t>
                </a:r>
                <a:endParaRPr kumimoji="1" lang="ja-JP" altLang="en-US" sz="24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3" name="グループ化 72"/>
          <p:cNvGrpSpPr/>
          <p:nvPr/>
        </p:nvGrpSpPr>
        <p:grpSpPr>
          <a:xfrm>
            <a:off x="827584" y="3647118"/>
            <a:ext cx="6717866" cy="1983505"/>
            <a:chOff x="878470" y="4206126"/>
            <a:chExt cx="6717866" cy="1983505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6312010" y="4237864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 atom</a:t>
              </a:r>
              <a:endParaRPr kumimoji="1" lang="ja-JP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652120" y="5658860"/>
              <a:ext cx="15932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~ 3×10</a:t>
              </a:r>
              <a:r>
                <a:rPr lang="en-US" altLang="ja-JP" sz="2600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kumimoji="1" lang="ja-JP" alt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371060" y="4206126"/>
              <a:ext cx="15852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3.0×10</a:t>
              </a:r>
              <a:r>
                <a:rPr lang="en-US" altLang="ja-JP" sz="2600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kumimoji="1" lang="ja-JP" alt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878470" y="4207071"/>
              <a:ext cx="16017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6.6×10</a:t>
              </a:r>
              <a:r>
                <a:rPr lang="en-US" altLang="ja-JP" sz="2600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kumimoji="1" lang="ja-JP" alt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293323" y="5697188"/>
              <a:ext cx="16017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6.3×10</a:t>
              </a:r>
              <a:r>
                <a:rPr lang="en-US" altLang="ja-JP" sz="2600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kumimoji="1" lang="ja-JP" alt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716490" y="2553001"/>
            <a:ext cx="3621048" cy="1649075"/>
            <a:chOff x="4494584" y="3148077"/>
            <a:chExt cx="3621048" cy="1649075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4494584" y="3148077"/>
              <a:ext cx="2918866" cy="1279219"/>
              <a:chOff x="4494584" y="3148077"/>
              <a:chExt cx="2918866" cy="1279219"/>
            </a:xfrm>
          </p:grpSpPr>
          <p:pic>
            <p:nvPicPr>
              <p:cNvPr id="38" name="Picture 34" descr="kugel-grue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426" y="3504894"/>
                <a:ext cx="1049024" cy="922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4659248" y="3933056"/>
                <a:ext cx="648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494584" y="3148077"/>
                <a:ext cx="2149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spc="-100" dirty="0" smtClean="0">
                    <a:latin typeface="Arial" pitchFamily="34" charset="0"/>
                    <a:cs typeface="Arial" pitchFamily="34" charset="0"/>
                  </a:rPr>
                  <a:t>(3) Evaporation</a:t>
                </a:r>
                <a:endParaRPr kumimoji="1" lang="ja-JP" altLang="en-US" sz="2400" spc="-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>
              <a:off x="5811376" y="3162319"/>
              <a:ext cx="2304256" cy="1634833"/>
              <a:chOff x="5811376" y="3162319"/>
              <a:chExt cx="2304256" cy="1634833"/>
            </a:xfrm>
          </p:grpSpPr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6084168" y="4093848"/>
                <a:ext cx="280258" cy="230962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auto">
              <a:xfrm>
                <a:off x="7261660" y="4275506"/>
                <a:ext cx="303580" cy="30358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7164289" y="3364765"/>
                <a:ext cx="249162" cy="280258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>
                <a:off x="7489345" y="3971926"/>
                <a:ext cx="379475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74" name="Picture 34" descr="kugel-gru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99608" y="3861048"/>
                <a:ext cx="216024" cy="23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34" descr="kugel-gru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95552" y="3162319"/>
                <a:ext cx="216024" cy="23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34" descr="kugel-gru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4560951"/>
                <a:ext cx="216024" cy="23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34" descr="kugel-gru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11376" y="4216151"/>
                <a:ext cx="216024" cy="23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6" name="グループ化 45"/>
          <p:cNvGrpSpPr/>
          <p:nvPr/>
        </p:nvGrpSpPr>
        <p:grpSpPr>
          <a:xfrm>
            <a:off x="2486226" y="2564290"/>
            <a:ext cx="2161116" cy="1192034"/>
            <a:chOff x="2393096" y="3159366"/>
            <a:chExt cx="2161116" cy="1192034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2699792" y="3949832"/>
              <a:ext cx="7589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35" name="Picture 26" descr="kugel-violet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681" y="3516555"/>
              <a:ext cx="1062531" cy="834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2393096" y="3159366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spc="-100" dirty="0" smtClean="0">
                  <a:latin typeface="Arial" pitchFamily="34" charset="0"/>
                  <a:cs typeface="Arial" pitchFamily="34" charset="0"/>
                </a:rPr>
                <a:t>(2) Fusion</a:t>
              </a:r>
              <a:endParaRPr kumimoji="1" lang="ja-JP" altLang="en-US" sz="2400" spc="-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657095" y="3167686"/>
              <a:ext cx="739305" cy="420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kumimoji="1" lang="en-US" altLang="ja-JP" sz="30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CN</a:t>
              </a:r>
              <a:endParaRPr kumimoji="1" lang="ja-JP" altLang="en-US" sz="30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テキスト ボックス 81"/>
          <p:cNvSpPr txBox="1"/>
          <p:nvPr/>
        </p:nvSpPr>
        <p:spPr>
          <a:xfrm>
            <a:off x="467544" y="254594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pc="-100" dirty="0" smtClean="0">
                <a:latin typeface="Arial" pitchFamily="34" charset="0"/>
                <a:cs typeface="Arial" pitchFamily="34" charset="0"/>
              </a:rPr>
              <a:t>(1) Contact</a:t>
            </a:r>
            <a:endParaRPr kumimoji="1" lang="ja-JP" altLang="en-US" sz="2400" spc="-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3200" dirty="0" smtClean="0">
                <a:solidFill>
                  <a:schemeClr val="bg1"/>
                </a:solidFill>
                <a:latin typeface="Arial" pitchFamily="34" charset="0"/>
              </a:rPr>
              <a:t>Three steps for h</a:t>
            </a:r>
            <a:r>
              <a:rPr lang="ja-JP" altLang="en-US" sz="3200" dirty="0" smtClean="0">
                <a:solidFill>
                  <a:schemeClr val="bg1"/>
                </a:solidFill>
                <a:latin typeface="Arial" pitchFamily="34" charset="0"/>
              </a:rPr>
              <a:t>ｅａｖｙ</a:t>
            </a:r>
            <a:r>
              <a:rPr lang="en-US" altLang="ja-JP" sz="3200" dirty="0" smtClean="0">
                <a:solidFill>
                  <a:schemeClr val="bg1"/>
                </a:solidFill>
                <a:latin typeface="Arial" pitchFamily="34" charset="0"/>
              </a:rPr>
              <a:t>-element synthesis</a:t>
            </a:r>
            <a:endParaRPr lang="ja-JP" altLang="en-US" sz="3200" kern="0" dirty="0">
              <a:solidFill>
                <a:schemeClr val="bg1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91682" y="2473933"/>
            <a:ext cx="2389471" cy="3284492"/>
          </a:xfrm>
          <a:prstGeom prst="roundRect">
            <a:avLst>
              <a:gd name="adj" fmla="val 1491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83341" y="5847655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Fusion probability</a:t>
            </a:r>
            <a:endParaRPr kumimoji="1" lang="ja-JP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"/>
          <p:cNvGrpSpPr>
            <a:grpSpLocks/>
          </p:cNvGrpSpPr>
          <p:nvPr/>
        </p:nvGrpSpPr>
        <p:grpSpPr bwMode="auto">
          <a:xfrm>
            <a:off x="-32" y="1907759"/>
            <a:ext cx="4673600" cy="3317875"/>
            <a:chOff x="1738290" y="1785926"/>
            <a:chExt cx="6453198" cy="4533037"/>
          </a:xfrm>
        </p:grpSpPr>
        <p:pic>
          <p:nvPicPr>
            <p:cNvPr id="108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8290" y="1785926"/>
              <a:ext cx="6453198" cy="453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2"/>
            <p:cNvSpPr/>
            <p:nvPr/>
          </p:nvSpPr>
          <p:spPr>
            <a:xfrm>
              <a:off x="1808433" y="2072223"/>
              <a:ext cx="3287975" cy="641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cxnSp>
        <p:nvCxnSpPr>
          <p:cNvPr id="16" name="直線矢印コネクタ 15"/>
          <p:cNvCxnSpPr/>
          <p:nvPr/>
        </p:nvCxnSpPr>
        <p:spPr bwMode="auto">
          <a:xfrm>
            <a:off x="357157" y="5205756"/>
            <a:ext cx="20256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 bwMode="auto">
          <a:xfrm rot="5400000" flipH="1" flipV="1">
            <a:off x="-739010" y="3784778"/>
            <a:ext cx="1935162" cy="28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 bwMode="auto">
          <a:xfrm>
            <a:off x="2430430" y="4954172"/>
            <a:ext cx="2511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Neutron</a:t>
            </a:r>
            <a:endParaRPr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円/楕円 22"/>
          <p:cNvSpPr/>
          <p:nvPr/>
        </p:nvSpPr>
        <p:spPr bwMode="auto">
          <a:xfrm rot="19766505">
            <a:off x="1939893" y="3682584"/>
            <a:ext cx="538162" cy="238125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1032" name="テキスト ボックス 21"/>
          <p:cNvSpPr txBox="1">
            <a:spLocks noChangeArrowheads="1"/>
          </p:cNvSpPr>
          <p:nvPr/>
        </p:nvSpPr>
        <p:spPr bwMode="auto">
          <a:xfrm>
            <a:off x="2166905" y="3836572"/>
            <a:ext cx="1327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aseline="300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132</a:t>
            </a:r>
            <a:r>
              <a:rPr lang="en-US" altLang="ja-JP" sz="28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Sn</a:t>
            </a:r>
            <a:endParaRPr lang="ja-JP" altLang="en-US" sz="280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3684555" y="2680872"/>
            <a:ext cx="131763" cy="1428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34" name="テキスト ボックス 21"/>
          <p:cNvSpPr txBox="1">
            <a:spLocks noChangeArrowheads="1"/>
          </p:cNvSpPr>
          <p:nvPr/>
        </p:nvSpPr>
        <p:spPr bwMode="auto">
          <a:xfrm>
            <a:off x="2695543" y="2025234"/>
            <a:ext cx="1054100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aseline="30000">
                <a:latin typeface="Arial" pitchFamily="34" charset="0"/>
                <a:cs typeface="Arial" pitchFamily="34" charset="0"/>
              </a:rPr>
              <a:t>238</a:t>
            </a:r>
            <a:r>
              <a:rPr lang="en-US" altLang="ja-JP" sz="2800">
                <a:latin typeface="Arial" pitchFamily="34" charset="0"/>
                <a:cs typeface="Arial" pitchFamily="34" charset="0"/>
              </a:rPr>
              <a:t>U</a:t>
            </a:r>
            <a:endParaRPr lang="ja-JP" alt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 rot="16200000" flipH="1">
            <a:off x="3444842" y="2507835"/>
            <a:ext cx="214313" cy="1317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auto">
          <a:xfrm rot="16200000">
            <a:off x="-144492" y="2475878"/>
            <a:ext cx="1463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Proton</a:t>
            </a:r>
            <a:endParaRPr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0" y="0"/>
            <a:ext cx="9144000" cy="1000360"/>
          </a:xfrm>
          <a:prstGeom prst="rect">
            <a:avLst/>
          </a:prstGeom>
          <a:solidFill>
            <a:srgbClr val="000066"/>
          </a:solidFill>
        </p:spPr>
        <p:txBody>
          <a:bodyPr anchor="ctr"/>
          <a:lstStyle/>
          <a:p>
            <a:pPr algn="ctr">
              <a:defRPr/>
            </a:pPr>
            <a:r>
              <a:rPr lang="en-US" altLang="ja-JP" sz="30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Orientation effects in fusion </a:t>
            </a:r>
            <a:r>
              <a:rPr lang="en-US" altLang="ja-JP" sz="3000" kern="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and </a:t>
            </a:r>
            <a:r>
              <a:rPr lang="en-US" altLang="ja-JP" sz="30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quasi-fission</a:t>
            </a:r>
            <a:endParaRPr lang="en-US" altLang="ja-JP" sz="3000" kern="0" dirty="0">
              <a:solidFill>
                <a:schemeClr val="bg1"/>
              </a:solidFill>
              <a:latin typeface="Arial" pitchFamily="34" charset="0"/>
              <a:ea typeface="+mj-ea"/>
              <a:cs typeface="+mj-cs"/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 flipV="1">
            <a:off x="123793" y="2336384"/>
            <a:ext cx="4219575" cy="28448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60"/>
          <p:cNvGrpSpPr>
            <a:grpSpLocks/>
          </p:cNvGrpSpPr>
          <p:nvPr/>
        </p:nvGrpSpPr>
        <p:grpSpPr bwMode="auto">
          <a:xfrm>
            <a:off x="1247743" y="1212434"/>
            <a:ext cx="7935251" cy="5513578"/>
            <a:chOff x="1335088" y="987425"/>
            <a:chExt cx="7935251" cy="5513988"/>
          </a:xfrm>
        </p:grpSpPr>
        <p:grpSp>
          <p:nvGrpSpPr>
            <p:cNvPr id="4" name="グループ化 90"/>
            <p:cNvGrpSpPr>
              <a:grpSpLocks/>
            </p:cNvGrpSpPr>
            <p:nvPr/>
          </p:nvGrpSpPr>
          <p:grpSpPr bwMode="auto">
            <a:xfrm>
              <a:off x="1335088" y="987425"/>
              <a:ext cx="7935251" cy="5513988"/>
              <a:chOff x="1335088" y="987425"/>
              <a:chExt cx="7935251" cy="5513988"/>
            </a:xfrm>
          </p:grpSpPr>
          <p:sp>
            <p:nvSpPr>
              <p:cNvPr id="1045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1521627" y="4182860"/>
                <a:ext cx="992419" cy="523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800" baseline="300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78</a:t>
                </a:r>
                <a:r>
                  <a:rPr lang="en-US" altLang="ja-JP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Ni</a:t>
                </a:r>
                <a:endParaRPr lang="ja-JP" alt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 bwMode="auto">
              <a:xfrm rot="19766505">
                <a:off x="3267075" y="2687764"/>
                <a:ext cx="327025" cy="1984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 bwMode="auto">
              <a:xfrm>
                <a:off x="4505325" y="1976512"/>
                <a:ext cx="131763" cy="14288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48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3441656" y="2753865"/>
                <a:ext cx="1206039" cy="523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800" baseline="300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208</a:t>
                </a:r>
                <a:r>
                  <a:rPr lang="en-US" altLang="ja-JP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Pb</a:t>
                </a:r>
                <a:endParaRPr lang="ja-JP" alt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3923928" y="987425"/>
                <a:ext cx="2515107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800" baseline="30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274</a:t>
                </a:r>
                <a:r>
                  <a:rPr lang="en-US" altLang="ja-JP" sz="28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Hs</a:t>
                </a:r>
                <a:r>
                  <a:rPr lang="en-US" altLang="ja-JP" sz="24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(Z=108)</a:t>
                </a:r>
                <a:endParaRPr lang="ja-JP" altLang="en-US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直線矢印コネクタ 35"/>
              <p:cNvCxnSpPr/>
              <p:nvPr/>
            </p:nvCxnSpPr>
            <p:spPr bwMode="auto">
              <a:xfrm rot="5400000">
                <a:off x="4648183" y="1520882"/>
                <a:ext cx="457234" cy="4572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グループ化 59"/>
              <p:cNvGrpSpPr>
                <a:grpSpLocks/>
              </p:cNvGrpSpPr>
              <p:nvPr/>
            </p:nvGrpSpPr>
            <p:grpSpPr bwMode="auto">
              <a:xfrm>
                <a:off x="4340225" y="1752600"/>
                <a:ext cx="4930114" cy="4748813"/>
                <a:chOff x="1828800" y="835025"/>
                <a:chExt cx="4930114" cy="4748813"/>
              </a:xfrm>
            </p:grpSpPr>
            <p:graphicFrame>
              <p:nvGraphicFramePr>
                <p:cNvPr id="1026" name="Object 30"/>
                <p:cNvGraphicFramePr>
                  <a:graphicFrameLocks noChangeAspect="1"/>
                </p:cNvGraphicFramePr>
                <p:nvPr/>
              </p:nvGraphicFramePr>
              <p:xfrm>
                <a:off x="1828800" y="1143000"/>
                <a:ext cx="4879975" cy="3681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8932" name="ｸﾞﾗﾌ" r:id="rId4" imgW="4129920" imgH="2877120" progId="Origin50.Graph">
                        <p:embed/>
                      </p:oleObj>
                    </mc:Choice>
                    <mc:Fallback>
                      <p:oleObj name="ｸﾞﾗﾌ" r:id="rId4" imgW="4129920" imgH="2877120" progId="Origin50.Graph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8800" y="1143000"/>
                              <a:ext cx="4879975" cy="36814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" name="円/楕円 50"/>
                <p:cNvSpPr/>
                <p:nvPr/>
              </p:nvSpPr>
              <p:spPr bwMode="auto">
                <a:xfrm>
                  <a:off x="5500688" y="3502280"/>
                  <a:ext cx="412750" cy="4238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056" name="テキスト ボックス 46"/>
                <p:cNvSpPr txBox="1">
                  <a:spLocks noChangeArrowheads="1"/>
                </p:cNvSpPr>
                <p:nvPr/>
              </p:nvSpPr>
              <p:spPr bwMode="auto">
                <a:xfrm rot="3363237">
                  <a:off x="1919482" y="4020008"/>
                  <a:ext cx="2696772" cy="4308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dirty="0">
                      <a:latin typeface="Arial" pitchFamily="34" charset="0"/>
                      <a:cs typeface="Arial" pitchFamily="34" charset="0"/>
                    </a:rPr>
                    <a:t>　　　</a:t>
                  </a:r>
                  <a:r>
                    <a:rPr lang="en-US" altLang="ja-JP" sz="2200" dirty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Elongation</a:t>
                  </a:r>
                  <a:r>
                    <a:rPr lang="ja-JP" altLang="en-US" sz="2200" dirty="0">
                      <a:solidFill>
                        <a:srgbClr val="0000FF"/>
                      </a:solidFill>
                    </a:rPr>
                    <a:t>　</a:t>
                  </a:r>
                  <a:r>
                    <a:rPr lang="ja-JP" altLang="en-US" sz="2200" dirty="0"/>
                    <a:t>　　</a:t>
                  </a:r>
                  <a:r>
                    <a:rPr lang="ja-JP" altLang="en-US" dirty="0"/>
                    <a:t>　</a:t>
                  </a:r>
                </a:p>
              </p:txBody>
            </p:sp>
            <p:sp>
              <p:nvSpPr>
                <p:cNvPr id="1057" name="テキスト ボックス 47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545218" y="2237669"/>
                  <a:ext cx="2255914" cy="3104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1600"/>
                    </a:lnSpc>
                  </a:pPr>
                  <a:r>
                    <a:rPr lang="en-US" altLang="ja-JP" sz="2200" dirty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Potential Energy</a:t>
                  </a:r>
                </a:p>
              </p:txBody>
            </p:sp>
            <p:sp>
              <p:nvSpPr>
                <p:cNvPr id="54" name="正方形/長方形 53"/>
                <p:cNvSpPr/>
                <p:nvPr/>
              </p:nvSpPr>
              <p:spPr bwMode="auto">
                <a:xfrm>
                  <a:off x="5303838" y="4038895"/>
                  <a:ext cx="196850" cy="214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59" name="円/楕円 58"/>
                <p:cNvSpPr/>
                <p:nvPr/>
              </p:nvSpPr>
              <p:spPr bwMode="auto">
                <a:xfrm>
                  <a:off x="5303838" y="3578486"/>
                  <a:ext cx="196850" cy="22861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060" name="テキスト ボックス 54"/>
                <p:cNvSpPr txBox="1">
                  <a:spLocks noChangeArrowheads="1"/>
                </p:cNvSpPr>
                <p:nvPr/>
              </p:nvSpPr>
              <p:spPr bwMode="auto">
                <a:xfrm>
                  <a:off x="5380037" y="1196975"/>
                  <a:ext cx="6540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aseline="300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238</a:t>
                  </a:r>
                  <a:r>
                    <a:rPr lang="en-US" altLang="ja-JP" sz="20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U</a:t>
                  </a:r>
                  <a:endParaRPr lang="ja-JP" altLang="en-US" sz="20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円/楕円 61"/>
                <p:cNvSpPr/>
                <p:nvPr/>
              </p:nvSpPr>
              <p:spPr bwMode="auto">
                <a:xfrm>
                  <a:off x="5175250" y="1155781"/>
                  <a:ext cx="152400" cy="152411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63" name="円/楕円 62"/>
                <p:cNvSpPr/>
                <p:nvPr/>
              </p:nvSpPr>
              <p:spPr bwMode="auto">
                <a:xfrm>
                  <a:off x="3779838" y="1139905"/>
                  <a:ext cx="457200" cy="42389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64" name="テキスト ボックス 66"/>
                <p:cNvSpPr txBox="1">
                  <a:spLocks noChangeArrowheads="1"/>
                </p:cNvSpPr>
                <p:nvPr/>
              </p:nvSpPr>
              <p:spPr bwMode="auto">
                <a:xfrm>
                  <a:off x="4942391" y="2689227"/>
                  <a:ext cx="1816523" cy="4309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2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Quasi-fission</a:t>
                  </a:r>
                  <a:endParaRPr lang="ja-JP" altLang="en-US" sz="2200" dirty="0">
                    <a:solidFill>
                      <a:srgbClr val="FF0000"/>
                    </a:solidFill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65" name="直線コネクタ 64"/>
                <p:cNvCxnSpPr/>
                <p:nvPr/>
              </p:nvCxnSpPr>
              <p:spPr bwMode="auto">
                <a:xfrm rot="5400000">
                  <a:off x="3663924" y="1940064"/>
                  <a:ext cx="687439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5" name="テキスト ボックス 54"/>
                <p:cNvSpPr txBox="1">
                  <a:spLocks noChangeArrowheads="1"/>
                </p:cNvSpPr>
                <p:nvPr/>
              </p:nvSpPr>
              <p:spPr bwMode="auto">
                <a:xfrm>
                  <a:off x="4833937" y="835025"/>
                  <a:ext cx="5461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aseline="300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36</a:t>
                  </a:r>
                  <a:r>
                    <a:rPr lang="en-US" altLang="ja-JP" sz="20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ja-JP" altLang="en-US" sz="20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円弧 68"/>
                <p:cNvSpPr/>
                <p:nvPr/>
              </p:nvSpPr>
              <p:spPr>
                <a:xfrm>
                  <a:off x="3932238" y="2076599"/>
                  <a:ext cx="1981200" cy="839850"/>
                </a:xfrm>
                <a:prstGeom prst="arc">
                  <a:avLst>
                    <a:gd name="adj1" fmla="val 11620418"/>
                    <a:gd name="adj2" fmla="val 16377670"/>
                  </a:avLst>
                </a:prstGeom>
                <a:ln w="28575">
                  <a:solidFill>
                    <a:srgbClr val="00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70" name="円弧 69"/>
                <p:cNvSpPr/>
                <p:nvPr/>
              </p:nvSpPr>
              <p:spPr>
                <a:xfrm>
                  <a:off x="4999038" y="1597139"/>
                  <a:ext cx="1143000" cy="2362376"/>
                </a:xfrm>
                <a:prstGeom prst="arc">
                  <a:avLst>
                    <a:gd name="adj1" fmla="val 6697338"/>
                    <a:gd name="adj2" fmla="val 14099159"/>
                  </a:avLst>
                </a:prstGeom>
                <a:ln w="28575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" name="円弧 70"/>
                <p:cNvSpPr/>
                <p:nvPr/>
              </p:nvSpPr>
              <p:spPr>
                <a:xfrm rot="21187734">
                  <a:off x="4508500" y="1806704"/>
                  <a:ext cx="1119188" cy="2683074"/>
                </a:xfrm>
                <a:prstGeom prst="arc">
                  <a:avLst>
                    <a:gd name="adj1" fmla="val 6731229"/>
                    <a:gd name="adj2" fmla="val 9756775"/>
                  </a:avLst>
                </a:prstGeom>
                <a:ln w="28575">
                  <a:solidFill>
                    <a:srgbClr val="00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" name="円弧 71"/>
                <p:cNvSpPr/>
                <p:nvPr/>
              </p:nvSpPr>
              <p:spPr>
                <a:xfrm rot="20771997">
                  <a:off x="4514850" y="1851157"/>
                  <a:ext cx="1219200" cy="2784682"/>
                </a:xfrm>
                <a:prstGeom prst="arc">
                  <a:avLst>
                    <a:gd name="adj1" fmla="val 10387930"/>
                    <a:gd name="adj2" fmla="val 13541412"/>
                  </a:avLst>
                </a:prstGeom>
                <a:ln w="28575">
                  <a:solidFill>
                    <a:srgbClr val="00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" name="円弧 72"/>
                <p:cNvSpPr/>
                <p:nvPr/>
              </p:nvSpPr>
              <p:spPr>
                <a:xfrm rot="1074359">
                  <a:off x="3327400" y="2306804"/>
                  <a:ext cx="963613" cy="2894227"/>
                </a:xfrm>
                <a:prstGeom prst="arc">
                  <a:avLst>
                    <a:gd name="adj1" fmla="val 16384100"/>
                    <a:gd name="adj2" fmla="val 17178776"/>
                  </a:avLst>
                </a:prstGeom>
                <a:ln w="28575">
                  <a:solidFill>
                    <a:srgbClr val="00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円弧 73"/>
                <p:cNvSpPr/>
                <p:nvPr/>
              </p:nvSpPr>
              <p:spPr>
                <a:xfrm rot="9663377">
                  <a:off x="3629025" y="1465367"/>
                  <a:ext cx="963613" cy="852550"/>
                </a:xfrm>
                <a:prstGeom prst="arc">
                  <a:avLst>
                    <a:gd name="adj1" fmla="val 17265400"/>
                    <a:gd name="adj2" fmla="val 18251827"/>
                  </a:avLst>
                </a:prstGeom>
                <a:ln w="28575">
                  <a:solidFill>
                    <a:srgbClr val="00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円弧 74"/>
                <p:cNvSpPr/>
                <p:nvPr/>
              </p:nvSpPr>
              <p:spPr>
                <a:xfrm rot="2619098">
                  <a:off x="2817813" y="1970229"/>
                  <a:ext cx="963612" cy="2895815"/>
                </a:xfrm>
                <a:prstGeom prst="arc">
                  <a:avLst>
                    <a:gd name="adj1" fmla="val 15764272"/>
                    <a:gd name="adj2" fmla="val 16433510"/>
                  </a:avLst>
                </a:prstGeom>
                <a:ln w="28575">
                  <a:solidFill>
                    <a:srgbClr val="00FF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76" name="円/楕円 75"/>
                <p:cNvSpPr/>
                <p:nvPr/>
              </p:nvSpPr>
              <p:spPr bwMode="auto">
                <a:xfrm rot="150202">
                  <a:off x="5019675" y="1314543"/>
                  <a:ext cx="484188" cy="37785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 bwMode="auto">
                <a:xfrm rot="150202">
                  <a:off x="5573713" y="1684458"/>
                  <a:ext cx="484187" cy="37785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 bwMode="auto">
                <a:xfrm>
                  <a:off x="5413375" y="1789241"/>
                  <a:ext cx="152400" cy="152411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79" name="直線矢印コネクタ 78"/>
                <p:cNvCxnSpPr/>
                <p:nvPr/>
              </p:nvCxnSpPr>
              <p:spPr bwMode="auto">
                <a:xfrm rot="5400000">
                  <a:off x="4975217" y="1757497"/>
                  <a:ext cx="228617" cy="22860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矢印コネクタ 79"/>
                <p:cNvCxnSpPr/>
                <p:nvPr/>
              </p:nvCxnSpPr>
              <p:spPr bwMode="auto">
                <a:xfrm rot="5400000">
                  <a:off x="5151430" y="1901970"/>
                  <a:ext cx="228617" cy="22860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正方形/長方形 80"/>
                <p:cNvSpPr/>
                <p:nvPr/>
              </p:nvSpPr>
              <p:spPr>
                <a:xfrm rot="19990116">
                  <a:off x="4254500" y="4424687"/>
                  <a:ext cx="1143000" cy="40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079" name="テキスト ボックス 48"/>
                <p:cNvSpPr txBox="1">
                  <a:spLocks noChangeArrowheads="1"/>
                </p:cNvSpPr>
                <p:nvPr/>
              </p:nvSpPr>
              <p:spPr bwMode="auto">
                <a:xfrm rot="19864663">
                  <a:off x="3847543" y="4424027"/>
                  <a:ext cx="2334742" cy="43091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200" dirty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Mass Asymmetry</a:t>
                  </a:r>
                  <a:endParaRPr lang="ja-JP" altLang="en-US" sz="22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0" name="テキスト ボックス 59"/>
                <p:cNvSpPr txBox="1">
                  <a:spLocks noChangeArrowheads="1"/>
                </p:cNvSpPr>
                <p:nvPr/>
              </p:nvSpPr>
              <p:spPr bwMode="auto">
                <a:xfrm>
                  <a:off x="4770437" y="4187825"/>
                  <a:ext cx="298450" cy="338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ja-JP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1" name="テキスト ボックス 63"/>
                <p:cNvSpPr txBox="1">
                  <a:spLocks noChangeArrowheads="1"/>
                </p:cNvSpPr>
                <p:nvPr/>
              </p:nvSpPr>
              <p:spPr bwMode="auto">
                <a:xfrm>
                  <a:off x="5380037" y="3849688"/>
                  <a:ext cx="33337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>
                      <a:latin typeface="Arial" pitchFamily="34" charset="0"/>
                      <a:cs typeface="Arial" pitchFamily="34" charset="0"/>
                    </a:rPr>
                    <a:t>+</a:t>
                  </a:r>
                  <a:endParaRPr lang="ja-JP" altLang="en-US" sz="2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2" name="テキスト ボックス 64"/>
                <p:cNvSpPr txBox="1">
                  <a:spLocks noChangeArrowheads="1"/>
                </p:cNvSpPr>
                <p:nvPr/>
              </p:nvSpPr>
              <p:spPr bwMode="auto">
                <a:xfrm>
                  <a:off x="4043362" y="4492625"/>
                  <a:ext cx="26987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>
                      <a:latin typeface="Arial" pitchFamily="34" charset="0"/>
                      <a:cs typeface="Arial" pitchFamily="34" charset="0"/>
                    </a:rPr>
                    <a:t>-</a:t>
                  </a:r>
                  <a:endParaRPr lang="ja-JP" altLang="en-US" sz="2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円/楕円 85"/>
                <p:cNvSpPr/>
                <p:nvPr/>
              </p:nvSpPr>
              <p:spPr bwMode="auto">
                <a:xfrm>
                  <a:off x="4449763" y="4188131"/>
                  <a:ext cx="360362" cy="36039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 bwMode="auto">
                <a:xfrm>
                  <a:off x="4078288" y="4196070"/>
                  <a:ext cx="360362" cy="360389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88" name="直線矢印コネクタ 87"/>
              <p:cNvCxnSpPr>
                <a:stCxn id="1049" idx="2"/>
              </p:cNvCxnSpPr>
              <p:nvPr/>
            </p:nvCxnSpPr>
            <p:spPr bwMode="auto">
              <a:xfrm>
                <a:off x="5181482" y="1510645"/>
                <a:ext cx="830678" cy="657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/楕円 20"/>
              <p:cNvSpPr/>
              <p:nvPr/>
            </p:nvSpPr>
            <p:spPr bwMode="auto">
              <a:xfrm rot="19766505">
                <a:off x="1335088" y="4035652"/>
                <a:ext cx="325437" cy="20321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6477000" y="2495662"/>
              <a:ext cx="1025525" cy="400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  <a:cs typeface="Arial" pitchFamily="34" charset="0"/>
                </a:rPr>
                <a:t>Fusion</a:t>
              </a:r>
              <a:endParaRPr lang="ja-JP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6" name="グループ化 67"/>
          <p:cNvGrpSpPr>
            <a:grpSpLocks/>
          </p:cNvGrpSpPr>
          <p:nvPr/>
        </p:nvGrpSpPr>
        <p:grpSpPr bwMode="auto">
          <a:xfrm>
            <a:off x="6313455" y="3090447"/>
            <a:ext cx="2405063" cy="1017587"/>
            <a:chOff x="6400800" y="2716305"/>
            <a:chExt cx="2405063" cy="1017495"/>
          </a:xfrm>
        </p:grpSpPr>
        <p:sp>
          <p:nvSpPr>
            <p:cNvPr id="61" name="円弧 60"/>
            <p:cNvSpPr/>
            <p:nvPr/>
          </p:nvSpPr>
          <p:spPr bwMode="auto">
            <a:xfrm>
              <a:off x="7381875" y="2716305"/>
              <a:ext cx="609600" cy="838124"/>
            </a:xfrm>
            <a:prstGeom prst="arc">
              <a:avLst>
                <a:gd name="adj1" fmla="val 8191067"/>
                <a:gd name="adj2" fmla="val 14133761"/>
              </a:avLst>
            </a:prstGeom>
            <a:ln w="28575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00FF00"/>
                </a:solidFill>
              </a:endParaRPr>
            </a:p>
          </p:txBody>
        </p:sp>
        <p:sp>
          <p:nvSpPr>
            <p:cNvPr id="66" name="円弧 65"/>
            <p:cNvSpPr/>
            <p:nvPr/>
          </p:nvSpPr>
          <p:spPr bwMode="auto">
            <a:xfrm>
              <a:off x="6400800" y="2895676"/>
              <a:ext cx="2405063" cy="838124"/>
            </a:xfrm>
            <a:prstGeom prst="arc">
              <a:avLst>
                <a:gd name="adj1" fmla="val 12093795"/>
                <a:gd name="adj2" fmla="val 16377670"/>
              </a:avLst>
            </a:prstGeom>
            <a:ln w="28575">
              <a:solidFill>
                <a:srgbClr val="00FF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8" name="テキスト ボックス 66"/>
          <p:cNvSpPr txBox="1">
            <a:spLocks noChangeArrowheads="1"/>
          </p:cNvSpPr>
          <p:nvPr/>
        </p:nvSpPr>
        <p:spPr bwMode="auto">
          <a:xfrm>
            <a:off x="5780799" y="1601078"/>
            <a:ext cx="1487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Compund</a:t>
            </a:r>
            <a:r>
              <a:rPr lang="en-US" altLang="ja-JP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Nucleus</a:t>
            </a:r>
            <a:endParaRPr lang="ja-JP" alt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798660" y="603414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Potential  by  Y. Aritomo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G:\DCIM\100MSDCF\DSC01036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t="16587" r="5802"/>
          <a:stretch>
            <a:fillRect/>
          </a:stretch>
        </p:blipFill>
        <p:spPr bwMode="auto">
          <a:xfrm rot="5400000">
            <a:off x="5275041" y="3195937"/>
            <a:ext cx="4347557" cy="288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62" y="3076966"/>
            <a:ext cx="5149806" cy="36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テキスト ボックス 23"/>
          <p:cNvSpPr txBox="1"/>
          <p:nvPr/>
        </p:nvSpPr>
        <p:spPr>
          <a:xfrm>
            <a:off x="30136" y="1249018"/>
            <a:ext cx="583264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500"/>
              </a:lnSpc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20 MV Tandem (20UR)</a:t>
            </a:r>
          </a:p>
          <a:p>
            <a:pPr marL="514350" indent="-514350">
              <a:lnSpc>
                <a:spcPts val="2500"/>
              </a:lnSpc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Super-conducting Booster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Liniac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ts val="2500"/>
              </a:lnSpc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ECR Ion Source on the terminal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6341258"/>
            <a:ext cx="25074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Negative Ion Source</a:t>
            </a:r>
            <a:endParaRPr lang="en-US" sz="20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788024" y="980728"/>
            <a:ext cx="4541612" cy="2965641"/>
            <a:chOff x="179512" y="188640"/>
            <a:chExt cx="8200865" cy="6420617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79512" y="188640"/>
              <a:ext cx="8200865" cy="6420617"/>
              <a:chOff x="469975" y="278915"/>
              <a:chExt cx="8200865" cy="6420617"/>
            </a:xfrm>
          </p:grpSpPr>
          <p:pic>
            <p:nvPicPr>
              <p:cNvPr id="16" name="図 0" descr="0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75" y="278915"/>
                <a:ext cx="8200865" cy="642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597179" y="278915"/>
                <a:ext cx="3973228" cy="999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ja-JP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2935705" y="2037347"/>
                <a:ext cx="4908884" cy="2695074"/>
              </a:xfrm>
              <a:custGeom>
                <a:avLst/>
                <a:gdLst>
                  <a:gd name="connsiteX0" fmla="*/ 0 w 4908884"/>
                  <a:gd name="connsiteY0" fmla="*/ 2518611 h 2695074"/>
                  <a:gd name="connsiteX1" fmla="*/ 1155032 w 4908884"/>
                  <a:gd name="connsiteY1" fmla="*/ 2614864 h 2695074"/>
                  <a:gd name="connsiteX2" fmla="*/ 1989221 w 4908884"/>
                  <a:gd name="connsiteY2" fmla="*/ 2534653 h 2695074"/>
                  <a:gd name="connsiteX3" fmla="*/ 3336758 w 4908884"/>
                  <a:gd name="connsiteY3" fmla="*/ 2695074 h 2695074"/>
                  <a:gd name="connsiteX4" fmla="*/ 4748463 w 4908884"/>
                  <a:gd name="connsiteY4" fmla="*/ 2662990 h 2695074"/>
                  <a:gd name="connsiteX5" fmla="*/ 4908884 w 4908884"/>
                  <a:gd name="connsiteY5" fmla="*/ 2374232 h 2695074"/>
                  <a:gd name="connsiteX6" fmla="*/ 4267200 w 4908884"/>
                  <a:gd name="connsiteY6" fmla="*/ 1315453 h 2695074"/>
                  <a:gd name="connsiteX7" fmla="*/ 4074695 w 4908884"/>
                  <a:gd name="connsiteY7" fmla="*/ 882316 h 2695074"/>
                  <a:gd name="connsiteX8" fmla="*/ 2903621 w 4908884"/>
                  <a:gd name="connsiteY8" fmla="*/ 689811 h 2695074"/>
                  <a:gd name="connsiteX9" fmla="*/ 2983832 w 4908884"/>
                  <a:gd name="connsiteY9" fmla="*/ 577516 h 2695074"/>
                  <a:gd name="connsiteX10" fmla="*/ 3465095 w 4908884"/>
                  <a:gd name="connsiteY10" fmla="*/ 433137 h 2695074"/>
                  <a:gd name="connsiteX11" fmla="*/ 3433011 w 4908884"/>
                  <a:gd name="connsiteY11" fmla="*/ 320842 h 2695074"/>
                  <a:gd name="connsiteX12" fmla="*/ 2101516 w 4908884"/>
                  <a:gd name="connsiteY12" fmla="*/ 48127 h 2695074"/>
                  <a:gd name="connsiteX13" fmla="*/ 1347537 w 4908884"/>
                  <a:gd name="connsiteY13" fmla="*/ 0 h 2695074"/>
                  <a:gd name="connsiteX14" fmla="*/ 641684 w 4908884"/>
                  <a:gd name="connsiteY14" fmla="*/ 1491916 h 2695074"/>
                  <a:gd name="connsiteX15" fmla="*/ 0 w 4908884"/>
                  <a:gd name="connsiteY15" fmla="*/ 2518611 h 269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08884" h="2695074">
                    <a:moveTo>
                      <a:pt x="0" y="2518611"/>
                    </a:moveTo>
                    <a:lnTo>
                      <a:pt x="1155032" y="2614864"/>
                    </a:lnTo>
                    <a:lnTo>
                      <a:pt x="1989221" y="2534653"/>
                    </a:lnTo>
                    <a:lnTo>
                      <a:pt x="3336758" y="2695074"/>
                    </a:lnTo>
                    <a:lnTo>
                      <a:pt x="4748463" y="2662990"/>
                    </a:lnTo>
                    <a:lnTo>
                      <a:pt x="4908884" y="2374232"/>
                    </a:lnTo>
                    <a:lnTo>
                      <a:pt x="4267200" y="1315453"/>
                    </a:lnTo>
                    <a:lnTo>
                      <a:pt x="4074695" y="882316"/>
                    </a:lnTo>
                    <a:lnTo>
                      <a:pt x="2903621" y="689811"/>
                    </a:lnTo>
                    <a:lnTo>
                      <a:pt x="2983832" y="577516"/>
                    </a:lnTo>
                    <a:lnTo>
                      <a:pt x="3465095" y="433137"/>
                    </a:lnTo>
                    <a:lnTo>
                      <a:pt x="3433011" y="320842"/>
                    </a:lnTo>
                    <a:lnTo>
                      <a:pt x="2101516" y="48127"/>
                    </a:lnTo>
                    <a:lnTo>
                      <a:pt x="1347537" y="0"/>
                    </a:lnTo>
                    <a:lnTo>
                      <a:pt x="641684" y="1491916"/>
                    </a:lnTo>
                    <a:lnTo>
                      <a:pt x="0" y="2518611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331368" y="1562817"/>
                <a:ext cx="2518611" cy="786063"/>
              </a:xfrm>
              <a:custGeom>
                <a:avLst/>
                <a:gdLst>
                  <a:gd name="connsiteX0" fmla="*/ 0 w 2518611"/>
                  <a:gd name="connsiteY0" fmla="*/ 433137 h 786063"/>
                  <a:gd name="connsiteX1" fmla="*/ 673769 w 2518611"/>
                  <a:gd name="connsiteY1" fmla="*/ 481263 h 786063"/>
                  <a:gd name="connsiteX2" fmla="*/ 2117558 w 2518611"/>
                  <a:gd name="connsiteY2" fmla="*/ 786063 h 786063"/>
                  <a:gd name="connsiteX3" fmla="*/ 2470485 w 2518611"/>
                  <a:gd name="connsiteY3" fmla="*/ 705853 h 786063"/>
                  <a:gd name="connsiteX4" fmla="*/ 2518611 w 2518611"/>
                  <a:gd name="connsiteY4" fmla="*/ 609600 h 786063"/>
                  <a:gd name="connsiteX5" fmla="*/ 2486527 w 2518611"/>
                  <a:gd name="connsiteY5" fmla="*/ 417095 h 786063"/>
                  <a:gd name="connsiteX6" fmla="*/ 1876927 w 2518611"/>
                  <a:gd name="connsiteY6" fmla="*/ 417095 h 786063"/>
                  <a:gd name="connsiteX7" fmla="*/ 1812758 w 2518611"/>
                  <a:gd name="connsiteY7" fmla="*/ 176463 h 786063"/>
                  <a:gd name="connsiteX8" fmla="*/ 1299411 w 2518611"/>
                  <a:gd name="connsiteY8" fmla="*/ 176463 h 786063"/>
                  <a:gd name="connsiteX9" fmla="*/ 1187116 w 2518611"/>
                  <a:gd name="connsiteY9" fmla="*/ 16042 h 786063"/>
                  <a:gd name="connsiteX10" fmla="*/ 401053 w 2518611"/>
                  <a:gd name="connsiteY10" fmla="*/ 0 h 786063"/>
                  <a:gd name="connsiteX11" fmla="*/ 64169 w 2518611"/>
                  <a:gd name="connsiteY11" fmla="*/ 240632 h 786063"/>
                  <a:gd name="connsiteX12" fmla="*/ 0 w 2518611"/>
                  <a:gd name="connsiteY12" fmla="*/ 433137 h 786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8611" h="786063">
                    <a:moveTo>
                      <a:pt x="0" y="433137"/>
                    </a:moveTo>
                    <a:lnTo>
                      <a:pt x="673769" y="481263"/>
                    </a:lnTo>
                    <a:lnTo>
                      <a:pt x="2117558" y="786063"/>
                    </a:lnTo>
                    <a:lnTo>
                      <a:pt x="2470485" y="705853"/>
                    </a:lnTo>
                    <a:lnTo>
                      <a:pt x="2518611" y="609600"/>
                    </a:lnTo>
                    <a:lnTo>
                      <a:pt x="2486527" y="417095"/>
                    </a:lnTo>
                    <a:lnTo>
                      <a:pt x="1876927" y="417095"/>
                    </a:lnTo>
                    <a:lnTo>
                      <a:pt x="1812758" y="176463"/>
                    </a:lnTo>
                    <a:lnTo>
                      <a:pt x="1299411" y="176463"/>
                    </a:lnTo>
                    <a:lnTo>
                      <a:pt x="1187116" y="16042"/>
                    </a:lnTo>
                    <a:lnTo>
                      <a:pt x="401053" y="0"/>
                    </a:lnTo>
                    <a:lnTo>
                      <a:pt x="64169" y="240632"/>
                    </a:lnTo>
                    <a:lnTo>
                      <a:pt x="0" y="433137"/>
                    </a:lnTo>
                    <a:close/>
                  </a:path>
                </a:pathLst>
              </a:custGeom>
              <a:noFill/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5436096" y="3861048"/>
                <a:ext cx="622013" cy="5760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1689250" y="1910592"/>
              <a:ext cx="222753" cy="8175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kumimoji="1" lang="ja-JP" altLang="en-US" sz="3400" dirty="0">
                <a:solidFill>
                  <a:srgbClr val="FF00FF"/>
                </a:solidFill>
              </a:endParaRPr>
            </a:p>
          </p:txBody>
        </p:sp>
        <p:pic>
          <p:nvPicPr>
            <p:cNvPr id="14" name="Picture 2" descr="日本地図影付き(県境なし)のフリー画像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8" t="4465" r="3030" b="28477"/>
            <a:stretch/>
          </p:blipFill>
          <p:spPr bwMode="auto">
            <a:xfrm>
              <a:off x="358906" y="3742587"/>
              <a:ext cx="1934423" cy="2737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円/楕円 14"/>
            <p:cNvSpPr/>
            <p:nvPr/>
          </p:nvSpPr>
          <p:spPr>
            <a:xfrm>
              <a:off x="1660509" y="5169875"/>
              <a:ext cx="165115" cy="1979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" name="直線コネクタ 3"/>
          <p:cNvCxnSpPr>
            <a:stCxn id="20" idx="3"/>
          </p:cNvCxnSpPr>
          <p:nvPr/>
        </p:nvCxnSpPr>
        <p:spPr>
          <a:xfrm flipH="1">
            <a:off x="6754353" y="2862405"/>
            <a:ext cx="834338" cy="1646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15" name="円/楕円 218114"/>
          <p:cNvSpPr/>
          <p:nvPr/>
        </p:nvSpPr>
        <p:spPr>
          <a:xfrm>
            <a:off x="6660232" y="4365104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45255" y="1017981"/>
            <a:ext cx="309634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5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JAEA Tokai Campus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JAEA Tandem facility at Tokai</a:t>
            </a:r>
          </a:p>
        </p:txBody>
      </p:sp>
    </p:spTree>
    <p:extLst>
      <p:ext uri="{BB962C8B-B14F-4D97-AF65-F5344CB8AC3E}">
        <p14:creationId xmlns:p14="http://schemas.microsoft.com/office/powerpoint/2010/main" val="251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-24"/>
            <a:ext cx="9144000" cy="10001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  <a:latin typeface="ＭＳ Ｐゴシック" pitchFamily="50" charset="-128"/>
              </a:rPr>
              <a:t>　</a:t>
            </a:r>
            <a:endParaRPr lang="en-US" altLang="ja-JP" sz="240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357158" y="21429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000" dirty="0" smtClean="0">
                <a:solidFill>
                  <a:schemeClr val="bg1"/>
                </a:solidFill>
                <a:latin typeface="Arial" pitchFamily="34" charset="0"/>
              </a:rPr>
              <a:t>In-beam fission </a:t>
            </a:r>
            <a:r>
              <a:rPr lang="en-US" altLang="ja-JP" sz="3000" dirty="0">
                <a:solidFill>
                  <a:schemeClr val="bg1"/>
                </a:solidFill>
                <a:latin typeface="Arial" pitchFamily="34" charset="0"/>
              </a:rPr>
              <a:t>m</a:t>
            </a:r>
            <a:r>
              <a:rPr lang="en-US" altLang="ja-JP" sz="3000" dirty="0" smtClean="0">
                <a:solidFill>
                  <a:schemeClr val="bg1"/>
                </a:solidFill>
                <a:latin typeface="Arial" pitchFamily="34" charset="0"/>
              </a:rPr>
              <a:t>easurement</a:t>
            </a:r>
            <a:endParaRPr lang="en-US" altLang="ja-JP" sz="3000" dirty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00628" y="3357562"/>
            <a:ext cx="4357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spc="-100" dirty="0" smtClean="0">
                <a:cs typeface="Arial" pitchFamily="34" charset="0"/>
              </a:rPr>
              <a:t>Multi-Wire Proportional Counter</a:t>
            </a:r>
            <a:endParaRPr kumimoji="1" lang="ja-JP" altLang="en-US" sz="2600" spc="-100" dirty="0">
              <a:cs typeface="Arial" pitchFamily="34" charset="0"/>
            </a:endParaRPr>
          </a:p>
        </p:txBody>
      </p:sp>
      <p:grpSp>
        <p:nvGrpSpPr>
          <p:cNvPr id="4" name="グループ化 41"/>
          <p:cNvGrpSpPr>
            <a:grpSpLocks/>
          </p:cNvGrpSpPr>
          <p:nvPr/>
        </p:nvGrpSpPr>
        <p:grpSpPr bwMode="auto">
          <a:xfrm>
            <a:off x="214282" y="1659010"/>
            <a:ext cx="4825631" cy="3786214"/>
            <a:chOff x="-286008" y="1066986"/>
            <a:chExt cx="4735412" cy="3724576"/>
          </a:xfrm>
        </p:grpSpPr>
        <p:pic>
          <p:nvPicPr>
            <p:cNvPr id="11276" name="Picture 16" descr="P1060074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-30000"/>
            </a:blip>
            <a:srcRect/>
            <a:stretch>
              <a:fillRect/>
            </a:stretch>
          </p:blipFill>
          <p:spPr bwMode="auto">
            <a:xfrm>
              <a:off x="-286008" y="1066986"/>
              <a:ext cx="4735412" cy="372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Line 17"/>
            <p:cNvSpPr>
              <a:spLocks noChangeShapeType="1"/>
            </p:cNvSpPr>
            <p:nvPr/>
          </p:nvSpPr>
          <p:spPr bwMode="auto">
            <a:xfrm flipH="1">
              <a:off x="2187458" y="1769736"/>
              <a:ext cx="120324" cy="1162787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1" name="Text Box 21"/>
            <p:cNvSpPr txBox="1">
              <a:spLocks noChangeArrowheads="1"/>
            </p:cNvSpPr>
            <p:nvPr/>
          </p:nvSpPr>
          <p:spPr bwMode="auto">
            <a:xfrm>
              <a:off x="2497116" y="3925485"/>
              <a:ext cx="1493123" cy="514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MWPC2</a:t>
              </a:r>
            </a:p>
          </p:txBody>
        </p:sp>
        <p:sp>
          <p:nvSpPr>
            <p:cNvPr id="11282" name="Text Box 22"/>
            <p:cNvSpPr txBox="1">
              <a:spLocks noChangeArrowheads="1"/>
            </p:cNvSpPr>
            <p:nvPr/>
          </p:nvSpPr>
          <p:spPr bwMode="auto">
            <a:xfrm>
              <a:off x="555221" y="3995760"/>
              <a:ext cx="1493123" cy="514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MWPC1</a:t>
              </a:r>
            </a:p>
          </p:txBody>
        </p:sp>
        <p:sp>
          <p:nvSpPr>
            <p:cNvPr id="11283" name="Text Box 23"/>
            <p:cNvSpPr txBox="1">
              <a:spLocks noChangeArrowheads="1"/>
            </p:cNvSpPr>
            <p:nvPr/>
          </p:nvSpPr>
          <p:spPr bwMode="auto">
            <a:xfrm>
              <a:off x="1538643" y="3308870"/>
              <a:ext cx="88998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000" baseline="30000" dirty="0">
                  <a:solidFill>
                    <a:srgbClr val="FFFF00"/>
                  </a:solidFill>
                  <a:latin typeface="Arial" pitchFamily="34" charset="0"/>
                </a:rPr>
                <a:t>238</a:t>
              </a:r>
              <a:r>
                <a:rPr lang="en-US" altLang="ja-JP" sz="3000" dirty="0">
                  <a:solidFill>
                    <a:srgbClr val="FFFF00"/>
                  </a:solidFill>
                  <a:latin typeface="Arial" pitchFamily="34" charset="0"/>
                </a:rPr>
                <a:t>U</a:t>
              </a:r>
            </a:p>
          </p:txBody>
        </p:sp>
        <p:sp>
          <p:nvSpPr>
            <p:cNvPr id="11284" name="Text Box 24"/>
            <p:cNvSpPr txBox="1">
              <a:spLocks noChangeArrowheads="1"/>
            </p:cNvSpPr>
            <p:nvPr/>
          </p:nvSpPr>
          <p:spPr bwMode="auto">
            <a:xfrm>
              <a:off x="-143133" y="2430095"/>
              <a:ext cx="1861213" cy="84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ja-JP" sz="2800" spc="-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Fission </a:t>
              </a:r>
            </a:p>
            <a:p>
              <a:pPr>
                <a:lnSpc>
                  <a:spcPts val="3000"/>
                </a:lnSpc>
              </a:pPr>
              <a:r>
                <a:rPr lang="en-US" altLang="ja-JP" sz="2800" spc="-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Fragment 1</a:t>
              </a:r>
              <a:endParaRPr lang="en-US" altLang="ja-JP" sz="28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286" name="Line 26"/>
            <p:cNvSpPr>
              <a:spLocks noChangeShapeType="1"/>
            </p:cNvSpPr>
            <p:nvPr/>
          </p:nvSpPr>
          <p:spPr bwMode="auto">
            <a:xfrm>
              <a:off x="2080952" y="2991052"/>
              <a:ext cx="276225" cy="36195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103955" y="2940376"/>
            <a:ext cx="18966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2800" spc="-100" dirty="0" smtClean="0">
                <a:solidFill>
                  <a:schemeClr val="bg1"/>
                </a:solidFill>
                <a:latin typeface="Arial" pitchFamily="34" charset="0"/>
              </a:rPr>
              <a:t>Fission </a:t>
            </a:r>
          </a:p>
          <a:p>
            <a:pPr>
              <a:lnSpc>
                <a:spcPts val="3000"/>
              </a:lnSpc>
            </a:pPr>
            <a:r>
              <a:rPr lang="en-US" altLang="ja-JP" sz="2800" spc="-100" dirty="0" smtClean="0">
                <a:solidFill>
                  <a:schemeClr val="bg1"/>
                </a:solidFill>
                <a:latin typeface="Arial" pitchFamily="34" charset="0"/>
              </a:rPr>
              <a:t>Fragment 2</a:t>
            </a:r>
            <a:endParaRPr lang="en-US" altLang="ja-JP" sz="2800" spc="-1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10800000" flipV="1">
            <a:off x="1873398" y="3786108"/>
            <a:ext cx="857256" cy="1428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>
            <a:off x="2761536" y="3776748"/>
            <a:ext cx="1000132" cy="2143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/>
          <p:cNvGrpSpPr/>
          <p:nvPr/>
        </p:nvGrpSpPr>
        <p:grpSpPr>
          <a:xfrm>
            <a:off x="5929323" y="3857628"/>
            <a:ext cx="1857389" cy="2571768"/>
            <a:chOff x="6555118" y="2000240"/>
            <a:chExt cx="2303162" cy="3143272"/>
          </a:xfrm>
        </p:grpSpPr>
        <p:pic>
          <p:nvPicPr>
            <p:cNvPr id="45" name="Picture 1" descr="D:\document\JST_特別会計事業\H21_H22事業書類\H22報告書\U238電着\DSC01966.JPG"/>
            <p:cNvPicPr>
              <a:picLocks noChangeAspect="1" noChangeArrowheads="1"/>
            </p:cNvPicPr>
            <p:nvPr/>
          </p:nvPicPr>
          <p:blipFill>
            <a:blip r:embed="rId4" cstate="print"/>
            <a:srcRect l="33500" t="22357" r="30562" b="9632"/>
            <a:stretch>
              <a:fillRect/>
            </a:stretch>
          </p:blipFill>
          <p:spPr bwMode="auto">
            <a:xfrm>
              <a:off x="6643702" y="2000240"/>
              <a:ext cx="2214578" cy="3143272"/>
            </a:xfrm>
            <a:prstGeom prst="rect">
              <a:avLst/>
            </a:prstGeom>
            <a:noFill/>
          </p:spPr>
        </p:pic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6555118" y="2174866"/>
              <a:ext cx="2276341" cy="60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600" baseline="30000" dirty="0" smtClean="0">
                  <a:solidFill>
                    <a:srgbClr val="FFFF00"/>
                  </a:solidFill>
                  <a:latin typeface="Arial" pitchFamily="34" charset="0"/>
                </a:rPr>
                <a:t>238</a:t>
              </a:r>
              <a:r>
                <a:rPr lang="en-US" altLang="ja-JP" sz="2600" dirty="0" smtClean="0">
                  <a:solidFill>
                    <a:srgbClr val="FFFF00"/>
                  </a:solidFill>
                  <a:latin typeface="Arial" pitchFamily="34" charset="0"/>
                </a:rPr>
                <a:t>U  target</a:t>
              </a:r>
              <a:endParaRPr lang="en-US" altLang="ja-JP" sz="26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500694" y="1142984"/>
            <a:ext cx="3071834" cy="2286016"/>
            <a:chOff x="990600" y="3657600"/>
            <a:chExt cx="3128963" cy="2290762"/>
          </a:xfrm>
        </p:grpSpPr>
        <p:pic>
          <p:nvPicPr>
            <p:cNvPr id="39" name="Picture 5" descr="E:\PPAC_ΔE-E_検出器S34U238\P1050884.JPG"/>
            <p:cNvPicPr>
              <a:picLocks noChangeAspect="1" noChangeArrowheads="1"/>
            </p:cNvPicPr>
            <p:nvPr/>
          </p:nvPicPr>
          <p:blipFill>
            <a:blip r:embed="rId5" cstate="print"/>
            <a:srcRect l="7463" t="4993" r="2985" b="7623"/>
            <a:stretch>
              <a:fillRect/>
            </a:stretch>
          </p:blipFill>
          <p:spPr bwMode="auto">
            <a:xfrm>
              <a:off x="990600" y="3657600"/>
              <a:ext cx="3128963" cy="229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直線矢印コネクタ 39"/>
            <p:cNvCxnSpPr/>
            <p:nvPr/>
          </p:nvCxnSpPr>
          <p:spPr>
            <a:xfrm>
              <a:off x="1616393" y="4352056"/>
              <a:ext cx="1738313" cy="164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rot="16200000" flipV="1">
              <a:off x="2928843" y="4848556"/>
              <a:ext cx="992216" cy="13430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1997916" y="4043645"/>
              <a:ext cx="1222265" cy="3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chemeClr val="bg1"/>
                  </a:solidFill>
                  <a:latin typeface="Arial" charset="0"/>
                  <a:ea typeface="ＭＳ Ｐゴシック" charset="-128"/>
                </a:rPr>
                <a:t>200 mm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2442465" y="4707533"/>
              <a:ext cx="1037164" cy="3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chemeClr val="bg1"/>
                  </a:solidFill>
                  <a:latin typeface="Arial" charset="0"/>
                  <a:ea typeface="ＭＳ Ｐゴシック" charset="-128"/>
                </a:rPr>
                <a:t>120 mm</a:t>
              </a:r>
            </a:p>
          </p:txBody>
        </p:sp>
      </p:grpSp>
      <p:sp>
        <p:nvSpPr>
          <p:cNvPr id="49" name="二等辺三角形 48"/>
          <p:cNvSpPr/>
          <p:nvPr/>
        </p:nvSpPr>
        <p:spPr>
          <a:xfrm rot="11159683">
            <a:off x="2633172" y="3369979"/>
            <a:ext cx="223592" cy="280981"/>
          </a:xfrm>
          <a:prstGeom prst="triangl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二等辺三角形 49"/>
          <p:cNvSpPr/>
          <p:nvPr/>
        </p:nvSpPr>
        <p:spPr>
          <a:xfrm rot="6065474">
            <a:off x="3532716" y="3836066"/>
            <a:ext cx="223592" cy="2809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/>
          <p:cNvSpPr/>
          <p:nvPr/>
        </p:nvSpPr>
        <p:spPr>
          <a:xfrm rot="15502383">
            <a:off x="1850303" y="3783434"/>
            <a:ext cx="223592" cy="2809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6732240" y="5661248"/>
            <a:ext cx="432048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732240" y="5229200"/>
            <a:ext cx="0" cy="648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64288" y="5229200"/>
            <a:ext cx="0" cy="648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122621" y="5445224"/>
            <a:ext cx="824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5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mm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23528" y="1743199"/>
            <a:ext cx="4946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 dirty="0">
                <a:solidFill>
                  <a:srgbClr val="00FFFF"/>
                </a:solidFill>
                <a:latin typeface="Arial" pitchFamily="34" charset="0"/>
              </a:rPr>
              <a:t>30</a:t>
            </a:r>
            <a:r>
              <a:rPr lang="en-US" altLang="ja-JP" sz="2400" dirty="0">
                <a:solidFill>
                  <a:srgbClr val="00FFFF"/>
                </a:solidFill>
                <a:latin typeface="Arial" pitchFamily="34" charset="0"/>
              </a:rPr>
              <a:t>Si, </a:t>
            </a:r>
            <a:r>
              <a:rPr lang="en-US" altLang="ja-JP" sz="2400" baseline="30000" dirty="0">
                <a:solidFill>
                  <a:srgbClr val="00FFFF"/>
                </a:solidFill>
                <a:latin typeface="Arial" pitchFamily="34" charset="0"/>
              </a:rPr>
              <a:t>31</a:t>
            </a:r>
            <a:r>
              <a:rPr lang="en-US" altLang="ja-JP" sz="2400" dirty="0">
                <a:solidFill>
                  <a:srgbClr val="00FFFF"/>
                </a:solidFill>
                <a:latin typeface="Arial" pitchFamily="34" charset="0"/>
              </a:rPr>
              <a:t>P, </a:t>
            </a:r>
            <a:r>
              <a:rPr lang="en-US" altLang="ja-JP" sz="2400" baseline="30000" dirty="0">
                <a:solidFill>
                  <a:srgbClr val="00FFFF"/>
                </a:solidFill>
                <a:latin typeface="Arial" pitchFamily="34" charset="0"/>
              </a:rPr>
              <a:t>36,34</a:t>
            </a:r>
            <a:r>
              <a:rPr lang="en-US" altLang="ja-JP" sz="2400" dirty="0">
                <a:solidFill>
                  <a:srgbClr val="00FFFF"/>
                </a:solidFill>
                <a:latin typeface="Arial" pitchFamily="34" charset="0"/>
              </a:rPr>
              <a:t>S, </a:t>
            </a:r>
            <a:r>
              <a:rPr lang="en-US" altLang="ja-JP" sz="2400" baseline="30000" dirty="0">
                <a:solidFill>
                  <a:srgbClr val="00FFFF"/>
                </a:solidFill>
                <a:latin typeface="Arial" pitchFamily="34" charset="0"/>
              </a:rPr>
              <a:t>40</a:t>
            </a:r>
            <a:r>
              <a:rPr lang="en-US" altLang="ja-JP" sz="2400" dirty="0">
                <a:solidFill>
                  <a:srgbClr val="00FFFF"/>
                </a:solidFill>
                <a:latin typeface="Arial" pitchFamily="34" charset="0"/>
              </a:rPr>
              <a:t>Ar, </a:t>
            </a:r>
            <a:r>
              <a:rPr lang="en-US" altLang="ja-JP" sz="2400" baseline="30000" dirty="0">
                <a:solidFill>
                  <a:srgbClr val="00FFFF"/>
                </a:solidFill>
                <a:latin typeface="Arial" pitchFamily="34" charset="0"/>
              </a:rPr>
              <a:t>40,48</a:t>
            </a:r>
            <a:r>
              <a:rPr lang="en-US" altLang="ja-JP" sz="2400" dirty="0">
                <a:solidFill>
                  <a:srgbClr val="00FFFF"/>
                </a:solidFill>
                <a:latin typeface="Arial" pitchFamily="34" charset="0"/>
              </a:rPr>
              <a:t>Ca Beams</a:t>
            </a:r>
          </a:p>
        </p:txBody>
      </p:sp>
    </p:spTree>
    <p:extLst>
      <p:ext uri="{BB962C8B-B14F-4D97-AF65-F5344CB8AC3E}">
        <p14:creationId xmlns:p14="http://schemas.microsoft.com/office/powerpoint/2010/main" val="39089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08471"/>
            <a:ext cx="43735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2028825" y="965596"/>
            <a:ext cx="6629400" cy="5759450"/>
            <a:chOff x="1676400" y="762000"/>
            <a:chExt cx="6629400" cy="5760000"/>
          </a:xfrm>
        </p:grpSpPr>
        <p:pic>
          <p:nvPicPr>
            <p:cNvPr id="12305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0345" y="762000"/>
              <a:ext cx="3665455" cy="57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直線矢印コネクタ 50"/>
            <p:cNvCxnSpPr/>
            <p:nvPr/>
          </p:nvCxnSpPr>
          <p:spPr bwMode="auto">
            <a:xfrm flipV="1">
              <a:off x="3657600" y="1295451"/>
              <a:ext cx="2209800" cy="990695"/>
            </a:xfrm>
            <a:prstGeom prst="straightConnector1">
              <a:avLst/>
            </a:prstGeom>
            <a:ln w="127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 bwMode="auto">
            <a:xfrm>
              <a:off x="2590800" y="2514767"/>
              <a:ext cx="2971800" cy="838280"/>
            </a:xfrm>
            <a:prstGeom prst="straightConnector1">
              <a:avLst/>
            </a:prstGeom>
            <a:ln w="127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 bwMode="auto">
            <a:xfrm>
              <a:off x="1676400" y="3429255"/>
              <a:ext cx="3886200" cy="2362426"/>
            </a:xfrm>
            <a:prstGeom prst="straightConnector1">
              <a:avLst/>
            </a:prstGeom>
            <a:ln w="127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062288" y="82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61983"/>
          </a:xfrm>
          <a:solidFill>
            <a:srgbClr val="0000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ja-JP" sz="3000" dirty="0" smtClean="0">
                <a:solidFill>
                  <a:schemeClr val="bg1"/>
                </a:solidFill>
                <a:latin typeface="Arial" pitchFamily="34" charset="0"/>
              </a:rPr>
              <a:t>Orientation effects in </a:t>
            </a:r>
            <a:r>
              <a:rPr lang="en-US" altLang="ja-JP" sz="3000" baseline="30000" dirty="0" smtClean="0">
                <a:solidFill>
                  <a:schemeClr val="bg1"/>
                </a:solidFill>
                <a:latin typeface="Arial" pitchFamily="34" charset="0"/>
              </a:rPr>
              <a:t>36</a:t>
            </a:r>
            <a:r>
              <a:rPr lang="en-US" altLang="ja-JP" sz="3000" dirty="0" smtClean="0">
                <a:solidFill>
                  <a:schemeClr val="bg1"/>
                </a:solidFill>
                <a:latin typeface="Arial" pitchFamily="34" charset="0"/>
              </a:rPr>
              <a:t>S +</a:t>
            </a:r>
            <a:r>
              <a:rPr lang="en-US" altLang="ja-JP" sz="3000" baseline="30000" dirty="0" smtClean="0">
                <a:solidFill>
                  <a:schemeClr val="bg1"/>
                </a:solidFill>
                <a:latin typeface="Arial" pitchFamily="34" charset="0"/>
              </a:rPr>
              <a:t> 238</a:t>
            </a:r>
            <a:r>
              <a:rPr lang="en-US" altLang="ja-JP" sz="3000" dirty="0" smtClean="0">
                <a:solidFill>
                  <a:schemeClr val="bg1"/>
                </a:solidFill>
                <a:latin typeface="Arial" pitchFamily="34" charset="0"/>
              </a:rPr>
              <a:t>U</a:t>
            </a:r>
            <a:endParaRPr lang="en-US" altLang="ja-JP" sz="30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294" name="AutoShape 1"/>
          <p:cNvSpPr>
            <a:spLocks noChangeAspect="1" noChangeArrowheads="1"/>
          </p:cNvSpPr>
          <p:nvPr/>
        </p:nvSpPr>
        <p:spPr bwMode="auto">
          <a:xfrm>
            <a:off x="4772025" y="1203721"/>
            <a:ext cx="38481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5" name="Rectangle 60"/>
          <p:cNvSpPr>
            <a:spLocks noChangeArrowheads="1"/>
          </p:cNvSpPr>
          <p:nvPr/>
        </p:nvSpPr>
        <p:spPr bwMode="auto">
          <a:xfrm>
            <a:off x="549275" y="6212284"/>
            <a:ext cx="447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Arial" pitchFamily="34" charset="0"/>
              </a:rPr>
              <a:t>K. Nishio </a:t>
            </a:r>
            <a:r>
              <a:rPr lang="en-US" altLang="ja-JP" sz="1400" i="1">
                <a:latin typeface="Arial" pitchFamily="34" charset="0"/>
              </a:rPr>
              <a:t>et al</a:t>
            </a:r>
            <a:r>
              <a:rPr lang="en-US" altLang="ja-JP" sz="1400">
                <a:latin typeface="Arial" pitchFamily="34" charset="0"/>
              </a:rPr>
              <a:t>., Phys. Rev. C, </a:t>
            </a:r>
            <a:r>
              <a:rPr lang="en-US" altLang="ja-JP" sz="1400" b="1">
                <a:latin typeface="Arial" pitchFamily="34" charset="0"/>
              </a:rPr>
              <a:t>77</a:t>
            </a:r>
            <a:r>
              <a:rPr lang="en-US" altLang="ja-JP" sz="1400">
                <a:latin typeface="Arial" pitchFamily="34" charset="0"/>
              </a:rPr>
              <a:t> (2008) 064607.</a:t>
            </a:r>
          </a:p>
        </p:txBody>
      </p:sp>
      <p:grpSp>
        <p:nvGrpSpPr>
          <p:cNvPr id="3" name="グループ化 35"/>
          <p:cNvGrpSpPr>
            <a:grpSpLocks/>
          </p:cNvGrpSpPr>
          <p:nvPr/>
        </p:nvGrpSpPr>
        <p:grpSpPr bwMode="auto">
          <a:xfrm>
            <a:off x="4429125" y="3951682"/>
            <a:ext cx="2657475" cy="1738315"/>
            <a:chOff x="4429125" y="3748085"/>
            <a:chExt cx="2657475" cy="1738314"/>
          </a:xfrm>
        </p:grpSpPr>
        <p:grpSp>
          <p:nvGrpSpPr>
            <p:cNvPr id="12297" name="グループ化 50"/>
            <p:cNvGrpSpPr>
              <a:grpSpLocks/>
            </p:cNvGrpSpPr>
            <p:nvPr/>
          </p:nvGrpSpPr>
          <p:grpSpPr bwMode="auto">
            <a:xfrm>
              <a:off x="6078025" y="3748085"/>
              <a:ext cx="1008575" cy="1738314"/>
              <a:chOff x="6607274" y="2978474"/>
              <a:chExt cx="1008509" cy="1738173"/>
            </a:xfrm>
          </p:grpSpPr>
          <p:sp>
            <p:nvSpPr>
              <p:cNvPr id="13" name="下矢印 12"/>
              <p:cNvSpPr/>
              <p:nvPr/>
            </p:nvSpPr>
            <p:spPr bwMode="auto">
              <a:xfrm>
                <a:off x="6615723" y="2978477"/>
                <a:ext cx="198425" cy="21429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下矢印 13"/>
              <p:cNvSpPr/>
              <p:nvPr/>
            </p:nvSpPr>
            <p:spPr bwMode="auto">
              <a:xfrm>
                <a:off x="7417359" y="2978477"/>
                <a:ext cx="198424" cy="21429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5" name="下矢印 14"/>
              <p:cNvSpPr/>
              <p:nvPr/>
            </p:nvSpPr>
            <p:spPr bwMode="auto">
              <a:xfrm>
                <a:off x="6607787" y="3740415"/>
                <a:ext cx="198424" cy="21429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6" name="下矢印 15"/>
              <p:cNvSpPr/>
              <p:nvPr/>
            </p:nvSpPr>
            <p:spPr bwMode="auto">
              <a:xfrm>
                <a:off x="7417359" y="3740415"/>
                <a:ext cx="198424" cy="21429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" name="下矢印 16"/>
              <p:cNvSpPr/>
              <p:nvPr/>
            </p:nvSpPr>
            <p:spPr bwMode="auto">
              <a:xfrm>
                <a:off x="6653821" y="4503939"/>
                <a:ext cx="196837" cy="212708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" name="下矢印 17"/>
              <p:cNvSpPr/>
              <p:nvPr/>
            </p:nvSpPr>
            <p:spPr bwMode="auto">
              <a:xfrm>
                <a:off x="7418946" y="4503939"/>
                <a:ext cx="196837" cy="212708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2298" name="Rectangle 60"/>
            <p:cNvSpPr>
              <a:spLocks noChangeArrowheads="1"/>
            </p:cNvSpPr>
            <p:nvPr/>
          </p:nvSpPr>
          <p:spPr bwMode="auto">
            <a:xfrm>
              <a:off x="4429125" y="4036160"/>
              <a:ext cx="158487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  <a:latin typeface="Arial" pitchFamily="34" charset="0"/>
                </a:rPr>
                <a:t>Quasifission</a:t>
              </a:r>
              <a:endParaRPr lang="en-US" altLang="ja-JP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469375" y="961983"/>
            <a:ext cx="198437" cy="4148209"/>
            <a:chOff x="6469375" y="758387"/>
            <a:chExt cx="198437" cy="4148209"/>
          </a:xfrm>
        </p:grpSpPr>
        <p:sp>
          <p:nvSpPr>
            <p:cNvPr id="21" name="下矢印 20"/>
            <p:cNvSpPr/>
            <p:nvPr/>
          </p:nvSpPr>
          <p:spPr bwMode="auto">
            <a:xfrm>
              <a:off x="6469375" y="758387"/>
              <a:ext cx="198437" cy="214312"/>
            </a:xfrm>
            <a:prstGeom prst="down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下矢印 21"/>
            <p:cNvSpPr/>
            <p:nvPr/>
          </p:nvSpPr>
          <p:spPr bwMode="auto">
            <a:xfrm>
              <a:off x="6469375" y="1520387"/>
              <a:ext cx="198437" cy="214312"/>
            </a:xfrm>
            <a:prstGeom prst="down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下矢印 22"/>
            <p:cNvSpPr/>
            <p:nvPr/>
          </p:nvSpPr>
          <p:spPr bwMode="auto">
            <a:xfrm>
              <a:off x="6470962" y="2283974"/>
              <a:ext cx="196850" cy="212725"/>
            </a:xfrm>
            <a:prstGeom prst="down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下矢印 23"/>
            <p:cNvSpPr/>
            <p:nvPr/>
          </p:nvSpPr>
          <p:spPr bwMode="auto">
            <a:xfrm>
              <a:off x="6469375" y="3168284"/>
              <a:ext cx="198437" cy="214312"/>
            </a:xfrm>
            <a:prstGeom prst="down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下矢印 24"/>
            <p:cNvSpPr/>
            <p:nvPr/>
          </p:nvSpPr>
          <p:spPr bwMode="auto">
            <a:xfrm>
              <a:off x="6469375" y="3930284"/>
              <a:ext cx="198437" cy="214312"/>
            </a:xfrm>
            <a:prstGeom prst="down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下矢印 25"/>
            <p:cNvSpPr/>
            <p:nvPr/>
          </p:nvSpPr>
          <p:spPr bwMode="auto">
            <a:xfrm>
              <a:off x="6470962" y="4693871"/>
              <a:ext cx="196850" cy="212725"/>
            </a:xfrm>
            <a:prstGeom prst="down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2659070" y="4323696"/>
            <a:ext cx="1837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Arial" pitchFamily="34" charset="0"/>
              </a:rPr>
              <a:t>One-dimensional 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Arial" pitchFamily="34" charset="0"/>
              </a:rPr>
              <a:t>Model</a:t>
            </a:r>
            <a:endParaRPr lang="en-US" altLang="ja-JP" sz="14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2509772" y="4842719"/>
            <a:ext cx="1837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Arial" pitchFamily="34" charset="0"/>
              </a:rPr>
              <a:t>Deformation of  </a:t>
            </a:r>
            <a:r>
              <a:rPr lang="en-US" altLang="ja-JP" sz="1400" baseline="30000" dirty="0" smtClean="0">
                <a:solidFill>
                  <a:srgbClr val="0000FF"/>
                </a:solidFill>
                <a:latin typeface="Arial" pitchFamily="34" charset="0"/>
              </a:rPr>
              <a:t>238</a:t>
            </a:r>
            <a:r>
              <a:rPr lang="en-US" altLang="ja-JP" sz="1400" dirty="0" smtClean="0">
                <a:solidFill>
                  <a:srgbClr val="0000FF"/>
                </a:solidFill>
                <a:latin typeface="Arial" pitchFamily="34" charset="0"/>
              </a:rPr>
              <a:t>U</a:t>
            </a:r>
            <a:endParaRPr lang="en-US" altLang="ja-JP" sz="14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2598730" y="4163861"/>
            <a:ext cx="253811" cy="1754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865906" y="4266492"/>
            <a:ext cx="834846" cy="65631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 rot="16200000">
            <a:off x="-1005006" y="3548637"/>
            <a:ext cx="32319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Fission cross section  (</a:t>
            </a:r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mb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9" y="1224158"/>
            <a:ext cx="8081711" cy="470549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5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000" dirty="0" smtClean="0">
                <a:solidFill>
                  <a:schemeClr val="bg1"/>
                </a:solidFill>
                <a:latin typeface="Arial" charset="0"/>
              </a:rPr>
              <a:t>Fission fragment </a:t>
            </a:r>
            <a:r>
              <a:rPr lang="en-US" altLang="ja-JP" sz="3000" dirty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altLang="ja-JP" sz="3000" dirty="0" smtClean="0">
                <a:solidFill>
                  <a:schemeClr val="bg1"/>
                </a:solidFill>
                <a:latin typeface="Arial" charset="0"/>
              </a:rPr>
              <a:t>ass </a:t>
            </a:r>
            <a:r>
              <a:rPr lang="en-US" altLang="ja-JP" sz="3000" dirty="0">
                <a:solidFill>
                  <a:schemeClr val="bg1"/>
                </a:solidFill>
                <a:latin typeface="Arial" charset="0"/>
              </a:rPr>
              <a:t>d</a:t>
            </a:r>
            <a:r>
              <a:rPr lang="en-US" altLang="ja-JP" sz="3000" dirty="0" smtClean="0">
                <a:solidFill>
                  <a:schemeClr val="bg1"/>
                </a:solidFill>
                <a:latin typeface="Arial" charset="0"/>
              </a:rPr>
              <a:t>istributions</a:t>
            </a:r>
          </a:p>
        </p:txBody>
      </p:sp>
      <p:grpSp>
        <p:nvGrpSpPr>
          <p:cNvPr id="2" name="グループ化 117"/>
          <p:cNvGrpSpPr/>
          <p:nvPr/>
        </p:nvGrpSpPr>
        <p:grpSpPr>
          <a:xfrm>
            <a:off x="7977748" y="1949185"/>
            <a:ext cx="1346778" cy="4054831"/>
            <a:chOff x="7747180" y="1332836"/>
            <a:chExt cx="1754768" cy="4422344"/>
          </a:xfrm>
        </p:grpSpPr>
        <p:grpSp>
          <p:nvGrpSpPr>
            <p:cNvPr id="3" name="グループ化 52"/>
            <p:cNvGrpSpPr/>
            <p:nvPr/>
          </p:nvGrpSpPr>
          <p:grpSpPr>
            <a:xfrm>
              <a:off x="7747180" y="1332836"/>
              <a:ext cx="1473302" cy="3519545"/>
              <a:chOff x="5890" y="2167681"/>
              <a:chExt cx="1473302" cy="3519545"/>
            </a:xfrm>
          </p:grpSpPr>
          <p:pic>
            <p:nvPicPr>
              <p:cNvPr id="54" name="Picture 34" descr="kugel-gru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1615" y="5106325"/>
                <a:ext cx="957577" cy="580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4" descr="kugel-grue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580942" y="2274953"/>
                <a:ext cx="834845" cy="620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5" descr="kugel-gru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0" y="5209628"/>
                <a:ext cx="397775" cy="39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5" descr="kugel-gru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785" y="2439204"/>
                <a:ext cx="397775" cy="39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8" name="直線コネクタ 57"/>
              <p:cNvCxnSpPr/>
              <p:nvPr/>
            </p:nvCxnSpPr>
            <p:spPr>
              <a:xfrm>
                <a:off x="255136" y="4050014"/>
                <a:ext cx="45537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 rot="5400000" flipH="1" flipV="1">
                <a:off x="38087" y="3495219"/>
                <a:ext cx="834843" cy="793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 rot="5400000" flipH="1" flipV="1">
                <a:off x="37689" y="4578781"/>
                <a:ext cx="834846" cy="1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テキスト ボックス 72"/>
            <p:cNvSpPr txBox="1"/>
            <p:nvPr/>
          </p:nvSpPr>
          <p:spPr>
            <a:xfrm>
              <a:off x="7797036" y="4899216"/>
              <a:ext cx="1704912" cy="85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8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Low Incident Energy</a:t>
              </a:r>
              <a:endParaRPr kumimoji="1" lang="en-US" altLang="ja-JP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直線矢印コネクタ 73"/>
            <p:cNvCxnSpPr/>
            <p:nvPr/>
          </p:nvCxnSpPr>
          <p:spPr>
            <a:xfrm flipV="1">
              <a:off x="8104742" y="1775737"/>
              <a:ext cx="234305" cy="6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 rot="10800000">
              <a:off x="8359723" y="1774449"/>
              <a:ext cx="30358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flipV="1">
              <a:off x="8001343" y="4567425"/>
              <a:ext cx="234305" cy="6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 rot="10800000">
              <a:off x="8243706" y="4567425"/>
              <a:ext cx="30358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テキスト ボックス 87"/>
          <p:cNvSpPr txBox="1"/>
          <p:nvPr/>
        </p:nvSpPr>
        <p:spPr>
          <a:xfrm>
            <a:off x="7968976" y="1196752"/>
            <a:ext cx="1308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High Incident  Energy</a:t>
            </a:r>
            <a:endParaRPr kumimoji="1" lang="en-US" altLang="ja-JP" sz="1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388424" y="2540129"/>
            <a:ext cx="7489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ja-JP" sz="900" baseline="30000" dirty="0">
              <a:solidFill>
                <a:srgbClr val="990000"/>
              </a:solidFill>
              <a:latin typeface="Arial" charset="0"/>
            </a:endParaRPr>
          </a:p>
          <a:p>
            <a:r>
              <a:rPr lang="en-US" altLang="ja-JP" sz="2400" baseline="30000" dirty="0" smtClean="0">
                <a:solidFill>
                  <a:srgbClr val="008000"/>
                </a:solidFill>
                <a:latin typeface="Arial" charset="0"/>
              </a:rPr>
              <a:t>238</a:t>
            </a:r>
            <a:r>
              <a:rPr lang="en-US" altLang="ja-JP" sz="2400" dirty="0" smtClean="0">
                <a:solidFill>
                  <a:srgbClr val="008000"/>
                </a:solidFill>
                <a:latin typeface="Arial" charset="0"/>
              </a:rPr>
              <a:t>U</a:t>
            </a:r>
            <a:endParaRPr lang="en-US" altLang="ja-JP" sz="2400" baseline="30000" dirty="0" smtClean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786050" y="5643578"/>
            <a:ext cx="27542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           </a:t>
            </a:r>
            <a:r>
              <a:rPr kumimoji="1" lang="en-US" altLang="ja-JP" sz="1800" dirty="0" smtClean="0">
                <a:latin typeface="Arial" pitchFamily="34" charset="0"/>
                <a:cs typeface="Arial" pitchFamily="34" charset="0"/>
              </a:rPr>
              <a:t>Fragment Mass      </a:t>
            </a:r>
            <a:endParaRPr kumimoji="1" lang="ja-JP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テキスト ボックス 90"/>
          <p:cNvSpPr txBox="1">
            <a:spLocks noChangeArrowheads="1"/>
          </p:cNvSpPr>
          <p:nvPr/>
        </p:nvSpPr>
        <p:spPr bwMode="auto">
          <a:xfrm>
            <a:off x="5715008" y="5661084"/>
            <a:ext cx="17341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Excitation Energy of CN</a:t>
            </a:r>
          </a:p>
        </p:txBody>
      </p:sp>
      <p:cxnSp>
        <p:nvCxnSpPr>
          <p:cNvPr id="96" name="直線矢印コネクタ 95"/>
          <p:cNvCxnSpPr/>
          <p:nvPr/>
        </p:nvCxnSpPr>
        <p:spPr>
          <a:xfrm flipH="1" flipV="1">
            <a:off x="6165726" y="4763818"/>
            <a:ext cx="151788" cy="87976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6697060" y="666119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6" name="グループ化 199"/>
          <p:cNvGrpSpPr/>
          <p:nvPr/>
        </p:nvGrpSpPr>
        <p:grpSpPr>
          <a:xfrm>
            <a:off x="1034445" y="1718706"/>
            <a:ext cx="6635398" cy="3187590"/>
            <a:chOff x="945369" y="1379835"/>
            <a:chExt cx="6635398" cy="3187590"/>
          </a:xfrm>
        </p:grpSpPr>
        <p:grpSp>
          <p:nvGrpSpPr>
            <p:cNvPr id="7" name="グループ化 106"/>
            <p:cNvGrpSpPr/>
            <p:nvPr/>
          </p:nvGrpSpPr>
          <p:grpSpPr>
            <a:xfrm>
              <a:off x="6998154" y="1437336"/>
              <a:ext cx="582613" cy="3130089"/>
              <a:chOff x="6981825" y="1904206"/>
              <a:chExt cx="582613" cy="3477419"/>
            </a:xfrm>
          </p:grpSpPr>
          <p:grpSp>
            <p:nvGrpSpPr>
              <p:cNvPr id="8" name="グループ化 94"/>
              <p:cNvGrpSpPr/>
              <p:nvPr/>
            </p:nvGrpSpPr>
            <p:grpSpPr>
              <a:xfrm>
                <a:off x="6981825" y="2971800"/>
                <a:ext cx="582613" cy="2409825"/>
                <a:chOff x="5237956" y="2990850"/>
                <a:chExt cx="582613" cy="2409825"/>
              </a:xfrm>
            </p:grpSpPr>
            <p:grpSp>
              <p:nvGrpSpPr>
                <p:cNvPr id="9" name="グループ化 60"/>
                <p:cNvGrpSpPr/>
                <p:nvPr/>
              </p:nvGrpSpPr>
              <p:grpSpPr>
                <a:xfrm>
                  <a:off x="5237956" y="4105275"/>
                  <a:ext cx="581819" cy="238125"/>
                  <a:chOff x="5237956" y="4105275"/>
                  <a:chExt cx="581819" cy="238125"/>
                </a:xfrm>
              </p:grpSpPr>
              <p:cxnSp>
                <p:nvCxnSpPr>
                  <p:cNvPr id="193" name="直線矢印コネクタ 192"/>
                  <p:cNvCxnSpPr/>
                  <p:nvPr/>
                </p:nvCxnSpPr>
                <p:spPr>
                  <a:xfrm rot="5400000">
                    <a:off x="5704681" y="4219575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直線矢印コネクタ 193"/>
                  <p:cNvCxnSpPr/>
                  <p:nvPr/>
                </p:nvCxnSpPr>
                <p:spPr>
                  <a:xfrm rot="5400000">
                    <a:off x="5123656" y="4228306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グループ化 61"/>
                <p:cNvGrpSpPr/>
                <p:nvPr/>
              </p:nvGrpSpPr>
              <p:grpSpPr>
                <a:xfrm>
                  <a:off x="5237956" y="5162550"/>
                  <a:ext cx="581819" cy="238125"/>
                  <a:chOff x="5237956" y="4105275"/>
                  <a:chExt cx="581819" cy="238125"/>
                </a:xfrm>
              </p:grpSpPr>
              <p:cxnSp>
                <p:nvCxnSpPr>
                  <p:cNvPr id="185" name="直線矢印コネクタ 184"/>
                  <p:cNvCxnSpPr/>
                  <p:nvPr/>
                </p:nvCxnSpPr>
                <p:spPr>
                  <a:xfrm rot="5400000">
                    <a:off x="5704681" y="4219575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線矢印コネクタ 185"/>
                  <p:cNvCxnSpPr/>
                  <p:nvPr/>
                </p:nvCxnSpPr>
                <p:spPr>
                  <a:xfrm rot="5400000">
                    <a:off x="5123656" y="4228306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グループ化 64"/>
                <p:cNvGrpSpPr/>
                <p:nvPr/>
              </p:nvGrpSpPr>
              <p:grpSpPr>
                <a:xfrm>
                  <a:off x="5238750" y="2990850"/>
                  <a:ext cx="581819" cy="238125"/>
                  <a:chOff x="5237956" y="4105275"/>
                  <a:chExt cx="581819" cy="238125"/>
                </a:xfrm>
              </p:grpSpPr>
              <p:cxnSp>
                <p:nvCxnSpPr>
                  <p:cNvPr id="183" name="直線矢印コネクタ 182"/>
                  <p:cNvCxnSpPr/>
                  <p:nvPr/>
                </p:nvCxnSpPr>
                <p:spPr>
                  <a:xfrm rot="5400000">
                    <a:off x="5704681" y="4219575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線矢印コネクタ 183"/>
                  <p:cNvCxnSpPr/>
                  <p:nvPr/>
                </p:nvCxnSpPr>
                <p:spPr>
                  <a:xfrm rot="5400000">
                    <a:off x="5123656" y="4228306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4" name="直線矢印コネクタ 173"/>
              <p:cNvCxnSpPr/>
              <p:nvPr/>
            </p:nvCxnSpPr>
            <p:spPr>
              <a:xfrm rot="5400000">
                <a:off x="7439025" y="2018506"/>
                <a:ext cx="229394" cy="794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矢印コネクタ 174"/>
              <p:cNvCxnSpPr/>
              <p:nvPr/>
            </p:nvCxnSpPr>
            <p:spPr>
              <a:xfrm rot="5400000">
                <a:off x="6877050" y="2019300"/>
                <a:ext cx="229394" cy="794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106"/>
            <p:cNvGrpSpPr/>
            <p:nvPr/>
          </p:nvGrpSpPr>
          <p:grpSpPr>
            <a:xfrm>
              <a:off x="5507287" y="1379835"/>
              <a:ext cx="491824" cy="3130089"/>
              <a:chOff x="6981825" y="1904206"/>
              <a:chExt cx="491824" cy="3477419"/>
            </a:xfrm>
          </p:grpSpPr>
          <p:grpSp>
            <p:nvGrpSpPr>
              <p:cNvPr id="13" name="グループ化 94"/>
              <p:cNvGrpSpPr/>
              <p:nvPr/>
            </p:nvGrpSpPr>
            <p:grpSpPr>
              <a:xfrm>
                <a:off x="6981825" y="2971800"/>
                <a:ext cx="491824" cy="2409825"/>
                <a:chOff x="5237956" y="2990850"/>
                <a:chExt cx="491824" cy="2409825"/>
              </a:xfrm>
            </p:grpSpPr>
            <p:grpSp>
              <p:nvGrpSpPr>
                <p:cNvPr id="14" name="グループ化 60"/>
                <p:cNvGrpSpPr/>
                <p:nvPr/>
              </p:nvGrpSpPr>
              <p:grpSpPr>
                <a:xfrm>
                  <a:off x="5237956" y="4105275"/>
                  <a:ext cx="491030" cy="238125"/>
                  <a:chOff x="5237956" y="4105275"/>
                  <a:chExt cx="491030" cy="238125"/>
                </a:xfrm>
              </p:grpSpPr>
              <p:cxnSp>
                <p:nvCxnSpPr>
                  <p:cNvPr id="171" name="直線矢印コネクタ 170"/>
                  <p:cNvCxnSpPr/>
                  <p:nvPr/>
                </p:nvCxnSpPr>
                <p:spPr>
                  <a:xfrm rot="5400000">
                    <a:off x="5613892" y="4219575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矢印コネクタ 171"/>
                  <p:cNvCxnSpPr/>
                  <p:nvPr/>
                </p:nvCxnSpPr>
                <p:spPr>
                  <a:xfrm rot="5400000">
                    <a:off x="5123656" y="4228306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グループ化 61"/>
                <p:cNvGrpSpPr/>
                <p:nvPr/>
              </p:nvGrpSpPr>
              <p:grpSpPr>
                <a:xfrm>
                  <a:off x="5237956" y="5162550"/>
                  <a:ext cx="491030" cy="238125"/>
                  <a:chOff x="5237956" y="4105275"/>
                  <a:chExt cx="491030" cy="238125"/>
                </a:xfrm>
              </p:grpSpPr>
              <p:cxnSp>
                <p:nvCxnSpPr>
                  <p:cNvPr id="169" name="直線矢印コネクタ 168"/>
                  <p:cNvCxnSpPr/>
                  <p:nvPr/>
                </p:nvCxnSpPr>
                <p:spPr>
                  <a:xfrm rot="5400000">
                    <a:off x="5613892" y="4219575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矢印コネクタ 169"/>
                  <p:cNvCxnSpPr/>
                  <p:nvPr/>
                </p:nvCxnSpPr>
                <p:spPr>
                  <a:xfrm rot="5400000">
                    <a:off x="5123656" y="4228306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グループ化 64"/>
                <p:cNvGrpSpPr/>
                <p:nvPr/>
              </p:nvGrpSpPr>
              <p:grpSpPr>
                <a:xfrm>
                  <a:off x="5238750" y="2990850"/>
                  <a:ext cx="491030" cy="238125"/>
                  <a:chOff x="5237956" y="4105275"/>
                  <a:chExt cx="491030" cy="238125"/>
                </a:xfrm>
              </p:grpSpPr>
              <p:cxnSp>
                <p:nvCxnSpPr>
                  <p:cNvPr id="167" name="直線矢印コネクタ 166"/>
                  <p:cNvCxnSpPr/>
                  <p:nvPr/>
                </p:nvCxnSpPr>
                <p:spPr>
                  <a:xfrm rot="5400000">
                    <a:off x="5613892" y="4219575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線矢印コネクタ 167"/>
                  <p:cNvCxnSpPr/>
                  <p:nvPr/>
                </p:nvCxnSpPr>
                <p:spPr>
                  <a:xfrm rot="5400000">
                    <a:off x="5123656" y="4228306"/>
                    <a:ext cx="229394" cy="794"/>
                  </a:xfrm>
                  <a:prstGeom prst="straightConnector1">
                    <a:avLst/>
                  </a:prstGeom>
                  <a:ln w="28575">
                    <a:solidFill>
                      <a:srgbClr val="FF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2" name="直線矢印コネクタ 161"/>
              <p:cNvCxnSpPr/>
              <p:nvPr/>
            </p:nvCxnSpPr>
            <p:spPr>
              <a:xfrm rot="5400000">
                <a:off x="7348236" y="2018506"/>
                <a:ext cx="229394" cy="794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矢印コネクタ 162"/>
              <p:cNvCxnSpPr/>
              <p:nvPr/>
            </p:nvCxnSpPr>
            <p:spPr>
              <a:xfrm rot="5400000">
                <a:off x="6877050" y="2019300"/>
                <a:ext cx="229394" cy="794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94"/>
            <p:cNvGrpSpPr/>
            <p:nvPr/>
          </p:nvGrpSpPr>
          <p:grpSpPr>
            <a:xfrm>
              <a:off x="2479598" y="3314944"/>
              <a:ext cx="418529" cy="1166015"/>
              <a:chOff x="5237956" y="4105275"/>
              <a:chExt cx="418529" cy="1295400"/>
            </a:xfrm>
          </p:grpSpPr>
          <p:grpSp>
            <p:nvGrpSpPr>
              <p:cNvPr id="18" name="グループ化 60"/>
              <p:cNvGrpSpPr/>
              <p:nvPr/>
            </p:nvGrpSpPr>
            <p:grpSpPr>
              <a:xfrm>
                <a:off x="5237956" y="4105275"/>
                <a:ext cx="418529" cy="238125"/>
                <a:chOff x="5237956" y="4105275"/>
                <a:chExt cx="418529" cy="238125"/>
              </a:xfrm>
            </p:grpSpPr>
            <p:cxnSp>
              <p:nvCxnSpPr>
                <p:cNvPr id="153" name="直線矢印コネクタ 152"/>
                <p:cNvCxnSpPr/>
                <p:nvPr/>
              </p:nvCxnSpPr>
              <p:spPr>
                <a:xfrm rot="5400000">
                  <a:off x="5541391" y="4219575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矢印コネクタ 159"/>
                <p:cNvCxnSpPr/>
                <p:nvPr/>
              </p:nvCxnSpPr>
              <p:spPr>
                <a:xfrm rot="5400000">
                  <a:off x="5123656" y="4228306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グループ化 61"/>
              <p:cNvGrpSpPr/>
              <p:nvPr/>
            </p:nvGrpSpPr>
            <p:grpSpPr>
              <a:xfrm>
                <a:off x="5237956" y="5162550"/>
                <a:ext cx="418529" cy="238125"/>
                <a:chOff x="5237956" y="4105275"/>
                <a:chExt cx="418529" cy="238125"/>
              </a:xfrm>
            </p:grpSpPr>
            <p:cxnSp>
              <p:nvCxnSpPr>
                <p:cNvPr id="151" name="直線矢印コネクタ 150"/>
                <p:cNvCxnSpPr/>
                <p:nvPr/>
              </p:nvCxnSpPr>
              <p:spPr>
                <a:xfrm rot="5400000">
                  <a:off x="5541391" y="4219575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矢印コネクタ 151"/>
                <p:cNvCxnSpPr/>
                <p:nvPr/>
              </p:nvCxnSpPr>
              <p:spPr>
                <a:xfrm rot="5400000">
                  <a:off x="5123656" y="4228306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グループ化 94"/>
            <p:cNvGrpSpPr/>
            <p:nvPr/>
          </p:nvGrpSpPr>
          <p:grpSpPr>
            <a:xfrm>
              <a:off x="3970590" y="2477182"/>
              <a:ext cx="500968" cy="1956854"/>
              <a:chOff x="5237956" y="3226682"/>
              <a:chExt cx="500968" cy="2173993"/>
            </a:xfrm>
          </p:grpSpPr>
          <p:grpSp>
            <p:nvGrpSpPr>
              <p:cNvPr id="21" name="グループ化 60"/>
              <p:cNvGrpSpPr/>
              <p:nvPr/>
            </p:nvGrpSpPr>
            <p:grpSpPr>
              <a:xfrm>
                <a:off x="5237956" y="4105275"/>
                <a:ext cx="500174" cy="238125"/>
                <a:chOff x="5237956" y="4105275"/>
                <a:chExt cx="500174" cy="238125"/>
              </a:xfrm>
            </p:grpSpPr>
            <p:cxnSp>
              <p:nvCxnSpPr>
                <p:cNvPr id="145" name="直線矢印コネクタ 144"/>
                <p:cNvCxnSpPr/>
                <p:nvPr/>
              </p:nvCxnSpPr>
              <p:spPr>
                <a:xfrm rot="5400000">
                  <a:off x="5623036" y="4219575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矢印コネクタ 145"/>
                <p:cNvCxnSpPr/>
                <p:nvPr/>
              </p:nvCxnSpPr>
              <p:spPr>
                <a:xfrm rot="5400000">
                  <a:off x="5123656" y="4228306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61"/>
              <p:cNvGrpSpPr/>
              <p:nvPr/>
            </p:nvGrpSpPr>
            <p:grpSpPr>
              <a:xfrm>
                <a:off x="5237956" y="5162550"/>
                <a:ext cx="500174" cy="238125"/>
                <a:chOff x="5237956" y="4105275"/>
                <a:chExt cx="500174" cy="238125"/>
              </a:xfrm>
            </p:grpSpPr>
            <p:cxnSp>
              <p:nvCxnSpPr>
                <p:cNvPr id="143" name="直線矢印コネクタ 142"/>
                <p:cNvCxnSpPr/>
                <p:nvPr/>
              </p:nvCxnSpPr>
              <p:spPr>
                <a:xfrm rot="5400000">
                  <a:off x="5623036" y="4219575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矢印コネクタ 143"/>
                <p:cNvCxnSpPr/>
                <p:nvPr/>
              </p:nvCxnSpPr>
              <p:spPr>
                <a:xfrm rot="5400000">
                  <a:off x="5123656" y="4228306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グループ化 64"/>
              <p:cNvGrpSpPr/>
              <p:nvPr/>
            </p:nvGrpSpPr>
            <p:grpSpPr>
              <a:xfrm>
                <a:off x="5238750" y="3226682"/>
                <a:ext cx="500174" cy="238125"/>
                <a:chOff x="5237956" y="4341107"/>
                <a:chExt cx="500174" cy="238125"/>
              </a:xfrm>
            </p:grpSpPr>
            <p:cxnSp>
              <p:nvCxnSpPr>
                <p:cNvPr id="141" name="直線矢印コネクタ 140"/>
                <p:cNvCxnSpPr/>
                <p:nvPr/>
              </p:nvCxnSpPr>
              <p:spPr>
                <a:xfrm rot="5400000">
                  <a:off x="5623036" y="4455407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矢印コネクタ 141"/>
                <p:cNvCxnSpPr/>
                <p:nvPr/>
              </p:nvCxnSpPr>
              <p:spPr>
                <a:xfrm rot="5400000">
                  <a:off x="5123656" y="4464138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グループ化 94"/>
            <p:cNvGrpSpPr/>
            <p:nvPr/>
          </p:nvGrpSpPr>
          <p:grpSpPr>
            <a:xfrm>
              <a:off x="945369" y="3304124"/>
              <a:ext cx="418529" cy="1166015"/>
              <a:chOff x="5237956" y="4105275"/>
              <a:chExt cx="418529" cy="1295400"/>
            </a:xfrm>
          </p:grpSpPr>
          <p:grpSp>
            <p:nvGrpSpPr>
              <p:cNvPr id="25" name="グループ化 60"/>
              <p:cNvGrpSpPr/>
              <p:nvPr/>
            </p:nvGrpSpPr>
            <p:grpSpPr>
              <a:xfrm>
                <a:off x="5237956" y="4105275"/>
                <a:ext cx="418529" cy="238125"/>
                <a:chOff x="5237956" y="4105275"/>
                <a:chExt cx="418529" cy="238125"/>
              </a:xfrm>
            </p:grpSpPr>
            <p:cxnSp>
              <p:nvCxnSpPr>
                <p:cNvPr id="136" name="直線矢印コネクタ 135"/>
                <p:cNvCxnSpPr/>
                <p:nvPr/>
              </p:nvCxnSpPr>
              <p:spPr>
                <a:xfrm rot="5400000">
                  <a:off x="5541391" y="4219575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矢印コネクタ 136"/>
                <p:cNvCxnSpPr/>
                <p:nvPr/>
              </p:nvCxnSpPr>
              <p:spPr>
                <a:xfrm rot="5400000">
                  <a:off x="5123656" y="4228306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グループ化 61"/>
              <p:cNvGrpSpPr/>
              <p:nvPr/>
            </p:nvGrpSpPr>
            <p:grpSpPr>
              <a:xfrm>
                <a:off x="5237956" y="5162550"/>
                <a:ext cx="418529" cy="238125"/>
                <a:chOff x="5237956" y="4105275"/>
                <a:chExt cx="418529" cy="238125"/>
              </a:xfrm>
            </p:grpSpPr>
            <p:cxnSp>
              <p:nvCxnSpPr>
                <p:cNvPr id="134" name="直線矢印コネクタ 133"/>
                <p:cNvCxnSpPr/>
                <p:nvPr/>
              </p:nvCxnSpPr>
              <p:spPr>
                <a:xfrm rot="5400000">
                  <a:off x="5541391" y="4219575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矢印コネクタ 134"/>
                <p:cNvCxnSpPr/>
                <p:nvPr/>
              </p:nvCxnSpPr>
              <p:spPr>
                <a:xfrm rot="5400000">
                  <a:off x="5123656" y="4228306"/>
                  <a:ext cx="229394" cy="794"/>
                </a:xfrm>
                <a:prstGeom prst="straightConnector1">
                  <a:avLst/>
                </a:prstGeom>
                <a:ln w="28575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8" name="テキスト ボックス 97"/>
          <p:cNvSpPr txBox="1"/>
          <p:nvPr/>
        </p:nvSpPr>
        <p:spPr>
          <a:xfrm rot="16200000">
            <a:off x="-1922155" y="3283843"/>
            <a:ext cx="43652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Cross section to produce fragments (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mb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49"/>
          <p:cNvSpPr txBox="1">
            <a:spLocks noChangeArrowheads="1"/>
          </p:cNvSpPr>
          <p:nvPr/>
        </p:nvSpPr>
        <p:spPr bwMode="auto">
          <a:xfrm>
            <a:off x="1452974" y="6215082"/>
            <a:ext cx="2603874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sz="3000" dirty="0" err="1" smtClean="0">
                <a:solidFill>
                  <a:srgbClr val="FF00FF"/>
                </a:solidFill>
                <a:latin typeface="Arial" pitchFamily="34" charset="0"/>
              </a:rPr>
              <a:t>Quasifission</a:t>
            </a:r>
            <a:endParaRPr lang="en-US" altLang="ja-JP" sz="3000" dirty="0">
              <a:solidFill>
                <a:srgbClr val="FF00FF"/>
              </a:solidFill>
              <a:latin typeface="Arial" pitchFamily="34" charset="0"/>
            </a:endParaRPr>
          </a:p>
        </p:txBody>
      </p:sp>
      <p:sp>
        <p:nvSpPr>
          <p:cNvPr id="105" name="テキスト ボックス 90"/>
          <p:cNvSpPr txBox="1">
            <a:spLocks noChangeArrowheads="1"/>
          </p:cNvSpPr>
          <p:nvPr/>
        </p:nvSpPr>
        <p:spPr bwMode="auto">
          <a:xfrm>
            <a:off x="4827886" y="6256872"/>
            <a:ext cx="4280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" pitchFamily="34" charset="0"/>
              </a:rPr>
              <a:t>K. Nishio et al., Phys. Rev. C, </a:t>
            </a:r>
            <a:r>
              <a:rPr lang="en-US" altLang="ja-JP" sz="1400" b="1" dirty="0" smtClean="0">
                <a:latin typeface="Arial" pitchFamily="34" charset="0"/>
              </a:rPr>
              <a:t>77</a:t>
            </a:r>
            <a:r>
              <a:rPr lang="en-US" altLang="ja-JP" sz="1400" dirty="0" smtClean="0">
                <a:latin typeface="Arial" pitchFamily="34" charset="0"/>
              </a:rPr>
              <a:t>, 064607 (2008).</a:t>
            </a:r>
          </a:p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K. Nishio et al., Phys. Rev. C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044604 (2010).</a:t>
            </a:r>
          </a:p>
        </p:txBody>
      </p:sp>
      <p:grpSp>
        <p:nvGrpSpPr>
          <p:cNvPr id="104" name="グループ化 103"/>
          <p:cNvGrpSpPr/>
          <p:nvPr/>
        </p:nvGrpSpPr>
        <p:grpSpPr>
          <a:xfrm>
            <a:off x="685114" y="1196752"/>
            <a:ext cx="4156840" cy="4303950"/>
            <a:chOff x="685114" y="1196752"/>
            <a:chExt cx="4156840" cy="4303950"/>
          </a:xfrm>
        </p:grpSpPr>
        <p:sp>
          <p:nvSpPr>
            <p:cNvPr id="100" name="正方形/長方形 99"/>
            <p:cNvSpPr/>
            <p:nvPr/>
          </p:nvSpPr>
          <p:spPr>
            <a:xfrm>
              <a:off x="685114" y="1196752"/>
              <a:ext cx="1143008" cy="4303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3731662" y="1196752"/>
              <a:ext cx="1110292" cy="4303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38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9759</TotalTime>
  <Words>1055</Words>
  <Application>Microsoft Office PowerPoint</Application>
  <PresentationFormat>Presentazione su schermo (4:3)</PresentationFormat>
  <Paragraphs>272</Paragraphs>
  <Slides>18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Office テーマ</vt:lpstr>
      <vt:lpstr>ｸﾞﾗﾌ</vt:lpstr>
      <vt:lpstr>CorelDRAW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Orientation effects in 36S + 238U</vt:lpstr>
      <vt:lpstr>Fission fragment mass distributions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Fusion probabilities for 40,48Ca + 238U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Katsuhisa Nishio</dc:creator>
  <cp:lastModifiedBy>tecno</cp:lastModifiedBy>
  <cp:revision>1234</cp:revision>
  <cp:lastPrinted>2013-03-21T14:36:10Z</cp:lastPrinted>
  <dcterms:created xsi:type="dcterms:W3CDTF">2011-12-23T14:19:38Z</dcterms:created>
  <dcterms:modified xsi:type="dcterms:W3CDTF">2013-06-07T06:13:59Z</dcterms:modified>
</cp:coreProperties>
</file>