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09" r:id="rId3"/>
    <p:sldId id="510" r:id="rId4"/>
    <p:sldId id="511" r:id="rId5"/>
    <p:sldId id="271" r:id="rId6"/>
    <p:sldId id="473" r:id="rId7"/>
    <p:sldId id="474" r:id="rId8"/>
    <p:sldId id="456" r:id="rId9"/>
    <p:sldId id="502" r:id="rId10"/>
    <p:sldId id="469" r:id="rId11"/>
    <p:sldId id="453" r:id="rId12"/>
    <p:sldId id="480" r:id="rId13"/>
    <p:sldId id="479" r:id="rId14"/>
    <p:sldId id="478" r:id="rId15"/>
    <p:sldId id="499" r:id="rId16"/>
    <p:sldId id="481" r:id="rId17"/>
    <p:sldId id="458" r:id="rId18"/>
    <p:sldId id="457" r:id="rId19"/>
    <p:sldId id="459" r:id="rId20"/>
    <p:sldId id="466" r:id="rId21"/>
    <p:sldId id="467" r:id="rId22"/>
    <p:sldId id="503" r:id="rId23"/>
    <p:sldId id="482" r:id="rId24"/>
    <p:sldId id="483" r:id="rId25"/>
    <p:sldId id="449" r:id="rId26"/>
    <p:sldId id="447" r:id="rId27"/>
    <p:sldId id="514" r:id="rId28"/>
    <p:sldId id="485" r:id="rId29"/>
    <p:sldId id="508" r:id="rId30"/>
    <p:sldId id="486" r:id="rId31"/>
    <p:sldId id="487" r:id="rId32"/>
    <p:sldId id="504" r:id="rId33"/>
    <p:sldId id="500" r:id="rId34"/>
    <p:sldId id="512" r:id="rId35"/>
    <p:sldId id="489" r:id="rId36"/>
    <p:sldId id="501" r:id="rId37"/>
    <p:sldId id="490" r:id="rId38"/>
    <p:sldId id="492" r:id="rId39"/>
    <p:sldId id="493" r:id="rId40"/>
    <p:sldId id="495" r:id="rId41"/>
    <p:sldId id="496" r:id="rId42"/>
    <p:sldId id="497" r:id="rId43"/>
    <p:sldId id="513" r:id="rId44"/>
    <p:sldId id="49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7C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815" autoAdjust="0"/>
    <p:restoredTop sz="9466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64.wmf"/><Relationship Id="rId7" Type="http://schemas.openxmlformats.org/officeDocument/2006/relationships/image" Target="../media/image74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3.wmf"/><Relationship Id="rId5" Type="http://schemas.openxmlformats.org/officeDocument/2006/relationships/image" Target="../media/image62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62.wmf"/><Relationship Id="rId4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9A023-9473-4AFA-A1F8-C5F58EE1BB22}" type="datetimeFigureOut">
              <a:rPr lang="ro-RO"/>
              <a:pPr>
                <a:defRPr/>
              </a:pPr>
              <a:t>06.06.2013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8AF6D-DC5E-4D52-8F87-AEB169B75736}" type="slidenum">
              <a:rPr lang="ro-RO"/>
              <a:pPr>
                <a:defRPr/>
              </a:pPr>
              <a:t>‹N›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64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8AF6D-DC5E-4D52-8F87-AEB169B75736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8AF6D-DC5E-4D52-8F87-AEB169B75736}" type="slidenum">
              <a:rPr lang="ro-RO" smtClean="0"/>
              <a:pPr>
                <a:defRPr/>
              </a:pPr>
              <a:t>26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9D1E2-11E8-4818-A771-F845F908D57C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88ED-2604-42D8-A815-EE7460F37002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4DFA-4F7D-4910-9AC3-3ED86E00F2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3723-4E6F-4A9F-BF0F-38D8A8A6AB1F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F562-34B8-4E11-A16A-93DD83DDEB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AB8A-34DF-4D6B-92EA-6763DA144977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2117-77C2-46B2-8FD5-8FFCC1650C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5E45-6BBB-438E-8693-961AF45E8F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32B3-FDCF-44BE-8661-524C35085494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AE0D-479F-4F64-92FA-DA33C5D44D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0D218-3141-4D62-853D-CF6468E1A592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EE30-65B4-480F-A1BD-F86717FA25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B49B-CD10-490C-9A85-BF97878FE7E8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4E8F-26AB-4276-BC72-93DCD724BA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2AE1-3099-496E-8AD1-9123924FA97D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6942-A524-4AF9-A387-306BF69E5D3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BCCB-FED2-4363-B27E-0A4A8E1C3DF8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0F25-9EC0-4F27-8260-B78FB6F904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E729-05F5-4301-AF4D-7535BEB00ECD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BB4E-476D-432A-A07E-8E3FB7AEECB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53CC-92EE-4DDB-84E0-B2CE1835BF96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82E3-5F37-40A9-A8C6-E6463F8C97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5379-416B-4576-AF02-03E997A147B2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0C8C-4380-4C44-A568-0D736D74CB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56036-26CE-42A4-8904-38AB312D68BC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5C8AD-42D8-4634-8A3C-5D11A7D8A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66.wmf"/><Relationship Id="rId3" Type="http://schemas.openxmlformats.org/officeDocument/2006/relationships/image" Target="../media/image67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76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3.wmf"/><Relationship Id="rId5" Type="http://schemas.openxmlformats.org/officeDocument/2006/relationships/image" Target="../media/image71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9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3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png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0.wmf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6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7.png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6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6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6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4.bin"/><Relationship Id="rId3" Type="http://schemas.openxmlformats.org/officeDocument/2006/relationships/image" Target="../media/image126.png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9.png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128.png"/><Relationship Id="rId10" Type="http://schemas.openxmlformats.org/officeDocument/2006/relationships/image" Target="../media/image123.wmf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2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2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1534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COLLECTIVE FEATURES OF NUCLEAR DYNAMICS WITH EXOTIC NUCLEI WITHIN MICROSCOPIC TRANSPORT MODELS</a:t>
            </a:r>
            <a:r>
              <a:rPr lang="en-US" b="1" dirty="0" smtClean="0"/>
              <a:t>  </a:t>
            </a: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1752600" y="3276600"/>
            <a:ext cx="51816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lbertus MT" pitchFamily="34" charset="0"/>
                <a:cs typeface="Aharoni" pitchFamily="2" charset="-79"/>
              </a:rPr>
              <a:t>Virgil </a:t>
            </a:r>
            <a:r>
              <a:rPr lang="en-US" b="1" dirty="0" err="1" smtClean="0">
                <a:solidFill>
                  <a:schemeClr val="tx1"/>
                </a:solidFill>
                <a:latin typeface="Albertus MT" pitchFamily="34" charset="0"/>
                <a:cs typeface="Aharoni" pitchFamily="2" charset="-79"/>
              </a:rPr>
              <a:t>Baran</a:t>
            </a:r>
            <a:endParaRPr lang="en-US" b="1" dirty="0" smtClean="0">
              <a:solidFill>
                <a:schemeClr val="tx1"/>
              </a:solidFill>
              <a:latin typeface="Albertus MT" pitchFamily="34" charset="0"/>
              <a:cs typeface="Aharoni" pitchFamily="2" charset="-79"/>
            </a:endParaRP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lbertus MT" pitchFamily="34" charset="0"/>
                <a:cs typeface="Aharoni" pitchFamily="2" charset="-79"/>
              </a:rPr>
              <a:t>University of Bucharest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lbertus MT" pitchFamily="34" charset="0"/>
                <a:cs typeface="Aharoni" pitchFamily="2" charset="-79"/>
              </a:rPr>
              <a:t>ROMANIA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92399"/>
            <a:ext cx="1905000" cy="269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029200"/>
            <a:ext cx="164981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876800"/>
            <a:ext cx="14554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66" y="828592"/>
            <a:ext cx="8951734" cy="58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447800" y="76200"/>
            <a:ext cx="6324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NUCLEAR EQUATION OF STATE (T=0 MEV) </a:t>
            </a:r>
            <a:endParaRPr lang="ro-RO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2785" t="33163" r="29445" b="24170"/>
          <a:stretch>
            <a:fillRect/>
          </a:stretch>
        </p:blipFill>
        <p:spPr bwMode="auto">
          <a:xfrm>
            <a:off x="306388" y="1239838"/>
            <a:ext cx="434181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981200" y="1660525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latin typeface="Times New Roman" pitchFamily="18" charset="0"/>
              </a:rPr>
              <a:t>neutron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2041525" y="3870325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latin typeface="Times New Roman" pitchFamily="18" charset="0"/>
              </a:rPr>
              <a:t>proton</a:t>
            </a:r>
          </a:p>
        </p:txBody>
      </p:sp>
      <p:sp>
        <p:nvSpPr>
          <p:cNvPr id="21514" name="Freeform 7"/>
          <p:cNvSpPr>
            <a:spLocks/>
          </p:cNvSpPr>
          <p:nvPr/>
        </p:nvSpPr>
        <p:spPr bwMode="auto">
          <a:xfrm>
            <a:off x="1222375" y="2243138"/>
            <a:ext cx="3048000" cy="774700"/>
          </a:xfrm>
          <a:custGeom>
            <a:avLst/>
            <a:gdLst>
              <a:gd name="T0" fmla="*/ 0 w 1920"/>
              <a:gd name="T1" fmla="*/ 2147483647 h 488"/>
              <a:gd name="T2" fmla="*/ 2147483647 w 1920"/>
              <a:gd name="T3" fmla="*/ 2147483647 h 488"/>
              <a:gd name="T4" fmla="*/ 2147483647 w 1920"/>
              <a:gd name="T5" fmla="*/ 2147483647 h 488"/>
              <a:gd name="T6" fmla="*/ 2147483647 w 1920"/>
              <a:gd name="T7" fmla="*/ 2147483647 h 488"/>
              <a:gd name="T8" fmla="*/ 2147483647 w 1920"/>
              <a:gd name="T9" fmla="*/ 2147483647 h 488"/>
              <a:gd name="T10" fmla="*/ 2147483647 w 1920"/>
              <a:gd name="T11" fmla="*/ 2147483647 h 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488"/>
              <a:gd name="T20" fmla="*/ 1920 w 1920"/>
              <a:gd name="T21" fmla="*/ 488 h 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488">
                <a:moveTo>
                  <a:pt x="0" y="488"/>
                </a:moveTo>
                <a:cubicBezTo>
                  <a:pt x="64" y="424"/>
                  <a:pt x="128" y="360"/>
                  <a:pt x="240" y="296"/>
                </a:cubicBezTo>
                <a:cubicBezTo>
                  <a:pt x="352" y="232"/>
                  <a:pt x="528" y="152"/>
                  <a:pt x="672" y="104"/>
                </a:cubicBezTo>
                <a:cubicBezTo>
                  <a:pt x="816" y="56"/>
                  <a:pt x="944" y="16"/>
                  <a:pt x="1104" y="8"/>
                </a:cubicBezTo>
                <a:cubicBezTo>
                  <a:pt x="1264" y="0"/>
                  <a:pt x="1496" y="32"/>
                  <a:pt x="1632" y="56"/>
                </a:cubicBezTo>
                <a:cubicBezTo>
                  <a:pt x="1768" y="80"/>
                  <a:pt x="1872" y="136"/>
                  <a:pt x="1920" y="152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8"/>
          <p:cNvSpPr>
            <a:spLocks/>
          </p:cNvSpPr>
          <p:nvPr/>
        </p:nvSpPr>
        <p:spPr bwMode="auto">
          <a:xfrm>
            <a:off x="1222375" y="3116263"/>
            <a:ext cx="3048000" cy="711200"/>
          </a:xfrm>
          <a:custGeom>
            <a:avLst/>
            <a:gdLst>
              <a:gd name="T0" fmla="*/ 0 w 1920"/>
              <a:gd name="T1" fmla="*/ 0 h 448"/>
              <a:gd name="T2" fmla="*/ 2147483647 w 1920"/>
              <a:gd name="T3" fmla="*/ 2147483647 h 448"/>
              <a:gd name="T4" fmla="*/ 2147483647 w 1920"/>
              <a:gd name="T5" fmla="*/ 2147483647 h 448"/>
              <a:gd name="T6" fmla="*/ 2147483647 w 1920"/>
              <a:gd name="T7" fmla="*/ 2147483647 h 448"/>
              <a:gd name="T8" fmla="*/ 2147483647 w 1920"/>
              <a:gd name="T9" fmla="*/ 2147483647 h 448"/>
              <a:gd name="T10" fmla="*/ 2147483647 w 1920"/>
              <a:gd name="T11" fmla="*/ 2147483647 h 448"/>
              <a:gd name="T12" fmla="*/ 2147483647 w 1920"/>
              <a:gd name="T13" fmla="*/ 2147483647 h 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448"/>
              <a:gd name="T23" fmla="*/ 1920 w 1920"/>
              <a:gd name="T24" fmla="*/ 448 h 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448">
                <a:moveTo>
                  <a:pt x="0" y="0"/>
                </a:moveTo>
                <a:cubicBezTo>
                  <a:pt x="84" y="64"/>
                  <a:pt x="168" y="128"/>
                  <a:pt x="288" y="192"/>
                </a:cubicBezTo>
                <a:cubicBezTo>
                  <a:pt x="408" y="256"/>
                  <a:pt x="592" y="344"/>
                  <a:pt x="720" y="384"/>
                </a:cubicBezTo>
                <a:cubicBezTo>
                  <a:pt x="848" y="424"/>
                  <a:pt x="920" y="424"/>
                  <a:pt x="1056" y="432"/>
                </a:cubicBezTo>
                <a:cubicBezTo>
                  <a:pt x="1192" y="440"/>
                  <a:pt x="1408" y="448"/>
                  <a:pt x="1536" y="432"/>
                </a:cubicBezTo>
                <a:cubicBezTo>
                  <a:pt x="1664" y="416"/>
                  <a:pt x="1760" y="360"/>
                  <a:pt x="1824" y="336"/>
                </a:cubicBezTo>
                <a:cubicBezTo>
                  <a:pt x="1888" y="312"/>
                  <a:pt x="1904" y="296"/>
                  <a:pt x="1920" y="288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9"/>
          <p:cNvSpPr>
            <a:spLocks noChangeShapeType="1"/>
          </p:cNvSpPr>
          <p:nvPr/>
        </p:nvSpPr>
        <p:spPr bwMode="auto">
          <a:xfrm flipV="1">
            <a:off x="1270000" y="2128838"/>
            <a:ext cx="30480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0"/>
          <p:cNvSpPr>
            <a:spLocks noChangeShapeType="1"/>
          </p:cNvSpPr>
          <p:nvPr/>
        </p:nvSpPr>
        <p:spPr bwMode="auto">
          <a:xfrm>
            <a:off x="1103313" y="3060700"/>
            <a:ext cx="3048000" cy="838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11"/>
          <p:cNvSpPr>
            <a:spLocks/>
          </p:cNvSpPr>
          <p:nvPr/>
        </p:nvSpPr>
        <p:spPr bwMode="auto">
          <a:xfrm>
            <a:off x="1150938" y="1811338"/>
            <a:ext cx="3048000" cy="1219200"/>
          </a:xfrm>
          <a:custGeom>
            <a:avLst/>
            <a:gdLst>
              <a:gd name="T0" fmla="*/ 0 w 1920"/>
              <a:gd name="T1" fmla="*/ 2147483647 h 768"/>
              <a:gd name="T2" fmla="*/ 2147483647 w 1920"/>
              <a:gd name="T3" fmla="*/ 2147483647 h 768"/>
              <a:gd name="T4" fmla="*/ 2147483647 w 1920"/>
              <a:gd name="T5" fmla="*/ 2147483647 h 768"/>
              <a:gd name="T6" fmla="*/ 2147483647 w 1920"/>
              <a:gd name="T7" fmla="*/ 2147483647 h 768"/>
              <a:gd name="T8" fmla="*/ 2147483647 w 1920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768"/>
              <a:gd name="T17" fmla="*/ 1920 w 1920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768">
                <a:moveTo>
                  <a:pt x="0" y="768"/>
                </a:moveTo>
                <a:cubicBezTo>
                  <a:pt x="104" y="760"/>
                  <a:pt x="208" y="752"/>
                  <a:pt x="336" y="720"/>
                </a:cubicBezTo>
                <a:cubicBezTo>
                  <a:pt x="464" y="688"/>
                  <a:pt x="608" y="640"/>
                  <a:pt x="768" y="576"/>
                </a:cubicBezTo>
                <a:cubicBezTo>
                  <a:pt x="928" y="512"/>
                  <a:pt x="1104" y="432"/>
                  <a:pt x="1296" y="336"/>
                </a:cubicBezTo>
                <a:cubicBezTo>
                  <a:pt x="1488" y="240"/>
                  <a:pt x="1704" y="120"/>
                  <a:pt x="192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12"/>
          <p:cNvSpPr>
            <a:spLocks/>
          </p:cNvSpPr>
          <p:nvPr/>
        </p:nvSpPr>
        <p:spPr bwMode="auto">
          <a:xfrm flipV="1">
            <a:off x="1295400" y="3048000"/>
            <a:ext cx="3048000" cy="1066800"/>
          </a:xfrm>
          <a:custGeom>
            <a:avLst/>
            <a:gdLst>
              <a:gd name="T0" fmla="*/ 0 w 1920"/>
              <a:gd name="T1" fmla="*/ 2147483647 h 768"/>
              <a:gd name="T2" fmla="*/ 2147483647 w 1920"/>
              <a:gd name="T3" fmla="*/ 2147483647 h 768"/>
              <a:gd name="T4" fmla="*/ 2147483647 w 1920"/>
              <a:gd name="T5" fmla="*/ 2147483647 h 768"/>
              <a:gd name="T6" fmla="*/ 2147483647 w 1920"/>
              <a:gd name="T7" fmla="*/ 2147483647 h 768"/>
              <a:gd name="T8" fmla="*/ 2147483647 w 1920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768"/>
              <a:gd name="T17" fmla="*/ 1920 w 1920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768">
                <a:moveTo>
                  <a:pt x="0" y="768"/>
                </a:moveTo>
                <a:cubicBezTo>
                  <a:pt x="104" y="760"/>
                  <a:pt x="208" y="752"/>
                  <a:pt x="336" y="720"/>
                </a:cubicBezTo>
                <a:cubicBezTo>
                  <a:pt x="464" y="688"/>
                  <a:pt x="608" y="640"/>
                  <a:pt x="768" y="576"/>
                </a:cubicBezTo>
                <a:cubicBezTo>
                  <a:pt x="928" y="512"/>
                  <a:pt x="1104" y="432"/>
                  <a:pt x="1296" y="336"/>
                </a:cubicBezTo>
                <a:cubicBezTo>
                  <a:pt x="1488" y="240"/>
                  <a:pt x="1704" y="120"/>
                  <a:pt x="192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468313" y="5416550"/>
            <a:ext cx="6096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68313" y="5632450"/>
            <a:ext cx="604837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16"/>
          <p:cNvSpPr txBox="1">
            <a:spLocks noChangeArrowheads="1"/>
          </p:cNvSpPr>
          <p:nvPr/>
        </p:nvSpPr>
        <p:spPr bwMode="auto">
          <a:xfrm>
            <a:off x="1173540" y="5153025"/>
            <a:ext cx="156966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Times New Roman" pitchFamily="18" charset="0"/>
              </a:rPr>
              <a:t>Asy-stiff</a:t>
            </a:r>
          </a:p>
          <a:p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</a:rPr>
              <a:t>Asy-soft</a:t>
            </a:r>
          </a:p>
          <a:p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</a:rPr>
              <a:t>Asy-superstiff</a:t>
            </a:r>
            <a:endParaRPr lang="en-US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5153025" y="1219200"/>
          <a:ext cx="34925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Equation" r:id="rId4" imgW="1574640" imgH="444240" progId="Equation.3">
                  <p:embed/>
                </p:oleObj>
              </mc:Choice>
              <mc:Fallback>
                <p:oleObj name="Equation" r:id="rId4" imgW="15746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1219200"/>
                        <a:ext cx="34925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800600" y="2181225"/>
          <a:ext cx="280511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name="Equation" r:id="rId6" imgW="1307880" imgH="660240" progId="Equation.3">
                  <p:embed/>
                </p:oleObj>
              </mc:Choice>
              <mc:Fallback>
                <p:oleObj name="Equation" r:id="rId6" imgW="130788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81225"/>
                        <a:ext cx="2805113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800600" y="3557588"/>
          <a:ext cx="155257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Equation" r:id="rId8" imgW="723600" imgH="660240" progId="Equation.3">
                  <p:embed/>
                </p:oleObj>
              </mc:Choice>
              <mc:Fallback>
                <p:oleObj name="Equation" r:id="rId8" imgW="72360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57588"/>
                        <a:ext cx="1552575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800600" y="4929188"/>
          <a:ext cx="250507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10" imgW="1168200" imgH="660240" progId="Equation.3">
                  <p:embed/>
                </p:oleObj>
              </mc:Choice>
              <mc:Fallback>
                <p:oleObj name="Equation" r:id="rId10" imgW="11682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29188"/>
                        <a:ext cx="2505075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TextBox 30"/>
          <p:cNvSpPr txBox="1">
            <a:spLocks noChangeArrowheads="1"/>
          </p:cNvSpPr>
          <p:nvPr/>
        </p:nvSpPr>
        <p:spPr bwMode="auto">
          <a:xfrm>
            <a:off x="7772400" y="2790825"/>
            <a:ext cx="1191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L=14MeV</a:t>
            </a:r>
            <a:endParaRPr lang="en-US" b="1" dirty="0"/>
          </a:p>
        </p:txBody>
      </p:sp>
      <p:sp>
        <p:nvSpPr>
          <p:cNvPr id="21524" name="TextBox 31"/>
          <p:cNvSpPr txBox="1">
            <a:spLocks noChangeArrowheads="1"/>
          </p:cNvSpPr>
          <p:nvPr/>
        </p:nvSpPr>
        <p:spPr bwMode="auto">
          <a:xfrm>
            <a:off x="7772400" y="4125913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L=72 </a:t>
            </a:r>
            <a:r>
              <a:rPr lang="en-US" b="1" dirty="0" err="1" smtClean="0"/>
              <a:t>MeV</a:t>
            </a:r>
            <a:endParaRPr lang="en-US" b="1" dirty="0"/>
          </a:p>
        </p:txBody>
      </p:sp>
      <p:sp>
        <p:nvSpPr>
          <p:cNvPr id="21525" name="TextBox 32"/>
          <p:cNvSpPr txBox="1">
            <a:spLocks noChangeArrowheads="1"/>
          </p:cNvSpPr>
          <p:nvPr/>
        </p:nvSpPr>
        <p:spPr bwMode="auto">
          <a:xfrm>
            <a:off x="7736128" y="5497513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L=96 </a:t>
            </a:r>
            <a:r>
              <a:rPr lang="en-US" b="1" dirty="0" err="1" smtClean="0"/>
              <a:t>MeV</a:t>
            </a:r>
            <a:endParaRPr lang="en-US" b="1" dirty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010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ISOVECTOR  MEAN  FIELD: THE SLOPE  PARAMETER  L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457200" y="5867400"/>
            <a:ext cx="604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565400" y="1214438"/>
          <a:ext cx="34353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5" name="Equation" r:id="rId3" imgW="1765080" imgH="444240" progId="Equation.3">
                  <p:embed/>
                </p:oleObj>
              </mc:Choice>
              <mc:Fallback>
                <p:oleObj name="Equation" r:id="rId3" imgW="17650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214438"/>
                        <a:ext cx="34353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098800" y="2722562"/>
          <a:ext cx="37592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6" name="Equation" r:id="rId5" imgW="1536480" imgH="444240" progId="Equation.3">
                  <p:embed/>
                </p:oleObj>
              </mc:Choice>
              <mc:Fallback>
                <p:oleObj name="Equation" r:id="rId5" imgW="15364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722562"/>
                        <a:ext cx="37592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960687" y="4489450"/>
          <a:ext cx="313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7" name="Equation" r:id="rId7" imgW="1346040" imgH="330120" progId="Equation.3">
                  <p:embed/>
                </p:oleObj>
              </mc:Choice>
              <mc:Fallback>
                <p:oleObj name="Equation" r:id="rId7" imgW="1346040" imgH="330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7" y="4489450"/>
                        <a:ext cx="313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724025" y="76200"/>
            <a:ext cx="528637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STATIC PROPERTIES: NUCLEAR SKIN 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285750" y="4572000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NEUTRON </a:t>
            </a:r>
            <a:r>
              <a:rPr lang="en-US" b="1" dirty="0" smtClean="0"/>
              <a:t>SKIN</a:t>
            </a:r>
          </a:p>
          <a:p>
            <a:pPr algn="ctr"/>
            <a:r>
              <a:rPr lang="en-US" b="1" dirty="0" smtClean="0"/>
              <a:t>THICKNESS</a:t>
            </a:r>
            <a:endParaRPr lang="en-US" b="1" dirty="0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142875" y="2982912"/>
            <a:ext cx="286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MEAN SQUARE RADIUS</a:t>
            </a:r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714375" y="1500188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DENSITY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58197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STATIC PROPERTIES: </a:t>
            </a:r>
            <a:r>
              <a:rPr lang="en-US" sz="2400" b="1" dirty="0" smtClean="0">
                <a:solidFill>
                  <a:srgbClr val="FF0000"/>
                </a:solidFill>
              </a:rPr>
              <a:t>DENSITY PROFILES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624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5463"/>
            <a:ext cx="50960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38200"/>
            <a:ext cx="3243262" cy="93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05200"/>
            <a:ext cx="3842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181600" y="2995412"/>
          <a:ext cx="3886200" cy="2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2" name="Equation" r:id="rId6" imgW="2565360" imgH="203040" progId="Equation.3">
                  <p:embed/>
                </p:oleObj>
              </mc:Choice>
              <mc:Fallback>
                <p:oleObj name="Equation" r:id="rId6" imgW="2565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95412"/>
                        <a:ext cx="3886200" cy="2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8167687" y="3757613"/>
          <a:ext cx="5191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3" name="Equation" r:id="rId8" imgW="342720" imgH="203040" progId="Equation.3">
                  <p:embed/>
                </p:oleObj>
              </mc:Choice>
              <mc:Fallback>
                <p:oleObj name="Equation" r:id="rId8" imgW="3427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7" y="3757613"/>
                        <a:ext cx="519113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1"/>
            <a:ext cx="6400800" cy="460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1" y="76200"/>
            <a:ext cx="80772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SMALL OSCILLATIONS AROUND EQUILIBRIUM  VALUE OF NEUTRONS AND PROTONS MEAN-SQUARE RADII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7086600" y="2165350"/>
          <a:ext cx="7889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6" name="Equation" r:id="rId4" imgW="355320" imgH="203040" progId="Equation.3">
                  <p:embed/>
                </p:oleObj>
              </mc:Choice>
              <mc:Fallback>
                <p:oleObj name="Equation" r:id="rId4" imgW="355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65350"/>
                        <a:ext cx="7889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088188" y="2819400"/>
          <a:ext cx="7604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7" name="Equation" r:id="rId6" imgW="342720" imgH="203040" progId="Equation.3">
                  <p:embed/>
                </p:oleObj>
              </mc:Choice>
              <mc:Fallback>
                <p:oleObj name="Equation" r:id="rId6" imgW="3427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2819400"/>
                        <a:ext cx="7604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086600" y="3581400"/>
          <a:ext cx="647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8" name="Equation" r:id="rId8" imgW="291960" imgH="203040" progId="Equation.3">
                  <p:embed/>
                </p:oleObj>
              </mc:Choice>
              <mc:Fallback>
                <p:oleObj name="Equation" r:id="rId8" imgW="2919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647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086600" y="4038600"/>
          <a:ext cx="7048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9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38600"/>
                        <a:ext cx="7048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22312" y="5638800"/>
          <a:ext cx="5297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0" name="Equation" r:id="rId12" imgW="2387520" imgH="253800" progId="Equation.3">
                  <p:embed/>
                </p:oleObj>
              </mc:Choice>
              <mc:Fallback>
                <p:oleObj name="Equation" r:id="rId12" imgW="23875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" y="5638800"/>
                        <a:ext cx="52974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6629400" y="2438400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629400" y="3122612"/>
            <a:ext cx="457200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629400" y="3886200"/>
            <a:ext cx="457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629400" y="4265612"/>
            <a:ext cx="457200" cy="158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66800" y="76200"/>
            <a:ext cx="69342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NEUTRON SKIN THICKNESS: ISOSPIN AND SLOPE PARAMETER DEPENDENCE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76" y="1143000"/>
            <a:ext cx="748991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5105400" y="4684713"/>
          <a:ext cx="36639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3" name="Equation" r:id="rId4" imgW="1650960" imgH="431640" progId="Equation.3">
                  <p:embed/>
                </p:oleObj>
              </mc:Choice>
              <mc:Fallback>
                <p:oleObj name="Equation" r:id="rId4" imgW="16509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84713"/>
                        <a:ext cx="3663950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24000" y="4648200"/>
          <a:ext cx="26781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4" name="Equation" r:id="rId6" imgW="1206360" imgH="457200" progId="Equation.3">
                  <p:embed/>
                </p:oleObj>
              </mc:Choice>
              <mc:Fallback>
                <p:oleObj name="Equation" r:id="rId6" imgW="12063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2678113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782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990600" y="76200"/>
            <a:ext cx="7086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Sn</a:t>
            </a:r>
            <a:r>
              <a:rPr lang="en-US" sz="2400" b="1" dirty="0" smtClean="0">
                <a:solidFill>
                  <a:srgbClr val="FF0000"/>
                </a:solidFill>
              </a:rPr>
              <a:t> ISOTOPES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 NEUTRONS AND PROTONS MEAN SQUARE RADII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NEUTRON  SKIN THICKNESS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7"/>
          <p:cNvGraphicFramePr>
            <a:graphicFrameLocks noChangeAspect="1"/>
          </p:cNvGraphicFramePr>
          <p:nvPr/>
        </p:nvGraphicFramePr>
        <p:xfrm>
          <a:off x="6300788" y="5181600"/>
          <a:ext cx="2462212" cy="130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8" name="Equation" r:id="rId4" imgW="1676160" imgH="888840" progId="Equation.3">
                  <p:embed/>
                </p:oleObj>
              </mc:Choice>
              <mc:Fallback>
                <p:oleObj name="Equation" r:id="rId4" imgW="167616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181600"/>
                        <a:ext cx="2462212" cy="1306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27163" y="5202237"/>
          <a:ext cx="26114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9" name="Equation" r:id="rId6" imgW="1777680" imgH="660240" progId="Equation.3">
                  <p:embed/>
                </p:oleObj>
              </mc:Choice>
              <mc:Fallback>
                <p:oleObj name="Equation" r:id="rId6" imgW="17776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202237"/>
                        <a:ext cx="26114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1438"/>
            <a:ext cx="80899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3516313"/>
            <a:ext cx="84804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038600"/>
            <a:ext cx="7510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4572000"/>
            <a:ext cx="87709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970463"/>
            <a:ext cx="77866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5419725"/>
            <a:ext cx="8132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813" y="6256338"/>
            <a:ext cx="75644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2238" y="5853113"/>
            <a:ext cx="8664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3071813" y="2857500"/>
            <a:ext cx="2681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CRITICAL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" y="685800"/>
            <a:ext cx="87153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/>
              <a:t>PHENOMENOLOGICAL APPROACHES BASED ON HYDRODYNAMICS OR</a:t>
            </a:r>
          </a:p>
          <a:p>
            <a:pPr marL="342900" indent="-342900"/>
            <a:r>
              <a:rPr lang="en-US" b="1" dirty="0"/>
              <a:t>      FLUID DYNAMICS EQUATIONS</a:t>
            </a:r>
          </a:p>
          <a:p>
            <a:pPr marL="342900" indent="-342900"/>
            <a:r>
              <a:rPr lang="en-US" dirty="0"/>
              <a:t>       </a:t>
            </a:r>
            <a:r>
              <a:rPr lang="en-US" sz="1600" dirty="0"/>
              <a:t>R. Mohan, M. </a:t>
            </a:r>
            <a:r>
              <a:rPr lang="en-US" sz="1600" dirty="0" err="1"/>
              <a:t>Danos</a:t>
            </a:r>
            <a:r>
              <a:rPr lang="en-US" sz="1600" dirty="0"/>
              <a:t>, L. C. </a:t>
            </a:r>
            <a:r>
              <a:rPr lang="en-US" sz="1600" dirty="0" err="1"/>
              <a:t>Biedenharn</a:t>
            </a:r>
            <a:r>
              <a:rPr lang="en-US" sz="1600" dirty="0"/>
              <a:t>, Phys. Rev. C 3, 1740 (1971)</a:t>
            </a:r>
          </a:p>
          <a:p>
            <a:pPr marL="342900" indent="-342900"/>
            <a:r>
              <a:rPr lang="en-US" sz="1600" dirty="0"/>
              <a:t>       Y. Suzuki, K. Ikeda, H. Sato, </a:t>
            </a:r>
            <a:r>
              <a:rPr lang="en-US" sz="1600" dirty="0" err="1"/>
              <a:t>Prog</a:t>
            </a:r>
            <a:r>
              <a:rPr lang="en-US" sz="1600" dirty="0"/>
              <a:t>. </a:t>
            </a:r>
            <a:r>
              <a:rPr lang="en-US" sz="1600" dirty="0" err="1"/>
              <a:t>Theor</a:t>
            </a:r>
            <a:r>
              <a:rPr lang="en-US" sz="1600" dirty="0"/>
              <a:t>. Phys. 83, 180 (1990)</a:t>
            </a:r>
          </a:p>
          <a:p>
            <a:pPr marL="342900" indent="-342900"/>
            <a:r>
              <a:rPr lang="en-US" sz="1600" dirty="0"/>
              <a:t>       S. I. </a:t>
            </a:r>
            <a:r>
              <a:rPr lang="en-US" sz="1600" dirty="0" err="1"/>
              <a:t>Bastrukov</a:t>
            </a:r>
            <a:r>
              <a:rPr lang="en-US" sz="1600" dirty="0"/>
              <a:t> et al., Phys. </a:t>
            </a:r>
            <a:r>
              <a:rPr lang="en-US" sz="1600" dirty="0" err="1"/>
              <a:t>Lett</a:t>
            </a:r>
            <a:r>
              <a:rPr lang="en-US" sz="1600" dirty="0"/>
              <a:t>. B 664, 258 (2008)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42875" y="2057400"/>
            <a:ext cx="88074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2. NONRELATIVISTIC MICROSCOPIC APPROACHES USING RANDOM PHASE</a:t>
            </a:r>
          </a:p>
          <a:p>
            <a:r>
              <a:rPr lang="en-US" b="1" dirty="0"/>
              <a:t>    APPROXIMATION (RPA) WITH VARIOUS EFFECTIVE INTERACTIONS</a:t>
            </a:r>
          </a:p>
          <a:p>
            <a:r>
              <a:rPr lang="en-US" sz="1600" dirty="0"/>
              <a:t>       </a:t>
            </a:r>
            <a:r>
              <a:rPr lang="en-US" sz="1600" dirty="0" err="1"/>
              <a:t>N.Tsoneva</a:t>
            </a:r>
            <a:r>
              <a:rPr lang="en-US" sz="1600" dirty="0"/>
              <a:t>, H. </a:t>
            </a:r>
            <a:r>
              <a:rPr lang="en-US" sz="1600" dirty="0" err="1"/>
              <a:t>Lenske</a:t>
            </a:r>
            <a:r>
              <a:rPr lang="en-US" sz="1600" dirty="0"/>
              <a:t>, Phys. Rev. C 77, 024321 (2008)</a:t>
            </a:r>
          </a:p>
          <a:p>
            <a:r>
              <a:rPr lang="en-US" sz="1600" dirty="0"/>
              <a:t>       G. Co’ et al., Phys. Rev. C 80, 014308 (2009) </a:t>
            </a:r>
          </a:p>
          <a:p>
            <a:r>
              <a:rPr lang="en-US" sz="1600" dirty="0"/>
              <a:t>       K. Yoshida, Phys. Rev. C 80, </a:t>
            </a:r>
            <a:r>
              <a:rPr lang="en-US" sz="1600" dirty="0" smtClean="0"/>
              <a:t>044324 (</a:t>
            </a:r>
            <a:r>
              <a:rPr lang="en-US" sz="1600" dirty="0"/>
              <a:t>2009)   </a:t>
            </a:r>
            <a:endParaRPr lang="en-US" sz="1600" dirty="0" smtClean="0"/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X.Roca-Maza</a:t>
            </a:r>
            <a:r>
              <a:rPr lang="en-US" sz="1600" dirty="0" smtClean="0"/>
              <a:t> et al., Phys. Rev. C 85, 024601 (2012)    </a:t>
            </a:r>
            <a:endParaRPr lang="en-US" sz="1600" dirty="0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42875" y="3657600"/>
            <a:ext cx="8807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3. RELATIVISTIC QUASIPARTICLE  RPA</a:t>
            </a:r>
          </a:p>
          <a:p>
            <a:r>
              <a:rPr lang="en-US" sz="1600" dirty="0"/>
              <a:t>      D. </a:t>
            </a:r>
            <a:r>
              <a:rPr lang="en-US" sz="1600" dirty="0" err="1"/>
              <a:t>Vretenar</a:t>
            </a:r>
            <a:r>
              <a:rPr lang="en-US" sz="1600" dirty="0"/>
              <a:t> et al., NPA  692, 496 (2001); D. </a:t>
            </a:r>
            <a:r>
              <a:rPr lang="en-US" sz="1600" dirty="0" err="1"/>
              <a:t>Vretenar</a:t>
            </a:r>
            <a:r>
              <a:rPr lang="en-US" sz="1600" dirty="0"/>
              <a:t> et al., NPA 731, 281 (2004)</a:t>
            </a:r>
          </a:p>
          <a:p>
            <a:r>
              <a:rPr lang="en-US" sz="1600" dirty="0"/>
              <a:t>      E. </a:t>
            </a:r>
            <a:r>
              <a:rPr lang="en-US" sz="1600" dirty="0" err="1"/>
              <a:t>Litvinova</a:t>
            </a:r>
            <a:r>
              <a:rPr lang="en-US" sz="1600" dirty="0"/>
              <a:t> et al, PRC 78, 014312 (2008) ; D Pena </a:t>
            </a:r>
            <a:r>
              <a:rPr lang="en-US" sz="1600" dirty="0" err="1"/>
              <a:t>Artega</a:t>
            </a:r>
            <a:r>
              <a:rPr lang="en-US" sz="1600" dirty="0"/>
              <a:t> et al., PRC 79, 034311 (2009)</a:t>
            </a:r>
          </a:p>
          <a:p>
            <a:r>
              <a:rPr lang="en-US" sz="1600" dirty="0"/>
              <a:t>      J. </a:t>
            </a:r>
            <a:r>
              <a:rPr lang="en-US" sz="1600" dirty="0" err="1"/>
              <a:t>Endres</a:t>
            </a:r>
            <a:r>
              <a:rPr lang="en-US" sz="1600" dirty="0"/>
              <a:t> et al., Phys. Rev. </a:t>
            </a:r>
            <a:r>
              <a:rPr lang="en-US" sz="1600" dirty="0" err="1"/>
              <a:t>Lett</a:t>
            </a:r>
            <a:r>
              <a:rPr lang="en-US" sz="1600" dirty="0"/>
              <a:t>. 105, 212503 (2010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0" y="4800600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4. TRANSPORT APPROCHES BASED ON LANDAU-VLASOV </a:t>
            </a:r>
            <a:r>
              <a:rPr lang="en-US" b="1" dirty="0" smtClean="0"/>
              <a:t>EQUATION OR QMD</a:t>
            </a:r>
            <a:endParaRPr lang="en-US" b="1" dirty="0"/>
          </a:p>
          <a:p>
            <a:r>
              <a:rPr lang="en-US" dirty="0"/>
              <a:t>     </a:t>
            </a:r>
            <a:r>
              <a:rPr lang="en-US" sz="1600" dirty="0"/>
              <a:t>V.I. </a:t>
            </a:r>
            <a:r>
              <a:rPr lang="en-US" sz="1600" dirty="0" err="1"/>
              <a:t>Abrosimov</a:t>
            </a:r>
            <a:r>
              <a:rPr lang="en-US" sz="1600" dirty="0"/>
              <a:t>, O.I. </a:t>
            </a:r>
            <a:r>
              <a:rPr lang="en-US" sz="1600" dirty="0" err="1"/>
              <a:t>Davydovs’ka</a:t>
            </a:r>
            <a:r>
              <a:rPr lang="en-US" sz="1600" dirty="0"/>
              <a:t>, </a:t>
            </a:r>
            <a:r>
              <a:rPr lang="en-US" sz="1600" dirty="0" err="1"/>
              <a:t>Ukr</a:t>
            </a:r>
            <a:r>
              <a:rPr lang="en-US" sz="1600" dirty="0"/>
              <a:t>. J. Phys. 54 (11), 1068 (2009)</a:t>
            </a:r>
          </a:p>
          <a:p>
            <a:r>
              <a:rPr lang="en-US" sz="1600" dirty="0"/>
              <a:t>      M. Urban, Phys. Rev. C 85, 034322 (2012)</a:t>
            </a:r>
          </a:p>
          <a:p>
            <a:r>
              <a:rPr lang="en-US" sz="1600" dirty="0"/>
              <a:t>      V. </a:t>
            </a:r>
            <a:r>
              <a:rPr lang="en-US" sz="1600" dirty="0" err="1"/>
              <a:t>Baran</a:t>
            </a:r>
            <a:r>
              <a:rPr lang="en-US" sz="1600" dirty="0"/>
              <a:t>, B. </a:t>
            </a:r>
            <a:r>
              <a:rPr lang="en-US" sz="1600" dirty="0" err="1"/>
              <a:t>Frecus</a:t>
            </a:r>
            <a:r>
              <a:rPr lang="en-US" sz="1600" dirty="0"/>
              <a:t>, M. Colonna, M. Di Toro, </a:t>
            </a:r>
            <a:r>
              <a:rPr lang="en-US" sz="1600" dirty="0" err="1"/>
              <a:t>Rom.J</a:t>
            </a:r>
            <a:r>
              <a:rPr lang="en-US" sz="1600" dirty="0"/>
              <a:t>. Phys 57, 36-48 (2012)</a:t>
            </a:r>
          </a:p>
          <a:p>
            <a:r>
              <a:rPr lang="en-US" sz="1600" dirty="0"/>
              <a:t>      V. </a:t>
            </a:r>
            <a:r>
              <a:rPr lang="en-US" sz="1600" dirty="0" err="1"/>
              <a:t>Baran</a:t>
            </a:r>
            <a:r>
              <a:rPr lang="en-US" sz="1600" dirty="0"/>
              <a:t>, B. </a:t>
            </a:r>
            <a:r>
              <a:rPr lang="en-US" sz="1600" dirty="0" err="1"/>
              <a:t>Frecus</a:t>
            </a:r>
            <a:r>
              <a:rPr lang="en-US" sz="1600" dirty="0"/>
              <a:t>, M. Colonna, M. Di Toro, Phys. Rev. C 85, 051601(R) (2012)    </a:t>
            </a:r>
            <a:endParaRPr lang="en-US" sz="1600" dirty="0" smtClean="0"/>
          </a:p>
          <a:p>
            <a:r>
              <a:rPr lang="en-US" sz="1600" dirty="0" smtClean="0"/>
              <a:t>       C. Tao et al., Phys. Rev. C 87, 014621 (2013) (QMD)   </a:t>
            </a:r>
            <a:endParaRPr lang="en-US" sz="16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19200" y="152400"/>
            <a:ext cx="64177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THEORETICAL APPROACHES  TO  PYGMY  DIPOLE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28600" y="376535"/>
            <a:ext cx="8534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OBSERVABLES  OF INTEREST  FOR  COLLECTIVE  PYGMY  DIPOLE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85800" y="1905000"/>
            <a:ext cx="7924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b="1" dirty="0" smtClean="0"/>
              <a:t>THE </a:t>
            </a:r>
            <a:r>
              <a:rPr lang="en-US" b="1" dirty="0"/>
              <a:t>CENTROID  ENERGY OF THE  </a:t>
            </a:r>
            <a:r>
              <a:rPr lang="en-US" b="1" dirty="0" smtClean="0"/>
              <a:t>PDR COLLECTIVE  RESPONSE</a:t>
            </a:r>
            <a:endParaRPr lang="en-US" b="1" dirty="0"/>
          </a:p>
          <a:p>
            <a:pPr marL="342900" indent="-342900"/>
            <a:endParaRPr lang="en-US" b="1" dirty="0"/>
          </a:p>
          <a:p>
            <a:pPr marL="342900" indent="-342900">
              <a:buFontTx/>
              <a:buAutoNum type="arabicParenR" startAt="2"/>
            </a:pPr>
            <a:r>
              <a:rPr lang="en-US" b="1" dirty="0"/>
              <a:t>THE EXHAUSTED ENERGY </a:t>
            </a:r>
            <a:r>
              <a:rPr lang="en-US" b="1" dirty="0" smtClean="0"/>
              <a:t>WEIGHTED </a:t>
            </a:r>
            <a:r>
              <a:rPr lang="en-US" b="1" dirty="0"/>
              <a:t>SUM RULE (EWSR</a:t>
            </a:r>
            <a:r>
              <a:rPr lang="en-US" b="1" dirty="0" smtClean="0"/>
              <a:t>)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3)   MASS DEPENDENCE OF PDR ENERGY CENTROID</a:t>
            </a:r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/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</a:rPr>
              <a:t>4)  THE  ROLE </a:t>
            </a:r>
            <a:r>
              <a:rPr lang="en-US" b="1" dirty="0">
                <a:solidFill>
                  <a:srgbClr val="0070C0"/>
                </a:solidFill>
              </a:rPr>
              <a:t>OF SYMMETRY </a:t>
            </a:r>
            <a:r>
              <a:rPr lang="en-US" b="1" dirty="0" smtClean="0">
                <a:solidFill>
                  <a:srgbClr val="0070C0"/>
                </a:solidFill>
              </a:rPr>
              <a:t>ENERGY</a:t>
            </a:r>
          </a:p>
          <a:p>
            <a:pPr marL="342900" indent="-342900">
              <a:buAutoNum type="arabicParenR" startAt="3"/>
            </a:pP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Box 2"/>
          <p:cNvSpPr txBox="1">
            <a:spLocks noChangeArrowheads="1"/>
          </p:cNvSpPr>
          <p:nvPr/>
        </p:nvSpPr>
        <p:spPr bwMode="auto">
          <a:xfrm>
            <a:off x="328729" y="2035314"/>
            <a:ext cx="8510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UNIVERSITY OF CATANIA AND LABORATORI NAZIONALI DEL SUD,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CATANIA</a:t>
            </a:r>
            <a:r>
              <a:rPr lang="en-US" sz="2000" b="1" dirty="0">
                <a:solidFill>
                  <a:srgbClr val="C00000"/>
                </a:solidFill>
              </a:rPr>
              <a:t>, ITALY</a:t>
            </a:r>
            <a:endParaRPr lang="ro-RO" sz="2000" b="1" dirty="0">
              <a:solidFill>
                <a:srgbClr val="C00000"/>
              </a:solidFill>
            </a:endParaRPr>
          </a:p>
        </p:txBody>
      </p:sp>
      <p:sp>
        <p:nvSpPr>
          <p:cNvPr id="114692" name="TextBox 3"/>
          <p:cNvSpPr txBox="1">
            <a:spLocks noChangeArrowheads="1"/>
          </p:cNvSpPr>
          <p:nvPr/>
        </p:nvSpPr>
        <p:spPr bwMode="auto">
          <a:xfrm>
            <a:off x="541148" y="4705290"/>
            <a:ext cx="5173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UNIVERSITY </a:t>
            </a:r>
            <a:r>
              <a:rPr lang="en-US" sz="2000" b="1" dirty="0">
                <a:solidFill>
                  <a:srgbClr val="C00000"/>
                </a:solidFill>
              </a:rPr>
              <a:t>OF BUCHAREST, ROMANIA</a:t>
            </a:r>
            <a:endParaRPr lang="ro-RO" sz="2000" b="1" dirty="0">
              <a:solidFill>
                <a:srgbClr val="C00000"/>
              </a:solidFill>
            </a:endParaRPr>
          </a:p>
        </p:txBody>
      </p:sp>
      <p:sp>
        <p:nvSpPr>
          <p:cNvPr id="114693" name="TextBox 4"/>
          <p:cNvSpPr txBox="1">
            <a:spLocks noChangeArrowheads="1"/>
          </p:cNvSpPr>
          <p:nvPr/>
        </p:nvSpPr>
        <p:spPr bwMode="auto">
          <a:xfrm>
            <a:off x="228600" y="38100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Andreea</a:t>
            </a:r>
            <a:r>
              <a:rPr lang="en-US" sz="2400" b="1" i="1" dirty="0" smtClean="0"/>
              <a:t> CROITORU, </a:t>
            </a:r>
            <a:r>
              <a:rPr lang="en-US" sz="2400" b="1" i="1" dirty="0" err="1" smtClean="0"/>
              <a:t>Bogdan</a:t>
            </a:r>
            <a:r>
              <a:rPr lang="en-US" sz="2400" b="1" i="1" dirty="0" smtClean="0"/>
              <a:t> FRECUS, Daniel DUMITRU, Roxana ZUS</a:t>
            </a:r>
            <a:endParaRPr lang="ro-RO" sz="2400" b="1" i="1" dirty="0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3352800" y="147935"/>
            <a:ext cx="194053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CO-WORKERS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2400" y="1443335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Maria COLONNA, Massimo </a:t>
            </a:r>
            <a:r>
              <a:rPr lang="en-US" sz="2400" b="1" i="1" dirty="0"/>
              <a:t>DI </a:t>
            </a:r>
            <a:r>
              <a:rPr lang="en-US" sz="2400" b="1" i="1" dirty="0" smtClean="0"/>
              <a:t>TORO, Carmelo RIZZO</a:t>
            </a:r>
            <a:endParaRPr lang="ro-RO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76438"/>
            <a:ext cx="485775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3400" y="76200"/>
            <a:ext cx="822513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PYGMY-LIKE </a:t>
            </a:r>
            <a:r>
              <a:rPr lang="en-US" sz="2400" b="1" dirty="0" smtClean="0">
                <a:solidFill>
                  <a:srgbClr val="FF0000"/>
                </a:solidFill>
              </a:rPr>
              <a:t> INITIAL </a:t>
            </a:r>
            <a:r>
              <a:rPr lang="en-US" sz="2400" b="1" dirty="0">
                <a:solidFill>
                  <a:srgbClr val="FF0000"/>
                </a:solidFill>
              </a:rPr>
              <a:t>CONDITIONS: THE TIME DEPENDENCE </a:t>
            </a:r>
            <a:r>
              <a:rPr lang="en-US" sz="2400" b="1" dirty="0" smtClean="0">
                <a:solidFill>
                  <a:srgbClr val="FF0000"/>
                </a:solidFill>
              </a:rPr>
              <a:t> OF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DIPOLE  </a:t>
            </a:r>
            <a:r>
              <a:rPr lang="en-US" sz="2400" b="1" dirty="0">
                <a:solidFill>
                  <a:srgbClr val="FF0000"/>
                </a:solidFill>
              </a:rPr>
              <a:t>MOMENTS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257801" y="5414962"/>
            <a:ext cx="1143000" cy="7143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6553200" y="5410200"/>
            <a:ext cx="2505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EXCITATION OF THE </a:t>
            </a:r>
          </a:p>
          <a:p>
            <a:r>
              <a:rPr lang="en-US" dirty="0"/>
              <a:t>CORE DIPOLE MODE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257801" y="3967163"/>
            <a:ext cx="1143000" cy="7143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6357938" y="4125913"/>
            <a:ext cx="268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PYGMY DIPOLE MODE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6019800" y="1743075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TOTAL DIPOLE IS </a:t>
            </a:r>
          </a:p>
          <a:p>
            <a:r>
              <a:rPr lang="en-US" dirty="0"/>
              <a:t>STRONGLY INFLUENCED</a:t>
            </a:r>
          </a:p>
          <a:p>
            <a:r>
              <a:rPr lang="en-US" dirty="0" smtClean="0"/>
              <a:t>BY </a:t>
            </a:r>
            <a:r>
              <a:rPr lang="en-US" dirty="0"/>
              <a:t>THE CORE MODE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181600" y="2667001"/>
            <a:ext cx="1143000" cy="7143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9665" name="Object 2"/>
          <p:cNvGraphicFramePr>
            <a:graphicFrameLocks noChangeAspect="1"/>
          </p:cNvGraphicFramePr>
          <p:nvPr/>
        </p:nvGraphicFramePr>
        <p:xfrm>
          <a:off x="552450" y="1066800"/>
          <a:ext cx="8134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7" name="Equation" r:id="rId4" imgW="2730240" imgH="139680" progId="Equation.3">
                  <p:embed/>
                </p:oleObj>
              </mc:Choice>
              <mc:Fallback>
                <p:oleObj name="Equation" r:id="rId4" imgW="273024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066800"/>
                        <a:ext cx="8134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247650" y="1476375"/>
          <a:ext cx="5238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8" name="Equation" r:id="rId6" imgW="2361960" imgH="228600" progId="Equation.3">
                  <p:embed/>
                </p:oleObj>
              </mc:Choice>
              <mc:Fallback>
                <p:oleObj name="Equation" r:id="rId6" imgW="2361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476375"/>
                        <a:ext cx="5238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42938"/>
            <a:ext cx="41576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143000" y="76200"/>
            <a:ext cx="711387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PYGMY-LIKE </a:t>
            </a:r>
            <a:r>
              <a:rPr lang="en-US" sz="2400" b="1" dirty="0" smtClean="0">
                <a:solidFill>
                  <a:srgbClr val="FF0000"/>
                </a:solidFill>
              </a:rPr>
              <a:t> INITIAL </a:t>
            </a:r>
            <a:r>
              <a:rPr lang="en-US" sz="2400" b="1" dirty="0">
                <a:solidFill>
                  <a:srgbClr val="FF0000"/>
                </a:solidFill>
              </a:rPr>
              <a:t>CONDITIONS: POWER SPECTRUM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60388" y="5292725"/>
          <a:ext cx="823753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7" name="Equation" r:id="rId4" imgW="2641320" imgH="457200" progId="Equation.3">
                  <p:embed/>
                </p:oleObj>
              </mc:Choice>
              <mc:Fallback>
                <p:oleObj name="Equation" r:id="rId4" imgW="26413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5292725"/>
                        <a:ext cx="8237537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497179" y="76200"/>
            <a:ext cx="413222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GDR-LIKE  INITIAL CONDITIONS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176213" y="685800"/>
          <a:ext cx="35750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9" name="Equation" r:id="rId3" imgW="1663560" imgH="431640" progId="Equation.3">
                  <p:embed/>
                </p:oleObj>
              </mc:Choice>
              <mc:Fallback>
                <p:oleObj name="Equation" r:id="rId3" imgW="1663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685800"/>
                        <a:ext cx="35750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09599" y="2335213"/>
          <a:ext cx="7848601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60" name="Equation" r:id="rId5" imgW="3543120" imgH="482400" progId="Equation.3">
                  <p:embed/>
                </p:oleObj>
              </mc:Choice>
              <mc:Fallback>
                <p:oleObj name="Equation" r:id="rId5" imgW="35431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2335213"/>
                        <a:ext cx="7848601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447800" y="3768716"/>
          <a:ext cx="5715000" cy="80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61" name="Equation" r:id="rId7" imgW="2806560" imgH="393480" progId="Equation.3">
                  <p:embed/>
                </p:oleObj>
              </mc:Choice>
              <mc:Fallback>
                <p:oleObj name="Equation" r:id="rId7" imgW="2806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68716"/>
                        <a:ext cx="5715000" cy="803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429000" y="1503362"/>
          <a:ext cx="56705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62" name="Equation" r:id="rId9" imgW="3174840" imgH="393480" progId="Equation.3">
                  <p:embed/>
                </p:oleObj>
              </mc:Choice>
              <mc:Fallback>
                <p:oleObj name="Equation" r:id="rId9" imgW="31748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03362"/>
                        <a:ext cx="567055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8" name="Object 2"/>
          <p:cNvGraphicFramePr>
            <a:graphicFrameLocks noChangeAspect="1"/>
          </p:cNvGraphicFramePr>
          <p:nvPr/>
        </p:nvGraphicFramePr>
        <p:xfrm>
          <a:off x="838200" y="4724400"/>
          <a:ext cx="700961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63" name="Equation" r:id="rId11" imgW="3314520" imgH="888840" progId="Equation.3">
                  <p:embed/>
                </p:oleObj>
              </mc:Choice>
              <mc:Fallback>
                <p:oleObj name="Equation" r:id="rId11" imgW="331452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7009611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7924800" cy="34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256983" y="76200"/>
            <a:ext cx="475341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 DIPOLE STRENGTH  FUNCTION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1371600" y="1219200"/>
          <a:ext cx="1828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5" name="Equation" r:id="rId4" imgW="850680" imgH="203040" progId="Equation.3">
                  <p:embed/>
                </p:oleObj>
              </mc:Choice>
              <mc:Fallback>
                <p:oleObj name="Equation" r:id="rId4" imgW="8506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1828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191000" y="1247775"/>
          <a:ext cx="1066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6" name="Equation" r:id="rId6" imgW="507960" imgH="203040" progId="Equation.3">
                  <p:embed/>
                </p:oleObj>
              </mc:Choice>
              <mc:Fallback>
                <p:oleObj name="Equation" r:id="rId6" imgW="5079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47775"/>
                        <a:ext cx="1066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781800" y="1219200"/>
          <a:ext cx="1066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7" name="Equation" r:id="rId8" imgW="482400" imgH="203040" progId="Equation.3">
                  <p:embed/>
                </p:oleObj>
              </mc:Choice>
              <mc:Fallback>
                <p:oleObj name="Equation" r:id="rId8" imgW="482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19200"/>
                        <a:ext cx="10668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20662" y="5543828"/>
          <a:ext cx="5037138" cy="93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8" name="Equation" r:id="rId10" imgW="2616120" imgH="482400" progId="Equation.3">
                  <p:embed/>
                </p:oleObj>
              </mc:Choice>
              <mc:Fallback>
                <p:oleObj name="Equation" r:id="rId10" imgW="26161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" y="5543828"/>
                        <a:ext cx="5037138" cy="933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62400" y="609600"/>
          <a:ext cx="736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9" name="Equation" r:id="rId12" imgW="342720" imgH="203040" progId="Equation.3">
                  <p:embed/>
                </p:oleObj>
              </mc:Choice>
              <mc:Fallback>
                <p:oleObj name="Equation" r:id="rId12" imgW="3427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9600"/>
                        <a:ext cx="7366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91839"/>
            <a:ext cx="8305800" cy="383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981200" y="76200"/>
            <a:ext cx="534172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 NUCLEAR  DIPOLE  POLARIZABILITY: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MASS AND SYMMETRY ENERGY EFFECTS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1524000" y="5281613"/>
          <a:ext cx="25923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name="Equation" r:id="rId4" imgW="1206360" imgH="393480" progId="Equation.3">
                  <p:embed/>
                </p:oleObj>
              </mc:Choice>
              <mc:Fallback>
                <p:oleObj name="Equation" r:id="rId4" imgW="1206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81613"/>
                        <a:ext cx="2592388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45112" y="5181600"/>
          <a:ext cx="34940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1" name="Equation" r:id="rId6" imgW="1625400" imgH="431640" progId="Equation.3">
                  <p:embed/>
                </p:oleObj>
              </mc:Choice>
              <mc:Fallback>
                <p:oleObj name="Equation" r:id="rId6" imgW="16254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2" y="5181600"/>
                        <a:ext cx="3494088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95513"/>
            <a:ext cx="6858000" cy="33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057400" y="152400"/>
            <a:ext cx="482234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 DIPOLE STRENGTH  FUNCTION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2743200" y="1773237"/>
          <a:ext cx="8953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Equation" r:id="rId4" imgW="355320" imgH="203040" progId="Equation.3">
                  <p:embed/>
                </p:oleObj>
              </mc:Choice>
              <mc:Fallback>
                <p:oleObj name="Equation" r:id="rId4" imgW="3553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73237"/>
                        <a:ext cx="8953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994400" y="1773237"/>
          <a:ext cx="863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Equation" r:id="rId6" imgW="342720" imgH="203040" progId="Equation.3">
                  <p:embed/>
                </p:oleObj>
              </mc:Choice>
              <mc:Fallback>
                <p:oleObj name="Equation" r:id="rId6" imgW="3427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1773237"/>
                        <a:ext cx="8636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" y="5791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6094412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477000"/>
            <a:ext cx="1447800" cy="1588"/>
          </a:xfrm>
          <a:prstGeom prst="line">
            <a:avLst/>
          </a:prstGeom>
          <a:ln w="38100">
            <a:solidFill>
              <a:srgbClr val="0070C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33600" y="6192838"/>
          <a:ext cx="1066800" cy="45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Equation" r:id="rId8" imgW="482400" imgH="203040" progId="Equation.3">
                  <p:embed/>
                </p:oleObj>
              </mc:Choice>
              <mc:Fallback>
                <p:oleObj name="Equation" r:id="rId8" imgW="482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92838"/>
                        <a:ext cx="1066800" cy="450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286000" y="5867400"/>
          <a:ext cx="1066800" cy="42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3" name="Equation" r:id="rId10" imgW="507960" imgH="203040" progId="Equation.3">
                  <p:embed/>
                </p:oleObj>
              </mc:Choice>
              <mc:Fallback>
                <p:oleObj name="Equation" r:id="rId10" imgW="5079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67400"/>
                        <a:ext cx="1066800" cy="428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057401" y="5486400"/>
          <a:ext cx="1828799" cy="43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4" name="Equation" r:id="rId12" imgW="850680" imgH="203040" progId="Equation.3">
                  <p:embed/>
                </p:oleObj>
              </mc:Choice>
              <mc:Fallback>
                <p:oleObj name="Equation" r:id="rId12" imgW="850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486400"/>
                        <a:ext cx="1828799" cy="437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5867400" y="2514600"/>
            <a:ext cx="1524000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38800" y="4343400"/>
            <a:ext cx="6096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7315200" y="3276602"/>
            <a:ext cx="914400" cy="38099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6096000" y="5938838"/>
          <a:ext cx="17462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5" name="Equation" r:id="rId14" imgW="1091880" imgH="431640" progId="Equation.3">
                  <p:embed/>
                </p:oleObj>
              </mc:Choice>
              <mc:Fallback>
                <p:oleObj name="Equation" r:id="rId14" imgW="1091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38838"/>
                        <a:ext cx="17462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7961313" y="3657600"/>
          <a:ext cx="9540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6" name="Equation" r:id="rId16" imgW="596880" imgH="431640" progId="Equation.3">
                  <p:embed/>
                </p:oleObj>
              </mc:Choice>
              <mc:Fallback>
                <p:oleObj name="Equation" r:id="rId16" imgW="5968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3657600"/>
                        <a:ext cx="9540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16200000" flipV="1">
            <a:off x="5410200" y="5562601"/>
            <a:ext cx="10668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4495800"/>
            <a:ext cx="6096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743200" y="914400"/>
          <a:ext cx="33543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Equation" r:id="rId18" imgW="1562040" imgH="203040" progId="Equation.3">
                  <p:embed/>
                </p:oleObj>
              </mc:Choice>
              <mc:Fallback>
                <p:oleObj name="Equation" r:id="rId18" imgW="156204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14400"/>
                        <a:ext cx="33543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497" y="1501412"/>
            <a:ext cx="6823303" cy="444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14400" y="76200"/>
            <a:ext cx="728821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MASS  DEPENDENCE  OF  PYGMY  DIPOLE  RESONANCE: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CENTROID ENERGY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3525628" y="5989637"/>
          <a:ext cx="249417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1" name="Equation" r:id="rId5" imgW="990360" imgH="253800" progId="Equation.3">
                  <p:embed/>
                </p:oleObj>
              </mc:Choice>
              <mc:Fallback>
                <p:oleObj name="Equation" r:id="rId5" imgW="9903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628" y="5989637"/>
                        <a:ext cx="2494172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5029200" y="4267200"/>
            <a:ext cx="2438400" cy="18288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5601" y="6135469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Squares (maroon)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Experimental data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6200" y="5951538"/>
          <a:ext cx="32289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Equation" r:id="rId7" imgW="1879560" imgH="482400" progId="Equation.3">
                  <p:embed/>
                </p:oleObj>
              </mc:Choice>
              <mc:Fallback>
                <p:oleObj name="Equation" r:id="rId7" imgW="18795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51538"/>
                        <a:ext cx="322897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449388" y="1066800"/>
          <a:ext cx="63881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Equation" r:id="rId9" imgW="2971800" imgH="215640" progId="Equation.3">
                  <p:embed/>
                </p:oleObj>
              </mc:Choice>
              <mc:Fallback>
                <p:oleObj name="Equation" r:id="rId9" imgW="2971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066800"/>
                        <a:ext cx="63881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600700"/>
            <a:ext cx="2590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66800" y="76200"/>
            <a:ext cx="7391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EWSR  EXHAUSTED  BY PDR: MASS DEPENDENCE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4"/>
          <p:cNvGraphicFramePr>
            <a:graphicFrameLocks noChangeAspect="1"/>
          </p:cNvGraphicFramePr>
          <p:nvPr/>
        </p:nvGraphicFramePr>
        <p:xfrm>
          <a:off x="2971800" y="838200"/>
          <a:ext cx="33786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7" name="Equation" r:id="rId4" imgW="1600200" imgH="215640" progId="Equation.3">
                  <p:embed/>
                </p:oleObj>
              </mc:Choice>
              <mc:Fallback>
                <p:oleObj name="Equation" r:id="rId4" imgW="1600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38200"/>
                        <a:ext cx="337866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362075"/>
            <a:ext cx="88201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267325" y="5410200"/>
          <a:ext cx="12858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8" name="Equation" r:id="rId7" imgW="609480" imgH="444240" progId="Equation.3">
                  <p:embed/>
                </p:oleObj>
              </mc:Choice>
              <mc:Fallback>
                <p:oleObj name="Equation" r:id="rId7" imgW="60948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5410200"/>
                        <a:ext cx="12858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05840"/>
            <a:ext cx="617220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219700"/>
            <a:ext cx="2590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68097" y="76200"/>
            <a:ext cx="789010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EWSR  EXHAUSTED  BY PDR: NEUTRON  SKIN DEPENDENCE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4"/>
          <p:cNvGraphicFramePr>
            <a:graphicFrameLocks noChangeAspect="1"/>
          </p:cNvGraphicFramePr>
          <p:nvPr/>
        </p:nvGraphicFramePr>
        <p:xfrm>
          <a:off x="2743200" y="5299075"/>
          <a:ext cx="59070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3" name="Equation" r:id="rId5" imgW="3695400" imgH="736560" progId="Equation.3">
                  <p:embed/>
                </p:oleObj>
              </mc:Choice>
              <mc:Fallback>
                <p:oleObj name="Equation" r:id="rId5" imgW="369540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99075"/>
                        <a:ext cx="5907088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621268"/>
            <a:ext cx="7678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CONNECTING  PYGMY  DIPOLE  RESONANCE  TO  NEUTRON  SKIN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89075"/>
            <a:ext cx="49720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839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LEVELS </a:t>
            </a:r>
            <a:r>
              <a:rPr lang="en-US" sz="2400" b="1" dirty="0" smtClean="0">
                <a:solidFill>
                  <a:srgbClr val="FF0000"/>
                </a:solidFill>
              </a:rPr>
              <a:t> OF DESCRIPTION  </a:t>
            </a:r>
            <a:r>
              <a:rPr lang="en-US" sz="2400" b="1" dirty="0">
                <a:solidFill>
                  <a:srgbClr val="FF0000"/>
                </a:solidFill>
              </a:rPr>
              <a:t>OF EVOLUTION </a:t>
            </a:r>
            <a:r>
              <a:rPr lang="en-US" sz="2400" b="1" dirty="0" smtClean="0">
                <a:solidFill>
                  <a:srgbClr val="FF0000"/>
                </a:solidFill>
              </a:rPr>
              <a:t> FROM  INITIAL  TO FINAL STATE IN NUCLEAR DYNAMICS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4956750" y="3124200"/>
            <a:ext cx="42755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7C80"/>
                </a:solidFill>
              </a:rPr>
              <a:t>Statistical </a:t>
            </a:r>
            <a:r>
              <a:rPr lang="en-US" b="1" dirty="0" smtClean="0">
                <a:solidFill>
                  <a:srgbClr val="FF7C80"/>
                </a:solidFill>
              </a:rPr>
              <a:t>Models(global equilibrium)</a:t>
            </a:r>
            <a:endParaRPr lang="en-US" b="1" dirty="0">
              <a:solidFill>
                <a:srgbClr val="FF7C80"/>
              </a:solidFill>
            </a:endParaRP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Statistical emission in expanding </a:t>
            </a:r>
          </a:p>
          <a:p>
            <a:r>
              <a:rPr lang="en-US" b="1" dirty="0">
                <a:solidFill>
                  <a:srgbClr val="FF0000"/>
                </a:solidFill>
              </a:rPr>
              <a:t>System</a:t>
            </a:r>
          </a:p>
          <a:p>
            <a:endParaRPr lang="en-US" b="1" dirty="0"/>
          </a:p>
          <a:p>
            <a:r>
              <a:rPr lang="en-US" b="1" dirty="0" err="1">
                <a:solidFill>
                  <a:srgbClr val="002060"/>
                </a:solidFill>
              </a:rPr>
              <a:t>Hydrodynamical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models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(local equilibrium)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Transport </a:t>
            </a:r>
            <a:r>
              <a:rPr lang="en-US" b="1" dirty="0">
                <a:solidFill>
                  <a:srgbClr val="C00000"/>
                </a:solidFill>
              </a:rPr>
              <a:t>models (BUU,BNV, QMD,</a:t>
            </a:r>
          </a:p>
          <a:p>
            <a:r>
              <a:rPr lang="en-US" b="1" dirty="0">
                <a:solidFill>
                  <a:srgbClr val="C00000"/>
                </a:solidFill>
              </a:rPr>
              <a:t>AMD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457200" y="2057400"/>
            <a:ext cx="8153400" cy="24929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An important issue in modern nuclear physics:</a:t>
            </a:r>
          </a:p>
          <a:p>
            <a:pPr marL="342900" indent="-342900"/>
            <a:endParaRPr lang="en-US" b="1" dirty="0" smtClean="0"/>
          </a:p>
          <a:p>
            <a:pPr marL="342900" indent="-342900" algn="just"/>
            <a:r>
              <a:rPr lang="en-US" sz="2400" b="1" dirty="0" smtClean="0">
                <a:solidFill>
                  <a:srgbClr val="FF0000"/>
                </a:solidFill>
              </a:rPr>
              <a:t>     PROVIDE AN  APPROPRIATE DENSITY DEPENDENCE OF THE SYMMETRY  ENERGY WHICH IS ABLE TO EXPLAIN IN A UNIFIED MANNER PHENOMENA AT DENSITIES BELOW SATURATION AS WELL AS AT LARGE COMPRESSIONS OF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276600" y="18288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84897"/>
            <a:ext cx="6324600" cy="29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118" y="3595688"/>
            <a:ext cx="6413881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7848600" y="6400800"/>
            <a:ext cx="439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fm</a:t>
            </a:r>
          </a:p>
        </p:txBody>
      </p:sp>
      <p:sp>
        <p:nvSpPr>
          <p:cNvPr id="120837" name="TextBox 4"/>
          <p:cNvSpPr txBox="1">
            <a:spLocks noChangeArrowheads="1"/>
          </p:cNvSpPr>
          <p:nvPr/>
        </p:nvSpPr>
        <p:spPr bwMode="auto">
          <a:xfrm>
            <a:off x="1160463" y="5105400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fm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68097" y="76200"/>
            <a:ext cx="789010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FUSION DYNAMICS ABOVE COULOMB BARRIER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1"/>
          <p:cNvGraphicFramePr>
            <a:graphicFrameLocks noChangeAspect="1"/>
          </p:cNvGraphicFramePr>
          <p:nvPr/>
        </p:nvGraphicFramePr>
        <p:xfrm>
          <a:off x="223838" y="4652962"/>
          <a:ext cx="10715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5" name="Equation" r:id="rId5" imgW="507960" imgH="177480" progId="Equation.3">
                  <p:embed/>
                </p:oleObj>
              </mc:Choice>
              <mc:Fallback>
                <p:oleObj name="Equation" r:id="rId5" imgW="50796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652962"/>
                        <a:ext cx="1071562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04800" y="1828800"/>
          <a:ext cx="10715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6" name="Equation" r:id="rId7" imgW="507960" imgH="177480" progId="Equation.3">
                  <p:embed/>
                </p:oleObj>
              </mc:Choice>
              <mc:Fallback>
                <p:oleObj name="Equation" r:id="rId7" imgW="5079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1071562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50825" y="4316413"/>
          <a:ext cx="30305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08" name="Equation" r:id="rId3" imgW="1904760" imgH="482400" progId="Equation.3">
                  <p:embed/>
                </p:oleObj>
              </mc:Choice>
              <mc:Fallback>
                <p:oleObj name="Equation" r:id="rId3" imgW="19047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316413"/>
                        <a:ext cx="303053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352800" y="4510088"/>
            <a:ext cx="497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D(t) : bremss. dipole radiation</a:t>
            </a:r>
            <a:r>
              <a:rPr lang="it-IT" b="1">
                <a:latin typeface="Times New Roman" pitchFamily="18" charset="0"/>
              </a:rPr>
              <a:t>       </a:t>
            </a:r>
            <a:r>
              <a:rPr lang="it-IT" b="1">
                <a:solidFill>
                  <a:srgbClr val="009900"/>
                </a:solidFill>
                <a:latin typeface="Times New Roman" pitchFamily="18" charset="0"/>
              </a:rPr>
              <a:t>CN: stat. GDR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00100" y="4953000"/>
            <a:ext cx="147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  <a:latin typeface="Times New Roman" pitchFamily="18" charset="0"/>
              </a:rPr>
              <a:t>Initial Dipole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2209800" y="71735"/>
            <a:ext cx="50292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PRE-EQUILIBRIUM DIPOLE RADIATION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28600" y="501650"/>
            <a:ext cx="8610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0033CC"/>
                </a:solidFill>
              </a:rPr>
              <a:t>Charge Equilibration Dynamics:</a:t>
            </a:r>
          </a:p>
          <a:p>
            <a:r>
              <a:rPr lang="it-IT" sz="2000" b="1" dirty="0">
                <a:solidFill>
                  <a:srgbClr val="009900"/>
                </a:solidFill>
              </a:rPr>
              <a:t>Stochastic  </a:t>
            </a:r>
            <a:r>
              <a:rPr lang="it-IT" sz="2000" b="1" dirty="0"/>
              <a:t>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000" b="1" dirty="0"/>
              <a:t>  Diffusion</a:t>
            </a:r>
          </a:p>
          <a:p>
            <a:r>
              <a:rPr lang="it-IT" sz="2000" b="1" dirty="0"/>
              <a:t>                vs.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Collective </a:t>
            </a:r>
            <a:r>
              <a:rPr lang="it-IT" sz="2000" b="1" dirty="0"/>
              <a:t>  </a:t>
            </a:r>
            <a:r>
              <a:rPr lang="en-US" sz="2000" b="1" dirty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000" b="1" dirty="0"/>
              <a:t>  Dipole Oscillations of the Di-nuclear System        </a:t>
            </a:r>
          </a:p>
          <a:p>
            <a:r>
              <a:rPr lang="it-IT" sz="2000" b="1" dirty="0"/>
              <a:t>                            Along Fusion Dynamics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610350" y="1628775"/>
          <a:ext cx="3238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09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28775"/>
                        <a:ext cx="323850" cy="258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8313" y="5257800"/>
            <a:ext cx="38877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000" b="1">
                <a:solidFill>
                  <a:srgbClr val="CC00CC"/>
                </a:solidFill>
              </a:rPr>
              <a:t>Isovector Restoring Force</a:t>
            </a:r>
          </a:p>
          <a:p>
            <a:pPr>
              <a:buFontTx/>
              <a:buChar char="-"/>
            </a:pPr>
            <a:r>
              <a:rPr lang="it-IT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000" b="1">
                <a:solidFill>
                  <a:srgbClr val="0000FF"/>
                </a:solidFill>
              </a:rPr>
              <a:t>Neck Dynamics (Mass Asymmetry)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FF0000"/>
                </a:solidFill>
              </a:rPr>
              <a:t> Anisotropy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</a:rPr>
              <a:t> Cooling on the way to Fusion</a:t>
            </a:r>
          </a:p>
        </p:txBody>
      </p:sp>
      <p:pic>
        <p:nvPicPr>
          <p:cNvPr id="40969" name="Picture 9" descr="snsnlow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 l="9076" t="18527" r="6639" b="62233"/>
          <a:stretch>
            <a:fillRect/>
          </a:stretch>
        </p:blipFill>
        <p:spPr bwMode="auto">
          <a:xfrm>
            <a:off x="990600" y="2130425"/>
            <a:ext cx="7086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Freeform 10"/>
          <p:cNvSpPr>
            <a:spLocks/>
          </p:cNvSpPr>
          <p:nvPr/>
        </p:nvSpPr>
        <p:spPr bwMode="auto">
          <a:xfrm>
            <a:off x="4800600" y="2428875"/>
            <a:ext cx="557213" cy="466725"/>
          </a:xfrm>
          <a:custGeom>
            <a:avLst/>
            <a:gdLst>
              <a:gd name="T0" fmla="*/ 0 w 1041"/>
              <a:gd name="T1" fmla="*/ 2147483647 h 447"/>
              <a:gd name="T2" fmla="*/ 2147483647 w 1041"/>
              <a:gd name="T3" fmla="*/ 2147483647 h 447"/>
              <a:gd name="T4" fmla="*/ 2147483647 w 1041"/>
              <a:gd name="T5" fmla="*/ 2147483647 h 447"/>
              <a:gd name="T6" fmla="*/ 2147483647 w 1041"/>
              <a:gd name="T7" fmla="*/ 2147483647 h 447"/>
              <a:gd name="T8" fmla="*/ 2147483647 w 1041"/>
              <a:gd name="T9" fmla="*/ 2147483647 h 447"/>
              <a:gd name="T10" fmla="*/ 2147483647 w 1041"/>
              <a:gd name="T11" fmla="*/ 2147483647 h 447"/>
              <a:gd name="T12" fmla="*/ 2147483647 w 1041"/>
              <a:gd name="T13" fmla="*/ 2147483647 h 447"/>
              <a:gd name="T14" fmla="*/ 2147483647 w 1041"/>
              <a:gd name="T15" fmla="*/ 2147483647 h 447"/>
              <a:gd name="T16" fmla="*/ 2147483647 w 1041"/>
              <a:gd name="T17" fmla="*/ 2147483647 h 447"/>
              <a:gd name="T18" fmla="*/ 2147483647 w 1041"/>
              <a:gd name="T19" fmla="*/ 2147483647 h 447"/>
              <a:gd name="T20" fmla="*/ 2147483647 w 1041"/>
              <a:gd name="T21" fmla="*/ 2147483647 h 447"/>
              <a:gd name="T22" fmla="*/ 2147483647 w 1041"/>
              <a:gd name="T23" fmla="*/ 2147483647 h 447"/>
              <a:gd name="T24" fmla="*/ 2147483647 w 1041"/>
              <a:gd name="T25" fmla="*/ 2147483647 h 447"/>
              <a:gd name="T26" fmla="*/ 2147483647 w 1041"/>
              <a:gd name="T27" fmla="*/ 0 h 4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1"/>
              <a:gd name="T43" fmla="*/ 0 h 447"/>
              <a:gd name="T44" fmla="*/ 1041 w 1041"/>
              <a:gd name="T45" fmla="*/ 447 h 4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1" h="447">
                <a:moveTo>
                  <a:pt x="0" y="447"/>
                </a:moveTo>
                <a:cubicBezTo>
                  <a:pt x="35" y="414"/>
                  <a:pt x="22" y="387"/>
                  <a:pt x="78" y="370"/>
                </a:cubicBezTo>
                <a:cubicBezTo>
                  <a:pt x="101" y="345"/>
                  <a:pt x="122" y="344"/>
                  <a:pt x="155" y="335"/>
                </a:cubicBezTo>
                <a:cubicBezTo>
                  <a:pt x="210" y="343"/>
                  <a:pt x="252" y="355"/>
                  <a:pt x="310" y="335"/>
                </a:cubicBezTo>
                <a:cubicBezTo>
                  <a:pt x="319" y="332"/>
                  <a:pt x="313" y="317"/>
                  <a:pt x="318" y="309"/>
                </a:cubicBezTo>
                <a:cubicBezTo>
                  <a:pt x="322" y="302"/>
                  <a:pt x="330" y="298"/>
                  <a:pt x="336" y="292"/>
                </a:cubicBezTo>
                <a:cubicBezTo>
                  <a:pt x="349" y="250"/>
                  <a:pt x="369" y="222"/>
                  <a:pt x="404" y="198"/>
                </a:cubicBezTo>
                <a:cubicBezTo>
                  <a:pt x="459" y="206"/>
                  <a:pt x="503" y="217"/>
                  <a:pt x="559" y="223"/>
                </a:cubicBezTo>
                <a:cubicBezTo>
                  <a:pt x="592" y="213"/>
                  <a:pt x="608" y="191"/>
                  <a:pt x="637" y="172"/>
                </a:cubicBezTo>
                <a:cubicBezTo>
                  <a:pt x="670" y="121"/>
                  <a:pt x="656" y="111"/>
                  <a:pt x="723" y="94"/>
                </a:cubicBezTo>
                <a:cubicBezTo>
                  <a:pt x="770" y="100"/>
                  <a:pt x="800" y="107"/>
                  <a:pt x="843" y="120"/>
                </a:cubicBezTo>
                <a:cubicBezTo>
                  <a:pt x="902" y="102"/>
                  <a:pt x="910" y="89"/>
                  <a:pt x="946" y="34"/>
                </a:cubicBezTo>
                <a:cubicBezTo>
                  <a:pt x="950" y="28"/>
                  <a:pt x="1016" y="18"/>
                  <a:pt x="1023" y="17"/>
                </a:cubicBezTo>
                <a:cubicBezTo>
                  <a:pt x="1029" y="11"/>
                  <a:pt x="1041" y="0"/>
                  <a:pt x="1041" y="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551363" y="5656263"/>
            <a:ext cx="3652837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990000"/>
                </a:solidFill>
              </a:rPr>
              <a:t>Symmetry energy below saturation</a:t>
            </a:r>
          </a:p>
        </p:txBody>
      </p:sp>
      <p:sp>
        <p:nvSpPr>
          <p:cNvPr id="40972" name="AutoShape 12"/>
          <p:cNvSpPr>
            <a:spLocks/>
          </p:cNvSpPr>
          <p:nvPr/>
        </p:nvSpPr>
        <p:spPr bwMode="auto">
          <a:xfrm>
            <a:off x="4283075" y="5594350"/>
            <a:ext cx="144463" cy="571500"/>
          </a:xfrm>
          <a:prstGeom prst="rightBrace">
            <a:avLst>
              <a:gd name="adj1" fmla="val 329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6372225" y="4868863"/>
            <a:ext cx="504825" cy="139700"/>
          </a:xfrm>
          <a:prstGeom prst="curvedUpArrow">
            <a:avLst>
              <a:gd name="adj1" fmla="val 72273"/>
              <a:gd name="adj2" fmla="val 144545"/>
              <a:gd name="adj3" fmla="val 33333"/>
            </a:avLst>
          </a:prstGeom>
          <a:solidFill>
            <a:srgbClr val="CCFFFF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3130550" y="4868863"/>
            <a:ext cx="504825" cy="139700"/>
          </a:xfrm>
          <a:prstGeom prst="curvedUpArrow">
            <a:avLst>
              <a:gd name="adj1" fmla="val 72273"/>
              <a:gd name="adj2" fmla="val 144545"/>
              <a:gd name="adj3" fmla="val 33333"/>
            </a:avLst>
          </a:prstGeom>
          <a:solidFill>
            <a:srgbClr val="CCFFFF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6186488" cy="54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657600"/>
            <a:ext cx="2914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40732" y="69850"/>
            <a:ext cx="595066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PRE-EQUILIBRIUM DIPOLE EMISSION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752600" y="69850"/>
            <a:ext cx="521168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ISOSPIN IN NUCLEAR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74913" y="862013"/>
            <a:ext cx="3971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FERMI ENERGY DOMAIN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55650" y="1576388"/>
            <a:ext cx="2454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mean field:</a:t>
            </a:r>
          </a:p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scalar + isovector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651500" y="1576388"/>
            <a:ext cx="2520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nucleon – nucleon</a:t>
            </a:r>
          </a:p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collisions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033463" y="2776538"/>
            <a:ext cx="1430337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Isospin </a:t>
            </a:r>
          </a:p>
          <a:p>
            <a:pPr algn="ctr">
              <a:lnSpc>
                <a:spcPct val="8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dynamics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332163" y="2708275"/>
            <a:ext cx="26082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ENHANCED IMF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PRODUCTION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333500" y="4071938"/>
            <a:ext cx="3886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DENSITY DEPENDENCE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OF SYMMETRY ENERGY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84213" y="5203825"/>
            <a:ext cx="608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STOCHASTIC BNV TRANSPORT MODEL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258888" y="594995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Asy-EOS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916238" y="5554663"/>
            <a:ext cx="202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asysoft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-asystiff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superasystiff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1979613" y="1125538"/>
            <a:ext cx="4318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516688" y="1196975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708400" y="1773238"/>
            <a:ext cx="1584325" cy="287337"/>
          </a:xfrm>
          <a:prstGeom prst="leftRightArrow">
            <a:avLst>
              <a:gd name="adj1" fmla="val 50000"/>
              <a:gd name="adj2" fmla="val 110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2268538" y="227647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AutoShape 17"/>
          <p:cNvSpPr>
            <a:spLocks noChangeArrowheads="1"/>
          </p:cNvSpPr>
          <p:nvPr/>
        </p:nvSpPr>
        <p:spPr bwMode="auto">
          <a:xfrm>
            <a:off x="4427538" y="21336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o-RO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1692275" y="3573463"/>
            <a:ext cx="9350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>
            <a:off x="3781425" y="3573463"/>
            <a:ext cx="9350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AutoShape 21"/>
          <p:cNvSpPr>
            <a:spLocks/>
          </p:cNvSpPr>
          <p:nvPr/>
        </p:nvSpPr>
        <p:spPr bwMode="auto">
          <a:xfrm>
            <a:off x="2700338" y="5734050"/>
            <a:ext cx="144462" cy="936625"/>
          </a:xfrm>
          <a:prstGeom prst="leftBrace">
            <a:avLst>
              <a:gd name="adj1" fmla="val 5402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14" name="Object 2"/>
          <p:cNvGraphicFramePr>
            <a:graphicFrameLocks noChangeAspect="1"/>
          </p:cNvGraphicFramePr>
          <p:nvPr/>
        </p:nvGraphicFramePr>
        <p:xfrm>
          <a:off x="827088" y="2781300"/>
          <a:ext cx="72723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1" name="Equation" r:id="rId3" imgW="2831760" imgH="393480" progId="Equation.3">
                  <p:embed/>
                </p:oleObj>
              </mc:Choice>
              <mc:Fallback>
                <p:oleObj name="Equation" r:id="rId3" imgW="2831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7272337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5" name="Object 3"/>
          <p:cNvGraphicFramePr>
            <a:graphicFrameLocks noChangeAspect="1"/>
          </p:cNvGraphicFramePr>
          <p:nvPr/>
        </p:nvGraphicFramePr>
        <p:xfrm>
          <a:off x="3203575" y="4076700"/>
          <a:ext cx="16557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2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76700"/>
                        <a:ext cx="165576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5362575" y="4117975"/>
          <a:ext cx="2089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3" name="Equation" r:id="rId7" imgW="1028520" imgH="228600" progId="Equation.3">
                  <p:embed/>
                </p:oleObj>
              </mc:Choice>
              <mc:Fallback>
                <p:oleObj name="Equation" r:id="rId7" imgW="10285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17975"/>
                        <a:ext cx="20891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7" name="Line 5"/>
          <p:cNvSpPr>
            <a:spLocks noChangeShapeType="1"/>
          </p:cNvSpPr>
          <p:nvPr/>
        </p:nvSpPr>
        <p:spPr bwMode="auto">
          <a:xfrm>
            <a:off x="6372225" y="37623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5507038" y="4508500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gain</a:t>
            </a: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6608763" y="4508500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loss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8723313" cy="8302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STOCHASTIC MEAN FIELD </a:t>
            </a:r>
            <a:r>
              <a:rPr lang="it-IT" sz="2400" b="1" dirty="0" smtClean="0">
                <a:solidFill>
                  <a:srgbClr val="FF0000"/>
                </a:solidFill>
              </a:rPr>
              <a:t>TRANSPORT </a:t>
            </a:r>
            <a:r>
              <a:rPr lang="it-IT" sz="2400" b="1" dirty="0">
                <a:solidFill>
                  <a:srgbClr val="FF0000"/>
                </a:solidFill>
              </a:rPr>
              <a:t>EQUATION: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VLASOV + NN-COLLISIONS  and  PAULI CORRELATIONS</a:t>
            </a:r>
          </a:p>
        </p:txBody>
      </p:sp>
      <p:sp>
        <p:nvSpPr>
          <p:cNvPr id="422921" name="Line 9"/>
          <p:cNvSpPr>
            <a:spLocks noChangeShapeType="1"/>
          </p:cNvSpPr>
          <p:nvPr/>
        </p:nvSpPr>
        <p:spPr bwMode="auto">
          <a:xfrm flipH="1">
            <a:off x="4498975" y="3581400"/>
            <a:ext cx="649288" cy="495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flipH="1">
            <a:off x="7670800" y="2738438"/>
            <a:ext cx="285750" cy="1857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7467600" y="2239963"/>
            <a:ext cx="155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>
                <a:solidFill>
                  <a:srgbClr val="800000"/>
                </a:solidFill>
              </a:rPr>
              <a:t>Fluctuations</a:t>
            </a:r>
          </a:p>
        </p:txBody>
      </p:sp>
      <p:sp>
        <p:nvSpPr>
          <p:cNvPr id="422924" name="Text Box 12"/>
          <p:cNvSpPr txBox="1">
            <a:spLocks noChangeArrowheads="1"/>
          </p:cNvSpPr>
          <p:nvPr/>
        </p:nvSpPr>
        <p:spPr bwMode="auto">
          <a:xfrm>
            <a:off x="2319338" y="5300663"/>
            <a:ext cx="313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800080"/>
                </a:solidFill>
              </a:rPr>
              <a:t>Self-Consistent </a:t>
            </a:r>
            <a:r>
              <a:rPr lang="it-IT" b="1">
                <a:solidFill>
                  <a:srgbClr val="800080"/>
                </a:solidFill>
                <a:latin typeface="Arial Narrow" pitchFamily="34" charset="0"/>
              </a:rPr>
              <a:t>Mean</a:t>
            </a:r>
            <a:r>
              <a:rPr lang="it-IT" b="1">
                <a:solidFill>
                  <a:srgbClr val="800080"/>
                </a:solidFill>
              </a:rPr>
              <a:t> Field</a:t>
            </a:r>
          </a:p>
        </p:txBody>
      </p:sp>
      <p:sp>
        <p:nvSpPr>
          <p:cNvPr id="422925" name="AutoShape 13"/>
          <p:cNvSpPr>
            <a:spLocks noChangeArrowheads="1"/>
          </p:cNvSpPr>
          <p:nvPr/>
        </p:nvSpPr>
        <p:spPr bwMode="auto">
          <a:xfrm>
            <a:off x="5310188" y="5445125"/>
            <a:ext cx="709612" cy="157163"/>
          </a:xfrm>
          <a:prstGeom prst="leftRightArrow">
            <a:avLst>
              <a:gd name="adj1" fmla="val 50000"/>
              <a:gd name="adj2" fmla="val 90303"/>
            </a:avLst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422926" name="Text Box 14"/>
          <p:cNvSpPr txBox="1">
            <a:spLocks noChangeArrowheads="1"/>
          </p:cNvSpPr>
          <p:nvPr/>
        </p:nvSpPr>
        <p:spPr bwMode="auto">
          <a:xfrm>
            <a:off x="6013450" y="5300663"/>
            <a:ext cx="1741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800080"/>
                </a:solidFill>
                <a:latin typeface="Arial Narrow" pitchFamily="34" charset="0"/>
              </a:rPr>
              <a:t>Equation of State</a:t>
            </a:r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H="1" flipV="1">
            <a:off x="4572000" y="4941888"/>
            <a:ext cx="215900" cy="2825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87313" y="6135688"/>
            <a:ext cx="4767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altLang="zh-CN" b="1">
                <a:solidFill>
                  <a:srgbClr val="800000"/>
                </a:solidFill>
              </a:rPr>
              <a:t>V. Baran, M. Colonna, M. Di Toro, V. Greco</a:t>
            </a:r>
          </a:p>
          <a:p>
            <a:pPr algn="just"/>
            <a:r>
              <a:rPr lang="it-IT" altLang="zh-CN" b="1">
                <a:solidFill>
                  <a:srgbClr val="800000"/>
                </a:solidFill>
              </a:rPr>
              <a:t>Phys.Rep. 410 (2005) 335 </a:t>
            </a:r>
          </a:p>
        </p:txBody>
      </p:sp>
      <p:sp>
        <p:nvSpPr>
          <p:cNvPr id="22545" name="Text Box 39"/>
          <p:cNvSpPr txBox="1">
            <a:spLocks noChangeArrowheads="1"/>
          </p:cNvSpPr>
          <p:nvPr/>
        </p:nvSpPr>
        <p:spPr bwMode="auto">
          <a:xfrm>
            <a:off x="496888" y="5715000"/>
            <a:ext cx="830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2000" b="1">
                <a:solidFill>
                  <a:srgbClr val="009999"/>
                </a:solidFill>
                <a:latin typeface="Arial Narrow" pitchFamily="34" charset="0"/>
              </a:rPr>
              <a:t>SMF model</a:t>
            </a:r>
            <a:r>
              <a:rPr lang="it-IT" sz="2000">
                <a:solidFill>
                  <a:schemeClr val="tx2"/>
                </a:solidFill>
                <a:latin typeface="Arial Narrow" pitchFamily="34" charset="0"/>
              </a:rPr>
              <a:t>  :    </a:t>
            </a:r>
            <a:r>
              <a:rPr lang="it-IT" sz="2000">
                <a:solidFill>
                  <a:schemeClr val="accent2"/>
                </a:solidFill>
                <a:latin typeface="Arial Narrow" pitchFamily="34" charset="0"/>
              </a:rPr>
              <a:t>fluctuations projected onto ordinary space</a:t>
            </a:r>
            <a:r>
              <a:rPr lang="it-IT" sz="2000">
                <a:solidFill>
                  <a:schemeClr val="tx2"/>
                </a:solidFill>
                <a:latin typeface="Arial Narrow" pitchFamily="34" charset="0"/>
              </a:rPr>
              <a:t>        </a:t>
            </a:r>
            <a:r>
              <a:rPr lang="it-IT" sz="2000" b="1">
                <a:solidFill>
                  <a:srgbClr val="009999"/>
                </a:solidFill>
                <a:latin typeface="Arial Narrow" pitchFamily="34" charset="0"/>
              </a:rPr>
              <a:t>density fluctuations </a:t>
            </a:r>
            <a:r>
              <a:rPr lang="el-GR" sz="2000" b="1">
                <a:solidFill>
                  <a:srgbClr val="009999"/>
                </a:solidFill>
                <a:latin typeface="Arial Narrow" pitchFamily="34" charset="0"/>
                <a:cs typeface="Times New Roman" pitchFamily="18" charset="0"/>
              </a:rPr>
              <a:t>δρ</a:t>
            </a:r>
          </a:p>
        </p:txBody>
      </p:sp>
      <p:sp>
        <p:nvSpPr>
          <p:cNvPr id="22546" name="Line 43"/>
          <p:cNvSpPr>
            <a:spLocks noChangeShapeType="1"/>
          </p:cNvSpPr>
          <p:nvPr/>
        </p:nvSpPr>
        <p:spPr bwMode="auto">
          <a:xfrm>
            <a:off x="6019800" y="594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 animBg="1"/>
      <p:bldP spid="422918" grpId="0"/>
      <p:bldP spid="422919" grpId="0"/>
      <p:bldP spid="422921" grpId="0" animBg="1"/>
      <p:bldP spid="422922" grpId="0" animBg="1"/>
      <p:bldP spid="422923" grpId="0"/>
      <p:bldP spid="422924" grpId="0"/>
      <p:bldP spid="422925" grpId="0" animBg="1"/>
      <p:bldP spid="422926" grpId="0"/>
      <p:bldP spid="4229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1089025"/>
            <a:ext cx="140176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3" y="3970337"/>
            <a:ext cx="13874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5713" y="1089025"/>
            <a:ext cx="13874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0475" y="3970337"/>
            <a:ext cx="13795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4138" y="1089025"/>
            <a:ext cx="1409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4138" y="3908425"/>
            <a:ext cx="13874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11"/>
          <p:cNvSpPr txBox="1">
            <a:spLocks noChangeArrowheads="1"/>
          </p:cNvSpPr>
          <p:nvPr/>
        </p:nvSpPr>
        <p:spPr bwMode="auto">
          <a:xfrm>
            <a:off x="2895600" y="3749675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b=4fm</a:t>
            </a:r>
          </a:p>
        </p:txBody>
      </p:sp>
      <p:sp>
        <p:nvSpPr>
          <p:cNvPr id="82953" name="Text Box 12"/>
          <p:cNvSpPr txBox="1">
            <a:spLocks noChangeArrowheads="1"/>
          </p:cNvSpPr>
          <p:nvPr/>
        </p:nvSpPr>
        <p:spPr bwMode="auto">
          <a:xfrm>
            <a:off x="5562600" y="3749675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b=6fm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17500" y="3735387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b=2fm</a:t>
            </a:r>
          </a:p>
        </p:txBody>
      </p:sp>
      <p:sp>
        <p:nvSpPr>
          <p:cNvPr id="82955" name="Text Box 13"/>
          <p:cNvSpPr txBox="1">
            <a:spLocks noChangeArrowheads="1"/>
          </p:cNvSpPr>
          <p:nvPr/>
        </p:nvSpPr>
        <p:spPr bwMode="auto">
          <a:xfrm>
            <a:off x="663575" y="701675"/>
            <a:ext cx="282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MULTIFRAGMENTATION</a:t>
            </a:r>
          </a:p>
        </p:txBody>
      </p:sp>
      <p:sp>
        <p:nvSpPr>
          <p:cNvPr id="82956" name="Text Box 14"/>
          <p:cNvSpPr txBox="1">
            <a:spLocks noChangeArrowheads="1"/>
          </p:cNvSpPr>
          <p:nvPr/>
        </p:nvSpPr>
        <p:spPr bwMode="auto">
          <a:xfrm>
            <a:off x="5791200" y="682625"/>
            <a:ext cx="2855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NECK FRAGMENTATION</a:t>
            </a:r>
          </a:p>
        </p:txBody>
      </p:sp>
      <p:sp>
        <p:nvSpPr>
          <p:cNvPr id="82957" name="AutoShape 15"/>
          <p:cNvSpPr>
            <a:spLocks noChangeArrowheads="1"/>
          </p:cNvSpPr>
          <p:nvPr/>
        </p:nvSpPr>
        <p:spPr bwMode="auto">
          <a:xfrm>
            <a:off x="3697288" y="754062"/>
            <a:ext cx="1800225" cy="288925"/>
          </a:xfrm>
          <a:prstGeom prst="rightArrow">
            <a:avLst>
              <a:gd name="adj1" fmla="val 50000"/>
              <a:gd name="adj2" fmla="val 15576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14400" y="69850"/>
            <a:ext cx="75753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 IN FRAGMENTATION  MECHANISM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8982" name="Object 1"/>
          <p:cNvGraphicFramePr>
            <a:graphicFrameLocks noChangeAspect="1"/>
          </p:cNvGraphicFramePr>
          <p:nvPr/>
        </p:nvGraphicFramePr>
        <p:xfrm>
          <a:off x="189427" y="1143000"/>
          <a:ext cx="87737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4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27" y="1143000"/>
                        <a:ext cx="87737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066800" y="1219200"/>
            <a:ext cx="914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cs typeface="Times New Roman" pitchFamily="18" charset="0"/>
            </a:endParaRPr>
          </a:p>
        </p:txBody>
      </p:sp>
      <p:pic>
        <p:nvPicPr>
          <p:cNvPr id="23557" name="Picture 4" descr="figo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330325"/>
            <a:ext cx="517048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72200" y="3276600"/>
            <a:ext cx="2720975" cy="1944688"/>
            <a:chOff x="1152" y="1488"/>
            <a:chExt cx="1200" cy="864"/>
          </a:xfrm>
        </p:grpSpPr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1488" y="1488"/>
            <a:ext cx="864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83" name="Immagine bitmap" r:id="rId5" imgW="1200318" imgH="1200318" progId="PBrush">
                    <p:embed/>
                  </p:oleObj>
                </mc:Choice>
                <mc:Fallback>
                  <p:oleObj name="Immagine bitmap" r:id="rId5" imgW="1200318" imgH="1200318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488"/>
                          <a:ext cx="864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1152" y="1536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Helvetica" pitchFamily="34" charset="0"/>
                  <a:cs typeface="Times New Roman" pitchFamily="18" charset="0"/>
                </a:rPr>
                <a:t>BNV</a:t>
              </a:r>
              <a:endParaRPr lang="en-GB" sz="1400" b="1">
                <a:latin typeface="Helvetica" pitchFamily="34" charset="0"/>
                <a:cs typeface="Times New Roman" pitchFamily="18" charset="0"/>
              </a:endParaRPr>
            </a:p>
          </p:txBody>
        </p:sp>
      </p:grp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804025" y="5373688"/>
            <a:ext cx="2089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cs typeface="Times New Roman" pitchFamily="18" charset="0"/>
              </a:rPr>
              <a:t>V. Baran,M.Colonna, M.Di Toro Nucl. Phys A730 (2004) 329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659563" y="2060575"/>
            <a:ext cx="21605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cs typeface="Times New Roman" pitchFamily="18" charset="0"/>
              </a:rPr>
              <a:t>Note: BNV model accounts only for the “prompt” component of IMF’s 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93725" y="6400800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E.De Filippo et al. (Chimera Coll.) PRC71(2005)044602 and 064604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36525" y="1050925"/>
            <a:ext cx="650716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Times New Roman" pitchFamily="18" charset="0"/>
                <a:cs typeface="Times New Roman" pitchFamily="18" charset="0"/>
              </a:rPr>
              <a:t>Chimera 124Sn+64Ni  35AMeV data,  same E_loss selections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13734" y="69850"/>
            <a:ext cx="653486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REDUCED VELOCITY PLOTS: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DEVIATIONS FROM VIOLA SYSTEMATICS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2825"/>
            <a:ext cx="2808288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Line 6"/>
          <p:cNvSpPr>
            <a:spLocks noChangeShapeType="1"/>
          </p:cNvSpPr>
          <p:nvPr/>
        </p:nvSpPr>
        <p:spPr bwMode="auto">
          <a:xfrm>
            <a:off x="6732588" y="2817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 flipV="1">
            <a:off x="1547813" y="2355850"/>
            <a:ext cx="6408737" cy="25193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V="1">
            <a:off x="5580063" y="2787650"/>
            <a:ext cx="1296987" cy="503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 flipH="1">
            <a:off x="2195513" y="4083050"/>
            <a:ext cx="1439862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6084888" y="29670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H1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2555875" y="437197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H2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V="1">
            <a:off x="7956550" y="2209800"/>
            <a:ext cx="287338" cy="1444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Oval 13"/>
          <p:cNvSpPr>
            <a:spLocks noChangeArrowheads="1"/>
          </p:cNvSpPr>
          <p:nvPr/>
        </p:nvSpPr>
        <p:spPr bwMode="auto">
          <a:xfrm>
            <a:off x="684213" y="873125"/>
            <a:ext cx="719137" cy="792163"/>
          </a:xfrm>
          <a:prstGeom prst="ellipse">
            <a:avLst/>
          </a:prstGeom>
          <a:solidFill>
            <a:srgbClr val="66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0" name="Oval 14"/>
          <p:cNvSpPr>
            <a:spLocks noChangeArrowheads="1"/>
          </p:cNvSpPr>
          <p:nvPr/>
        </p:nvSpPr>
        <p:spPr bwMode="auto">
          <a:xfrm>
            <a:off x="757238" y="1881188"/>
            <a:ext cx="574675" cy="647700"/>
          </a:xfrm>
          <a:prstGeom prst="ellipse">
            <a:avLst/>
          </a:prstGeom>
          <a:solidFill>
            <a:srgbClr val="66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1" name="Oval 15"/>
          <p:cNvSpPr>
            <a:spLocks noChangeArrowheads="1"/>
          </p:cNvSpPr>
          <p:nvPr/>
        </p:nvSpPr>
        <p:spPr bwMode="auto">
          <a:xfrm>
            <a:off x="755650" y="2889250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2" name="Oval 16"/>
          <p:cNvSpPr>
            <a:spLocks noChangeArrowheads="1"/>
          </p:cNvSpPr>
          <p:nvPr/>
        </p:nvSpPr>
        <p:spPr bwMode="auto">
          <a:xfrm>
            <a:off x="827088" y="3609975"/>
            <a:ext cx="287337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827088" y="41846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900113" y="4545013"/>
            <a:ext cx="142875" cy="144462"/>
          </a:xfrm>
          <a:prstGeom prst="ellipse">
            <a:avLst/>
          </a:prstGeom>
          <a:solidFill>
            <a:srgbClr val="33CC33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85" name="Text Box 19"/>
          <p:cNvSpPr txBox="1">
            <a:spLocks noChangeArrowheads="1"/>
          </p:cNvSpPr>
          <p:nvPr/>
        </p:nvSpPr>
        <p:spPr bwMode="auto">
          <a:xfrm>
            <a:off x="1547813" y="10826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H1</a:t>
            </a:r>
          </a:p>
        </p:txBody>
      </p:sp>
      <p:sp>
        <p:nvSpPr>
          <p:cNvPr id="83986" name="Text Box 20"/>
          <p:cNvSpPr txBox="1">
            <a:spLocks noChangeArrowheads="1"/>
          </p:cNvSpPr>
          <p:nvPr/>
        </p:nvSpPr>
        <p:spPr bwMode="auto">
          <a:xfrm>
            <a:off x="1476375" y="19526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H2</a:t>
            </a:r>
          </a:p>
        </p:txBody>
      </p:sp>
      <p:sp>
        <p:nvSpPr>
          <p:cNvPr id="83987" name="Text Box 21"/>
          <p:cNvSpPr txBox="1">
            <a:spLocks noChangeArrowheads="1"/>
          </p:cNvSpPr>
          <p:nvPr/>
        </p:nvSpPr>
        <p:spPr bwMode="auto">
          <a:xfrm>
            <a:off x="1258888" y="29606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IMF1</a:t>
            </a:r>
          </a:p>
        </p:txBody>
      </p:sp>
      <p:sp>
        <p:nvSpPr>
          <p:cNvPr id="83988" name="Text Box 23"/>
          <p:cNvSpPr txBox="1">
            <a:spLocks noChangeArrowheads="1"/>
          </p:cNvSpPr>
          <p:nvPr/>
        </p:nvSpPr>
        <p:spPr bwMode="auto">
          <a:xfrm>
            <a:off x="1258888" y="36020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IMF2</a:t>
            </a:r>
          </a:p>
        </p:txBody>
      </p:sp>
      <p:sp>
        <p:nvSpPr>
          <p:cNvPr id="83989" name="Text Box 24"/>
          <p:cNvSpPr txBox="1">
            <a:spLocks noChangeArrowheads="1"/>
          </p:cNvSpPr>
          <p:nvPr/>
        </p:nvSpPr>
        <p:spPr bwMode="auto">
          <a:xfrm>
            <a:off x="1258888" y="410686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IMF3</a:t>
            </a:r>
          </a:p>
        </p:txBody>
      </p:sp>
      <p:sp>
        <p:nvSpPr>
          <p:cNvPr id="83990" name="Text Box 25"/>
          <p:cNvSpPr txBox="1">
            <a:spLocks noChangeArrowheads="1"/>
          </p:cNvSpPr>
          <p:nvPr/>
        </p:nvSpPr>
        <p:spPr bwMode="auto">
          <a:xfrm>
            <a:off x="1258888" y="44021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IMF4</a:t>
            </a:r>
          </a:p>
        </p:txBody>
      </p:sp>
      <p:sp>
        <p:nvSpPr>
          <p:cNvPr id="83991" name="Text Box 26"/>
          <p:cNvSpPr txBox="1">
            <a:spLocks noChangeArrowheads="1"/>
          </p:cNvSpPr>
          <p:nvPr/>
        </p:nvSpPr>
        <p:spPr bwMode="auto">
          <a:xfrm>
            <a:off x="7758113" y="2349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H1- </a:t>
            </a:r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H2</a:t>
            </a:r>
          </a:p>
        </p:txBody>
      </p:sp>
      <p:sp>
        <p:nvSpPr>
          <p:cNvPr id="83992" name="Text Box 27"/>
          <p:cNvSpPr txBox="1">
            <a:spLocks noChangeArrowheads="1"/>
          </p:cNvSpPr>
          <p:nvPr/>
        </p:nvSpPr>
        <p:spPr bwMode="auto">
          <a:xfrm>
            <a:off x="7524750" y="3198813"/>
            <a:ext cx="1581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Define the</a:t>
            </a:r>
          </a:p>
          <a:p>
            <a:r>
              <a:rPr lang="en-US" b="1">
                <a:latin typeface="Calibri" pitchFamily="34" charset="0"/>
              </a:rPr>
              <a:t>intrinsic axis</a:t>
            </a:r>
          </a:p>
          <a:p>
            <a:r>
              <a:rPr lang="en-US">
                <a:latin typeface="Calibri" pitchFamily="34" charset="0"/>
              </a:rPr>
              <a:t>of the event</a:t>
            </a:r>
          </a:p>
        </p:txBody>
      </p:sp>
      <p:sp>
        <p:nvSpPr>
          <p:cNvPr id="83993" name="Line 28"/>
          <p:cNvSpPr>
            <a:spLocks noChangeShapeType="1"/>
          </p:cNvSpPr>
          <p:nvPr/>
        </p:nvSpPr>
        <p:spPr bwMode="auto">
          <a:xfrm flipV="1">
            <a:off x="8172450" y="2819400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950913" y="5334000"/>
            <a:ext cx="736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par </a:t>
            </a:r>
            <a:r>
              <a:rPr lang="en-US" sz="2000">
                <a:latin typeface="Calibri" pitchFamily="34" charset="0"/>
              </a:rPr>
              <a:t>– the component of the fragment velocity along intrinsic axis</a:t>
            </a:r>
            <a:endParaRPr lang="en-US" sz="2000" baseline="-25000">
              <a:latin typeface="Calibri" pitchFamily="34" charset="0"/>
            </a:endParaRPr>
          </a:p>
        </p:txBody>
      </p:sp>
      <p:sp>
        <p:nvSpPr>
          <p:cNvPr id="83995" name="Text Box 30"/>
          <p:cNvSpPr txBox="1">
            <a:spLocks noChangeArrowheads="1"/>
          </p:cNvSpPr>
          <p:nvPr/>
        </p:nvSpPr>
        <p:spPr bwMode="auto">
          <a:xfrm>
            <a:off x="971550" y="5715000"/>
            <a:ext cx="685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tra </a:t>
            </a:r>
            <a:r>
              <a:rPr lang="en-US" sz="2000">
                <a:latin typeface="Calibri" pitchFamily="34" charset="0"/>
              </a:rPr>
              <a:t>– the component of the fragment velocity perpendicular </a:t>
            </a:r>
          </a:p>
          <a:p>
            <a:r>
              <a:rPr lang="en-US" sz="2000">
                <a:latin typeface="Calibri" pitchFamily="34" charset="0"/>
              </a:rPr>
              <a:t>         to intrinsic axis</a:t>
            </a:r>
            <a:endParaRPr lang="en-US" sz="2000" baseline="-25000">
              <a:latin typeface="Calibri" pitchFamily="34" charset="0"/>
            </a:endParaRPr>
          </a:p>
        </p:txBody>
      </p:sp>
      <p:sp>
        <p:nvSpPr>
          <p:cNvPr id="83996" name="AutoShape 31"/>
          <p:cNvSpPr>
            <a:spLocks/>
          </p:cNvSpPr>
          <p:nvPr/>
        </p:nvSpPr>
        <p:spPr bwMode="auto">
          <a:xfrm>
            <a:off x="2124075" y="1017588"/>
            <a:ext cx="152400" cy="1223962"/>
          </a:xfrm>
          <a:prstGeom prst="rightBrace">
            <a:avLst>
              <a:gd name="adj1" fmla="val 66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3997" name="Text Box 32"/>
          <p:cNvSpPr txBox="1">
            <a:spLocks noChangeArrowheads="1"/>
          </p:cNvSpPr>
          <p:nvPr/>
        </p:nvSpPr>
        <p:spPr bwMode="auto">
          <a:xfrm>
            <a:off x="2319338" y="1397000"/>
            <a:ext cx="594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Entrance channel memory  (PLF and TLF like fragments)</a:t>
            </a:r>
          </a:p>
        </p:txBody>
      </p:sp>
      <p:sp>
        <p:nvSpPr>
          <p:cNvPr id="83998" name="Line 34"/>
          <p:cNvSpPr>
            <a:spLocks noChangeShapeType="1"/>
          </p:cNvSpPr>
          <p:nvPr/>
        </p:nvSpPr>
        <p:spPr bwMode="auto">
          <a:xfrm>
            <a:off x="5940425" y="50196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99" name="Text Box 35"/>
          <p:cNvSpPr txBox="1">
            <a:spLocks noChangeArrowheads="1"/>
          </p:cNvSpPr>
          <p:nvPr/>
        </p:nvSpPr>
        <p:spPr bwMode="auto">
          <a:xfrm>
            <a:off x="6496050" y="49403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</a:t>
            </a:r>
          </a:p>
        </p:txBody>
      </p:sp>
      <p:sp>
        <p:nvSpPr>
          <p:cNvPr id="84000" name="Line 36"/>
          <p:cNvSpPr>
            <a:spLocks noChangeShapeType="1"/>
          </p:cNvSpPr>
          <p:nvPr/>
        </p:nvSpPr>
        <p:spPr bwMode="auto">
          <a:xfrm flipV="1">
            <a:off x="3348038" y="177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01" name="Text Box 37"/>
          <p:cNvSpPr txBox="1">
            <a:spLocks noChangeArrowheads="1"/>
          </p:cNvSpPr>
          <p:nvPr/>
        </p:nvSpPr>
        <p:spPr bwMode="auto">
          <a:xfrm>
            <a:off x="2987675" y="16287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</a:p>
        </p:txBody>
      </p:sp>
      <p:sp>
        <p:nvSpPr>
          <p:cNvPr id="84002" name="Text Box 39"/>
          <p:cNvSpPr txBox="1">
            <a:spLocks noChangeArrowheads="1"/>
          </p:cNvSpPr>
          <p:nvPr/>
        </p:nvSpPr>
        <p:spPr bwMode="auto">
          <a:xfrm>
            <a:off x="3111500" y="4967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84003" name="Text Box 40"/>
          <p:cNvSpPr txBox="1">
            <a:spLocks noChangeArrowheads="1"/>
          </p:cNvSpPr>
          <p:nvPr/>
        </p:nvSpPr>
        <p:spPr bwMode="auto">
          <a:xfrm>
            <a:off x="5632450" y="4967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40fm</a:t>
            </a:r>
          </a:p>
        </p:txBody>
      </p:sp>
      <p:sp>
        <p:nvSpPr>
          <p:cNvPr id="84004" name="Rectangle 42"/>
          <p:cNvSpPr>
            <a:spLocks noChangeArrowheads="1"/>
          </p:cNvSpPr>
          <p:nvPr/>
        </p:nvSpPr>
        <p:spPr bwMode="auto">
          <a:xfrm>
            <a:off x="4716463" y="2427288"/>
            <a:ext cx="576262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4005" name="Text Box 43"/>
          <p:cNvSpPr txBox="1">
            <a:spLocks noChangeArrowheads="1"/>
          </p:cNvSpPr>
          <p:nvPr/>
        </p:nvSpPr>
        <p:spPr bwMode="auto">
          <a:xfrm>
            <a:off x="4648200" y="852488"/>
            <a:ext cx="418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Coulomb propagation of the trajectories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85800" y="69850"/>
            <a:ext cx="769832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 METHOD  OF KINEMATIC PROPERTIES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5400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490538" y="22971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3 IMF</a:t>
            </a:r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519113" y="40243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4 IMF</a:t>
            </a:r>
          </a:p>
        </p:txBody>
      </p:sp>
      <p:sp>
        <p:nvSpPr>
          <p:cNvPr id="84998" name="Text Box 9"/>
          <p:cNvSpPr txBox="1">
            <a:spLocks noChangeArrowheads="1"/>
          </p:cNvSpPr>
          <p:nvPr/>
        </p:nvSpPr>
        <p:spPr bwMode="auto">
          <a:xfrm>
            <a:off x="468313" y="5537200"/>
            <a:ext cx="304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The lightest IMF’s acquires </a:t>
            </a:r>
          </a:p>
          <a:p>
            <a:r>
              <a:rPr lang="en-US">
                <a:latin typeface="Calibri" pitchFamily="34" charset="0"/>
              </a:rPr>
              <a:t> the greatest transverse</a:t>
            </a:r>
          </a:p>
          <a:p>
            <a:r>
              <a:rPr lang="en-US">
                <a:latin typeface="Calibri" pitchFamily="34" charset="0"/>
              </a:rPr>
              <a:t> velocities</a:t>
            </a:r>
          </a:p>
        </p:txBody>
      </p:sp>
      <p:sp>
        <p:nvSpPr>
          <p:cNvPr id="84999" name="Line 10"/>
          <p:cNvSpPr>
            <a:spLocks noChangeShapeType="1"/>
          </p:cNvSpPr>
          <p:nvPr/>
        </p:nvSpPr>
        <p:spPr bwMode="auto">
          <a:xfrm>
            <a:off x="6516688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Line 11"/>
          <p:cNvSpPr>
            <a:spLocks noChangeShapeType="1"/>
          </p:cNvSpPr>
          <p:nvPr/>
        </p:nvSpPr>
        <p:spPr bwMode="auto">
          <a:xfrm flipH="1">
            <a:off x="6516688" y="1700213"/>
            <a:ext cx="5032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Text Box 12"/>
          <p:cNvSpPr txBox="1">
            <a:spLocks noChangeArrowheads="1"/>
          </p:cNvSpPr>
          <p:nvPr/>
        </p:nvSpPr>
        <p:spPr bwMode="auto">
          <a:xfrm>
            <a:off x="6948488" y="1341438"/>
            <a:ext cx="2084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Velocity distribution</a:t>
            </a:r>
          </a:p>
          <a:p>
            <a:pPr algn="just"/>
            <a:r>
              <a:rPr lang="en-US" sz="1400" dirty="0">
                <a:latin typeface="Calibri" pitchFamily="34" charset="0"/>
              </a:rPr>
              <a:t>of the heaviest fragment</a:t>
            </a:r>
          </a:p>
          <a:p>
            <a:pPr algn="just"/>
            <a:r>
              <a:rPr lang="en-US" sz="1400" dirty="0">
                <a:latin typeface="Calibri" pitchFamily="34" charset="0"/>
              </a:rPr>
              <a:t>in reaction</a:t>
            </a:r>
          </a:p>
        </p:txBody>
      </p:sp>
      <p:sp>
        <p:nvSpPr>
          <p:cNvPr id="85002" name="Text Box 13"/>
          <p:cNvSpPr txBox="1">
            <a:spLocks noChangeArrowheads="1"/>
          </p:cNvSpPr>
          <p:nvPr/>
        </p:nvSpPr>
        <p:spPr bwMode="auto">
          <a:xfrm>
            <a:off x="4833938" y="98107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Parallel velocity </a:t>
            </a:r>
          </a:p>
          <a:p>
            <a:r>
              <a:rPr lang="en-US" sz="1400" dirty="0">
                <a:latin typeface="Calibri" pitchFamily="34" charset="0"/>
              </a:rPr>
              <a:t>distributions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85003" name="Text Box 14"/>
          <p:cNvSpPr txBox="1">
            <a:spLocks noChangeArrowheads="1"/>
          </p:cNvSpPr>
          <p:nvPr/>
        </p:nvSpPr>
        <p:spPr bwMode="auto">
          <a:xfrm>
            <a:off x="2268538" y="977900"/>
            <a:ext cx="180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Transverse  velocity </a:t>
            </a:r>
          </a:p>
          <a:p>
            <a:r>
              <a:rPr lang="en-US" sz="1400" dirty="0">
                <a:latin typeface="Calibri" pitchFamily="34" charset="0"/>
              </a:rPr>
              <a:t>distributions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85004" name="Text Box 15"/>
          <p:cNvSpPr txBox="1">
            <a:spLocks noChangeArrowheads="1"/>
          </p:cNvSpPr>
          <p:nvPr/>
        </p:nvSpPr>
        <p:spPr bwMode="auto">
          <a:xfrm>
            <a:off x="166688" y="765175"/>
            <a:ext cx="138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>
                <a:latin typeface="Calibri" pitchFamily="34" charset="0"/>
              </a:rPr>
              <a:t>124</a:t>
            </a:r>
            <a:r>
              <a:rPr lang="en-US">
                <a:latin typeface="Calibri" pitchFamily="34" charset="0"/>
              </a:rPr>
              <a:t>Sn+</a:t>
            </a:r>
            <a:r>
              <a:rPr lang="en-US" baseline="30000">
                <a:latin typeface="Calibri" pitchFamily="34" charset="0"/>
              </a:rPr>
              <a:t>124</a:t>
            </a:r>
            <a:r>
              <a:rPr lang="en-US">
                <a:latin typeface="Calibri" pitchFamily="34" charset="0"/>
              </a:rPr>
              <a:t>Sn</a:t>
            </a:r>
          </a:p>
          <a:p>
            <a:r>
              <a:rPr lang="en-US">
                <a:latin typeface="Calibri" pitchFamily="34" charset="0"/>
              </a:rPr>
              <a:t>      b=4fm</a:t>
            </a:r>
          </a:p>
        </p:txBody>
      </p:sp>
      <p:sp>
        <p:nvSpPr>
          <p:cNvPr id="85005" name="Text Box 16"/>
          <p:cNvSpPr txBox="1">
            <a:spLocks noChangeArrowheads="1"/>
          </p:cNvSpPr>
          <p:nvPr/>
        </p:nvSpPr>
        <p:spPr bwMode="auto">
          <a:xfrm>
            <a:off x="225425" y="15049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ASYSOFT</a:t>
            </a:r>
          </a:p>
        </p:txBody>
      </p:sp>
      <p:sp>
        <p:nvSpPr>
          <p:cNvPr id="85006" name="Line 17"/>
          <p:cNvSpPr>
            <a:spLocks noChangeShapeType="1"/>
          </p:cNvSpPr>
          <p:nvPr/>
        </p:nvSpPr>
        <p:spPr bwMode="auto">
          <a:xfrm flipV="1">
            <a:off x="1258888" y="4941888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Text Box 18"/>
          <p:cNvSpPr txBox="1">
            <a:spLocks noChangeArrowheads="1"/>
          </p:cNvSpPr>
          <p:nvPr/>
        </p:nvSpPr>
        <p:spPr bwMode="auto">
          <a:xfrm>
            <a:off x="4911725" y="6019800"/>
            <a:ext cx="3790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The IMF’s velocity distributions along intrinsic </a:t>
            </a:r>
          </a:p>
          <a:p>
            <a:r>
              <a:rPr lang="en-US" sz="1400">
                <a:latin typeface="Calibri" pitchFamily="34" charset="0"/>
              </a:rPr>
              <a:t>axis are centred around mid-velocity region</a:t>
            </a:r>
          </a:p>
        </p:txBody>
      </p:sp>
      <p:sp>
        <p:nvSpPr>
          <p:cNvPr id="85008" name="Line 19"/>
          <p:cNvSpPr>
            <a:spLocks noChangeShapeType="1"/>
          </p:cNvSpPr>
          <p:nvPr/>
        </p:nvSpPr>
        <p:spPr bwMode="auto">
          <a:xfrm flipH="1" flipV="1">
            <a:off x="5795963" y="558958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Oval 20"/>
          <p:cNvSpPr>
            <a:spLocks noChangeArrowheads="1"/>
          </p:cNvSpPr>
          <p:nvPr/>
        </p:nvSpPr>
        <p:spPr bwMode="auto">
          <a:xfrm>
            <a:off x="6877050" y="692150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5010" name="Oval 21"/>
          <p:cNvSpPr>
            <a:spLocks noChangeArrowheads="1"/>
          </p:cNvSpPr>
          <p:nvPr/>
        </p:nvSpPr>
        <p:spPr bwMode="auto">
          <a:xfrm>
            <a:off x="7453313" y="766763"/>
            <a:ext cx="287337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5011" name="Oval 22"/>
          <p:cNvSpPr>
            <a:spLocks noChangeArrowheads="1"/>
          </p:cNvSpPr>
          <p:nvPr/>
        </p:nvSpPr>
        <p:spPr bwMode="auto">
          <a:xfrm>
            <a:off x="7885113" y="8366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85012" name="Oval 23"/>
          <p:cNvSpPr>
            <a:spLocks noChangeArrowheads="1"/>
          </p:cNvSpPr>
          <p:nvPr/>
        </p:nvSpPr>
        <p:spPr bwMode="auto">
          <a:xfrm>
            <a:off x="8243888" y="836613"/>
            <a:ext cx="142875" cy="144462"/>
          </a:xfrm>
          <a:prstGeom prst="ellipse">
            <a:avLst/>
          </a:prstGeom>
          <a:solidFill>
            <a:srgbClr val="33CC33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>
              <a:latin typeface="Calibri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80296" y="76200"/>
            <a:ext cx="702070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HIERARCHY IN TRANSVERSE VELOCITY DISTRIBUTION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38"/>
          <p:cNvSpPr>
            <a:spLocks noChangeShapeType="1"/>
          </p:cNvSpPr>
          <p:nvPr/>
        </p:nvSpPr>
        <p:spPr bwMode="auto">
          <a:xfrm>
            <a:off x="179388" y="5805488"/>
            <a:ext cx="3600450" cy="647700"/>
          </a:xfrm>
          <a:prstGeom prst="line">
            <a:avLst/>
          </a:prstGeom>
          <a:noFill/>
          <a:ln w="15875">
            <a:solidFill>
              <a:srgbClr val="00008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213" y="1196975"/>
            <a:ext cx="7632700" cy="3600450"/>
            <a:chOff x="113" y="391"/>
            <a:chExt cx="4808" cy="2268"/>
          </a:xfrm>
        </p:grpSpPr>
        <p:pic>
          <p:nvPicPr>
            <p:cNvPr id="86051" name="Picture 4" descr="fig1hie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391"/>
              <a:ext cx="254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52" name="Picture 5" descr="fig2hie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391"/>
              <a:ext cx="2359" cy="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53" name="Rectangle 6"/>
            <p:cNvSpPr>
              <a:spLocks noChangeArrowheads="1"/>
            </p:cNvSpPr>
            <p:nvPr/>
          </p:nvSpPr>
          <p:spPr bwMode="auto">
            <a:xfrm>
              <a:off x="113" y="391"/>
              <a:ext cx="4808" cy="2268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86021" name="Text Box 9"/>
          <p:cNvSpPr txBox="1">
            <a:spLocks noChangeArrowheads="1"/>
          </p:cNvSpPr>
          <p:nvPr/>
        </p:nvSpPr>
        <p:spPr bwMode="auto">
          <a:xfrm>
            <a:off x="684213" y="549275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Exp </a:t>
            </a:r>
            <a:r>
              <a:rPr lang="en-US" baseline="30000">
                <a:solidFill>
                  <a:srgbClr val="3333CC"/>
                </a:solidFill>
              </a:rPr>
              <a:t>124</a:t>
            </a:r>
            <a:r>
              <a:rPr lang="en-US">
                <a:solidFill>
                  <a:srgbClr val="3333CC"/>
                </a:solidFill>
              </a:rPr>
              <a:t>Sn+</a:t>
            </a:r>
            <a:r>
              <a:rPr lang="en-US" baseline="30000">
                <a:solidFill>
                  <a:srgbClr val="3333CC"/>
                </a:solidFill>
              </a:rPr>
              <a:t>64</a:t>
            </a:r>
            <a:r>
              <a:rPr lang="en-US">
                <a:solidFill>
                  <a:srgbClr val="3333CC"/>
                </a:solidFill>
              </a:rPr>
              <a:t>Ni</a:t>
            </a:r>
            <a:r>
              <a:rPr lang="it-IT"/>
              <a:t>:  velocities components calculated respect to the </a:t>
            </a:r>
            <a:br>
              <a:rPr lang="it-IT"/>
            </a:br>
            <a:r>
              <a:rPr lang="it-IT"/>
              <a:t>PLF – TLF separation axis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87450" y="1844675"/>
            <a:ext cx="1295400" cy="504825"/>
            <a:chOff x="567" y="799"/>
            <a:chExt cx="816" cy="318"/>
          </a:xfrm>
        </p:grpSpPr>
        <p:sp>
          <p:nvSpPr>
            <p:cNvPr id="86048" name="Oval 10"/>
            <p:cNvSpPr>
              <a:spLocks noChangeAspect="1" noChangeArrowheads="1"/>
            </p:cNvSpPr>
            <p:nvPr/>
          </p:nvSpPr>
          <p:spPr bwMode="auto">
            <a:xfrm>
              <a:off x="567" y="799"/>
              <a:ext cx="318" cy="3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49" name="Oval 11"/>
            <p:cNvSpPr>
              <a:spLocks noChangeArrowheads="1"/>
            </p:cNvSpPr>
            <p:nvPr/>
          </p:nvSpPr>
          <p:spPr bwMode="auto">
            <a:xfrm>
              <a:off x="975" y="845"/>
              <a:ext cx="182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50" name="Oval 12"/>
            <p:cNvSpPr>
              <a:spLocks noChangeArrowheads="1"/>
            </p:cNvSpPr>
            <p:nvPr/>
          </p:nvSpPr>
          <p:spPr bwMode="auto">
            <a:xfrm>
              <a:off x="1247" y="84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</p:grpSp>
      <p:sp>
        <p:nvSpPr>
          <p:cNvPr id="86023" name="Text Box 14"/>
          <p:cNvSpPr txBox="1">
            <a:spLocks noChangeArrowheads="1"/>
          </p:cNvSpPr>
          <p:nvPr/>
        </p:nvSpPr>
        <p:spPr bwMode="auto">
          <a:xfrm>
            <a:off x="3851275" y="551656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The lightest fragment is shifted toward higher values of trasversal velocity </a:t>
            </a:r>
          </a:p>
        </p:txBody>
      </p:sp>
      <p:sp>
        <p:nvSpPr>
          <p:cNvPr id="86024" name="Line 15"/>
          <p:cNvSpPr>
            <a:spLocks noChangeShapeType="1"/>
          </p:cNvSpPr>
          <p:nvPr/>
        </p:nvSpPr>
        <p:spPr bwMode="auto">
          <a:xfrm flipV="1">
            <a:off x="5435600" y="3644900"/>
            <a:ext cx="1296988" cy="18716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16"/>
          <p:cNvSpPr>
            <a:spLocks noChangeShapeType="1"/>
          </p:cNvSpPr>
          <p:nvPr/>
        </p:nvSpPr>
        <p:spPr bwMode="auto">
          <a:xfrm>
            <a:off x="4859338" y="5516563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9388" y="4883150"/>
            <a:ext cx="3671887" cy="1974850"/>
            <a:chOff x="431" y="2568"/>
            <a:chExt cx="2223" cy="1114"/>
          </a:xfrm>
        </p:grpSpPr>
        <p:sp>
          <p:nvSpPr>
            <p:cNvPr id="86028" name="Line 18"/>
            <p:cNvSpPr>
              <a:spLocks noChangeShapeType="1"/>
            </p:cNvSpPr>
            <p:nvPr/>
          </p:nvSpPr>
          <p:spPr bwMode="auto">
            <a:xfrm flipV="1">
              <a:off x="1429" y="2840"/>
              <a:ext cx="27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Oval 19"/>
            <p:cNvSpPr>
              <a:spLocks noChangeArrowheads="1"/>
            </p:cNvSpPr>
            <p:nvPr/>
          </p:nvSpPr>
          <p:spPr bwMode="auto">
            <a:xfrm>
              <a:off x="522" y="3293"/>
              <a:ext cx="362" cy="363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86030" name="Text Box 20"/>
            <p:cNvSpPr txBox="1">
              <a:spLocks noChangeArrowheads="1"/>
            </p:cNvSpPr>
            <p:nvPr/>
          </p:nvSpPr>
          <p:spPr bwMode="auto">
            <a:xfrm>
              <a:off x="839" y="3475"/>
              <a:ext cx="4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Slow</a:t>
              </a:r>
            </a:p>
          </p:txBody>
        </p:sp>
        <p:sp>
          <p:nvSpPr>
            <p:cNvPr id="86031" name="Oval 21"/>
            <p:cNvSpPr>
              <a:spLocks noChangeArrowheads="1"/>
            </p:cNvSpPr>
            <p:nvPr/>
          </p:nvSpPr>
          <p:spPr bwMode="auto">
            <a:xfrm>
              <a:off x="1973" y="2794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86032" name="Text Box 22"/>
            <p:cNvSpPr txBox="1">
              <a:spLocks noChangeArrowheads="1"/>
            </p:cNvSpPr>
            <p:nvPr/>
          </p:nvSpPr>
          <p:spPr bwMode="auto">
            <a:xfrm>
              <a:off x="1928" y="2568"/>
              <a:ext cx="49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Fast</a:t>
              </a:r>
            </a:p>
          </p:txBody>
        </p:sp>
        <p:sp>
          <p:nvSpPr>
            <p:cNvPr id="86033" name="Oval 23"/>
            <p:cNvSpPr>
              <a:spLocks noChangeArrowheads="1"/>
            </p:cNvSpPr>
            <p:nvPr/>
          </p:nvSpPr>
          <p:spPr bwMode="auto">
            <a:xfrm>
              <a:off x="1021" y="2885"/>
              <a:ext cx="227" cy="2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34" name="Line 24"/>
            <p:cNvSpPr>
              <a:spLocks noChangeShapeType="1"/>
            </p:cNvSpPr>
            <p:nvPr/>
          </p:nvSpPr>
          <p:spPr bwMode="auto">
            <a:xfrm>
              <a:off x="431" y="3248"/>
              <a:ext cx="2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Text Box 25"/>
            <p:cNvSpPr txBox="1">
              <a:spLocks noChangeArrowheads="1"/>
            </p:cNvSpPr>
            <p:nvPr/>
          </p:nvSpPr>
          <p:spPr bwMode="auto">
            <a:xfrm>
              <a:off x="1021" y="3112"/>
              <a:ext cx="36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CM</a:t>
              </a:r>
            </a:p>
          </p:txBody>
        </p:sp>
        <p:sp>
          <p:nvSpPr>
            <p:cNvPr id="86036" name="Text Box 26"/>
            <p:cNvSpPr txBox="1">
              <a:spLocks noChangeArrowheads="1"/>
            </p:cNvSpPr>
            <p:nvPr/>
          </p:nvSpPr>
          <p:spPr bwMode="auto">
            <a:xfrm>
              <a:off x="1112" y="2658"/>
              <a:ext cx="45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Mid1</a:t>
              </a:r>
            </a:p>
          </p:txBody>
        </p:sp>
        <p:sp>
          <p:nvSpPr>
            <p:cNvPr id="86037" name="Text Box 27"/>
            <p:cNvSpPr txBox="1">
              <a:spLocks noChangeArrowheads="1"/>
            </p:cNvSpPr>
            <p:nvPr/>
          </p:nvSpPr>
          <p:spPr bwMode="auto">
            <a:xfrm>
              <a:off x="1384" y="3475"/>
              <a:ext cx="49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Mid3</a:t>
              </a:r>
            </a:p>
          </p:txBody>
        </p:sp>
        <p:sp>
          <p:nvSpPr>
            <p:cNvPr id="86038" name="Line 28"/>
            <p:cNvSpPr>
              <a:spLocks noChangeShapeType="1"/>
            </p:cNvSpPr>
            <p:nvPr/>
          </p:nvSpPr>
          <p:spPr bwMode="auto">
            <a:xfrm flipV="1">
              <a:off x="658" y="3021"/>
              <a:ext cx="149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Oval 29"/>
            <p:cNvSpPr>
              <a:spLocks noChangeArrowheads="1"/>
            </p:cNvSpPr>
            <p:nvPr/>
          </p:nvSpPr>
          <p:spPr bwMode="auto">
            <a:xfrm>
              <a:off x="1383" y="334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40" name="Line 30"/>
            <p:cNvSpPr>
              <a:spLocks noChangeShapeType="1"/>
            </p:cNvSpPr>
            <p:nvPr/>
          </p:nvSpPr>
          <p:spPr bwMode="auto">
            <a:xfrm>
              <a:off x="1111" y="3022"/>
              <a:ext cx="3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AutoShape 31"/>
            <p:cNvSpPr>
              <a:spLocks noChangeArrowheads="1"/>
            </p:cNvSpPr>
            <p:nvPr/>
          </p:nvSpPr>
          <p:spPr bwMode="auto">
            <a:xfrm rot="-2646568">
              <a:off x="1339" y="2931"/>
              <a:ext cx="182" cy="272"/>
            </a:xfrm>
            <a:prstGeom prst="curvedLeftArrow">
              <a:avLst>
                <a:gd name="adj1" fmla="val 29890"/>
                <a:gd name="adj2" fmla="val 59780"/>
                <a:gd name="adj3" fmla="val 3333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42" name="Text Box 32"/>
            <p:cNvSpPr txBox="1">
              <a:spLocks noChangeArrowheads="1"/>
            </p:cNvSpPr>
            <p:nvPr/>
          </p:nvSpPr>
          <p:spPr bwMode="auto">
            <a:xfrm>
              <a:off x="1475" y="2840"/>
              <a:ext cx="22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/>
                <a:t>θ</a:t>
              </a:r>
            </a:p>
          </p:txBody>
        </p:sp>
        <p:sp>
          <p:nvSpPr>
            <p:cNvPr id="86043" name="Oval 33"/>
            <p:cNvSpPr>
              <a:spLocks noChangeArrowheads="1"/>
            </p:cNvSpPr>
            <p:nvPr/>
          </p:nvSpPr>
          <p:spPr bwMode="auto">
            <a:xfrm>
              <a:off x="1746" y="3249"/>
              <a:ext cx="318" cy="3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44" name="Text Box 34"/>
            <p:cNvSpPr txBox="1">
              <a:spLocks noChangeArrowheads="1"/>
            </p:cNvSpPr>
            <p:nvPr/>
          </p:nvSpPr>
          <p:spPr bwMode="auto">
            <a:xfrm>
              <a:off x="2018" y="3385"/>
              <a:ext cx="49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Mid2</a:t>
              </a:r>
            </a:p>
          </p:txBody>
        </p:sp>
        <p:sp>
          <p:nvSpPr>
            <p:cNvPr id="86045" name="Oval 35"/>
            <p:cNvSpPr>
              <a:spLocks noChangeArrowheads="1"/>
            </p:cNvSpPr>
            <p:nvPr/>
          </p:nvSpPr>
          <p:spPr bwMode="auto">
            <a:xfrm>
              <a:off x="1702" y="2749"/>
              <a:ext cx="90" cy="9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6046" name="Line 36"/>
            <p:cNvSpPr>
              <a:spLocks noChangeShapeType="1"/>
            </p:cNvSpPr>
            <p:nvPr/>
          </p:nvSpPr>
          <p:spPr bwMode="auto">
            <a:xfrm>
              <a:off x="1429" y="3248"/>
              <a:ext cx="4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37"/>
            <p:cNvSpPr>
              <a:spLocks noChangeShapeType="1"/>
            </p:cNvSpPr>
            <p:nvPr/>
          </p:nvSpPr>
          <p:spPr bwMode="auto">
            <a:xfrm>
              <a:off x="1429" y="3248"/>
              <a:ext cx="318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7" name="Text Box 39"/>
          <p:cNvSpPr txBox="1">
            <a:spLocks noChangeArrowheads="1"/>
          </p:cNvSpPr>
          <p:nvPr/>
        </p:nvSpPr>
        <p:spPr bwMode="auto">
          <a:xfrm>
            <a:off x="3708400" y="6381750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Times New Roman" pitchFamily="18" charset="0"/>
              </a:rPr>
              <a:t>Beam axis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576747" y="76200"/>
            <a:ext cx="788145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HIERARCHY IN VELOCITY DISTRIBUTION: CHIMERA 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200400" y="24384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2971800" y="3272135"/>
            <a:ext cx="274863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SYMMETRY ENERGY</a:t>
            </a:r>
            <a:endParaRPr lang="ro-RO" sz="2400" b="1" dirty="0">
              <a:solidFill>
                <a:srgbClr val="FF0000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2400" y="2433935"/>
            <a:ext cx="23521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NEUTRONS  SKIN</a:t>
            </a:r>
            <a:endParaRPr lang="ro-RO" sz="2400" b="1" dirty="0">
              <a:solidFill>
                <a:srgbClr val="0070C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24200" y="1524000"/>
            <a:ext cx="218566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PYGMY DIPOLE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RESONANCE </a:t>
            </a:r>
            <a:endParaRPr lang="ro-RO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26500" y="4948535"/>
            <a:ext cx="23123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NEUTRON STARS</a:t>
            </a:r>
            <a:endParaRPr lang="ro-RO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85920" y="3805535"/>
            <a:ext cx="267708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ISOSPIN DYNAMICS</a:t>
            </a:r>
            <a:endParaRPr lang="ro-RO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00538" y="3957935"/>
            <a:ext cx="31760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PARTICLE PRODUCTION</a:t>
            </a:r>
            <a:endParaRPr lang="ro-RO" sz="2400" b="1" dirty="0">
              <a:solidFill>
                <a:schemeClr val="accent3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465738" y="2433935"/>
            <a:ext cx="34496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DIPOLE POLARIZABILITIES</a:t>
            </a:r>
            <a:endParaRPr lang="ro-RO" sz="24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848100" y="28575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2178104" y="147935"/>
            <a:ext cx="460369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ROLES OF SYMMETRY ENERGY</a:t>
            </a:r>
            <a:endParaRPr lang="ro-RO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67400" y="2971800"/>
            <a:ext cx="687388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905001" y="2971800"/>
            <a:ext cx="838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3581400"/>
            <a:ext cx="1066800" cy="76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828801" y="3657600"/>
            <a:ext cx="1066801" cy="2286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3886994" y="4342606"/>
            <a:ext cx="1066006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Box 35"/>
          <p:cNvSpPr txBox="1">
            <a:spLocks noChangeArrowheads="1"/>
          </p:cNvSpPr>
          <p:nvPr/>
        </p:nvSpPr>
        <p:spPr bwMode="auto">
          <a:xfrm>
            <a:off x="381000" y="1447800"/>
            <a:ext cx="38814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en-US" dirty="0"/>
              <a:t>transverse (direct) flow parameter</a:t>
            </a:r>
            <a:r>
              <a:rPr lang="it-IT" dirty="0"/>
              <a:t>:</a:t>
            </a:r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</a:pPr>
            <a:endParaRPr lang="it-IT" sz="1600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dirty="0"/>
              <a:t>elliptic flow anisotropy parameter:</a:t>
            </a:r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endParaRPr lang="it-IT" dirty="0"/>
          </a:p>
          <a:p>
            <a:pPr>
              <a:buClr>
                <a:srgbClr val="C00000"/>
              </a:buClr>
              <a:buSzPct val="175000"/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fr-FR" i="1" baseline="30000" dirty="0"/>
              <a:t>124</a:t>
            </a:r>
            <a:r>
              <a:rPr lang="fr-FR" i="1" dirty="0"/>
              <a:t>Sn +  </a:t>
            </a:r>
            <a:r>
              <a:rPr lang="fr-FR" i="1" baseline="30000" dirty="0"/>
              <a:t>124</a:t>
            </a:r>
            <a:r>
              <a:rPr lang="fr-FR" i="1" dirty="0"/>
              <a:t>Sn, 50AMeV, b=4fm</a:t>
            </a:r>
            <a:endParaRPr lang="en-US" dirty="0"/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4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45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334000" y="2209800"/>
            <a:ext cx="3810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the in-reaction plane component of the momentum perpendicular to the beam axis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- the momentum component   orthogonal to the reaction plane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048250" y="2209800"/>
          <a:ext cx="361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Equation" r:id="rId3" imgW="190440" imgH="228600" progId="">
                  <p:embed/>
                </p:oleObj>
              </mc:Choice>
              <mc:Fallback>
                <p:oleObj name="Equation" r:id="rId3" imgW="19044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2209800"/>
                        <a:ext cx="3619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973638" y="4038600"/>
          <a:ext cx="3603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Equation" r:id="rId5" imgW="190440" imgH="241200" progId="">
                  <p:embed/>
                </p:oleObj>
              </mc:Choice>
              <mc:Fallback>
                <p:oleObj name="Equation" r:id="rId5" imgW="190440" imgH="241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038600"/>
                        <a:ext cx="3603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2" name="Object 8"/>
          <p:cNvGraphicFramePr>
            <a:graphicFrameLocks noChangeAspect="1"/>
          </p:cNvGraphicFramePr>
          <p:nvPr/>
        </p:nvGraphicFramePr>
        <p:xfrm>
          <a:off x="1905000" y="1981200"/>
          <a:ext cx="163671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Equation" r:id="rId7" imgW="761760" imgH="482400" progId="Equation.3">
                  <p:embed/>
                </p:oleObj>
              </mc:Choice>
              <mc:Fallback>
                <p:oleObj name="Equation" r:id="rId7" imgW="7617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1636713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524000" y="3854450"/>
          <a:ext cx="22923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0" name="Equation" r:id="rId9" imgW="1066680" imgH="507960" progId="Equation.3">
                  <p:embed/>
                </p:oleObj>
              </mc:Choice>
              <mc:Fallback>
                <p:oleObj name="Equation" r:id="rId9" imgW="106668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54450"/>
                        <a:ext cx="229235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1371600" y="5105400"/>
          <a:ext cx="21558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1" name="Equation" r:id="rId11" imgW="1002960" imgH="304560" progId="Equation.3">
                  <p:embed/>
                </p:oleObj>
              </mc:Choice>
              <mc:Fallback>
                <p:oleObj name="Equation" r:id="rId11" imgW="1002960" imgH="304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5400"/>
                        <a:ext cx="215582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76747" y="228600"/>
            <a:ext cx="755815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COLLECTIVE FLOWS OF INTERMEDIATE MASS FRAGMENTS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pic>
        <p:nvPicPr>
          <p:cNvPr id="25607" name="Picture 3" descr="snsn_1_3_v1_p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2057400"/>
            <a:ext cx="8472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43000" y="1295400"/>
            <a:ext cx="406400" cy="45720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1200" y="1409700"/>
            <a:ext cx="304800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2743200" y="1447800"/>
            <a:ext cx="152400" cy="228600"/>
          </a:xfrm>
          <a:prstGeom prst="diamond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2132013" y="1752600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2060"/>
                </a:solidFill>
              </a:rPr>
              <a:t>asysoft</a:t>
            </a:r>
          </a:p>
        </p:txBody>
      </p:sp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6140450" y="17526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i="1">
                <a:solidFill>
                  <a:srgbClr val="002060"/>
                </a:solidFill>
              </a:rPr>
              <a:t>asysuperstiff</a:t>
            </a:r>
            <a:endParaRPr lang="en-US">
              <a:solidFill>
                <a:srgbClr val="002060"/>
              </a:solidFill>
            </a:endParaRPr>
          </a:p>
        </p:txBody>
      </p:sp>
      <p:graphicFrame>
        <p:nvGraphicFramePr>
          <p:cNvPr id="808982" name="Object 3"/>
          <p:cNvGraphicFramePr>
            <a:graphicFrameLocks noChangeAspect="1"/>
          </p:cNvGraphicFramePr>
          <p:nvPr/>
        </p:nvGraphicFramePr>
        <p:xfrm>
          <a:off x="458788" y="676275"/>
          <a:ext cx="82946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4" name="Equation" r:id="rId4" imgW="3860640" imgH="215640" progId="Equation.3">
                  <p:embed/>
                </p:oleObj>
              </mc:Choice>
              <mc:Fallback>
                <p:oleObj name="Equation" r:id="rId4" imgW="38606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76275"/>
                        <a:ext cx="82946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057400" y="76200"/>
            <a:ext cx="501432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DIRECT  FLOW PARAMETER FOR IMF’S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 descr="snsn_1_3_v2_p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534400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3"/>
          <p:cNvSpPr txBox="1">
            <a:spLocks noChangeArrowheads="1"/>
          </p:cNvSpPr>
          <p:nvPr/>
        </p:nvSpPr>
        <p:spPr bwMode="auto">
          <a:xfrm>
            <a:off x="2132013" y="1524000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</a:rPr>
              <a:t>asysoft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6140450" y="15240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i="1" dirty="0">
                <a:solidFill>
                  <a:srgbClr val="002060"/>
                </a:solidFill>
              </a:rPr>
              <a:t>asysuperstiff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1066800"/>
            <a:ext cx="406400" cy="45720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81200" y="1143000"/>
            <a:ext cx="304800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2743200" y="1219200"/>
            <a:ext cx="152400" cy="228600"/>
          </a:xfrm>
          <a:prstGeom prst="diamond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057400" y="76200"/>
            <a:ext cx="508536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ELLIPTIC FLOW PARAMETER FOR IMF’S</a:t>
            </a:r>
          </a:p>
        </p:txBody>
      </p:sp>
      <p:graphicFrame>
        <p:nvGraphicFramePr>
          <p:cNvPr id="808982" name="Object 3"/>
          <p:cNvGraphicFramePr>
            <a:graphicFrameLocks noChangeAspect="1"/>
          </p:cNvGraphicFramePr>
          <p:nvPr/>
        </p:nvGraphicFramePr>
        <p:xfrm>
          <a:off x="1905000" y="609600"/>
          <a:ext cx="54022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Equation" r:id="rId4" imgW="2514600" imgH="215640" progId="Equation.3">
                  <p:embed/>
                </p:oleObj>
              </mc:Choice>
              <mc:Fallback>
                <p:oleObj name="Equation" r:id="rId4" imgW="25146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54022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79400" y="6205539"/>
          <a:ext cx="8712200" cy="40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0" name="Equation" r:id="rId6" imgW="4431960" imgH="203040" progId="Equation.3">
                  <p:embed/>
                </p:oleObj>
              </mc:Choice>
              <mc:Fallback>
                <p:oleObj name="Equation" r:id="rId6" imgW="44319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6205539"/>
                        <a:ext cx="8712200" cy="402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1447800"/>
            <a:ext cx="2990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925" y="4000500"/>
            <a:ext cx="30384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643158" y="76200"/>
            <a:ext cx="612924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ISOSPIN-TRANSVERSE VELOCITY CORRELATION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IMF’S HIERARCHY</a:t>
            </a:r>
          </a:p>
        </p:txBody>
      </p:sp>
      <p:pic>
        <p:nvPicPr>
          <p:cNvPr id="435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019550"/>
            <a:ext cx="29622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533525"/>
            <a:ext cx="2990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791200" y="1066800"/>
          <a:ext cx="1828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4" name="Equation" r:id="rId7" imgW="850680" imgH="203040" progId="Equation.3">
                  <p:embed/>
                </p:oleObj>
              </mc:Choice>
              <mc:Fallback>
                <p:oleObj name="Equation" r:id="rId7" imgW="8506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1828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376488" y="1085850"/>
          <a:ext cx="10366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5" name="Equation" r:id="rId9" imgW="482400" imgH="203040" progId="Equation.3">
                  <p:embed/>
                </p:oleObj>
              </mc:Choice>
              <mc:Fallback>
                <p:oleObj name="Equation" r:id="rId9" imgW="482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085850"/>
                        <a:ext cx="10366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52400" y="4724400"/>
          <a:ext cx="901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6" name="Equation" r:id="rId11" imgW="419040" imgH="164880" progId="Equation.3">
                  <p:embed/>
                </p:oleObj>
              </mc:Choice>
              <mc:Fallback>
                <p:oleObj name="Equation" r:id="rId11" imgW="41904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24400"/>
                        <a:ext cx="901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52400" y="2220913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7" name="Equation" r:id="rId13" imgW="419040" imgH="177480" progId="Equation.3">
                  <p:embed/>
                </p:oleObj>
              </mc:Choice>
              <mc:Fallback>
                <p:oleObj name="Equation" r:id="rId13" imgW="4190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20913"/>
                        <a:ext cx="9017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156" y="76200"/>
            <a:ext cx="41870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SUMMARY  AND PERSPECTIVES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644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/>
              <a:t>WE INVESTIGATED THE SENSITIVITY OF SEVERAL OBSERVABLES  AND OF</a:t>
            </a:r>
          </a:p>
          <a:p>
            <a:pPr algn="just"/>
            <a:r>
              <a:rPr lang="en-US" b="1" dirty="0" smtClean="0"/>
              <a:t>THE COLLECTIVE DYNAMICS  OF EXOTIC NUCLEI TO SYMMETRY ENERGY</a:t>
            </a:r>
          </a:p>
          <a:p>
            <a:pPr algn="just"/>
            <a:r>
              <a:rPr lang="en-US" b="1" dirty="0" smtClean="0"/>
              <a:t>IN A TRANSPORT APPROACH BASED ON LANDAU-VLASOV EQUATION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746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CORRELATIONS  BETWEEN  THE NEUTRON SKIN THICKNESS,  THE DIPOLE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POLARIZABILITY,THE EWSR EXHAUSTED BY PYGMY RESONANCE AND THE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SYMMETRY ENERGY SLOPE PARAMETER  L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02" y="2971800"/>
            <a:ext cx="8682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PROVIDED  A  PARAMETRIZATION  OF PDR ENERGY CENTROID WITH MASS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 QUITE GOOD AGREEMENT WITH SEVERAL EXPERIMENTAL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49469"/>
            <a:ext cx="879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 LINEAR CORRELATION BETWEEN THE TOTAL EWSR EXHAUSTED BY PDR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AND THE NEUTRON SKIN THICKNESS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118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SENSITIVITY OF THE PRE-EQUILIBRIUM  DIPOLE  EMISSION  IN FUSION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REACTIONS TO THE DENSITY DEPENDENCE  BELOW SATURATION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864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MORE  STRINGENT  CONSTRAINTS  FROM EXCLUSIVE ANALYSIS  OF IMF’S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KINEMATIC  PROPERTIES  IN CORRELATION WITH THE  ISOSPIN  CONTENT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52400" y="1459468"/>
            <a:ext cx="9006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romanUcPeriod"/>
            </a:pPr>
            <a:r>
              <a:rPr lang="en-US" sz="2000" b="1" dirty="0" smtClean="0"/>
              <a:t>PYGMY DIPOLE RESONANCE WITHIN LANDAU-VLASOV APPROACH</a:t>
            </a:r>
            <a:endParaRPr lang="en-US" sz="2000" b="1" dirty="0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0" y="441007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/>
              <a:t>III</a:t>
            </a:r>
            <a:r>
              <a:rPr lang="en-US" sz="2000" b="1" dirty="0"/>
              <a:t>. </a:t>
            </a:r>
            <a:r>
              <a:rPr lang="en-US" sz="2000" b="1" dirty="0" smtClean="0"/>
              <a:t>COLLECTIVE FLOWS OF  INTERMEDIATE  MASS FRAGMENTS IN FRAGMENTATION  AT FERMI ENERGIES</a:t>
            </a:r>
            <a:endParaRPr lang="en-US" sz="2000" b="1" dirty="0"/>
          </a:p>
          <a:p>
            <a:pPr marL="342900" indent="-342900"/>
            <a:r>
              <a:rPr lang="en-US" sz="2000" b="1" dirty="0"/>
              <a:t>                   </a:t>
            </a:r>
            <a:endParaRPr lang="ro-RO" sz="2000" b="1" dirty="0"/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276600" y="18288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1209" name="TextBox 3"/>
          <p:cNvSpPr txBox="1">
            <a:spLocks noChangeArrowheads="1"/>
          </p:cNvSpPr>
          <p:nvPr/>
        </p:nvSpPr>
        <p:spPr bwMode="auto">
          <a:xfrm>
            <a:off x="208419" y="2751892"/>
            <a:ext cx="741158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/>
              <a:t>II. </a:t>
            </a:r>
            <a:r>
              <a:rPr lang="en-US" sz="2000" b="1" dirty="0" smtClean="0"/>
              <a:t>DYNAMICAL DIPOLE MODE IN DISSIPATIVE REACTIONS</a:t>
            </a:r>
            <a:endParaRPr lang="en-US" sz="2000" b="1" dirty="0"/>
          </a:p>
          <a:p>
            <a:pPr marL="342900" indent="-342900"/>
            <a:endParaRPr lang="en-US" b="1" dirty="0"/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1447800" y="76200"/>
            <a:ext cx="590706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COLLECTIVE DYNAMICS WITH EXOTIC NUCLEI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OUTLINE</a:t>
            </a:r>
            <a:endParaRPr lang="ro-RO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5081588" y="2997200"/>
            <a:ext cx="1766887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Landau</a:t>
            </a:r>
          </a:p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Kinetic Eq.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7077075" y="3030538"/>
            <a:ext cx="1616075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Boltzmann</a:t>
            </a:r>
          </a:p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Eq.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641725" y="3028950"/>
            <a:ext cx="1085850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cs typeface="Times New Roman" pitchFamily="18" charset="0"/>
              </a:rPr>
              <a:t>Vlasov</a:t>
            </a:r>
            <a:endParaRPr lang="en-US" sz="2400" b="1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Eq.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324225" y="5013325"/>
            <a:ext cx="16462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  Elasticity 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451600" y="4902200"/>
            <a:ext cx="2481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Hydrodynamics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1066800" y="4749800"/>
            <a:ext cx="9286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 RPA 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920750" y="765175"/>
            <a:ext cx="198913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Many-body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 Schrodinger 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Eq.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119063" y="3030538"/>
            <a:ext cx="23828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cs typeface="Times New Roman" pitchFamily="18" charset="0"/>
              </a:rPr>
              <a:t>Time-Dependent</a:t>
            </a:r>
          </a:p>
          <a:p>
            <a:pPr algn="ctr"/>
            <a:r>
              <a:rPr lang="en-US" sz="2400" b="1">
                <a:cs typeface="Times New Roman" pitchFamily="18" charset="0"/>
              </a:rPr>
              <a:t>Hartree-Fock</a:t>
            </a:r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5824538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7362825" y="38608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6372225" y="3860800"/>
            <a:ext cx="33178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>
            <a:off x="4105275" y="3860800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>
            <a:off x="1647825" y="3860800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5"/>
          <p:cNvSpPr>
            <a:spLocks noChangeShapeType="1"/>
          </p:cNvSpPr>
          <p:nvPr/>
        </p:nvSpPr>
        <p:spPr bwMode="auto">
          <a:xfrm>
            <a:off x="2112963" y="4941888"/>
            <a:ext cx="119538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>
            <a:off x="1846263" y="19891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7"/>
          <p:cNvSpPr>
            <a:spLocks noChangeShapeType="1"/>
          </p:cNvSpPr>
          <p:nvPr/>
        </p:nvSpPr>
        <p:spPr bwMode="auto">
          <a:xfrm>
            <a:off x="4905375" y="1700213"/>
            <a:ext cx="796925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18"/>
          <p:cNvSpPr>
            <a:spLocks noChangeShapeType="1"/>
          </p:cNvSpPr>
          <p:nvPr/>
        </p:nvSpPr>
        <p:spPr bwMode="auto">
          <a:xfrm>
            <a:off x="2909888" y="1700213"/>
            <a:ext cx="199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Text Box 19"/>
          <p:cNvSpPr txBox="1">
            <a:spLocks noChangeArrowheads="1"/>
          </p:cNvSpPr>
          <p:nvPr/>
        </p:nvSpPr>
        <p:spPr bwMode="auto">
          <a:xfrm>
            <a:off x="7023100" y="533400"/>
            <a:ext cx="16637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Classical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Many-body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Eq.</a:t>
            </a:r>
          </a:p>
        </p:txBody>
      </p:sp>
      <p:sp>
        <p:nvSpPr>
          <p:cNvPr id="12310" name="Line 20"/>
          <p:cNvSpPr>
            <a:spLocks noChangeShapeType="1"/>
          </p:cNvSpPr>
          <p:nvPr/>
        </p:nvSpPr>
        <p:spPr bwMode="auto">
          <a:xfrm flipH="1">
            <a:off x="8564881" y="1752600"/>
            <a:ext cx="45719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909888" y="1303338"/>
            <a:ext cx="2215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Green’s function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511425" y="2924175"/>
            <a:ext cx="1095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>
                <a:cs typeface="Times New Roman" pitchFamily="18" charset="0"/>
              </a:rPr>
              <a:t>Wigner</a:t>
            </a:r>
          </a:p>
          <a:p>
            <a:pPr algn="ctr">
              <a:lnSpc>
                <a:spcPct val="150000"/>
              </a:lnSpc>
            </a:pPr>
            <a:r>
              <a:rPr lang="en-US" sz="2000" b="1" i="1">
                <a:cs typeface="Times New Roman" pitchFamily="18" charset="0"/>
              </a:rPr>
              <a:t>function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511425" y="3500438"/>
            <a:ext cx="113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187950" y="4022725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moment</a:t>
            </a:r>
          </a:p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expansion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4910138" y="3860800"/>
            <a:ext cx="5984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057400" y="4397514"/>
            <a:ext cx="1268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coherent</a:t>
            </a:r>
          </a:p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state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76200" y="3998804"/>
            <a:ext cx="15937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8000"/>
                </a:solidFill>
                <a:cs typeface="Times New Roman" pitchFamily="18" charset="0"/>
              </a:rPr>
              <a:t>small   </a:t>
            </a:r>
            <a:endParaRPr lang="en-US" sz="2000" b="1" i="1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8000"/>
                </a:solidFill>
                <a:cs typeface="Times New Roman" pitchFamily="18" charset="0"/>
              </a:rPr>
              <a:t>oscillations</a:t>
            </a:r>
            <a:endParaRPr lang="en-US" sz="2000" b="1" i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616325" y="5897563"/>
            <a:ext cx="17478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Zero sound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784975" y="5872163"/>
            <a:ext cx="15763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First sound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H="1">
            <a:off x="5076825" y="3860800"/>
            <a:ext cx="71438" cy="20161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6804025" y="3860800"/>
            <a:ext cx="431800" cy="20161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7105650" y="6407150"/>
          <a:ext cx="90927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6" name="Equation" r:id="rId3" imgW="622080" imgH="203040" progId="Equation.3">
                  <p:embed/>
                </p:oleObj>
              </mc:Choice>
              <mc:Fallback>
                <p:oleObj name="Equation" r:id="rId3" imgW="6220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6407150"/>
                        <a:ext cx="90927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2" name="TextBox 33"/>
          <p:cNvSpPr txBox="1">
            <a:spLocks noChangeArrowheads="1"/>
          </p:cNvSpPr>
          <p:nvPr/>
        </p:nvSpPr>
        <p:spPr bwMode="auto">
          <a:xfrm>
            <a:off x="2002464" y="76200"/>
            <a:ext cx="493173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DYNAMICS OF MANY-BODY SYSTEMS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291" name="Object 34"/>
          <p:cNvGraphicFramePr>
            <a:graphicFrameLocks noChangeAspect="1"/>
          </p:cNvGraphicFramePr>
          <p:nvPr/>
        </p:nvGraphicFramePr>
        <p:xfrm>
          <a:off x="3886200" y="6400800"/>
          <a:ext cx="10636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7" name="Equation" r:id="rId5" imgW="622080" imgH="203040" progId="Equation.3">
                  <p:embed/>
                </p:oleObj>
              </mc:Choice>
              <mc:Fallback>
                <p:oleObj name="Equation" r:id="rId5" imgW="622080" imgH="2030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400800"/>
                        <a:ext cx="10636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76200" y="2133600"/>
            <a:ext cx="18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92D050"/>
                </a:solidFill>
                <a:cs typeface="Times New Roman" pitchFamily="18" charset="0"/>
              </a:rPr>
              <a:t>Slater </a:t>
            </a:r>
          </a:p>
          <a:p>
            <a:pPr algn="ctr"/>
            <a:r>
              <a:rPr lang="en-US" sz="2000" b="1" i="1" dirty="0" smtClean="0">
                <a:solidFill>
                  <a:srgbClr val="92D050"/>
                </a:solidFill>
                <a:cs typeface="Times New Roman" pitchFamily="18" charset="0"/>
              </a:rPr>
              <a:t>determinants </a:t>
            </a:r>
            <a:endParaRPr lang="en-US" sz="2000" b="1" i="1" dirty="0">
              <a:solidFill>
                <a:srgbClr val="92D050"/>
              </a:solidFill>
              <a:cs typeface="Times New Roman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5791200" y="1860740"/>
            <a:ext cx="2861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8000"/>
                </a:solidFill>
                <a:cs typeface="Times New Roman" pitchFamily="18" charset="0"/>
              </a:rPr>
              <a:t>One-body distribution</a:t>
            </a:r>
          </a:p>
          <a:p>
            <a:pPr algn="ctr"/>
            <a:r>
              <a:rPr lang="en-US" sz="2000" b="1" i="1" dirty="0" smtClean="0">
                <a:solidFill>
                  <a:srgbClr val="008000"/>
                </a:solidFill>
                <a:cs typeface="Times New Roman" pitchFamily="18" charset="0"/>
              </a:rPr>
              <a:t> function</a:t>
            </a:r>
            <a:endParaRPr lang="en-US" sz="2000" b="1" i="1" dirty="0">
              <a:solidFill>
                <a:srgbClr val="008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"/>
            <a:ext cx="5105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LANDAU THEORY OF FERMI LIQUIDS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FOR NUCLEAR MATTER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563938" y="2781300"/>
            <a:ext cx="151288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LANDAU KINETIC</a:t>
            </a:r>
            <a:endParaRPr lang="en-US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EQUATION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726113" y="2781300"/>
            <a:ext cx="14382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COLLISION</a:t>
            </a:r>
            <a:br>
              <a:rPr lang="en-US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INTEGRAL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87450" y="2778125"/>
            <a:ext cx="1793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LANDAU</a:t>
            </a:r>
            <a:br>
              <a:rPr lang="en-US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PARAMETERS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492500" y="4005263"/>
            <a:ext cx="2354263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    COLLECTIVE </a:t>
            </a:r>
          </a:p>
          <a:p>
            <a:r>
              <a:rPr lang="en-US" sz="2000" b="1">
                <a:cs typeface="Times New Roman" pitchFamily="18" charset="0"/>
              </a:rPr>
              <a:t>         MODES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sounds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unstable modes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038850" y="4581525"/>
            <a:ext cx="2854325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     TRANSPORT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     PROPERTIES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viscosity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thermal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cs typeface="Times New Roman" pitchFamily="18" charset="0"/>
              </a:rPr>
              <a:t>    conductivity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diffusion    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cs typeface="Times New Roman" pitchFamily="18" charset="0"/>
              </a:rPr>
              <a:t>    coefficient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8900" y="5084763"/>
            <a:ext cx="329565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	STATIC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       PROPERTIES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specific heat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incompressibility</a:t>
            </a:r>
          </a:p>
          <a:p>
            <a:pPr>
              <a:buFont typeface="Wingdings" pitchFamily="2" charset="2"/>
              <a:buChar char="q"/>
            </a:pPr>
            <a:r>
              <a:rPr lang="en-US" sz="2000" b="1">
                <a:cs typeface="Times New Roman" pitchFamily="18" charset="0"/>
              </a:rPr>
              <a:t> magnetic susceptibility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71838" y="1196975"/>
            <a:ext cx="225583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cs typeface="Times New Roman" pitchFamily="18" charset="0"/>
              </a:rPr>
              <a:t>FERMI LIQUID</a:t>
            </a:r>
          </a:p>
          <a:p>
            <a:pPr algn="ctr"/>
            <a:r>
              <a:rPr lang="en-US" sz="2000" b="1">
                <a:cs typeface="Times New Roman" pitchFamily="18" charset="0"/>
              </a:rPr>
              <a:t>(FREE) ENERGY 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FUNCTIONAL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443663" y="1770063"/>
            <a:ext cx="25304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cs typeface="Times New Roman" pitchFamily="18" charset="0"/>
              </a:rPr>
              <a:t>NUCLEON-NUCLEON</a:t>
            </a:r>
          </a:p>
          <a:p>
            <a:pPr algn="ctr"/>
            <a:r>
              <a:rPr lang="en-US" b="1">
                <a:cs typeface="Times New Roman" pitchFamily="18" charset="0"/>
              </a:rPr>
              <a:t>CROSS-SECTION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42875" y="1484313"/>
            <a:ext cx="19081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EFFECTIVE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INTERACTIONS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mean-field</a:t>
            </a:r>
            <a:r>
              <a:rPr lang="en-US" b="1" dirty="0">
                <a:cs typeface="Times New Roman" pitchFamily="18" charset="0"/>
              </a:rPr>
              <a:t>)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4371975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4500563" y="3500438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4970463" y="3500438"/>
            <a:ext cx="2193925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5148263" y="30686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3059113" y="30686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755650" y="2492375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7164388" y="2420938"/>
            <a:ext cx="5032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H="1">
            <a:off x="2555875" y="2276475"/>
            <a:ext cx="107950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62000" y="76200"/>
            <a:ext cx="7772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ENERGY  DENSITY  FUNCTIONAL APPROACH  TO NUCLEAR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DYNAMICS</a:t>
            </a:r>
            <a:endParaRPr lang="ro-RO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198408" y="1295400"/>
          <a:ext cx="155419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08" y="1295400"/>
                        <a:ext cx="155419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175" y="2743200"/>
            <a:ext cx="6981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2075" y="4038600"/>
            <a:ext cx="5953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1311" y="1371600"/>
            <a:ext cx="443428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85938" y="5487988"/>
          <a:ext cx="5537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7" name="Equation" r:id="rId8" imgW="3174840" imgH="444240" progId="Equation.3">
                  <p:embed/>
                </p:oleObj>
              </mc:Choice>
              <mc:Fallback>
                <p:oleObj name="Equation" r:id="rId8" imgW="3174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487988"/>
                        <a:ext cx="5537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0" y="76200"/>
            <a:ext cx="8915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FROM  ENERGY  DENSITY  FUNCTIONAL  TO NUCLEAR MEAN FIELD TO TRANSPORT APROACH </a:t>
            </a:r>
          </a:p>
        </p:txBody>
      </p:sp>
      <p:graphicFrame>
        <p:nvGraphicFramePr>
          <p:cNvPr id="808982" name="Object 2"/>
          <p:cNvGraphicFramePr>
            <a:graphicFrameLocks noChangeAspect="1"/>
          </p:cNvGraphicFramePr>
          <p:nvPr/>
        </p:nvGraphicFramePr>
        <p:xfrm>
          <a:off x="2633653" y="914400"/>
          <a:ext cx="3386147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1" name="Equation" r:id="rId3" imgW="1930320" imgH="304560" progId="Equation.3">
                  <p:embed/>
                </p:oleObj>
              </mc:Choice>
              <mc:Fallback>
                <p:oleObj name="Equation" r:id="rId3" imgW="193032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53" y="914400"/>
                        <a:ext cx="3386147" cy="53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962400"/>
            <a:ext cx="6238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47800"/>
            <a:ext cx="7934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514600"/>
            <a:ext cx="579385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14575" y="3429000"/>
            <a:ext cx="6753225" cy="48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4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2057400"/>
            <a:ext cx="6805613" cy="4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1131887" y="5992813"/>
          <a:ext cx="76311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2" name="Equation" r:id="rId10" imgW="4178160" imgH="431640" progId="Equation.3">
                  <p:embed/>
                </p:oleObj>
              </mc:Choice>
              <mc:Fallback>
                <p:oleObj name="Equation" r:id="rId10" imgW="41781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5992813"/>
                        <a:ext cx="76311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1459</Words>
  <Application>Microsoft Office PowerPoint</Application>
  <PresentationFormat>Presentazione su schermo (4:3)</PresentationFormat>
  <Paragraphs>337</Paragraphs>
  <Slides>44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Immagine bitmap</vt:lpstr>
      <vt:lpstr>COLLECTIVE FEATURES OF NUCLEAR DYNAMICS WITH EXOTIC NUCLEI WITHIN MICROSCOPIC TRANSPORT MODELS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LANDAU THEORY OF FERMI LIQUIDS FOR NUCLEAR MATTER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tecno</cp:lastModifiedBy>
  <cp:revision>596</cp:revision>
  <dcterms:created xsi:type="dcterms:W3CDTF">2011-05-30T19:05:49Z</dcterms:created>
  <dcterms:modified xsi:type="dcterms:W3CDTF">2013-06-06T10:05:16Z</dcterms:modified>
</cp:coreProperties>
</file>