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7" r:id="rId2"/>
    <p:sldId id="318" r:id="rId3"/>
    <p:sldId id="319" r:id="rId4"/>
    <p:sldId id="346" r:id="rId5"/>
    <p:sldId id="354" r:id="rId6"/>
    <p:sldId id="353" r:id="rId7"/>
    <p:sldId id="352" r:id="rId8"/>
    <p:sldId id="349" r:id="rId9"/>
    <p:sldId id="329" r:id="rId10"/>
    <p:sldId id="351" r:id="rId11"/>
    <p:sldId id="336" r:id="rId12"/>
    <p:sldId id="356" r:id="rId13"/>
    <p:sldId id="339" r:id="rId14"/>
    <p:sldId id="340" r:id="rId15"/>
    <p:sldId id="341" r:id="rId16"/>
    <p:sldId id="342" r:id="rId17"/>
    <p:sldId id="343" r:id="rId18"/>
    <p:sldId id="357" r:id="rId19"/>
  </p:sldIdLst>
  <p:sldSz cx="9144000" cy="6858000" type="screen4x3"/>
  <p:notesSz cx="6794500" cy="99314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6600"/>
    <a:srgbClr val="FF3399"/>
    <a:srgbClr val="FF66CC"/>
    <a:srgbClr val="009900"/>
    <a:srgbClr val="FFFF00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789" autoAdjust="0"/>
    <p:restoredTop sz="94660"/>
  </p:normalViewPr>
  <p:slideViewPr>
    <p:cSldViewPr>
      <p:cViewPr>
        <p:scale>
          <a:sx n="100" d="100"/>
          <a:sy n="100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0" tIns="46101" rIns="92200" bIns="46101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pitchFamily="34" charset="0"/>
              </a:defRPr>
            </a:lvl1pPr>
          </a:lstStyle>
          <a:p>
            <a:endParaRPr lang="de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0" tIns="46101" rIns="92200" bIns="46101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pitchFamily="34" charset="0"/>
              </a:defRPr>
            </a:lvl1pPr>
          </a:lstStyle>
          <a:p>
            <a:endParaRPr lang="de-CH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0" tIns="46101" rIns="92200" bIns="46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0" tIns="46101" rIns="92200" bIns="46101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pitchFamily="34" charset="0"/>
              </a:defRPr>
            </a:lvl1pPr>
          </a:lstStyle>
          <a:p>
            <a:endParaRPr lang="de-CH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0" tIns="46101" rIns="92200" bIns="46101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pitchFamily="34" charset="0"/>
              </a:defRPr>
            </a:lvl1pPr>
          </a:lstStyle>
          <a:p>
            <a:fld id="{6BD4125B-821D-47BE-B34B-A56416A7396A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124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E6DA1-539D-4DF4-A00F-6EA4C6B6F341}" type="slidenum">
              <a:rPr lang="de-CH"/>
              <a:pPr/>
              <a:t>4</a:t>
            </a:fld>
            <a:endParaRPr lang="de-CH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678" tIns="45839" rIns="91678" bIns="45839"/>
          <a:lstStyle/>
          <a:p>
            <a:pPr defTabSz="457200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74725-A097-453E-9EC7-33016DA0ABAD}" type="slidenum">
              <a:rPr lang="de-CH"/>
              <a:pPr/>
              <a:t>11</a:t>
            </a:fld>
            <a:endParaRPr lang="de-CH"/>
          </a:p>
        </p:txBody>
      </p:sp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2950"/>
            <a:ext cx="4965700" cy="3724275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704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3849688" y="9431338"/>
            <a:ext cx="29432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1" rIns="92200" bIns="46101" anchor="b"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4488" indent="-231775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3275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0475" indent="-228600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7675" indent="-228600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4875" indent="-228600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2075" indent="-228600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FBF5834-761F-4D87-A399-58231A2338E4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D4496-4031-4C4A-A1DD-BC543DEA6371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271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C1AD-6B5F-4AD6-8067-F93B648011B7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826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13EC7-34B0-4B52-854F-3B9C45C603CA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619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E9777-9EE1-405D-A6A8-5CA11BF08711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528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0C4F-7A2B-4960-A3FE-CDEC4D7488EB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710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D29B9-9F43-4B5D-B7CA-5504E7F34742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56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D2F9E-C481-4F43-A910-B38D0549740A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655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BCD3B-90D5-44D5-83BF-B2D52DD771D8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877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CB947-66BA-478A-968D-010C6AFEA20F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541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FBC7E-B8A8-4368-8605-F41B9418F509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627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43CE7-9D38-4464-BF34-36DA629BFC2E}" type="slidenum">
              <a:rPr lang="de-CH"/>
              <a:pPr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739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DD960EF-73B8-48F2-AF69-4B80BC152FC4}" type="slidenum">
              <a:rPr lang="de-CH"/>
              <a:pPr/>
              <a:t>‹N›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331913" y="188913"/>
            <a:ext cx="78120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800" b="1">
              <a:solidFill>
                <a:schemeClr val="accent2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2800">
                <a:solidFill>
                  <a:srgbClr val="0033CC"/>
                </a:solidFill>
              </a:rPr>
              <a:t>the MuCap experiment </a:t>
            </a:r>
            <a:r>
              <a:rPr lang="en-US" sz="2400">
                <a:solidFill>
                  <a:srgbClr val="0033CC"/>
                </a:solidFill>
              </a:rPr>
              <a:t>– final results on</a:t>
            </a:r>
          </a:p>
          <a:p>
            <a:pPr algn="ctr" eaLnBrk="0" hangingPunct="0">
              <a:lnSpc>
                <a:spcPct val="80000"/>
              </a:lnSpc>
            </a:pPr>
            <a:endParaRPr lang="en-US" sz="800">
              <a:solidFill>
                <a:srgbClr val="0033CC"/>
              </a:solidFill>
            </a:endParaRPr>
          </a:p>
          <a:p>
            <a:pPr algn="ctr" eaLnBrk="0" hangingPunct="0">
              <a:lnSpc>
                <a:spcPct val="80000"/>
              </a:lnSpc>
            </a:pPr>
            <a:endParaRPr lang="en-US" sz="800">
              <a:solidFill>
                <a:srgbClr val="0033CC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l-GR" sz="2400">
                <a:solidFill>
                  <a:srgbClr val="0033CC"/>
                </a:solidFill>
              </a:rPr>
              <a:t>μ</a:t>
            </a:r>
            <a:r>
              <a:rPr lang="de-CH" sz="2400">
                <a:solidFill>
                  <a:srgbClr val="0033CC"/>
                </a:solidFill>
              </a:rPr>
              <a:t>p capture rate</a:t>
            </a:r>
            <a:r>
              <a:rPr lang="en-US" sz="2400">
                <a:solidFill>
                  <a:srgbClr val="0033CC"/>
                </a:solidFill>
              </a:rPr>
              <a:t> </a:t>
            </a:r>
            <a:r>
              <a:rPr lang="el-GR" sz="2800">
                <a:solidFill>
                  <a:srgbClr val="FF0000"/>
                </a:solidFill>
              </a:rPr>
              <a:t>Λ</a:t>
            </a:r>
            <a:r>
              <a:rPr lang="de-CH" sz="2800" b="1" baseline="-18000">
                <a:solidFill>
                  <a:srgbClr val="FF0000"/>
                </a:solidFill>
              </a:rPr>
              <a:t>S</a:t>
            </a:r>
            <a:r>
              <a:rPr lang="de-CH" sz="2400">
                <a:solidFill>
                  <a:srgbClr val="0033CC"/>
                </a:solidFill>
              </a:rPr>
              <a:t> </a:t>
            </a:r>
            <a:r>
              <a:rPr lang="en-US" sz="2400">
                <a:solidFill>
                  <a:srgbClr val="0033CC"/>
                </a:solidFill>
              </a:rPr>
              <a:t>and pseudoscalar coupling</a:t>
            </a:r>
            <a:r>
              <a:rPr lang="en-US" sz="2800">
                <a:solidFill>
                  <a:srgbClr val="FF0000"/>
                </a:solidFill>
              </a:rPr>
              <a:t> g</a:t>
            </a:r>
            <a:r>
              <a:rPr lang="en-US" sz="2800" b="1" baseline="-26000">
                <a:solidFill>
                  <a:srgbClr val="FF0000"/>
                </a:solidFill>
              </a:rPr>
              <a:t>P</a:t>
            </a:r>
            <a:endParaRPr lang="el-GR" sz="2800" b="1">
              <a:solidFill>
                <a:srgbClr val="FF0000"/>
              </a:solidFill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011863" y="2133600"/>
            <a:ext cx="3132137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de-CH" sz="2800">
                <a:solidFill>
                  <a:srgbClr val="0033CC"/>
                </a:solidFill>
              </a:rPr>
              <a:t>INPC 2013 </a:t>
            </a:r>
            <a:endParaRPr lang="de-CH" sz="2000">
              <a:solidFill>
                <a:srgbClr val="0033CC"/>
              </a:solidFill>
            </a:endParaRPr>
          </a:p>
          <a:p>
            <a:pPr algn="ctr" eaLnBrk="0" hangingPunct="0">
              <a:lnSpc>
                <a:spcPct val="85000"/>
              </a:lnSpc>
            </a:pPr>
            <a:endParaRPr lang="de-CH" sz="1600">
              <a:solidFill>
                <a:srgbClr val="0033CC"/>
              </a:solidFill>
            </a:endParaRPr>
          </a:p>
          <a:p>
            <a:pPr algn="ctr" eaLnBrk="0" hangingPunct="0">
              <a:lnSpc>
                <a:spcPct val="85000"/>
              </a:lnSpc>
            </a:pPr>
            <a:r>
              <a:rPr lang="de-CH" sz="2800">
                <a:solidFill>
                  <a:srgbClr val="0033CC"/>
                </a:solidFill>
              </a:rPr>
              <a:t>Firence Italia</a:t>
            </a:r>
          </a:p>
          <a:p>
            <a:pPr algn="ctr" eaLnBrk="0" hangingPunct="0">
              <a:lnSpc>
                <a:spcPct val="85000"/>
              </a:lnSpc>
            </a:pPr>
            <a:endParaRPr lang="de-CH" sz="900">
              <a:solidFill>
                <a:srgbClr val="0033CC"/>
              </a:solidFill>
            </a:endParaRPr>
          </a:p>
          <a:p>
            <a:pPr algn="ctr" eaLnBrk="0" hangingPunct="0">
              <a:lnSpc>
                <a:spcPct val="85000"/>
              </a:lnSpc>
            </a:pPr>
            <a:r>
              <a:rPr lang="de-CH" sz="800">
                <a:solidFill>
                  <a:srgbClr val="0033CC"/>
                </a:solidFill>
              </a:rPr>
              <a:t>  </a:t>
            </a:r>
          </a:p>
          <a:p>
            <a:pPr algn="ctr" eaLnBrk="0" hangingPunct="0">
              <a:lnSpc>
                <a:spcPct val="85000"/>
              </a:lnSpc>
            </a:pPr>
            <a:r>
              <a:rPr lang="de-CH" sz="2000">
                <a:solidFill>
                  <a:srgbClr val="0033CC"/>
                </a:solidFill>
              </a:rPr>
              <a:t>June 2 - 7, 2013</a:t>
            </a:r>
          </a:p>
          <a:p>
            <a:pPr algn="ctr" eaLnBrk="0" hangingPunct="0">
              <a:lnSpc>
                <a:spcPct val="85000"/>
              </a:lnSpc>
            </a:pPr>
            <a:endParaRPr lang="de-CH" sz="1600">
              <a:solidFill>
                <a:srgbClr val="0033CC"/>
              </a:solidFill>
            </a:endParaRPr>
          </a:p>
          <a:p>
            <a:pPr algn="ctr" eaLnBrk="0" hangingPunct="0">
              <a:lnSpc>
                <a:spcPct val="85000"/>
              </a:lnSpc>
            </a:pPr>
            <a:r>
              <a:rPr lang="de-CH" sz="2400">
                <a:solidFill>
                  <a:srgbClr val="0033CC"/>
                </a:solidFill>
              </a:rPr>
              <a:t>Claude Petitjean</a:t>
            </a:r>
          </a:p>
          <a:p>
            <a:pPr algn="ctr" eaLnBrk="0" hangingPunct="0">
              <a:lnSpc>
                <a:spcPct val="85000"/>
              </a:lnSpc>
            </a:pPr>
            <a:endParaRPr lang="de-CH" sz="800">
              <a:solidFill>
                <a:srgbClr val="0033CC"/>
              </a:solidFill>
            </a:endParaRPr>
          </a:p>
          <a:p>
            <a:pPr algn="ctr" eaLnBrk="0" hangingPunct="0">
              <a:lnSpc>
                <a:spcPct val="85000"/>
              </a:lnSpc>
            </a:pPr>
            <a:endParaRPr lang="de-CH" sz="800">
              <a:solidFill>
                <a:srgbClr val="0033CC"/>
              </a:solidFill>
            </a:endParaRPr>
          </a:p>
          <a:p>
            <a:pPr algn="ctr" eaLnBrk="0" hangingPunct="0">
              <a:lnSpc>
                <a:spcPct val="85000"/>
              </a:lnSpc>
            </a:pPr>
            <a:r>
              <a:rPr lang="de-CH" sz="2000">
                <a:solidFill>
                  <a:srgbClr val="0033CC"/>
                </a:solidFill>
              </a:rPr>
              <a:t>on behalf of the</a:t>
            </a:r>
          </a:p>
          <a:p>
            <a:pPr algn="ctr" eaLnBrk="0" hangingPunct="0">
              <a:lnSpc>
                <a:spcPct val="85000"/>
              </a:lnSpc>
            </a:pPr>
            <a:r>
              <a:rPr lang="de-CH" sz="2000">
                <a:solidFill>
                  <a:srgbClr val="0033CC"/>
                </a:solidFill>
              </a:rPr>
              <a:t>MuCap-collaboration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95288" y="2708275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427288" y="2841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11188" y="5661025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2000">
                <a:solidFill>
                  <a:schemeClr val="accent2"/>
                </a:solidFill>
              </a:rPr>
              <a:t>cut out view of MuCap detector</a:t>
            </a:r>
            <a:endParaRPr lang="en-US" sz="200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39750" y="609282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http://muon.npl.washington.edu/exp/MuCap/</a:t>
            </a:r>
            <a:endParaRPr lang="de-CH" sz="2000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111500" y="19415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0" y="6583363"/>
            <a:ext cx="3132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1200"/>
              <a:t>Petitjean INPC 2013 Firence June 2-7</a:t>
            </a:r>
            <a:endParaRPr lang="en-US" sz="1200"/>
          </a:p>
        </p:txBody>
      </p:sp>
      <p:pic>
        <p:nvPicPr>
          <p:cNvPr id="1024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583406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8" y="161925"/>
            <a:ext cx="8569325" cy="1054100"/>
          </a:xfrm>
        </p:spPr>
        <p:txBody>
          <a:bodyPr anchor="b">
            <a:noAutofit/>
          </a:bodyPr>
          <a:lstStyle/>
          <a:p>
            <a:pPr>
              <a:lnSpc>
                <a:spcPts val="3900"/>
              </a:lnSpc>
            </a:pP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systematics</a:t>
            </a:r>
            <a:r>
              <a:rPr 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the ortho – para problem</a:t>
            </a:r>
            <a:br>
              <a:rPr lang="en-US" sz="2400">
                <a:solidFill>
                  <a:srgbClr val="0033CC"/>
                </a:solidFill>
                <a:latin typeface="Comic Sans MS" pitchFamily="66" charset="0"/>
              </a:rPr>
            </a:b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p</a:t>
            </a:r>
            <a:r>
              <a:rPr lang="el-GR" sz="2400">
                <a:solidFill>
                  <a:srgbClr val="0033CC"/>
                </a:solidFill>
                <a:latin typeface="Comic Sans MS" pitchFamily="66" charset="0"/>
              </a:rPr>
              <a:t>μ</a:t>
            </a:r>
            <a:r>
              <a:rPr lang="de-CH" sz="2400">
                <a:solidFill>
                  <a:srgbClr val="0033CC"/>
                </a:solidFill>
                <a:latin typeface="Comic Sans MS" pitchFamily="66" charset="0"/>
              </a:rPr>
              <a:t>p</a:t>
            </a: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formation makes interpretation of 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</a:rPr>
              <a:t>λ</a:t>
            </a:r>
            <a:r>
              <a:rPr lang="en-US" sz="2800" baseline="50000">
                <a:solidFill>
                  <a:srgbClr val="0033CC"/>
                </a:solidFill>
                <a:latin typeface="Comic Sans MS" pitchFamily="66" charset="0"/>
              </a:rPr>
              <a:t>observed</a:t>
            </a: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2988" y="5157788"/>
            <a:ext cx="6999287" cy="950912"/>
          </a:xfrm>
        </p:spPr>
        <p:txBody>
          <a:bodyPr>
            <a:normAutofit/>
          </a:bodyPr>
          <a:lstStyle/>
          <a:p>
            <a:pPr lvl="4">
              <a:buFontTx/>
              <a:buNone/>
            </a:pPr>
            <a:endParaRPr lang="de-CH" sz="1400" baseline="-25000">
              <a:latin typeface="Comic Sans MS" pitchFamily="66" charset="0"/>
            </a:endParaRPr>
          </a:p>
          <a:p>
            <a:pPr lvl="4">
              <a:buFontTx/>
              <a:buNone/>
            </a:pPr>
            <a:endParaRPr lang="en-US" sz="1400" baseline="-25000">
              <a:latin typeface="Comic Sans MS" pitchFamily="66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543925" y="6472238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873D8EF-13F9-4856-AF63-DC07A8778949}" type="slidenum"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49509" name="Picture 6" descr="Screen Shot 2012-08-05 at 10.5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6100763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65250" y="1366838"/>
            <a:ext cx="998538" cy="392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511" name="Text Box 15"/>
          <p:cNvSpPr txBox="1">
            <a:spLocks noChangeArrowheads="1"/>
          </p:cNvSpPr>
          <p:nvPr/>
        </p:nvSpPr>
        <p:spPr bwMode="auto">
          <a:xfrm>
            <a:off x="1547813" y="4365625"/>
            <a:ext cx="170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9900CC"/>
                </a:solidFill>
                <a:latin typeface="Comic Sans MS" pitchFamily="66" charset="0"/>
              </a:rPr>
              <a:t>Λ</a:t>
            </a:r>
            <a:r>
              <a:rPr lang="en-US" sz="2000" b="1" baseline="-25000">
                <a:solidFill>
                  <a:srgbClr val="9900CC"/>
                </a:solidFill>
                <a:latin typeface="Comic Sans MS" pitchFamily="66" charset="0"/>
              </a:rPr>
              <a:t>S</a:t>
            </a:r>
            <a:r>
              <a:rPr lang="en-US" sz="2000" b="1">
                <a:solidFill>
                  <a:srgbClr val="9900CC"/>
                </a:solidFill>
                <a:latin typeface="Comic Sans MS" pitchFamily="66" charset="0"/>
              </a:rPr>
              <a:t>= 715 s</a:t>
            </a:r>
            <a:r>
              <a:rPr lang="en-US" sz="2000" b="1" baseline="30000">
                <a:solidFill>
                  <a:srgbClr val="9900CC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149512" name="Text Box 12"/>
          <p:cNvSpPr txBox="1">
            <a:spLocks noChangeArrowheads="1"/>
          </p:cNvSpPr>
          <p:nvPr/>
        </p:nvSpPr>
        <p:spPr bwMode="auto">
          <a:xfrm>
            <a:off x="1476375" y="1341438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b="1">
                <a:latin typeface="Comic Sans MS" pitchFamily="66" charset="0"/>
              </a:rPr>
              <a:t>Λ</a:t>
            </a:r>
            <a:r>
              <a:rPr lang="en-US" sz="2000" b="1" baseline="-25000">
                <a:latin typeface="Comic Sans MS" pitchFamily="66" charset="0"/>
              </a:rPr>
              <a:t>T   </a:t>
            </a:r>
            <a:r>
              <a:rPr lang="en-US" sz="2000" b="1">
                <a:latin typeface="Comic Sans MS" pitchFamily="66" charset="0"/>
              </a:rPr>
              <a:t>= 12 s</a:t>
            </a:r>
            <a:r>
              <a:rPr lang="en-US" sz="2000" b="1" baseline="30000">
                <a:latin typeface="Comic Sans MS" pitchFamily="66" charset="0"/>
              </a:rPr>
              <a:t>-1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149513" name="Text Box 5"/>
          <p:cNvSpPr txBox="1">
            <a:spLocks noChangeArrowheads="1"/>
          </p:cNvSpPr>
          <p:nvPr/>
        </p:nvSpPr>
        <p:spPr bwMode="auto">
          <a:xfrm>
            <a:off x="3924300" y="1844675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009900"/>
                </a:solidFill>
                <a:latin typeface="Comic Sans MS" pitchFamily="66" charset="0"/>
              </a:rPr>
              <a:t>Λ</a:t>
            </a:r>
            <a:r>
              <a:rPr lang="en-US" sz="2400" baseline="-25000">
                <a:solidFill>
                  <a:srgbClr val="009900"/>
                </a:solidFill>
                <a:latin typeface="Comic Sans MS" pitchFamily="66" charset="0"/>
              </a:rPr>
              <a:t>ortho</a:t>
            </a:r>
            <a:r>
              <a:rPr lang="en-US" sz="2000" b="1">
                <a:solidFill>
                  <a:srgbClr val="009900"/>
                </a:solidFill>
                <a:latin typeface="Comic Sans MS" pitchFamily="66" charset="0"/>
              </a:rPr>
              <a:t>= 543 s</a:t>
            </a:r>
            <a:r>
              <a:rPr lang="en-US" sz="2000" b="1" baseline="30000">
                <a:solidFill>
                  <a:srgbClr val="009900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149514" name="Text Box 32"/>
          <p:cNvSpPr txBox="1">
            <a:spLocks noChangeArrowheads="1"/>
          </p:cNvSpPr>
          <p:nvPr/>
        </p:nvSpPr>
        <p:spPr bwMode="auto">
          <a:xfrm>
            <a:off x="6011863" y="1773238"/>
            <a:ext cx="2319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996600"/>
                </a:solidFill>
                <a:latin typeface="Comic Sans MS" pitchFamily="66" charset="0"/>
              </a:rPr>
              <a:t>Λ</a:t>
            </a:r>
            <a:r>
              <a:rPr lang="en-US" sz="2400" baseline="-25000">
                <a:solidFill>
                  <a:srgbClr val="996600"/>
                </a:solidFill>
                <a:latin typeface="Comic Sans MS" pitchFamily="66" charset="0"/>
              </a:rPr>
              <a:t>para</a:t>
            </a:r>
            <a:r>
              <a:rPr lang="en-US" sz="2000" b="1">
                <a:solidFill>
                  <a:srgbClr val="996600"/>
                </a:solidFill>
                <a:latin typeface="Comic Sans MS" pitchFamily="66" charset="0"/>
              </a:rPr>
              <a:t>= 215 s</a:t>
            </a:r>
            <a:r>
              <a:rPr lang="en-US" sz="2000" b="1" baseline="30000">
                <a:solidFill>
                  <a:srgbClr val="996600"/>
                </a:solidFill>
                <a:latin typeface="Comic Sans MS" pitchFamily="66" charset="0"/>
              </a:rPr>
              <a:t>-1</a:t>
            </a:r>
            <a:r>
              <a:rPr lang="en-US" sz="1600" baseline="30000">
                <a:latin typeface="Comic Sans MS" pitchFamily="66" charset="0"/>
              </a:rPr>
              <a:t> 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4500563" y="4076700"/>
            <a:ext cx="4535487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2000">
                <a:solidFill>
                  <a:srgbClr val="0033CC"/>
                </a:solidFill>
              </a:rPr>
              <a:t>  the problem:</a:t>
            </a:r>
          </a:p>
          <a:p>
            <a:endParaRPr lang="de-CH" sz="800">
              <a:solidFill>
                <a:srgbClr val="0033CC"/>
              </a:solidFill>
            </a:endParaRPr>
          </a:p>
          <a:p>
            <a:r>
              <a:rPr lang="de-CH" sz="2000">
                <a:solidFill>
                  <a:srgbClr val="0033CC"/>
                </a:solidFill>
              </a:rPr>
              <a:t>- strong sensitivity to H</a:t>
            </a:r>
            <a:r>
              <a:rPr lang="de-CH" sz="2000" b="1" baseline="-14000">
                <a:solidFill>
                  <a:srgbClr val="0033CC"/>
                </a:solidFill>
              </a:rPr>
              <a:t>2</a:t>
            </a:r>
            <a:r>
              <a:rPr lang="de-CH" sz="2000">
                <a:solidFill>
                  <a:srgbClr val="0033CC"/>
                </a:solidFill>
              </a:rPr>
              <a:t> density </a:t>
            </a:r>
            <a:r>
              <a:rPr lang="el-GR" sz="2000">
                <a:solidFill>
                  <a:srgbClr val="0033CC"/>
                </a:solidFill>
              </a:rPr>
              <a:t>Φ</a:t>
            </a:r>
          </a:p>
          <a:p>
            <a:pPr>
              <a:buFontTx/>
              <a:buChar char="-"/>
            </a:pPr>
            <a:r>
              <a:rPr lang="de-CH" sz="2000">
                <a:solidFill>
                  <a:srgbClr val="0033CC"/>
                </a:solidFill>
              </a:rPr>
              <a:t> in lq. H</a:t>
            </a:r>
            <a:r>
              <a:rPr lang="de-CH" sz="2000" b="1" baseline="-10000">
                <a:solidFill>
                  <a:srgbClr val="0033CC"/>
                </a:solidFill>
              </a:rPr>
              <a:t>2</a:t>
            </a:r>
            <a:r>
              <a:rPr lang="de-CH" sz="2000">
                <a:solidFill>
                  <a:srgbClr val="0033CC"/>
                </a:solidFill>
              </a:rPr>
              <a:t> (</a:t>
            </a:r>
            <a:r>
              <a:rPr lang="el-GR" sz="2000">
                <a:solidFill>
                  <a:srgbClr val="0033CC"/>
                </a:solidFill>
              </a:rPr>
              <a:t>Φ</a:t>
            </a:r>
            <a:r>
              <a:rPr lang="de-CH" sz="2000">
                <a:solidFill>
                  <a:srgbClr val="0033CC"/>
                </a:solidFill>
              </a:rPr>
              <a:t>=1) fast p</a:t>
            </a:r>
            <a:r>
              <a:rPr lang="el-GR" sz="2000">
                <a:solidFill>
                  <a:srgbClr val="0033CC"/>
                </a:solidFill>
              </a:rPr>
              <a:t>μ</a:t>
            </a:r>
            <a:r>
              <a:rPr lang="de-CH" sz="2000">
                <a:solidFill>
                  <a:srgbClr val="0033CC"/>
                </a:solidFill>
              </a:rPr>
              <a:t>p formation</a:t>
            </a:r>
          </a:p>
          <a:p>
            <a:r>
              <a:rPr lang="de-CH" sz="2000">
                <a:solidFill>
                  <a:srgbClr val="0033CC"/>
                </a:solidFill>
              </a:rPr>
              <a:t>  but 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λ</a:t>
            </a:r>
            <a:r>
              <a:rPr lang="de-CH" sz="2000" baseline="-10000">
                <a:solidFill>
                  <a:srgbClr val="0033CC"/>
                </a:solidFill>
                <a:ea typeface="ＭＳ Ｐゴシック" pitchFamily="34" charset="-128"/>
              </a:rPr>
              <a:t>op</a:t>
            </a:r>
            <a:r>
              <a:rPr lang="de-CH" sz="2000">
                <a:solidFill>
                  <a:srgbClr val="0033CC"/>
                </a:solidFill>
                <a:ea typeface="ＭＳ Ｐゴシック" pitchFamily="34" charset="-128"/>
              </a:rPr>
              <a:t> is largely unknown</a:t>
            </a:r>
            <a:endParaRPr lang="el-GR" sz="2000">
              <a:solidFill>
                <a:srgbClr val="0033CC"/>
              </a:solidFill>
              <a:ea typeface="ＭＳ Ｐゴシック" pitchFamily="34" charset="-128"/>
            </a:endParaRP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539750" y="5661025"/>
            <a:ext cx="83534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CH" sz="2000">
                <a:solidFill>
                  <a:srgbClr val="FF0000"/>
                </a:solidFill>
              </a:rPr>
              <a:t>solution: use low H</a:t>
            </a:r>
            <a:r>
              <a:rPr lang="de-CH" sz="2000" b="1" baseline="-10000">
                <a:solidFill>
                  <a:srgbClr val="FF0000"/>
                </a:solidFill>
              </a:rPr>
              <a:t>2</a:t>
            </a:r>
            <a:r>
              <a:rPr lang="de-CH" sz="2000">
                <a:solidFill>
                  <a:srgbClr val="FF0000"/>
                </a:solidFill>
              </a:rPr>
              <a:t> density </a:t>
            </a:r>
            <a:r>
              <a:rPr lang="el-GR" sz="2000">
                <a:solidFill>
                  <a:srgbClr val="FF0000"/>
                </a:solidFill>
              </a:rPr>
              <a:t>Φ</a:t>
            </a:r>
            <a:r>
              <a:rPr lang="de-CH" sz="2000">
                <a:solidFill>
                  <a:srgbClr val="FF0000"/>
                </a:solidFill>
              </a:rPr>
              <a:t> ~ 0.01 (</a:t>
            </a:r>
            <a:r>
              <a:rPr lang="de-CH" sz="2000">
                <a:solidFill>
                  <a:srgbClr val="FF0000"/>
                </a:solidFill>
                <a:sym typeface="Wingdings" pitchFamily="2" charset="2"/>
              </a:rPr>
              <a:t> only 2.5% correction to </a:t>
            </a:r>
            <a:r>
              <a:rPr lang="el-GR" sz="2000">
                <a:solidFill>
                  <a:srgbClr val="FF0000"/>
                </a:solidFill>
                <a:sym typeface="Wingdings" pitchFamily="2" charset="2"/>
              </a:rPr>
              <a:t>Λ</a:t>
            </a:r>
            <a:r>
              <a:rPr lang="de-CH" sz="2000" b="1" baseline="-1000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de-CH" sz="200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algn="ctr"/>
            <a:endParaRPr lang="de-CH" sz="80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de-CH" sz="2000">
                <a:solidFill>
                  <a:srgbClr val="FF0000"/>
                </a:solidFill>
                <a:sym typeface="Wingdings" pitchFamily="2" charset="2"/>
              </a:rPr>
              <a:t>we have remeasured the p</a:t>
            </a:r>
            <a:r>
              <a:rPr lang="el-GR" sz="200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de-CH" sz="2000">
                <a:solidFill>
                  <a:srgbClr val="FF0000"/>
                </a:solidFill>
                <a:sym typeface="Wingdings" pitchFamily="2" charset="2"/>
              </a:rPr>
              <a:t>p formation rate: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λ</a:t>
            </a:r>
            <a:r>
              <a:rPr lang="de-CH" sz="2000" baseline="-10000">
                <a:solidFill>
                  <a:srgbClr val="FF0000"/>
                </a:solidFill>
                <a:ea typeface="ＭＳ Ｐゴシック" pitchFamily="34" charset="-128"/>
              </a:rPr>
              <a:t>pp</a:t>
            </a:r>
            <a:r>
              <a:rPr lang="de-CH" sz="2000">
                <a:solidFill>
                  <a:srgbClr val="FF0000"/>
                </a:solidFill>
                <a:ea typeface="ＭＳ Ｐゴシック" pitchFamily="34" charset="-128"/>
              </a:rPr>
              <a:t> = 1.94(6) 10</a:t>
            </a:r>
            <a:r>
              <a:rPr lang="de-CH" sz="2000" baseline="50000">
                <a:solidFill>
                  <a:srgbClr val="FF0000"/>
                </a:solidFill>
                <a:ea typeface="ＭＳ Ｐゴシック" pitchFamily="34" charset="-128"/>
              </a:rPr>
              <a:t>6</a:t>
            </a:r>
            <a:r>
              <a:rPr lang="de-CH" sz="200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de-CH" sz="2000" baseline="50000">
                <a:solidFill>
                  <a:srgbClr val="FF0000"/>
                </a:solidFill>
                <a:ea typeface="ＭＳ Ｐゴシック" pitchFamily="34" charset="-128"/>
              </a:rPr>
              <a:t>-1</a:t>
            </a:r>
            <a:endParaRPr lang="el-GR" sz="2000" baseline="5000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0" y="65833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58775" cy="188913"/>
          </a:xfrm>
        </p:spPr>
        <p:txBody>
          <a:bodyPr/>
          <a:lstStyle/>
          <a:p>
            <a:endParaRPr lang="de-DE" sz="3200">
              <a:solidFill>
                <a:srgbClr val="0000FF"/>
              </a:solidFill>
            </a:endParaRPr>
          </a:p>
        </p:txBody>
      </p:sp>
      <p:pic>
        <p:nvPicPr>
          <p:cNvPr id="126979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7388225" cy="5008562"/>
          </a:xfrm>
        </p:spPr>
      </p:pic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de-DE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de-DE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69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35635" r="1265" b="28731"/>
          <a:stretch>
            <a:fillRect/>
          </a:stretch>
        </p:blipFill>
        <p:spPr bwMode="auto">
          <a:xfrm>
            <a:off x="1905000" y="914400"/>
            <a:ext cx="4343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476375" y="260350"/>
            <a:ext cx="619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2400">
                <a:solidFill>
                  <a:schemeClr val="accent2"/>
                </a:solidFill>
              </a:rPr>
              <a:t>lifetime fit of full statistics (run11)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7543800" y="65452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CH" sz="1200"/>
              <a:t>thesis B. Kiburg</a:t>
            </a:r>
            <a:endParaRPr lang="de-DE" sz="1200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179388" y="6453188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CH" sz="1200"/>
              <a:t>Petitjean INPC 2013 Firence June 2-7</a:t>
            </a:r>
            <a:endParaRPr lang="en-US" sz="1200"/>
          </a:p>
        </p:txBody>
      </p:sp>
      <p:pic>
        <p:nvPicPr>
          <p:cNvPr id="12698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flipH="1">
            <a:off x="539750" y="115888"/>
            <a:ext cx="7704138" cy="777875"/>
          </a:xfrm>
        </p:spPr>
        <p:txBody>
          <a:bodyPr anchor="b"/>
          <a:lstStyle/>
          <a:p>
            <a:r>
              <a:rPr lang="de-CH" sz="2800">
                <a:solidFill>
                  <a:schemeClr val="accent2"/>
                </a:solidFill>
                <a:latin typeface="Comic Sans MS" pitchFamily="66" charset="0"/>
              </a:rPr>
              <a:t>MuCap‘s lifetime results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543925" y="6472238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59641B3-B873-4C55-8386-00A87FFB7283}" type="slidenum"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54628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 b="1260"/>
          <a:stretch>
            <a:fillRect/>
          </a:stretch>
        </p:blipFill>
        <p:spPr>
          <a:xfrm>
            <a:off x="250825" y="1268413"/>
            <a:ext cx="8686800" cy="4776787"/>
          </a:xfrm>
        </p:spPr>
      </p:pic>
      <p:sp>
        <p:nvSpPr>
          <p:cNvPr id="154629" name="TextBox 5"/>
          <p:cNvSpPr txBox="1">
            <a:spLocks noChangeArrowheads="1"/>
          </p:cNvSpPr>
          <p:nvPr/>
        </p:nvSpPr>
        <p:spPr bwMode="auto">
          <a:xfrm>
            <a:off x="2627313" y="5805488"/>
            <a:ext cx="368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rates with secret offset</a:t>
            </a: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179388" y="6453188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6013" b="12140"/>
          <a:stretch>
            <a:fillRect/>
          </a:stretch>
        </p:blipFill>
        <p:spPr bwMode="auto">
          <a:xfrm>
            <a:off x="323850" y="836613"/>
            <a:ext cx="853281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403350" y="212725"/>
            <a:ext cx="7345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2800">
                <a:solidFill>
                  <a:schemeClr val="accent2"/>
                </a:solidFill>
              </a:rPr>
              <a:t>lifetime results after unblinding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79388" y="6453188"/>
            <a:ext cx="3132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011863" y="2157413"/>
            <a:ext cx="2592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2400">
                <a:solidFill>
                  <a:srgbClr val="0033CC"/>
                </a:solidFill>
              </a:rPr>
              <a:t>analysis of each</a:t>
            </a:r>
          </a:p>
          <a:p>
            <a:r>
              <a:rPr lang="de-CH" sz="2400">
                <a:solidFill>
                  <a:srgbClr val="0033CC"/>
                </a:solidFill>
              </a:rPr>
              <a:t>run was done „blind“</a:t>
            </a:r>
            <a:endParaRPr lang="en-US" sz="2400">
              <a:solidFill>
                <a:srgbClr val="00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235" name="Group 139"/>
          <p:cNvGraphicFramePr>
            <a:graphicFrameLocks noGrp="1"/>
          </p:cNvGraphicFramePr>
          <p:nvPr/>
        </p:nvGraphicFramePr>
        <p:xfrm>
          <a:off x="0" y="836613"/>
          <a:ext cx="9144000" cy="5578475"/>
        </p:xfrm>
        <a:graphic>
          <a:graphicData uri="http://schemas.openxmlformats.org/drawingml/2006/table">
            <a:tbl>
              <a:tblPr/>
              <a:tblGrid>
                <a:gridCol w="1306513"/>
                <a:gridCol w="1765300"/>
                <a:gridCol w="1835150"/>
                <a:gridCol w="1897062"/>
                <a:gridCol w="2339975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(old) run-2004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 Lett. 99, 032002 (2007)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run-2006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run-2007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remarks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statistics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1.6 x 10</a:t>
                      </a:r>
                      <a:r>
                        <a:rPr kumimoji="0" lang="de-CH" sz="1600" b="1" i="0" u="none" strike="noStrike" cap="none" normalizeH="0" baseline="4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5.5 x 10</a:t>
                      </a:r>
                      <a:r>
                        <a:rPr kumimoji="0" lang="de-CH" sz="1600" b="1" i="0" u="none" strike="noStrike" cap="none" normalizeH="0" baseline="44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de-DE" sz="1600" b="1" i="0" u="none" strike="noStrike" cap="none" normalizeH="0" baseline="4400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5.0 x 10</a:t>
                      </a:r>
                      <a:r>
                        <a:rPr kumimoji="0" lang="de-CH" sz="1600" b="1" i="0" u="none" strike="noStrike" cap="none" normalizeH="0" baseline="4400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endParaRPr kumimoji="0" lang="de-DE" sz="1600" b="1" i="0" u="none" strike="noStrike" cap="none" normalizeH="0" baseline="4400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events after cuts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de-DE" sz="20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μ</a:t>
                      </a:r>
                      <a:r>
                        <a:rPr kumimoji="0" lang="de-CH" sz="20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-</a:t>
                      </a:r>
                      <a:r>
                        <a:rPr kumimoji="0" lang="de-CH" sz="24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  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fit 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455‘883.5 ± 12.5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456‘538.00 ± 7.05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                  ± 7.73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457‘071.35 ± 7.58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                  ± 8.34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stat errors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inflated due to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Χ</a:t>
                      </a:r>
                      <a:r>
                        <a:rPr kumimoji="0" lang="en-US" sz="1400" b="1" i="0" u="none" strike="noStrike" cap="none" normalizeH="0" baseline="4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2</a:t>
                      </a:r>
                      <a:endParaRPr kumimoji="0" lang="el-GR" sz="1400" b="1" i="0" u="none" strike="noStrike" cap="none" normalizeH="0" baseline="42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sys corr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</a:t>
                      </a: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-32.1 ± 8.4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       </a:t>
                      </a: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-23.30 ± 5.20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      </a:t>
                      </a: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-14.74 ± 3.88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systematic errors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de-DE" sz="18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μ</a:t>
                      </a:r>
                      <a:r>
                        <a:rPr kumimoji="0" lang="de-CH" sz="18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-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corr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455‘851.4 ± 15.1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455‘857.3 ± 9.3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455‘853.1 ± 9.1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unblinded, full errors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de-DE" sz="20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μ</a:t>
                      </a:r>
                      <a:r>
                        <a:rPr kumimoji="0" lang="de-CH" sz="20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+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455‘170.05 ± 0.46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 Lett. 106,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041803 (2011)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MuLan result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ΔΛ</a:t>
                      </a:r>
                      <a:r>
                        <a:rPr kumimoji="0" lang="de-CH" sz="16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l-GR" sz="16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μ</a:t>
                      </a:r>
                      <a:r>
                        <a:rPr kumimoji="0" lang="de-CH" sz="16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endParaRPr kumimoji="0" lang="de-DE" sz="1600" b="1" i="0" u="none" strike="noStrike" cap="none" normalizeH="0" baseline="-14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+19.80 </a:t>
                      </a: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1.87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</a:t>
                      </a: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+17.73 ± 1.87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+17.72 ± 1.87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μ</a:t>
                      </a: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 formation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de-DE" sz="16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μ</a:t>
                      </a:r>
                      <a:r>
                        <a:rPr kumimoji="0" lang="de-CH" sz="16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p</a:t>
                      </a:r>
                      <a:endParaRPr kumimoji="0" lang="de-DE" sz="1600" b="1" i="0" u="none" strike="noStrike" cap="none" normalizeH="0" baseline="-14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+12.3 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 119(1), 365 (1960)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bound </a:t>
                      </a: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state effect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Λ</a:t>
                      </a:r>
                      <a:r>
                        <a:rPr kumimoji="0" lang="de-CH" sz="24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endParaRPr kumimoji="0" lang="de-DE" sz="2000" b="0" i="0" u="none" strike="noStrike" cap="none" normalizeH="0" baseline="-14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713.45 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15.2 s</a:t>
                      </a:r>
                      <a:r>
                        <a:rPr kumimoji="0" lang="de-CH" sz="1600" b="1" i="0" u="none" strike="noStrike" cap="none" normalizeH="0" baseline="5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  <a:endParaRPr kumimoji="0" lang="de-DE" sz="1600" b="1" i="0" u="none" strike="noStrike" cap="none" normalizeH="0" baseline="5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717.3 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± 9.5 s</a:t>
                      </a:r>
                      <a:r>
                        <a:rPr kumimoji="0" lang="de-CH" sz="1600" b="1" i="0" u="none" strike="noStrike" cap="none" normalizeH="0" baseline="5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  <a:endParaRPr kumimoji="0" lang="de-DE" sz="1600" b="1" i="0" u="none" strike="noStrike" cap="none" normalizeH="0" baseline="5000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713.1 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± 9.4 s</a:t>
                      </a:r>
                      <a:r>
                        <a:rPr kumimoji="0" lang="de-CH" sz="1600" b="1" i="0" u="none" strike="noStrike" cap="none" normalizeH="0" baseline="5000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  <a:endParaRPr kumimoji="0" lang="de-DE" sz="1600" b="1" i="0" u="none" strike="noStrike" cap="none" normalizeH="0" baseline="5000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Λ</a:t>
                      </a:r>
                      <a:r>
                        <a:rPr kumimoji="0" lang="de-CH" sz="24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de-CH" sz="2400" b="1" i="0" u="none" strike="noStrike" cap="none" normalizeH="0" baseline="50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MuCap</a:t>
                      </a:r>
                      <a:endParaRPr kumimoji="0" lang="de-DE" sz="2400" b="1" i="0" u="none" strike="noStrike" cap="none" normalizeH="0" baseline="5000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=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de-DE" sz="16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μ</a:t>
                      </a:r>
                      <a:r>
                        <a:rPr kumimoji="0" lang="de-CH" sz="16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- 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de-DE" sz="16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μ</a:t>
                      </a:r>
                      <a:r>
                        <a:rPr kumimoji="0" lang="de-CH" sz="16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+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de-DE" sz="1600" b="1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μ</a:t>
                      </a:r>
                      <a:r>
                        <a:rPr kumimoji="0" lang="de-CH" sz="16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p 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+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ΔΛ</a:t>
                      </a:r>
                      <a:r>
                        <a:rPr kumimoji="0" lang="de-CH" sz="16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l-GR" sz="16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μ</a:t>
                      </a:r>
                      <a:r>
                        <a:rPr kumimoji="0" lang="de-CH" sz="16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de-CH" sz="16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endParaRPr kumimoji="0" lang="de-DE" sz="1600" b="0" i="0" u="none" strike="noStrike" cap="none" normalizeH="0" baseline="-1400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714.9 ± 7.4</a:t>
                      </a: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s</a:t>
                      </a:r>
                      <a:r>
                        <a:rPr kumimoji="0" lang="de-CH" sz="2000" b="0" i="0" u="none" strike="noStrike" cap="none" normalizeH="0" baseline="44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(±</a:t>
                      </a:r>
                      <a:r>
                        <a:rPr kumimoji="0" lang="de-C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5.4</a:t>
                      </a:r>
                      <a:r>
                        <a:rPr kumimoji="0" lang="de-CH" sz="18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stat</a:t>
                      </a: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±</a:t>
                      </a:r>
                      <a:r>
                        <a:rPr kumimoji="0" lang="de-C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5.0</a:t>
                      </a:r>
                      <a:r>
                        <a:rPr kumimoji="0" lang="de-CH" sz="1800" b="0" i="0" u="none" strike="noStrike" cap="none" normalizeH="0" baseline="-1400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sys</a:t>
                      </a: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E242E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our final result      see PR Lett 110,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242E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012504 (2013)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5000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-1400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712.7 ± 4.3 </a:t>
                      </a: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de-CH" sz="2000" b="0" i="0" u="none" strike="noStrike" cap="none" normalizeH="0" baseline="4400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theory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72" name="Text Box 76"/>
          <p:cNvSpPr txBox="1">
            <a:spLocks noChangeArrowheads="1"/>
          </p:cNvSpPr>
          <p:nvPr/>
        </p:nvSpPr>
        <p:spPr bwMode="auto">
          <a:xfrm>
            <a:off x="1331913" y="188913"/>
            <a:ext cx="7812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l-GR" sz="2800">
                <a:solidFill>
                  <a:srgbClr val="0033CC"/>
                </a:solidFill>
              </a:rPr>
              <a:t>μ</a:t>
            </a:r>
            <a:r>
              <a:rPr lang="de-CH" sz="2800">
                <a:solidFill>
                  <a:srgbClr val="0033CC"/>
                </a:solidFill>
                <a:cs typeface="Arial" pitchFamily="34" charset="0"/>
              </a:rPr>
              <a:t>p</a:t>
            </a:r>
            <a:r>
              <a:rPr lang="de-CH" sz="2800">
                <a:solidFill>
                  <a:srgbClr val="0033CC"/>
                </a:solidFill>
              </a:rPr>
              <a:t> lifetimes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</a:t>
            </a:r>
            <a:r>
              <a:rPr lang="de-DE" sz="3200" b="1" baseline="-14000">
                <a:solidFill>
                  <a:srgbClr val="FF0000"/>
                </a:solidFill>
                <a:cs typeface="Arial" pitchFamily="34" charset="0"/>
              </a:rPr>
              <a:t>μ</a:t>
            </a:r>
            <a:r>
              <a:rPr lang="de-CH" sz="1600"/>
              <a:t> </a:t>
            </a:r>
            <a:r>
              <a:rPr lang="de-CH" sz="2800">
                <a:solidFill>
                  <a:srgbClr val="0033CC"/>
                </a:solidFill>
              </a:rPr>
              <a:t>&amp;</a:t>
            </a:r>
            <a:r>
              <a:rPr lang="de-CH" sz="200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800">
                <a:solidFill>
                  <a:srgbClr val="0033CC"/>
                </a:solidFill>
                <a:cs typeface="Arial" pitchFamily="34" charset="0"/>
              </a:rPr>
              <a:t>final</a:t>
            </a:r>
            <a:r>
              <a:rPr lang="de-CH" sz="200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800">
                <a:solidFill>
                  <a:srgbClr val="0033CC"/>
                </a:solidFill>
                <a:cs typeface="Arial" pitchFamily="34" charset="0"/>
              </a:rPr>
              <a:t>capture rate </a:t>
            </a:r>
            <a:r>
              <a:rPr lang="el-GR" sz="3200">
                <a:solidFill>
                  <a:srgbClr val="FF0000"/>
                </a:solidFill>
              </a:rPr>
              <a:t>Λ</a:t>
            </a:r>
            <a:r>
              <a:rPr lang="de-CH" sz="3200" b="1" baseline="-14000">
                <a:solidFill>
                  <a:srgbClr val="FF0000"/>
                </a:solidFill>
              </a:rPr>
              <a:t>S</a:t>
            </a:r>
            <a:endParaRPr lang="de-DE" sz="3200" b="1" baseline="-14000">
              <a:solidFill>
                <a:srgbClr val="FF0000"/>
              </a:solidFill>
            </a:endParaRPr>
          </a:p>
        </p:txBody>
      </p:sp>
      <p:sp>
        <p:nvSpPr>
          <p:cNvPr id="132173" name="Rectangle 77"/>
          <p:cNvSpPr>
            <a:spLocks noChangeArrowheads="1"/>
          </p:cNvSpPr>
          <p:nvPr/>
        </p:nvSpPr>
        <p:spPr bwMode="auto">
          <a:xfrm>
            <a:off x="0" y="6583363"/>
            <a:ext cx="3132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  <p:pic>
        <p:nvPicPr>
          <p:cNvPr id="132196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7885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2800">
                <a:solidFill>
                  <a:schemeClr val="accent2"/>
                </a:solidFill>
              </a:rPr>
              <a:t>the induced pseudoscalar coupling constant </a:t>
            </a:r>
            <a:r>
              <a:rPr lang="de-CH" sz="3200">
                <a:solidFill>
                  <a:srgbClr val="FF0000"/>
                </a:solidFill>
              </a:rPr>
              <a:t>g</a:t>
            </a:r>
            <a:r>
              <a:rPr lang="de-CH" sz="3200" b="1" baseline="-20000">
                <a:solidFill>
                  <a:srgbClr val="FF0000"/>
                </a:solidFill>
              </a:rPr>
              <a:t>P</a:t>
            </a:r>
            <a:endParaRPr lang="en-US" sz="3200" b="1" baseline="-20000">
              <a:solidFill>
                <a:srgbClr val="FF0000"/>
              </a:solidFill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0" y="90805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CH" sz="2000">
                <a:solidFill>
                  <a:schemeClr val="accent2"/>
                </a:solidFill>
              </a:rPr>
              <a:t>   from </a:t>
            </a:r>
            <a:r>
              <a:rPr lang="el-GR" sz="2000">
                <a:solidFill>
                  <a:schemeClr val="accent2"/>
                </a:solidFill>
              </a:rPr>
              <a:t>Λ</a:t>
            </a:r>
            <a:r>
              <a:rPr lang="de-CH" sz="2000" baseline="-14000">
                <a:solidFill>
                  <a:schemeClr val="accent2"/>
                </a:solidFill>
              </a:rPr>
              <a:t>S</a:t>
            </a:r>
            <a:r>
              <a:rPr lang="de-CH" sz="2000" baseline="46000">
                <a:solidFill>
                  <a:schemeClr val="accent2"/>
                </a:solidFill>
              </a:rPr>
              <a:t>th</a:t>
            </a:r>
            <a:r>
              <a:rPr lang="de-CH" sz="2000">
                <a:solidFill>
                  <a:schemeClr val="accent2"/>
                </a:solidFill>
              </a:rPr>
              <a:t>(g</a:t>
            </a:r>
            <a:r>
              <a:rPr lang="de-CH" sz="2000" baseline="-20000">
                <a:solidFill>
                  <a:schemeClr val="accent2"/>
                </a:solidFill>
              </a:rPr>
              <a:t>A</a:t>
            </a:r>
            <a:r>
              <a:rPr lang="de-CH" sz="2000">
                <a:solidFill>
                  <a:schemeClr val="accent2"/>
                </a:solidFill>
              </a:rPr>
              <a:t>,g</a:t>
            </a:r>
            <a:r>
              <a:rPr lang="de-CH" sz="2000" baseline="-20000">
                <a:solidFill>
                  <a:schemeClr val="accent2"/>
                </a:solidFill>
              </a:rPr>
              <a:t>P</a:t>
            </a:r>
            <a:r>
              <a:rPr lang="de-CH" sz="2000">
                <a:solidFill>
                  <a:schemeClr val="accent2"/>
                </a:solidFill>
              </a:rPr>
              <a:t>)</a:t>
            </a:r>
            <a:r>
              <a:rPr lang="de-CH" sz="2000" baseline="-14000">
                <a:solidFill>
                  <a:schemeClr val="accent2"/>
                </a:solidFill>
              </a:rPr>
              <a:t> </a:t>
            </a:r>
            <a:r>
              <a:rPr lang="de-CH" sz="2000">
                <a:solidFill>
                  <a:schemeClr val="accent2"/>
                </a:solidFill>
              </a:rPr>
              <a:t>=</a:t>
            </a:r>
            <a:r>
              <a:rPr lang="de-CH" sz="2000" baseline="-20000">
                <a:solidFill>
                  <a:schemeClr val="accent2"/>
                </a:solidFill>
              </a:rPr>
              <a:t> </a:t>
            </a:r>
            <a:r>
              <a:rPr lang="de-CH" sz="2000">
                <a:solidFill>
                  <a:srgbClr val="0033CC"/>
                </a:solidFill>
              </a:rPr>
              <a:t>(</a:t>
            </a:r>
            <a:r>
              <a:rPr lang="de-CH" sz="2000">
                <a:solidFill>
                  <a:schemeClr val="accent2"/>
                </a:solidFill>
              </a:rPr>
              <a:t>712.7 ± 4.3) x [1 + 0.6265 (g</a:t>
            </a:r>
            <a:r>
              <a:rPr lang="de-CH" sz="2000" baseline="-20000">
                <a:solidFill>
                  <a:schemeClr val="accent2"/>
                </a:solidFill>
              </a:rPr>
              <a:t>A</a:t>
            </a:r>
            <a:r>
              <a:rPr lang="de-CH" sz="2000">
                <a:solidFill>
                  <a:schemeClr val="accent2"/>
                </a:solidFill>
              </a:rPr>
              <a:t>-g</a:t>
            </a:r>
            <a:r>
              <a:rPr lang="de-CH" sz="2000" baseline="-20000">
                <a:solidFill>
                  <a:schemeClr val="accent2"/>
                </a:solidFill>
              </a:rPr>
              <a:t>A</a:t>
            </a:r>
            <a:r>
              <a:rPr lang="de-CH" sz="2000" baseline="30000">
                <a:solidFill>
                  <a:schemeClr val="accent2"/>
                </a:solidFill>
              </a:rPr>
              <a:t>PDG</a:t>
            </a:r>
            <a:r>
              <a:rPr lang="de-CH" sz="2000">
                <a:solidFill>
                  <a:schemeClr val="accent2"/>
                </a:solidFill>
              </a:rPr>
              <a:t>) - 0.0108 (g</a:t>
            </a:r>
            <a:r>
              <a:rPr lang="de-CH" sz="2000" baseline="-20000">
                <a:solidFill>
                  <a:schemeClr val="accent2"/>
                </a:solidFill>
              </a:rPr>
              <a:t>P</a:t>
            </a:r>
            <a:r>
              <a:rPr lang="de-CH" sz="2000">
                <a:solidFill>
                  <a:schemeClr val="accent2"/>
                </a:solidFill>
              </a:rPr>
              <a:t>-g</a:t>
            </a:r>
            <a:r>
              <a:rPr lang="de-CH" sz="2000" baseline="-20000">
                <a:solidFill>
                  <a:schemeClr val="accent2"/>
                </a:solidFill>
              </a:rPr>
              <a:t>P</a:t>
            </a:r>
            <a:r>
              <a:rPr lang="de-CH" sz="2000" baseline="46000">
                <a:solidFill>
                  <a:schemeClr val="accent2"/>
                </a:solidFill>
              </a:rPr>
              <a:t>PDG</a:t>
            </a:r>
            <a:r>
              <a:rPr lang="de-CH" sz="2000">
                <a:solidFill>
                  <a:schemeClr val="accent2"/>
                </a:solidFill>
              </a:rPr>
              <a:t>)]</a:t>
            </a:r>
          </a:p>
          <a:p>
            <a:pPr algn="r" eaLnBrk="0" hangingPunct="0"/>
            <a:r>
              <a:rPr lang="de-CH" sz="1400">
                <a:solidFill>
                  <a:schemeClr val="accent2"/>
                </a:solidFill>
              </a:rPr>
              <a:t>A. Czarnecki, W.J. Marciano, A. Shirlin, PRL 99, 032003 (2007)</a:t>
            </a:r>
          </a:p>
          <a:p>
            <a:pPr eaLnBrk="0" hangingPunct="0"/>
            <a:endParaRPr lang="de-CH" sz="1400">
              <a:solidFill>
                <a:schemeClr val="accent2"/>
              </a:solidFill>
            </a:endParaRPr>
          </a:p>
          <a:p>
            <a:pPr eaLnBrk="0" hangingPunct="0"/>
            <a:r>
              <a:rPr lang="de-CH" sz="2000">
                <a:solidFill>
                  <a:schemeClr val="accent2"/>
                </a:solidFill>
              </a:rPr>
              <a:t>   we deduce        </a:t>
            </a:r>
            <a:r>
              <a:rPr lang="de-CH" sz="2400">
                <a:solidFill>
                  <a:srgbClr val="008000"/>
                </a:solidFill>
              </a:rPr>
              <a:t> </a:t>
            </a:r>
            <a:r>
              <a:rPr lang="de-CH" sz="2400">
                <a:solidFill>
                  <a:srgbClr val="FE242E"/>
                </a:solidFill>
              </a:rPr>
              <a:t>g</a:t>
            </a:r>
            <a:r>
              <a:rPr lang="de-CH" sz="2400" baseline="-20000">
                <a:solidFill>
                  <a:srgbClr val="FE242E"/>
                </a:solidFill>
              </a:rPr>
              <a:t>P</a:t>
            </a:r>
            <a:r>
              <a:rPr lang="de-CH" sz="2400" b="1" baseline="40000">
                <a:solidFill>
                  <a:srgbClr val="FE242E"/>
                </a:solidFill>
              </a:rPr>
              <a:t>MuCap</a:t>
            </a:r>
            <a:r>
              <a:rPr lang="de-CH" sz="2400" baseline="62000">
                <a:solidFill>
                  <a:srgbClr val="FE242E"/>
                </a:solidFill>
              </a:rPr>
              <a:t>  </a:t>
            </a:r>
            <a:r>
              <a:rPr lang="de-CH" sz="2400">
                <a:solidFill>
                  <a:srgbClr val="FE242E"/>
                </a:solidFill>
              </a:rPr>
              <a:t>= 8.06 ± 0.48</a:t>
            </a:r>
            <a:r>
              <a:rPr lang="de-CH" sz="2400" b="1" baseline="50000">
                <a:solidFill>
                  <a:srgbClr val="FE242E"/>
                </a:solidFill>
              </a:rPr>
              <a:t>exp</a:t>
            </a:r>
            <a:r>
              <a:rPr lang="de-CH" sz="2400">
                <a:solidFill>
                  <a:srgbClr val="FE242E"/>
                </a:solidFill>
              </a:rPr>
              <a:t> ± 0.28</a:t>
            </a:r>
            <a:r>
              <a:rPr lang="de-CH" sz="2400" b="1" baseline="50000">
                <a:solidFill>
                  <a:srgbClr val="FE242E"/>
                </a:solidFill>
              </a:rPr>
              <a:t>th</a:t>
            </a:r>
          </a:p>
        </p:txBody>
      </p:sp>
      <p:pic>
        <p:nvPicPr>
          <p:cNvPr id="13312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5054" r="4477" b="2229"/>
          <a:stretch>
            <a:fillRect/>
          </a:stretch>
        </p:blipFill>
        <p:spPr bwMode="auto">
          <a:xfrm>
            <a:off x="611188" y="2330450"/>
            <a:ext cx="6192837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88125" y="2636838"/>
            <a:ext cx="2305050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CH" sz="2400">
                <a:solidFill>
                  <a:srgbClr val="FE242E"/>
                </a:solidFill>
              </a:rPr>
              <a:t>   excellent</a:t>
            </a:r>
          </a:p>
          <a:p>
            <a:pPr eaLnBrk="0" hangingPunct="0"/>
            <a:r>
              <a:rPr lang="de-CH" sz="2400">
                <a:solidFill>
                  <a:srgbClr val="FE242E"/>
                </a:solidFill>
              </a:rPr>
              <a:t>   agreement</a:t>
            </a:r>
          </a:p>
          <a:p>
            <a:pPr eaLnBrk="0" hangingPunct="0"/>
            <a:r>
              <a:rPr lang="de-CH" sz="2400">
                <a:solidFill>
                  <a:srgbClr val="FE242E"/>
                </a:solidFill>
              </a:rPr>
              <a:t>   with chiral</a:t>
            </a:r>
          </a:p>
          <a:p>
            <a:pPr eaLnBrk="0" hangingPunct="0"/>
            <a:r>
              <a:rPr lang="de-CH" sz="2400">
                <a:solidFill>
                  <a:srgbClr val="FE242E"/>
                </a:solidFill>
              </a:rPr>
              <a:t>   perturbation</a:t>
            </a:r>
          </a:p>
          <a:p>
            <a:pPr eaLnBrk="0" hangingPunct="0"/>
            <a:r>
              <a:rPr lang="de-CH" sz="2400">
                <a:solidFill>
                  <a:srgbClr val="FE242E"/>
                </a:solidFill>
              </a:rPr>
              <a:t>   theory!</a:t>
            </a:r>
          </a:p>
          <a:p>
            <a:pPr eaLnBrk="0" hangingPunct="0"/>
            <a:endParaRPr lang="de-CH" sz="800">
              <a:solidFill>
                <a:srgbClr val="FE242E"/>
              </a:solidFill>
            </a:endParaRPr>
          </a:p>
          <a:p>
            <a:pPr eaLnBrk="0" hangingPunct="0"/>
            <a:r>
              <a:rPr lang="de-CH" sz="2400">
                <a:solidFill>
                  <a:srgbClr val="FE242E"/>
                </a:solidFill>
                <a:sym typeface="Wingdings" pitchFamily="2" charset="2"/>
              </a:rPr>
              <a:t> </a:t>
            </a:r>
            <a:endParaRPr lang="en-US" sz="2400">
              <a:solidFill>
                <a:srgbClr val="FE242E"/>
              </a:solidFill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07950" y="6583363"/>
            <a:ext cx="3276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2771775" y="5589588"/>
            <a:ext cx="403225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2400">
                <a:solidFill>
                  <a:srgbClr val="FE242E"/>
                </a:solidFill>
              </a:rPr>
              <a:t>g</a:t>
            </a:r>
            <a:r>
              <a:rPr lang="de-CH" sz="2400" baseline="-24000">
                <a:solidFill>
                  <a:srgbClr val="FE242E"/>
                </a:solidFill>
              </a:rPr>
              <a:t>P </a:t>
            </a:r>
            <a:r>
              <a:rPr lang="de-CH" sz="2400">
                <a:solidFill>
                  <a:srgbClr val="FE242E"/>
                </a:solidFill>
              </a:rPr>
              <a:t>(MuCap) = 8.04 ± 0.48</a:t>
            </a:r>
          </a:p>
          <a:p>
            <a:pPr algn="ctr" eaLnBrk="0" hangingPunct="0"/>
            <a:endParaRPr lang="de-CH" sz="800">
              <a:solidFill>
                <a:srgbClr val="FE242E"/>
              </a:solidFill>
            </a:endParaRPr>
          </a:p>
          <a:p>
            <a:pPr algn="ctr" eaLnBrk="0" hangingPunct="0"/>
            <a:r>
              <a:rPr lang="de-CH" sz="2400"/>
              <a:t>g</a:t>
            </a:r>
            <a:r>
              <a:rPr lang="de-CH" sz="2400" baseline="-26000"/>
              <a:t>P</a:t>
            </a:r>
            <a:r>
              <a:rPr lang="de-CH" sz="2400" baseline="-14000"/>
              <a:t> </a:t>
            </a:r>
            <a:r>
              <a:rPr lang="de-CH" sz="2400"/>
              <a:t>(theory) = 8.26 ± 0.23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268538" y="115888"/>
            <a:ext cx="5543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2400">
                <a:solidFill>
                  <a:schemeClr val="accent2"/>
                </a:solidFill>
              </a:rPr>
              <a:t>our precise &amp; unambiguous result</a:t>
            </a:r>
          </a:p>
          <a:p>
            <a:pPr algn="ctr" eaLnBrk="0" hangingPunct="0"/>
            <a:r>
              <a:rPr lang="de-CH" sz="2400">
                <a:solidFill>
                  <a:schemeClr val="accent2"/>
                </a:solidFill>
              </a:rPr>
              <a:t>solves longstanding puzzle!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0" y="6583363"/>
            <a:ext cx="2916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sz="1200"/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1" name="Picture 5" descr="Screen Shot 2012-11-08 at 11.4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3029" r="2068" b="2322"/>
          <a:stretch>
            <a:fillRect/>
          </a:stretch>
        </p:blipFill>
        <p:spPr bwMode="auto">
          <a:xfrm>
            <a:off x="1258888" y="981075"/>
            <a:ext cx="66960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179388" y="65833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1052513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33CC"/>
                </a:solidFill>
              </a:rPr>
              <a:t>V.A. Andreev,  </a:t>
            </a:r>
            <a:r>
              <a:rPr lang="en-US">
                <a:solidFill>
                  <a:srgbClr val="FF0000"/>
                </a:solidFill>
              </a:rPr>
              <a:t>T.I. Banks</a:t>
            </a:r>
            <a:r>
              <a:rPr lang="en-US">
                <a:solidFill>
                  <a:srgbClr val="0033CC"/>
                </a:solidFill>
              </a:rPr>
              <a:t>,  R.M. Carey, T.A. Case, </a:t>
            </a:r>
            <a:r>
              <a:rPr lang="en-US">
                <a:solidFill>
                  <a:srgbClr val="FF0000"/>
                </a:solidFill>
              </a:rPr>
              <a:t>S.M. Clayton</a:t>
            </a:r>
            <a:r>
              <a:rPr lang="en-US">
                <a:solidFill>
                  <a:srgbClr val="0033CC"/>
                </a:solidFill>
              </a:rPr>
              <a:t>, K.M. Crowe,</a:t>
            </a:r>
          </a:p>
          <a:p>
            <a:pPr eaLnBrk="0" hangingPunct="0"/>
            <a:r>
              <a:rPr lang="en-US">
                <a:solidFill>
                  <a:srgbClr val="0033CC"/>
                </a:solidFill>
              </a:rPr>
              <a:t>J. Deutsch, J. Egger, S.J. Freedman, V.A. Ganzha, T. Gorringe, F.E. Gray,</a:t>
            </a:r>
          </a:p>
          <a:p>
            <a:pPr eaLnBrk="0" hangingPunct="0"/>
            <a:r>
              <a:rPr lang="en-US">
                <a:solidFill>
                  <a:srgbClr val="0033CC"/>
                </a:solidFill>
              </a:rPr>
              <a:t>D.W. Hertzog, M. Hildebrandt, P. Kammel, </a:t>
            </a:r>
            <a:r>
              <a:rPr lang="en-US">
                <a:solidFill>
                  <a:srgbClr val="FF0000"/>
                </a:solidFill>
              </a:rPr>
              <a:t>B. Kiburg</a:t>
            </a:r>
            <a:r>
              <a:rPr lang="en-US">
                <a:solidFill>
                  <a:srgbClr val="0033CC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S. Knaak</a:t>
            </a:r>
            <a:r>
              <a:rPr lang="en-US">
                <a:solidFill>
                  <a:srgbClr val="0033CC"/>
                </a:solidFill>
              </a:rPr>
              <a:t>, P.A. Kravtsov,</a:t>
            </a:r>
          </a:p>
          <a:p>
            <a:pPr eaLnBrk="0" hangingPunct="0"/>
            <a:r>
              <a:rPr lang="en-US">
                <a:solidFill>
                  <a:srgbClr val="0033CC"/>
                </a:solidFill>
              </a:rPr>
              <a:t>A.G. Krivshich, B. Lauss, K.R. Lynch, E.M. Maev, O.E. Maev, F. Mulhauser,</a:t>
            </a:r>
          </a:p>
          <a:p>
            <a:pPr eaLnBrk="0" hangingPunct="0"/>
            <a:r>
              <a:rPr lang="en-US">
                <a:solidFill>
                  <a:srgbClr val="0033CC"/>
                </a:solidFill>
              </a:rPr>
              <a:t>C. Petitjean, G.E. Petrov, R. Prieels, G.N. Schapkin, G.G. Semenchuk, M.A. Soroka,</a:t>
            </a:r>
          </a:p>
          <a:p>
            <a:pPr eaLnBrk="0" hangingPunct="0"/>
            <a:r>
              <a:rPr lang="en-US">
                <a:solidFill>
                  <a:srgbClr val="0033CC"/>
                </a:solidFill>
              </a:rPr>
              <a:t>V. Tishchenko, A.A. Vasilyev, A.A. Vorobyov, M.E. Vznuzdaev, P. Winter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403350" y="0"/>
            <a:ext cx="74168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CH" sz="2400">
                <a:solidFill>
                  <a:srgbClr val="0033CC"/>
                </a:solidFill>
              </a:rPr>
              <a:t>the MuCap collaboration &amp; authors of</a:t>
            </a:r>
          </a:p>
          <a:p>
            <a:pPr algn="ctr"/>
            <a:endParaRPr lang="de-CH" sz="800">
              <a:solidFill>
                <a:srgbClr val="0033CC"/>
              </a:solidFill>
            </a:endParaRPr>
          </a:p>
          <a:p>
            <a:pPr algn="ctr"/>
            <a:r>
              <a:rPr lang="de-CH" sz="2400">
                <a:solidFill>
                  <a:srgbClr val="0033CC"/>
                </a:solidFill>
              </a:rPr>
              <a:t>Phys. Rev. Lett. 110, 012504 (2013)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0" y="2852738"/>
            <a:ext cx="6807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33CC"/>
                </a:solidFill>
              </a:rPr>
              <a:t>Petersburg Nuclear Physics Institute (PNPI), Gatchina, Russia</a:t>
            </a:r>
            <a:br>
              <a:rPr lang="en-US" i="1">
                <a:solidFill>
                  <a:srgbClr val="0033CC"/>
                </a:solidFill>
              </a:rPr>
            </a:br>
            <a:r>
              <a:rPr lang="en-US" i="1">
                <a:solidFill>
                  <a:srgbClr val="0033CC"/>
                </a:solidFill>
              </a:rPr>
              <a:t>Paul Scherrer Institute (PSI), Villigen, Switzerland </a:t>
            </a:r>
            <a:br>
              <a:rPr lang="en-US" i="1">
                <a:solidFill>
                  <a:srgbClr val="0033CC"/>
                </a:solidFill>
              </a:rPr>
            </a:br>
            <a:r>
              <a:rPr lang="en-US" i="1">
                <a:solidFill>
                  <a:srgbClr val="0033CC"/>
                </a:solidFill>
              </a:rPr>
              <a:t>University of California, Berkeley CA (UCB) and LBNL, USA</a:t>
            </a:r>
            <a:br>
              <a:rPr lang="en-US" i="1">
                <a:solidFill>
                  <a:srgbClr val="0033CC"/>
                </a:solidFill>
              </a:rPr>
            </a:br>
            <a:r>
              <a:rPr lang="en-US" i="1">
                <a:solidFill>
                  <a:srgbClr val="0033CC"/>
                </a:solidFill>
              </a:rPr>
              <a:t>University of Illinois at Urbana-Champaign IL (UIUC), USA</a:t>
            </a:r>
          </a:p>
          <a:p>
            <a:r>
              <a:rPr lang="de-CH" i="1">
                <a:solidFill>
                  <a:srgbClr val="0033CC"/>
                </a:solidFill>
              </a:rPr>
              <a:t>University of Washington (UW), Seattle WA, USA</a:t>
            </a:r>
            <a:r>
              <a:rPr lang="en-US" i="1">
                <a:solidFill>
                  <a:srgbClr val="0033CC"/>
                </a:solidFill>
              </a:rPr>
              <a:t/>
            </a:r>
            <a:br>
              <a:rPr lang="en-US" i="1">
                <a:solidFill>
                  <a:srgbClr val="0033CC"/>
                </a:solidFill>
              </a:rPr>
            </a:br>
            <a:r>
              <a:rPr lang="en-US" i="1">
                <a:solidFill>
                  <a:srgbClr val="0033CC"/>
                </a:solidFill>
              </a:rPr>
              <a:t>Université Catholique de Louvain, Louvain-la-Neuve, Belgium</a:t>
            </a:r>
            <a:br>
              <a:rPr lang="en-US" i="1">
                <a:solidFill>
                  <a:srgbClr val="0033CC"/>
                </a:solidFill>
              </a:rPr>
            </a:br>
            <a:r>
              <a:rPr lang="en-US" i="1">
                <a:solidFill>
                  <a:srgbClr val="0033CC"/>
                </a:solidFill>
              </a:rPr>
              <a:t>University of Kentucky, Lexington KY, USA</a:t>
            </a:r>
            <a:br>
              <a:rPr lang="en-US" i="1">
                <a:solidFill>
                  <a:srgbClr val="0033CC"/>
                </a:solidFill>
              </a:rPr>
            </a:br>
            <a:r>
              <a:rPr lang="en-US" i="1">
                <a:solidFill>
                  <a:srgbClr val="0033CC"/>
                </a:solidFill>
              </a:rPr>
              <a:t>Boston University, Boston MA,USA</a:t>
            </a:r>
            <a:endParaRPr lang="de-CH" i="1">
              <a:solidFill>
                <a:srgbClr val="0033CC"/>
              </a:solidFill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563688" y="5794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Arial" pitchFamily="34" charset="0"/>
            </a:endParaRPr>
          </a:p>
        </p:txBody>
      </p:sp>
      <p:pic>
        <p:nvPicPr>
          <p:cNvPr id="135174" name="Picture 6" descr="collaboration-with-marat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45013"/>
            <a:ext cx="3779837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1476375" y="5445125"/>
            <a:ext cx="3770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parts of the collaboration</a:t>
            </a:r>
          </a:p>
          <a:p>
            <a:pPr algn="ctr"/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one of the main runs at PSI</a:t>
            </a:r>
            <a:endParaRPr lang="de-CH">
              <a:solidFill>
                <a:srgbClr val="0033CC"/>
              </a:solidFill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6046788" y="2636838"/>
            <a:ext cx="3097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>
                <a:solidFill>
                  <a:srgbClr val="FF0000"/>
                </a:solidFill>
              </a:rPr>
              <a:t>(graduate students in red)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107950" y="6453188"/>
            <a:ext cx="3132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Autofit/>
          </a:bodyPr>
          <a:lstStyle/>
          <a:p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MuCap systematic error budget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543925" y="6472238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graphicFrame>
        <p:nvGraphicFramePr>
          <p:cNvPr id="155728" name="Group 80"/>
          <p:cNvGraphicFramePr>
            <a:graphicFrameLocks noGrp="1"/>
          </p:cNvGraphicFramePr>
          <p:nvPr/>
        </p:nvGraphicFramePr>
        <p:xfrm>
          <a:off x="539750" y="1016000"/>
          <a:ext cx="8353425" cy="4892675"/>
        </p:xfrm>
        <a:graphic>
          <a:graphicData uri="http://schemas.openxmlformats.org/drawingml/2006/table">
            <a:tbl>
              <a:tblPr/>
              <a:tblGrid>
                <a:gridCol w="3816350"/>
                <a:gridCol w="1152525"/>
                <a:gridCol w="1079500"/>
                <a:gridCol w="1223963"/>
                <a:gridCol w="1081087"/>
              </a:tblGrid>
              <a:tr h="3492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Systematic errors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808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Run 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80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Run 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80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75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(s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dl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(s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(s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dl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(s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8085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high-Z impurities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-7.8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-4.54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μ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 scatter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-12.4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-7.20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μ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 diffusion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-3.1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-3.0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fiducial volume cut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entrance counter inefficiencies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choice of electron detector definitions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-23.3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5.1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-14.7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ED"/>
                    </a:solidFill>
                  </a:tcPr>
                </a:tc>
              </a:tr>
            </a:tbl>
          </a:graphicData>
        </a:graphic>
      </p:graphicFrame>
      <p:pic>
        <p:nvPicPr>
          <p:cNvPr id="155729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730" name="Rectangle 82"/>
          <p:cNvSpPr>
            <a:spLocks noChangeArrowheads="1"/>
          </p:cNvSpPr>
          <p:nvPr/>
        </p:nvSpPr>
        <p:spPr bwMode="auto">
          <a:xfrm>
            <a:off x="107950" y="6454775"/>
            <a:ext cx="292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476375" y="1125538"/>
            <a:ext cx="6840538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CH" sz="2800">
                <a:solidFill>
                  <a:schemeClr val="accent2"/>
                </a:solidFill>
              </a:rPr>
              <a:t>                      </a:t>
            </a:r>
            <a:r>
              <a:rPr lang="de-CH" sz="3200">
                <a:solidFill>
                  <a:schemeClr val="accent2"/>
                </a:solidFill>
              </a:rPr>
              <a:t>outline</a:t>
            </a:r>
          </a:p>
          <a:p>
            <a:pPr algn="ctr" eaLnBrk="0" hangingPunct="0"/>
            <a:endParaRPr lang="de-CH" sz="2400">
              <a:solidFill>
                <a:schemeClr val="accent2"/>
              </a:solidFill>
            </a:endParaRPr>
          </a:p>
          <a:p>
            <a:pPr eaLnBrk="0" hangingPunct="0"/>
            <a:r>
              <a:rPr lang="de-CH" sz="2400">
                <a:solidFill>
                  <a:schemeClr val="accent2"/>
                </a:solidFill>
              </a:rPr>
              <a:t>- goal of MuCap - experimental strategy</a:t>
            </a:r>
          </a:p>
          <a:p>
            <a:pPr eaLnBrk="0" hangingPunct="0">
              <a:buFontTx/>
              <a:buChar char="-"/>
            </a:pPr>
            <a:endParaRPr lang="de-CH" sz="800">
              <a:solidFill>
                <a:schemeClr val="accent2"/>
              </a:solidFill>
            </a:endParaRPr>
          </a:p>
          <a:p>
            <a:pPr eaLnBrk="0" hangingPunct="0">
              <a:buFontTx/>
              <a:buChar char="-"/>
            </a:pPr>
            <a:r>
              <a:rPr lang="de-CH" sz="2400">
                <a:solidFill>
                  <a:schemeClr val="accent2"/>
                </a:solidFill>
                <a:sym typeface="Wingdings" pitchFamily="2" charset="2"/>
              </a:rPr>
              <a:t> lifetime method –</a:t>
            </a:r>
            <a:r>
              <a:rPr lang="de-CH" sz="2400">
                <a:solidFill>
                  <a:schemeClr val="accent2"/>
                </a:solidFill>
              </a:rPr>
              <a:t> TPC – exp. setup</a:t>
            </a:r>
            <a:endParaRPr lang="el-GR" sz="2400">
              <a:solidFill>
                <a:schemeClr val="accent2"/>
              </a:solidFill>
            </a:endParaRPr>
          </a:p>
          <a:p>
            <a:pPr eaLnBrk="0" hangingPunct="0">
              <a:buFontTx/>
              <a:buChar char="-"/>
            </a:pPr>
            <a:endParaRPr lang="de-CH" sz="800">
              <a:solidFill>
                <a:schemeClr val="accent2"/>
              </a:solidFill>
            </a:endParaRPr>
          </a:p>
          <a:p>
            <a:pPr eaLnBrk="0" hangingPunct="0">
              <a:buFontTx/>
              <a:buChar char="-"/>
            </a:pPr>
            <a:r>
              <a:rPr lang="de-CH" sz="2400">
                <a:solidFill>
                  <a:schemeClr val="accent2"/>
                </a:solidFill>
              </a:rPr>
              <a:t> systematics: </a:t>
            </a:r>
          </a:p>
          <a:p>
            <a:pPr eaLnBrk="0" hangingPunct="0"/>
            <a:r>
              <a:rPr lang="de-CH" sz="2400">
                <a:solidFill>
                  <a:schemeClr val="accent2"/>
                </a:solidFill>
              </a:rPr>
              <a:t>   - impurities</a:t>
            </a:r>
          </a:p>
          <a:p>
            <a:pPr eaLnBrk="0" hangingPunct="0"/>
            <a:r>
              <a:rPr lang="de-CH" sz="2400">
                <a:solidFill>
                  <a:schemeClr val="accent2"/>
                </a:solidFill>
              </a:rPr>
              <a:t>   - p</a:t>
            </a:r>
            <a:r>
              <a:rPr lang="el-GR" sz="2400">
                <a:solidFill>
                  <a:schemeClr val="accent2"/>
                </a:solidFill>
              </a:rPr>
              <a:t>μ</a:t>
            </a:r>
            <a:r>
              <a:rPr lang="de-CH" sz="2400">
                <a:solidFill>
                  <a:schemeClr val="accent2"/>
                </a:solidFill>
              </a:rPr>
              <a:t>p molecules </a:t>
            </a:r>
            <a:r>
              <a:rPr lang="de-CH" sz="2400">
                <a:solidFill>
                  <a:schemeClr val="accent2"/>
                </a:solidFill>
                <a:sym typeface="Wingdings" pitchFamily="2" charset="2"/>
              </a:rPr>
              <a:t>– the ortho-para problem</a:t>
            </a:r>
          </a:p>
          <a:p>
            <a:pPr eaLnBrk="0" hangingPunct="0"/>
            <a:r>
              <a:rPr lang="de-CH" sz="2400">
                <a:solidFill>
                  <a:schemeClr val="accent2"/>
                </a:solidFill>
                <a:sym typeface="Wingdings" pitchFamily="2" charset="2"/>
              </a:rPr>
              <a:t>   - </a:t>
            </a:r>
            <a:r>
              <a:rPr lang="de-CH" sz="2400">
                <a:solidFill>
                  <a:schemeClr val="accent2"/>
                </a:solidFill>
              </a:rPr>
              <a:t>systematic corrections</a:t>
            </a:r>
          </a:p>
          <a:p>
            <a:pPr eaLnBrk="0" hangingPunct="0">
              <a:buFontTx/>
              <a:buChar char="-"/>
            </a:pPr>
            <a:endParaRPr lang="de-CH" sz="800">
              <a:solidFill>
                <a:schemeClr val="accent2"/>
              </a:solidFill>
            </a:endParaRPr>
          </a:p>
          <a:p>
            <a:pPr eaLnBrk="0" hangingPunct="0">
              <a:buFontTx/>
              <a:buChar char="-"/>
            </a:pPr>
            <a:r>
              <a:rPr lang="de-CH" sz="2400">
                <a:solidFill>
                  <a:schemeClr val="accent2"/>
                </a:solidFill>
              </a:rPr>
              <a:t> final results:</a:t>
            </a:r>
          </a:p>
          <a:p>
            <a:pPr eaLnBrk="0" hangingPunct="0"/>
            <a:r>
              <a:rPr lang="de-CH" sz="2400">
                <a:solidFill>
                  <a:schemeClr val="accent2"/>
                </a:solidFill>
              </a:rPr>
              <a:t>   - singlet capture rate </a:t>
            </a:r>
            <a:r>
              <a:rPr lang="el-GR" sz="2800">
                <a:solidFill>
                  <a:srgbClr val="FF0000"/>
                </a:solidFill>
              </a:rPr>
              <a:t>Λ</a:t>
            </a:r>
            <a:r>
              <a:rPr lang="de-CH" sz="2800" b="1" baseline="-16000">
                <a:solidFill>
                  <a:srgbClr val="FF0000"/>
                </a:solidFill>
              </a:rPr>
              <a:t>S</a:t>
            </a:r>
          </a:p>
          <a:p>
            <a:pPr eaLnBrk="0" hangingPunct="0"/>
            <a:r>
              <a:rPr lang="de-CH" sz="2400">
                <a:solidFill>
                  <a:schemeClr val="accent2"/>
                </a:solidFill>
                <a:sym typeface="Wingdings" pitchFamily="2" charset="2"/>
              </a:rPr>
              <a:t>   -</a:t>
            </a:r>
            <a:r>
              <a:rPr lang="de-CH" sz="2400">
                <a:solidFill>
                  <a:schemeClr val="accent2"/>
                </a:solidFill>
              </a:rPr>
              <a:t> induced pseudoscalar coupling constant </a:t>
            </a:r>
            <a:r>
              <a:rPr lang="de-CH" sz="2800">
                <a:solidFill>
                  <a:srgbClr val="FF0000"/>
                </a:solidFill>
              </a:rPr>
              <a:t>g</a:t>
            </a:r>
            <a:r>
              <a:rPr lang="de-CH" sz="2800" b="1" baseline="-16000">
                <a:solidFill>
                  <a:srgbClr val="FF0000"/>
                </a:solidFill>
              </a:rPr>
              <a:t>P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07950" y="6453188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08050"/>
            <a:ext cx="6156325" cy="324167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   precision measurement of singlet </a:t>
            </a:r>
            <a:r>
              <a:rPr lang="el-GR" sz="2000">
                <a:solidFill>
                  <a:srgbClr val="0033CC"/>
                </a:solidFill>
                <a:latin typeface="Comic Sans MS" pitchFamily="66" charset="0"/>
              </a:rPr>
              <a:t>μ</a:t>
            </a: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p capture</a:t>
            </a:r>
            <a:endParaRPr lang="el-GR" sz="200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n-US" sz="40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l-GR" sz="28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μ</a:t>
            </a:r>
            <a:r>
              <a:rPr lang="en-US" sz="2800" baseline="300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-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+ p  </a:t>
            </a:r>
            <a:r>
              <a:rPr lang="el-GR" sz="2800" b="1" baseline="-100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μ</a:t>
            </a:r>
            <a:r>
              <a:rPr lang="de-CH" sz="2800" baseline="-100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+ n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     </a:t>
            </a: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 rate</a:t>
            </a: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rgbClr val="FE242E"/>
                </a:solidFill>
                <a:latin typeface="Comic Sans MS" pitchFamily="66" charset="0"/>
              </a:rPr>
              <a:t>Λ</a:t>
            </a:r>
            <a:r>
              <a:rPr lang="en-US" sz="2800" b="1" baseline="-14000">
                <a:solidFill>
                  <a:srgbClr val="FE242E"/>
                </a:solidFill>
                <a:latin typeface="Comic Sans MS" pitchFamily="66" charset="0"/>
              </a:rPr>
              <a:t>s</a:t>
            </a:r>
          </a:p>
          <a:p>
            <a:pPr>
              <a:lnSpc>
                <a:spcPct val="80000"/>
              </a:lnSpc>
            </a:pPr>
            <a:endParaRPr lang="de-CH" sz="400" baseline="-14000">
              <a:solidFill>
                <a:srgbClr val="FE242E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endParaRPr lang="de-CH" sz="1200">
              <a:solidFill>
                <a:srgbClr val="0033CC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tests basic QCD symmetries:  formfactors </a:t>
            </a:r>
            <a:r>
              <a:rPr lang="de-CH" sz="240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de-CH" sz="2400" b="1" baseline="-10000">
                <a:solidFill>
                  <a:srgbClr val="FF0000"/>
                </a:solidFill>
                <a:latin typeface="Comic Sans MS" pitchFamily="66" charset="0"/>
              </a:rPr>
              <a:t>A,</a:t>
            </a:r>
            <a:r>
              <a:rPr lang="de-CH" sz="2400">
                <a:solidFill>
                  <a:srgbClr val="FF0000"/>
                </a:solidFill>
                <a:latin typeface="Comic Sans MS" pitchFamily="66" charset="0"/>
              </a:rPr>
              <a:t> g</a:t>
            </a:r>
            <a:r>
              <a:rPr lang="de-CH" sz="2400" b="1" baseline="-25000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  <a:p>
            <a:pPr algn="l">
              <a:lnSpc>
                <a:spcPct val="80000"/>
              </a:lnSpc>
            </a:pPr>
            <a:endParaRPr lang="de-CH" sz="1400">
              <a:solidFill>
                <a:srgbClr val="0033CC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of these </a:t>
            </a:r>
            <a:r>
              <a:rPr lang="de-CH" sz="240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de-CH" sz="2400" b="1" baseline="-2000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 is of particular interest</a:t>
            </a:r>
          </a:p>
          <a:p>
            <a:pPr algn="l">
              <a:lnSpc>
                <a:spcPct val="80000"/>
              </a:lnSpc>
            </a:pPr>
            <a:endParaRPr lang="de-CH" sz="900">
              <a:solidFill>
                <a:srgbClr val="0033CC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because only </a:t>
            </a:r>
            <a:r>
              <a:rPr lang="el-GR" sz="2000">
                <a:solidFill>
                  <a:srgbClr val="0033CC"/>
                </a:solidFill>
                <a:latin typeface="Comic Sans MS" pitchFamily="66" charset="0"/>
              </a:rPr>
              <a:t>μ</a:t>
            </a: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p capture is sensitive to it</a:t>
            </a:r>
          </a:p>
          <a:p>
            <a:pPr algn="l">
              <a:lnSpc>
                <a:spcPct val="80000"/>
              </a:lnSpc>
            </a:pPr>
            <a:endParaRPr lang="de-CH" sz="1400">
              <a:solidFill>
                <a:srgbClr val="0033CC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r>
              <a:rPr lang="de-CH" sz="2400">
                <a:solidFill>
                  <a:srgbClr val="0033CC"/>
                </a:solidFill>
                <a:latin typeface="Comic Sans MS" pitchFamily="66" charset="0"/>
              </a:rPr>
              <a:t>while</a:t>
            </a:r>
            <a:r>
              <a:rPr lang="de-CH" sz="2400">
                <a:solidFill>
                  <a:srgbClr val="FF0000"/>
                </a:solidFill>
                <a:latin typeface="Comic Sans MS" pitchFamily="66" charset="0"/>
              </a:rPr>
              <a:t> g</a:t>
            </a:r>
            <a:r>
              <a:rPr lang="de-CH" sz="2400" baseline="-100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 can be determined from neutron decay</a:t>
            </a:r>
            <a:endParaRPr lang="en-US" sz="20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68313" y="5876925"/>
            <a:ext cx="799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 a </a:t>
            </a:r>
            <a:r>
              <a:rPr lang="en-US" sz="2000">
                <a:solidFill>
                  <a:srgbClr val="FF0000"/>
                </a:solidFill>
              </a:rPr>
              <a:t>1% </a:t>
            </a:r>
            <a:r>
              <a:rPr lang="de-CH" sz="2000">
                <a:solidFill>
                  <a:schemeClr val="accent2"/>
                </a:solidFill>
              </a:rPr>
              <a:t>measurement of </a:t>
            </a:r>
            <a:r>
              <a:rPr lang="el-GR" sz="2400">
                <a:solidFill>
                  <a:srgbClr val="FF0000"/>
                </a:solidFill>
              </a:rPr>
              <a:t>Λ</a:t>
            </a:r>
            <a:r>
              <a:rPr lang="de-CH" sz="2400" baseline="-10000">
                <a:solidFill>
                  <a:srgbClr val="FF0000"/>
                </a:solidFill>
              </a:rPr>
              <a:t>S</a:t>
            </a:r>
            <a:r>
              <a:rPr lang="de-CH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determines</a:t>
            </a:r>
            <a:r>
              <a:rPr lang="en-US" sz="2400">
                <a:solidFill>
                  <a:schemeClr val="accent2"/>
                </a:solidFill>
              </a:rPr>
              <a:t>  </a:t>
            </a:r>
            <a:r>
              <a:rPr lang="en-US" sz="2800">
                <a:solidFill>
                  <a:srgbClr val="FE242E"/>
                </a:solidFill>
              </a:rPr>
              <a:t>g</a:t>
            </a:r>
            <a:r>
              <a:rPr lang="en-US" sz="2800" b="1" baseline="-25000">
                <a:solidFill>
                  <a:srgbClr val="FE242E"/>
                </a:solidFill>
              </a:rPr>
              <a:t>P</a:t>
            </a:r>
            <a:r>
              <a:rPr lang="en-US" sz="2800" b="1" baseline="50000">
                <a:solidFill>
                  <a:srgbClr val="FE242E"/>
                </a:solidFill>
              </a:rPr>
              <a:t>exp</a:t>
            </a:r>
            <a:r>
              <a:rPr lang="en-US" sz="2800" baseline="30000">
                <a:solidFill>
                  <a:srgbClr val="FE242E"/>
                </a:solidFill>
              </a:rPr>
              <a:t>  </a:t>
            </a:r>
            <a:r>
              <a:rPr lang="en-US" sz="2000">
                <a:solidFill>
                  <a:schemeClr val="accent2"/>
                </a:solidFill>
              </a:rPr>
              <a:t> to   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E242E"/>
                </a:solidFill>
              </a:rPr>
              <a:t>6%</a:t>
            </a:r>
            <a:endParaRPr lang="de-CH" sz="2800">
              <a:solidFill>
                <a:srgbClr val="FE242E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ctrTitle"/>
          </p:nvPr>
        </p:nvSpPr>
        <p:spPr>
          <a:xfrm flipH="1">
            <a:off x="2268538" y="115888"/>
            <a:ext cx="4751387" cy="649287"/>
          </a:xfrm>
        </p:spPr>
        <p:txBody>
          <a:bodyPr/>
          <a:lstStyle/>
          <a:p>
            <a:r>
              <a:rPr lang="en-US" sz="2800">
                <a:solidFill>
                  <a:srgbClr val="0033CC"/>
                </a:solidFill>
                <a:latin typeface="Comic Sans MS" pitchFamily="66" charset="0"/>
              </a:rPr>
              <a:t>MuCap’s scientific goal</a:t>
            </a:r>
            <a:endParaRPr lang="de-CH" sz="2800" b="1">
              <a:solidFill>
                <a:srgbClr val="0033CC"/>
              </a:solidFill>
            </a:endParaRPr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6" name="Picture 25" descr="Light upward diag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12875"/>
            <a:ext cx="2690812" cy="2127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0" y="4437063"/>
            <a:ext cx="892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solid prediction by chiral perturbation theory  (V. Bernard et al. 1994):</a:t>
            </a:r>
            <a:endParaRPr lang="en-US" sz="2400"/>
          </a:p>
        </p:txBody>
      </p:sp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57788"/>
            <a:ext cx="40798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5076825" y="5084763"/>
            <a:ext cx="3551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g</a:t>
            </a:r>
            <a:r>
              <a:rPr lang="en-US" sz="2800" b="1" baseline="-25000">
                <a:solidFill>
                  <a:srgbClr val="FF0000"/>
                </a:solidFill>
              </a:rPr>
              <a:t>P</a:t>
            </a:r>
            <a:r>
              <a:rPr lang="en-US" sz="2800" b="1" baseline="50000">
                <a:solidFill>
                  <a:srgbClr val="FF0000"/>
                </a:solidFill>
              </a:rPr>
              <a:t>theory</a:t>
            </a:r>
            <a:r>
              <a:rPr lang="en-US" sz="2800" i="1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=</a:t>
            </a:r>
            <a:r>
              <a:rPr lang="en-US" sz="2800">
                <a:sym typeface="Symbol" pitchFamily="18" charset="2"/>
              </a:rPr>
              <a:t> 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8.26  0.23</a:t>
            </a:r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107950" y="6453188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10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0"/>
            <a:ext cx="6408737" cy="620713"/>
          </a:xfrm>
        </p:spPr>
        <p:txBody>
          <a:bodyPr anchor="b">
            <a:noAutofit/>
          </a:bodyPr>
          <a:lstStyle/>
          <a:p>
            <a:r>
              <a:rPr lang="de-CH" sz="2800">
                <a:solidFill>
                  <a:srgbClr val="0033CC"/>
                </a:solidFill>
                <a:latin typeface="Comic Sans MS" pitchFamily="66" charset="0"/>
              </a:rPr>
              <a:t>strategy of MuCap experiment</a:t>
            </a:r>
            <a:endParaRPr 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" name="Slide Number Placeholder 3"/>
          <p:cNvSpPr txBox="1">
            <a:spLocks noGrp="1"/>
          </p:cNvSpPr>
          <p:nvPr/>
        </p:nvSpPr>
        <p:spPr>
          <a:xfrm>
            <a:off x="8543925" y="6472238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DB5E884-13DA-4B38-B909-B3A4FDD2970D}" type="slidenum"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8313" y="836613"/>
            <a:ext cx="8496300" cy="54657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de-CH" sz="2400">
                <a:solidFill>
                  <a:srgbClr val="0033CC"/>
                </a:solidFill>
                <a:latin typeface="Comic Sans MS" pitchFamily="66" charset="0"/>
              </a:rPr>
              <a:t>   requirements                     </a:t>
            </a:r>
            <a:r>
              <a:rPr lang="de-CH" sz="2400">
                <a:solidFill>
                  <a:srgbClr val="FF0000"/>
                </a:solidFill>
                <a:latin typeface="Comic Sans MS" pitchFamily="66" charset="0"/>
              </a:rPr>
              <a:t>solutions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CH" sz="2400">
                <a:solidFill>
                  <a:srgbClr val="0033CC"/>
                </a:solidFill>
                <a:latin typeface="Comic Sans MS" pitchFamily="66" charset="0"/>
              </a:rPr>
              <a:t>_________________________________________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de-CH" sz="800">
              <a:solidFill>
                <a:srgbClr val="0033CC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precision technique            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lifetime method</a:t>
            </a:r>
            <a:endParaRPr lang="el-GR" sz="240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</a:pPr>
            <a:endParaRPr lang="de-CH" sz="800">
              <a:solidFill>
                <a:srgbClr val="0033CC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</a:pPr>
            <a:r>
              <a:rPr lang="de-CH" sz="240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clear interpretation           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low density H</a:t>
            </a:r>
            <a:r>
              <a:rPr lang="en-US" sz="2400" b="1" baseline="-1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 gas (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Φ</a:t>
            </a:r>
            <a:r>
              <a:rPr lang="de-CH" sz="2400">
                <a:solidFill>
                  <a:srgbClr val="FF0000"/>
                </a:solidFill>
                <a:latin typeface="Comic Sans MS" pitchFamily="66" charset="0"/>
              </a:rPr>
              <a:t> ~ 1%)</a:t>
            </a:r>
            <a:endParaRPr lang="el-GR" sz="2400" b="1" baseline="-1000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CH" sz="2400">
                <a:solidFill>
                  <a:srgbClr val="0033CC"/>
                </a:solidFill>
                <a:latin typeface="Comic Sans MS" pitchFamily="66" charset="0"/>
              </a:rPr>
              <a:t>  </a:t>
            </a: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 ortho-para problem of pp</a:t>
            </a:r>
            <a:r>
              <a:rPr lang="el-GR" sz="2000">
                <a:solidFill>
                  <a:srgbClr val="0033CC"/>
                </a:solidFill>
                <a:latin typeface="Comic Sans MS" pitchFamily="66" charset="0"/>
              </a:rPr>
              <a:t>μ</a:t>
            </a:r>
            <a:endParaRPr lang="de-CH" sz="2000">
              <a:solidFill>
                <a:srgbClr val="0033CC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800">
              <a:solidFill>
                <a:srgbClr val="0033CC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clean </a:t>
            </a:r>
            <a:r>
              <a:rPr lang="el-GR" sz="2400">
                <a:solidFill>
                  <a:srgbClr val="0033CC"/>
                </a:solidFill>
                <a:latin typeface="Comic Sans MS" pitchFamily="66" charset="0"/>
              </a:rPr>
              <a:t>μ</a:t>
            </a: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stops                      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time projection chamber TPC</a:t>
            </a:r>
            <a:endParaRPr lang="en-US" sz="2400" baseline="-2500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</a:pPr>
            <a:endParaRPr lang="en-US" sz="800">
              <a:solidFill>
                <a:srgbClr val="0033CC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high purity H</a:t>
            </a:r>
            <a:r>
              <a:rPr lang="en-US" sz="2400" b="1" baseline="-10000">
                <a:solidFill>
                  <a:srgbClr val="0033CC"/>
                </a:solidFill>
                <a:latin typeface="Comic Sans MS" pitchFamily="66" charset="0"/>
              </a:rPr>
              <a:t>2</a:t>
            </a: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gas              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UHV materials &amp; continuous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c</a:t>
            </a:r>
            <a:r>
              <a:rPr lang="en-US" sz="2000" b="1" baseline="-16000">
                <a:solidFill>
                  <a:srgbClr val="0033CC"/>
                </a:solidFill>
                <a:latin typeface="Comic Sans MS" pitchFamily="66" charset="0"/>
              </a:rPr>
              <a:t>Z</a:t>
            </a: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 &lt; 10</a:t>
            </a:r>
            <a:r>
              <a:rPr lang="en-US" sz="2000" baseline="50000">
                <a:solidFill>
                  <a:srgbClr val="0033CC"/>
                </a:solidFill>
                <a:latin typeface="Comic Sans MS" pitchFamily="66" charset="0"/>
              </a:rPr>
              <a:t>-8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                               gas circulation + cleaning</a:t>
            </a:r>
          </a:p>
          <a:p>
            <a:pPr marL="0" indent="0">
              <a:lnSpc>
                <a:spcPct val="90000"/>
              </a:lnSpc>
            </a:pPr>
            <a:endParaRPr lang="en-US" sz="800">
              <a:solidFill>
                <a:srgbClr val="0033CC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isotopically clean H</a:t>
            </a:r>
            <a:r>
              <a:rPr lang="en-US" sz="2400" b="1" baseline="-10000">
                <a:solidFill>
                  <a:srgbClr val="0033CC"/>
                </a:solidFill>
                <a:latin typeface="Comic Sans MS" pitchFamily="66" charset="0"/>
              </a:rPr>
              <a:t>2</a:t>
            </a: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          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isotope separation</a:t>
            </a:r>
            <a:endParaRPr lang="en-US" sz="2400">
              <a:solidFill>
                <a:srgbClr val="0033CC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CH" sz="2400">
                <a:solidFill>
                  <a:srgbClr val="0033CC"/>
                </a:solidFill>
                <a:latin typeface="Comic Sans MS" pitchFamily="66" charset="0"/>
              </a:rPr>
              <a:t>   „</a:t>
            </a: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protium“ with </a:t>
            </a: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c</a:t>
            </a:r>
            <a:r>
              <a:rPr lang="en-US" sz="2000" b="1" baseline="-14000">
                <a:solidFill>
                  <a:srgbClr val="0033CC"/>
                </a:solidFill>
                <a:latin typeface="Comic Sans MS" pitchFamily="66" charset="0"/>
              </a:rPr>
              <a:t>D</a:t>
            </a: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 &lt; 10</a:t>
            </a:r>
            <a:r>
              <a:rPr lang="en-US" sz="2000" baseline="50000">
                <a:solidFill>
                  <a:srgbClr val="0033CC"/>
                </a:solidFill>
                <a:latin typeface="Comic Sans MS" pitchFamily="66" charset="0"/>
              </a:rPr>
              <a:t>-8</a:t>
            </a: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                               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column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800">
              <a:solidFill>
                <a:srgbClr val="0033CC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2400">
                <a:solidFill>
                  <a:srgbClr val="0033CC"/>
                </a:solidFill>
                <a:latin typeface="Comic Sans MS" pitchFamily="66" charset="0"/>
              </a:rPr>
              <a:t> high statistics                    </a:t>
            </a:r>
            <a:r>
              <a:rPr lang="de-CH" sz="2400">
                <a:solidFill>
                  <a:srgbClr val="FF0000"/>
                </a:solidFill>
                <a:latin typeface="Comic Sans MS" pitchFamily="66" charset="0"/>
              </a:rPr>
              <a:t>muon</a:t>
            </a:r>
            <a:r>
              <a:rPr lang="de-CH" sz="240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kicker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CH" sz="200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≥ 10</a:t>
            </a:r>
            <a:r>
              <a:rPr lang="de-CH" sz="2000" baseline="50000">
                <a:solidFill>
                  <a:srgbClr val="0033CC"/>
                </a:solidFill>
                <a:latin typeface="Comic Sans MS" pitchFamily="66" charset="0"/>
              </a:rPr>
              <a:t>10</a:t>
            </a:r>
            <a:r>
              <a:rPr lang="de-CH" sz="2000">
                <a:solidFill>
                  <a:srgbClr val="0033CC"/>
                </a:solidFill>
                <a:latin typeface="Comic Sans MS" pitchFamily="66" charset="0"/>
              </a:rPr>
              <a:t> single events</a:t>
            </a:r>
            <a:endParaRPr lang="en-US" sz="20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41317" name="Picture 5" descr="CHUPS-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797425"/>
            <a:ext cx="128587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107950" y="65833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0" y="836613"/>
            <a:ext cx="457200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Tx/>
              <a:buChar char="-"/>
            </a:pPr>
            <a:r>
              <a:rPr lang="el-GR" sz="2400">
                <a:solidFill>
                  <a:srgbClr val="0033CC"/>
                </a:solidFill>
              </a:rPr>
              <a:t>μp</a:t>
            </a:r>
            <a:r>
              <a:rPr lang="en-US" sz="2400">
                <a:solidFill>
                  <a:srgbClr val="0033CC"/>
                </a:solidFill>
              </a:rPr>
              <a:t> </a:t>
            </a:r>
            <a:r>
              <a:rPr lang="en-US" sz="2400">
                <a:solidFill>
                  <a:srgbClr val="0033CC"/>
                </a:solidFill>
                <a:sym typeface="Symbol" pitchFamily="18" charset="2"/>
              </a:rPr>
              <a:t> n</a:t>
            </a:r>
            <a:r>
              <a:rPr lang="el-GR" sz="2400">
                <a:solidFill>
                  <a:srgbClr val="0033CC"/>
                </a:solidFill>
                <a:sym typeface="Symbol" pitchFamily="18" charset="2"/>
              </a:rPr>
              <a:t>ν</a:t>
            </a:r>
            <a:r>
              <a:rPr lang="el-GR" sz="2400" baseline="-10000">
                <a:solidFill>
                  <a:srgbClr val="0033CC"/>
                </a:solidFill>
                <a:sym typeface="Symbol" pitchFamily="18" charset="2"/>
              </a:rPr>
              <a:t>μ</a:t>
            </a:r>
            <a:r>
              <a:rPr lang="en-US" sz="2400">
                <a:solidFill>
                  <a:srgbClr val="0033CC"/>
                </a:solidFill>
                <a:sym typeface="Symbol" pitchFamily="18" charset="2"/>
              </a:rPr>
              <a:t> rare process</a:t>
            </a:r>
          </a:p>
          <a:p>
            <a:pPr lvl="1">
              <a:spcBef>
                <a:spcPct val="20000"/>
              </a:spcBef>
            </a:pPr>
            <a:r>
              <a:rPr lang="en-US" sz="2400">
                <a:solidFill>
                  <a:srgbClr val="0033CC"/>
                </a:solidFill>
                <a:sym typeface="Symbol" pitchFamily="18" charset="2"/>
              </a:rPr>
              <a:t>  0.16% of </a:t>
            </a:r>
            <a:r>
              <a:rPr lang="el-GR" sz="2400">
                <a:solidFill>
                  <a:srgbClr val="0033CC"/>
                </a:solidFill>
                <a:sym typeface="Symbol" pitchFamily="18" charset="2"/>
              </a:rPr>
              <a:t>μ</a:t>
            </a:r>
            <a:r>
              <a:rPr lang="de-CH" sz="2400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rgbClr val="0033CC"/>
                </a:solidFill>
                <a:sym typeface="Symbol" pitchFamily="18" charset="2"/>
              </a:rPr>
              <a:t> e</a:t>
            </a:r>
            <a:r>
              <a:rPr lang="el-GR" sz="2400">
                <a:solidFill>
                  <a:srgbClr val="0033CC"/>
                </a:solidFill>
                <a:sym typeface="Symbol" pitchFamily="18" charset="2"/>
              </a:rPr>
              <a:t>ν</a:t>
            </a:r>
            <a:r>
              <a:rPr lang="el-GR" sz="2400" baseline="-10000">
                <a:solidFill>
                  <a:srgbClr val="0033CC"/>
                </a:solidFill>
                <a:sym typeface="Symbol" pitchFamily="18" charset="2"/>
              </a:rPr>
              <a:t>μ</a:t>
            </a:r>
            <a:r>
              <a:rPr lang="el-GR" sz="2400">
                <a:solidFill>
                  <a:srgbClr val="0033CC"/>
                </a:solidFill>
                <a:sym typeface="Symbol" pitchFamily="18" charset="2"/>
              </a:rPr>
              <a:t>ν</a:t>
            </a:r>
            <a:r>
              <a:rPr lang="de-CH" sz="2400" baseline="-10000">
                <a:solidFill>
                  <a:srgbClr val="0033CC"/>
                </a:solidFill>
                <a:sym typeface="Symbol" pitchFamily="18" charset="2"/>
              </a:rPr>
              <a:t>e</a:t>
            </a:r>
          </a:p>
          <a:p>
            <a:pPr lvl="1">
              <a:spcBef>
                <a:spcPct val="20000"/>
              </a:spcBef>
            </a:pPr>
            <a:endParaRPr lang="el-GR" sz="800" baseline="-10000">
              <a:solidFill>
                <a:srgbClr val="0033CC"/>
              </a:solidFill>
              <a:sym typeface="Symbol" pitchFamily="18" charset="2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33CC"/>
                </a:solidFill>
                <a:sym typeface="Symbol" pitchFamily="18" charset="2"/>
              </a:rPr>
              <a:t>direct neutron detection</a:t>
            </a:r>
          </a:p>
          <a:p>
            <a:pPr lvl="1">
              <a:spcBef>
                <a:spcPct val="20000"/>
              </a:spcBef>
            </a:pPr>
            <a:r>
              <a:rPr lang="en-US" sz="2400">
                <a:solidFill>
                  <a:srgbClr val="0033CC"/>
                </a:solidFill>
                <a:sym typeface="Symbol" pitchFamily="18" charset="2"/>
              </a:rPr>
              <a:t>  not precise enough</a:t>
            </a:r>
          </a:p>
          <a:p>
            <a:pPr lvl="1">
              <a:spcBef>
                <a:spcPct val="20000"/>
              </a:spcBef>
            </a:pPr>
            <a:endParaRPr lang="en-US" sz="800">
              <a:solidFill>
                <a:srgbClr val="0033CC"/>
              </a:solidFill>
              <a:sym typeface="Symbol" pitchFamily="18" charset="2"/>
            </a:endParaRPr>
          </a:p>
          <a:p>
            <a:pPr lvl="1">
              <a:spcBef>
                <a:spcPct val="20000"/>
              </a:spcBef>
            </a:pPr>
            <a:r>
              <a:rPr lang="en-US" sz="2400">
                <a:solidFill>
                  <a:srgbClr val="0033CC"/>
                </a:solidFill>
                <a:sym typeface="Wingdings" pitchFamily="2" charset="2"/>
              </a:rPr>
              <a:t> </a:t>
            </a:r>
            <a:r>
              <a:rPr lang="en-US" sz="2400">
                <a:solidFill>
                  <a:srgbClr val="0033CC"/>
                </a:solidFill>
                <a:sym typeface="Symbol" pitchFamily="18" charset="2"/>
              </a:rPr>
              <a:t>lifetime method:</a:t>
            </a:r>
          </a:p>
          <a:p>
            <a:pPr lvl="1">
              <a:spcBef>
                <a:spcPct val="20000"/>
              </a:spcBef>
            </a:pPr>
            <a:r>
              <a:rPr lang="de-CH" sz="2400">
                <a:solidFill>
                  <a:srgbClr val="0033CC"/>
                </a:solidFill>
                <a:sym typeface="Symbol" pitchFamily="18" charset="2"/>
              </a:rPr>
              <a:t>  </a:t>
            </a:r>
            <a:r>
              <a:rPr lang="el-GR" sz="2400">
                <a:solidFill>
                  <a:srgbClr val="0033CC"/>
                </a:solidFill>
              </a:rPr>
              <a:t>μp</a:t>
            </a:r>
            <a:r>
              <a:rPr lang="de-CH" sz="2400">
                <a:solidFill>
                  <a:srgbClr val="0033CC"/>
                </a:solidFill>
                <a:sym typeface="Symbol" pitchFamily="18" charset="2"/>
              </a:rPr>
              <a:t> capture rate</a:t>
            </a:r>
          </a:p>
          <a:p>
            <a:pPr lvl="1">
              <a:spcBef>
                <a:spcPct val="20000"/>
              </a:spcBef>
            </a:pPr>
            <a:r>
              <a:rPr lang="el-GR" sz="2400">
                <a:solidFill>
                  <a:srgbClr val="0033CC"/>
                </a:solidFill>
                <a:sym typeface="Symbol" pitchFamily="18" charset="2"/>
              </a:rPr>
              <a:t>Λ</a:t>
            </a:r>
            <a:r>
              <a:rPr lang="de-CH" sz="2400" b="1" baseline="-10000">
                <a:solidFill>
                  <a:srgbClr val="0033CC"/>
                </a:solidFill>
                <a:sym typeface="Symbol" pitchFamily="18" charset="2"/>
              </a:rPr>
              <a:t>S</a:t>
            </a:r>
            <a:r>
              <a:rPr lang="de-CH" sz="2400">
                <a:solidFill>
                  <a:srgbClr val="0033CC"/>
                </a:solidFill>
                <a:sym typeface="Symbol" pitchFamily="18" charset="2"/>
              </a:rPr>
              <a:t> = difference of </a:t>
            </a:r>
            <a:r>
              <a:rPr lang="el-GR" sz="2400">
                <a:solidFill>
                  <a:srgbClr val="0033CC"/>
                </a:solidFill>
                <a:sym typeface="Symbol" pitchFamily="18" charset="2"/>
              </a:rPr>
              <a:t>μ</a:t>
            </a:r>
            <a:r>
              <a:rPr lang="de-CH" sz="2400">
                <a:solidFill>
                  <a:srgbClr val="0033CC"/>
                </a:solidFill>
                <a:sym typeface="Symbol" pitchFamily="18" charset="2"/>
              </a:rPr>
              <a:t> slopes</a:t>
            </a:r>
          </a:p>
          <a:p>
            <a:pPr lvl="1">
              <a:spcBef>
                <a:spcPct val="20000"/>
              </a:spcBef>
            </a:pPr>
            <a:endParaRPr lang="en-US" sz="800">
              <a:solidFill>
                <a:srgbClr val="0033CC"/>
              </a:solidFill>
              <a:sym typeface="Symbol" pitchFamily="18" charset="2"/>
            </a:endParaRPr>
          </a:p>
          <a:p>
            <a:pPr lvl="1">
              <a:spcBef>
                <a:spcPct val="20000"/>
              </a:spcBef>
            </a:pPr>
            <a:r>
              <a:rPr lang="de-CH" sz="2400">
                <a:solidFill>
                  <a:srgbClr val="0033CC"/>
                </a:solidFill>
              </a:rPr>
              <a:t>  </a:t>
            </a:r>
            <a:r>
              <a:rPr lang="de-CH" sz="2400">
                <a:solidFill>
                  <a:srgbClr val="FF0000"/>
                </a:solidFill>
              </a:rPr>
              <a:t>for a 1% result</a:t>
            </a:r>
            <a:endParaRPr lang="de-CH" sz="2800">
              <a:solidFill>
                <a:srgbClr val="0033CC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33CC"/>
                </a:solidFill>
                <a:ea typeface="ＭＳ Ｐゴシック" pitchFamily="34" charset="-128"/>
                <a:sym typeface="Wingdings" pitchFamily="2" charset="2"/>
              </a:rPr>
              <a:t>    </a:t>
            </a:r>
            <a:r>
              <a:rPr lang="en-US" sz="240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measure </a:t>
            </a:r>
            <a:r>
              <a:rPr lang="el-GR" sz="2800">
                <a:solidFill>
                  <a:srgbClr val="FF0000"/>
                </a:solidFill>
                <a:latin typeface="Times New Roman" pitchFamily="18" charset="0"/>
              </a:rPr>
              <a:t>λ</a:t>
            </a:r>
            <a:r>
              <a:rPr lang="de-CH" sz="2400">
                <a:solidFill>
                  <a:srgbClr val="FF0000"/>
                </a:solidFill>
              </a:rPr>
              <a:t>(</a:t>
            </a:r>
            <a:r>
              <a:rPr lang="el-GR" sz="2400">
                <a:solidFill>
                  <a:srgbClr val="FF0000"/>
                </a:solidFill>
              </a:rPr>
              <a:t>μ</a:t>
            </a:r>
            <a:r>
              <a:rPr lang="de-CH" sz="2400" baseline="42000">
                <a:solidFill>
                  <a:srgbClr val="FF0000"/>
                </a:solidFill>
              </a:rPr>
              <a:t>-</a:t>
            </a:r>
            <a:r>
              <a:rPr lang="de-CH" sz="2400">
                <a:solidFill>
                  <a:srgbClr val="FF0000"/>
                </a:solidFill>
              </a:rPr>
              <a:t>p)</a:t>
            </a:r>
            <a:r>
              <a:rPr lang="en-US" sz="2400" baseline="-2500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>
                <a:solidFill>
                  <a:srgbClr val="FF0000"/>
                </a:solidFill>
                <a:ea typeface="ＭＳ Ｐゴシック" pitchFamily="34" charset="-128"/>
              </a:rPr>
              <a:t>to 10</a:t>
            </a:r>
            <a:r>
              <a:rPr lang="en-US" sz="2400" b="1" baseline="50000">
                <a:solidFill>
                  <a:srgbClr val="FF0000"/>
                </a:solidFill>
                <a:ea typeface="ＭＳ Ｐゴシック" pitchFamily="34" charset="-128"/>
              </a:rPr>
              <a:t>-5</a:t>
            </a:r>
          </a:p>
          <a:p>
            <a:pPr>
              <a:spcBef>
                <a:spcPct val="20000"/>
              </a:spcBef>
            </a:pPr>
            <a:endParaRPr lang="de-CH" sz="800">
              <a:solidFill>
                <a:srgbClr val="0033CC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de-CH" sz="2000">
                <a:solidFill>
                  <a:srgbClr val="0033CC"/>
                </a:solidFill>
                <a:ea typeface="ＭＳ Ｐゴシック" pitchFamily="34" charset="-128"/>
              </a:rPr>
              <a:t>   [</a:t>
            </a:r>
            <a:r>
              <a:rPr lang="el-GR" sz="2400">
                <a:solidFill>
                  <a:srgbClr val="0033CC"/>
                </a:solidFill>
                <a:latin typeface="Times New Roman" pitchFamily="18" charset="0"/>
              </a:rPr>
              <a:t>λ</a:t>
            </a:r>
            <a:r>
              <a:rPr lang="de-CH" sz="2000">
                <a:solidFill>
                  <a:srgbClr val="0033CC"/>
                </a:solidFill>
              </a:rPr>
              <a:t>(</a:t>
            </a:r>
            <a:r>
              <a:rPr lang="el-GR" sz="2000">
                <a:solidFill>
                  <a:srgbClr val="0033CC"/>
                </a:solidFill>
              </a:rPr>
              <a:t>μ</a:t>
            </a:r>
            <a:r>
              <a:rPr lang="de-CH" sz="2000" baseline="42000">
                <a:solidFill>
                  <a:srgbClr val="0033CC"/>
                </a:solidFill>
              </a:rPr>
              <a:t>+</a:t>
            </a:r>
            <a:r>
              <a:rPr lang="de-CH" sz="2000">
                <a:solidFill>
                  <a:srgbClr val="0033CC"/>
                </a:solidFill>
              </a:rPr>
              <a:t>) to 10</a:t>
            </a:r>
            <a:r>
              <a:rPr lang="de-CH" sz="2000" b="1" baseline="50000">
                <a:solidFill>
                  <a:srgbClr val="0033CC"/>
                </a:solidFill>
              </a:rPr>
              <a:t>-6</a:t>
            </a:r>
            <a:r>
              <a:rPr lang="de-CH" sz="2000">
                <a:solidFill>
                  <a:srgbClr val="0033CC"/>
                </a:solidFill>
              </a:rPr>
              <a:t> from MuLan-exp]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916238" y="188913"/>
            <a:ext cx="284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CC"/>
                </a:solidFill>
              </a:rPr>
              <a:t>lifetime method</a:t>
            </a:r>
          </a:p>
        </p:txBody>
      </p:sp>
      <p:pic>
        <p:nvPicPr>
          <p:cNvPr id="152584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63625"/>
            <a:ext cx="4932362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4643438" y="4508500"/>
            <a:ext cx="3852862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l-GR" sz="3200">
                <a:solidFill>
                  <a:srgbClr val="FF0000"/>
                </a:solidFill>
              </a:rPr>
              <a:t>Λ</a:t>
            </a:r>
            <a:r>
              <a:rPr lang="de-CH" sz="3200" b="1" baseline="-16000">
                <a:solidFill>
                  <a:srgbClr val="FF0000"/>
                </a:solidFill>
              </a:rPr>
              <a:t>S</a:t>
            </a:r>
            <a:r>
              <a:rPr lang="de-CH" sz="3200">
                <a:solidFill>
                  <a:srgbClr val="FF0000"/>
                </a:solidFill>
              </a:rPr>
              <a:t> = </a:t>
            </a:r>
            <a:r>
              <a:rPr lang="el-GR" sz="3200">
                <a:solidFill>
                  <a:srgbClr val="FF0000"/>
                </a:solidFill>
                <a:latin typeface="Times New Roman" pitchFamily="18" charset="0"/>
              </a:rPr>
              <a:t>λ</a:t>
            </a:r>
            <a:r>
              <a:rPr lang="de-CH" sz="3200">
                <a:solidFill>
                  <a:srgbClr val="FF0000"/>
                </a:solidFill>
              </a:rPr>
              <a:t>(</a:t>
            </a:r>
            <a:r>
              <a:rPr lang="el-GR" sz="3200">
                <a:solidFill>
                  <a:srgbClr val="FF0000"/>
                </a:solidFill>
              </a:rPr>
              <a:t>μ</a:t>
            </a:r>
            <a:r>
              <a:rPr lang="de-CH" sz="3200" baseline="30000">
                <a:solidFill>
                  <a:srgbClr val="FF0000"/>
                </a:solidFill>
              </a:rPr>
              <a:t>-</a:t>
            </a:r>
            <a:r>
              <a:rPr lang="de-CH" sz="3200">
                <a:solidFill>
                  <a:srgbClr val="FF0000"/>
                </a:solidFill>
              </a:rPr>
              <a:t>p) – </a:t>
            </a:r>
            <a:r>
              <a:rPr lang="el-GR" sz="3200">
                <a:solidFill>
                  <a:srgbClr val="FF0000"/>
                </a:solidFill>
                <a:latin typeface="Times New Roman" pitchFamily="18" charset="0"/>
              </a:rPr>
              <a:t>λ</a:t>
            </a:r>
            <a:r>
              <a:rPr lang="de-CH" sz="3200">
                <a:solidFill>
                  <a:srgbClr val="FF0000"/>
                </a:solidFill>
              </a:rPr>
              <a:t>(</a:t>
            </a:r>
            <a:r>
              <a:rPr lang="el-GR" sz="3200">
                <a:solidFill>
                  <a:srgbClr val="FF0000"/>
                </a:solidFill>
              </a:rPr>
              <a:t>μ</a:t>
            </a:r>
            <a:r>
              <a:rPr lang="de-CH" sz="3200" baseline="30000">
                <a:solidFill>
                  <a:srgbClr val="FF0000"/>
                </a:solidFill>
              </a:rPr>
              <a:t>+</a:t>
            </a:r>
            <a:r>
              <a:rPr lang="de-CH" sz="3200">
                <a:solidFill>
                  <a:srgbClr val="FF0000"/>
                </a:solidFill>
              </a:rPr>
              <a:t>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08175" y="5949950"/>
            <a:ext cx="617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400">
                <a:solidFill>
                  <a:srgbClr val="FF0000"/>
                </a:solidFill>
                <a:ea typeface="ＭＳ Ｐゴシック" pitchFamily="34" charset="-128"/>
              </a:rPr>
              <a:t>we have collected 1.2 10</a:t>
            </a:r>
            <a:r>
              <a:rPr lang="de-CH" sz="2400" b="1" baseline="46000">
                <a:solidFill>
                  <a:srgbClr val="FF0000"/>
                </a:solidFill>
                <a:ea typeface="ＭＳ Ｐゴシック" pitchFamily="34" charset="-128"/>
              </a:rPr>
              <a:t>10</a:t>
            </a:r>
            <a:r>
              <a:rPr lang="de-CH" sz="2400">
                <a:solidFill>
                  <a:srgbClr val="FF0000"/>
                </a:solidFill>
                <a:ea typeface="ＭＳ Ｐゴシック" pitchFamily="34" charset="-128"/>
              </a:rPr>
              <a:t> single </a:t>
            </a:r>
            <a:r>
              <a:rPr lang="el-GR" sz="2400">
                <a:solidFill>
                  <a:srgbClr val="FF0000"/>
                </a:solidFill>
                <a:ea typeface="ＭＳ Ｐゴシック" pitchFamily="34" charset="-128"/>
              </a:rPr>
              <a:t>μ</a:t>
            </a:r>
            <a:r>
              <a:rPr lang="de-CH" sz="2400" b="1" baseline="42000">
                <a:solidFill>
                  <a:srgbClr val="FF0000"/>
                </a:solidFill>
                <a:ea typeface="ＭＳ Ｐゴシック" pitchFamily="34" charset="-128"/>
              </a:rPr>
              <a:t>-</a:t>
            </a:r>
            <a:r>
              <a:rPr lang="de-CH" sz="2400">
                <a:solidFill>
                  <a:srgbClr val="FF0000"/>
                </a:solidFill>
                <a:ea typeface="ＭＳ Ｐゴシック" pitchFamily="34" charset="-128"/>
              </a:rPr>
              <a:t> decays</a:t>
            </a:r>
            <a:endParaRPr lang="en-US" sz="240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1525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250825" y="6453188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6372225" y="908050"/>
            <a:ext cx="2771775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ct val="75000"/>
              </a:spcAft>
              <a:buFontTx/>
              <a:buChar char="•"/>
            </a:pPr>
            <a:r>
              <a:rPr lang="de-CH">
                <a:solidFill>
                  <a:schemeClr val="accent2"/>
                </a:solidFill>
                <a:cs typeface="Arial" pitchFamily="34" charset="0"/>
              </a:rPr>
              <a:t>~ 5 liters sensitive volume filled with       10 bar protium</a:t>
            </a:r>
            <a:endParaRPr lang="de-CH" b="1" baseline="-25000">
              <a:solidFill>
                <a:schemeClr val="accent2"/>
              </a:solidFill>
              <a:cs typeface="Arial" pitchFamily="34" charset="0"/>
            </a:endParaRPr>
          </a:p>
          <a:p>
            <a:pPr eaLnBrk="0" hangingPunct="0">
              <a:spcAft>
                <a:spcPct val="75000"/>
              </a:spcAft>
              <a:buFontTx/>
              <a:buChar char="•"/>
            </a:pPr>
            <a:r>
              <a:rPr lang="de-CH">
                <a:solidFill>
                  <a:schemeClr val="accent2"/>
                </a:solidFill>
                <a:cs typeface="Arial" pitchFamily="34" charset="0"/>
              </a:rPr>
              <a:t>gas is continuously    cycled and cleaned</a:t>
            </a:r>
            <a:endParaRPr lang="en-US">
              <a:solidFill>
                <a:schemeClr val="accent2"/>
              </a:solidFill>
              <a:cs typeface="Arial" pitchFamily="34" charset="0"/>
            </a:endParaRPr>
          </a:p>
          <a:p>
            <a:pPr eaLnBrk="0" hangingPunct="0">
              <a:spcAft>
                <a:spcPct val="75000"/>
              </a:spcAft>
              <a:buFontTx/>
              <a:buChar char="•"/>
            </a:pPr>
            <a:r>
              <a:rPr lang="en-US">
                <a:solidFill>
                  <a:schemeClr val="accent2"/>
                </a:solidFill>
                <a:cs typeface="Arial" pitchFamily="34" charset="0"/>
              </a:rPr>
              <a:t>2 kV/cm vertical drift field (v</a:t>
            </a:r>
            <a:r>
              <a:rPr lang="en-US" baseline="-25000">
                <a:solidFill>
                  <a:schemeClr val="accent2"/>
                </a:solidFill>
                <a:cs typeface="Arial" pitchFamily="34" charset="0"/>
              </a:rPr>
              <a:t>d</a:t>
            </a:r>
            <a:r>
              <a:rPr lang="en-US">
                <a:solidFill>
                  <a:schemeClr val="accent2"/>
                </a:solidFill>
                <a:cs typeface="Arial" pitchFamily="34" charset="0"/>
              </a:rPr>
              <a:t> ~ 5.5 mm/</a:t>
            </a:r>
            <a:r>
              <a:rPr lang="el-GR">
                <a:solidFill>
                  <a:schemeClr val="accent2"/>
                </a:solidFill>
                <a:cs typeface="Arial" pitchFamily="34" charset="0"/>
              </a:rPr>
              <a:t>μ</a:t>
            </a:r>
            <a:r>
              <a:rPr lang="de-CH">
                <a:solidFill>
                  <a:schemeClr val="accent2"/>
                </a:solidFill>
                <a:cs typeface="Arial" pitchFamily="34" charset="0"/>
              </a:rPr>
              <a:t>s)</a:t>
            </a:r>
            <a:endParaRPr lang="el-GR">
              <a:solidFill>
                <a:schemeClr val="accent2"/>
              </a:solidFill>
              <a:cs typeface="Arial" pitchFamily="34" charset="0"/>
            </a:endParaRPr>
          </a:p>
          <a:p>
            <a:pPr eaLnBrk="0" hangingPunct="0">
              <a:spcAft>
                <a:spcPct val="75000"/>
              </a:spcAft>
              <a:buFontTx/>
              <a:buChar char="•"/>
            </a:pPr>
            <a:r>
              <a:rPr lang="en-US">
                <a:solidFill>
                  <a:schemeClr val="accent2"/>
                </a:solidFill>
                <a:cs typeface="Arial" pitchFamily="34" charset="0"/>
              </a:rPr>
              <a:t>2-D horizontal readout on 75 anode and 140 cathode wires (5-6 kV) </a:t>
            </a:r>
          </a:p>
          <a:p>
            <a:pPr eaLnBrk="0" hangingPunct="0">
              <a:spcAft>
                <a:spcPct val="75000"/>
              </a:spcAft>
              <a:buFontTx/>
              <a:buChar char="•"/>
            </a:pPr>
            <a:r>
              <a:rPr lang="en-US">
                <a:solidFill>
                  <a:schemeClr val="accent2"/>
                </a:solidFill>
                <a:cs typeface="Arial" pitchFamily="34" charset="0"/>
              </a:rPr>
              <a:t>UHV technique using metals/glass frames/ ceramic materials bakeable to 130 C</a:t>
            </a:r>
          </a:p>
        </p:txBody>
      </p:sp>
      <p:pic>
        <p:nvPicPr>
          <p:cNvPr id="151558" name="Picture 21" descr="Light upward diag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6227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403350" y="188913"/>
            <a:ext cx="7177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>
                <a:solidFill>
                  <a:schemeClr val="accent2"/>
                </a:solidFill>
              </a:rPr>
              <a:t>the Hydrogen TPC as active </a:t>
            </a:r>
            <a:r>
              <a:rPr lang="de-CH" sz="2800">
                <a:solidFill>
                  <a:schemeClr val="accent2"/>
                </a:solidFill>
              </a:rPr>
              <a:t> </a:t>
            </a:r>
            <a:r>
              <a:rPr lang="el-GR" sz="2800">
                <a:solidFill>
                  <a:schemeClr val="accent2"/>
                </a:solidFill>
              </a:rPr>
              <a:t>μ</a:t>
            </a:r>
            <a:r>
              <a:rPr lang="de-CH" sz="2800">
                <a:solidFill>
                  <a:schemeClr val="accent2"/>
                </a:solidFill>
              </a:rPr>
              <a:t> stop </a:t>
            </a:r>
            <a:r>
              <a:rPr lang="de-DE" sz="2800">
                <a:solidFill>
                  <a:schemeClr val="accent2"/>
                </a:solidFill>
              </a:rPr>
              <a:t>target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179388" y="5805488"/>
            <a:ext cx="556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cs typeface="Arial" pitchFamily="34" charset="0"/>
              </a:rPr>
              <a:t>full 3-D reconstruction of every </a:t>
            </a:r>
            <a:r>
              <a:rPr lang="el-GR" sz="2000">
                <a:solidFill>
                  <a:srgbClr val="FF0000"/>
                </a:solidFill>
                <a:cs typeface="Arial" pitchFamily="34" charset="0"/>
              </a:rPr>
              <a:t>μ</a:t>
            </a:r>
            <a:r>
              <a:rPr lang="de-CH" sz="2000">
                <a:solidFill>
                  <a:srgbClr val="FF0000"/>
                </a:solidFill>
                <a:cs typeface="Arial" pitchFamily="34" charset="0"/>
              </a:rPr>
              <a:t>-stop </a:t>
            </a:r>
            <a:r>
              <a:rPr lang="en-US" sz="2000">
                <a:solidFill>
                  <a:srgbClr val="FF0000"/>
                </a:solidFill>
                <a:cs typeface="Arial" pitchFamily="34" charset="0"/>
              </a:rPr>
              <a:t>event</a:t>
            </a:r>
            <a:endParaRPr lang="de-DE" sz="20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179388" y="6453188"/>
            <a:ext cx="283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SPS June 21 2012 at ETHZ</a:t>
            </a:r>
            <a:endParaRPr lang="en-US" sz="1200"/>
          </a:p>
        </p:txBody>
      </p:sp>
      <p:pic>
        <p:nvPicPr>
          <p:cNvPr id="1515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mucap05_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7771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763713" y="141288"/>
            <a:ext cx="640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CH" sz="2400">
                <a:solidFill>
                  <a:srgbClr val="0033CC"/>
                </a:solidFill>
              </a:rPr>
              <a:t>the MuCap detector with TPC vessel out</a:t>
            </a:r>
            <a:endParaRPr lang="en-US" sz="2400">
              <a:solidFill>
                <a:srgbClr val="0033CC"/>
              </a:solidFill>
            </a:endParaRPr>
          </a:p>
        </p:txBody>
      </p:sp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0" y="65833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Fig1_P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48"/>
          <a:stretch>
            <a:fillRect/>
          </a:stretch>
        </p:blipFill>
        <p:spPr bwMode="auto">
          <a:xfrm>
            <a:off x="0" y="1052513"/>
            <a:ext cx="9144000" cy="56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476375" y="188913"/>
            <a:ext cx="6697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800">
                <a:solidFill>
                  <a:srgbClr val="0033CC"/>
                </a:solidFill>
              </a:rPr>
              <a:t>MuCap event </a:t>
            </a:r>
            <a:r>
              <a:rPr lang="el-GR" sz="2800">
                <a:solidFill>
                  <a:srgbClr val="0033CC"/>
                </a:solidFill>
              </a:rPr>
              <a:t>μ</a:t>
            </a:r>
            <a:r>
              <a:rPr lang="de-CH" sz="2800" baseline="40000">
                <a:solidFill>
                  <a:srgbClr val="0033CC"/>
                </a:solidFill>
              </a:rPr>
              <a:t>-</a:t>
            </a:r>
            <a:r>
              <a:rPr lang="de-CH" sz="2800">
                <a:solidFill>
                  <a:srgbClr val="0033CC"/>
                </a:solidFill>
              </a:rPr>
              <a:t> </a:t>
            </a:r>
            <a:r>
              <a:rPr lang="el-GR" sz="28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de-CH" sz="28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2800">
                <a:solidFill>
                  <a:srgbClr val="0033CC"/>
                </a:solidFill>
                <a:cs typeface="Arial" pitchFamily="34" charset="0"/>
              </a:rPr>
              <a:t>e </a:t>
            </a:r>
            <a:r>
              <a:rPr lang="el-GR" sz="2800">
                <a:solidFill>
                  <a:srgbClr val="0033CC"/>
                </a:solidFill>
                <a:cs typeface="Arial" pitchFamily="34" charset="0"/>
              </a:rPr>
              <a:t>ν</a:t>
            </a:r>
            <a:r>
              <a:rPr lang="el-GR" sz="2800" baseline="-10000">
                <a:solidFill>
                  <a:srgbClr val="0033CC"/>
                </a:solidFill>
                <a:cs typeface="Arial" pitchFamily="34" charset="0"/>
              </a:rPr>
              <a:t>μ</a:t>
            </a:r>
            <a:r>
              <a:rPr lang="de-CH" sz="280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el-GR" sz="2800">
                <a:solidFill>
                  <a:srgbClr val="0033CC"/>
                </a:solidFill>
                <a:cs typeface="Arial" pitchFamily="34" charset="0"/>
              </a:rPr>
              <a:t>ν</a:t>
            </a:r>
            <a:r>
              <a:rPr lang="de-CH" sz="2800" baseline="-10000">
                <a:solidFill>
                  <a:srgbClr val="0033CC"/>
                </a:solidFill>
                <a:cs typeface="Arial" pitchFamily="34" charset="0"/>
              </a:rPr>
              <a:t>e </a:t>
            </a:r>
            <a:endParaRPr lang="el-GR" sz="2400" baseline="-10000">
              <a:solidFill>
                <a:srgbClr val="0033CC"/>
              </a:solidFill>
              <a:cs typeface="Arial" pitchFamily="34" charset="0"/>
            </a:endParaRPr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395288" y="6453188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200"/>
              <a:t>Petitjean INPC 2013 Firence June 2-7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692275" y="0"/>
            <a:ext cx="74517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66800" indent="-609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24000" indent="-609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81200" indent="-609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38400" indent="-609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impurities removed with continuous gas cycling</a:t>
            </a:r>
            <a:endParaRPr lang="de-CH" sz="200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/>
            <a:endParaRPr lang="de-CH" sz="80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/>
            <a:r>
              <a:rPr lang="de-CH" sz="2000">
                <a:solidFill>
                  <a:schemeClr val="accent2"/>
                </a:solidFill>
                <a:latin typeface="Comic Sans MS" pitchFamily="66" charset="0"/>
              </a:rPr>
              <a:t>- cryogenic adsorption/desorption cycles using active Carbon</a:t>
            </a:r>
          </a:p>
          <a:p>
            <a:pPr eaLnBrk="0" hangingPunct="0"/>
            <a:r>
              <a:rPr lang="de-CH" sz="2000">
                <a:solidFill>
                  <a:schemeClr val="accent2"/>
                </a:solidFill>
                <a:latin typeface="Comic Sans MS" pitchFamily="66" charset="0"/>
              </a:rPr>
              <a:t>- Zeolite at 80K  absorbs all Z&gt;2 impurities</a:t>
            </a:r>
            <a:endParaRPr lang="de-CH" sz="2000">
              <a:solidFill>
                <a:srgbClr val="FE242E"/>
              </a:solidFill>
              <a:latin typeface="Comic Sans MS" pitchFamily="66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427538" y="2708275"/>
            <a:ext cx="4284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2000" b="1">
              <a:solidFill>
                <a:schemeClr val="accent2"/>
              </a:solidFill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116013" y="6092825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de-CH" sz="2000">
              <a:solidFill>
                <a:schemeClr val="accent2"/>
              </a:solidFill>
            </a:endParaRPr>
          </a:p>
          <a:p>
            <a:pPr algn="ctr" eaLnBrk="0" hangingPunct="0"/>
            <a:endParaRPr lang="de-CH" sz="2000">
              <a:solidFill>
                <a:schemeClr val="accent2"/>
              </a:solidFill>
            </a:endParaRPr>
          </a:p>
        </p:txBody>
      </p:sp>
      <p:pic>
        <p:nvPicPr>
          <p:cNvPr id="116744" name="Picture 8" descr="gas+scheme_last_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7050" r="10364" b="7019"/>
          <a:stretch>
            <a:fillRect/>
          </a:stretch>
        </p:blipFill>
        <p:spPr bwMode="auto">
          <a:xfrm>
            <a:off x="468313" y="1341438"/>
            <a:ext cx="2087562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877050" y="2554288"/>
            <a:ext cx="172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800"/>
          </a:p>
        </p:txBody>
      </p:sp>
      <p:pic>
        <p:nvPicPr>
          <p:cNvPr id="116746" name="Picture 10" descr="Probes_20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1"/>
          <a:stretch>
            <a:fillRect/>
          </a:stretch>
        </p:blipFill>
        <p:spPr bwMode="auto">
          <a:xfrm>
            <a:off x="6516688" y="1268413"/>
            <a:ext cx="2413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659563" y="4870450"/>
            <a:ext cx="9572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de-DE" sz="800"/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6732588" y="5157788"/>
            <a:ext cx="16557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de-DE" sz="800"/>
          </a:p>
        </p:txBody>
      </p:sp>
      <p:pic>
        <p:nvPicPr>
          <p:cNvPr id="116749" name="Picture 13" descr="CHUPS-FI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73463"/>
            <a:ext cx="23399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7596188" y="3789363"/>
            <a:ext cx="1222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>
                <a:solidFill>
                  <a:srgbClr val="FE242E"/>
                </a:solidFill>
              </a:rPr>
              <a:t>  H</a:t>
            </a:r>
            <a:r>
              <a:rPr lang="de-CH" sz="2000" b="1" baseline="-14000">
                <a:solidFill>
                  <a:srgbClr val="FE242E"/>
                </a:solidFill>
              </a:rPr>
              <a:t>2</a:t>
            </a:r>
            <a:r>
              <a:rPr lang="de-CH" sz="2000" b="1">
                <a:solidFill>
                  <a:srgbClr val="FE242E"/>
                </a:solidFill>
              </a:rPr>
              <a:t>O </a:t>
            </a:r>
            <a:r>
              <a:rPr lang="de-CH" sz="2000">
                <a:solidFill>
                  <a:srgbClr val="FE242E"/>
                </a:solidFill>
              </a:rPr>
              <a:t>c~17ppb</a:t>
            </a:r>
            <a:endParaRPr lang="en-US" sz="2000">
              <a:solidFill>
                <a:srgbClr val="FE242E"/>
              </a:solidFill>
            </a:endParaRP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7918450" y="1773238"/>
            <a:ext cx="1225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>
                <a:solidFill>
                  <a:srgbClr val="FE242E"/>
                </a:solidFill>
                <a:latin typeface="Arial" pitchFamily="34" charset="0"/>
              </a:rPr>
              <a:t>   </a:t>
            </a:r>
            <a:r>
              <a:rPr lang="de-CH" sz="2000" b="1">
                <a:solidFill>
                  <a:srgbClr val="FE242E"/>
                </a:solidFill>
              </a:rPr>
              <a:t>N</a:t>
            </a:r>
            <a:r>
              <a:rPr lang="de-CH" sz="2000" b="1" baseline="-25000">
                <a:solidFill>
                  <a:srgbClr val="FE242E"/>
                </a:solidFill>
              </a:rPr>
              <a:t>2</a:t>
            </a:r>
            <a:r>
              <a:rPr lang="de-CH" sz="2000" b="1">
                <a:solidFill>
                  <a:srgbClr val="FE242E"/>
                </a:solidFill>
              </a:rPr>
              <a:t>     </a:t>
            </a:r>
            <a:r>
              <a:rPr lang="de-CH" sz="2000">
                <a:solidFill>
                  <a:srgbClr val="FE242E"/>
                </a:solidFill>
              </a:rPr>
              <a:t>c ~5ppb</a:t>
            </a:r>
            <a:endParaRPr lang="en-US" sz="2000">
              <a:solidFill>
                <a:srgbClr val="FE242E"/>
              </a:solidFill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6804025" y="3213100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CH" sz="1400">
                <a:solidFill>
                  <a:schemeClr val="accent2"/>
                </a:solidFill>
              </a:rPr>
              <a:t>gas chromatography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6877050" y="5300663"/>
            <a:ext cx="1871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1400">
                <a:solidFill>
                  <a:schemeClr val="accent2"/>
                </a:solidFill>
              </a:rPr>
              <a:t>humidity sensor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0" y="6583363"/>
            <a:ext cx="3059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1200"/>
              <a:t>Petitjean INPC 2013 Firenze June 2-7</a:t>
            </a:r>
            <a:endParaRPr lang="en-US" sz="1200"/>
          </a:p>
        </p:txBody>
      </p:sp>
      <p:pic>
        <p:nvPicPr>
          <p:cNvPr id="1167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38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56" name="Picture 20" descr="ev-disp_imp-cap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6725" r="41182" b="5954"/>
          <a:stretch>
            <a:fillRect/>
          </a:stretch>
        </p:blipFill>
        <p:spPr bwMode="auto">
          <a:xfrm>
            <a:off x="3348038" y="1412875"/>
            <a:ext cx="2363787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3348038" y="5157788"/>
            <a:ext cx="2592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>
                <a:solidFill>
                  <a:srgbClr val="0033CC"/>
                </a:solidFill>
              </a:rPr>
              <a:t>event display showing recoil after </a:t>
            </a:r>
            <a:r>
              <a:rPr lang="el-GR" sz="1400">
                <a:solidFill>
                  <a:srgbClr val="0033CC"/>
                </a:solidFill>
              </a:rPr>
              <a:t>μ</a:t>
            </a:r>
            <a:r>
              <a:rPr lang="de-CH" sz="1400">
                <a:solidFill>
                  <a:srgbClr val="0033CC"/>
                </a:solidFill>
              </a:rPr>
              <a:t>-capture by impurity</a:t>
            </a:r>
            <a:endParaRPr lang="el-GR" sz="1400">
              <a:solidFill>
                <a:srgbClr val="0033CC"/>
              </a:solidFill>
            </a:endParaRP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11188" y="56134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539750" y="5949950"/>
            <a:ext cx="1871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1400">
                <a:solidFill>
                  <a:srgbClr val="0033CC"/>
                </a:solidFill>
              </a:rPr>
              <a:t>purification system</a:t>
            </a:r>
            <a:endParaRPr lang="en-US" sz="1400">
              <a:solidFill>
                <a:srgbClr val="0033CC"/>
              </a:solidFill>
            </a:endParaRPr>
          </a:p>
        </p:txBody>
      </p:sp>
      <p:grpSp>
        <p:nvGrpSpPr>
          <p:cNvPr id="116760" name="Group 24"/>
          <p:cNvGrpSpPr>
            <a:grpSpLocks/>
          </p:cNvGrpSpPr>
          <p:nvPr/>
        </p:nvGrpSpPr>
        <p:grpSpPr bwMode="auto">
          <a:xfrm>
            <a:off x="395288" y="4221163"/>
            <a:ext cx="2195512" cy="1584325"/>
            <a:chOff x="2736" y="624"/>
            <a:chExt cx="2846" cy="3600"/>
          </a:xfrm>
        </p:grpSpPr>
        <p:pic>
          <p:nvPicPr>
            <p:cNvPr id="116761" name="Picture 25" descr="chups-phot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624"/>
              <a:ext cx="2846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62" name="Text Box 26"/>
            <p:cNvSpPr txBox="1">
              <a:spLocks noChangeArrowheads="1"/>
            </p:cNvSpPr>
            <p:nvPr/>
          </p:nvSpPr>
          <p:spPr bwMode="auto">
            <a:xfrm>
              <a:off x="3985" y="3528"/>
              <a:ext cx="1587" cy="69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endParaRPr lang="de-DE" sz="1400" b="1"/>
            </a:p>
          </p:txBody>
        </p:sp>
      </p:grpSp>
      <p:sp>
        <p:nvSpPr>
          <p:cNvPr id="116763" name="Text Box 27"/>
          <p:cNvSpPr txBox="1">
            <a:spLocks noChangeArrowheads="1"/>
          </p:cNvSpPr>
          <p:nvPr/>
        </p:nvSpPr>
        <p:spPr bwMode="auto">
          <a:xfrm>
            <a:off x="3059113" y="6021388"/>
            <a:ext cx="597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2000">
                <a:solidFill>
                  <a:srgbClr val="FF0000"/>
                </a:solidFill>
              </a:rPr>
              <a:t>we achieved c</a:t>
            </a:r>
            <a:r>
              <a:rPr lang="de-CH" sz="2000" b="1" baseline="-16000">
                <a:solidFill>
                  <a:srgbClr val="FF0000"/>
                </a:solidFill>
              </a:rPr>
              <a:t>Z</a:t>
            </a:r>
            <a:r>
              <a:rPr lang="de-CH" sz="2000">
                <a:solidFill>
                  <a:srgbClr val="FF0000"/>
                </a:solidFill>
              </a:rPr>
              <a:t> &lt; 2 x 10</a:t>
            </a:r>
            <a:r>
              <a:rPr lang="de-CH" sz="2000" baseline="50000">
                <a:solidFill>
                  <a:srgbClr val="FF0000"/>
                </a:solidFill>
              </a:rPr>
              <a:t>-8</a:t>
            </a:r>
            <a:r>
              <a:rPr lang="de-CH" sz="2000">
                <a:solidFill>
                  <a:srgbClr val="FF0000"/>
                </a:solidFill>
              </a:rPr>
              <a:t> impurities in the H</a:t>
            </a:r>
            <a:r>
              <a:rPr lang="de-CH" sz="2000" b="1" baseline="-10000">
                <a:solidFill>
                  <a:srgbClr val="FF0000"/>
                </a:solidFill>
              </a:rPr>
              <a:t>2</a:t>
            </a:r>
            <a:r>
              <a:rPr lang="de-CH" sz="2000">
                <a:solidFill>
                  <a:srgbClr val="FF0000"/>
                </a:solidFill>
              </a:rPr>
              <a:t> gas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1316</Words>
  <Application>Microsoft Office PowerPoint</Application>
  <PresentationFormat>Presentazione su schermo (4:3)</PresentationFormat>
  <Paragraphs>280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Arial</vt:lpstr>
      <vt:lpstr>Comic Sans MS</vt:lpstr>
      <vt:lpstr>Times New Roman</vt:lpstr>
      <vt:lpstr>Wingdings</vt:lpstr>
      <vt:lpstr>Symbol</vt:lpstr>
      <vt:lpstr>Century Gothic</vt:lpstr>
      <vt:lpstr>ＭＳ Ｐゴシック</vt:lpstr>
      <vt:lpstr>Calibri</vt:lpstr>
      <vt:lpstr>Palatino Linotype</vt:lpstr>
      <vt:lpstr/>
      <vt:lpstr>Default Design</vt:lpstr>
      <vt:lpstr>Presentazione standard di PowerPoint</vt:lpstr>
      <vt:lpstr>Presentazione standard di PowerPoint</vt:lpstr>
      <vt:lpstr>MuCap’s scientific goal</vt:lpstr>
      <vt:lpstr>strategy of MuCap experiment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systematics: the ortho – para problem pμp formation makes interpretation of λobserved difficult</vt:lpstr>
      <vt:lpstr>Presentazione standard di PowerPoint</vt:lpstr>
      <vt:lpstr>MuCap‘s lifetime results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MuCap systematic error budget</vt:lpstr>
    </vt:vector>
  </TitlesOfParts>
  <Company>PSI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claude petitjean</dc:creator>
  <cp:lastModifiedBy>tecno</cp:lastModifiedBy>
  <cp:revision>167</cp:revision>
  <dcterms:created xsi:type="dcterms:W3CDTF">2008-02-07T11:52:39Z</dcterms:created>
  <dcterms:modified xsi:type="dcterms:W3CDTF">2013-06-03T14:52:55Z</dcterms:modified>
</cp:coreProperties>
</file>