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57" r:id="rId2"/>
    <p:sldId id="258" r:id="rId3"/>
    <p:sldId id="263" r:id="rId4"/>
    <p:sldId id="274" r:id="rId5"/>
    <p:sldId id="261" r:id="rId6"/>
    <p:sldId id="260" r:id="rId7"/>
    <p:sldId id="262" r:id="rId8"/>
    <p:sldId id="264" r:id="rId9"/>
    <p:sldId id="265" r:id="rId10"/>
    <p:sldId id="27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352"/>
    <a:srgbClr val="51825C"/>
    <a:srgbClr val="15B76A"/>
    <a:srgbClr val="21B7B2"/>
    <a:srgbClr val="FCE164"/>
    <a:srgbClr val="FCD94C"/>
    <a:srgbClr val="7B1200"/>
    <a:srgbClr val="7B0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Objects="1" showGuides="1">
      <p:cViewPr varScale="1">
        <p:scale>
          <a:sx n="62" d="100"/>
          <a:sy n="62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3C102-FE75-2B41-B82F-DD4C41B04E92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B8220-6EC4-5146-AF2A-CDADF9CADF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86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220-6EC4-5146-AF2A-CDADF9CADFD1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701A-DADB-2447-9F80-557F448B5653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1CA7-AAE6-1444-BAF1-33DFCAB05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701A-DADB-2447-9F80-557F448B5653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1CA7-AAE6-1444-BAF1-33DFCAB05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701A-DADB-2447-9F80-557F448B5653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1CA7-AAE6-1444-BAF1-33DFCAB05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701A-DADB-2447-9F80-557F448B5653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1CA7-AAE6-1444-BAF1-33DFCAB05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701A-DADB-2447-9F80-557F448B5653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1CA7-AAE6-1444-BAF1-33DFCAB05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701A-DADB-2447-9F80-557F448B5653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1CA7-AAE6-1444-BAF1-33DFCAB05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701A-DADB-2447-9F80-557F448B5653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1CA7-AAE6-1444-BAF1-33DFCAB05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701A-DADB-2447-9F80-557F448B5653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1CA7-AAE6-1444-BAF1-33DFCAB05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701A-DADB-2447-9F80-557F448B5653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1CA7-AAE6-1444-BAF1-33DFCAB05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701A-DADB-2447-9F80-557F448B5653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1CA7-AAE6-1444-BAF1-33DFCAB05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701A-DADB-2447-9F80-557F448B5653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1CA7-AAE6-1444-BAF1-33DFCAB05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9701A-DADB-2447-9F80-557F448B5653}" type="datetimeFigureOut">
              <a:rPr lang="it-IT" smtClean="0"/>
              <a:pPr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21CA7-AAE6-1444-BAF1-33DFCAB05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pd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3.pd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1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"/>
            <a:ext cx="9144000" cy="254317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85800" y="2514600"/>
            <a:ext cx="7772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3200" b="1" i="0" spc="2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Arial Rounded MT Bold"/>
                <a:ea typeface="Helvetica"/>
                <a:cs typeface="Arial Rounded MT Bold"/>
              </a:rPr>
              <a:t>Virtual</a:t>
            </a:r>
            <a:r>
              <a:rPr lang="it-IT" sz="3200" b="1" i="0" spc="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Arial Rounded MT Bold"/>
                <a:ea typeface="Helvetica"/>
                <a:cs typeface="Arial Rounded MT Bold"/>
              </a:rPr>
              <a:t> </a:t>
            </a:r>
            <a:r>
              <a:rPr lang="it-IT" sz="3200" b="1" i="0" spc="2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Arial Rounded MT Bold"/>
                <a:ea typeface="Helvetica"/>
                <a:cs typeface="Arial Rounded MT Bold"/>
              </a:rPr>
              <a:t>Neutron</a:t>
            </a:r>
            <a:r>
              <a:rPr lang="it-IT" sz="3200" b="1" i="0" spc="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Arial Rounded MT Bold"/>
                <a:ea typeface="Helvetica"/>
                <a:cs typeface="Arial Rounded MT Bold"/>
              </a:rPr>
              <a:t> </a:t>
            </a:r>
            <a:r>
              <a:rPr lang="it-IT" sz="3200" b="1" i="0" spc="2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Arial Rounded MT Bold"/>
                <a:ea typeface="Helvetica"/>
                <a:cs typeface="Arial Rounded MT Bold"/>
              </a:rPr>
              <a:t>Method</a:t>
            </a:r>
            <a:r>
              <a:rPr lang="it-IT" sz="3200" b="1" i="0" spc="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Arial Rounded MT Bold"/>
                <a:ea typeface="Helvetica"/>
                <a:cs typeface="Arial Rounded MT Bold"/>
              </a:rPr>
              <a:t> </a:t>
            </a:r>
            <a:r>
              <a:rPr lang="it-IT" sz="3200" b="1" i="0" spc="2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Arial Rounded MT Bold"/>
                <a:ea typeface="Helvetica"/>
                <a:cs typeface="Arial Rounded MT Bold"/>
              </a:rPr>
              <a:t>applied</a:t>
            </a:r>
            <a:r>
              <a:rPr lang="it-IT" sz="3200" b="1" i="0" spc="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Arial Rounded MT Bold"/>
                <a:ea typeface="Helvetica"/>
                <a:cs typeface="Arial Rounded MT Bold"/>
              </a:rPr>
              <a:t> </a:t>
            </a:r>
            <a:r>
              <a:rPr lang="it-IT" sz="3200" b="1" i="0" spc="2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Arial Rounded MT Bold"/>
                <a:ea typeface="Helvetica"/>
                <a:cs typeface="Arial Rounded MT Bold"/>
              </a:rPr>
              <a:t>to</a:t>
            </a:r>
            <a:r>
              <a:rPr lang="it-IT" sz="3200" b="1" i="0" spc="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Arial Rounded MT Bold"/>
                <a:ea typeface="Helvetica"/>
                <a:cs typeface="Arial Rounded MT Bold"/>
              </a:rPr>
              <a:t> the </a:t>
            </a:r>
            <a:r>
              <a:rPr lang="it-IT" sz="3200" b="1" i="0" spc="2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Arial Rounded MT Bold"/>
                <a:ea typeface="Helvetica"/>
                <a:cs typeface="Arial Rounded MT Bold"/>
              </a:rPr>
              <a:t>study</a:t>
            </a:r>
            <a:r>
              <a:rPr lang="it-IT" sz="3200" b="1" i="0" spc="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Arial Rounded MT Bold"/>
                <a:ea typeface="Helvetica"/>
                <a:cs typeface="Arial Rounded MT Bold"/>
              </a:rPr>
              <a:t> </a:t>
            </a:r>
            <a:r>
              <a:rPr lang="it-IT" sz="3200" b="1" i="0" spc="2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Arial Rounded MT Bold"/>
                <a:ea typeface="Helvetica"/>
                <a:cs typeface="Arial Rounded MT Bold"/>
              </a:rPr>
              <a:t>of</a:t>
            </a:r>
            <a:r>
              <a:rPr lang="it-IT" sz="3200" b="1" i="0" spc="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Arial Rounded MT Bold"/>
                <a:ea typeface="Helvetica"/>
                <a:cs typeface="Arial Rounded MT Bold"/>
              </a:rPr>
              <a:t> </a:t>
            </a:r>
            <a:r>
              <a:rPr lang="it-IT" sz="3200" b="1" i="0" spc="200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Times New Roman"/>
                <a:ea typeface="Times"/>
                <a:cs typeface="Times New Roman"/>
              </a:rPr>
              <a:t>17</a:t>
            </a:r>
            <a:r>
              <a:rPr lang="it-IT" sz="3200" b="1" i="0" spc="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Times New Roman"/>
                <a:ea typeface="Times"/>
                <a:cs typeface="Times New Roman"/>
              </a:rPr>
              <a:t>O</a:t>
            </a:r>
            <a:r>
              <a:rPr lang="it-IT" sz="3200" i="0" spc="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Times New Roman"/>
                <a:ea typeface="Times"/>
                <a:cs typeface="Times New Roman"/>
              </a:rPr>
              <a:t>(</a:t>
            </a:r>
            <a:r>
              <a:rPr lang="it-IT" sz="3200" i="0" spc="2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Times New Roman"/>
                <a:ea typeface="Times"/>
                <a:cs typeface="Times New Roman"/>
              </a:rPr>
              <a:t>n</a:t>
            </a:r>
            <a:r>
              <a:rPr lang="it-IT" sz="3200" i="0" spc="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Times New Roman"/>
                <a:ea typeface="Times"/>
                <a:cs typeface="Times New Roman"/>
              </a:rPr>
              <a:t>,</a:t>
            </a:r>
            <a:r>
              <a:rPr lang="it-IT" sz="3200" b="1" i="0" spc="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Symbol" charset="2"/>
                <a:ea typeface="Times"/>
                <a:cs typeface="Symbol" charset="2"/>
              </a:rPr>
              <a:t>a</a:t>
            </a:r>
            <a:r>
              <a:rPr lang="it-IT" sz="3200" b="1" i="0" spc="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Times New Roman"/>
                <a:ea typeface="Times"/>
                <a:cs typeface="Times New Roman"/>
              </a:rPr>
              <a:t>)</a:t>
            </a:r>
            <a:r>
              <a:rPr lang="it-IT" sz="3200" b="1" i="0" spc="200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Times New Roman"/>
                <a:ea typeface="Times"/>
                <a:cs typeface="Times New Roman"/>
              </a:rPr>
              <a:t>14</a:t>
            </a:r>
            <a:r>
              <a:rPr lang="it-IT" sz="3200" b="1" i="0" spc="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Times New Roman"/>
                <a:ea typeface="Times"/>
                <a:cs typeface="Times New Roman"/>
              </a:rPr>
              <a:t>C </a:t>
            </a:r>
            <a:r>
              <a:rPr lang="it-IT" sz="3200" b="1" i="0" spc="2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3000"/>
                    </a:schemeClr>
                  </a:outerShdw>
                </a:effectLst>
                <a:latin typeface="Arial Rounded MT Bold"/>
                <a:ea typeface="Helvetica"/>
                <a:cs typeface="Arial Rounded MT Bold"/>
              </a:rPr>
              <a:t>reaction</a:t>
            </a:r>
            <a:endParaRPr lang="it-IT" sz="3200" b="1" i="0" spc="200" dirty="0" smtClean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3000"/>
                  </a:schemeClr>
                </a:outerShdw>
              </a:effectLst>
              <a:latin typeface="Arial Rounded MT Bold"/>
              <a:ea typeface="Helvetica"/>
              <a:cs typeface="Arial Rounded MT Bold"/>
            </a:endParaRPr>
          </a:p>
          <a:p>
            <a:pPr algn="ctr">
              <a:lnSpc>
                <a:spcPct val="300000"/>
              </a:lnSpc>
            </a:pPr>
            <a:endParaRPr lang="it-IT" sz="2400" spc="200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3000"/>
                  </a:schemeClr>
                </a:outerShdw>
              </a:effectLst>
              <a:latin typeface="Arial Black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rgbClr val="FCE1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Marisa Gulino</a:t>
            </a:r>
          </a:p>
          <a:p>
            <a:pPr algn="ctr"/>
            <a:r>
              <a:rPr lang="it-IT" sz="2400" dirty="0" smtClean="0"/>
              <a:t>LNS - INFN, Catania</a:t>
            </a:r>
          </a:p>
          <a:p>
            <a:pPr algn="ctr"/>
            <a:r>
              <a:rPr lang="it-IT" sz="2400" dirty="0" smtClean="0"/>
              <a:t>&amp;</a:t>
            </a:r>
          </a:p>
          <a:p>
            <a:pPr algn="ctr"/>
            <a:r>
              <a:rPr lang="it-IT" sz="2400" dirty="0" smtClean="0"/>
              <a:t>Università di Enna “Kore”</a:t>
            </a:r>
            <a:endParaRPr lang="it-IT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838199"/>
            <a:ext cx="9144000" cy="144000"/>
          </a:xfrm>
          <a:prstGeom prst="rect">
            <a:avLst/>
          </a:prstGeom>
          <a:solidFill>
            <a:srgbClr val="487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990600"/>
            <a:ext cx="9144000" cy="5418601"/>
          </a:xfrm>
          <a:prstGeom prst="rect">
            <a:avLst/>
          </a:prstGeom>
          <a:solidFill>
            <a:srgbClr val="7B1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79651" y="6400800"/>
            <a:ext cx="62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220" dirty="0" smtClean="0"/>
              <a:t>INPC  2013        Firenze, Italy 2-7 JUNE 2013</a:t>
            </a:r>
            <a:endParaRPr lang="it-IT" b="1" spc="22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9179" y="224135"/>
            <a:ext cx="8188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51825C"/>
                </a:solidFill>
              </a:rPr>
              <a:t>THE </a:t>
            </a:r>
            <a:r>
              <a:rPr lang="it-IT" sz="2400" b="1" baseline="30000" dirty="0" smtClean="0">
                <a:solidFill>
                  <a:srgbClr val="51825C"/>
                </a:solidFill>
              </a:rPr>
              <a:t>17</a:t>
            </a:r>
            <a:r>
              <a:rPr lang="it-IT" sz="2400" b="1" dirty="0" smtClean="0">
                <a:solidFill>
                  <a:srgbClr val="51825C"/>
                </a:solidFill>
              </a:rPr>
              <a:t>O(</a:t>
            </a:r>
            <a:r>
              <a:rPr lang="it-IT" sz="2400" b="1" i="1" dirty="0" err="1" smtClean="0">
                <a:solidFill>
                  <a:srgbClr val="51825C"/>
                </a:solidFill>
              </a:rPr>
              <a:t>n</a:t>
            </a:r>
            <a:r>
              <a:rPr lang="it-IT" sz="2400" b="1" dirty="0" smtClean="0">
                <a:solidFill>
                  <a:srgbClr val="51825C"/>
                </a:solidFill>
              </a:rPr>
              <a:t>,</a:t>
            </a:r>
            <a:r>
              <a:rPr lang="it-IT" sz="2400" b="1" dirty="0" smtClean="0">
                <a:solidFill>
                  <a:srgbClr val="51825C"/>
                </a:solidFill>
                <a:latin typeface="Symbol" charset="2"/>
                <a:cs typeface="Symbol" charset="2"/>
              </a:rPr>
              <a:t>a</a:t>
            </a:r>
            <a:r>
              <a:rPr lang="it-IT" sz="2400" b="1" dirty="0" smtClean="0">
                <a:solidFill>
                  <a:srgbClr val="51825C"/>
                </a:solidFill>
              </a:rPr>
              <a:t>) REACTION: </a:t>
            </a:r>
            <a:r>
              <a:rPr lang="it-IT" sz="2400" b="1" dirty="0" err="1" smtClean="0">
                <a:solidFill>
                  <a:srgbClr val="51825C"/>
                </a:solidFill>
              </a:rPr>
              <a:t>Evidences</a:t>
            </a:r>
            <a:r>
              <a:rPr lang="it-IT" sz="2400" b="1" dirty="0" smtClean="0">
                <a:solidFill>
                  <a:srgbClr val="51825C"/>
                </a:solidFill>
              </a:rPr>
              <a:t> </a:t>
            </a:r>
            <a:r>
              <a:rPr lang="it-IT" sz="2400" b="1" dirty="0" err="1" smtClean="0">
                <a:solidFill>
                  <a:srgbClr val="51825C"/>
                </a:solidFill>
              </a:rPr>
              <a:t>of</a:t>
            </a:r>
            <a:r>
              <a:rPr lang="it-IT" sz="2400" b="1" dirty="0" smtClean="0">
                <a:solidFill>
                  <a:srgbClr val="51825C"/>
                </a:solidFill>
              </a:rPr>
              <a:t> QF </a:t>
            </a:r>
            <a:r>
              <a:rPr lang="it-IT" sz="2400" b="1" dirty="0" err="1" smtClean="0">
                <a:solidFill>
                  <a:srgbClr val="51825C"/>
                </a:solidFill>
              </a:rPr>
              <a:t>mechanism</a:t>
            </a:r>
            <a:endParaRPr lang="it-IT" sz="2400" b="1" dirty="0">
              <a:solidFill>
                <a:srgbClr val="51825C"/>
              </a:solidFill>
            </a:endParaRPr>
          </a:p>
        </p:txBody>
      </p:sp>
      <p:pic>
        <p:nvPicPr>
          <p:cNvPr id="9" name="Immagine 8" descr="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875739"/>
            <a:ext cx="3242462" cy="368686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/>
          <a:srcRect l="2086"/>
          <a:stretch>
            <a:fillRect/>
          </a:stretch>
        </p:blipFill>
        <p:spPr bwMode="auto">
          <a:xfrm>
            <a:off x="762000" y="1905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ttore 2 10"/>
          <p:cNvCxnSpPr/>
          <p:nvPr/>
        </p:nvCxnSpPr>
        <p:spPr>
          <a:xfrm>
            <a:off x="552450" y="3645842"/>
            <a:ext cx="3638550" cy="38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533400" y="3722042"/>
            <a:ext cx="3638550" cy="38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533400" y="914400"/>
            <a:ext cx="7641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 more sensitive check of the predominance of the QF reaction mechanism is achieved by investigating the shape of the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experimental momentum distribution of the </a:t>
            </a:r>
            <a:r>
              <a:rPr lang="en-GB" dirty="0" err="1" smtClean="0">
                <a:solidFill>
                  <a:schemeClr val="bg1"/>
                </a:solidFill>
              </a:rPr>
              <a:t>n</a:t>
            </a:r>
            <a:r>
              <a:rPr lang="en-GB" dirty="0" smtClean="0">
                <a:solidFill>
                  <a:schemeClr val="bg1"/>
                </a:solidFill>
              </a:rPr>
              <a:t> and </a:t>
            </a:r>
            <a:r>
              <a:rPr lang="en-GB" dirty="0" err="1" smtClean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 inside deuteron.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33400" y="5486400"/>
          <a:ext cx="38131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5" imgW="1993900" imgH="419100" progId="Equation.3">
                  <p:embed/>
                </p:oleObj>
              </mc:Choice>
              <mc:Fallback>
                <p:oleObj name="Equation" r:id="rId5" imgW="19939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86400"/>
                        <a:ext cx="3813175" cy="742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5598160"/>
            <a:ext cx="3982720" cy="802640"/>
          </a:xfrm>
          <a:prstGeom prst="rect">
            <a:avLst/>
          </a:prstGeom>
        </p:spPr>
      </p:pic>
      <p:cxnSp>
        <p:nvCxnSpPr>
          <p:cNvPr id="16" name="Connettore 2 15"/>
          <p:cNvCxnSpPr/>
          <p:nvPr/>
        </p:nvCxnSpPr>
        <p:spPr>
          <a:xfrm rot="5400000">
            <a:off x="5181600" y="4419600"/>
            <a:ext cx="15240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16200000" flipV="1">
            <a:off x="6794971" y="4127971"/>
            <a:ext cx="964258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934200" y="3200400"/>
            <a:ext cx="124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DWBA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914400"/>
            <a:ext cx="9144000" cy="5418601"/>
          </a:xfrm>
          <a:prstGeom prst="rect">
            <a:avLst/>
          </a:prstGeom>
          <a:solidFill>
            <a:srgbClr val="7B1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838199"/>
            <a:ext cx="9144000" cy="270000"/>
          </a:xfrm>
          <a:prstGeom prst="rect">
            <a:avLst/>
          </a:prstGeom>
          <a:solidFill>
            <a:srgbClr val="487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79651" y="6400800"/>
            <a:ext cx="62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220" dirty="0" smtClean="0"/>
              <a:t>INPC  2013        Firenze, Italy 2-7 JUNE 2013</a:t>
            </a:r>
            <a:endParaRPr lang="it-IT" b="1" spc="22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9179" y="224135"/>
            <a:ext cx="6113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51825C"/>
                </a:solidFill>
              </a:rPr>
              <a:t>THE </a:t>
            </a:r>
            <a:r>
              <a:rPr lang="it-IT" sz="2400" b="1" baseline="30000" dirty="0" smtClean="0">
                <a:solidFill>
                  <a:srgbClr val="51825C"/>
                </a:solidFill>
              </a:rPr>
              <a:t>17</a:t>
            </a:r>
            <a:r>
              <a:rPr lang="it-IT" sz="2400" b="1" dirty="0" smtClean="0">
                <a:solidFill>
                  <a:srgbClr val="51825C"/>
                </a:solidFill>
              </a:rPr>
              <a:t>O(</a:t>
            </a:r>
            <a:r>
              <a:rPr lang="it-IT" sz="2400" b="1" i="1" dirty="0" err="1" smtClean="0">
                <a:solidFill>
                  <a:srgbClr val="51825C"/>
                </a:solidFill>
              </a:rPr>
              <a:t>n</a:t>
            </a:r>
            <a:r>
              <a:rPr lang="it-IT" sz="2400" b="1" dirty="0" smtClean="0">
                <a:solidFill>
                  <a:srgbClr val="51825C"/>
                </a:solidFill>
              </a:rPr>
              <a:t>,</a:t>
            </a:r>
            <a:r>
              <a:rPr lang="it-IT" sz="2400" b="1" dirty="0" smtClean="0">
                <a:solidFill>
                  <a:srgbClr val="51825C"/>
                </a:solidFill>
                <a:latin typeface="Symbol" charset="2"/>
                <a:cs typeface="Symbol" charset="2"/>
              </a:rPr>
              <a:t>a</a:t>
            </a:r>
            <a:r>
              <a:rPr lang="it-IT" sz="2400" b="1" dirty="0" smtClean="0">
                <a:solidFill>
                  <a:srgbClr val="51825C"/>
                </a:solidFill>
              </a:rPr>
              <a:t>) REACTION: cross </a:t>
            </a:r>
            <a:r>
              <a:rPr lang="it-IT" sz="2400" b="1" dirty="0" err="1" smtClean="0">
                <a:solidFill>
                  <a:srgbClr val="51825C"/>
                </a:solidFill>
              </a:rPr>
              <a:t>section</a:t>
            </a:r>
            <a:endParaRPr lang="it-IT" sz="2400" b="1" dirty="0">
              <a:solidFill>
                <a:srgbClr val="51825C"/>
              </a:solidFill>
            </a:endParaRPr>
          </a:p>
        </p:txBody>
      </p:sp>
      <p:sp>
        <p:nvSpPr>
          <p:cNvPr id="9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6200" y="605491"/>
            <a:ext cx="1385887" cy="232710"/>
          </a:xfrm>
        </p:spPr>
        <p:txBody>
          <a:bodyPr/>
          <a:lstStyle/>
          <a:p>
            <a:fld id="{4936D4D3-9AF4-6343-8D55-5774541E8F6F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11" name="Immagine 10" descr="Untitled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641096"/>
            <a:ext cx="4231640" cy="5988304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476672" y="1066800"/>
            <a:ext cx="135212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  <a:scene3d>
            <a:camera prst="orthographicFront">
              <a:rot lat="0" lon="0" rev="0"/>
            </a:camera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LNS</a:t>
            </a:r>
          </a:p>
          <a:p>
            <a:r>
              <a:rPr lang="it-IT" dirty="0" err="1" smtClean="0">
                <a:solidFill>
                  <a:srgbClr val="0000FF"/>
                </a:solidFill>
              </a:rPr>
              <a:t>Experiment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0" y="5181600"/>
            <a:ext cx="1352128" cy="646331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>
            <a:softEdge rad="63500"/>
          </a:effectLst>
          <a:scene3d>
            <a:camera prst="orthographicFront">
              <a:rot lat="0" lon="0" rev="0"/>
            </a:camera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ND</a:t>
            </a:r>
          </a:p>
          <a:p>
            <a:pPr algn="ctr"/>
            <a:r>
              <a:rPr lang="it-IT" dirty="0" err="1" smtClean="0">
                <a:solidFill>
                  <a:srgbClr val="0000FF"/>
                </a:solidFill>
              </a:rPr>
              <a:t>Experiment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28" name="Immagine 27" descr="Untitl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219200"/>
            <a:ext cx="3505200" cy="2883968"/>
          </a:xfrm>
          <a:prstGeom prst="rect">
            <a:avLst/>
          </a:prstGeom>
          <a:ln w="63500">
            <a:noFill/>
          </a:ln>
        </p:spPr>
      </p:pic>
      <p:sp>
        <p:nvSpPr>
          <p:cNvPr id="29" name="CasellaDiTesto 28"/>
          <p:cNvSpPr txBox="1"/>
          <p:nvPr/>
        </p:nvSpPr>
        <p:spPr>
          <a:xfrm>
            <a:off x="5274436" y="835223"/>
            <a:ext cx="379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PHYSICAL REVIEW </a:t>
            </a:r>
            <a:r>
              <a:rPr lang="it-IT" sz="1400" b="1" dirty="0" err="1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 87, 012801(</a:t>
            </a:r>
            <a:r>
              <a:rPr lang="it-IT" sz="1400" b="1" dirty="0" err="1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) (2013)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Freccia destra 29"/>
          <p:cNvSpPr/>
          <p:nvPr/>
        </p:nvSpPr>
        <p:spPr>
          <a:xfrm>
            <a:off x="4634104" y="2116138"/>
            <a:ext cx="928496" cy="627062"/>
          </a:xfrm>
          <a:prstGeom prst="rightArrow">
            <a:avLst>
              <a:gd name="adj1" fmla="val 37576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4917440" y="4267200"/>
            <a:ext cx="4226560" cy="191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60"/>
              </a:lnSpc>
              <a:spcAft>
                <a:spcPts val="600"/>
              </a:spcAft>
            </a:pP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I)     </a:t>
            </a:r>
            <a:r>
              <a:rPr lang="it-IT" dirty="0" err="1" smtClean="0">
                <a:solidFill>
                  <a:schemeClr val="bg1"/>
                </a:solidFill>
              </a:rPr>
              <a:t>subtreshold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level</a:t>
            </a:r>
            <a:endParaRPr lang="it-IT" dirty="0" smtClean="0">
              <a:solidFill>
                <a:schemeClr val="bg1"/>
              </a:solidFill>
            </a:endParaRPr>
          </a:p>
          <a:p>
            <a:pPr>
              <a:lnSpc>
                <a:spcPts val="2460"/>
              </a:lnSpc>
              <a:spcAft>
                <a:spcPts val="600"/>
              </a:spcAft>
            </a:pP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II)    </a:t>
            </a:r>
            <a:r>
              <a:rPr lang="it-IT" dirty="0" err="1" smtClean="0">
                <a:solidFill>
                  <a:schemeClr val="bg1"/>
                </a:solidFill>
              </a:rPr>
              <a:t>resonance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populated</a:t>
            </a:r>
            <a:r>
              <a:rPr lang="it-IT" dirty="0" smtClean="0">
                <a:solidFill>
                  <a:schemeClr val="bg1"/>
                </a:solidFill>
              </a:rPr>
              <a:t> in l=3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	</a:t>
            </a:r>
            <a:r>
              <a:rPr lang="it-IT" dirty="0" err="1" smtClean="0">
                <a:solidFill>
                  <a:schemeClr val="bg1"/>
                </a:solidFill>
              </a:rPr>
              <a:t>missing</a:t>
            </a:r>
            <a:r>
              <a:rPr lang="it-IT" dirty="0" smtClean="0">
                <a:solidFill>
                  <a:schemeClr val="bg1"/>
                </a:solidFill>
              </a:rPr>
              <a:t> in the </a:t>
            </a:r>
            <a:r>
              <a:rPr lang="it-IT" dirty="0" err="1" smtClean="0">
                <a:solidFill>
                  <a:schemeClr val="bg1"/>
                </a:solidFill>
              </a:rPr>
              <a:t>direct</a:t>
            </a:r>
            <a:r>
              <a:rPr lang="it-IT" dirty="0" smtClean="0">
                <a:solidFill>
                  <a:schemeClr val="bg1"/>
                </a:solidFill>
              </a:rPr>
              <a:t> data</a:t>
            </a:r>
          </a:p>
          <a:p>
            <a:pPr>
              <a:lnSpc>
                <a:spcPts val="2460"/>
              </a:lnSpc>
              <a:spcAft>
                <a:spcPts val="600"/>
              </a:spcAft>
            </a:pP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III)   </a:t>
            </a:r>
            <a:r>
              <a:rPr lang="it-IT" dirty="0" err="1" smtClean="0">
                <a:solidFill>
                  <a:schemeClr val="bg1"/>
                </a:solidFill>
              </a:rPr>
              <a:t>corresponding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direct</a:t>
            </a:r>
            <a:r>
              <a:rPr lang="it-IT" dirty="0" smtClean="0">
                <a:solidFill>
                  <a:schemeClr val="bg1"/>
                </a:solidFill>
              </a:rPr>
              <a:t> data</a:t>
            </a:r>
          </a:p>
          <a:p>
            <a:pPr>
              <a:lnSpc>
                <a:spcPts val="2460"/>
              </a:lnSpc>
            </a:pP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IV)   </a:t>
            </a:r>
            <a:r>
              <a:rPr lang="it-IT" dirty="0" err="1" smtClean="0">
                <a:solidFill>
                  <a:schemeClr val="bg1"/>
                </a:solidFill>
              </a:rPr>
              <a:t>corresponding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direct</a:t>
            </a:r>
            <a:r>
              <a:rPr lang="it-IT" dirty="0" smtClean="0">
                <a:solidFill>
                  <a:schemeClr val="bg1"/>
                </a:solidFill>
              </a:rPr>
              <a:t> data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352128" y="3048000"/>
            <a:ext cx="291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</a:t>
            </a:r>
            <a:r>
              <a:rPr lang="it-IT" dirty="0" smtClean="0">
                <a:latin typeface="Times New Roman"/>
                <a:cs typeface="Times New Roman"/>
              </a:rPr>
              <a:t>I         </a:t>
            </a:r>
            <a:r>
              <a:rPr lang="it-IT" dirty="0" err="1" smtClean="0">
                <a:latin typeface="Times New Roman"/>
                <a:cs typeface="Times New Roman"/>
              </a:rPr>
              <a:t>II</a:t>
            </a:r>
            <a:r>
              <a:rPr lang="it-IT" dirty="0" smtClean="0">
                <a:latin typeface="Times New Roman"/>
                <a:cs typeface="Times New Roman"/>
              </a:rPr>
              <a:t>        III       </a:t>
            </a:r>
            <a:r>
              <a:rPr lang="it-IT" dirty="0" err="1" smtClean="0">
                <a:latin typeface="Times New Roman"/>
                <a:cs typeface="Times New Roman"/>
              </a:rPr>
              <a:t>IV</a:t>
            </a:r>
            <a:endParaRPr lang="it-IT" dirty="0"/>
          </a:p>
        </p:txBody>
      </p:sp>
      <p:sp>
        <p:nvSpPr>
          <p:cNvPr id="35" name="Rettangolo 34"/>
          <p:cNvSpPr/>
          <p:nvPr/>
        </p:nvSpPr>
        <p:spPr>
          <a:xfrm>
            <a:off x="2438400" y="953869"/>
            <a:ext cx="609600" cy="4913531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4952999" y="4724400"/>
            <a:ext cx="3810001" cy="685800"/>
          </a:xfrm>
          <a:prstGeom prst="rect">
            <a:avLst/>
          </a:prstGeom>
          <a:solidFill>
            <a:schemeClr val="accent1">
              <a:alpha val="12000"/>
            </a:schemeClr>
          </a:solidFill>
          <a:ln w="571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1352128" y="5486400"/>
            <a:ext cx="291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</a:t>
            </a:r>
            <a:r>
              <a:rPr lang="it-IT" dirty="0" smtClean="0">
                <a:latin typeface="Times New Roman"/>
                <a:cs typeface="Times New Roman"/>
              </a:rPr>
              <a:t>I         </a:t>
            </a:r>
            <a:r>
              <a:rPr lang="it-IT" dirty="0" err="1" smtClean="0">
                <a:latin typeface="Times New Roman"/>
                <a:cs typeface="Times New Roman"/>
              </a:rPr>
              <a:t>II</a:t>
            </a:r>
            <a:r>
              <a:rPr lang="it-IT" dirty="0" smtClean="0">
                <a:latin typeface="Times New Roman"/>
                <a:cs typeface="Times New Roman"/>
              </a:rPr>
              <a:t>        III       </a:t>
            </a:r>
            <a:r>
              <a:rPr lang="it-IT" dirty="0" err="1" smtClean="0">
                <a:latin typeface="Times New Roman"/>
                <a:cs typeface="Times New Roman"/>
              </a:rPr>
              <a:t>IV</a:t>
            </a:r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6400800" y="2450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/>
                <a:cs typeface="Times New Roman"/>
              </a:rPr>
              <a:t>III       		</a:t>
            </a:r>
            <a:r>
              <a:rPr lang="it-IT" dirty="0" err="1" smtClean="0">
                <a:latin typeface="Times New Roman"/>
                <a:cs typeface="Times New Roman"/>
              </a:rPr>
              <a:t>IV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1066800"/>
            <a:ext cx="9144000" cy="5418601"/>
          </a:xfrm>
          <a:prstGeom prst="rect">
            <a:avLst/>
          </a:prstGeom>
          <a:solidFill>
            <a:srgbClr val="7B1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838199"/>
            <a:ext cx="9144000" cy="234000"/>
          </a:xfrm>
          <a:prstGeom prst="rect">
            <a:avLst/>
          </a:prstGeom>
          <a:solidFill>
            <a:srgbClr val="487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79651" y="6400800"/>
            <a:ext cx="62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220" dirty="0" smtClean="0"/>
              <a:t>INPC  2013        Firenze, Italy 2-7 JUNE 2013</a:t>
            </a:r>
            <a:endParaRPr lang="it-IT" b="1" spc="22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9179" y="224135"/>
            <a:ext cx="679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51825C"/>
                </a:solidFill>
              </a:rPr>
              <a:t>THE </a:t>
            </a:r>
            <a:r>
              <a:rPr lang="it-IT" sz="2400" b="1" baseline="30000" dirty="0" smtClean="0">
                <a:solidFill>
                  <a:srgbClr val="51825C"/>
                </a:solidFill>
              </a:rPr>
              <a:t>17</a:t>
            </a:r>
            <a:r>
              <a:rPr lang="it-IT" sz="2400" b="1" dirty="0" smtClean="0">
                <a:solidFill>
                  <a:srgbClr val="51825C"/>
                </a:solidFill>
              </a:rPr>
              <a:t>O(</a:t>
            </a:r>
            <a:r>
              <a:rPr lang="it-IT" sz="2400" b="1" i="1" dirty="0" err="1" smtClean="0">
                <a:solidFill>
                  <a:srgbClr val="51825C"/>
                </a:solidFill>
              </a:rPr>
              <a:t>n</a:t>
            </a:r>
            <a:r>
              <a:rPr lang="it-IT" sz="2400" b="1" dirty="0" smtClean="0">
                <a:solidFill>
                  <a:srgbClr val="51825C"/>
                </a:solidFill>
              </a:rPr>
              <a:t>,</a:t>
            </a:r>
            <a:r>
              <a:rPr lang="it-IT" sz="2400" b="1" dirty="0" smtClean="0">
                <a:solidFill>
                  <a:srgbClr val="51825C"/>
                </a:solidFill>
                <a:latin typeface="Symbol" charset="2"/>
                <a:cs typeface="Symbol" charset="2"/>
              </a:rPr>
              <a:t>a</a:t>
            </a:r>
            <a:r>
              <a:rPr lang="it-IT" sz="2400" b="1" dirty="0" smtClean="0">
                <a:solidFill>
                  <a:srgbClr val="51825C"/>
                </a:solidFill>
              </a:rPr>
              <a:t>) REACTION: </a:t>
            </a:r>
            <a:r>
              <a:rPr lang="it-IT" sz="2400" b="1" dirty="0" err="1" smtClean="0">
                <a:solidFill>
                  <a:srgbClr val="51825C"/>
                </a:solidFill>
              </a:rPr>
              <a:t>angular</a:t>
            </a:r>
            <a:r>
              <a:rPr lang="it-IT" sz="2400" b="1" dirty="0" smtClean="0">
                <a:solidFill>
                  <a:srgbClr val="51825C"/>
                </a:solidFill>
              </a:rPr>
              <a:t> </a:t>
            </a:r>
            <a:r>
              <a:rPr lang="it-IT" sz="2400" b="1" dirty="0" err="1" smtClean="0">
                <a:solidFill>
                  <a:srgbClr val="51825C"/>
                </a:solidFill>
              </a:rPr>
              <a:t>distribution</a:t>
            </a:r>
            <a:endParaRPr lang="it-IT" sz="2000" b="1" dirty="0">
              <a:solidFill>
                <a:srgbClr val="51825C"/>
              </a:solidFill>
            </a:endParaRPr>
          </a:p>
        </p:txBody>
      </p:sp>
      <p:sp>
        <p:nvSpPr>
          <p:cNvPr id="9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6200" y="605491"/>
            <a:ext cx="1385887" cy="232710"/>
          </a:xfrm>
        </p:spPr>
        <p:txBody>
          <a:bodyPr/>
          <a:lstStyle/>
          <a:p>
            <a:fld id="{4936D4D3-9AF4-6343-8D55-5774541E8F6F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304800" y="799949"/>
            <a:ext cx="379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PHYSICAL REVIEW </a:t>
            </a:r>
            <a:r>
              <a:rPr lang="it-IT" sz="1400" b="1" dirty="0" err="1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 87, 012801(</a:t>
            </a:r>
            <a:r>
              <a:rPr lang="it-IT" sz="1400" b="1" dirty="0" err="1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) (2013)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4005605" y="1272540"/>
            <a:ext cx="5068800" cy="4671060"/>
            <a:chOff x="4005605" y="1291650"/>
            <a:chExt cx="5068800" cy="4671060"/>
          </a:xfrm>
        </p:grpSpPr>
        <p:pic>
          <p:nvPicPr>
            <p:cNvPr id="29" name="Immagine 28" descr="c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4052405" y="1291650"/>
              <a:ext cx="5021642" cy="4366260"/>
            </a:xfrm>
            <a:prstGeom prst="rect">
              <a:avLst/>
            </a:prstGeom>
          </p:spPr>
        </p:pic>
        <p:sp>
          <p:nvSpPr>
            <p:cNvPr id="32" name="CasellaDiTesto 31"/>
            <p:cNvSpPr txBox="1"/>
            <p:nvPr/>
          </p:nvSpPr>
          <p:spPr>
            <a:xfrm>
              <a:off x="4005605" y="5562600"/>
              <a:ext cx="5068800" cy="400110"/>
            </a:xfrm>
            <a:prstGeom prst="rect">
              <a:avLst/>
            </a:prstGeom>
            <a:solidFill>
              <a:srgbClr val="FFFFFF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i="1" dirty="0" err="1" smtClean="0"/>
                <a:t>cos</a:t>
              </a:r>
              <a:r>
                <a:rPr lang="it-IT" sz="2000" b="1" i="1" dirty="0" err="1" smtClean="0">
                  <a:latin typeface="Symbol" charset="2"/>
                  <a:cs typeface="Symbol" charset="2"/>
                </a:rPr>
                <a:t>q</a:t>
              </a:r>
              <a:r>
                <a:rPr lang="it-IT" sz="2000" b="1" baseline="-25000" dirty="0" err="1" smtClean="0"/>
                <a:t>cm</a:t>
              </a:r>
              <a:r>
                <a:rPr lang="it-IT" sz="2000" b="1" dirty="0" smtClean="0"/>
                <a:t>  </a:t>
              </a:r>
              <a:endParaRPr lang="it-IT" sz="2000" b="1" dirty="0"/>
            </a:p>
          </p:txBody>
        </p:sp>
      </p:grpSp>
      <p:sp>
        <p:nvSpPr>
          <p:cNvPr id="31" name="CasellaDiTesto 30"/>
          <p:cNvSpPr txBox="1"/>
          <p:nvPr/>
        </p:nvSpPr>
        <p:spPr>
          <a:xfrm>
            <a:off x="2044800" y="3241818"/>
            <a:ext cx="4356000" cy="432000"/>
          </a:xfrm>
          <a:prstGeom prst="rect">
            <a:avLst/>
          </a:prstGeom>
          <a:solidFill>
            <a:srgbClr val="FFFFFF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/>
              <a:t>d</a:t>
            </a:r>
            <a:r>
              <a:rPr lang="it-IT" sz="2000" b="1" dirty="0" err="1" smtClean="0">
                <a:latin typeface="Symbol" charset="2"/>
                <a:cs typeface="Symbol" charset="2"/>
              </a:rPr>
              <a:t>s</a:t>
            </a:r>
            <a:r>
              <a:rPr lang="it-IT" sz="2000" b="1" dirty="0" smtClean="0">
                <a:latin typeface="Symbol" charset="2"/>
                <a:cs typeface="Symbol" charset="2"/>
              </a:rPr>
              <a:t> </a:t>
            </a:r>
            <a:r>
              <a:rPr lang="it-IT" sz="2000" b="1" dirty="0" smtClean="0"/>
              <a:t>/ </a:t>
            </a:r>
            <a:r>
              <a:rPr lang="it-IT" sz="2000" b="1" dirty="0" err="1" smtClean="0"/>
              <a:t>d</a:t>
            </a:r>
            <a:r>
              <a:rPr lang="it-IT" sz="2000" b="1" dirty="0" smtClean="0"/>
              <a:t> </a:t>
            </a:r>
            <a:r>
              <a:rPr lang="it-IT" sz="2000" b="1" i="1" dirty="0" err="1" smtClean="0"/>
              <a:t>cos</a:t>
            </a:r>
            <a:r>
              <a:rPr lang="it-IT" sz="2000" b="1" i="1" dirty="0" err="1" smtClean="0">
                <a:latin typeface="Symbol" charset="2"/>
                <a:cs typeface="Symbol" charset="2"/>
              </a:rPr>
              <a:t>q</a:t>
            </a:r>
            <a:r>
              <a:rPr lang="it-IT" sz="2000" b="1" baseline="-25000" dirty="0" err="1" smtClean="0"/>
              <a:t>cm</a:t>
            </a:r>
            <a:r>
              <a:rPr lang="it-IT" sz="2000" b="1" dirty="0" smtClean="0"/>
              <a:t>    (</a:t>
            </a:r>
            <a:r>
              <a:rPr lang="it-IT" sz="2000" b="1" dirty="0" err="1" smtClean="0"/>
              <a:t>arb</a:t>
            </a:r>
            <a:r>
              <a:rPr lang="it-IT" sz="2000" b="1" dirty="0" smtClean="0"/>
              <a:t>. </a:t>
            </a:r>
            <a:r>
              <a:rPr lang="it-IT" sz="2000" b="1" dirty="0" err="1" smtClean="0"/>
              <a:t>units</a:t>
            </a:r>
            <a:r>
              <a:rPr lang="it-IT" sz="2000" b="1" dirty="0" smtClean="0"/>
              <a:t>)</a:t>
            </a:r>
            <a:endParaRPr lang="it-IT" sz="2000" b="1" dirty="0"/>
          </a:p>
        </p:txBody>
      </p:sp>
      <p:grpSp>
        <p:nvGrpSpPr>
          <p:cNvPr id="38" name="Gruppo 37"/>
          <p:cNvGrpSpPr/>
          <p:nvPr/>
        </p:nvGrpSpPr>
        <p:grpSpPr>
          <a:xfrm>
            <a:off x="76200" y="2326104"/>
            <a:ext cx="3589549" cy="3084096"/>
            <a:chOff x="163723" y="1219200"/>
            <a:chExt cx="3589549" cy="3084096"/>
          </a:xfrm>
        </p:grpSpPr>
        <p:pic>
          <p:nvPicPr>
            <p:cNvPr id="10" name="Immagine 9" descr="p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723" y="1265739"/>
              <a:ext cx="3589549" cy="3037557"/>
            </a:xfrm>
            <a:prstGeom prst="rect">
              <a:avLst/>
            </a:prstGeom>
          </p:spPr>
        </p:pic>
        <p:sp>
          <p:nvSpPr>
            <p:cNvPr id="26" name="CasellaDiTesto 25"/>
            <p:cNvSpPr txBox="1"/>
            <p:nvPr/>
          </p:nvSpPr>
          <p:spPr>
            <a:xfrm>
              <a:off x="2954786" y="2133600"/>
              <a:ext cx="779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i="1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l</a:t>
              </a:r>
              <a:r>
                <a:rPr lang="it-IT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i</a:t>
              </a:r>
              <a:r>
                <a:rPr lang="it-IT" dirty="0" smtClean="0">
                  <a:solidFill>
                    <a:srgbClr val="FF0000"/>
                  </a:solidFill>
                  <a:cs typeface="Comic Sans MS"/>
                </a:rPr>
                <a:t>=1</a:t>
              </a:r>
              <a:endParaRPr lang="it-IT" dirty="0">
                <a:solidFill>
                  <a:srgbClr val="FF0000"/>
                </a:solidFill>
                <a:cs typeface="Comic Sans MS"/>
              </a:endParaRPr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1567175" y="1316376"/>
              <a:ext cx="1155498" cy="914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345186" y="1219200"/>
              <a:ext cx="77901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l</a:t>
              </a:r>
              <a:r>
                <a:rPr lang="it-IT" sz="1600" baseline="-25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i</a:t>
              </a:r>
              <a:r>
                <a:rPr lang="it-IT" sz="1600" dirty="0" smtClean="0">
                  <a:solidFill>
                    <a:srgbClr val="0000FF"/>
                  </a:solidFill>
                  <a:cs typeface="Comic Sans MS"/>
                </a:rPr>
                <a:t>=0,</a:t>
              </a:r>
              <a:r>
                <a:rPr lang="it-IT" sz="16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l</a:t>
              </a:r>
              <a:r>
                <a:rPr lang="it-IT" sz="16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i</a:t>
              </a:r>
              <a:r>
                <a:rPr lang="it-IT" sz="1600" dirty="0" smtClean="0">
                  <a:solidFill>
                    <a:srgbClr val="FF0000"/>
                  </a:solidFill>
                  <a:cs typeface="Comic Sans MS"/>
                </a:rPr>
                <a:t>=2</a:t>
              </a:r>
              <a:endParaRPr lang="it-IT" sz="1600" dirty="0">
                <a:solidFill>
                  <a:srgbClr val="FF0000"/>
                </a:solidFill>
                <a:cs typeface="Comic Sans MS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811786" y="1905000"/>
              <a:ext cx="779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l</a:t>
              </a:r>
              <a:r>
                <a:rPr lang="it-IT" sz="16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i</a:t>
              </a:r>
              <a:r>
                <a:rPr lang="it-IT" sz="1600" dirty="0" smtClean="0">
                  <a:solidFill>
                    <a:srgbClr val="FF0000"/>
                  </a:solidFill>
                  <a:cs typeface="Comic Sans MS"/>
                </a:rPr>
                <a:t>=3</a:t>
              </a:r>
              <a:endParaRPr lang="it-IT" sz="1600" dirty="0">
                <a:solidFill>
                  <a:srgbClr val="FF0000"/>
                </a:solidFill>
                <a:cs typeface="Comic Sans MS"/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2878586" y="1316376"/>
              <a:ext cx="398014" cy="92717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295400" y="1897830"/>
              <a:ext cx="779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i="1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l</a:t>
              </a:r>
              <a:r>
                <a:rPr lang="it-IT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i</a:t>
              </a:r>
              <a:r>
                <a:rPr lang="it-IT" dirty="0" smtClean="0">
                  <a:solidFill>
                    <a:srgbClr val="FF0000"/>
                  </a:solidFill>
                  <a:cs typeface="Comic Sans MS"/>
                </a:rPr>
                <a:t>=1</a:t>
              </a:r>
              <a:endParaRPr lang="it-IT" dirty="0">
                <a:solidFill>
                  <a:srgbClr val="FF0000"/>
                </a:solidFill>
                <a:cs typeface="Comic Sans MS"/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838200" y="3593068"/>
              <a:ext cx="2915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            </a:t>
              </a:r>
              <a:r>
                <a:rPr lang="it-IT" dirty="0" smtClean="0">
                  <a:latin typeface="Times New Roman"/>
                  <a:cs typeface="Times New Roman"/>
                </a:rPr>
                <a:t>I       </a:t>
              </a:r>
              <a:r>
                <a:rPr lang="it-IT" dirty="0" err="1" smtClean="0">
                  <a:latin typeface="Times New Roman"/>
                  <a:cs typeface="Times New Roman"/>
                </a:rPr>
                <a:t>II</a:t>
              </a:r>
              <a:r>
                <a:rPr lang="it-IT" dirty="0" smtClean="0">
                  <a:latin typeface="Times New Roman"/>
                  <a:cs typeface="Times New Roman"/>
                </a:rPr>
                <a:t>     III     </a:t>
              </a:r>
              <a:r>
                <a:rPr lang="it-IT" dirty="0" err="1" smtClean="0">
                  <a:latin typeface="Times New Roman"/>
                  <a:cs typeface="Times New Roman"/>
                </a:rPr>
                <a:t>IV</a:t>
              </a:r>
              <a:endParaRPr lang="it-IT" dirty="0"/>
            </a:p>
          </p:txBody>
        </p:sp>
      </p:grpSp>
      <p:sp>
        <p:nvSpPr>
          <p:cNvPr id="35" name="CasellaDiTesto 34"/>
          <p:cNvSpPr txBox="1"/>
          <p:nvPr/>
        </p:nvSpPr>
        <p:spPr>
          <a:xfrm>
            <a:off x="4114799" y="1524000"/>
            <a:ext cx="47623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</a:t>
            </a:r>
            <a:r>
              <a:rPr lang="it-IT" dirty="0" smtClean="0">
                <a:latin typeface="Times New Roman"/>
                <a:cs typeface="Times New Roman"/>
              </a:rPr>
              <a:t>I 					        </a:t>
            </a:r>
            <a:r>
              <a:rPr lang="it-IT" dirty="0" err="1" smtClean="0">
                <a:latin typeface="Times New Roman"/>
                <a:cs typeface="Times New Roman"/>
              </a:rPr>
              <a:t>II</a:t>
            </a:r>
            <a:r>
              <a:rPr lang="it-IT" dirty="0" smtClean="0">
                <a:latin typeface="Times New Roman"/>
                <a:cs typeface="Times New Roman"/>
              </a:rPr>
              <a:t>        </a:t>
            </a:r>
          </a:p>
          <a:p>
            <a:r>
              <a:rPr lang="it-IT" dirty="0" smtClean="0">
                <a:latin typeface="Times New Roman"/>
                <a:cs typeface="Times New Roman"/>
              </a:rPr>
              <a:t>         </a:t>
            </a:r>
            <a:r>
              <a:rPr lang="it-IT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it-IT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</a:rPr>
              <a:t>=1</a:t>
            </a:r>
            <a:r>
              <a:rPr lang="it-IT" dirty="0" smtClean="0">
                <a:latin typeface="Times New Roman"/>
                <a:cs typeface="Times New Roman"/>
              </a:rPr>
              <a:t>					</a:t>
            </a:r>
            <a:r>
              <a:rPr lang="it-IT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it-IT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</a:rPr>
              <a:t>=3</a:t>
            </a:r>
          </a:p>
          <a:p>
            <a:endParaRPr lang="it-IT" dirty="0" smtClean="0">
              <a:latin typeface="Times New Roman"/>
              <a:cs typeface="Times New Roman"/>
            </a:endParaRPr>
          </a:p>
          <a:p>
            <a:endParaRPr lang="it-IT" dirty="0" smtClean="0">
              <a:latin typeface="Times New Roman"/>
              <a:cs typeface="Times New Roman"/>
            </a:endParaRPr>
          </a:p>
          <a:p>
            <a:endParaRPr lang="it-IT" dirty="0" smtClean="0">
              <a:latin typeface="Times New Roman"/>
              <a:cs typeface="Times New Roman"/>
            </a:endParaRPr>
          </a:p>
          <a:p>
            <a:endParaRPr lang="it-IT" dirty="0" smtClean="0">
              <a:latin typeface="Times New Roman"/>
              <a:cs typeface="Times New Roman"/>
            </a:endParaRPr>
          </a:p>
          <a:p>
            <a:endParaRPr lang="it-IT" dirty="0" smtClean="0">
              <a:latin typeface="Times New Roman"/>
              <a:cs typeface="Times New Roman"/>
            </a:endParaRPr>
          </a:p>
          <a:p>
            <a:endParaRPr lang="it-IT" dirty="0" smtClean="0">
              <a:latin typeface="Times New Roman"/>
              <a:cs typeface="Times New Roman"/>
            </a:endParaRPr>
          </a:p>
          <a:p>
            <a:r>
              <a:rPr lang="it-IT" dirty="0" smtClean="0">
                <a:latin typeface="Times New Roman"/>
                <a:cs typeface="Times New Roman"/>
              </a:rPr>
              <a:t>	III					       </a:t>
            </a:r>
            <a:r>
              <a:rPr lang="it-IT" dirty="0" err="1" smtClean="0">
                <a:latin typeface="Times New Roman"/>
                <a:cs typeface="Times New Roman"/>
              </a:rPr>
              <a:t>IV</a:t>
            </a:r>
            <a:endParaRPr lang="it-IT" dirty="0" smtClean="0">
              <a:latin typeface="Times New Roman"/>
              <a:cs typeface="Times New Roman"/>
            </a:endParaRPr>
          </a:p>
          <a:p>
            <a:r>
              <a:rPr lang="it-IT" dirty="0" smtClean="0">
                <a:latin typeface="Times New Roman"/>
                <a:cs typeface="Times New Roman"/>
              </a:rPr>
              <a:t>	</a:t>
            </a:r>
            <a:r>
              <a:rPr lang="it-IT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it-IT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</a:rPr>
              <a:t>=2</a:t>
            </a:r>
            <a:r>
              <a:rPr lang="it-IT" dirty="0" smtClean="0">
                <a:latin typeface="Times New Roman"/>
                <a:cs typeface="Times New Roman"/>
              </a:rPr>
              <a:t>					</a:t>
            </a:r>
            <a:r>
              <a:rPr lang="it-IT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it-IT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</a:rPr>
              <a:t>=1</a:t>
            </a:r>
          </a:p>
          <a:p>
            <a:r>
              <a:rPr lang="it-IT" dirty="0" smtClean="0">
                <a:latin typeface="Times New Roman"/>
                <a:cs typeface="Times New Roman"/>
              </a:rPr>
              <a:t>	</a:t>
            </a:r>
            <a:r>
              <a:rPr lang="it-IT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lang="it-IT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it-IT" dirty="0" smtClean="0">
                <a:solidFill>
                  <a:srgbClr val="0000FF"/>
                </a:solidFill>
                <a:latin typeface="Times New Roman"/>
                <a:cs typeface="Times New Roman"/>
              </a:rPr>
              <a:t>=0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04800" y="1272540"/>
            <a:ext cx="33609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 smtClean="0">
                <a:solidFill>
                  <a:srgbClr val="FFFFFF"/>
                </a:solidFill>
              </a:rPr>
              <a:t>angular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distributions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have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been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measured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for</a:t>
            </a:r>
            <a:r>
              <a:rPr lang="it-IT" dirty="0" smtClean="0">
                <a:solidFill>
                  <a:srgbClr val="FFFFFF"/>
                </a:solidFill>
              </a:rPr>
              <a:t> the first </a:t>
            </a:r>
            <a:r>
              <a:rPr lang="it-IT" dirty="0" err="1" smtClean="0">
                <a:solidFill>
                  <a:srgbClr val="FFFFFF"/>
                </a:solidFill>
              </a:rPr>
              <a:t>time</a:t>
            </a:r>
            <a:endParaRPr lang="it-IT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838199"/>
            <a:ext cx="9144000" cy="144000"/>
          </a:xfrm>
          <a:prstGeom prst="rect">
            <a:avLst/>
          </a:prstGeom>
          <a:solidFill>
            <a:srgbClr val="487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982199"/>
            <a:ext cx="9144000" cy="5418601"/>
          </a:xfrm>
          <a:prstGeom prst="rect">
            <a:avLst/>
          </a:prstGeom>
          <a:solidFill>
            <a:srgbClr val="7B1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79651" y="6400800"/>
            <a:ext cx="62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220" dirty="0" smtClean="0"/>
              <a:t>INPC  2013        Firenze, Italy 2-7 JUNE 2013</a:t>
            </a:r>
            <a:endParaRPr lang="it-IT" b="1" spc="22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9179" y="224135"/>
            <a:ext cx="8136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51825C"/>
                </a:solidFill>
              </a:rPr>
              <a:t>THE </a:t>
            </a:r>
            <a:r>
              <a:rPr lang="it-IT" sz="2400" b="1" baseline="30000" dirty="0" smtClean="0">
                <a:solidFill>
                  <a:srgbClr val="51825C"/>
                </a:solidFill>
              </a:rPr>
              <a:t>17</a:t>
            </a:r>
            <a:r>
              <a:rPr lang="it-IT" sz="2400" b="1" dirty="0" smtClean="0">
                <a:solidFill>
                  <a:srgbClr val="51825C"/>
                </a:solidFill>
              </a:rPr>
              <a:t>O(</a:t>
            </a:r>
            <a:r>
              <a:rPr lang="it-IT" sz="2400" b="1" dirty="0" err="1" smtClean="0">
                <a:solidFill>
                  <a:srgbClr val="51825C"/>
                </a:solidFill>
              </a:rPr>
              <a:t>n</a:t>
            </a:r>
            <a:r>
              <a:rPr lang="it-IT" sz="2400" b="1" dirty="0" smtClean="0">
                <a:solidFill>
                  <a:srgbClr val="51825C"/>
                </a:solidFill>
              </a:rPr>
              <a:t>,</a:t>
            </a:r>
            <a:r>
              <a:rPr lang="it-IT" sz="2400" b="1" dirty="0" smtClean="0">
                <a:solidFill>
                  <a:srgbClr val="51825C"/>
                </a:solidFill>
                <a:latin typeface="Symbol" charset="2"/>
                <a:cs typeface="Symbol" charset="2"/>
              </a:rPr>
              <a:t>a</a:t>
            </a:r>
            <a:r>
              <a:rPr lang="it-IT" sz="2400" b="1" dirty="0" smtClean="0">
                <a:solidFill>
                  <a:srgbClr val="51825C"/>
                </a:solidFill>
              </a:rPr>
              <a:t>) REACTION: </a:t>
            </a:r>
            <a:r>
              <a:rPr lang="it-IT" sz="2400" b="1" dirty="0" err="1" smtClean="0">
                <a:solidFill>
                  <a:srgbClr val="51825C"/>
                </a:solidFill>
              </a:rPr>
              <a:t>Comparison</a:t>
            </a:r>
            <a:r>
              <a:rPr lang="it-IT" sz="2400" b="1" dirty="0" smtClean="0">
                <a:solidFill>
                  <a:srgbClr val="51825C"/>
                </a:solidFill>
              </a:rPr>
              <a:t> </a:t>
            </a:r>
            <a:r>
              <a:rPr lang="it-IT" sz="2400" b="1" dirty="0" err="1" smtClean="0">
                <a:solidFill>
                  <a:srgbClr val="51825C"/>
                </a:solidFill>
              </a:rPr>
              <a:t>with</a:t>
            </a:r>
            <a:r>
              <a:rPr lang="it-IT" sz="2400" b="1" dirty="0" smtClean="0">
                <a:solidFill>
                  <a:srgbClr val="51825C"/>
                </a:solidFill>
              </a:rPr>
              <a:t> </a:t>
            </a:r>
            <a:r>
              <a:rPr lang="it-IT" sz="2400" b="1" dirty="0" err="1" smtClean="0">
                <a:solidFill>
                  <a:srgbClr val="51825C"/>
                </a:solidFill>
              </a:rPr>
              <a:t>direct</a:t>
            </a:r>
            <a:r>
              <a:rPr lang="it-IT" sz="2400" b="1" dirty="0" smtClean="0">
                <a:solidFill>
                  <a:srgbClr val="51825C"/>
                </a:solidFill>
              </a:rPr>
              <a:t> data</a:t>
            </a:r>
            <a:endParaRPr lang="it-IT" sz="2400" b="1" dirty="0">
              <a:solidFill>
                <a:srgbClr val="51825C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190500" y="1828800"/>
            <a:ext cx="4152900" cy="902732"/>
            <a:chOff x="190500" y="2145268"/>
            <a:chExt cx="4152900" cy="902732"/>
          </a:xfrm>
        </p:grpSpPr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190500" y="2145268"/>
            <a:ext cx="4152900" cy="811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42" name="Equation" r:id="rId3" imgW="2171520" imgH="457200" progId="Equation.3">
                    <p:embed/>
                  </p:oleObj>
                </mc:Choice>
                <mc:Fallback>
                  <p:oleObj name="Equation" r:id="rId3" imgW="2171520" imgH="457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" y="2145268"/>
                          <a:ext cx="4152900" cy="8112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CasellaDiTesto 10"/>
            <p:cNvSpPr txBox="1"/>
            <p:nvPr/>
          </p:nvSpPr>
          <p:spPr>
            <a:xfrm>
              <a:off x="3153834" y="2678668"/>
              <a:ext cx="351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rgbClr val="FF0000"/>
                  </a:solidFill>
                </a:rPr>
                <a:t>N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1135063" y="4000500"/>
            <a:ext cx="2065337" cy="876300"/>
            <a:chOff x="890588" y="3733800"/>
            <a:chExt cx="2065337" cy="876300"/>
          </a:xfrm>
        </p:grpSpPr>
        <p:graphicFrame>
          <p:nvGraphicFramePr>
            <p:cNvPr id="13" name="Object 6"/>
            <p:cNvGraphicFramePr>
              <a:graphicFrameLocks noChangeAspect="1"/>
            </p:cNvGraphicFramePr>
            <p:nvPr/>
          </p:nvGraphicFramePr>
          <p:xfrm>
            <a:off x="890588" y="3733800"/>
            <a:ext cx="2065337" cy="788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43" name="Equation" r:id="rId5" imgW="1079500" imgH="444500" progId="Equation.3">
                    <p:embed/>
                  </p:oleObj>
                </mc:Choice>
                <mc:Fallback>
                  <p:oleObj name="Equation" r:id="rId5" imgW="1079500" imgH="4445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0588" y="3733800"/>
                          <a:ext cx="2065337" cy="78898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CasellaDiTesto 13"/>
            <p:cNvSpPr txBox="1"/>
            <p:nvPr/>
          </p:nvSpPr>
          <p:spPr>
            <a:xfrm>
              <a:off x="2438400" y="4240768"/>
              <a:ext cx="351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rgbClr val="FF0000"/>
                  </a:solidFill>
                </a:rPr>
                <a:t>N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79388" y="728662"/>
            <a:ext cx="8137525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>
            <a:outerShdw blurRad="63500" dist="188799" dir="19063579" algn="ctr" rotWithShape="0">
              <a:srgbClr val="9999FF">
                <a:alpha val="5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52400" y="2743200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Data </a:t>
            </a:r>
            <a:r>
              <a:rPr lang="it-IT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correction</a:t>
            </a:r>
            <a:r>
              <a:rPr lang="it-IT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for</a:t>
            </a:r>
            <a:r>
              <a:rPr lang="it-IT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the </a:t>
            </a:r>
            <a:r>
              <a:rPr lang="it-IT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penetrability</a:t>
            </a:r>
            <a:endParaRPr lang="it-IT" sz="24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of</a:t>
            </a:r>
            <a:r>
              <a:rPr lang="it-IT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the </a:t>
            </a:r>
            <a:r>
              <a:rPr lang="it-IT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centrifugal</a:t>
            </a:r>
            <a:r>
              <a:rPr lang="it-IT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barrier</a:t>
            </a:r>
            <a:endParaRPr lang="it-IT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Immagine 17" descr="Untitled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531360" y="609600"/>
            <a:ext cx="4231640" cy="5988304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92836" y="762000"/>
            <a:ext cx="379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PHYSICAL REVIEW </a:t>
            </a:r>
            <a:r>
              <a:rPr lang="it-IT" sz="1400" b="1" dirty="0" err="1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 87, 012801(</a:t>
            </a:r>
            <a:r>
              <a:rPr lang="it-IT" sz="1400" b="1" dirty="0" err="1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) (2013)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838199"/>
            <a:ext cx="9144000" cy="144000"/>
          </a:xfrm>
          <a:prstGeom prst="rect">
            <a:avLst/>
          </a:prstGeom>
          <a:solidFill>
            <a:srgbClr val="487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982199"/>
            <a:ext cx="9144000" cy="5418601"/>
          </a:xfrm>
          <a:prstGeom prst="rect">
            <a:avLst/>
          </a:prstGeom>
          <a:solidFill>
            <a:srgbClr val="7B1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79651" y="6400800"/>
            <a:ext cx="62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220" dirty="0" smtClean="0"/>
              <a:t>INPC  2013        Firenze, Italy 2-7 JUNE 2013</a:t>
            </a:r>
            <a:endParaRPr lang="it-IT" b="1" spc="22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9179" y="224135"/>
            <a:ext cx="2458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51825C"/>
                </a:solidFill>
              </a:rPr>
              <a:t>CONCLUSIONS</a:t>
            </a:r>
            <a:endParaRPr lang="it-IT" sz="2400" b="1" dirty="0">
              <a:solidFill>
                <a:srgbClr val="51825C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33400" y="986640"/>
            <a:ext cx="8077200" cy="5089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lnSpc>
                <a:spcPts val="2580"/>
              </a:lnSpc>
              <a:buFont typeface="Wingdings" charset="2"/>
              <a:buChar char="²"/>
            </a:pPr>
            <a:r>
              <a:rPr lang="it-IT" sz="20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The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results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unambiguously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indicate the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ability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of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the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method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to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overcome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the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centrifugal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barrier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suppression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effect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and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to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pick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out the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contribution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of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the bare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nuclear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interaction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. </a:t>
            </a:r>
          </a:p>
          <a:p>
            <a:pPr marL="261938" indent="-261938">
              <a:lnSpc>
                <a:spcPts val="2580"/>
              </a:lnSpc>
              <a:buFont typeface="Wingdings" charset="2"/>
              <a:buChar char="²"/>
            </a:pPr>
            <a:endParaRPr lang="it-IT" b="1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mic Sans MS"/>
              <a:cs typeface="Comic Sans MS"/>
            </a:endParaRPr>
          </a:p>
          <a:p>
            <a:pPr marL="261938" indent="-261938">
              <a:lnSpc>
                <a:spcPts val="2580"/>
              </a:lnSpc>
              <a:buFont typeface="Wingdings" charset="2"/>
              <a:buChar char="²"/>
            </a:pP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The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experiments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demonstrated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the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possibility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to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measure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a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neutron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induced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reaction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using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the </a:t>
            </a:r>
            <a:b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</a:b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DEUTERON AS SOURCE OF A VIRTUAL NEUTRON BEAM</a:t>
            </a:r>
          </a:p>
          <a:p>
            <a:pPr marL="261938" indent="-261938">
              <a:lnSpc>
                <a:spcPts val="2580"/>
              </a:lnSpc>
            </a:pPr>
            <a:endParaRPr lang="it-IT" b="1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mic Sans MS"/>
              <a:cs typeface="Comic Sans MS"/>
            </a:endParaRPr>
          </a:p>
          <a:p>
            <a:pPr marL="261938" indent="-261938">
              <a:lnSpc>
                <a:spcPts val="2580"/>
              </a:lnSpc>
              <a:buFont typeface="Wingdings" charset="2"/>
              <a:buChar char="²"/>
            </a:pP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 The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quasi-free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mechanism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can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be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used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in the future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to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explore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other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neutron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induced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reactions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of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astrophysical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interest, i.e.  14N+n 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  <a:sym typeface="Wingdings"/>
              </a:rPr>
              <a:t>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14C+p</a:t>
            </a:r>
            <a:b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</a:br>
            <a:endParaRPr lang="it-IT" b="1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mic Sans MS"/>
              <a:cs typeface="Comic Sans MS"/>
            </a:endParaRPr>
          </a:p>
          <a:p>
            <a:pPr marL="261938" indent="-261938">
              <a:lnSpc>
                <a:spcPts val="2580"/>
              </a:lnSpc>
              <a:buFont typeface="Wingdings" charset="2"/>
              <a:buChar char="²"/>
            </a:pP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The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Method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offers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the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unique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possibility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to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study</a:t>
            </a:r>
            <a:r>
              <a:rPr lang="it-IT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sz="2000" b="1" u="sng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neutron</a:t>
            </a:r>
            <a:r>
              <a:rPr lang="it-IT" sz="2000" b="1" u="sng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sz="2000" b="1" u="sng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induced</a:t>
            </a:r>
            <a:r>
              <a:rPr lang="it-IT" sz="2000" b="1" u="sng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it-IT" sz="2000" b="1" u="sng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reactions</a:t>
            </a:r>
            <a:r>
              <a:rPr lang="it-IT" sz="2000" b="1" u="sng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on </a:t>
            </a:r>
            <a:r>
              <a:rPr lang="it-IT" sz="2000" b="1" u="sng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radioactive</a:t>
            </a:r>
            <a:r>
              <a:rPr lang="it-IT" sz="2000" b="1" u="sng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nuclei </a:t>
            </a:r>
            <a:r>
              <a:rPr lang="it-IT" sz="2000" b="1" u="sng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having</a:t>
            </a:r>
            <a:r>
              <a:rPr lang="it-IT" sz="2000" b="1" u="sng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short life </a:t>
            </a:r>
            <a:r>
              <a:rPr lang="it-IT" sz="2000" b="1" u="sng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times</a:t>
            </a:r>
            <a:r>
              <a:rPr lang="it-IT" sz="2000" b="1" u="sng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(</a:t>
            </a:r>
            <a:r>
              <a:rPr lang="it-IT" sz="2000" b="1" u="sng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minutes</a:t>
            </a:r>
            <a:r>
              <a:rPr lang="it-IT" sz="2000" b="1" u="sng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or </a:t>
            </a:r>
            <a:r>
              <a:rPr lang="it-IT" sz="2000" b="1" u="sng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less</a:t>
            </a:r>
            <a:r>
              <a:rPr lang="it-IT" sz="2000" b="1" u="sng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!)</a:t>
            </a:r>
            <a:endParaRPr lang="it-IT" sz="2000" b="1" u="sng" dirty="0">
              <a:solidFill>
                <a:srgbClr val="FFFF00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838199"/>
            <a:ext cx="9144000" cy="144000"/>
          </a:xfrm>
          <a:prstGeom prst="rect">
            <a:avLst/>
          </a:prstGeom>
          <a:solidFill>
            <a:srgbClr val="487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982199"/>
            <a:ext cx="9144000" cy="5418601"/>
          </a:xfrm>
          <a:prstGeom prst="rect">
            <a:avLst/>
          </a:prstGeom>
          <a:solidFill>
            <a:srgbClr val="7B1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M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Gulino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1,2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C. Spitaleri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1,3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X.D.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Tang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4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G.L. Guardo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1,3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L. Lamia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3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S. Cherubini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1,3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</a:t>
            </a:r>
            <a:b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</a:b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B. Bucher</a:t>
            </a:r>
            <a:r>
              <a:rPr lang="it-IT" b="1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4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V. Burjan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5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M. Couder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4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P. Davies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4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R. deBoer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4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X. Fang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4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V.Z.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Goldberg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6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</a:t>
            </a:r>
            <a:b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</a:br>
            <a:r>
              <a:rPr lang="it-IT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Z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. Hons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5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V. Kroha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5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L. Lamm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4,</a:t>
            </a:r>
            <a:r>
              <a:rPr lang="it-IT" b="1" baseline="30000" dirty="0" err="1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†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M. La Cognata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1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C. Li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7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C. Ma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4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J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. Mrazek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5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</a:t>
            </a:r>
            <a:b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</a:b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A.M. Mukhamedzhanov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6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M. Notani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4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S. OBrien</a:t>
            </a:r>
            <a:r>
              <a:rPr lang="it-IT" b="1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4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R.G. Pizzone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1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G.G.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Rapisarda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1,3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</a:t>
            </a:r>
            <a:b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</a:b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D. Roberson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4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M.L.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Sergi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1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W. Tan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4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I.J.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Thompson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8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M. Wiescher</a:t>
            </a:r>
            <a:r>
              <a:rPr lang="it-IT" b="1" baseline="30000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4</a:t>
            </a:r>
          </a:p>
          <a:p>
            <a:endParaRPr lang="it-IT" b="1" dirty="0" smtClean="0">
              <a:solidFill>
                <a:schemeClr val="bg1"/>
              </a:solidFill>
              <a:latin typeface="Times"/>
              <a:ea typeface="Times"/>
              <a:cs typeface="Times"/>
            </a:endParaRPr>
          </a:p>
          <a:p>
            <a:pPr algn="ctr"/>
            <a:r>
              <a:rPr lang="it-IT" b="1" dirty="0" err="1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1</a:t>
            </a:r>
            <a:r>
              <a:rPr lang="it-IT" b="1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 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INFN Laboratori Nazionali del Sud, Catania, Italy</a:t>
            </a:r>
          </a:p>
          <a:p>
            <a:pPr algn="ctr"/>
            <a:r>
              <a:rPr lang="it-IT" b="1" dirty="0" err="1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2</a:t>
            </a:r>
            <a:r>
              <a:rPr lang="it-IT" b="1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 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Università degli Studi di Enna “KORE”, Enna, Italy</a:t>
            </a:r>
          </a:p>
          <a:p>
            <a:pPr algn="ctr"/>
            <a:r>
              <a:rPr lang="it-IT" b="1" dirty="0" err="1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3</a:t>
            </a:r>
            <a:r>
              <a:rPr lang="it-IT" b="1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 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Dipartimento di Fisica ed Astronomia, Università degli Studi di Catania, Catania, Italy</a:t>
            </a:r>
          </a:p>
          <a:p>
            <a:pPr algn="ctr"/>
            <a:r>
              <a:rPr lang="it-IT" b="1" dirty="0" err="1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4</a:t>
            </a:r>
            <a:r>
              <a:rPr lang="it-IT" b="1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Department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of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Physics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and Joint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Institute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for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Nuclear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Astrophysics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University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of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Notre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Dame, IN, USA</a:t>
            </a:r>
          </a:p>
          <a:p>
            <a:pPr algn="ctr"/>
            <a:r>
              <a:rPr lang="it-IT" b="1" dirty="0" err="1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5</a:t>
            </a:r>
            <a:r>
              <a:rPr lang="it-IT" b="1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Nuclear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Physics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Institute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of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ASCR,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Rez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Czech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Republic</a:t>
            </a:r>
          </a:p>
          <a:p>
            <a:pPr algn="ctr"/>
            <a:r>
              <a:rPr lang="it-IT" b="1" dirty="0" err="1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6</a:t>
            </a:r>
            <a:r>
              <a:rPr lang="it-IT" b="1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Cyclotron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Institute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,Texas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A&amp;M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University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,College Station, TX, USA</a:t>
            </a:r>
          </a:p>
          <a:p>
            <a:pPr algn="ctr"/>
            <a:r>
              <a:rPr lang="it-IT" b="1" dirty="0" err="1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7</a:t>
            </a:r>
            <a:r>
              <a:rPr lang="it-IT" b="1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 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China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Institute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of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Atomic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Energy,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Beijing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China</a:t>
            </a:r>
          </a:p>
          <a:p>
            <a:pPr algn="ctr"/>
            <a:r>
              <a:rPr lang="it-IT" b="1" dirty="0" err="1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8</a:t>
            </a:r>
            <a:r>
              <a:rPr lang="it-IT" b="1" dirty="0" smtClean="0">
                <a:solidFill>
                  <a:schemeClr val="bg1"/>
                </a:solidFill>
                <a:latin typeface="Times"/>
                <a:ea typeface="Times"/>
                <a:cs typeface="Times"/>
              </a:rPr>
              <a:t> 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Lawrence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Livermore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National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Laboratory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</a:t>
            </a:r>
            <a:r>
              <a:rPr lang="it-IT" i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Livermore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, CA, USA</a:t>
            </a:r>
            <a:b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</a:br>
            <a:endParaRPr lang="it-IT" i="1" dirty="0" smtClean="0">
              <a:solidFill>
                <a:schemeClr val="bg1"/>
              </a:solidFill>
              <a:latin typeface="Helvetica"/>
              <a:ea typeface="Helvetica"/>
              <a:cs typeface="Helvetica"/>
            </a:endParaRPr>
          </a:p>
          <a:p>
            <a:pPr algn="ctr"/>
            <a:r>
              <a:rPr lang="it-IT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Contact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email</a:t>
            </a:r>
            <a:r>
              <a:rPr lang="it-IT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: </a:t>
            </a:r>
            <a:r>
              <a:rPr lang="it-IT" i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gulino@lns.infn.it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79651" y="6400800"/>
            <a:ext cx="62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220" dirty="0" smtClean="0"/>
              <a:t>INPC  2013        Firenze, Italy 2-7 JUNE 2013</a:t>
            </a:r>
            <a:endParaRPr lang="it-IT" b="1" spc="22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9179" y="224135"/>
            <a:ext cx="494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51825C"/>
                </a:solidFill>
              </a:rPr>
              <a:t>Thanks</a:t>
            </a:r>
            <a:r>
              <a:rPr lang="it-IT" sz="2400" b="1" dirty="0" smtClean="0">
                <a:solidFill>
                  <a:srgbClr val="51825C"/>
                </a:solidFill>
              </a:rPr>
              <a:t> </a:t>
            </a:r>
            <a:r>
              <a:rPr lang="it-IT" sz="2400" b="1" dirty="0" err="1" smtClean="0">
                <a:solidFill>
                  <a:srgbClr val="51825C"/>
                </a:solidFill>
              </a:rPr>
              <a:t>to</a:t>
            </a:r>
            <a:r>
              <a:rPr lang="it-IT" sz="2400" b="1" dirty="0" smtClean="0">
                <a:solidFill>
                  <a:srgbClr val="51825C"/>
                </a:solidFill>
              </a:rPr>
              <a:t> the COLLABORATION</a:t>
            </a:r>
            <a:endParaRPr lang="it-IT" sz="2400" b="1" dirty="0">
              <a:solidFill>
                <a:srgbClr val="51825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838199"/>
            <a:ext cx="9144000" cy="144000"/>
          </a:xfrm>
          <a:prstGeom prst="rect">
            <a:avLst/>
          </a:prstGeom>
          <a:solidFill>
            <a:srgbClr val="487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982199"/>
            <a:ext cx="9144000" cy="5418601"/>
          </a:xfrm>
          <a:prstGeom prst="rect">
            <a:avLst/>
          </a:prstGeom>
          <a:solidFill>
            <a:srgbClr val="7B1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300000"/>
              </a:lnSpc>
              <a:buFont typeface="Wingdings" charset="2"/>
              <a:buChar char="²"/>
            </a:pPr>
            <a:r>
              <a:rPr lang="en-GB" sz="2400" dirty="0" smtClean="0"/>
              <a:t>Why studying </a:t>
            </a:r>
            <a:r>
              <a:rPr lang="en-GB" sz="2400" baseline="30000" dirty="0" smtClean="0"/>
              <a:t>17</a:t>
            </a:r>
            <a:r>
              <a:rPr lang="en-GB" sz="2400" dirty="0" smtClean="0"/>
              <a:t>O(n,</a:t>
            </a:r>
            <a:r>
              <a:rPr lang="en-GB" sz="2400" dirty="0" smtClean="0">
                <a:latin typeface="Symbol" charset="2"/>
                <a:cs typeface="Symbol" charset="2"/>
              </a:rPr>
              <a:t>a</a:t>
            </a:r>
            <a:r>
              <a:rPr lang="en-GB" sz="2400" dirty="0" smtClean="0"/>
              <a:t>)</a:t>
            </a:r>
            <a:r>
              <a:rPr lang="en-GB" sz="2400" baseline="30000" dirty="0" smtClean="0"/>
              <a:t>14</a:t>
            </a:r>
            <a:r>
              <a:rPr lang="en-GB" sz="2400" dirty="0" smtClean="0"/>
              <a:t>C reaction</a:t>
            </a:r>
          </a:p>
          <a:p>
            <a:pPr>
              <a:lnSpc>
                <a:spcPct val="300000"/>
              </a:lnSpc>
              <a:buFont typeface="Wingdings" charset="2"/>
              <a:buChar char="²"/>
            </a:pPr>
            <a:r>
              <a:rPr lang="en-GB" sz="2400" dirty="0" smtClean="0"/>
              <a:t>From Trojan Horse Method to Virtual Neutron Method</a:t>
            </a:r>
          </a:p>
          <a:p>
            <a:pPr>
              <a:lnSpc>
                <a:spcPct val="300000"/>
              </a:lnSpc>
              <a:buFont typeface="Wingdings" charset="2"/>
              <a:buChar char="²"/>
            </a:pPr>
            <a:r>
              <a:rPr lang="en-GB" sz="2400" dirty="0" smtClean="0"/>
              <a:t> The experiments</a:t>
            </a:r>
          </a:p>
          <a:p>
            <a:pPr>
              <a:lnSpc>
                <a:spcPct val="300000"/>
              </a:lnSpc>
              <a:buFont typeface="Wingdings" charset="2"/>
              <a:buChar char="²"/>
            </a:pPr>
            <a:r>
              <a:rPr lang="en-GB" sz="2400" dirty="0" smtClean="0"/>
              <a:t> data analysis and results</a:t>
            </a:r>
          </a:p>
          <a:p>
            <a:pPr>
              <a:lnSpc>
                <a:spcPct val="300000"/>
              </a:lnSpc>
            </a:pP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79651" y="6400800"/>
            <a:ext cx="62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220" dirty="0" smtClean="0"/>
              <a:t>INPC  2013        Firenze, Italy 2-7 JUNE 2013</a:t>
            </a:r>
            <a:endParaRPr lang="it-IT" b="1" spc="22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9179" y="224135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51825C"/>
                </a:solidFill>
              </a:rPr>
              <a:t>SUMMARY</a:t>
            </a:r>
            <a:endParaRPr lang="it-IT" sz="2400" b="1" dirty="0">
              <a:solidFill>
                <a:srgbClr val="51825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838199"/>
            <a:ext cx="9144000" cy="144000"/>
          </a:xfrm>
          <a:prstGeom prst="rect">
            <a:avLst/>
          </a:prstGeom>
          <a:solidFill>
            <a:srgbClr val="487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990600"/>
            <a:ext cx="9144000" cy="5418601"/>
          </a:xfrm>
          <a:prstGeom prst="rect">
            <a:avLst/>
          </a:prstGeom>
          <a:solidFill>
            <a:srgbClr val="7B1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79651" y="6400800"/>
            <a:ext cx="62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220" dirty="0" smtClean="0"/>
              <a:t>INPC  2013        Firenze, Italy 2-7 JUNE 2013</a:t>
            </a:r>
            <a:endParaRPr lang="it-IT" b="1" spc="22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9179" y="224135"/>
            <a:ext cx="5776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51825C"/>
                </a:solidFill>
              </a:rPr>
              <a:t>THE </a:t>
            </a:r>
            <a:r>
              <a:rPr lang="it-IT" sz="2400" b="1" baseline="30000" dirty="0" smtClean="0">
                <a:solidFill>
                  <a:srgbClr val="51825C"/>
                </a:solidFill>
              </a:rPr>
              <a:t>17</a:t>
            </a:r>
            <a:r>
              <a:rPr lang="it-IT" sz="2400" b="1" dirty="0" err="1" smtClean="0">
                <a:solidFill>
                  <a:srgbClr val="51825C"/>
                </a:solidFill>
              </a:rPr>
              <a:t>O</a:t>
            </a:r>
            <a:r>
              <a:rPr lang="it-IT" sz="2400" b="1" dirty="0" smtClean="0">
                <a:solidFill>
                  <a:srgbClr val="51825C"/>
                </a:solidFill>
              </a:rPr>
              <a:t>(</a:t>
            </a:r>
            <a:r>
              <a:rPr lang="it-IT" sz="2400" b="1" i="1" dirty="0" err="1" smtClean="0">
                <a:solidFill>
                  <a:srgbClr val="51825C"/>
                </a:solidFill>
              </a:rPr>
              <a:t>n</a:t>
            </a:r>
            <a:r>
              <a:rPr lang="it-IT" sz="2400" b="1" dirty="0" smtClean="0">
                <a:solidFill>
                  <a:srgbClr val="51825C"/>
                </a:solidFill>
              </a:rPr>
              <a:t>,</a:t>
            </a:r>
            <a:r>
              <a:rPr lang="it-IT" sz="2400" b="1" dirty="0" smtClean="0">
                <a:solidFill>
                  <a:srgbClr val="51825C"/>
                </a:solidFill>
                <a:latin typeface="Symbol" charset="2"/>
                <a:cs typeface="Symbol" charset="2"/>
              </a:rPr>
              <a:t>a</a:t>
            </a:r>
            <a:r>
              <a:rPr lang="it-IT" sz="2400" b="1" dirty="0" smtClean="0">
                <a:solidFill>
                  <a:srgbClr val="51825C"/>
                </a:solidFill>
              </a:rPr>
              <a:t>) REACTION: status </a:t>
            </a:r>
            <a:r>
              <a:rPr lang="it-IT" sz="2400" b="1" dirty="0" err="1" smtClean="0">
                <a:solidFill>
                  <a:srgbClr val="51825C"/>
                </a:solidFill>
              </a:rPr>
              <a:t>of</a:t>
            </a:r>
            <a:r>
              <a:rPr lang="it-IT" sz="2400" b="1" dirty="0" smtClean="0">
                <a:solidFill>
                  <a:srgbClr val="51825C"/>
                </a:solidFill>
              </a:rPr>
              <a:t> art</a:t>
            </a:r>
            <a:endParaRPr lang="it-IT" sz="2400" b="1" dirty="0">
              <a:solidFill>
                <a:srgbClr val="51825C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1066800"/>
            <a:ext cx="548640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NUCLEAR REACTORS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179388" indent="-179388" defTabSz="26193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neutron induced reaction on </a:t>
            </a:r>
            <a:r>
              <a:rPr lang="en-US" baseline="30000" dirty="0" smtClean="0">
                <a:solidFill>
                  <a:schemeClr val="bg1"/>
                </a:solidFill>
              </a:rPr>
              <a:t>14</a:t>
            </a:r>
            <a:r>
              <a:rPr lang="en-US" dirty="0" smtClean="0">
                <a:solidFill>
                  <a:schemeClr val="bg1"/>
                </a:solidFill>
              </a:rPr>
              <a:t>N and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aseline="30000" dirty="0" smtClean="0">
                <a:solidFill>
                  <a:schemeClr val="bg1"/>
                </a:solidFill>
              </a:rPr>
              <a:t>17</a:t>
            </a:r>
            <a:r>
              <a:rPr lang="en-US" dirty="0" smtClean="0">
                <a:solidFill>
                  <a:schemeClr val="bg1"/>
                </a:solidFill>
              </a:rPr>
              <a:t>O are the dominant sources of the radioactive isotope </a:t>
            </a:r>
            <a:r>
              <a:rPr lang="en-US" baseline="30000" dirty="0" smtClean="0">
                <a:solidFill>
                  <a:schemeClr val="bg1"/>
                </a:solidFill>
              </a:rPr>
              <a:t>14</a:t>
            </a:r>
            <a:r>
              <a:rPr lang="en-US" dirty="0" smtClean="0">
                <a:solidFill>
                  <a:schemeClr val="bg1"/>
                </a:solidFill>
              </a:rPr>
              <a:t>C (T</a:t>
            </a:r>
            <a:r>
              <a:rPr lang="en-US" baseline="-25000" dirty="0" smtClean="0">
                <a:solidFill>
                  <a:schemeClr val="bg1"/>
                </a:solidFill>
              </a:rPr>
              <a:t>1/2</a:t>
            </a:r>
            <a:r>
              <a:rPr lang="en-US" dirty="0" smtClean="0">
                <a:solidFill>
                  <a:schemeClr val="bg1"/>
                </a:solidFill>
              </a:rPr>
              <a:t>= 5730 yr).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u="sng" dirty="0" smtClean="0">
                <a:solidFill>
                  <a:srgbClr val="FFFF00"/>
                </a:solidFill>
              </a:rPr>
              <a:t>NUCLEAR ASTROPHYSICS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179388" indent="-1793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 the inhomogeneous  big-bang model the </a:t>
            </a:r>
            <a:r>
              <a:rPr lang="en-US" baseline="30000" dirty="0" smtClean="0">
                <a:solidFill>
                  <a:schemeClr val="bg1"/>
                </a:solidFill>
              </a:rPr>
              <a:t>14</a:t>
            </a:r>
            <a:r>
              <a:rPr lang="en-US" dirty="0" smtClean="0">
                <a:solidFill>
                  <a:schemeClr val="bg1"/>
                </a:solidFill>
              </a:rPr>
              <a:t>C may act as a bottleneck in the production of elements heavier than A=17 </a:t>
            </a:r>
          </a:p>
          <a:p>
            <a:pPr marL="179388" indent="-179388">
              <a:buFont typeface="Arial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179388" indent="-1793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anomalies in </a:t>
            </a:r>
            <a:r>
              <a:rPr lang="en-US" baseline="30000" dirty="0" smtClean="0">
                <a:solidFill>
                  <a:schemeClr val="bg1"/>
                </a:solidFill>
              </a:rPr>
              <a:t>18</a:t>
            </a:r>
            <a:r>
              <a:rPr lang="en-US" dirty="0" smtClean="0">
                <a:solidFill>
                  <a:schemeClr val="bg1"/>
                </a:solidFill>
              </a:rPr>
              <a:t>O/</a:t>
            </a:r>
            <a:r>
              <a:rPr lang="en-US" baseline="30000" dirty="0" smtClean="0">
                <a:solidFill>
                  <a:schemeClr val="bg1"/>
                </a:solidFill>
              </a:rPr>
              <a:t>16</a:t>
            </a:r>
            <a:r>
              <a:rPr lang="en-US" dirty="0" smtClean="0">
                <a:solidFill>
                  <a:schemeClr val="bg1"/>
                </a:solidFill>
              </a:rPr>
              <a:t>O and </a:t>
            </a:r>
            <a:r>
              <a:rPr lang="en-US" baseline="30000" dirty="0" smtClean="0">
                <a:solidFill>
                  <a:schemeClr val="bg1"/>
                </a:solidFill>
              </a:rPr>
              <a:t>17</a:t>
            </a:r>
            <a:r>
              <a:rPr lang="en-US" dirty="0" smtClean="0">
                <a:solidFill>
                  <a:schemeClr val="bg1"/>
                </a:solidFill>
              </a:rPr>
              <a:t>O/</a:t>
            </a:r>
            <a:r>
              <a:rPr lang="en-US" baseline="30000" dirty="0" smtClean="0">
                <a:solidFill>
                  <a:schemeClr val="bg1"/>
                </a:solidFill>
              </a:rPr>
              <a:t>16</a:t>
            </a:r>
            <a:r>
              <a:rPr lang="en-US" dirty="0" smtClean="0">
                <a:solidFill>
                  <a:schemeClr val="bg1"/>
                </a:solidFill>
              </a:rPr>
              <a:t>O ratios found in asymptotic giant branch stars and in </a:t>
            </a:r>
            <a:r>
              <a:rPr lang="en-US" dirty="0" err="1" smtClean="0">
                <a:solidFill>
                  <a:schemeClr val="bg1"/>
                </a:solidFill>
              </a:rPr>
              <a:t>circumstellar</a:t>
            </a:r>
            <a:r>
              <a:rPr lang="en-US" dirty="0" smtClean="0">
                <a:solidFill>
                  <a:schemeClr val="bg1"/>
                </a:solidFill>
              </a:rPr>
              <a:t> Al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meteorite grains </a:t>
            </a:r>
          </a:p>
          <a:p>
            <a:pPr marL="179388" indent="-179388">
              <a:buFont typeface="Arial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179388" indent="-1793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neutron poison in the </a:t>
            </a:r>
            <a:r>
              <a:rPr lang="en-US" dirty="0" err="1" smtClean="0">
                <a:solidFill>
                  <a:schemeClr val="bg1"/>
                </a:solidFill>
              </a:rPr>
              <a:t>nucleosynthesis</a:t>
            </a:r>
            <a:r>
              <a:rPr lang="en-US" dirty="0" smtClean="0">
                <a:solidFill>
                  <a:schemeClr val="bg1"/>
                </a:solidFill>
              </a:rPr>
              <a:t> of the </a:t>
            </a:r>
            <a:r>
              <a:rPr lang="en-US" dirty="0" err="1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-process elements 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5715000" y="2967335"/>
            <a:ext cx="1906588" cy="2514600"/>
            <a:chOff x="6553200" y="2438400"/>
            <a:chExt cx="1906588" cy="2514600"/>
          </a:xfrm>
        </p:grpSpPr>
        <p:sp>
          <p:nvSpPr>
            <p:cNvPr id="13" name="Rettangolo 12"/>
            <p:cNvSpPr/>
            <p:nvPr/>
          </p:nvSpPr>
          <p:spPr>
            <a:xfrm>
              <a:off x="7467600" y="3657600"/>
              <a:ext cx="990600" cy="304800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7467600" y="3962400"/>
              <a:ext cx="990600" cy="304800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 </a:t>
              </a:r>
              <a:endParaRPr lang="it-IT" dirty="0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7467600" y="3429000"/>
              <a:ext cx="990600" cy="228600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8" name="Connettore 2 17"/>
            <p:cNvCxnSpPr/>
            <p:nvPr/>
          </p:nvCxnSpPr>
          <p:spPr>
            <a:xfrm>
              <a:off x="6705600" y="4114800"/>
              <a:ext cx="685800" cy="1588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6553200" y="3733800"/>
              <a:ext cx="990600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it-IT" dirty="0" smtClean="0">
                  <a:solidFill>
                    <a:srgbClr val="FFFF00"/>
                  </a:solidFill>
                </a:rPr>
                <a:t>8.0443</a:t>
              </a:r>
            </a:p>
            <a:p>
              <a:pPr>
                <a:spcAft>
                  <a:spcPts val="600"/>
                </a:spcAft>
              </a:pPr>
              <a:r>
                <a:rPr lang="it-IT" baseline="30000" dirty="0" smtClean="0">
                  <a:solidFill>
                    <a:srgbClr val="FFFF00"/>
                  </a:solidFill>
                </a:rPr>
                <a:t>17</a:t>
              </a:r>
              <a:r>
                <a:rPr lang="it-IT" dirty="0" err="1" smtClean="0">
                  <a:solidFill>
                    <a:srgbClr val="FFFF00"/>
                  </a:solidFill>
                </a:rPr>
                <a:t>O+n</a:t>
              </a:r>
              <a:endParaRPr lang="it-IT" dirty="0">
                <a:solidFill>
                  <a:srgbClr val="FFFF00"/>
                </a:solidFill>
              </a:endParaRPr>
            </a:p>
          </p:txBody>
        </p:sp>
        <p:cxnSp>
          <p:nvCxnSpPr>
            <p:cNvPr id="20" name="Connettore 1 19"/>
            <p:cNvCxnSpPr/>
            <p:nvPr/>
          </p:nvCxnSpPr>
          <p:spPr>
            <a:xfrm rot="5400000">
              <a:off x="6247606" y="3656806"/>
              <a:ext cx="2438400" cy="1588"/>
            </a:xfrm>
            <a:prstGeom prst="line">
              <a:avLst/>
            </a:prstGeom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>
              <a:off x="7239794" y="3733006"/>
              <a:ext cx="2438400" cy="1588"/>
            </a:xfrm>
            <a:prstGeom prst="line">
              <a:avLst/>
            </a:prstGeom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sellaDiTesto 24"/>
          <p:cNvSpPr txBox="1"/>
          <p:nvPr/>
        </p:nvSpPr>
        <p:spPr>
          <a:xfrm>
            <a:off x="7620000" y="3653135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8.282 </a:t>
            </a:r>
            <a:r>
              <a:rPr lang="it-IT" b="1" dirty="0" err="1" smtClean="0">
                <a:solidFill>
                  <a:srgbClr val="FFFF00"/>
                </a:solidFill>
              </a:rPr>
              <a:t>±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3</a:t>
            </a:r>
            <a:endParaRPr lang="it-IT" b="1" dirty="0" smtClean="0">
              <a:solidFill>
                <a:srgbClr val="FFFF00"/>
              </a:solidFill>
            </a:endParaRPr>
          </a:p>
          <a:p>
            <a:r>
              <a:rPr lang="it-IT" b="1" dirty="0" smtClean="0">
                <a:solidFill>
                  <a:srgbClr val="FFFF00"/>
                </a:solidFill>
              </a:rPr>
              <a:t>8.213 </a:t>
            </a:r>
            <a:r>
              <a:rPr lang="it-IT" b="1" dirty="0" err="1" smtClean="0">
                <a:solidFill>
                  <a:srgbClr val="FFFF00"/>
                </a:solidFill>
              </a:rPr>
              <a:t>±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4</a:t>
            </a:r>
            <a:endParaRPr lang="it-IT" b="1" dirty="0" smtClean="0">
              <a:solidFill>
                <a:srgbClr val="FFFF00"/>
              </a:solidFill>
            </a:endParaRPr>
          </a:p>
          <a:p>
            <a:r>
              <a:rPr lang="it-IT" b="1" dirty="0" smtClean="0">
                <a:solidFill>
                  <a:srgbClr val="FFFF00"/>
                </a:solidFill>
              </a:rPr>
              <a:t>8.125 </a:t>
            </a:r>
            <a:r>
              <a:rPr lang="it-IT" b="1" dirty="0" err="1" smtClean="0">
                <a:solidFill>
                  <a:srgbClr val="FFFF00"/>
                </a:solidFill>
              </a:rPr>
              <a:t>±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2</a:t>
            </a:r>
            <a:endParaRPr lang="it-IT" b="1" dirty="0" smtClean="0">
              <a:solidFill>
                <a:srgbClr val="FFFF00"/>
              </a:solidFill>
            </a:endParaRPr>
          </a:p>
          <a:p>
            <a:r>
              <a:rPr lang="it-IT" b="1" dirty="0" smtClean="0">
                <a:solidFill>
                  <a:srgbClr val="FFFF00"/>
                </a:solidFill>
              </a:rPr>
              <a:t>8.0378 </a:t>
            </a:r>
            <a:r>
              <a:rPr lang="it-IT" b="1" dirty="0" err="1" smtClean="0">
                <a:solidFill>
                  <a:srgbClr val="FFFF00"/>
                </a:solidFill>
              </a:rPr>
              <a:t>±</a:t>
            </a:r>
            <a:r>
              <a:rPr lang="it-IT" b="1" dirty="0" smtClean="0">
                <a:solidFill>
                  <a:srgbClr val="FFFF00"/>
                </a:solidFill>
              </a:rPr>
              <a:t> 0.7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858000" y="5481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aseline="30000" dirty="0" smtClean="0">
                <a:solidFill>
                  <a:schemeClr val="bg1"/>
                </a:solidFill>
              </a:rPr>
              <a:t>18</a:t>
            </a:r>
            <a:r>
              <a:rPr lang="it-IT" sz="2400" dirty="0" smtClean="0">
                <a:solidFill>
                  <a:schemeClr val="bg1"/>
                </a:solidFill>
              </a:rPr>
              <a:t>O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715000" y="11430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  <a:latin typeface="Comic Sans MS"/>
                <a:cs typeface="Comic Sans MS"/>
              </a:rPr>
              <a:t>The cross </a:t>
            </a:r>
            <a:r>
              <a:rPr lang="it-IT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section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this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reaction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characterized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by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Comic Sans MS"/>
              </a:rPr>
              <a:t> the </a:t>
            </a:r>
            <a:r>
              <a:rPr lang="it-IT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presence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several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narrow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resonant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states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Comic Sans MS"/>
              </a:rPr>
              <a:t> in the </a:t>
            </a:r>
            <a:r>
              <a:rPr lang="it-IT" baseline="30000" dirty="0" smtClean="0">
                <a:solidFill>
                  <a:srgbClr val="FFFFFF"/>
                </a:solidFill>
                <a:latin typeface="Comic Sans MS"/>
                <a:cs typeface="Comic Sans MS"/>
              </a:rPr>
              <a:t>18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Comic Sans MS"/>
              </a:rPr>
              <a:t>O </a:t>
            </a:r>
            <a:r>
              <a:rPr lang="it-IT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compound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nucleus</a:t>
            </a:r>
            <a:r>
              <a:rPr lang="it-IT" dirty="0" smtClean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lang="it-IT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656205" y="1066800"/>
            <a:ext cx="3429000" cy="52578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756600"/>
            <a:ext cx="9144000" cy="234000"/>
          </a:xfrm>
          <a:prstGeom prst="rect">
            <a:avLst/>
          </a:prstGeom>
          <a:solidFill>
            <a:srgbClr val="487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982199"/>
            <a:ext cx="9144000" cy="5418601"/>
          </a:xfrm>
          <a:prstGeom prst="rect">
            <a:avLst/>
          </a:prstGeom>
          <a:solidFill>
            <a:srgbClr val="7B1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79651" y="6400800"/>
            <a:ext cx="62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220" dirty="0" smtClean="0"/>
              <a:t>INPC  2013        Firenze, Italy 2-7 JUNE 2013</a:t>
            </a:r>
            <a:endParaRPr lang="it-IT" b="1" spc="22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9179" y="224135"/>
            <a:ext cx="5776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51825C"/>
                </a:solidFill>
              </a:rPr>
              <a:t>THE </a:t>
            </a:r>
            <a:r>
              <a:rPr lang="en-GB" sz="2400" b="1" baseline="30000" dirty="0" smtClean="0">
                <a:solidFill>
                  <a:srgbClr val="51825C"/>
                </a:solidFill>
              </a:rPr>
              <a:t>17</a:t>
            </a:r>
            <a:r>
              <a:rPr lang="en-GB" sz="2400" b="1" dirty="0" smtClean="0">
                <a:solidFill>
                  <a:srgbClr val="51825C"/>
                </a:solidFill>
              </a:rPr>
              <a:t>O(</a:t>
            </a:r>
            <a:r>
              <a:rPr lang="en-GB" sz="2400" b="1" i="1" dirty="0" smtClean="0">
                <a:solidFill>
                  <a:srgbClr val="51825C"/>
                </a:solidFill>
              </a:rPr>
              <a:t>n</a:t>
            </a:r>
            <a:r>
              <a:rPr lang="en-GB" sz="2400" b="1" dirty="0" smtClean="0">
                <a:solidFill>
                  <a:srgbClr val="51825C"/>
                </a:solidFill>
              </a:rPr>
              <a:t>,</a:t>
            </a:r>
            <a:r>
              <a:rPr lang="en-GB" sz="2400" b="1" dirty="0" smtClean="0">
                <a:solidFill>
                  <a:srgbClr val="51825C"/>
                </a:solidFill>
                <a:latin typeface="Symbol" charset="2"/>
                <a:cs typeface="Symbol" charset="2"/>
              </a:rPr>
              <a:t>a</a:t>
            </a:r>
            <a:r>
              <a:rPr lang="en-GB" sz="2400" b="1" dirty="0" smtClean="0">
                <a:solidFill>
                  <a:srgbClr val="51825C"/>
                </a:solidFill>
              </a:rPr>
              <a:t>) REACTION: status of art</a:t>
            </a:r>
            <a:endParaRPr lang="en-GB" sz="2400" b="1" dirty="0">
              <a:solidFill>
                <a:srgbClr val="51825C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181" y="1824038"/>
            <a:ext cx="3850419" cy="290036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71600"/>
            <a:ext cx="3429000" cy="261885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-228600" y="3733800"/>
            <a:ext cx="5486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FFFF"/>
                </a:solidFill>
              </a:rPr>
              <a:t>   </a:t>
            </a:r>
            <a:r>
              <a:rPr lang="it-IT" sz="1400" b="1" dirty="0" smtClean="0">
                <a:solidFill>
                  <a:srgbClr val="FFFFFF"/>
                </a:solidFill>
              </a:rPr>
              <a:t>Data </a:t>
            </a:r>
            <a:r>
              <a:rPr lang="it-IT" sz="1400" b="1" dirty="0" err="1" smtClean="0">
                <a:solidFill>
                  <a:srgbClr val="FFFFFF"/>
                </a:solidFill>
              </a:rPr>
              <a:t>from</a:t>
            </a:r>
            <a:r>
              <a:rPr lang="it-IT" sz="1400" b="1" dirty="0" smtClean="0">
                <a:solidFill>
                  <a:srgbClr val="FFFFFF"/>
                </a:solidFill>
              </a:rPr>
              <a:t>:</a:t>
            </a:r>
          </a:p>
          <a:p>
            <a:pPr marL="358775" indent="-179388">
              <a:buFont typeface="Arial"/>
              <a:buChar char="•"/>
            </a:pPr>
            <a:r>
              <a:rPr lang="it-IT" sz="1400" dirty="0" smtClean="0">
                <a:solidFill>
                  <a:srgbClr val="FFFFFF"/>
                </a:solidFill>
              </a:rPr>
              <a:t>P. E. </a:t>
            </a:r>
            <a:r>
              <a:rPr lang="it-IT" sz="1400" dirty="0" err="1" smtClean="0">
                <a:solidFill>
                  <a:srgbClr val="FFFFFF"/>
                </a:solidFill>
              </a:rPr>
              <a:t>Koehler</a:t>
            </a:r>
            <a:r>
              <a:rPr lang="it-IT" sz="1400" dirty="0" smtClean="0">
                <a:solidFill>
                  <a:srgbClr val="FFFFFF"/>
                </a:solidFill>
              </a:rPr>
              <a:t> and S. M. </a:t>
            </a:r>
            <a:r>
              <a:rPr lang="it-IT" sz="1400" dirty="0" err="1" smtClean="0">
                <a:solidFill>
                  <a:srgbClr val="FFFFFF"/>
                </a:solidFill>
              </a:rPr>
              <a:t>Graff</a:t>
            </a:r>
            <a:r>
              <a:rPr lang="it-IT" sz="1400" dirty="0" smtClean="0">
                <a:solidFill>
                  <a:srgbClr val="FFFFFF"/>
                </a:solidFill>
              </a:rPr>
              <a:t>, </a:t>
            </a:r>
            <a:r>
              <a:rPr lang="it-IT" sz="1400" dirty="0" err="1" smtClean="0">
                <a:solidFill>
                  <a:srgbClr val="FFFFFF"/>
                </a:solidFill>
              </a:rPr>
              <a:t>Phys</a:t>
            </a:r>
            <a:r>
              <a:rPr lang="it-IT" sz="1400" dirty="0" smtClean="0">
                <a:solidFill>
                  <a:srgbClr val="FFFFFF"/>
                </a:solidFill>
              </a:rPr>
              <a:t>. Rev. </a:t>
            </a:r>
            <a:r>
              <a:rPr lang="it-IT" sz="1400" dirty="0" err="1" smtClean="0">
                <a:solidFill>
                  <a:srgbClr val="FFFFFF"/>
                </a:solidFill>
              </a:rPr>
              <a:t>C</a:t>
            </a:r>
            <a:r>
              <a:rPr lang="it-IT" sz="1400" dirty="0" smtClean="0">
                <a:solidFill>
                  <a:srgbClr val="FFFFFF"/>
                </a:solidFill>
              </a:rPr>
              <a:t> </a:t>
            </a:r>
            <a:r>
              <a:rPr lang="it-IT" sz="1400" b="1" dirty="0" smtClean="0">
                <a:solidFill>
                  <a:srgbClr val="FFFFFF"/>
                </a:solidFill>
              </a:rPr>
              <a:t>44, 2788 (1991).</a:t>
            </a:r>
          </a:p>
          <a:p>
            <a:pPr marL="358775" indent="-179388">
              <a:buFont typeface="Arial"/>
              <a:buChar char="•"/>
            </a:pPr>
            <a:r>
              <a:rPr lang="it-IT" sz="1400" dirty="0" smtClean="0">
                <a:solidFill>
                  <a:srgbClr val="FFFFFF"/>
                </a:solidFill>
              </a:rPr>
              <a:t>H. </a:t>
            </a:r>
            <a:r>
              <a:rPr lang="it-IT" sz="1400" dirty="0" err="1" smtClean="0">
                <a:solidFill>
                  <a:srgbClr val="FFFFFF"/>
                </a:solidFill>
              </a:rPr>
              <a:t>Schatz</a:t>
            </a:r>
            <a:r>
              <a:rPr lang="it-IT" sz="1400" dirty="0" smtClean="0">
                <a:solidFill>
                  <a:srgbClr val="FFFFFF"/>
                </a:solidFill>
              </a:rPr>
              <a:t>, F. </a:t>
            </a:r>
            <a:r>
              <a:rPr lang="it-IT" sz="1400" dirty="0" err="1" smtClean="0">
                <a:solidFill>
                  <a:srgbClr val="FFFFFF"/>
                </a:solidFill>
              </a:rPr>
              <a:t>Kaeppeler</a:t>
            </a:r>
            <a:r>
              <a:rPr lang="it-IT" sz="1400" dirty="0" smtClean="0">
                <a:solidFill>
                  <a:srgbClr val="FFFFFF"/>
                </a:solidFill>
              </a:rPr>
              <a:t>, P. E. </a:t>
            </a:r>
            <a:r>
              <a:rPr lang="it-IT" sz="1400" dirty="0" err="1" smtClean="0">
                <a:solidFill>
                  <a:srgbClr val="FFFFFF"/>
                </a:solidFill>
              </a:rPr>
              <a:t>Koehler</a:t>
            </a:r>
            <a:r>
              <a:rPr lang="it-IT" sz="1400" dirty="0" smtClean="0">
                <a:solidFill>
                  <a:srgbClr val="FFFFFF"/>
                </a:solidFill>
              </a:rPr>
              <a:t>, M. </a:t>
            </a:r>
            <a:r>
              <a:rPr lang="it-IT" sz="1400" dirty="0" err="1" smtClean="0">
                <a:solidFill>
                  <a:srgbClr val="FFFFFF"/>
                </a:solidFill>
              </a:rPr>
              <a:t>Wiescher</a:t>
            </a:r>
            <a:r>
              <a:rPr lang="it-IT" sz="1400" dirty="0" smtClean="0">
                <a:solidFill>
                  <a:srgbClr val="FFFFFF"/>
                </a:solidFill>
              </a:rPr>
              <a:t>, and H. P. </a:t>
            </a:r>
            <a:r>
              <a:rPr lang="it-IT" sz="1400" dirty="0" err="1" smtClean="0">
                <a:solidFill>
                  <a:srgbClr val="FFFFFF"/>
                </a:solidFill>
              </a:rPr>
              <a:t>Trautvetter</a:t>
            </a:r>
            <a:r>
              <a:rPr lang="it-IT" sz="1400" dirty="0" smtClean="0">
                <a:solidFill>
                  <a:srgbClr val="FFFFFF"/>
                </a:solidFill>
              </a:rPr>
              <a:t>,  </a:t>
            </a:r>
            <a:r>
              <a:rPr lang="it-IT" sz="1400" dirty="0" err="1" smtClean="0">
                <a:solidFill>
                  <a:srgbClr val="FFFFFF"/>
                </a:solidFill>
              </a:rPr>
              <a:t>Astrophys</a:t>
            </a:r>
            <a:r>
              <a:rPr lang="it-IT" sz="1400" dirty="0" smtClean="0">
                <a:solidFill>
                  <a:srgbClr val="FFFFFF"/>
                </a:solidFill>
              </a:rPr>
              <a:t>. </a:t>
            </a:r>
            <a:r>
              <a:rPr lang="it-IT" sz="1400" dirty="0" err="1" smtClean="0">
                <a:solidFill>
                  <a:srgbClr val="FFFFFF"/>
                </a:solidFill>
              </a:rPr>
              <a:t>J</a:t>
            </a:r>
            <a:r>
              <a:rPr lang="it-IT" sz="1400" dirty="0" smtClean="0">
                <a:solidFill>
                  <a:srgbClr val="FFFFFF"/>
                </a:solidFill>
              </a:rPr>
              <a:t>. </a:t>
            </a:r>
            <a:r>
              <a:rPr lang="it-IT" sz="1400" b="1" dirty="0" smtClean="0">
                <a:solidFill>
                  <a:srgbClr val="FFFFFF"/>
                </a:solidFill>
              </a:rPr>
              <a:t>413, 750 (1993).</a:t>
            </a:r>
          </a:p>
          <a:p>
            <a:pPr marL="358775" indent="-179388">
              <a:buFont typeface="Arial"/>
              <a:buChar char="•"/>
            </a:pPr>
            <a:r>
              <a:rPr lang="it-IT" sz="1400" dirty="0" smtClean="0">
                <a:solidFill>
                  <a:srgbClr val="FFFFFF"/>
                </a:solidFill>
              </a:rPr>
              <a:t>R. M. </a:t>
            </a:r>
            <a:r>
              <a:rPr lang="it-IT" sz="1400" dirty="0" err="1" smtClean="0">
                <a:solidFill>
                  <a:srgbClr val="FFFFFF"/>
                </a:solidFill>
              </a:rPr>
              <a:t>Sanders</a:t>
            </a:r>
            <a:r>
              <a:rPr lang="it-IT" sz="1400" dirty="0" smtClean="0">
                <a:solidFill>
                  <a:srgbClr val="FFFFFF"/>
                </a:solidFill>
              </a:rPr>
              <a:t>, </a:t>
            </a:r>
            <a:r>
              <a:rPr lang="it-IT" sz="1400" dirty="0" err="1" smtClean="0">
                <a:solidFill>
                  <a:srgbClr val="FFFFFF"/>
                </a:solidFill>
              </a:rPr>
              <a:t>Phys</a:t>
            </a:r>
            <a:r>
              <a:rPr lang="it-IT" sz="1400" dirty="0" smtClean="0">
                <a:solidFill>
                  <a:srgbClr val="FFFFFF"/>
                </a:solidFill>
              </a:rPr>
              <a:t>. Rev. </a:t>
            </a:r>
            <a:r>
              <a:rPr lang="it-IT" sz="1400" b="1" dirty="0" smtClean="0">
                <a:solidFill>
                  <a:srgbClr val="FFFFFF"/>
                </a:solidFill>
              </a:rPr>
              <a:t>104, 1434 (1956)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52400" y="685800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    </a:t>
            </a:r>
            <a:r>
              <a:rPr lang="it-IT" sz="16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f</a:t>
            </a:r>
            <a:r>
              <a:rPr lang="it-IT" sz="16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rom  </a:t>
            </a:r>
            <a:r>
              <a:rPr lang="it-IT" sz="1600" dirty="0" smtClean="0">
                <a:solidFill>
                  <a:schemeClr val="bg1"/>
                </a:solidFill>
              </a:rPr>
              <a:t>    </a:t>
            </a:r>
            <a:r>
              <a:rPr lang="it-IT" sz="1600" dirty="0" err="1" smtClean="0">
                <a:solidFill>
                  <a:schemeClr val="bg1"/>
                </a:solidFill>
              </a:rPr>
              <a:t>J</a:t>
            </a:r>
            <a:r>
              <a:rPr lang="it-IT" sz="1600" dirty="0" smtClean="0">
                <a:solidFill>
                  <a:schemeClr val="bg1"/>
                </a:solidFill>
              </a:rPr>
              <a:t>. WAGEMANS </a:t>
            </a:r>
            <a:r>
              <a:rPr lang="it-IT" sz="1600" i="1" dirty="0" err="1" smtClean="0">
                <a:solidFill>
                  <a:schemeClr val="bg1"/>
                </a:solidFill>
              </a:rPr>
              <a:t>et</a:t>
            </a:r>
            <a:r>
              <a:rPr lang="it-IT" sz="1600" i="1" dirty="0" smtClean="0">
                <a:solidFill>
                  <a:schemeClr val="bg1"/>
                </a:solidFill>
              </a:rPr>
              <a:t> al. PHYSICAL REVIEW </a:t>
            </a:r>
            <a:r>
              <a:rPr lang="it-IT" sz="1600" i="1" dirty="0" err="1" smtClean="0">
                <a:solidFill>
                  <a:schemeClr val="bg1"/>
                </a:solidFill>
              </a:rPr>
              <a:t>C</a:t>
            </a:r>
            <a:r>
              <a:rPr lang="it-IT" sz="1600" i="1" dirty="0" smtClean="0">
                <a:solidFill>
                  <a:schemeClr val="bg1"/>
                </a:solidFill>
              </a:rPr>
              <a:t> </a:t>
            </a:r>
            <a:r>
              <a:rPr lang="it-IT" sz="1600" b="1" i="1" dirty="0" smtClean="0">
                <a:solidFill>
                  <a:schemeClr val="bg1"/>
                </a:solidFill>
              </a:rPr>
              <a:t>65 034614 (2002)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6200" y="990600"/>
            <a:ext cx="5410199" cy="369332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INFLUENCE OF SUBTRESHOLD RESONANCE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029200" y="4770328"/>
            <a:ext cx="3962400" cy="1554272"/>
          </a:xfrm>
          <a:prstGeom prst="rect">
            <a:avLst/>
          </a:prstGeom>
          <a:solidFill>
            <a:srgbClr val="E6B9B8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“</a:t>
            </a:r>
            <a:r>
              <a:rPr lang="en-GB" sz="1900" dirty="0" smtClean="0">
                <a:latin typeface="Comic Sans MS"/>
                <a:cs typeface="Comic Sans MS"/>
              </a:rPr>
              <a:t>The reaction rate at the astrophysical relevant temperatures was calculated and found to be a factor of 2–2.5 </a:t>
            </a:r>
            <a:r>
              <a:rPr lang="it-IT" sz="1900" dirty="0" err="1" smtClean="0">
                <a:latin typeface="Comic Sans MS"/>
                <a:cs typeface="Comic Sans MS"/>
              </a:rPr>
              <a:t>lower</a:t>
            </a:r>
            <a:r>
              <a:rPr lang="it-IT" sz="1900" dirty="0" smtClean="0">
                <a:latin typeface="Comic Sans MS"/>
                <a:cs typeface="Comic Sans MS"/>
              </a:rPr>
              <a:t> </a:t>
            </a:r>
            <a:r>
              <a:rPr lang="it-IT" sz="1900" dirty="0" err="1" smtClean="0">
                <a:latin typeface="Comic Sans MS"/>
                <a:cs typeface="Comic Sans MS"/>
              </a:rPr>
              <a:t>than</a:t>
            </a:r>
            <a:r>
              <a:rPr lang="it-IT" sz="1900" dirty="0" smtClean="0">
                <a:latin typeface="Comic Sans MS"/>
                <a:cs typeface="Comic Sans MS"/>
              </a:rPr>
              <a:t> </a:t>
            </a:r>
            <a:r>
              <a:rPr lang="it-IT" sz="1900" dirty="0" err="1" smtClean="0">
                <a:latin typeface="Comic Sans MS"/>
                <a:cs typeface="Comic Sans MS"/>
              </a:rPr>
              <a:t>previously</a:t>
            </a:r>
            <a:r>
              <a:rPr lang="it-IT" sz="1900" dirty="0" smtClean="0">
                <a:latin typeface="Comic Sans MS"/>
                <a:cs typeface="Comic Sans MS"/>
              </a:rPr>
              <a:t> </a:t>
            </a:r>
            <a:r>
              <a:rPr lang="it-IT" sz="1900" dirty="0" err="1" smtClean="0">
                <a:latin typeface="Comic Sans MS"/>
                <a:cs typeface="Comic Sans MS"/>
              </a:rPr>
              <a:t>adopted</a:t>
            </a:r>
            <a:r>
              <a:rPr lang="it-IT" sz="1900" dirty="0" smtClean="0">
                <a:latin typeface="Comic Sans MS"/>
                <a:cs typeface="Comic Sans MS"/>
              </a:rPr>
              <a:t>.“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419600" y="1371600"/>
            <a:ext cx="4648200" cy="369332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DIFFERENCES IN EXPERIMENTAL DATA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96318" y="4953000"/>
            <a:ext cx="4680482" cy="1261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900" dirty="0" smtClean="0">
                <a:latin typeface="Comic Sans MS"/>
                <a:cs typeface="Comic Sans MS"/>
              </a:rPr>
              <a:t>“</a:t>
            </a:r>
            <a:r>
              <a:rPr lang="en-GB" sz="1900" dirty="0" smtClean="0">
                <a:latin typeface="Comic Sans MS"/>
                <a:cs typeface="Comic Sans MS"/>
              </a:rPr>
              <a:t>The significant impact of the presence</a:t>
            </a:r>
          </a:p>
          <a:p>
            <a:r>
              <a:rPr lang="en-GB" sz="1900" dirty="0" smtClean="0">
                <a:latin typeface="Comic Sans MS"/>
                <a:cs typeface="Comic Sans MS"/>
              </a:rPr>
              <a:t>of the negative-energy </a:t>
            </a:r>
            <a:r>
              <a:rPr lang="en-GB" sz="1900" i="1" dirty="0" err="1" smtClean="0">
                <a:latin typeface="Comic Sans MS"/>
                <a:cs typeface="Comic Sans MS"/>
              </a:rPr>
              <a:t>p</a:t>
            </a:r>
            <a:r>
              <a:rPr lang="en-GB" sz="1900" i="1" dirty="0" smtClean="0">
                <a:latin typeface="Comic Sans MS"/>
                <a:cs typeface="Comic Sans MS"/>
              </a:rPr>
              <a:t>-wave resonance on the reaction </a:t>
            </a:r>
            <a:r>
              <a:rPr lang="en-GB" sz="1900" dirty="0" smtClean="0">
                <a:latin typeface="Comic Sans MS"/>
                <a:cs typeface="Comic Sans MS"/>
              </a:rPr>
              <a:t>rate was shown.”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334000" y="379273"/>
            <a:ext cx="4572000" cy="147732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8.213 </a:t>
            </a:r>
          </a:p>
          <a:p>
            <a:endParaRPr lang="it-IT" b="1" dirty="0" smtClean="0">
              <a:solidFill>
                <a:srgbClr val="0000FF"/>
              </a:solidFill>
            </a:endParaRPr>
          </a:p>
          <a:p>
            <a:endParaRPr lang="it-IT" b="1" dirty="0" smtClean="0">
              <a:solidFill>
                <a:srgbClr val="0000FF"/>
              </a:solidFill>
            </a:endParaRPr>
          </a:p>
          <a:p>
            <a:endParaRPr lang="it-IT" b="1" dirty="0" smtClean="0">
              <a:solidFill>
                <a:srgbClr val="0000FF"/>
              </a:solidFill>
            </a:endParaRPr>
          </a:p>
          <a:p>
            <a:r>
              <a:rPr lang="it-IT" b="1" dirty="0" smtClean="0">
                <a:solidFill>
                  <a:srgbClr val="0000FF"/>
                </a:solidFill>
              </a:rPr>
              <a:t>8.282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846600"/>
            <a:ext cx="9144000" cy="144000"/>
          </a:xfrm>
          <a:prstGeom prst="rect">
            <a:avLst/>
          </a:prstGeom>
          <a:solidFill>
            <a:srgbClr val="487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982199"/>
            <a:ext cx="9144000" cy="5418601"/>
          </a:xfrm>
          <a:prstGeom prst="rect">
            <a:avLst/>
          </a:prstGeom>
          <a:solidFill>
            <a:srgbClr val="7B1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79651" y="6400800"/>
            <a:ext cx="62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220" dirty="0" smtClean="0"/>
              <a:t>INPC  2013        Firenze, Italy 2-7 JUNE 2013</a:t>
            </a:r>
            <a:endParaRPr lang="it-IT" b="1" spc="22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9179" y="224135"/>
            <a:ext cx="791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51825C"/>
                </a:solidFill>
              </a:rPr>
              <a:t>INDIRECT METHODS: </a:t>
            </a:r>
            <a:r>
              <a:rPr lang="it-IT" sz="2400" b="1" dirty="0" err="1" smtClean="0">
                <a:solidFill>
                  <a:srgbClr val="51825C"/>
                </a:solidFill>
              </a:rPr>
              <a:t>Trojan</a:t>
            </a:r>
            <a:r>
              <a:rPr lang="it-IT" sz="2400" b="1" dirty="0" smtClean="0">
                <a:solidFill>
                  <a:srgbClr val="51825C"/>
                </a:solidFill>
              </a:rPr>
              <a:t> </a:t>
            </a:r>
            <a:r>
              <a:rPr lang="it-IT" sz="2400" b="1" dirty="0" err="1" smtClean="0">
                <a:solidFill>
                  <a:srgbClr val="51825C"/>
                </a:solidFill>
              </a:rPr>
              <a:t>Horse</a:t>
            </a:r>
            <a:r>
              <a:rPr lang="it-IT" sz="2400" b="1" dirty="0" smtClean="0">
                <a:solidFill>
                  <a:srgbClr val="51825C"/>
                </a:solidFill>
              </a:rPr>
              <a:t> </a:t>
            </a:r>
            <a:r>
              <a:rPr lang="it-IT" sz="2400" b="1" dirty="0" err="1" smtClean="0">
                <a:solidFill>
                  <a:srgbClr val="51825C"/>
                </a:solidFill>
              </a:rPr>
              <a:t>Method</a:t>
            </a:r>
            <a:r>
              <a:rPr lang="it-IT" sz="2400" b="1" dirty="0" smtClean="0">
                <a:solidFill>
                  <a:srgbClr val="51825C"/>
                </a:solidFill>
              </a:rPr>
              <a:t> </a:t>
            </a:r>
            <a:r>
              <a:rPr lang="it-IT" sz="2400" b="1" dirty="0" err="1" smtClean="0">
                <a:solidFill>
                  <a:srgbClr val="51825C"/>
                </a:solidFill>
              </a:rPr>
              <a:t>reminder</a:t>
            </a:r>
            <a:endParaRPr lang="it-IT" sz="2400" b="1" dirty="0">
              <a:solidFill>
                <a:srgbClr val="51825C"/>
              </a:solidFill>
            </a:endParaRPr>
          </a:p>
        </p:txBody>
      </p:sp>
      <p:pic>
        <p:nvPicPr>
          <p:cNvPr id="90" name="Immagine 89"/>
          <p:cNvPicPr>
            <a:picLocks noChangeAspect="1"/>
          </p:cNvPicPr>
          <p:nvPr/>
        </p:nvPicPr>
        <p:blipFill>
          <a:blip r:embed="rId2"/>
          <a:srcRect b="11476"/>
          <a:stretch>
            <a:fillRect/>
          </a:stretch>
        </p:blipFill>
        <p:spPr>
          <a:xfrm>
            <a:off x="0" y="3647273"/>
            <a:ext cx="6248399" cy="26612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" name="Rettangolo 90"/>
          <p:cNvSpPr/>
          <p:nvPr/>
        </p:nvSpPr>
        <p:spPr>
          <a:xfrm>
            <a:off x="0" y="990600"/>
            <a:ext cx="5791200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FFFF"/>
                </a:solidFill>
                <a:latin typeface="Comic Sans MS"/>
                <a:ea typeface="Times New Roman"/>
              </a:rPr>
              <a:t>IDEA </a:t>
            </a:r>
            <a:r>
              <a:rPr lang="it-IT" sz="2000" b="1" i="1" dirty="0" smtClean="0">
                <a:solidFill>
                  <a:srgbClr val="FFFFFF"/>
                </a:solidFill>
                <a:latin typeface="Comic Sans MS"/>
                <a:ea typeface="Times New Roman"/>
              </a:rPr>
              <a:t>(C. Spitaleri, 1990): </a:t>
            </a:r>
          </a:p>
          <a:p>
            <a:pPr>
              <a:spcAft>
                <a:spcPts val="600"/>
              </a:spcAft>
            </a:pPr>
            <a:r>
              <a:rPr lang="it-IT" sz="2000" b="1" i="1" dirty="0" smtClean="0">
                <a:solidFill>
                  <a:srgbClr val="FFFFFF"/>
                </a:solidFill>
                <a:latin typeface="Arial Unicode MS"/>
                <a:ea typeface="Times New Roman"/>
              </a:rPr>
              <a:t>Extract the cross </a:t>
            </a:r>
            <a:r>
              <a:rPr lang="it-IT" sz="2000" b="1" i="1" dirty="0" err="1" smtClean="0">
                <a:solidFill>
                  <a:srgbClr val="FFFFFF"/>
                </a:solidFill>
                <a:latin typeface="Arial Unicode MS"/>
                <a:ea typeface="Times New Roman"/>
              </a:rPr>
              <a:t>section</a:t>
            </a:r>
            <a:r>
              <a:rPr lang="it-IT" sz="2000" b="1" i="1" dirty="0" smtClean="0">
                <a:solidFill>
                  <a:srgbClr val="FFFFFF"/>
                </a:solidFill>
                <a:latin typeface="Arial Unicode MS"/>
                <a:ea typeface="Times New Roman"/>
              </a:rPr>
              <a:t> </a:t>
            </a:r>
            <a:r>
              <a:rPr lang="it-IT" sz="2000" b="1" i="1" dirty="0" smtClean="0">
                <a:solidFill>
                  <a:srgbClr val="FFFFFF"/>
                </a:solidFill>
                <a:latin typeface="Arial Unicode MS"/>
                <a:ea typeface="Times New Roman"/>
              </a:rPr>
              <a:t> </a:t>
            </a:r>
            <a:r>
              <a:rPr lang="it-IT" sz="2000" b="1" i="1" dirty="0" smtClean="0">
                <a:solidFill>
                  <a:srgbClr val="FFFFFF"/>
                </a:solidFill>
                <a:latin typeface="Symbol" pitchFamily="18" charset="2"/>
                <a:ea typeface="Times New Roman"/>
              </a:rPr>
              <a:t>s</a:t>
            </a:r>
            <a:r>
              <a:rPr lang="it-IT" sz="2000" b="1" i="1" dirty="0" smtClean="0">
                <a:solidFill>
                  <a:srgbClr val="FFFFFF"/>
                </a:solidFill>
                <a:latin typeface="Arial Unicode MS"/>
                <a:ea typeface="Times New Roman"/>
              </a:rPr>
              <a:t> </a:t>
            </a:r>
            <a:r>
              <a:rPr lang="it-IT" sz="2000" b="1" i="1" baseline="30000" dirty="0" smtClean="0">
                <a:solidFill>
                  <a:srgbClr val="FFFFFF"/>
                </a:solidFill>
                <a:latin typeface="Arial Unicode MS"/>
                <a:ea typeface="Times New Roman"/>
              </a:rPr>
              <a:t>2Body</a:t>
            </a:r>
            <a:r>
              <a:rPr lang="it-IT" sz="2000" b="1" i="1" dirty="0" smtClean="0">
                <a:solidFill>
                  <a:srgbClr val="FFFFFF"/>
                </a:solidFill>
                <a:latin typeface="Arial Unicode MS"/>
                <a:ea typeface="Times New Roman"/>
              </a:rPr>
              <a:t> for  </a:t>
            </a:r>
            <a:br>
              <a:rPr lang="it-IT" sz="2000" b="1" i="1" dirty="0" smtClean="0">
                <a:solidFill>
                  <a:srgbClr val="FFFFFF"/>
                </a:solidFill>
                <a:latin typeface="Arial Unicode MS"/>
                <a:ea typeface="Times New Roman"/>
              </a:rPr>
            </a:br>
            <a:r>
              <a:rPr lang="it-IT" sz="2000" b="1" i="1" dirty="0" smtClean="0">
                <a:solidFill>
                  <a:srgbClr val="FFFFFF"/>
                </a:solidFill>
                <a:latin typeface="Arial Unicode MS"/>
                <a:ea typeface="Times New Roman"/>
              </a:rPr>
              <a:t>		A + x  </a:t>
            </a:r>
            <a:r>
              <a:rPr lang="it-IT" sz="2000" b="1" i="1" dirty="0" smtClean="0">
                <a:solidFill>
                  <a:srgbClr val="FFFFFF"/>
                </a:solidFill>
                <a:latin typeface="Arial Unicode MS"/>
                <a:ea typeface="Times New Roman"/>
                <a:sym typeface="Wingdings"/>
              </a:rPr>
              <a:t>  B + b</a:t>
            </a:r>
          </a:p>
          <a:p>
            <a:pPr algn="just">
              <a:spcAft>
                <a:spcPts val="600"/>
              </a:spcAft>
            </a:pPr>
            <a:r>
              <a:rPr lang="it-IT" sz="2000" b="1" dirty="0" err="1" smtClean="0">
                <a:solidFill>
                  <a:srgbClr val="FFFFFF"/>
                </a:solidFill>
                <a:latin typeface="Arial Unicode MS"/>
                <a:ea typeface="Times New Roman"/>
              </a:rPr>
              <a:t>from</a:t>
            </a:r>
            <a:r>
              <a:rPr lang="it-IT" sz="2000" b="1" dirty="0" smtClean="0">
                <a:solidFill>
                  <a:srgbClr val="FFFFFF"/>
                </a:solidFill>
                <a:latin typeface="Arial Unicode MS"/>
                <a:ea typeface="Times New Roman"/>
              </a:rPr>
              <a:t>  </a:t>
            </a:r>
            <a:r>
              <a:rPr lang="it-IT" sz="2000" b="1" dirty="0" err="1" smtClean="0">
                <a:solidFill>
                  <a:srgbClr val="FFFFFF"/>
                </a:solidFill>
                <a:latin typeface="Arial Unicode MS"/>
                <a:ea typeface="Times New Roman"/>
              </a:rPr>
              <a:t>Quasi-free</a:t>
            </a:r>
            <a:r>
              <a:rPr lang="it-IT" sz="2000" b="1" dirty="0" smtClean="0">
                <a:solidFill>
                  <a:srgbClr val="FFFFFF"/>
                </a:solidFill>
                <a:latin typeface="Arial Unicode MS"/>
                <a:ea typeface="Times New Roman"/>
              </a:rPr>
              <a:t> </a:t>
            </a:r>
            <a:r>
              <a:rPr lang="it-IT" sz="2000" b="1" dirty="0" err="1" smtClean="0">
                <a:solidFill>
                  <a:srgbClr val="FFFFFF"/>
                </a:solidFill>
                <a:latin typeface="Arial Unicode MS"/>
                <a:ea typeface="Times New Roman"/>
              </a:rPr>
              <a:t>reaction</a:t>
            </a:r>
            <a:r>
              <a:rPr lang="it-IT" sz="2000" b="1" dirty="0" smtClean="0">
                <a:solidFill>
                  <a:srgbClr val="FFFFFF"/>
                </a:solidFill>
                <a:latin typeface="Arial Unicode MS"/>
                <a:ea typeface="Times New Roman"/>
              </a:rPr>
              <a:t> </a:t>
            </a:r>
            <a:r>
              <a:rPr lang="it-IT" sz="2000" b="1" dirty="0" err="1" smtClean="0">
                <a:solidFill>
                  <a:srgbClr val="FFFFFF"/>
                </a:solidFill>
                <a:latin typeface="Arial Unicode MS"/>
                <a:ea typeface="Times New Roman"/>
              </a:rPr>
              <a:t>channel</a:t>
            </a:r>
            <a:r>
              <a:rPr lang="it-IT" sz="2000" b="1" dirty="0" smtClean="0">
                <a:solidFill>
                  <a:srgbClr val="FFFFFF"/>
                </a:solidFill>
                <a:latin typeface="Arial Unicode MS"/>
                <a:ea typeface="Times New Roman"/>
              </a:rPr>
              <a:t> data </a:t>
            </a:r>
            <a:r>
              <a:rPr lang="it-IT" sz="2000" b="1" dirty="0" err="1" smtClean="0">
                <a:solidFill>
                  <a:srgbClr val="FFFFFF"/>
                </a:solidFill>
                <a:latin typeface="Arial Unicode MS"/>
                <a:ea typeface="Times New Roman"/>
              </a:rPr>
              <a:t>of</a:t>
            </a:r>
            <a:r>
              <a:rPr lang="it-IT" sz="2000" b="1" dirty="0" smtClean="0">
                <a:solidFill>
                  <a:srgbClr val="FFFFFF"/>
                </a:solidFill>
                <a:latin typeface="Arial Unicode MS"/>
                <a:ea typeface="Times New Roman"/>
              </a:rPr>
              <a:t> a </a:t>
            </a:r>
          </a:p>
          <a:p>
            <a:pPr algn="just">
              <a:spcAft>
                <a:spcPts val="600"/>
              </a:spcAft>
            </a:pPr>
            <a:r>
              <a:rPr lang="it-IT" sz="2000" b="1" dirty="0" err="1" smtClean="0">
                <a:solidFill>
                  <a:srgbClr val="FFFFFF"/>
                </a:solidFill>
                <a:latin typeface="Arial Unicode MS"/>
                <a:ea typeface="Times New Roman"/>
              </a:rPr>
              <a:t>three</a:t>
            </a:r>
            <a:r>
              <a:rPr lang="it-IT" sz="2000" b="1" dirty="0" smtClean="0">
                <a:solidFill>
                  <a:srgbClr val="FFFFFF"/>
                </a:solidFill>
                <a:latin typeface="Arial Unicode MS"/>
                <a:ea typeface="Times New Roman"/>
              </a:rPr>
              <a:t> body </a:t>
            </a:r>
            <a:r>
              <a:rPr lang="it-IT" sz="2000" b="1" dirty="0" err="1" smtClean="0">
                <a:solidFill>
                  <a:srgbClr val="FFFFFF"/>
                </a:solidFill>
                <a:latin typeface="Arial Unicode MS"/>
                <a:ea typeface="Times New Roman"/>
              </a:rPr>
              <a:t>reaction</a:t>
            </a:r>
            <a:endParaRPr lang="it-IT" sz="2000" b="1" i="1" dirty="0" smtClean="0">
              <a:solidFill>
                <a:srgbClr val="FFFFFF"/>
              </a:solidFill>
              <a:latin typeface="Arial Unicode MS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it-IT" sz="2000" b="1" dirty="0" smtClean="0">
                <a:solidFill>
                  <a:srgbClr val="FFFFFF"/>
                </a:solidFill>
                <a:latin typeface="Arial Unicode MS"/>
                <a:ea typeface="Times New Roman"/>
              </a:rPr>
              <a:t>		T + A  </a:t>
            </a:r>
            <a:r>
              <a:rPr lang="it-IT" sz="2000" b="1" dirty="0" smtClean="0">
                <a:solidFill>
                  <a:srgbClr val="FFFFFF"/>
                </a:solidFill>
                <a:latin typeface="Arial Unicode MS"/>
                <a:ea typeface="Times New Roman"/>
                <a:sym typeface="Wingdings"/>
              </a:rPr>
              <a:t>  B + b + s</a:t>
            </a:r>
          </a:p>
          <a:p>
            <a:pPr>
              <a:spcAft>
                <a:spcPts val="600"/>
              </a:spcAft>
            </a:pPr>
            <a:r>
              <a:rPr lang="it-IT" sz="2000" b="1" dirty="0" err="1" smtClean="0">
                <a:solidFill>
                  <a:srgbClr val="FFFFFF"/>
                </a:solidFill>
                <a:latin typeface="Arial Unicode MS"/>
                <a:ea typeface="Times New Roman"/>
              </a:rPr>
              <a:t>where</a:t>
            </a:r>
            <a:r>
              <a:rPr lang="it-IT" sz="2000" b="1" dirty="0" smtClean="0">
                <a:solidFill>
                  <a:srgbClr val="FFFFFF"/>
                </a:solidFill>
                <a:latin typeface="Arial Unicode MS"/>
                <a:ea typeface="Times New Roman"/>
              </a:rPr>
              <a:t> </a:t>
            </a:r>
            <a:r>
              <a:rPr lang="it-IT" sz="2000" b="1" dirty="0" err="1" smtClean="0">
                <a:solidFill>
                  <a:srgbClr val="FFFFFF"/>
                </a:solidFill>
                <a:latin typeface="Arial Unicode MS"/>
                <a:ea typeface="Times New Roman"/>
              </a:rPr>
              <a:t>T</a:t>
            </a:r>
            <a:r>
              <a:rPr lang="it-IT" sz="2000" b="1" dirty="0" smtClean="0">
                <a:solidFill>
                  <a:srgbClr val="FFFFFF"/>
                </a:solidFill>
                <a:latin typeface="Arial Unicode MS"/>
                <a:ea typeface="Times New Roman"/>
              </a:rPr>
              <a:t> </a:t>
            </a:r>
            <a:r>
              <a:rPr lang="it-IT" sz="2000" b="1" dirty="0" err="1" smtClean="0">
                <a:solidFill>
                  <a:srgbClr val="FFFFFF"/>
                </a:solidFill>
                <a:latin typeface="Arial Unicode MS"/>
                <a:ea typeface="Times New Roman"/>
              </a:rPr>
              <a:t>shows</a:t>
            </a:r>
            <a:r>
              <a:rPr lang="it-IT" sz="2000" b="1" dirty="0" smtClean="0">
                <a:solidFill>
                  <a:srgbClr val="FFFFFF"/>
                </a:solidFill>
                <a:latin typeface="Arial Unicode MS"/>
                <a:ea typeface="Times New Roman"/>
              </a:rPr>
              <a:t> a strong </a:t>
            </a:r>
            <a:r>
              <a:rPr lang="it-IT" sz="2000" b="1" dirty="0" err="1" smtClean="0">
                <a:solidFill>
                  <a:srgbClr val="FFFFFF"/>
                </a:solidFill>
                <a:latin typeface="Arial Unicode MS"/>
                <a:ea typeface="Times New Roman"/>
              </a:rPr>
              <a:t>clusterization</a:t>
            </a:r>
            <a:r>
              <a:rPr lang="it-IT" sz="2000" b="1" dirty="0" smtClean="0">
                <a:solidFill>
                  <a:srgbClr val="FFFFFF"/>
                </a:solidFill>
                <a:latin typeface="Arial Unicode MS"/>
                <a:ea typeface="Times New Roman"/>
              </a:rPr>
              <a:t> in </a:t>
            </a:r>
            <a:r>
              <a:rPr lang="it-IT" sz="2000" b="1" dirty="0" err="1" smtClean="0">
                <a:solidFill>
                  <a:srgbClr val="FFFFFF"/>
                </a:solidFill>
                <a:latin typeface="Arial Unicode MS"/>
                <a:ea typeface="Times New Roman"/>
              </a:rPr>
              <a:t>x+s</a:t>
            </a:r>
            <a:endParaRPr lang="it-IT" sz="2000" b="1" dirty="0" smtClean="0">
              <a:solidFill>
                <a:srgbClr val="FFFFFF"/>
              </a:solidFill>
              <a:latin typeface="Arial Unicode MS"/>
              <a:ea typeface="Times New Roman"/>
            </a:endParaRPr>
          </a:p>
          <a:p>
            <a:pPr>
              <a:lnSpc>
                <a:spcPts val="1300"/>
              </a:lnSpc>
              <a:spcBef>
                <a:spcPts val="1500"/>
              </a:spcBef>
              <a:spcAft>
                <a:spcPts val="150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dirty="0">
              <a:solidFill>
                <a:srgbClr val="FFFFFF"/>
              </a:solidFill>
              <a:latin typeface="Arial Unicode MS"/>
              <a:ea typeface="Times New Roman" charset="0"/>
              <a:cs typeface="Arial Unicode MS"/>
            </a:endParaRPr>
          </a:p>
        </p:txBody>
      </p:sp>
      <p:grpSp>
        <p:nvGrpSpPr>
          <p:cNvPr id="92" name="Group 9"/>
          <p:cNvGrpSpPr>
            <a:grpSpLocks/>
          </p:cNvGrpSpPr>
          <p:nvPr/>
        </p:nvGrpSpPr>
        <p:grpSpPr bwMode="auto">
          <a:xfrm>
            <a:off x="6248400" y="1066800"/>
            <a:ext cx="2908438" cy="2128116"/>
            <a:chOff x="409" y="521"/>
            <a:chExt cx="2082" cy="1566"/>
          </a:xfrm>
        </p:grpSpPr>
        <p:sp>
          <p:nvSpPr>
            <p:cNvPr id="93" name="Rectangle 10"/>
            <p:cNvSpPr>
              <a:spLocks noChangeArrowheads="1"/>
            </p:cNvSpPr>
            <p:nvPr/>
          </p:nvSpPr>
          <p:spPr bwMode="auto">
            <a:xfrm>
              <a:off x="409" y="521"/>
              <a:ext cx="2082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" name="Line 11"/>
            <p:cNvSpPr>
              <a:spLocks noChangeShapeType="1"/>
            </p:cNvSpPr>
            <p:nvPr/>
          </p:nvSpPr>
          <p:spPr bwMode="auto">
            <a:xfrm>
              <a:off x="586" y="825"/>
              <a:ext cx="800" cy="2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" name="Line 12"/>
            <p:cNvSpPr>
              <a:spLocks noChangeShapeType="1"/>
            </p:cNvSpPr>
            <p:nvPr/>
          </p:nvSpPr>
          <p:spPr bwMode="auto">
            <a:xfrm flipV="1">
              <a:off x="1386" y="708"/>
              <a:ext cx="759" cy="391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" name="Line 13"/>
            <p:cNvSpPr>
              <a:spLocks noChangeShapeType="1"/>
            </p:cNvSpPr>
            <p:nvPr/>
          </p:nvSpPr>
          <p:spPr bwMode="auto">
            <a:xfrm>
              <a:off x="1386" y="1099"/>
              <a:ext cx="799" cy="117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>
              <a:off x="1386" y="1099"/>
              <a:ext cx="0" cy="4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" name="Line 15"/>
            <p:cNvSpPr>
              <a:spLocks noChangeShapeType="1"/>
            </p:cNvSpPr>
            <p:nvPr/>
          </p:nvSpPr>
          <p:spPr bwMode="auto">
            <a:xfrm flipV="1">
              <a:off x="546" y="1568"/>
              <a:ext cx="840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" name="Line 16"/>
            <p:cNvSpPr>
              <a:spLocks noChangeShapeType="1"/>
            </p:cNvSpPr>
            <p:nvPr/>
          </p:nvSpPr>
          <p:spPr bwMode="auto">
            <a:xfrm>
              <a:off x="1386" y="1568"/>
              <a:ext cx="799" cy="27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" name="Text Box 17"/>
            <p:cNvSpPr txBox="1">
              <a:spLocks noChangeArrowheads="1"/>
            </p:cNvSpPr>
            <p:nvPr/>
          </p:nvSpPr>
          <p:spPr bwMode="auto">
            <a:xfrm>
              <a:off x="626" y="575"/>
              <a:ext cx="3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b="1" i="1" dirty="0" smtClean="0">
                  <a:latin typeface="Arial Unicode MS" charset="0"/>
                </a:rPr>
                <a:t>A</a:t>
              </a:r>
              <a:endParaRPr lang="it-IT" sz="2400" i="1" dirty="0">
                <a:latin typeface="Arial Unicode MS" charset="0"/>
              </a:endParaRPr>
            </a:p>
          </p:txBody>
        </p:sp>
        <p:sp>
          <p:nvSpPr>
            <p:cNvPr id="101" name="Text Box 18"/>
            <p:cNvSpPr txBox="1">
              <a:spLocks noChangeArrowheads="1"/>
            </p:cNvSpPr>
            <p:nvPr/>
          </p:nvSpPr>
          <p:spPr bwMode="auto">
            <a:xfrm>
              <a:off x="618" y="1708"/>
              <a:ext cx="267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dirty="0" err="1">
                  <a:latin typeface="Arial Unicode MS" charset="0"/>
                </a:rPr>
                <a:t>T</a:t>
              </a:r>
              <a:endParaRPr lang="it-IT" sz="2400" dirty="0">
                <a:latin typeface="Arial Unicode MS" charset="0"/>
              </a:endParaRPr>
            </a:p>
          </p:txBody>
        </p:sp>
        <p:sp>
          <p:nvSpPr>
            <p:cNvPr id="102" name="Text Box 19"/>
            <p:cNvSpPr txBox="1">
              <a:spLocks noChangeArrowheads="1"/>
            </p:cNvSpPr>
            <p:nvPr/>
          </p:nvSpPr>
          <p:spPr bwMode="auto">
            <a:xfrm>
              <a:off x="1898" y="1747"/>
              <a:ext cx="29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i="1" dirty="0" err="1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rPr>
                <a:t>s</a:t>
              </a:r>
              <a:endParaRPr lang="it-IT" sz="2400" i="1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3" name="Text Box 20"/>
            <p:cNvSpPr txBox="1">
              <a:spLocks noChangeArrowheads="1"/>
            </p:cNvSpPr>
            <p:nvPr/>
          </p:nvSpPr>
          <p:spPr bwMode="auto">
            <a:xfrm>
              <a:off x="1376" y="1237"/>
              <a:ext cx="302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i="1" dirty="0" err="1">
                  <a:solidFill>
                    <a:srgbClr val="FF0000"/>
                  </a:solidFill>
                  <a:latin typeface="Times New Roman"/>
                  <a:cs typeface="Times New Roman"/>
                </a:rPr>
                <a:t>x</a:t>
              </a:r>
              <a:endParaRPr lang="it-IT" sz="2400" i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4" name="Text Box 21"/>
            <p:cNvSpPr txBox="1">
              <a:spLocks noChangeArrowheads="1"/>
            </p:cNvSpPr>
            <p:nvPr/>
          </p:nvSpPr>
          <p:spPr bwMode="auto">
            <a:xfrm>
              <a:off x="1746" y="535"/>
              <a:ext cx="3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b="1" i="1" dirty="0" err="1" smtClean="0">
                  <a:solidFill>
                    <a:srgbClr val="0000FF"/>
                  </a:solidFill>
                  <a:latin typeface="Arial Unicode MS" charset="0"/>
                </a:rPr>
                <a:t>B</a:t>
              </a:r>
              <a:endParaRPr lang="it-IT" sz="2400" i="1" dirty="0">
                <a:solidFill>
                  <a:srgbClr val="0000FF"/>
                </a:solidFill>
                <a:latin typeface="Arial Unicode MS" charset="0"/>
              </a:endParaRPr>
            </a:p>
          </p:txBody>
        </p:sp>
        <p:sp>
          <p:nvSpPr>
            <p:cNvPr id="105" name="Text Box 22"/>
            <p:cNvSpPr txBox="1">
              <a:spLocks noChangeArrowheads="1"/>
            </p:cNvSpPr>
            <p:nvPr/>
          </p:nvSpPr>
          <p:spPr bwMode="auto">
            <a:xfrm>
              <a:off x="1904" y="911"/>
              <a:ext cx="2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i="1" dirty="0" err="1" smtClean="0">
                  <a:solidFill>
                    <a:srgbClr val="0000FF"/>
                  </a:solidFill>
                  <a:latin typeface="Arial Unicode MS"/>
                  <a:cs typeface="Arial Unicode MS"/>
                </a:rPr>
                <a:t>b</a:t>
              </a:r>
              <a:endParaRPr lang="it-IT" sz="2400" i="1" dirty="0">
                <a:solidFill>
                  <a:srgbClr val="0000FF"/>
                </a:solidFill>
                <a:latin typeface="Arial Unicode MS"/>
                <a:cs typeface="Arial Unicode MS"/>
              </a:endParaRPr>
            </a:p>
          </p:txBody>
        </p:sp>
      </p:grpSp>
      <p:sp>
        <p:nvSpPr>
          <p:cNvPr id="110" name="CasellaDiTesto 109"/>
          <p:cNvSpPr txBox="1"/>
          <p:nvPr/>
        </p:nvSpPr>
        <p:spPr>
          <a:xfrm>
            <a:off x="6324967" y="4038600"/>
            <a:ext cx="2895233" cy="21005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sz="1900" b="1" dirty="0" smtClean="0">
                <a:latin typeface="Arial Unicode MS"/>
              </a:rPr>
              <a:t>E</a:t>
            </a:r>
            <a:r>
              <a:rPr lang="it-IT" sz="1900" b="1" baseline="-25000" dirty="0" smtClean="0">
                <a:latin typeface="Arial Unicode MS"/>
              </a:rPr>
              <a:t>TA</a:t>
            </a:r>
            <a:r>
              <a:rPr lang="it-IT" sz="1900" b="1" dirty="0" smtClean="0">
                <a:latin typeface="Arial Unicode MS"/>
              </a:rPr>
              <a:t> = T-A relative </a:t>
            </a:r>
            <a:r>
              <a:rPr lang="it-IT" sz="1900" b="1" dirty="0" err="1" smtClean="0">
                <a:latin typeface="Arial Unicode MS"/>
              </a:rPr>
              <a:t>energy</a:t>
            </a:r>
            <a:endParaRPr lang="it-IT" sz="1900" b="1" dirty="0" smtClean="0">
              <a:latin typeface="Arial Unicode MS"/>
            </a:endParaRPr>
          </a:p>
          <a:p>
            <a:pPr>
              <a:lnSpc>
                <a:spcPct val="200000"/>
              </a:lnSpc>
            </a:pPr>
            <a:r>
              <a:rPr lang="it-IT" sz="1900" b="1" dirty="0" smtClean="0">
                <a:solidFill>
                  <a:srgbClr val="FF0000"/>
                </a:solidFill>
                <a:latin typeface="Arial Unicode MS"/>
              </a:rPr>
              <a:t>E</a:t>
            </a:r>
            <a:r>
              <a:rPr lang="it-IT" sz="1900" b="1" baseline="-25000" dirty="0" smtClean="0">
                <a:solidFill>
                  <a:srgbClr val="FF0000"/>
                </a:solidFill>
                <a:latin typeface="Arial Unicode MS"/>
              </a:rPr>
              <a:t>C</a:t>
            </a:r>
            <a:r>
              <a:rPr lang="it-IT" sz="1900" b="1" dirty="0" smtClean="0">
                <a:solidFill>
                  <a:srgbClr val="FF0000"/>
                </a:solidFill>
                <a:latin typeface="Arial Unicode MS"/>
              </a:rPr>
              <a:t> =T-A Coulomb </a:t>
            </a:r>
            <a:r>
              <a:rPr lang="it-IT" sz="1900" b="1" dirty="0" err="1" smtClean="0">
                <a:solidFill>
                  <a:srgbClr val="FF0000"/>
                </a:solidFill>
                <a:latin typeface="Arial Unicode MS"/>
              </a:rPr>
              <a:t>barrier</a:t>
            </a:r>
            <a:endParaRPr lang="it-IT" sz="1900" b="1" dirty="0" smtClean="0">
              <a:solidFill>
                <a:srgbClr val="FF0000"/>
              </a:solidFill>
              <a:latin typeface="Arial Unicode MS"/>
            </a:endParaRPr>
          </a:p>
          <a:p>
            <a:pPr>
              <a:lnSpc>
                <a:spcPct val="200000"/>
              </a:lnSpc>
            </a:pPr>
            <a:r>
              <a:rPr lang="it-IT" sz="1900" b="1" dirty="0" smtClean="0">
                <a:solidFill>
                  <a:srgbClr val="0000FF"/>
                </a:solidFill>
                <a:latin typeface="Arial Unicode MS"/>
              </a:rPr>
              <a:t>E</a:t>
            </a:r>
            <a:r>
              <a:rPr lang="it-IT" sz="1900" b="1" baseline="-25000" dirty="0" smtClean="0">
                <a:solidFill>
                  <a:srgbClr val="0000FF"/>
                </a:solidFill>
                <a:latin typeface="Arial Unicode MS"/>
              </a:rPr>
              <a:t>A</a:t>
            </a:r>
            <a:r>
              <a:rPr lang="it-IT" sz="1900" b="1" baseline="-25000" dirty="0" err="1" smtClean="0">
                <a:solidFill>
                  <a:srgbClr val="0000FF"/>
                </a:solidFill>
                <a:latin typeface="Arial Unicode MS"/>
              </a:rPr>
              <a:t>x</a:t>
            </a:r>
            <a:r>
              <a:rPr lang="it-IT" sz="1900" b="1" dirty="0" err="1" smtClean="0">
                <a:solidFill>
                  <a:srgbClr val="0000FF"/>
                </a:solidFill>
                <a:latin typeface="Arial Unicode MS"/>
              </a:rPr>
              <a:t>=</a:t>
            </a:r>
            <a:r>
              <a:rPr lang="it-IT" sz="1900" b="1" dirty="0" smtClean="0">
                <a:solidFill>
                  <a:srgbClr val="0000FF"/>
                </a:solidFill>
                <a:latin typeface="Arial Unicode MS"/>
              </a:rPr>
              <a:t> E</a:t>
            </a:r>
            <a:r>
              <a:rPr lang="it-IT" sz="1900" b="1" baseline="-25000" dirty="0" err="1" smtClean="0">
                <a:solidFill>
                  <a:srgbClr val="0000FF"/>
                </a:solidFill>
                <a:latin typeface="Arial Unicode MS"/>
              </a:rPr>
              <a:t>Bb</a:t>
            </a:r>
            <a:r>
              <a:rPr lang="it-IT" sz="1900" b="1" dirty="0" smtClean="0">
                <a:solidFill>
                  <a:srgbClr val="0000FF"/>
                </a:solidFill>
                <a:latin typeface="Arial Unicode MS"/>
              </a:rPr>
              <a:t> </a:t>
            </a:r>
            <a:r>
              <a:rPr lang="it-IT" sz="1900" b="1" dirty="0" err="1" smtClean="0">
                <a:solidFill>
                  <a:srgbClr val="0000FF"/>
                </a:solidFill>
                <a:latin typeface="Arial Unicode MS"/>
              </a:rPr>
              <a:t>–</a:t>
            </a:r>
            <a:r>
              <a:rPr lang="it-IT" sz="1900" b="1" dirty="0" smtClean="0">
                <a:solidFill>
                  <a:srgbClr val="0000FF"/>
                </a:solidFill>
                <a:latin typeface="Arial Unicode MS"/>
              </a:rPr>
              <a:t> Q</a:t>
            </a:r>
            <a:r>
              <a:rPr lang="it-IT" sz="1900" b="1" baseline="-25000" dirty="0" smtClean="0">
                <a:solidFill>
                  <a:srgbClr val="0000FF"/>
                </a:solidFill>
                <a:latin typeface="Arial Unicode MS"/>
              </a:rPr>
              <a:t>2body</a:t>
            </a:r>
            <a:r>
              <a:rPr lang="it-IT" sz="1900" b="1" dirty="0" smtClean="0">
                <a:solidFill>
                  <a:srgbClr val="0000FF"/>
                </a:solidFill>
                <a:latin typeface="Arial Unicode MS"/>
              </a:rPr>
              <a:t> (</a:t>
            </a:r>
            <a:r>
              <a:rPr lang="it-IT" sz="1900" b="1" dirty="0" err="1" smtClean="0">
                <a:solidFill>
                  <a:srgbClr val="0000FF"/>
                </a:solidFill>
                <a:latin typeface="Arial Unicode MS"/>
              </a:rPr>
              <a:t>pcp</a:t>
            </a:r>
            <a:r>
              <a:rPr lang="it-IT" sz="1900" b="1" dirty="0" smtClean="0">
                <a:solidFill>
                  <a:srgbClr val="0000FF"/>
                </a:solidFill>
                <a:latin typeface="Arial Unicode MS"/>
              </a:rPr>
              <a:t>)</a:t>
            </a:r>
          </a:p>
          <a:p>
            <a:pPr>
              <a:lnSpc>
                <a:spcPct val="200000"/>
              </a:lnSpc>
            </a:pPr>
            <a:endParaRPr lang="it-IT" sz="900" b="1" dirty="0" smtClean="0">
              <a:solidFill>
                <a:srgbClr val="0000FF"/>
              </a:solidFill>
              <a:latin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838199"/>
            <a:ext cx="9144000" cy="144000"/>
          </a:xfrm>
          <a:prstGeom prst="rect">
            <a:avLst/>
          </a:prstGeom>
          <a:solidFill>
            <a:srgbClr val="487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990600"/>
            <a:ext cx="9144000" cy="5418601"/>
          </a:xfrm>
          <a:prstGeom prst="rect">
            <a:avLst/>
          </a:prstGeom>
          <a:solidFill>
            <a:srgbClr val="7B1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200" kern="1500" spc="200" dirty="0" smtClean="0"/>
              <a:t>	TROJAN HORSE METHOD </a:t>
            </a:r>
            <a:br>
              <a:rPr lang="it-IT" sz="2200" kern="1500" spc="200" dirty="0" smtClean="0"/>
            </a:br>
            <a:r>
              <a:rPr lang="it-IT" sz="2200" kern="1500" spc="200" dirty="0" smtClean="0"/>
              <a:t> </a:t>
            </a:r>
            <a:br>
              <a:rPr lang="it-IT" sz="2200" kern="1500" spc="200" dirty="0" smtClean="0"/>
            </a:br>
            <a:r>
              <a:rPr lang="it-IT" sz="2200" kern="1500" spc="200" dirty="0" smtClean="0"/>
              <a:t>					</a:t>
            </a:r>
            <a:r>
              <a:rPr lang="it-IT" kern="1500" spc="200" dirty="0" smtClean="0">
                <a:solidFill>
                  <a:srgbClr val="FCE164"/>
                </a:solidFill>
                <a:latin typeface="Comic Sans MS"/>
                <a:cs typeface="Comic Sans MS"/>
              </a:rPr>
              <a:t>extended to</a:t>
            </a:r>
            <a:r>
              <a:rPr lang="it-IT" kern="1500" spc="200" dirty="0" smtClean="0">
                <a:latin typeface="Comic Sans MS"/>
                <a:cs typeface="Comic Sans MS"/>
              </a:rPr>
              <a:t> </a:t>
            </a:r>
            <a:r>
              <a:rPr lang="it-IT" sz="2200" kern="1500" spc="200" dirty="0" smtClean="0">
                <a:sym typeface="Wingdings"/>
              </a:rPr>
              <a:t></a:t>
            </a:r>
            <a:r>
              <a:rPr lang="it-IT" sz="2200" kern="1500" spc="200" dirty="0" smtClean="0"/>
              <a:t> VIRTUAL NEUTRON METHOD</a:t>
            </a:r>
          </a:p>
          <a:p>
            <a:endParaRPr lang="it-IT" sz="2200" kern="1500" spc="200" dirty="0" smtClean="0"/>
          </a:p>
          <a:p>
            <a:r>
              <a:rPr lang="it-IT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25400">
                    <a:schemeClr val="tx1"/>
                  </a:glow>
                </a:effectLst>
                <a:latin typeface="Comic Sans MS" charset="0"/>
              </a:rPr>
              <a:t>BASIC IDEA: </a:t>
            </a:r>
            <a:r>
              <a:rPr lang="it-IT" b="1" dirty="0" smtClean="0">
                <a:solidFill>
                  <a:srgbClr val="FFFF00"/>
                </a:solidFill>
                <a:latin typeface="Comic Sans MS" charset="0"/>
              </a:rPr>
              <a:t>USE OF THE QUASI-FREE BREAK-UP OF DEUTERON</a:t>
            </a:r>
          </a:p>
          <a:p>
            <a:r>
              <a:rPr lang="it-IT" b="1" dirty="0" smtClean="0">
                <a:solidFill>
                  <a:srgbClr val="FFFF00"/>
                </a:solidFill>
                <a:latin typeface="Comic Sans MS" charset="0"/>
              </a:rPr>
              <a:t> TO GET A VIRTUAL NEUTRON SOURCE</a:t>
            </a:r>
          </a:p>
          <a:p>
            <a:endParaRPr lang="it-IT" b="1" dirty="0" smtClean="0">
              <a:solidFill>
                <a:srgbClr val="FFFF00"/>
              </a:solidFill>
              <a:latin typeface="Comic Sans MS" charset="0"/>
            </a:endParaRPr>
          </a:p>
          <a:p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79651" y="6400800"/>
            <a:ext cx="62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220" dirty="0" smtClean="0"/>
              <a:t>INPC  2013        Firenze, Italy 2-7 JUNE 2013</a:t>
            </a:r>
            <a:endParaRPr lang="it-IT" b="1" spc="22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9179" y="224135"/>
            <a:ext cx="8591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51825C"/>
                </a:solidFill>
              </a:rPr>
              <a:t>From</a:t>
            </a:r>
            <a:r>
              <a:rPr lang="it-IT" sz="2400" b="1" dirty="0" smtClean="0">
                <a:solidFill>
                  <a:srgbClr val="51825C"/>
                </a:solidFill>
              </a:rPr>
              <a:t> TROJAN HORSE </a:t>
            </a:r>
            <a:r>
              <a:rPr lang="it-IT" sz="2400" b="1" dirty="0" err="1" smtClean="0">
                <a:solidFill>
                  <a:srgbClr val="51825C"/>
                </a:solidFill>
              </a:rPr>
              <a:t>to</a:t>
            </a:r>
            <a:r>
              <a:rPr lang="it-IT" sz="2400" b="1" dirty="0" smtClean="0">
                <a:solidFill>
                  <a:srgbClr val="51825C"/>
                </a:solidFill>
              </a:rPr>
              <a:t> VIRTUAL  NEUTRON METHOD</a:t>
            </a:r>
            <a:endParaRPr lang="it-IT" sz="2400" b="1" dirty="0">
              <a:solidFill>
                <a:srgbClr val="51825C"/>
              </a:solidFill>
            </a:endParaRPr>
          </a:p>
        </p:txBody>
      </p:sp>
      <p:grpSp>
        <p:nvGrpSpPr>
          <p:cNvPr id="41" name="Group 9"/>
          <p:cNvGrpSpPr>
            <a:grpSpLocks/>
          </p:cNvGrpSpPr>
          <p:nvPr/>
        </p:nvGrpSpPr>
        <p:grpSpPr bwMode="auto">
          <a:xfrm>
            <a:off x="304800" y="3800475"/>
            <a:ext cx="3690937" cy="2447925"/>
            <a:chOff x="464" y="521"/>
            <a:chExt cx="2325" cy="1542"/>
          </a:xfrm>
        </p:grpSpPr>
        <p:sp>
          <p:nvSpPr>
            <p:cNvPr id="42" name="Rectangle 10"/>
            <p:cNvSpPr>
              <a:spLocks noChangeArrowheads="1"/>
            </p:cNvSpPr>
            <p:nvPr/>
          </p:nvSpPr>
          <p:spPr bwMode="auto">
            <a:xfrm>
              <a:off x="464" y="521"/>
              <a:ext cx="2291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>
              <a:off x="586" y="825"/>
              <a:ext cx="800" cy="2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 flipV="1">
              <a:off x="1386" y="708"/>
              <a:ext cx="759" cy="391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>
              <a:off x="1386" y="1099"/>
              <a:ext cx="799" cy="117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" name="Line 14"/>
            <p:cNvSpPr>
              <a:spLocks noChangeShapeType="1"/>
            </p:cNvSpPr>
            <p:nvPr/>
          </p:nvSpPr>
          <p:spPr bwMode="auto">
            <a:xfrm>
              <a:off x="1386" y="1099"/>
              <a:ext cx="0" cy="4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 flipV="1">
              <a:off x="546" y="1568"/>
              <a:ext cx="840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>
              <a:off x="1386" y="1568"/>
              <a:ext cx="799" cy="27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626" y="575"/>
              <a:ext cx="3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b="1" i="1" dirty="0" smtClean="0">
                  <a:latin typeface="Arial Unicode MS" charset="0"/>
                </a:rPr>
                <a:t>A</a:t>
              </a:r>
              <a:endParaRPr lang="it-IT" sz="2400" i="1" dirty="0">
                <a:latin typeface="Arial Unicode MS" charset="0"/>
              </a:endParaRPr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618" y="170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Arial Unicode MS" charset="0"/>
                </a:rPr>
                <a:t>d</a:t>
              </a:r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1898" y="1747"/>
              <a:ext cx="29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i="1" dirty="0" err="1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rPr>
                <a:t>p</a:t>
              </a:r>
              <a:endParaRPr lang="it-IT" sz="2400" i="1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2" name="Text Box 20"/>
            <p:cNvSpPr txBox="1">
              <a:spLocks noChangeArrowheads="1"/>
            </p:cNvSpPr>
            <p:nvPr/>
          </p:nvSpPr>
          <p:spPr bwMode="auto">
            <a:xfrm>
              <a:off x="1376" y="1237"/>
              <a:ext cx="27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i="1" dirty="0" err="1">
                  <a:solidFill>
                    <a:srgbClr val="FF0000"/>
                  </a:solidFill>
                  <a:latin typeface="Times New Roman"/>
                  <a:cs typeface="Times New Roman"/>
                </a:rPr>
                <a:t>n</a:t>
              </a:r>
              <a:endParaRPr lang="it-IT" sz="2400" i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1746" y="535"/>
              <a:ext cx="3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b="1" i="1" dirty="0" err="1" smtClean="0">
                  <a:solidFill>
                    <a:srgbClr val="0000FF"/>
                  </a:solidFill>
                  <a:latin typeface="Arial Unicode MS" charset="0"/>
                </a:rPr>
                <a:t>B</a:t>
              </a:r>
              <a:endParaRPr lang="it-IT" sz="2400" i="1" dirty="0">
                <a:solidFill>
                  <a:srgbClr val="0000FF"/>
                </a:solidFill>
                <a:latin typeface="Arial Unicode MS" charset="0"/>
              </a:endParaRPr>
            </a:p>
          </p:txBody>
        </p:sp>
        <p:sp>
          <p:nvSpPr>
            <p:cNvPr id="54" name="Text Box 22"/>
            <p:cNvSpPr txBox="1">
              <a:spLocks noChangeArrowheads="1"/>
            </p:cNvSpPr>
            <p:nvPr/>
          </p:nvSpPr>
          <p:spPr bwMode="auto">
            <a:xfrm>
              <a:off x="1904" y="911"/>
              <a:ext cx="2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i="1" dirty="0" err="1" smtClean="0">
                  <a:solidFill>
                    <a:srgbClr val="0000FF"/>
                  </a:solidFill>
                  <a:latin typeface="Arial Unicode MS"/>
                  <a:cs typeface="Arial Unicode MS"/>
                </a:rPr>
                <a:t>b</a:t>
              </a:r>
              <a:endParaRPr lang="it-IT" sz="2400" i="1" dirty="0">
                <a:solidFill>
                  <a:srgbClr val="0000FF"/>
                </a:solidFill>
                <a:latin typeface="Arial Unicode MS"/>
                <a:cs typeface="Arial Unicode MS"/>
              </a:endParaRPr>
            </a:p>
          </p:txBody>
        </p:sp>
        <p:sp>
          <p:nvSpPr>
            <p:cNvPr id="55" name="Text Box 23"/>
            <p:cNvSpPr txBox="1">
              <a:spLocks noChangeArrowheads="1"/>
            </p:cNvSpPr>
            <p:nvPr/>
          </p:nvSpPr>
          <p:spPr bwMode="auto">
            <a:xfrm>
              <a:off x="1755" y="1528"/>
              <a:ext cx="7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 dirty="0" err="1">
                  <a:solidFill>
                    <a:srgbClr val="FF9900"/>
                  </a:solidFill>
                  <a:latin typeface="Arial Unicode MS" charset="0"/>
                </a:rPr>
                <a:t>spectator</a:t>
              </a:r>
              <a:endParaRPr lang="it-IT" b="1" dirty="0">
                <a:solidFill>
                  <a:srgbClr val="FF9900"/>
                </a:solidFill>
                <a:latin typeface="Arial Unicode MS" charset="0"/>
              </a:endParaRPr>
            </a:p>
          </p:txBody>
        </p:sp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603" y="1344"/>
              <a:ext cx="7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>
                  <a:solidFill>
                    <a:srgbClr val="CC0000"/>
                  </a:solidFill>
                  <a:latin typeface="Arial Unicode MS" charset="0"/>
                </a:rPr>
                <a:t>participant</a:t>
              </a:r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>
              <a:off x="2097" y="789"/>
              <a:ext cx="6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 dirty="0" err="1">
                  <a:solidFill>
                    <a:srgbClr val="3333CC"/>
                  </a:solidFill>
                  <a:latin typeface="Arial Unicode MS" charset="0"/>
                </a:rPr>
                <a:t>Detected</a:t>
              </a:r>
              <a:endParaRPr lang="it-IT" b="1" dirty="0">
                <a:solidFill>
                  <a:srgbClr val="3333CC"/>
                </a:solidFill>
                <a:latin typeface="Arial Unicode MS" charset="0"/>
              </a:endParaRPr>
            </a:p>
            <a:p>
              <a:r>
                <a:rPr lang="it-IT" b="1" dirty="0" err="1">
                  <a:solidFill>
                    <a:srgbClr val="3333CC"/>
                  </a:solidFill>
                  <a:latin typeface="Arial Unicode MS" charset="0"/>
                </a:rPr>
                <a:t>particles</a:t>
              </a:r>
              <a:endParaRPr lang="it-IT" b="1" dirty="0">
                <a:solidFill>
                  <a:srgbClr val="3333CC"/>
                </a:solidFill>
                <a:latin typeface="Arial Unicode MS" charset="0"/>
              </a:endParaRPr>
            </a:p>
          </p:txBody>
        </p:sp>
      </p:grpSp>
      <p:graphicFrame>
        <p:nvGraphicFramePr>
          <p:cNvPr id="58" name="Object 2"/>
          <p:cNvGraphicFramePr>
            <a:graphicFrameLocks noChangeAspect="1"/>
          </p:cNvGraphicFramePr>
          <p:nvPr/>
        </p:nvGraphicFramePr>
        <p:xfrm>
          <a:off x="4876800" y="5486400"/>
          <a:ext cx="38131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3" imgW="1993900" imgH="419100" progId="Equation.3">
                  <p:embed/>
                </p:oleObj>
              </mc:Choice>
              <mc:Fallback>
                <p:oleObj name="Equation" r:id="rId3" imgW="19939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486400"/>
                        <a:ext cx="3813175" cy="742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sellaDiTesto 25"/>
          <p:cNvSpPr txBox="1"/>
          <p:nvPr/>
        </p:nvSpPr>
        <p:spPr>
          <a:xfrm>
            <a:off x="4876800" y="3268256"/>
            <a:ext cx="4038600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If the Quasi-free mechanism is selected in PWIA the cross section of the reaction n+A</a:t>
            </a:r>
            <a:r>
              <a:rPr lang="it-IT" sz="2000" dirty="0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B+b can be deduced </a:t>
            </a:r>
            <a:endParaRPr lang="it-IT" sz="2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8534400" y="5955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838199"/>
            <a:ext cx="9144000" cy="144000"/>
          </a:xfrm>
          <a:prstGeom prst="rect">
            <a:avLst/>
          </a:prstGeom>
          <a:solidFill>
            <a:srgbClr val="487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982199"/>
            <a:ext cx="9144000" cy="5418601"/>
          </a:xfrm>
          <a:prstGeom prst="rect">
            <a:avLst/>
          </a:prstGeom>
          <a:solidFill>
            <a:srgbClr val="7B1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79651" y="6400800"/>
            <a:ext cx="62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220" dirty="0" smtClean="0"/>
              <a:t>INPC  2013        Firenze, Italy 2-7 JUNE 2013</a:t>
            </a:r>
            <a:endParaRPr lang="it-IT" b="1" spc="22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9179" y="224135"/>
            <a:ext cx="6853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51825C"/>
                </a:solidFill>
              </a:rPr>
              <a:t>FIRST APPLICATION: THE </a:t>
            </a:r>
            <a:r>
              <a:rPr lang="it-IT" sz="2400" b="1" baseline="30000" dirty="0" smtClean="0">
                <a:solidFill>
                  <a:srgbClr val="51825C"/>
                </a:solidFill>
              </a:rPr>
              <a:t>6</a:t>
            </a:r>
            <a:r>
              <a:rPr lang="it-IT" sz="2400" b="1" dirty="0" smtClean="0">
                <a:solidFill>
                  <a:srgbClr val="51825C"/>
                </a:solidFill>
              </a:rPr>
              <a:t>Li(</a:t>
            </a:r>
            <a:r>
              <a:rPr lang="it-IT" sz="2400" b="1" i="1" dirty="0" err="1" smtClean="0">
                <a:solidFill>
                  <a:srgbClr val="51825C"/>
                </a:solidFill>
              </a:rPr>
              <a:t>n</a:t>
            </a:r>
            <a:r>
              <a:rPr lang="it-IT" sz="2400" b="1" dirty="0" smtClean="0">
                <a:solidFill>
                  <a:srgbClr val="51825C"/>
                </a:solidFill>
              </a:rPr>
              <a:t>,</a:t>
            </a:r>
            <a:r>
              <a:rPr lang="it-IT" sz="2400" b="1" dirty="0" smtClean="0">
                <a:solidFill>
                  <a:srgbClr val="51825C"/>
                </a:solidFill>
                <a:latin typeface="Symbol" charset="2"/>
                <a:cs typeface="Symbol" charset="2"/>
              </a:rPr>
              <a:t>a</a:t>
            </a:r>
            <a:r>
              <a:rPr lang="it-IT" sz="2400" b="1" dirty="0" smtClean="0">
                <a:solidFill>
                  <a:srgbClr val="51825C"/>
                </a:solidFill>
              </a:rPr>
              <a:t>) REACTION</a:t>
            </a:r>
            <a:endParaRPr lang="it-IT" sz="2400" b="1" dirty="0">
              <a:solidFill>
                <a:srgbClr val="51825C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57200" y="3657600"/>
            <a:ext cx="3690937" cy="2447925"/>
            <a:chOff x="464" y="527"/>
            <a:chExt cx="2325" cy="1542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64" y="527"/>
              <a:ext cx="2291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86" y="825"/>
              <a:ext cx="800" cy="2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1386" y="708"/>
              <a:ext cx="759" cy="391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386" y="1099"/>
              <a:ext cx="799" cy="117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386" y="1099"/>
              <a:ext cx="0" cy="4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546" y="1568"/>
              <a:ext cx="840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386" y="1568"/>
              <a:ext cx="799" cy="27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626" y="629"/>
              <a:ext cx="3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b="1" baseline="30000">
                  <a:latin typeface="Arial Unicode MS" charset="0"/>
                </a:rPr>
                <a:t>6</a:t>
              </a:r>
              <a:r>
                <a:rPr lang="it-IT" sz="2400">
                  <a:latin typeface="Arial Unicode MS" charset="0"/>
                </a:rPr>
                <a:t>Li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618" y="170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Arial Unicode MS" charset="0"/>
                </a:rPr>
                <a:t>d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898" y="1747"/>
              <a:ext cx="29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i="1" dirty="0" err="1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rPr>
                <a:t>p</a:t>
              </a:r>
              <a:endParaRPr lang="it-IT" sz="2400" i="1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376" y="1237"/>
              <a:ext cx="27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i="1" dirty="0" err="1">
                  <a:solidFill>
                    <a:srgbClr val="FF0000"/>
                  </a:solidFill>
                  <a:latin typeface="Times New Roman"/>
                  <a:cs typeface="Times New Roman"/>
                </a:rPr>
                <a:t>n</a:t>
              </a:r>
              <a:endParaRPr lang="it-IT" sz="2400" i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1746" y="535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b="1" baseline="30000" dirty="0">
                  <a:solidFill>
                    <a:srgbClr val="0000FF"/>
                  </a:solidFill>
                  <a:latin typeface="Arial Unicode MS" charset="0"/>
                </a:rPr>
                <a:t>3</a:t>
              </a:r>
              <a:r>
                <a:rPr lang="it-IT" sz="2400" dirty="0">
                  <a:solidFill>
                    <a:srgbClr val="0000FF"/>
                  </a:solidFill>
                  <a:latin typeface="Arial Unicode MS" charset="0"/>
                </a:rPr>
                <a:t>H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1904" y="911"/>
              <a:ext cx="23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dirty="0">
                  <a:solidFill>
                    <a:srgbClr val="0000FF"/>
                  </a:solidFill>
                  <a:latin typeface="Symbol" charset="2"/>
                </a:rPr>
                <a:t>a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1755" y="1528"/>
              <a:ext cx="7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 dirty="0" err="1">
                  <a:solidFill>
                    <a:srgbClr val="FF9900"/>
                  </a:solidFill>
                  <a:latin typeface="Arial Unicode MS" charset="0"/>
                </a:rPr>
                <a:t>spectator</a:t>
              </a:r>
              <a:endParaRPr lang="it-IT" b="1" dirty="0">
                <a:solidFill>
                  <a:srgbClr val="FF9900"/>
                </a:solidFill>
                <a:latin typeface="Arial Unicode MS" charset="0"/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603" y="1344"/>
              <a:ext cx="7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>
                  <a:solidFill>
                    <a:srgbClr val="CC0000"/>
                  </a:solidFill>
                  <a:latin typeface="Arial Unicode MS" charset="0"/>
                </a:rPr>
                <a:t>participant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097" y="789"/>
              <a:ext cx="6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 dirty="0" err="1">
                  <a:solidFill>
                    <a:srgbClr val="3333CC"/>
                  </a:solidFill>
                  <a:latin typeface="Arial Unicode MS" charset="0"/>
                </a:rPr>
                <a:t>Detected</a:t>
              </a:r>
              <a:endParaRPr lang="it-IT" b="1" dirty="0">
                <a:solidFill>
                  <a:srgbClr val="3333CC"/>
                </a:solidFill>
                <a:latin typeface="Arial Unicode MS" charset="0"/>
              </a:endParaRPr>
            </a:p>
            <a:p>
              <a:r>
                <a:rPr lang="it-IT" b="1" dirty="0" err="1">
                  <a:solidFill>
                    <a:srgbClr val="3333CC"/>
                  </a:solidFill>
                  <a:latin typeface="Arial Unicode MS" charset="0"/>
                </a:rPr>
                <a:t>particles</a:t>
              </a:r>
              <a:endParaRPr lang="it-IT" b="1" dirty="0">
                <a:solidFill>
                  <a:srgbClr val="3333CC"/>
                </a:solidFill>
                <a:latin typeface="Arial Unicode MS" charset="0"/>
              </a:endParaRPr>
            </a:p>
          </p:txBody>
        </p:sp>
      </p:grp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509587" y="1123950"/>
            <a:ext cx="2843213" cy="2305050"/>
            <a:chOff x="3264" y="1104"/>
            <a:chExt cx="1872" cy="1824"/>
          </a:xfrm>
        </p:grpSpPr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3264" y="1104"/>
              <a:ext cx="1344" cy="76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baseline="30000" dirty="0"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r>
                <a:rPr lang="en-US" sz="2400" b="1" dirty="0">
                  <a:latin typeface="Times New Roman" charset="0"/>
                  <a:ea typeface="Times New Roman" charset="0"/>
                  <a:cs typeface="Times New Roman" charset="0"/>
                </a:rPr>
                <a:t>Li(</a:t>
              </a:r>
              <a:r>
                <a:rPr lang="en-US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</a:t>
              </a:r>
              <a:r>
                <a:rPr lang="en-US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,</a:t>
              </a:r>
              <a:r>
                <a:rPr lang="en-US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Symbol" charset="2"/>
                  <a:ea typeface="Times New Roman" charset="0"/>
                  <a:cs typeface="Times New Roman" charset="0"/>
                </a:rPr>
                <a:t>a</a:t>
              </a:r>
              <a:r>
                <a:rPr lang="en-US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  <a:r>
                <a:rPr lang="en-US" sz="2400" b="1" baseline="30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r>
                <a:rPr lang="en-US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</a:t>
              </a:r>
              <a:endParaRPr 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3360" y="2256"/>
              <a:ext cx="1344" cy="6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2400" b="1" dirty="0">
                  <a:latin typeface="Times New Roman" charset="0"/>
                  <a:ea typeface="Times New Roman" charset="0"/>
                  <a:cs typeface="Times New Roman" charset="0"/>
                </a:rPr>
                <a:t>d(</a:t>
              </a:r>
              <a:r>
                <a:rPr lang="en-GB" sz="2400" b="1" baseline="30000" dirty="0"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r>
                <a:rPr lang="en-GB" sz="2400" b="1" dirty="0">
                  <a:latin typeface="Times New Roman" charset="0"/>
                  <a:ea typeface="Times New Roman" charset="0"/>
                  <a:cs typeface="Times New Roman" charset="0"/>
                </a:rPr>
                <a:t>Li,</a:t>
              </a:r>
              <a:r>
                <a:rPr lang="en-GB" sz="2400" b="1" dirty="0">
                  <a:solidFill>
                    <a:srgbClr val="267CF2"/>
                  </a:solidFill>
                  <a:latin typeface="Symbol" charset="2"/>
                  <a:ea typeface="Times New Roman" charset="0"/>
                  <a:cs typeface="Times New Roman" charset="0"/>
                </a:rPr>
                <a:t>a </a:t>
              </a:r>
              <a:r>
                <a:rPr lang="en-GB" sz="2400" b="1" baseline="30000" dirty="0">
                  <a:solidFill>
                    <a:srgbClr val="267CF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r>
                <a:rPr lang="en-GB" sz="2400" b="1" dirty="0">
                  <a:solidFill>
                    <a:srgbClr val="267CF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H)</a:t>
              </a:r>
              <a:r>
                <a:rPr lang="en-GB" sz="2400" b="1" dirty="0">
                  <a:solidFill>
                    <a:srgbClr val="FF99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</a:t>
              </a:r>
              <a:endParaRPr lang="it-IT" sz="2400" b="1" dirty="0">
                <a:solidFill>
                  <a:srgbClr val="FF99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 rot="-5400000">
              <a:off x="4248" y="1752"/>
              <a:ext cx="1392" cy="384"/>
            </a:xfrm>
            <a:prstGeom prst="curvedUpArrow">
              <a:avLst>
                <a:gd name="adj1" fmla="val 72500"/>
                <a:gd name="adj2" fmla="val 145000"/>
                <a:gd name="adj3" fmla="val 33333"/>
              </a:avLst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57400"/>
            <a:ext cx="4169554" cy="36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ttangolo 30"/>
          <p:cNvSpPr/>
          <p:nvPr/>
        </p:nvSpPr>
        <p:spPr>
          <a:xfrm>
            <a:off x="4419600" y="5867400"/>
            <a:ext cx="4724400" cy="33855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it-IT" sz="1600" dirty="0" err="1" smtClean="0">
                <a:solidFill>
                  <a:srgbClr val="000000"/>
                </a:solidFill>
              </a:rPr>
              <a:t>J</a:t>
            </a:r>
            <a:r>
              <a:rPr lang="it-IT" sz="1600" dirty="0" smtClean="0">
                <a:solidFill>
                  <a:srgbClr val="000000"/>
                </a:solidFill>
              </a:rPr>
              <a:t>. </a:t>
            </a:r>
            <a:r>
              <a:rPr lang="it-IT" sz="1600" dirty="0" err="1" smtClean="0">
                <a:solidFill>
                  <a:srgbClr val="000000"/>
                </a:solidFill>
              </a:rPr>
              <a:t>of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</a:rPr>
              <a:t>Phys</a:t>
            </a:r>
            <a:r>
              <a:rPr lang="it-IT" sz="1600" dirty="0" smtClean="0">
                <a:solidFill>
                  <a:srgbClr val="000000"/>
                </a:solidFill>
              </a:rPr>
              <a:t>. </a:t>
            </a:r>
            <a:r>
              <a:rPr lang="it-IT" sz="1600" dirty="0" err="1" smtClean="0">
                <a:solidFill>
                  <a:srgbClr val="000000"/>
                </a:solidFill>
              </a:rPr>
              <a:t>G</a:t>
            </a:r>
            <a:r>
              <a:rPr lang="it-IT" sz="1600" dirty="0" smtClean="0">
                <a:solidFill>
                  <a:srgbClr val="000000"/>
                </a:solidFill>
              </a:rPr>
              <a:t>, </a:t>
            </a:r>
            <a:r>
              <a:rPr lang="it-IT" sz="1600" dirty="0" err="1" smtClean="0">
                <a:solidFill>
                  <a:srgbClr val="000000"/>
                </a:solidFill>
              </a:rPr>
              <a:t>Nucl</a:t>
            </a:r>
            <a:r>
              <a:rPr lang="it-IT" sz="1600" dirty="0" smtClean="0">
                <a:solidFill>
                  <a:srgbClr val="000000"/>
                </a:solidFill>
              </a:rPr>
              <a:t>. </a:t>
            </a:r>
            <a:r>
              <a:rPr lang="it-IT" sz="1600" dirty="0" err="1" smtClean="0">
                <a:solidFill>
                  <a:srgbClr val="000000"/>
                </a:solidFill>
              </a:rPr>
              <a:t>Part.Phys.</a:t>
            </a:r>
            <a:r>
              <a:rPr lang="it-IT" sz="1600" dirty="0" smtClean="0">
                <a:solidFill>
                  <a:srgbClr val="000000"/>
                </a:solidFill>
              </a:rPr>
              <a:t> 37, 125105 (2010)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4572000" y="1066800"/>
            <a:ext cx="4169554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spc="300" baseline="30000" dirty="0" smtClean="0">
                <a:solidFill>
                  <a:srgbClr val="FF0000"/>
                </a:solidFill>
              </a:rPr>
              <a:t>6</a:t>
            </a:r>
            <a:r>
              <a:rPr lang="it-IT" sz="2400" spc="300" dirty="0" smtClean="0">
                <a:solidFill>
                  <a:srgbClr val="FF0000"/>
                </a:solidFill>
              </a:rPr>
              <a:t>Li(</a:t>
            </a:r>
            <a:r>
              <a:rPr lang="it-IT" sz="2400" spc="300" dirty="0" err="1" smtClean="0">
                <a:solidFill>
                  <a:srgbClr val="FF0000"/>
                </a:solidFill>
              </a:rPr>
              <a:t>n</a:t>
            </a:r>
            <a:r>
              <a:rPr lang="it-IT" sz="2400" spc="300" dirty="0" smtClean="0">
                <a:solidFill>
                  <a:srgbClr val="FF0000"/>
                </a:solidFill>
              </a:rPr>
              <a:t>,</a:t>
            </a:r>
            <a:r>
              <a:rPr lang="it-IT" sz="2400" spc="3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it-IT" sz="2400" spc="300" dirty="0" smtClean="0">
                <a:solidFill>
                  <a:srgbClr val="FF0000"/>
                </a:solidFill>
              </a:rPr>
              <a:t>)</a:t>
            </a:r>
            <a:r>
              <a:rPr lang="it-IT" sz="2400" spc="300" dirty="0" err="1" smtClean="0">
                <a:solidFill>
                  <a:srgbClr val="FF0000"/>
                </a:solidFill>
              </a:rPr>
              <a:t>t</a:t>
            </a:r>
            <a:r>
              <a:rPr lang="it-IT" sz="2400" spc="300" dirty="0" smtClean="0">
                <a:solidFill>
                  <a:srgbClr val="FF0000"/>
                </a:solidFill>
              </a:rPr>
              <a:t> cross </a:t>
            </a:r>
            <a:r>
              <a:rPr lang="it-IT" sz="2400" spc="300" dirty="0" err="1" smtClean="0">
                <a:solidFill>
                  <a:srgbClr val="FF0000"/>
                </a:solidFill>
              </a:rPr>
              <a:t>section</a:t>
            </a:r>
            <a:endParaRPr lang="it-IT" sz="2400" spc="300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						</a:t>
            </a:r>
            <a:r>
              <a:rPr lang="it-IT" sz="1400" dirty="0" smtClean="0"/>
              <a:t>___	</a:t>
            </a:r>
            <a:r>
              <a:rPr lang="it-IT" sz="1400" dirty="0" err="1" smtClean="0"/>
              <a:t>direct</a:t>
            </a:r>
            <a:r>
              <a:rPr lang="it-IT" sz="1400" dirty="0" smtClean="0"/>
              <a:t> data</a:t>
            </a:r>
          </a:p>
          <a:p>
            <a:r>
              <a:rPr lang="it-IT" sz="1400" dirty="0" smtClean="0"/>
              <a:t>						  O	TH data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838199"/>
            <a:ext cx="9144000" cy="144000"/>
          </a:xfrm>
          <a:prstGeom prst="rect">
            <a:avLst/>
          </a:prstGeom>
          <a:solidFill>
            <a:srgbClr val="487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990600"/>
            <a:ext cx="9144000" cy="5418601"/>
          </a:xfrm>
          <a:prstGeom prst="rect">
            <a:avLst/>
          </a:prstGeom>
          <a:solidFill>
            <a:srgbClr val="7B1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79651" y="6400800"/>
            <a:ext cx="62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220" dirty="0" smtClean="0"/>
              <a:t>INPC  2013        Firenze, Italy 2-7 JUNE 2013</a:t>
            </a:r>
            <a:endParaRPr lang="it-IT" b="1" spc="22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9179" y="224135"/>
            <a:ext cx="7302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51825C"/>
                </a:solidFill>
              </a:rPr>
              <a:t>THE </a:t>
            </a:r>
            <a:r>
              <a:rPr lang="it-IT" sz="2400" b="1" baseline="30000" dirty="0" smtClean="0">
                <a:solidFill>
                  <a:srgbClr val="51825C"/>
                </a:solidFill>
              </a:rPr>
              <a:t>17</a:t>
            </a:r>
            <a:r>
              <a:rPr lang="it-IT" sz="2400" b="1" dirty="0" smtClean="0">
                <a:solidFill>
                  <a:srgbClr val="51825C"/>
                </a:solidFill>
              </a:rPr>
              <a:t>O(</a:t>
            </a:r>
            <a:r>
              <a:rPr lang="it-IT" sz="2400" b="1" i="1" dirty="0" err="1" smtClean="0">
                <a:solidFill>
                  <a:srgbClr val="51825C"/>
                </a:solidFill>
              </a:rPr>
              <a:t>n</a:t>
            </a:r>
            <a:r>
              <a:rPr lang="it-IT" sz="2400" b="1" dirty="0" smtClean="0">
                <a:solidFill>
                  <a:srgbClr val="51825C"/>
                </a:solidFill>
              </a:rPr>
              <a:t>,</a:t>
            </a:r>
            <a:r>
              <a:rPr lang="it-IT" sz="2400" b="1" dirty="0" smtClean="0">
                <a:solidFill>
                  <a:srgbClr val="51825C"/>
                </a:solidFill>
                <a:latin typeface="Symbol" charset="2"/>
                <a:cs typeface="Symbol" charset="2"/>
              </a:rPr>
              <a:t>a</a:t>
            </a:r>
            <a:r>
              <a:rPr lang="it-IT" sz="2400" b="1" dirty="0" smtClean="0">
                <a:solidFill>
                  <a:srgbClr val="51825C"/>
                </a:solidFill>
              </a:rPr>
              <a:t>) REACTION: the </a:t>
            </a:r>
            <a:r>
              <a:rPr lang="it-IT" sz="2400" b="1" baseline="30000" dirty="0" smtClean="0">
                <a:solidFill>
                  <a:srgbClr val="51825C"/>
                </a:solidFill>
              </a:rPr>
              <a:t>17</a:t>
            </a:r>
            <a:r>
              <a:rPr lang="it-IT" sz="2400" b="1" dirty="0" err="1" smtClean="0">
                <a:solidFill>
                  <a:srgbClr val="51825C"/>
                </a:solidFill>
              </a:rPr>
              <a:t>O+</a:t>
            </a:r>
            <a:r>
              <a:rPr lang="it-IT" sz="2400" b="1" i="1" dirty="0" err="1" smtClean="0">
                <a:solidFill>
                  <a:srgbClr val="51825C"/>
                </a:solidFill>
              </a:rPr>
              <a:t>d</a:t>
            </a:r>
            <a:r>
              <a:rPr lang="it-IT" sz="2400" b="1" dirty="0" smtClean="0">
                <a:solidFill>
                  <a:srgbClr val="51825C"/>
                </a:solidFill>
              </a:rPr>
              <a:t> </a:t>
            </a:r>
            <a:r>
              <a:rPr lang="it-IT" sz="2400" b="1" dirty="0" err="1" smtClean="0">
                <a:solidFill>
                  <a:srgbClr val="51825C"/>
                </a:solidFill>
              </a:rPr>
              <a:t>experiments</a:t>
            </a:r>
            <a:endParaRPr lang="it-IT" sz="2400" b="1" dirty="0">
              <a:solidFill>
                <a:srgbClr val="51825C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971800"/>
            <a:ext cx="3458171" cy="29707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37" name="Gruppo 36"/>
          <p:cNvGrpSpPr/>
          <p:nvPr/>
        </p:nvGrpSpPr>
        <p:grpSpPr>
          <a:xfrm>
            <a:off x="228600" y="1264622"/>
            <a:ext cx="2591836" cy="1754327"/>
            <a:chOff x="838200" y="838200"/>
            <a:chExt cx="2591836" cy="1754327"/>
          </a:xfrm>
        </p:grpSpPr>
        <p:sp>
          <p:nvSpPr>
            <p:cNvPr id="38" name="CasellaDiTesto 37"/>
            <p:cNvSpPr txBox="1"/>
            <p:nvPr/>
          </p:nvSpPr>
          <p:spPr>
            <a:xfrm>
              <a:off x="838200" y="838200"/>
              <a:ext cx="2591836" cy="17543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ym typeface="Wingdings"/>
                </a:rPr>
                <a:t>			</a:t>
              </a:r>
              <a:r>
                <a:rPr lang="it-IT" baseline="30000" dirty="0" smtClean="0">
                  <a:sym typeface="Wingdings"/>
                </a:rPr>
                <a:t>14</a:t>
              </a:r>
              <a:r>
                <a:rPr lang="it-IT" dirty="0" smtClean="0">
                  <a:sym typeface="Wingdings"/>
                </a:rPr>
                <a:t>N+</a:t>
              </a:r>
              <a:r>
                <a:rPr lang="it-IT" dirty="0" smtClean="0">
                  <a:latin typeface="Symbol" charset="2"/>
                  <a:cs typeface="Symbol" charset="2"/>
                  <a:sym typeface="Wingdings"/>
                </a:rPr>
                <a:t>a</a:t>
              </a:r>
              <a:r>
                <a:rPr lang="it-IT" dirty="0" smtClean="0">
                  <a:sym typeface="Wingdings"/>
                </a:rPr>
                <a:t>+n</a:t>
              </a:r>
            </a:p>
            <a:p>
              <a:endParaRPr lang="it-IT" dirty="0" smtClean="0">
                <a:sym typeface="Wingdings"/>
              </a:endParaRPr>
            </a:p>
            <a:p>
              <a:r>
                <a:rPr lang="it-IT" baseline="30000" dirty="0" smtClean="0"/>
                <a:t>17</a:t>
              </a:r>
              <a:r>
                <a:rPr lang="it-IT" dirty="0" smtClean="0"/>
                <a:t>O+</a:t>
              </a:r>
              <a:r>
                <a:rPr lang="it-IT" i="1" dirty="0" smtClean="0"/>
                <a:t>d</a:t>
              </a:r>
              <a:endParaRPr lang="it-IT" i="1" dirty="0" smtClean="0">
                <a:sym typeface="Wingdings"/>
              </a:endParaRPr>
            </a:p>
            <a:p>
              <a:r>
                <a:rPr lang="it-IT" dirty="0" smtClean="0">
                  <a:sym typeface="Wingdings"/>
                </a:rPr>
                <a:t>		</a:t>
              </a:r>
            </a:p>
            <a:p>
              <a:r>
                <a:rPr lang="it-IT" dirty="0" smtClean="0">
                  <a:sym typeface="Wingdings"/>
                </a:rPr>
                <a:t>			</a:t>
              </a:r>
              <a:r>
                <a:rPr lang="it-IT" baseline="30000" dirty="0" smtClean="0">
                  <a:sym typeface="Wingdings"/>
                </a:rPr>
                <a:t>14</a:t>
              </a:r>
              <a:r>
                <a:rPr lang="it-IT" dirty="0" smtClean="0">
                  <a:sym typeface="Wingdings"/>
                </a:rPr>
                <a:t>C+</a:t>
              </a:r>
              <a:r>
                <a:rPr lang="it-IT" dirty="0" smtClean="0">
                  <a:latin typeface="Symbol" charset="2"/>
                  <a:cs typeface="Symbol" charset="2"/>
                  <a:sym typeface="Wingdings"/>
                </a:rPr>
                <a:t>a</a:t>
              </a:r>
              <a:r>
                <a:rPr lang="it-IT" dirty="0" smtClean="0">
                  <a:sym typeface="Wingdings"/>
                </a:rPr>
                <a:t>+p	</a:t>
              </a:r>
            </a:p>
            <a:p>
              <a:endParaRPr lang="it-IT" dirty="0"/>
            </a:p>
          </p:txBody>
        </p:sp>
        <p:cxnSp>
          <p:nvCxnSpPr>
            <p:cNvPr id="39" name="Connettore 2 38"/>
            <p:cNvCxnSpPr/>
            <p:nvPr/>
          </p:nvCxnSpPr>
          <p:spPr>
            <a:xfrm flipV="1">
              <a:off x="1676400" y="1143000"/>
              <a:ext cx="572210" cy="4572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/>
            <p:cNvCxnSpPr/>
            <p:nvPr/>
          </p:nvCxnSpPr>
          <p:spPr>
            <a:xfrm>
              <a:off x="1676400" y="1600200"/>
              <a:ext cx="572210" cy="5334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asellaDiTesto 40"/>
          <p:cNvSpPr txBox="1"/>
          <p:nvPr/>
        </p:nvSpPr>
        <p:spPr>
          <a:xfrm>
            <a:off x="2653785" y="1066800"/>
            <a:ext cx="164296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17</a:t>
            </a:r>
            <a:r>
              <a:rPr lang="it-IT" dirty="0" smtClean="0"/>
              <a:t>O</a:t>
            </a:r>
            <a:r>
              <a:rPr lang="it-IT" dirty="0" err="1" smtClean="0"/>
              <a:t>+p</a:t>
            </a:r>
            <a:r>
              <a:rPr lang="it-IT" dirty="0" smtClean="0">
                <a:sym typeface="Wingdings"/>
              </a:rPr>
              <a:t></a:t>
            </a:r>
            <a:r>
              <a:rPr lang="it-IT" baseline="30000" dirty="0" smtClean="0">
                <a:sym typeface="Wingdings"/>
              </a:rPr>
              <a:t>14</a:t>
            </a:r>
            <a:r>
              <a:rPr lang="it-IT" dirty="0" smtClean="0">
                <a:sym typeface="Wingdings"/>
              </a:rPr>
              <a:t>N+</a:t>
            </a:r>
            <a:r>
              <a:rPr lang="it-IT" dirty="0" smtClean="0">
                <a:latin typeface="Symbol" charset="2"/>
                <a:cs typeface="Symbol" charset="2"/>
                <a:sym typeface="Wingdings"/>
              </a:rPr>
              <a:t>a</a:t>
            </a:r>
            <a:endParaRPr lang="it-IT" dirty="0">
              <a:latin typeface="Symbol" charset="2"/>
              <a:cs typeface="Symbol" charset="2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2653785" y="2731532"/>
            <a:ext cx="164296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17</a:t>
            </a:r>
            <a:r>
              <a:rPr lang="it-IT" dirty="0" err="1" smtClean="0"/>
              <a:t>O+n</a:t>
            </a:r>
            <a:r>
              <a:rPr lang="it-IT" dirty="0" smtClean="0">
                <a:sym typeface="Wingdings"/>
              </a:rPr>
              <a:t></a:t>
            </a:r>
            <a:r>
              <a:rPr lang="it-IT" baseline="30000" dirty="0" smtClean="0">
                <a:sym typeface="Wingdings"/>
              </a:rPr>
              <a:t>14</a:t>
            </a:r>
            <a:r>
              <a:rPr lang="it-IT" dirty="0" smtClean="0">
                <a:sym typeface="Wingdings"/>
              </a:rPr>
              <a:t>C+</a:t>
            </a:r>
            <a:r>
              <a:rPr lang="it-IT" dirty="0" smtClean="0">
                <a:latin typeface="Symbol" charset="2"/>
                <a:cs typeface="Symbol" charset="2"/>
                <a:sym typeface="Wingdings"/>
              </a:rPr>
              <a:t>a</a:t>
            </a:r>
            <a:endParaRPr lang="it-IT" dirty="0">
              <a:latin typeface="Symbol" charset="2"/>
              <a:cs typeface="Symbol" charset="2"/>
            </a:endParaRPr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646680"/>
            <a:ext cx="3200400" cy="248920"/>
          </a:xfrm>
          <a:prstGeom prst="rect">
            <a:avLst/>
          </a:prstGeom>
        </p:spPr>
      </p:pic>
      <p:cxnSp>
        <p:nvCxnSpPr>
          <p:cNvPr id="44" name="Connettore 2 43"/>
          <p:cNvCxnSpPr/>
          <p:nvPr/>
        </p:nvCxnSpPr>
        <p:spPr>
          <a:xfrm rot="16200000" flipH="1">
            <a:off x="3901481" y="1737321"/>
            <a:ext cx="1664731" cy="933292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4572000" y="894055"/>
            <a:ext cx="4632749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err="1" smtClean="0">
                <a:solidFill>
                  <a:srgbClr val="FFFF00"/>
                </a:solidFill>
              </a:rPr>
              <a:t>Two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experiments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have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been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performed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FFFF00"/>
                </a:solidFill>
              </a:rPr>
              <a:t>	</a:t>
            </a:r>
            <a:r>
              <a:rPr lang="it-IT" sz="2000" dirty="0" err="1" smtClean="0">
                <a:solidFill>
                  <a:srgbClr val="FFFF00"/>
                </a:solidFill>
              </a:rPr>
              <a:t>@LNS</a:t>
            </a:r>
            <a:r>
              <a:rPr lang="it-IT" sz="2000" dirty="0" smtClean="0">
                <a:solidFill>
                  <a:srgbClr val="FFFF00"/>
                </a:solidFill>
              </a:rPr>
              <a:t> - Catania, Italy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FFFF00"/>
                </a:solidFill>
              </a:rPr>
              <a:t>	</a:t>
            </a:r>
            <a:r>
              <a:rPr lang="it-IT" sz="2000" dirty="0" err="1" smtClean="0">
                <a:solidFill>
                  <a:srgbClr val="FFFF00"/>
                </a:solidFill>
              </a:rPr>
              <a:t>@NSL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–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Notre</a:t>
            </a:r>
            <a:r>
              <a:rPr lang="it-IT" sz="2000" dirty="0" smtClean="0">
                <a:solidFill>
                  <a:srgbClr val="FFFF00"/>
                </a:solidFill>
              </a:rPr>
              <a:t> Dame, IN, USA</a:t>
            </a:r>
            <a:endParaRPr lang="it-IT" sz="2000" dirty="0">
              <a:solidFill>
                <a:srgbClr val="FFFF00"/>
              </a:solidFill>
            </a:endParaRPr>
          </a:p>
        </p:txBody>
      </p:sp>
      <p:grpSp>
        <p:nvGrpSpPr>
          <p:cNvPr id="48" name="Gruppo 47"/>
          <p:cNvGrpSpPr/>
          <p:nvPr/>
        </p:nvGrpSpPr>
        <p:grpSpPr>
          <a:xfrm>
            <a:off x="0" y="3200400"/>
            <a:ext cx="4527148" cy="3074559"/>
            <a:chOff x="0" y="3276600"/>
            <a:chExt cx="4527148" cy="3074559"/>
          </a:xfrm>
        </p:grpSpPr>
        <p:sp>
          <p:nvSpPr>
            <p:cNvPr id="9" name="CasellaDiTesto 8"/>
            <p:cNvSpPr txBox="1"/>
            <p:nvPr/>
          </p:nvSpPr>
          <p:spPr>
            <a:xfrm>
              <a:off x="0" y="3505200"/>
              <a:ext cx="3027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FF00"/>
                  </a:solidFill>
                  <a:latin typeface="Comic Sans MS"/>
                  <a:cs typeface="Comic Sans MS"/>
                </a:rPr>
                <a:t>EXPERIMENTAL SET-UP</a:t>
              </a:r>
              <a:endParaRPr lang="it-IT" b="1" dirty="0">
                <a:solidFill>
                  <a:srgbClr val="FFFF00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11" name="Connettore 2 10"/>
            <p:cNvCxnSpPr/>
            <p:nvPr/>
          </p:nvCxnSpPr>
          <p:spPr>
            <a:xfrm flipV="1">
              <a:off x="595953" y="4935067"/>
              <a:ext cx="3778796" cy="27393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ttangolo 11"/>
            <p:cNvSpPr/>
            <p:nvPr/>
          </p:nvSpPr>
          <p:spPr>
            <a:xfrm>
              <a:off x="2183544" y="4774134"/>
              <a:ext cx="40469" cy="3766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04800" y="4572000"/>
              <a:ext cx="1903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17 O @ 40 </a:t>
              </a:r>
              <a:r>
                <a:rPr lang="it-IT" dirty="0" err="1" smtClean="0">
                  <a:solidFill>
                    <a:schemeClr val="bg1"/>
                  </a:solidFill>
                </a:rPr>
                <a:t>MeV</a:t>
              </a:r>
              <a:r>
                <a:rPr lang="it-IT" dirty="0" smtClean="0">
                  <a:solidFill>
                    <a:schemeClr val="bg1"/>
                  </a:solidFill>
                </a:rPr>
                <a:t> 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Gruppo 28"/>
            <p:cNvGrpSpPr/>
            <p:nvPr/>
          </p:nvGrpSpPr>
          <p:grpSpPr>
            <a:xfrm>
              <a:off x="2183544" y="4962460"/>
              <a:ext cx="1888593" cy="1388699"/>
              <a:chOff x="2057400" y="4953000"/>
              <a:chExt cx="2133600" cy="1685672"/>
            </a:xfrm>
          </p:grpSpPr>
          <p:sp>
            <p:nvSpPr>
              <p:cNvPr id="29" name="Trapezio 28"/>
              <p:cNvSpPr/>
              <p:nvPr/>
            </p:nvSpPr>
            <p:spPr>
              <a:xfrm rot="17400000">
                <a:off x="3336751" y="5216813"/>
                <a:ext cx="307853" cy="381000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30" name="Connettore 1 29"/>
              <p:cNvCxnSpPr>
                <a:stCxn id="12" idx="1"/>
              </p:cNvCxnSpPr>
              <p:nvPr/>
            </p:nvCxnSpPr>
            <p:spPr>
              <a:xfrm rot="10800000" flipH="1" flipV="1">
                <a:off x="2057400" y="4953000"/>
                <a:ext cx="2133600" cy="685800"/>
              </a:xfrm>
              <a:prstGeom prst="line">
                <a:avLst/>
              </a:prstGeom>
              <a:ln w="3175" cap="flat" cmpd="sng" algn="ctr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ttangolo 30"/>
              <p:cNvSpPr/>
              <p:nvPr/>
            </p:nvSpPr>
            <p:spPr>
              <a:xfrm rot="1020000">
                <a:off x="3733800" y="5334000"/>
                <a:ext cx="4571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Rettangolo 31"/>
              <p:cNvSpPr/>
              <p:nvPr/>
            </p:nvSpPr>
            <p:spPr>
              <a:xfrm rot="1620000">
                <a:off x="3536707" y="5777055"/>
                <a:ext cx="45719" cy="450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Rettangolo 32"/>
              <p:cNvSpPr/>
              <p:nvPr/>
            </p:nvSpPr>
            <p:spPr>
              <a:xfrm rot="2340000">
                <a:off x="3241243" y="6175505"/>
                <a:ext cx="4571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34" name="Connettore 1 33"/>
              <p:cNvCxnSpPr>
                <a:stCxn id="12" idx="3"/>
              </p:cNvCxnSpPr>
              <p:nvPr/>
            </p:nvCxnSpPr>
            <p:spPr>
              <a:xfrm>
                <a:off x="2103119" y="4953000"/>
                <a:ext cx="1742238" cy="1295400"/>
              </a:xfrm>
              <a:prstGeom prst="line">
                <a:avLst/>
              </a:prstGeom>
              <a:ln w="3175" cap="flat" cmpd="sng" algn="ctr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1 34"/>
              <p:cNvCxnSpPr/>
              <p:nvPr/>
            </p:nvCxnSpPr>
            <p:spPr>
              <a:xfrm rot="16200000" flipH="1">
                <a:off x="1922374" y="5143016"/>
                <a:ext cx="1676400" cy="1314911"/>
              </a:xfrm>
              <a:prstGeom prst="line">
                <a:avLst/>
              </a:prstGeom>
              <a:ln w="3175" cap="flat" cmpd="sng" algn="ctr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po 29"/>
            <p:cNvGrpSpPr/>
            <p:nvPr/>
          </p:nvGrpSpPr>
          <p:grpSpPr>
            <a:xfrm>
              <a:off x="2183544" y="3581400"/>
              <a:ext cx="1888593" cy="1388699"/>
              <a:chOff x="2057400" y="4953000"/>
              <a:chExt cx="2133600" cy="1685672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22" name="Trapezio 21"/>
              <p:cNvSpPr/>
              <p:nvPr/>
            </p:nvSpPr>
            <p:spPr>
              <a:xfrm rot="17400000">
                <a:off x="3336751" y="5216813"/>
                <a:ext cx="307853" cy="381000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3" name="Connettore 1 22"/>
              <p:cNvCxnSpPr/>
              <p:nvPr/>
            </p:nvCxnSpPr>
            <p:spPr>
              <a:xfrm rot="10800000" flipH="1" flipV="1">
                <a:off x="2057400" y="4953000"/>
                <a:ext cx="2133600" cy="685800"/>
              </a:xfrm>
              <a:prstGeom prst="line">
                <a:avLst/>
              </a:prstGeom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ttangolo 23"/>
              <p:cNvSpPr/>
              <p:nvPr/>
            </p:nvSpPr>
            <p:spPr>
              <a:xfrm rot="1020000">
                <a:off x="3733800" y="5334000"/>
                <a:ext cx="4571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Rettangolo 24"/>
              <p:cNvSpPr/>
              <p:nvPr/>
            </p:nvSpPr>
            <p:spPr>
              <a:xfrm rot="1620000">
                <a:off x="3536707" y="5777055"/>
                <a:ext cx="45719" cy="450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ttangolo 25"/>
              <p:cNvSpPr/>
              <p:nvPr/>
            </p:nvSpPr>
            <p:spPr>
              <a:xfrm rot="2340000">
                <a:off x="3241243" y="6175505"/>
                <a:ext cx="4571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7" name="Connettore 1 26"/>
              <p:cNvCxnSpPr/>
              <p:nvPr/>
            </p:nvCxnSpPr>
            <p:spPr>
              <a:xfrm>
                <a:off x="2103119" y="4953000"/>
                <a:ext cx="1742238" cy="1295400"/>
              </a:xfrm>
              <a:prstGeom prst="line">
                <a:avLst/>
              </a:prstGeom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27"/>
              <p:cNvCxnSpPr/>
              <p:nvPr/>
            </p:nvCxnSpPr>
            <p:spPr>
              <a:xfrm rot="16200000" flipH="1">
                <a:off x="1922374" y="5143016"/>
                <a:ext cx="1676400" cy="1314911"/>
              </a:xfrm>
              <a:prstGeom prst="line">
                <a:avLst/>
              </a:prstGeom>
              <a:ln w="31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Connettore 1 15"/>
            <p:cNvCxnSpPr>
              <a:stCxn id="12" idx="3"/>
            </p:cNvCxnSpPr>
            <p:nvPr/>
          </p:nvCxnSpPr>
          <p:spPr>
            <a:xfrm flipV="1">
              <a:off x="2224013" y="4397481"/>
              <a:ext cx="1848124" cy="564979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>
              <a:stCxn id="12" idx="1"/>
            </p:cNvCxnSpPr>
            <p:nvPr/>
          </p:nvCxnSpPr>
          <p:spPr>
            <a:xfrm rot="10800000" flipH="1">
              <a:off x="2183543" y="3898001"/>
              <a:ext cx="1582641" cy="1064460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rot="5400000" flipH="1" flipV="1">
              <a:off x="2129138" y="3676275"/>
              <a:ext cx="1353666" cy="1163916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1846295" y="5284627"/>
              <a:ext cx="603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FFFF"/>
                  </a:solidFill>
                </a:rPr>
                <a:t>CD</a:t>
              </a:r>
              <a:r>
                <a:rPr lang="it-IT" baseline="-25000" dirty="0" smtClean="0">
                  <a:solidFill>
                    <a:srgbClr val="FFFFFF"/>
                  </a:solidFill>
                </a:rPr>
                <a:t>2</a:t>
              </a:r>
              <a:endParaRPr lang="it-IT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3231749" y="513249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IC</a:t>
              </a:r>
              <a:endParaRPr lang="it-IT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3752387" y="4217560"/>
              <a:ext cx="774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0000"/>
                  </a:solidFill>
                </a:rPr>
                <a:t>PSD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3658636" y="4572000"/>
              <a:ext cx="608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5°</a:t>
              </a:r>
              <a:endParaRPr lang="it-IT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3048000" y="3276600"/>
              <a:ext cx="608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30°</a:t>
              </a:r>
              <a:endParaRPr lang="it-IT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838199"/>
            <a:ext cx="9144000" cy="144000"/>
          </a:xfrm>
          <a:prstGeom prst="rect">
            <a:avLst/>
          </a:prstGeom>
          <a:solidFill>
            <a:srgbClr val="487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990600"/>
            <a:ext cx="9144000" cy="5418601"/>
          </a:xfrm>
          <a:prstGeom prst="rect">
            <a:avLst/>
          </a:prstGeom>
          <a:solidFill>
            <a:srgbClr val="7B1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79651" y="6400800"/>
            <a:ext cx="62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220" dirty="0" smtClean="0"/>
              <a:t>INPC  2013        Firenze, Italy 2-7 JUNE 2013</a:t>
            </a:r>
            <a:endParaRPr lang="it-IT" b="1" spc="22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9179" y="224135"/>
            <a:ext cx="882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51825C"/>
                </a:solidFill>
              </a:rPr>
              <a:t>THE </a:t>
            </a:r>
            <a:r>
              <a:rPr lang="it-IT" sz="2400" b="1" baseline="30000" dirty="0" smtClean="0">
                <a:solidFill>
                  <a:srgbClr val="51825C"/>
                </a:solidFill>
              </a:rPr>
              <a:t>17</a:t>
            </a:r>
            <a:r>
              <a:rPr lang="it-IT" sz="2400" b="1" dirty="0" smtClean="0">
                <a:solidFill>
                  <a:srgbClr val="51825C"/>
                </a:solidFill>
              </a:rPr>
              <a:t>O(</a:t>
            </a:r>
            <a:r>
              <a:rPr lang="it-IT" sz="2400" b="1" dirty="0" err="1" smtClean="0">
                <a:solidFill>
                  <a:srgbClr val="51825C"/>
                </a:solidFill>
              </a:rPr>
              <a:t>n</a:t>
            </a:r>
            <a:r>
              <a:rPr lang="it-IT" sz="2400" b="1" dirty="0" smtClean="0">
                <a:solidFill>
                  <a:srgbClr val="51825C"/>
                </a:solidFill>
              </a:rPr>
              <a:t>,</a:t>
            </a:r>
            <a:r>
              <a:rPr lang="it-IT" sz="2400" b="1" dirty="0" smtClean="0">
                <a:solidFill>
                  <a:srgbClr val="51825C"/>
                </a:solidFill>
                <a:latin typeface="Symbol" charset="2"/>
                <a:cs typeface="Symbol" charset="2"/>
              </a:rPr>
              <a:t>a</a:t>
            </a:r>
            <a:r>
              <a:rPr lang="it-IT" sz="2400" b="1" dirty="0" smtClean="0">
                <a:solidFill>
                  <a:srgbClr val="51825C"/>
                </a:solidFill>
              </a:rPr>
              <a:t>) REACTION: </a:t>
            </a:r>
            <a:r>
              <a:rPr lang="it-IT" sz="2400" b="1" dirty="0" err="1" smtClean="0">
                <a:solidFill>
                  <a:srgbClr val="51825C"/>
                </a:solidFill>
              </a:rPr>
              <a:t>Identification</a:t>
            </a:r>
            <a:r>
              <a:rPr lang="it-IT" sz="2400" b="1" dirty="0" smtClean="0">
                <a:solidFill>
                  <a:srgbClr val="51825C"/>
                </a:solidFill>
              </a:rPr>
              <a:t> </a:t>
            </a:r>
            <a:r>
              <a:rPr lang="it-IT" sz="2400" b="1" dirty="0" err="1" smtClean="0">
                <a:solidFill>
                  <a:srgbClr val="51825C"/>
                </a:solidFill>
              </a:rPr>
              <a:t>of</a:t>
            </a:r>
            <a:r>
              <a:rPr lang="it-IT" sz="2400" b="1" dirty="0" smtClean="0">
                <a:solidFill>
                  <a:srgbClr val="51825C"/>
                </a:solidFill>
              </a:rPr>
              <a:t> </a:t>
            </a:r>
            <a:r>
              <a:rPr lang="it-IT" sz="2400" b="1" dirty="0" err="1" smtClean="0">
                <a:solidFill>
                  <a:srgbClr val="51825C"/>
                </a:solidFill>
              </a:rPr>
              <a:t>reaction</a:t>
            </a:r>
            <a:r>
              <a:rPr lang="it-IT" sz="2400" b="1" dirty="0" smtClean="0">
                <a:solidFill>
                  <a:srgbClr val="51825C"/>
                </a:solidFill>
              </a:rPr>
              <a:t> </a:t>
            </a:r>
            <a:r>
              <a:rPr lang="it-IT" sz="2400" b="1" dirty="0" err="1" smtClean="0">
                <a:solidFill>
                  <a:srgbClr val="51825C"/>
                </a:solidFill>
              </a:rPr>
              <a:t>channel</a:t>
            </a:r>
            <a:endParaRPr lang="it-IT" sz="2400" b="1" dirty="0">
              <a:solidFill>
                <a:srgbClr val="51825C"/>
              </a:solidFill>
            </a:endParaRPr>
          </a:p>
        </p:txBody>
      </p:sp>
      <p:pic>
        <p:nvPicPr>
          <p:cNvPr id="9" name="Immagine 8" descr="confr-c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708150"/>
            <a:ext cx="2933700" cy="3244850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0" y="885825"/>
            <a:ext cx="3143604" cy="3152775"/>
            <a:chOff x="510481" y="2222500"/>
            <a:chExt cx="4191000" cy="4635500"/>
          </a:xfrm>
        </p:grpSpPr>
        <p:pic>
          <p:nvPicPr>
            <p:cNvPr id="15" name="Immagine 14" descr="DEE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1" y="2222500"/>
              <a:ext cx="4191000" cy="4635500"/>
            </a:xfrm>
            <a:prstGeom prst="rect">
              <a:avLst/>
            </a:prstGeom>
          </p:spPr>
        </p:pic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4038601" y="3394903"/>
              <a:ext cx="431800" cy="1675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it-IT" sz="1600" dirty="0" smtClean="0">
                  <a:solidFill>
                    <a:srgbClr val="FF0066"/>
                  </a:solidFill>
                  <a:latin typeface="Arial Black" charset="0"/>
                </a:rPr>
                <a:t>ONC</a:t>
              </a:r>
              <a:endParaRPr lang="it-IT" sz="1600" dirty="0">
                <a:solidFill>
                  <a:srgbClr val="FF0066"/>
                </a:solidFill>
                <a:latin typeface="Arial Black" charset="0"/>
              </a:endParaRPr>
            </a:p>
          </p:txBody>
        </p:sp>
      </p:grpSp>
      <p:pic>
        <p:nvPicPr>
          <p:cNvPr id="17" name="Immagine 16" descr="qva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352801"/>
            <a:ext cx="3309056" cy="3047999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 rot="1260000">
            <a:off x="885619" y="2166853"/>
            <a:ext cx="1600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3200400" y="10668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  </a:t>
            </a:r>
            <a:r>
              <a:rPr lang="it-IT" sz="2000" dirty="0" err="1" smtClean="0">
                <a:solidFill>
                  <a:schemeClr val="bg1"/>
                </a:solidFill>
              </a:rPr>
              <a:t>Carbon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selection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by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D</a:t>
            </a:r>
            <a:r>
              <a:rPr lang="it-IT" sz="2000" dirty="0" smtClean="0">
                <a:solidFill>
                  <a:schemeClr val="bg1"/>
                </a:solidFill>
              </a:rPr>
              <a:t>E-E </a:t>
            </a:r>
            <a:r>
              <a:rPr lang="it-IT" sz="2000" dirty="0" err="1" smtClean="0">
                <a:solidFill>
                  <a:schemeClr val="bg1"/>
                </a:solidFill>
              </a:rPr>
              <a:t>spectra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943600" y="204847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4975" indent="-434975"/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  </a:t>
            </a:r>
            <a:r>
              <a:rPr lang="it-IT" sz="2000" dirty="0" err="1" smtClean="0">
                <a:solidFill>
                  <a:schemeClr val="bg1"/>
                </a:solidFill>
              </a:rPr>
              <a:t>Coincidence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between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kinematical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calculations</a:t>
            </a:r>
            <a:r>
              <a:rPr lang="it-IT" sz="2000" dirty="0" smtClean="0">
                <a:solidFill>
                  <a:schemeClr val="bg1"/>
                </a:solidFill>
              </a:rPr>
              <a:t> and </a:t>
            </a:r>
            <a:r>
              <a:rPr lang="it-IT" sz="2000" dirty="0" err="1" smtClean="0">
                <a:solidFill>
                  <a:schemeClr val="bg1"/>
                </a:solidFill>
              </a:rPr>
              <a:t>experimental</a:t>
            </a:r>
            <a:r>
              <a:rPr lang="it-IT" sz="2000" dirty="0" smtClean="0">
                <a:solidFill>
                  <a:schemeClr val="bg1"/>
                </a:solidFill>
              </a:rPr>
              <a:t> data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33400" y="5574268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Q- </a:t>
            </a:r>
            <a:r>
              <a:rPr lang="it-IT" sz="2000" dirty="0" err="1" smtClean="0">
                <a:solidFill>
                  <a:schemeClr val="bg1"/>
                </a:solidFill>
                <a:sym typeface="Wingdings"/>
              </a:rPr>
              <a:t>value</a:t>
            </a:r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sym typeface="Wingdings"/>
              </a:rPr>
              <a:t>of</a:t>
            </a:r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 the </a:t>
            </a:r>
            <a:r>
              <a:rPr lang="it-IT" sz="2000" baseline="30000" dirty="0" smtClean="0">
                <a:solidFill>
                  <a:schemeClr val="bg1"/>
                </a:solidFill>
                <a:sym typeface="Wingdings"/>
              </a:rPr>
              <a:t>17</a:t>
            </a:r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O+d</a:t>
            </a:r>
            <a:r>
              <a:rPr lang="it-IT" sz="2000" baseline="30000" dirty="0" smtClean="0">
                <a:solidFill>
                  <a:schemeClr val="bg1"/>
                </a:solidFill>
                <a:sym typeface="Wingdings"/>
              </a:rPr>
              <a:t>14</a:t>
            </a:r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C+</a:t>
            </a:r>
            <a:r>
              <a:rPr lang="it-IT" sz="2000" dirty="0" smtClean="0">
                <a:solidFill>
                  <a:schemeClr val="bg1"/>
                </a:solidFill>
                <a:latin typeface="Symbol" charset="2"/>
                <a:cs typeface="Symbol" charset="2"/>
                <a:sym typeface="Wingdings"/>
              </a:rPr>
              <a:t>a</a:t>
            </a:r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+</a:t>
            </a:r>
            <a:r>
              <a:rPr lang="it-IT" sz="2000" i="1" dirty="0" smtClean="0">
                <a:solidFill>
                  <a:schemeClr val="bg1"/>
                </a:solidFill>
                <a:sym typeface="Wingdings"/>
              </a:rPr>
              <a:t>p</a:t>
            </a:r>
            <a:r>
              <a:rPr lang="it-IT" sz="2000" dirty="0" smtClean="0">
                <a:solidFill>
                  <a:schemeClr val="bg1"/>
                </a:solidFill>
                <a:sym typeface="Wingdings"/>
              </a:rPr>
              <a:t> reaction    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188677" y="3471446"/>
            <a:ext cx="3457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i="1" dirty="0" err="1" smtClean="0">
                <a:latin typeface="Times New Roman"/>
                <a:cs typeface="Times New Roman"/>
              </a:rPr>
              <a:t>P</a:t>
            </a:r>
            <a:endParaRPr lang="it-IT" sz="1600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PC2013-guli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INPC2013-gulino.potx</Template>
  <TotalTime>2984</TotalTime>
  <Words>794</Words>
  <Application>Microsoft Office PowerPoint</Application>
  <PresentationFormat>Presentazione su schermo (4:3)</PresentationFormat>
  <Paragraphs>211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INPC2013-gulino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INFN-LNS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Marisa Gulino</dc:creator>
  <cp:lastModifiedBy>tecno</cp:lastModifiedBy>
  <cp:revision>110</cp:revision>
  <dcterms:created xsi:type="dcterms:W3CDTF">2013-06-03T07:19:51Z</dcterms:created>
  <dcterms:modified xsi:type="dcterms:W3CDTF">2013-06-03T09:12:41Z</dcterms:modified>
</cp:coreProperties>
</file>