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C87A-17D0-40F9-BF32-7E844AFC9223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D567-EDC3-4CA4-A668-7C857D6DCC18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D567-EDC3-4CA4-A668-7C857D6DCC1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D567-EDC3-4CA4-A668-7C857D6DCC1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D567-EDC3-4CA4-A668-7C857D6DCC1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308704-90B9-4BE2-8548-DBDF5B354108}" type="datetimeFigureOut">
              <a:rPr kumimoji="1" lang="ja-JP" altLang="en-US" smtClean="0"/>
              <a:pPr/>
              <a:t>2013/6/3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D4C69D-CD1A-4CC8-A23A-094B7BB71AA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785850" y="1316033"/>
            <a:ext cx="10572824" cy="147002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 </a:t>
            </a:r>
            <a:r>
              <a:rPr lang="en-US" altLang="ja-JP" sz="2800" b="1" dirty="0">
                <a:solidFill>
                  <a:schemeClr val="tx1"/>
                </a:solidFill>
              </a:rPr>
              <a:t>The </a:t>
            </a:r>
            <a:r>
              <a:rPr lang="en-US" altLang="ja-JP" sz="2800" b="1" baseline="30000" dirty="0">
                <a:solidFill>
                  <a:schemeClr val="tx1"/>
                </a:solidFill>
              </a:rPr>
              <a:t>6</a:t>
            </a:r>
            <a:r>
              <a:rPr lang="en-US" altLang="ja-JP" sz="2800" b="1" dirty="0">
                <a:solidFill>
                  <a:schemeClr val="tx1"/>
                </a:solidFill>
              </a:rPr>
              <a:t>Li(</a:t>
            </a:r>
            <a:r>
              <a:rPr lang="en-US" altLang="ja-JP" sz="2800" b="1" baseline="30000" dirty="0">
                <a:solidFill>
                  <a:schemeClr val="tx1"/>
                </a:solidFill>
              </a:rPr>
              <a:t>22</a:t>
            </a:r>
            <a:r>
              <a:rPr lang="en-US" altLang="ja-JP" sz="2800" b="1" dirty="0">
                <a:solidFill>
                  <a:schemeClr val="tx1"/>
                </a:solidFill>
              </a:rPr>
              <a:t>Ne, </a:t>
            </a:r>
            <a:r>
              <a:rPr lang="en-US" altLang="ja-JP" sz="2800" b="1" baseline="30000" dirty="0">
                <a:solidFill>
                  <a:schemeClr val="tx1"/>
                </a:solidFill>
              </a:rPr>
              <a:t>26</a:t>
            </a:r>
            <a:r>
              <a:rPr lang="en-US" altLang="ja-JP" sz="2800" b="1" dirty="0">
                <a:solidFill>
                  <a:schemeClr val="tx1"/>
                </a:solidFill>
              </a:rPr>
              <a:t>Mg)d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alpha</a:t>
            </a:r>
            <a:r>
              <a:rPr lang="el-GR" altLang="ja-JP" sz="2800" b="1" dirty="0" smtClean="0">
                <a:solidFill>
                  <a:schemeClr val="tx1"/>
                </a:solidFill>
              </a:rPr>
              <a:t>-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Transfer Experiment </a:t>
            </a:r>
            <a:br>
              <a:rPr lang="en-US" altLang="ja-JP" sz="2800" b="1" dirty="0" smtClean="0">
                <a:solidFill>
                  <a:schemeClr val="tx1"/>
                </a:solidFill>
              </a:rPr>
            </a:br>
            <a:r>
              <a:rPr lang="en-US" altLang="ja-JP" sz="2800" b="1" dirty="0" smtClean="0">
                <a:solidFill>
                  <a:schemeClr val="tx1"/>
                </a:solidFill>
              </a:rPr>
              <a:t>For </a:t>
            </a:r>
            <a:r>
              <a:rPr lang="en-US" altLang="ja-JP" sz="2800" b="1" dirty="0">
                <a:solidFill>
                  <a:schemeClr val="tx1"/>
                </a:solidFill>
              </a:rPr>
              <a:t>the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Study </a:t>
            </a:r>
            <a:r>
              <a:rPr lang="en-US" altLang="ja-JP" sz="2800" b="1" dirty="0">
                <a:solidFill>
                  <a:schemeClr val="tx1"/>
                </a:solidFill>
              </a:rPr>
              <a:t>of L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ow Energy Resonances in </a:t>
            </a:r>
            <a:r>
              <a:rPr lang="en-US" altLang="ja-JP" sz="2800" b="1" baseline="30000" dirty="0" smtClean="0">
                <a:solidFill>
                  <a:schemeClr val="tx1"/>
                </a:solidFill>
              </a:rPr>
              <a:t>22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Ne </a:t>
            </a:r>
            <a:r>
              <a:rPr lang="en-US" altLang="ja-JP" sz="2800" b="1" dirty="0">
                <a:solidFill>
                  <a:schemeClr val="tx1"/>
                </a:solidFill>
              </a:rPr>
              <a:t>(α, γ) </a:t>
            </a:r>
            <a:r>
              <a:rPr lang="en-US" altLang="ja-JP" sz="2800" b="1" baseline="30000" dirty="0">
                <a:solidFill>
                  <a:schemeClr val="tx1"/>
                </a:solidFill>
              </a:rPr>
              <a:t>26</a:t>
            </a:r>
            <a:r>
              <a:rPr lang="en-US" altLang="ja-JP" sz="2800" b="1" dirty="0">
                <a:solidFill>
                  <a:schemeClr val="tx1"/>
                </a:solidFill>
              </a:rPr>
              <a:t>Mg 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24" y="2676532"/>
            <a:ext cx="7415242" cy="1752600"/>
          </a:xfrm>
        </p:spPr>
        <p:txBody>
          <a:bodyPr>
            <a:noAutofit/>
          </a:bodyPr>
          <a:lstStyle/>
          <a:p>
            <a:endParaRPr lang="ja-JP" altLang="en-US" sz="2000" dirty="0"/>
          </a:p>
          <a:p>
            <a:r>
              <a:rPr lang="fi-FI" altLang="ja-JP" sz="2600" b="1" dirty="0">
                <a:solidFill>
                  <a:srgbClr val="FF0000"/>
                </a:solidFill>
              </a:rPr>
              <a:t> </a:t>
            </a:r>
            <a:r>
              <a:rPr lang="fi-FI" altLang="ja-JP" sz="2600" b="1" dirty="0" smtClean="0">
                <a:solidFill>
                  <a:srgbClr val="FF0000"/>
                </a:solidFill>
              </a:rPr>
              <a:t>Shuya Ota: </a:t>
            </a:r>
            <a:br>
              <a:rPr lang="fi-FI" altLang="ja-JP" sz="2600" b="1" dirty="0" smtClean="0">
                <a:solidFill>
                  <a:srgbClr val="FF0000"/>
                </a:solidFill>
              </a:rPr>
            </a:br>
            <a:r>
              <a:rPr lang="fi-FI" altLang="ja-JP" sz="2600" b="1" dirty="0" smtClean="0">
                <a:solidFill>
                  <a:schemeClr val="tx1"/>
                </a:solidFill>
              </a:rPr>
              <a:t>Japan Atomic Energy Agency, Rutgers University</a:t>
            </a:r>
          </a:p>
          <a:p>
            <a:endParaRPr lang="fi-FI" altLang="ja-JP" sz="2000" b="1" dirty="0" smtClean="0">
              <a:solidFill>
                <a:srgbClr val="FF0000"/>
              </a:solidFill>
            </a:endParaRPr>
          </a:p>
          <a:p>
            <a:endParaRPr lang="fi-FI" altLang="ja-JP" sz="2000" b="1" dirty="0" smtClean="0">
              <a:solidFill>
                <a:srgbClr val="FF0000"/>
              </a:solidFill>
            </a:endParaRPr>
          </a:p>
          <a:p>
            <a:r>
              <a:rPr lang="fi-FI" altLang="ja-JP" sz="2000" b="1" dirty="0" smtClean="0">
                <a:solidFill>
                  <a:srgbClr val="FF0000"/>
                </a:solidFill>
              </a:rPr>
              <a:t>H</a:t>
            </a:r>
            <a:r>
              <a:rPr lang="fi-FI" altLang="ja-JP" sz="2000" b="1" dirty="0">
                <a:solidFill>
                  <a:srgbClr val="FF0000"/>
                </a:solidFill>
              </a:rPr>
              <a:t>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Makii, </a:t>
            </a:r>
            <a:r>
              <a:rPr lang="fi-FI" altLang="ja-JP" sz="2000" b="1" dirty="0">
                <a:solidFill>
                  <a:srgbClr val="FF0000"/>
                </a:solidFill>
              </a:rPr>
              <a:t>T.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Ishii, </a:t>
            </a:r>
            <a:r>
              <a:rPr lang="fi-FI" altLang="ja-JP" sz="2000" b="1" dirty="0">
                <a:solidFill>
                  <a:srgbClr val="FF0000"/>
                </a:solidFill>
              </a:rPr>
              <a:t>K.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Nishio, S</a:t>
            </a:r>
            <a:r>
              <a:rPr lang="fi-FI" altLang="ja-JP" sz="2000" b="1" dirty="0">
                <a:solidFill>
                  <a:srgbClr val="FF0000"/>
                </a:solidFill>
              </a:rPr>
              <a:t>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Mitsuoka, </a:t>
            </a:r>
            <a:r>
              <a:rPr lang="fi-FI" altLang="ja-JP" sz="2000" b="1" dirty="0">
                <a:solidFill>
                  <a:srgbClr val="FF0000"/>
                </a:solidFill>
              </a:rPr>
              <a:t>I.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Nishinaka : </a:t>
            </a:r>
          </a:p>
          <a:p>
            <a:r>
              <a:rPr lang="fi-FI" altLang="ja-JP" sz="2000" b="1" dirty="0" smtClean="0">
                <a:solidFill>
                  <a:schemeClr val="tx1"/>
                </a:solidFill>
              </a:rPr>
              <a:t>Japan Atomic Energy Agency</a:t>
            </a:r>
          </a:p>
          <a:p>
            <a:endParaRPr lang="fi-FI" altLang="ja-JP" sz="2000" b="1" dirty="0" smtClean="0">
              <a:solidFill>
                <a:srgbClr val="FF0000"/>
              </a:solidFill>
            </a:endParaRPr>
          </a:p>
          <a:p>
            <a:r>
              <a:rPr lang="fi-FI" altLang="ja-JP" sz="2000" b="1" dirty="0" smtClean="0">
                <a:solidFill>
                  <a:srgbClr val="FF0000"/>
                </a:solidFill>
              </a:rPr>
              <a:t>M. Matos, D. Bardayan:  </a:t>
            </a:r>
            <a:r>
              <a:rPr lang="fi-FI" altLang="ja-JP" sz="2000" b="1" dirty="0" smtClean="0">
                <a:solidFill>
                  <a:schemeClr val="tx1"/>
                </a:solidFill>
              </a:rPr>
              <a:t>Oak Ridge National Laboratory</a:t>
            </a:r>
            <a:endParaRPr lang="fi-FI" altLang="ja-JP" sz="2000" b="1" dirty="0">
              <a:solidFill>
                <a:schemeClr val="tx1"/>
              </a:solidFill>
            </a:endParaRPr>
          </a:p>
          <a:p>
            <a:endParaRPr lang="fi-FI" altLang="ja-JP" sz="2000" b="1" dirty="0" smtClean="0">
              <a:solidFill>
                <a:srgbClr val="FF0000"/>
              </a:solidFill>
            </a:endParaRPr>
          </a:p>
          <a:p>
            <a:r>
              <a:rPr lang="fi-FI" altLang="ja-JP" sz="2000" b="1" dirty="0" smtClean="0">
                <a:solidFill>
                  <a:srgbClr val="FF0000"/>
                </a:solidFill>
              </a:rPr>
              <a:t>S</a:t>
            </a:r>
            <a:r>
              <a:rPr lang="fi-FI" altLang="ja-JP" sz="2000" b="1" dirty="0">
                <a:solidFill>
                  <a:srgbClr val="FF0000"/>
                </a:solidFill>
              </a:rPr>
              <a:t>. </a:t>
            </a:r>
            <a:r>
              <a:rPr lang="fi-FI" altLang="ja-JP" sz="2000" b="1" dirty="0" smtClean="0">
                <a:solidFill>
                  <a:srgbClr val="FF0000"/>
                </a:solidFill>
              </a:rPr>
              <a:t>Chiba : </a:t>
            </a:r>
            <a:r>
              <a:rPr lang="fi-FI" altLang="ja-JP" sz="2000" b="1" dirty="0" smtClean="0">
                <a:solidFill>
                  <a:schemeClr val="tx1"/>
                </a:solidFill>
              </a:rPr>
              <a:t>Tokyo Institute of Technology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5927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/>
              <a:t>International Nuclear Physics Conference 2013, Florence, Italy</a:t>
            </a:r>
          </a:p>
          <a:p>
            <a:pPr algn="ctr"/>
            <a:r>
              <a:rPr lang="en-US" altLang="ja-JP" i="1" dirty="0" smtClean="0"/>
              <a:t>(06/03/2013)</a:t>
            </a:r>
            <a:endParaRPr kumimoji="1" lang="ja-JP" alt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0066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We are studying</a:t>
            </a:r>
            <a:r>
              <a:rPr lang="el-GR" altLang="ja-JP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α</a:t>
            </a:r>
            <a:r>
              <a:rPr lang="en-US" altLang="ja-JP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 +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22</a:t>
            </a:r>
            <a:r>
              <a:rPr lang="en-US" altLang="ja-JP" dirty="0" smtClean="0">
                <a:solidFill>
                  <a:schemeClr val="tx1"/>
                </a:solidFill>
              </a:rPr>
              <a:t>Ne reaction for weak s-process by way of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6</a:t>
            </a:r>
            <a:r>
              <a:rPr lang="en-US" altLang="ja-JP" dirty="0" smtClean="0">
                <a:solidFill>
                  <a:schemeClr val="tx1"/>
                </a:solidFill>
              </a:rPr>
              <a:t>Li (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22</a:t>
            </a:r>
            <a:r>
              <a:rPr lang="en-US" altLang="ja-JP" dirty="0" smtClean="0">
                <a:solidFill>
                  <a:schemeClr val="tx1"/>
                </a:solidFill>
              </a:rPr>
              <a:t>Ne,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26</a:t>
            </a:r>
            <a:r>
              <a:rPr lang="en-US" altLang="ja-JP" dirty="0" smtClean="0">
                <a:solidFill>
                  <a:schemeClr val="tx1"/>
                </a:solidFill>
              </a:rPr>
              <a:t>Mg) d alpha-transfer reaction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Branching ratio of </a:t>
            </a:r>
            <a:r>
              <a:rPr kumimoji="1" lang="el-GR" altLang="ja-JP" dirty="0" smtClean="0">
                <a:solidFill>
                  <a:schemeClr val="tx1"/>
                </a:solidFill>
                <a:latin typeface="ＭＳ Ｐゴシック"/>
                <a:ea typeface="ＭＳ Ｐゴシック"/>
              </a:rPr>
              <a:t>γ</a:t>
            </a:r>
            <a:r>
              <a:rPr kumimoji="1" lang="en-US" altLang="ja-JP" dirty="0" smtClean="0">
                <a:solidFill>
                  <a:schemeClr val="tx1"/>
                </a:solidFill>
              </a:rPr>
              <a:t>, n channels. 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Resonance energies in Gamow window</a:t>
            </a:r>
          </a:p>
          <a:p>
            <a:pPr lvl="1">
              <a:buNone/>
            </a:pPr>
            <a:r>
              <a:rPr kumimoji="1" lang="en-US" altLang="ja-JP" dirty="0" smtClean="0">
                <a:solidFill>
                  <a:schemeClr val="tx1"/>
                </a:solidFill>
              </a:rPr>
              <a:t>(E</a:t>
            </a:r>
            <a:r>
              <a:rPr kumimoji="1" lang="en-US" altLang="ja-JP" baseline="-25000" dirty="0" smtClean="0">
                <a:solidFill>
                  <a:schemeClr val="tx1"/>
                </a:solidFill>
              </a:rPr>
              <a:t>x</a:t>
            </a:r>
            <a:r>
              <a:rPr kumimoji="1" lang="en-US" altLang="ja-JP" dirty="0" smtClean="0">
                <a:solidFill>
                  <a:schemeClr val="tx1"/>
                </a:solidFill>
              </a:rPr>
              <a:t> = 11.31, 11.15, 10.94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MeV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Test result </a:t>
            </a:r>
            <a:r>
              <a:rPr lang="en-US" altLang="ja-JP" dirty="0" smtClean="0">
                <a:solidFill>
                  <a:schemeClr val="tx1"/>
                </a:solidFill>
              </a:rPr>
              <a:t>showed successful coincidences of beam-like Mg and deuteron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Next</a:t>
            </a:r>
            <a:r>
              <a:rPr kumimoji="1" lang="en-US" altLang="ja-JP" dirty="0" smtClean="0">
                <a:solidFill>
                  <a:schemeClr val="tx1"/>
                </a:solidFill>
              </a:rPr>
              <a:t> beam time on summer in </a:t>
            </a:r>
            <a:r>
              <a:rPr lang="en-US" altLang="ja-JP" dirty="0" smtClean="0">
                <a:solidFill>
                  <a:schemeClr val="tx1"/>
                </a:solidFill>
              </a:rPr>
              <a:t>2013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14784"/>
            <a:ext cx="7940613" cy="29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uyaota\Documents\Windows_Backup_JAEA_130228\22NeMg2526_Experiment\DeutronSpectra_Simulation\Simulation_40deg_RealResolution_Close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000372"/>
            <a:ext cx="4714908" cy="375491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28728" y="4000505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11.15 (?)</a:t>
            </a:r>
            <a:endParaRPr kumimoji="1" lang="ja-JP" altLang="en-US" sz="1600" dirty="0"/>
          </a:p>
        </p:txBody>
      </p:sp>
      <p:cxnSp>
        <p:nvCxnSpPr>
          <p:cNvPr id="6" name="直線矢印コネクタ 5"/>
          <p:cNvCxnSpPr/>
          <p:nvPr/>
        </p:nvCxnSpPr>
        <p:spPr>
          <a:xfrm rot="16200000" flipH="1">
            <a:off x="1000099" y="5357826"/>
            <a:ext cx="20002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428728" y="444776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11.31</a:t>
            </a:r>
            <a:endParaRPr kumimoji="1" lang="ja-JP" altLang="en-US" sz="1600" dirty="0"/>
          </a:p>
        </p:txBody>
      </p:sp>
      <p:cxnSp>
        <p:nvCxnSpPr>
          <p:cNvPr id="8" name="直線矢印コネクタ 7"/>
          <p:cNvCxnSpPr/>
          <p:nvPr/>
        </p:nvCxnSpPr>
        <p:spPr>
          <a:xfrm rot="16200000" flipH="1">
            <a:off x="1285852" y="5286388"/>
            <a:ext cx="100013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57488" y="335756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9.38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373338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Ex = 12.1 </a:t>
            </a:r>
            <a:r>
              <a:rPr lang="en-US" altLang="ja-JP" sz="1600" dirty="0" err="1" smtClean="0"/>
              <a:t>MeV</a:t>
            </a:r>
            <a:endParaRPr kumimoji="1"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320644" y="489347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731" y="2143116"/>
            <a:ext cx="4423269" cy="32147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76" y="1214422"/>
            <a:ext cx="8929718" cy="5500702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S-process </a:t>
            </a:r>
            <a:r>
              <a:rPr lang="en-US" altLang="ja-JP" dirty="0" smtClean="0">
                <a:solidFill>
                  <a:schemeClr val="tx1"/>
                </a:solidFill>
              </a:rPr>
              <a:t>in massive stars (&gt; 8 M</a:t>
            </a:r>
            <a:r>
              <a:rPr lang="en-US" altLang="ja-JP" baseline="-25000" dirty="0" smtClean="0">
                <a:solidFill>
                  <a:schemeClr val="tx1"/>
                </a:solidFill>
                <a:sym typeface="Wingdings 2"/>
              </a:rPr>
              <a:t></a:t>
            </a:r>
            <a:r>
              <a:rPr lang="en-US" altLang="ja-JP" dirty="0" smtClean="0">
                <a:solidFill>
                  <a:schemeClr val="tx1"/>
                </a:solidFill>
                <a:sym typeface="Wingdings 2"/>
              </a:rPr>
              <a:t>)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Weak s-process: p</a:t>
            </a:r>
            <a:r>
              <a:rPr kumimoji="1" lang="en-US" altLang="ja-JP" dirty="0" smtClean="0">
                <a:solidFill>
                  <a:schemeClr val="tx1"/>
                </a:solidFill>
              </a:rPr>
              <a:t>roduces </a:t>
            </a:r>
            <a:r>
              <a:rPr lang="en-US" altLang="ja-JP" dirty="0" smtClean="0">
                <a:solidFill>
                  <a:schemeClr val="tx1"/>
                </a:solidFill>
              </a:rPr>
              <a:t>nuclei (A = 60 – 90)</a:t>
            </a:r>
          </a:p>
          <a:p>
            <a:pPr lvl="1"/>
            <a:r>
              <a:rPr lang="en-AU" altLang="ja-JP" b="1" u="sng" baseline="30000" dirty="0" smtClean="0">
                <a:solidFill>
                  <a:srgbClr val="FF0000"/>
                </a:solidFill>
                <a:cs typeface="Arial" pitchFamily="34" charset="0"/>
              </a:rPr>
              <a:t>22</a:t>
            </a:r>
            <a:r>
              <a:rPr lang="en-AU" altLang="ja-JP" b="1" u="sng" dirty="0" smtClean="0">
                <a:solidFill>
                  <a:srgbClr val="FF0000"/>
                </a:solidFill>
                <a:cs typeface="Arial" pitchFamily="34" charset="0"/>
              </a:rPr>
              <a:t>Ne(</a:t>
            </a:r>
            <a:r>
              <a:rPr lang="en-US" altLang="ja-JP" b="1" u="sng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altLang="ja-JP" b="1" u="sng" dirty="0" smtClean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n-US" altLang="ja-JP" b="1" u="sng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altLang="ja-JP" b="1" u="sng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r>
              <a:rPr lang="en-US" altLang="ja-JP" b="1" u="sng" baseline="30000" dirty="0" smtClean="0">
                <a:solidFill>
                  <a:srgbClr val="FF0000"/>
                </a:solidFill>
                <a:cs typeface="Arial" pitchFamily="34" charset="0"/>
              </a:rPr>
              <a:t>25</a:t>
            </a:r>
            <a:r>
              <a:rPr lang="en-US" altLang="ja-JP" b="1" u="sng" dirty="0" smtClean="0">
                <a:solidFill>
                  <a:srgbClr val="FF0000"/>
                </a:solidFill>
                <a:cs typeface="Arial" pitchFamily="34" charset="0"/>
              </a:rPr>
              <a:t>Mg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</a:t>
            </a:r>
            <a:r>
              <a:rPr kumimoji="1" lang="en-US" altLang="ja-JP" dirty="0" smtClean="0">
                <a:solidFill>
                  <a:schemeClr val="tx1"/>
                </a:solidFill>
              </a:rPr>
              <a:t> He burning phase</a:t>
            </a:r>
            <a:r>
              <a:rPr lang="en-US" altLang="ja-JP" dirty="0" smtClean="0">
                <a:solidFill>
                  <a:schemeClr val="tx1"/>
                </a:solidFill>
              </a:rPr>
              <a:t>: a possible neutron source</a:t>
            </a:r>
          </a:p>
          <a:p>
            <a:pPr lvl="1"/>
            <a:r>
              <a:rPr lang="en-AU" altLang="ja-JP" b="1" u="sng" baseline="30000" dirty="0" smtClean="0">
                <a:solidFill>
                  <a:srgbClr val="0070C0"/>
                </a:solidFill>
                <a:cs typeface="Arial" pitchFamily="34" charset="0"/>
              </a:rPr>
              <a:t>22</a:t>
            </a:r>
            <a:r>
              <a:rPr lang="en-AU" altLang="ja-JP" b="1" u="sng" dirty="0" smtClean="0">
                <a:solidFill>
                  <a:srgbClr val="0070C0"/>
                </a:solidFill>
                <a:cs typeface="Arial" pitchFamily="34" charset="0"/>
              </a:rPr>
              <a:t>Ne(</a:t>
            </a:r>
            <a:r>
              <a:rPr lang="en-US" altLang="ja-JP" b="1" u="sng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altLang="ja-JP" b="1" u="sng" dirty="0" smtClean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n-US" altLang="ja-JP" b="1" u="sng" dirty="0" smtClean="0">
                <a:solidFill>
                  <a:srgbClr val="0070C0"/>
                </a:solidFill>
                <a:cs typeface="Times New Roman" pitchFamily="18" charset="0"/>
              </a:rPr>
              <a:t>γ</a:t>
            </a:r>
            <a:r>
              <a:rPr lang="en-US" altLang="ja-JP" b="1" u="sng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  <a:r>
              <a:rPr lang="en-US" altLang="ja-JP" b="1" u="sng" baseline="30000" dirty="0" smtClean="0">
                <a:solidFill>
                  <a:srgbClr val="0070C0"/>
                </a:solidFill>
                <a:cs typeface="Arial" pitchFamily="34" charset="0"/>
              </a:rPr>
              <a:t>26</a:t>
            </a:r>
            <a:r>
              <a:rPr lang="en-US" altLang="ja-JP" b="1" u="sng" dirty="0" smtClean="0">
                <a:solidFill>
                  <a:srgbClr val="0070C0"/>
                </a:solidFill>
                <a:cs typeface="Arial" pitchFamily="34" charset="0"/>
              </a:rPr>
              <a:t>Mg</a:t>
            </a:r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: a competing reaction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A variety of experimental techniques have been taken for studying the Low Energy (</a:t>
            </a:r>
            <a:r>
              <a:rPr lang="en-US" altLang="ja-JP" dirty="0" err="1" smtClean="0">
                <a:solidFill>
                  <a:schemeClr val="tx1"/>
                </a:solidFill>
                <a:cs typeface="Arial" pitchFamily="34" charset="0"/>
              </a:rPr>
              <a:t>E</a:t>
            </a:r>
            <a:r>
              <a:rPr lang="en-US" altLang="ja-JP" baseline="-25000" dirty="0" err="1" smtClean="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 = 0.4 - 1 </a:t>
            </a:r>
            <a:r>
              <a:rPr lang="en-US" altLang="ja-JP" dirty="0" err="1" smtClean="0">
                <a:solidFill>
                  <a:schemeClr val="tx1"/>
                </a:solidFill>
                <a:cs typeface="Arial" pitchFamily="34" charset="0"/>
              </a:rPr>
              <a:t>MeV</a:t>
            </a:r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) Resonances :  </a:t>
            </a:r>
          </a:p>
          <a:p>
            <a:pPr marL="857250" lvl="3" indent="0" algn="just"/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 Direct measurement (α + </a:t>
            </a:r>
            <a:r>
              <a:rPr lang="en-US" altLang="ja-JP" sz="2400" baseline="30000" dirty="0" smtClean="0">
                <a:solidFill>
                  <a:schemeClr val="tx1"/>
                </a:solidFill>
                <a:cs typeface="Arial" pitchFamily="34" charset="0"/>
              </a:rPr>
              <a:t>22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Ne)</a:t>
            </a:r>
            <a:r>
              <a:rPr lang="ja-JP" altLang="en-US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(Jaeger, PRL 2001)</a:t>
            </a:r>
            <a:endParaRPr lang="en-US" altLang="ja-JP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857250" lvl="3" indent="0" algn="just"/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 n + </a:t>
            </a:r>
            <a:r>
              <a:rPr lang="en-US" altLang="ja-JP" sz="2400" baseline="30000" dirty="0" smtClean="0">
                <a:solidFill>
                  <a:schemeClr val="tx1"/>
                </a:solidFill>
                <a:cs typeface="Arial" pitchFamily="34" charset="0"/>
              </a:rPr>
              <a:t>25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Mg 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ja-JP" sz="1600" dirty="0" err="1" smtClean="0">
                <a:solidFill>
                  <a:schemeClr val="tx1"/>
                </a:solidFill>
                <a:cs typeface="Arial" pitchFamily="34" charset="0"/>
              </a:rPr>
              <a:t>Massimi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, PRC 2012)</a:t>
            </a:r>
          </a:p>
          <a:p>
            <a:pPr marL="857250" lvl="3" indent="0" algn="just"/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l-GR" altLang="ja-JP" sz="2400" dirty="0" smtClean="0">
                <a:solidFill>
                  <a:schemeClr val="tx1"/>
                </a:solidFill>
                <a:cs typeface="Times New Roman" pitchFamily="18" charset="0"/>
              </a:rPr>
              <a:t>γ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+ </a:t>
            </a:r>
            <a:r>
              <a:rPr lang="en-US" altLang="ja-JP" sz="2400" baseline="30000" dirty="0" smtClean="0">
                <a:solidFill>
                  <a:schemeClr val="tx1"/>
                </a:solidFill>
                <a:cs typeface="Arial" pitchFamily="34" charset="0"/>
              </a:rPr>
              <a:t>26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Mg 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ja-JP" sz="1600" dirty="0" err="1" smtClean="0">
                <a:solidFill>
                  <a:schemeClr val="tx1"/>
                </a:solidFill>
                <a:cs typeface="Arial" pitchFamily="34" charset="0"/>
              </a:rPr>
              <a:t>Longland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, PRC 2009)</a:t>
            </a:r>
          </a:p>
          <a:p>
            <a:pPr marL="857250" lvl="3" indent="0" algn="just"/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 Inelastic scattering (p, p’) 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(Moss, NPA 1976)</a:t>
            </a:r>
          </a:p>
          <a:p>
            <a:pPr marL="857250" lvl="3" indent="0" algn="just"/>
            <a:r>
              <a:rPr lang="en-US" altLang="ja-JP" sz="2400" baseline="30000" dirty="0" smtClean="0">
                <a:solidFill>
                  <a:schemeClr val="tx1"/>
                </a:solidFill>
                <a:cs typeface="Arial" pitchFamily="34" charset="0"/>
              </a:rPr>
              <a:t> 6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Li + </a:t>
            </a:r>
            <a:r>
              <a:rPr lang="en-US" altLang="ja-JP" sz="2400" baseline="30000" dirty="0" smtClean="0">
                <a:solidFill>
                  <a:schemeClr val="tx1"/>
                </a:solidFill>
                <a:cs typeface="Arial" pitchFamily="34" charset="0"/>
              </a:rPr>
              <a:t>22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Ne 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(Giessen, NPA 1993; </a:t>
            </a:r>
            <a:r>
              <a:rPr lang="en-US" altLang="ja-JP" sz="1600" dirty="0" err="1" smtClean="0">
                <a:solidFill>
                  <a:schemeClr val="tx1"/>
                </a:solidFill>
                <a:cs typeface="Arial" pitchFamily="34" charset="0"/>
              </a:rPr>
              <a:t>Ugalde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, PRC 2007)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Ambiguities in resonance parameters (E</a:t>
            </a:r>
            <a:r>
              <a:rPr lang="en-US" altLang="ja-JP" baseline="-25000" dirty="0" smtClean="0">
                <a:solidFill>
                  <a:schemeClr val="tx1"/>
                </a:solidFill>
                <a:cs typeface="Arial" pitchFamily="34" charset="0"/>
              </a:rPr>
              <a:t>r</a:t>
            </a:r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, J</a:t>
            </a:r>
            <a:r>
              <a:rPr lang="el-GR" altLang="ja-JP" baseline="300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π</a:t>
            </a:r>
            <a:r>
              <a:rPr lang="en-US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, </a:t>
            </a:r>
            <a:r>
              <a:rPr lang="az-Cyrl-AZ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Г</a:t>
            </a:r>
            <a:r>
              <a:rPr lang="en-US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, </a:t>
            </a:r>
            <a:r>
              <a:rPr lang="az-Cyrl-AZ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Г</a:t>
            </a:r>
            <a:r>
              <a:rPr lang="el-GR" altLang="ja-JP" baseline="-250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α</a:t>
            </a:r>
            <a:r>
              <a:rPr lang="en-US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, </a:t>
            </a:r>
            <a:r>
              <a:rPr lang="az-Cyrl-AZ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γ</a:t>
            </a:r>
            <a:r>
              <a:rPr lang="en-US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, </a:t>
            </a:r>
            <a:r>
              <a:rPr lang="az-Cyrl-AZ" altLang="ja-JP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n</a:t>
            </a:r>
            <a:r>
              <a:rPr lang="en-US" altLang="ja-JP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Low energy resonances in </a:t>
            </a:r>
            <a:r>
              <a:rPr lang="el-GR" altLang="ja-JP" dirty="0" smtClean="0"/>
              <a:t>α </a:t>
            </a:r>
            <a:r>
              <a:rPr lang="en-US" altLang="ja-JP" dirty="0" smtClean="0"/>
              <a:t>+ </a:t>
            </a:r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4129825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Gamow window (E</a:t>
            </a:r>
            <a:r>
              <a:rPr lang="el-GR" altLang="ja-JP" b="1" baseline="-25000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α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,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lab</a:t>
            </a:r>
            <a:r>
              <a:rPr lang="en-US" altLang="ja-JP" b="1" dirty="0" smtClean="0">
                <a:solidFill>
                  <a:srgbClr val="FF0000"/>
                </a:solidFill>
              </a:rPr>
              <a:t> = 0.4 – 1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MeV</a:t>
            </a:r>
            <a:r>
              <a:rPr lang="en-US" altLang="ja-JP" b="1" dirty="0" smtClean="0">
                <a:solidFill>
                  <a:srgbClr val="FF0000"/>
                </a:solidFill>
              </a:rPr>
              <a:t>) (T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9</a:t>
            </a:r>
            <a:r>
              <a:rPr lang="en-US" altLang="ja-JP" b="1" dirty="0" smtClean="0">
                <a:solidFill>
                  <a:srgbClr val="FF0000"/>
                </a:solidFill>
              </a:rPr>
              <a:t> = 0.2-0.3)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baseline="30000" dirty="0" smtClean="0"/>
              <a:t>26</a:t>
            </a:r>
            <a:r>
              <a:rPr lang="en-US" altLang="ja-JP" dirty="0" smtClean="0"/>
              <a:t>Mg 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 = 10.9 – 11.5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(S</a:t>
            </a:r>
            <a:r>
              <a:rPr lang="en-US" altLang="ja-JP" baseline="-25000" dirty="0" smtClean="0"/>
              <a:t>n</a:t>
            </a:r>
            <a:r>
              <a:rPr lang="en-US" altLang="ja-JP" dirty="0" smtClean="0"/>
              <a:t>: 11.1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)</a:t>
            </a:r>
          </a:p>
          <a:p>
            <a:pPr lvl="1">
              <a:buFontTx/>
              <a:buChar char="-"/>
            </a:pPr>
            <a:endParaRPr lang="en-US" altLang="ja-JP" dirty="0" smtClean="0"/>
          </a:p>
          <a:p>
            <a:pPr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Observed by many measurements, but not precise</a:t>
            </a:r>
          </a:p>
          <a:p>
            <a:endParaRPr lang="en-US" altLang="ja-JP" dirty="0" smtClean="0"/>
          </a:p>
          <a:p>
            <a:pPr>
              <a:buFontTx/>
              <a:buChar char="-"/>
            </a:pPr>
            <a:r>
              <a:rPr lang="en-US" altLang="ja-JP" b="1" dirty="0" smtClean="0">
                <a:solidFill>
                  <a:srgbClr val="FF0000"/>
                </a:solidFill>
              </a:rPr>
              <a:t> E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x</a:t>
            </a:r>
            <a:r>
              <a:rPr lang="en-US" altLang="ja-JP" b="1" dirty="0" smtClean="0">
                <a:solidFill>
                  <a:srgbClr val="FF0000"/>
                </a:solidFill>
              </a:rPr>
              <a:t> ~ 10.9 and 11.3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MeV</a:t>
            </a:r>
            <a:r>
              <a:rPr lang="en-US" altLang="ja-JP" b="1" dirty="0" smtClean="0">
                <a:solidFill>
                  <a:srgbClr val="FF0000"/>
                </a:solidFill>
              </a:rPr>
              <a:t>: dominant resonance</a:t>
            </a:r>
          </a:p>
          <a:p>
            <a:pPr>
              <a:buFontTx/>
              <a:buChar char="-"/>
            </a:pPr>
            <a:r>
              <a:rPr lang="en-US" altLang="ja-JP" b="1" dirty="0" smtClean="0">
                <a:solidFill>
                  <a:srgbClr val="FF0000"/>
                </a:solidFill>
              </a:rPr>
              <a:t> Our goals are: 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Branching ratio of n and </a:t>
            </a:r>
            <a:r>
              <a:rPr lang="el-GR" altLang="ja-JP" dirty="0" smtClean="0">
                <a:ea typeface="ＭＳ Ｐゴシック"/>
              </a:rPr>
              <a:t>γ</a:t>
            </a:r>
            <a:r>
              <a:rPr lang="en-US" altLang="ja-JP" dirty="0" smtClean="0"/>
              <a:t> channels (= </a:t>
            </a:r>
            <a:r>
              <a:rPr lang="az-Cyrl-AZ" altLang="ja-JP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ea typeface="ＭＳ Ｐゴシック"/>
                <a:cs typeface="Arial" pitchFamily="34" charset="0"/>
              </a:rPr>
              <a:t>n</a:t>
            </a:r>
            <a:r>
              <a:rPr lang="en-US" altLang="ja-JP" dirty="0" smtClean="0">
                <a:ea typeface="ＭＳ Ｐゴシック"/>
                <a:cs typeface="Arial" pitchFamily="34" charset="0"/>
              </a:rPr>
              <a:t> / </a:t>
            </a:r>
            <a:r>
              <a:rPr lang="az-Cyrl-AZ" altLang="ja-JP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ea typeface="ＭＳ Ｐゴシック"/>
                <a:cs typeface="Arial" pitchFamily="34" charset="0"/>
              </a:rPr>
              <a:t>γ </a:t>
            </a:r>
            <a:r>
              <a:rPr lang="en-US" altLang="ja-JP" dirty="0" smtClean="0"/>
              <a:t>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Measurement of resonance energies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928670"/>
            <a:ext cx="5929322" cy="314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6286512" y="135729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For both figures; </a:t>
            </a:r>
          </a:p>
          <a:p>
            <a:r>
              <a:rPr lang="en-US" altLang="ja-JP" dirty="0" smtClean="0"/>
              <a:t>cf. </a:t>
            </a:r>
            <a:r>
              <a:rPr lang="en-US" altLang="ja-JP" dirty="0" err="1" smtClean="0"/>
              <a:t>Longland</a:t>
            </a:r>
            <a:r>
              <a:rPr lang="en-US" altLang="ja-JP" dirty="0" smtClean="0"/>
              <a:t>, PRC, 2011, </a:t>
            </a:r>
            <a:r>
              <a:rPr lang="en-US" altLang="ja-JP" dirty="0" err="1" smtClean="0"/>
              <a:t>Massimi</a:t>
            </a:r>
            <a:r>
              <a:rPr lang="en-US" altLang="ja-JP" dirty="0" smtClean="0"/>
              <a:t>, PRC, 2012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3869" y="3357562"/>
            <a:ext cx="37401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下矢印 18"/>
          <p:cNvSpPr/>
          <p:nvPr/>
        </p:nvSpPr>
        <p:spPr>
          <a:xfrm>
            <a:off x="8072462" y="5715016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flipV="1">
            <a:off x="8072462" y="350043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0826" y="2786058"/>
            <a:ext cx="26431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Contributions from </a:t>
            </a:r>
          </a:p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x </a:t>
            </a:r>
            <a:r>
              <a:rPr kumimoji="1" lang="en-US" altLang="ja-JP" dirty="0" smtClean="0"/>
              <a:t>= 11.12 &amp; 11.16 </a:t>
            </a:r>
            <a:r>
              <a:rPr kumimoji="1" lang="en-US" altLang="ja-JP" dirty="0" err="1" smtClean="0"/>
              <a:t>Me</a:t>
            </a:r>
            <a:r>
              <a:rPr lang="en-US" altLang="ja-JP" dirty="0" err="1" smtClean="0"/>
              <a:t>V</a:t>
            </a:r>
            <a:r>
              <a:rPr kumimoji="1" lang="en-US" altLang="ja-JP" dirty="0" smtClean="0"/>
              <a:t>(?)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96168" y="5191796"/>
            <a:ext cx="191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Contributions from other resonances</a:t>
            </a:r>
            <a:endParaRPr kumimoji="1"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072330" y="4357694"/>
            <a:ext cx="500066" cy="178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86578" y="6072206"/>
            <a:ext cx="1071570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</a:rPr>
              <a:t>He-burning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072330" y="6070618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2918" y="-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Experimental scheme of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Li(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Ne, </a:t>
            </a:r>
            <a:r>
              <a:rPr lang="en-US" altLang="ja-JP" baseline="30000" dirty="0" smtClean="0"/>
              <a:t>26</a:t>
            </a:r>
            <a:r>
              <a:rPr lang="en-US" altLang="ja-JP" dirty="0" smtClean="0"/>
              <a:t>Mg) d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6357982" cy="28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714348" y="1214422"/>
            <a:ext cx="7572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ja-JP" altLang="en-US" sz="2000" dirty="0" smtClean="0"/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Our approach: 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6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Li (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22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Ne, 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26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Mg) d </a:t>
            </a:r>
            <a:r>
              <a:rPr lang="en-US" altLang="ja-JP" sz="2000" b="1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(alpha-transfer)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Produces natural parity state (as well as </a:t>
            </a:r>
            <a:r>
              <a:rPr lang="el-GR" altLang="ja-JP" dirty="0" smtClean="0">
                <a:ea typeface="ＭＳ Ｐゴシック"/>
              </a:rPr>
              <a:t>α</a:t>
            </a:r>
            <a:r>
              <a:rPr lang="en-US" altLang="ja-JP" dirty="0" smtClean="0"/>
              <a:t>+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Ne direct measurement)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</a:t>
            </a:r>
            <a:r>
              <a:rPr lang="az-Cyrl-AZ" altLang="ja-JP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ea typeface="ＭＳ Ｐゴシック"/>
                <a:cs typeface="Arial" pitchFamily="34" charset="0"/>
              </a:rPr>
              <a:t>n</a:t>
            </a:r>
            <a:r>
              <a:rPr lang="en-US" altLang="ja-JP" dirty="0" smtClean="0">
                <a:ea typeface="ＭＳ Ｐゴシック"/>
                <a:cs typeface="Arial" pitchFamily="34" charset="0"/>
              </a:rPr>
              <a:t> / </a:t>
            </a:r>
            <a:r>
              <a:rPr lang="az-Cyrl-AZ" altLang="ja-JP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baseline="-25000" dirty="0" smtClean="0">
                <a:ea typeface="ＭＳ Ｐゴシック"/>
                <a:cs typeface="Arial" pitchFamily="34" charset="0"/>
              </a:rPr>
              <a:t>γ  </a:t>
            </a:r>
            <a:r>
              <a:rPr lang="en-US" altLang="ja-JP" dirty="0" smtClean="0"/>
              <a:t>from production ratio of </a:t>
            </a:r>
            <a:r>
              <a:rPr lang="en-US" altLang="ja-JP" baseline="30000" dirty="0" smtClean="0"/>
              <a:t>25, 26</a:t>
            </a:r>
            <a:r>
              <a:rPr lang="en-US" altLang="ja-JP" dirty="0" smtClean="0"/>
              <a:t>Mg</a:t>
            </a:r>
            <a:endParaRPr kumimoji="1" lang="en-US" altLang="ja-JP" dirty="0" smtClean="0"/>
          </a:p>
          <a:p>
            <a:pPr lvl="1">
              <a:buFontTx/>
              <a:buChar char="-"/>
            </a:pPr>
            <a:r>
              <a:rPr lang="en-US" altLang="ja-JP" dirty="0" smtClean="0"/>
              <a:t> 110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Ne beam from JAEA 20 MV tandem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Li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target on C backing foil </a:t>
            </a:r>
          </a:p>
          <a:p>
            <a:pPr lvl="1">
              <a:buFontTx/>
              <a:buChar char="-"/>
            </a:pPr>
            <a:endParaRPr kumimoji="1" lang="en-US" altLang="ja-JP" dirty="0" smtClean="0"/>
          </a:p>
          <a:p>
            <a:pPr>
              <a:buFontTx/>
              <a:buChar char="-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Measurements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of beam-like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Mg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and recoil deuteron with Si </a:t>
            </a:r>
            <a:r>
              <a:rPr kumimoji="1" lang="en-US" altLang="ja-JP" sz="2000" b="1" dirty="0" smtClean="0">
                <a:solidFill>
                  <a:srgbClr val="FF0000"/>
                </a:solidFill>
                <a:ea typeface="MS Mincho"/>
              </a:rPr>
              <a:t>△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E-E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20°in CM system (covering ~ 40% of solid angle)</a:t>
            </a:r>
          </a:p>
        </p:txBody>
      </p:sp>
      <p:pic>
        <p:nvPicPr>
          <p:cNvPr id="1026" name="Picture 2" descr="C:\Users\shuyaota\AppData\Local\Microsoft\Windows\Temporary Internet Files\Content.IE5\31BT0RCP\LiF_Ota_targ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98" y="4071942"/>
            <a:ext cx="1657934" cy="2643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Si </a:t>
            </a:r>
            <a:r>
              <a:rPr lang="en-US" altLang="ja-JP" dirty="0" smtClean="0">
                <a:latin typeface="MS Mincho"/>
                <a:ea typeface="MS Mincho"/>
              </a:rPr>
              <a:t>△E-E </a:t>
            </a:r>
            <a:r>
              <a:rPr kumimoji="1" lang="en-US" altLang="ja-JP" dirty="0" smtClean="0"/>
              <a:t>Detectors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05" y="3914793"/>
            <a:ext cx="3829057" cy="28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619" y="3857628"/>
            <a:ext cx="380322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-32" y="1129429"/>
            <a:ext cx="5429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 Upstream (for deuteron detection) 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 8 channels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kumimoji="1" lang="en-US" altLang="ja-JP" dirty="0" err="1" smtClean="0"/>
              <a:t>dE</a:t>
            </a:r>
            <a:r>
              <a:rPr kumimoji="1" lang="en-US" altLang="ja-JP" dirty="0" smtClean="0"/>
              <a:t>: surface barrier (2</a:t>
            </a:r>
            <a:r>
              <a:rPr kumimoji="1" lang="en-US" altLang="ja-JP" dirty="0" smtClean="0">
                <a:ea typeface="ＭＳ Ｐゴシック"/>
              </a:rPr>
              <a:t>×2</a:t>
            </a:r>
            <a:r>
              <a:rPr kumimoji="1" lang="en-US" altLang="ja-JP" dirty="0" smtClean="0"/>
              <a:t> cm, thickness: </a:t>
            </a:r>
            <a:r>
              <a:rPr lang="en-US" altLang="ja-JP" dirty="0" smtClean="0"/>
              <a:t>65</a:t>
            </a:r>
            <a:r>
              <a:rPr kumimoji="1" lang="en-US" altLang="ja-JP" dirty="0" smtClean="0"/>
              <a:t> um)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E: PIN photodiode (2</a:t>
            </a:r>
            <a:r>
              <a:rPr lang="en-US" altLang="ja-JP" dirty="0" smtClean="0">
                <a:ea typeface="ＭＳ Ｐゴシック"/>
              </a:rPr>
              <a:t>×2</a:t>
            </a:r>
            <a:r>
              <a:rPr lang="en-US" altLang="ja-JP" dirty="0" smtClean="0"/>
              <a:t> cm, thickness = 300 um)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 High E-resolution: ~30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dE</a:t>
            </a:r>
            <a:r>
              <a:rPr lang="en-US" altLang="ja-JP" dirty="0" smtClean="0"/>
              <a:t>, ~20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for E</a:t>
            </a:r>
          </a:p>
          <a:p>
            <a:pPr lvl="1"/>
            <a:r>
              <a:rPr lang="en-US" altLang="ja-JP" dirty="0" smtClean="0"/>
              <a:t>using a </a:t>
            </a:r>
            <a:r>
              <a:rPr lang="en-US" altLang="ja-JP" baseline="30000" dirty="0" smtClean="0"/>
              <a:t>241</a:t>
            </a:r>
            <a:r>
              <a:rPr lang="en-US" altLang="ja-JP" dirty="0" smtClean="0"/>
              <a:t>Am test source</a:t>
            </a:r>
          </a:p>
          <a:p>
            <a:pPr>
              <a:buFontTx/>
              <a:buChar char="-"/>
            </a:pPr>
            <a:endParaRPr lang="en-US" altLang="ja-JP" dirty="0" smtClean="0"/>
          </a:p>
          <a:p>
            <a:pPr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Downstream (for Mg detection) 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 8 channels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altLang="ja-JP" dirty="0"/>
              <a:t> </a:t>
            </a:r>
            <a:r>
              <a:rPr lang="en-US" altLang="ja-JP" dirty="0" err="1" smtClean="0"/>
              <a:t>dE</a:t>
            </a:r>
            <a:r>
              <a:rPr lang="en-US" altLang="ja-JP" dirty="0" smtClean="0"/>
              <a:t>: surface barrier (</a:t>
            </a:r>
            <a:r>
              <a:rPr lang="el-GR" altLang="ja-JP" dirty="0" smtClean="0"/>
              <a:t>φ</a:t>
            </a:r>
            <a:r>
              <a:rPr lang="en-US" altLang="ja-JP" dirty="0" smtClean="0"/>
              <a:t> = 2cm, thickness = 20 um)</a:t>
            </a:r>
          </a:p>
          <a:p>
            <a:pPr lvl="1">
              <a:buFontTx/>
              <a:buChar char="-"/>
            </a:pPr>
            <a:r>
              <a:rPr lang="en-US" altLang="ja-JP" dirty="0"/>
              <a:t> </a:t>
            </a:r>
            <a:r>
              <a:rPr lang="en-US" altLang="ja-JP" dirty="0" smtClean="0"/>
              <a:t>E: PIN photodiode (2</a:t>
            </a:r>
            <a:r>
              <a:rPr lang="en-US" altLang="ja-JP" dirty="0" smtClean="0">
                <a:ea typeface="ＭＳ Ｐゴシック"/>
              </a:rPr>
              <a:t>×2</a:t>
            </a:r>
            <a:r>
              <a:rPr lang="en-US" altLang="ja-JP" dirty="0" smtClean="0"/>
              <a:t> cm, thickness = 300 um)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857232"/>
            <a:ext cx="2947980" cy="28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0" y="3843355"/>
            <a:ext cx="35004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Upstream </a:t>
            </a:r>
            <a:r>
              <a:rPr lang="en-US" altLang="ja-JP" b="1" dirty="0" smtClean="0"/>
              <a:t>for deuteron</a:t>
            </a:r>
          </a:p>
          <a:p>
            <a:r>
              <a:rPr kumimoji="1" lang="en-US" altLang="ja-JP" b="1" dirty="0" smtClean="0"/>
              <a:t>(E-detector is unseen behind </a:t>
            </a:r>
            <a:r>
              <a:rPr kumimoji="1" lang="en-US" altLang="ja-JP" b="1" dirty="0" smtClean="0">
                <a:latin typeface="MS Mincho"/>
                <a:ea typeface="MS Mincho"/>
              </a:rPr>
              <a:t>△</a:t>
            </a:r>
            <a:r>
              <a:rPr kumimoji="1" lang="en-US" altLang="ja-JP" b="1" dirty="0" smtClean="0"/>
              <a:t>E)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6314" y="3843355"/>
            <a:ext cx="35004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Downstream </a:t>
            </a:r>
            <a:r>
              <a:rPr lang="en-US" altLang="ja-JP" b="1" dirty="0" smtClean="0"/>
              <a:t>for Mg</a:t>
            </a:r>
          </a:p>
          <a:p>
            <a:r>
              <a:rPr lang="en-US" altLang="ja-JP" b="1" dirty="0" smtClean="0"/>
              <a:t>(E-detector is unseen behind </a:t>
            </a:r>
            <a:r>
              <a:rPr lang="en-US" altLang="ja-JP" b="1" dirty="0" smtClean="0">
                <a:latin typeface="MS Mincho"/>
                <a:ea typeface="MS Mincho"/>
              </a:rPr>
              <a:t>△</a:t>
            </a:r>
            <a:r>
              <a:rPr lang="en-US" altLang="ja-JP" b="1" dirty="0" smtClean="0"/>
              <a:t>E)</a:t>
            </a:r>
            <a:endParaRPr lang="ja-JP" altLang="en-US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7950" y="1142984"/>
            <a:ext cx="142876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E detector </a:t>
            </a:r>
            <a:r>
              <a:rPr kumimoji="1" lang="en-US" altLang="ja-JP" sz="1400" b="1" baseline="30000" dirty="0" smtClean="0"/>
              <a:t>241</a:t>
            </a:r>
            <a:r>
              <a:rPr kumimoji="1" lang="en-US" altLang="ja-JP" sz="1400" b="1" dirty="0" smtClean="0"/>
              <a:t>Am spectrum</a:t>
            </a:r>
          </a:p>
          <a:p>
            <a:r>
              <a:rPr lang="en-US" altLang="ja-JP" sz="1400" b="1" dirty="0" smtClean="0"/>
              <a:t>E-res: 20 </a:t>
            </a:r>
            <a:r>
              <a:rPr lang="en-US" altLang="ja-JP" sz="1400" b="1" dirty="0" err="1" smtClean="0"/>
              <a:t>keV</a:t>
            </a:r>
            <a:endParaRPr kumimoji="1" lang="ja-JP" altLang="en-US" sz="1400" b="1" dirty="0"/>
          </a:p>
        </p:txBody>
      </p:sp>
      <p:cxnSp>
        <p:nvCxnSpPr>
          <p:cNvPr id="11" name="直線矢印コネクタ 10"/>
          <p:cNvCxnSpPr/>
          <p:nvPr/>
        </p:nvCxnSpPr>
        <p:spPr>
          <a:xfrm rot="16200000" flipH="1">
            <a:off x="1500166" y="464344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5857884" y="4643447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Particle Identification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10" y="4714884"/>
            <a:ext cx="8143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E-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△E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Spectra from upstream and downstream detectors 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 Calibration: </a:t>
            </a:r>
          </a:p>
          <a:p>
            <a:pPr lvl="1" algn="just"/>
            <a:r>
              <a:rPr lang="en-US" altLang="ja-JP" dirty="0" smtClean="0"/>
              <a:t>upstream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baseline="30000" dirty="0" smtClean="0">
                <a:sym typeface="Wingdings" pitchFamily="2" charset="2"/>
              </a:rPr>
              <a:t>241</a:t>
            </a:r>
            <a:r>
              <a:rPr lang="en-US" altLang="ja-JP" dirty="0" smtClean="0">
                <a:sym typeface="Wingdings" pitchFamily="2" charset="2"/>
              </a:rPr>
              <a:t>Am source, </a:t>
            </a:r>
            <a:r>
              <a:rPr lang="en-US" altLang="ja-JP" dirty="0" err="1" smtClean="0">
                <a:sym typeface="Wingdings" pitchFamily="2" charset="2"/>
              </a:rPr>
              <a:t>downstreamelastic</a:t>
            </a:r>
            <a:r>
              <a:rPr lang="en-US" altLang="ja-JP" dirty="0" smtClean="0">
                <a:sym typeface="Wingdings" pitchFamily="2" charset="2"/>
              </a:rPr>
              <a:t> scattering of </a:t>
            </a:r>
            <a:r>
              <a:rPr lang="en-US" altLang="ja-JP" baseline="30000" dirty="0" smtClean="0">
                <a:sym typeface="Wingdings" pitchFamily="2" charset="2"/>
              </a:rPr>
              <a:t>22</a:t>
            </a:r>
            <a:r>
              <a:rPr lang="en-US" altLang="ja-JP" dirty="0" smtClean="0">
                <a:sym typeface="Wingdings" pitchFamily="2" charset="2"/>
              </a:rPr>
              <a:t>Ne beam</a:t>
            </a:r>
            <a:endParaRPr lang="en-US" altLang="ja-JP" dirty="0" smtClean="0"/>
          </a:p>
          <a:p>
            <a:pPr lvl="1" algn="just">
              <a:buFontTx/>
              <a:buChar char="-"/>
            </a:pPr>
            <a:r>
              <a:rPr lang="en-US" altLang="ja-JP" dirty="0" smtClean="0"/>
              <a:t> Good particle identification, but not enough for </a:t>
            </a:r>
            <a:r>
              <a:rPr lang="en-US" altLang="ja-JP" baseline="30000" dirty="0" smtClean="0"/>
              <a:t>26, 25</a:t>
            </a:r>
            <a:r>
              <a:rPr lang="en-US" altLang="ja-JP" dirty="0" smtClean="0"/>
              <a:t>Mg separation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 E-resolution for deuteron: FWHM ~ 80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</a:t>
            </a:r>
            <a:r>
              <a:rPr lang="el-GR" altLang="ja-JP" dirty="0" smtClean="0">
                <a:ea typeface="ＭＳ Ｐゴシック"/>
              </a:rPr>
              <a:t>△</a:t>
            </a:r>
            <a:r>
              <a:rPr lang="en-US" altLang="ja-JP" dirty="0" smtClean="0">
                <a:ea typeface="ＭＳ Ｐゴシック"/>
              </a:rPr>
              <a:t>E+E</a:t>
            </a:r>
            <a:r>
              <a:rPr lang="en-US" altLang="ja-JP" dirty="0" smtClean="0"/>
              <a:t>) in Lab Sys. </a:t>
            </a:r>
          </a:p>
          <a:p>
            <a:pPr lvl="1" algn="just"/>
            <a:r>
              <a:rPr lang="en-US" altLang="ja-JP" dirty="0" smtClean="0"/>
              <a:t>Worse than expected (~ 40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) due to high noise levels at experiment</a:t>
            </a:r>
          </a:p>
          <a:p>
            <a:pPr lvl="1" algn="just"/>
            <a:r>
              <a:rPr lang="en-US" altLang="ja-JP" dirty="0" smtClean="0"/>
              <a:t>- Ed = 5.5 – 7.0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: region of interest for the weak s-process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728" y="1085866"/>
            <a:ext cx="3951552" cy="34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000528" cy="34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785786" y="1500174"/>
            <a:ext cx="12858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Upstream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9256" y="1488032"/>
            <a:ext cx="1500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Downstream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428860" y="3643314"/>
            <a:ext cx="500066" cy="2143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2251059" y="3107529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928794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Ed = 5.5 – 7 </a:t>
            </a:r>
            <a:r>
              <a:rPr kumimoji="1" lang="en-US" altLang="ja-JP" dirty="0" err="1" smtClean="0"/>
              <a:t>MeV</a:t>
            </a:r>
            <a:endParaRPr kumimoji="1" lang="en-US" altLang="ja-JP" dirty="0" smtClean="0"/>
          </a:p>
          <a:p>
            <a:r>
              <a:rPr lang="en-US" altLang="ja-JP" dirty="0" smtClean="0"/>
              <a:t>(ROI) 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Coincidence Measurement</a:t>
            </a:r>
            <a:endParaRPr kumimoji="1" lang="ja-JP" altLang="en-US" dirty="0"/>
          </a:p>
        </p:txBody>
      </p:sp>
      <p:pic>
        <p:nvPicPr>
          <p:cNvPr id="5" name="図 4" descr="C:\Documents and Settings\takahashiryuta\My Documents\22NeMg2526_Experiment\Graphs_120627Exp_Part2\Total_EnergyCalibrated_Mg-d_Coincidence_d-Spectrum_ScaleU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86072"/>
            <a:ext cx="4200872" cy="362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217107" cy="42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143504" y="1586072"/>
            <a:ext cx="14287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E</a:t>
            </a:r>
            <a:r>
              <a:rPr kumimoji="1" lang="en-US" altLang="ja-JP" sz="1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x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=11.83 </a:t>
            </a:r>
            <a:r>
              <a:rPr kumimoji="1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MeV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(?)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43058" y="5380696"/>
            <a:ext cx="6215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ja-JP" b="1" dirty="0" smtClean="0">
                <a:solidFill>
                  <a:srgbClr val="FF0000"/>
                </a:solidFill>
              </a:rPr>
              <a:t>Successful coincidence measurements of Mg &amp; d</a:t>
            </a:r>
            <a:endParaRPr lang="en-US" altLang="ja-JP" dirty="0" smtClean="0"/>
          </a:p>
          <a:p>
            <a:pPr lvl="1" algn="just">
              <a:buFontTx/>
              <a:buChar char="-"/>
            </a:pPr>
            <a:r>
              <a:rPr lang="en-US" altLang="ja-JP" baseline="30000" dirty="0" smtClean="0"/>
              <a:t>26</a:t>
            </a:r>
            <a:r>
              <a:rPr lang="en-US" altLang="ja-JP" dirty="0" smtClean="0"/>
              <a:t>Mg resonance peaks were not identified clearly. 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 Need more statistics and better E-resolution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 Production yields roughly agreed with the previous measurement using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Li + 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Ne reaction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5428462" y="2514766"/>
            <a:ext cx="114380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43702" y="1564047"/>
            <a:ext cx="214314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E</a:t>
            </a:r>
            <a:r>
              <a:rPr kumimoji="1" lang="en-US" altLang="ja-JP" sz="1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x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=9.38 </a:t>
            </a:r>
            <a:r>
              <a:rPr kumimoji="1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MeV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(?)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6965967" y="21210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5607454" y="2050816"/>
            <a:ext cx="13581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786446" y="1206857"/>
            <a:ext cx="1357322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E</a:t>
            </a:r>
            <a:r>
              <a:rPr kumimoji="1" lang="en-US" altLang="ja-JP" sz="1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x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=11.31 </a:t>
            </a:r>
            <a:r>
              <a:rPr kumimoji="1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MeV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明朝" pitchFamily="17" charset="-128"/>
                <a:cs typeface="ＭＳ Ｐゴシック" pitchFamily="50" charset="-128"/>
              </a:rPr>
              <a:t>(?)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7158" y="1142984"/>
            <a:ext cx="192882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×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: upstream-downstream</a:t>
            </a:r>
          </a:p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×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: gated on deuteron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5008" y="421481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Deuteron spectrum</a:t>
            </a:r>
            <a:endParaRPr kumimoji="1" lang="en-US" altLang="ja-JP" dirty="0" smtClean="0"/>
          </a:p>
          <a:p>
            <a:r>
              <a:rPr kumimoji="1" lang="en-US" altLang="ja-JP" dirty="0" smtClean="0"/>
              <a:t>(gated on Mg coincidence)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Preparation For 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ext Beam Time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48803"/>
            <a:ext cx="4643438" cy="28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42876" y="4071942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kumimoji="1" lang="en-US" altLang="ja-JP" dirty="0" smtClean="0"/>
              <a:t> New chamber has been developed</a:t>
            </a:r>
            <a:r>
              <a:rPr lang="en-US" altLang="ja-JP" dirty="0" smtClean="0"/>
              <a:t> and installed in a vacuum chamber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2066" y="146036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ja-JP" b="1" dirty="0" smtClean="0">
                <a:solidFill>
                  <a:srgbClr val="FF0000"/>
                </a:solidFill>
              </a:rPr>
              <a:t> Improvement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 E-resolution for deuteron</a:t>
            </a:r>
          </a:p>
          <a:p>
            <a:pPr lvl="1" algn="just"/>
            <a:r>
              <a:rPr lang="en-US" altLang="ja-JP" dirty="0" smtClean="0">
                <a:cs typeface="Times New Roman" pitchFamily="18" charset="0"/>
              </a:rPr>
              <a:t>	- Geometry</a:t>
            </a:r>
          </a:p>
          <a:p>
            <a:pPr lvl="2" algn="just">
              <a:buFontTx/>
              <a:buChar char="-"/>
            </a:pPr>
            <a:r>
              <a:rPr lang="en-US" altLang="ja-JP" dirty="0" smtClean="0"/>
              <a:t> Noise cancelling</a:t>
            </a:r>
          </a:p>
          <a:p>
            <a:pPr lvl="1" algn="just">
              <a:buFontTx/>
              <a:buChar char="-"/>
            </a:pPr>
            <a:r>
              <a:rPr lang="en-US" altLang="ja-JP" dirty="0" smtClean="0"/>
              <a:t>Statistics</a:t>
            </a:r>
            <a:endParaRPr lang="en-US" altLang="ja-JP" dirty="0" smtClean="0">
              <a:sym typeface="Wingdings" pitchFamily="2" charset="2"/>
            </a:endParaRPr>
          </a:p>
          <a:p>
            <a:pPr lvl="1" algn="just"/>
            <a:r>
              <a:rPr lang="en-US" altLang="ja-JP" dirty="0" smtClean="0">
                <a:sym typeface="Wingdings" pitchFamily="2" charset="2"/>
              </a:rPr>
              <a:t>	- Upstream detectors: 8  24 </a:t>
            </a:r>
            <a:r>
              <a:rPr lang="en-US" altLang="ja-JP" dirty="0" err="1" smtClean="0">
                <a:sym typeface="Wingdings" pitchFamily="2" charset="2"/>
              </a:rPr>
              <a:t>ch</a:t>
            </a:r>
            <a:r>
              <a:rPr lang="en-US" altLang="ja-JP" dirty="0" smtClean="0">
                <a:sym typeface="Wingdings" pitchFamily="2" charset="2"/>
              </a:rPr>
              <a:t>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7" y="785794"/>
            <a:ext cx="49729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4500562" y="5143512"/>
            <a:ext cx="500066" cy="2857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http://ttandem.jaea.go.jp/japanese/koumoku-05/images/TOSCA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30243"/>
            <a:ext cx="2643206" cy="2127781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 flipV="1">
            <a:off x="5286380" y="4214818"/>
            <a:ext cx="1928826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857884" y="378619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 cm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6248" y="513137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 cm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4143372" y="5286388"/>
            <a:ext cx="17145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929322" y="4643446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43636" y="4643446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357950" y="4643446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572264" y="4643446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18" idx="0"/>
          </p:cNvCxnSpPr>
          <p:nvPr/>
        </p:nvCxnSpPr>
        <p:spPr>
          <a:xfrm rot="10800000" flipV="1">
            <a:off x="6607984" y="4071942"/>
            <a:ext cx="1107289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643834" y="3857629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Detectors</a:t>
            </a:r>
            <a:endParaRPr kumimoji="1" lang="ja-JP" altLang="en-US" sz="1400" dirty="0"/>
          </a:p>
        </p:txBody>
      </p:sp>
      <p:sp>
        <p:nvSpPr>
          <p:cNvPr id="22" name="円/楕円 21"/>
          <p:cNvSpPr>
            <a:spLocks/>
          </p:cNvSpPr>
          <p:nvPr/>
        </p:nvSpPr>
        <p:spPr>
          <a:xfrm>
            <a:off x="7786710" y="4643446"/>
            <a:ext cx="1143008" cy="1143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6357950" y="4643446"/>
            <a:ext cx="185738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6357950" y="5786454"/>
            <a:ext cx="192882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500826" y="6283131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Upstream 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(downstream is similar)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Prospects of Next Experiment</a:t>
            </a:r>
            <a:endParaRPr kumimoji="1" lang="ja-JP" altLang="en-US" dirty="0"/>
          </a:p>
        </p:txBody>
      </p:sp>
      <p:pic>
        <p:nvPicPr>
          <p:cNvPr id="5" name="図 4" descr="110MeV_Si20um_2625Mg_05-05Me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3243003"/>
            <a:ext cx="4286280" cy="34642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28662" y="1369156"/>
            <a:ext cx="7286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/>
              <a:t> Expected beam time at JAEA tandem on this summer 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 Improved statistics (~ 5 times)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 Resonance spectrum of </a:t>
            </a:r>
            <a:r>
              <a:rPr lang="en-US" altLang="ja-JP" sz="2000" baseline="30000" dirty="0" smtClean="0"/>
              <a:t>26</a:t>
            </a:r>
            <a:r>
              <a:rPr lang="en-US" altLang="ja-JP" sz="2000" dirty="0" smtClean="0"/>
              <a:t>Mg with uncertainties </a:t>
            </a:r>
            <a:r>
              <a:rPr lang="en-US" altLang="ja-JP" sz="2000" dirty="0" smtClean="0">
                <a:latin typeface="ＭＳ Ｐゴシック"/>
                <a:ea typeface="ＭＳ Ｐゴシック"/>
              </a:rPr>
              <a:t>± </a:t>
            </a:r>
            <a:r>
              <a:rPr lang="en-US" altLang="ja-JP" sz="2000" dirty="0" smtClean="0">
                <a:ea typeface="ＭＳ Ｐゴシック"/>
              </a:rPr>
              <a:t>10</a:t>
            </a:r>
            <a:r>
              <a:rPr lang="en-US" altLang="ja-JP" sz="2000" dirty="0" smtClean="0"/>
              <a:t>~20 </a:t>
            </a:r>
            <a:r>
              <a:rPr lang="en-US" altLang="ja-JP" sz="2000" dirty="0" err="1" smtClean="0"/>
              <a:t>keV</a:t>
            </a:r>
            <a:endParaRPr lang="en-US" altLang="ja-JP" sz="2000" dirty="0" smtClean="0"/>
          </a:p>
          <a:p>
            <a:pPr>
              <a:buFontTx/>
              <a:buChar char="-"/>
            </a:pPr>
            <a:r>
              <a:rPr lang="en-US" altLang="ja-JP" sz="2000" dirty="0"/>
              <a:t> </a:t>
            </a:r>
            <a:r>
              <a:rPr lang="en-US" altLang="ja-JP" sz="2000" baseline="30000" dirty="0" smtClean="0"/>
              <a:t>25, 26</a:t>
            </a:r>
            <a:r>
              <a:rPr lang="en-US" altLang="ja-JP" sz="2000" dirty="0" smtClean="0"/>
              <a:t>Mg branching ratio (</a:t>
            </a:r>
            <a:r>
              <a:rPr lang="az-Cyrl-AZ" altLang="ja-JP" sz="2000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sz="2000" baseline="-25000" dirty="0" smtClean="0">
                <a:ea typeface="ＭＳ Ｐゴシック"/>
                <a:cs typeface="Arial" pitchFamily="34" charset="0"/>
              </a:rPr>
              <a:t>n</a:t>
            </a:r>
            <a:r>
              <a:rPr lang="en-US" altLang="ja-JP" sz="2000" dirty="0" smtClean="0">
                <a:ea typeface="ＭＳ Ｐゴシック"/>
                <a:cs typeface="Arial" pitchFamily="34" charset="0"/>
              </a:rPr>
              <a:t> / </a:t>
            </a:r>
            <a:r>
              <a:rPr lang="az-Cyrl-AZ" altLang="ja-JP" sz="2000" dirty="0" smtClean="0">
                <a:ea typeface="ＭＳ Ｐゴシック"/>
                <a:cs typeface="Arial" pitchFamily="34" charset="0"/>
              </a:rPr>
              <a:t>Г</a:t>
            </a:r>
            <a:r>
              <a:rPr lang="en-US" altLang="ja-JP" sz="2000" baseline="-25000" dirty="0" smtClean="0">
                <a:ea typeface="ＭＳ Ｐゴシック"/>
                <a:cs typeface="Arial" pitchFamily="34" charset="0"/>
              </a:rPr>
              <a:t>γ</a:t>
            </a:r>
            <a:r>
              <a:rPr lang="en-US" altLang="ja-JP" sz="2000" dirty="0" smtClean="0"/>
              <a:t>) : E-resolution of downstream detectors (~0.7% (~ 700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) should be achieved)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243003"/>
            <a:ext cx="4357718" cy="34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/>
          <p:cNvSpPr txBox="1"/>
          <p:nvPr/>
        </p:nvSpPr>
        <p:spPr>
          <a:xfrm>
            <a:off x="5857884" y="41433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26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72132" y="44169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25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3214686"/>
            <a:ext cx="314327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Simulated spectrum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72132" y="3643314"/>
            <a:ext cx="314327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Simulated spectrum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6071</TotalTime>
  <Words>834</Words>
  <Application>Microsoft Office PowerPoint</Application>
  <PresentationFormat>Presentazione su schermo (4:3)</PresentationFormat>
  <Paragraphs>127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みやび</vt:lpstr>
      <vt:lpstr> The 6Li(22Ne, 26Mg)d alpha-Transfer Experiment  For the Study of Low Energy Resonances in 22Ne (α, γ) 26Mg </vt:lpstr>
      <vt:lpstr>Introduction</vt:lpstr>
      <vt:lpstr>Low energy resonances in α + 22Ne</vt:lpstr>
      <vt:lpstr>Experimental scheme of 6Li(22Ne, 26Mg) d</vt:lpstr>
      <vt:lpstr>Si △E-E Detectors</vt:lpstr>
      <vt:lpstr>Particle Identification</vt:lpstr>
      <vt:lpstr>Coincidence Measurement</vt:lpstr>
      <vt:lpstr>Preparation For Next Beam Time</vt:lpstr>
      <vt:lpstr>Prospects of Next Experiment</vt:lpstr>
      <vt:lpstr>Summary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6Li(22Ne, 26Mg)d α-transfer experiment  for the study of low energy resonances in 22Ne (α, γ) 26Mg</dc:title>
  <dc:creator>shuyaota</dc:creator>
  <cp:lastModifiedBy>tecno</cp:lastModifiedBy>
  <cp:revision>469</cp:revision>
  <dcterms:created xsi:type="dcterms:W3CDTF">2013-05-23T18:06:08Z</dcterms:created>
  <dcterms:modified xsi:type="dcterms:W3CDTF">2013-06-03T12:18:59Z</dcterms:modified>
</cp:coreProperties>
</file>