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08" r:id="rId2"/>
    <p:sldMasterId id="2147483710" r:id="rId3"/>
    <p:sldMasterId id="2147483711" r:id="rId4"/>
    <p:sldMasterId id="2147484086" r:id="rId5"/>
    <p:sldMasterId id="2147484100" r:id="rId6"/>
    <p:sldMasterId id="2147484130" r:id="rId7"/>
  </p:sldMasterIdLst>
  <p:notesMasterIdLst>
    <p:notesMasterId r:id="rId40"/>
  </p:notesMasterIdLst>
  <p:sldIdLst>
    <p:sldId id="963" r:id="rId8"/>
    <p:sldId id="995" r:id="rId9"/>
    <p:sldId id="982" r:id="rId10"/>
    <p:sldId id="986" r:id="rId11"/>
    <p:sldId id="983" r:id="rId12"/>
    <p:sldId id="947" r:id="rId13"/>
    <p:sldId id="985" r:id="rId14"/>
    <p:sldId id="953" r:id="rId15"/>
    <p:sldId id="969" r:id="rId16"/>
    <p:sldId id="957" r:id="rId17"/>
    <p:sldId id="987" r:id="rId18"/>
    <p:sldId id="988" r:id="rId19"/>
    <p:sldId id="989" r:id="rId20"/>
    <p:sldId id="933" r:id="rId21"/>
    <p:sldId id="965" r:id="rId22"/>
    <p:sldId id="966" r:id="rId23"/>
    <p:sldId id="940" r:id="rId24"/>
    <p:sldId id="522" r:id="rId25"/>
    <p:sldId id="764" r:id="rId26"/>
    <p:sldId id="977" r:id="rId27"/>
    <p:sldId id="979" r:id="rId28"/>
    <p:sldId id="917" r:id="rId29"/>
    <p:sldId id="997" r:id="rId30"/>
    <p:sldId id="919" r:id="rId31"/>
    <p:sldId id="993" r:id="rId32"/>
    <p:sldId id="973" r:id="rId33"/>
    <p:sldId id="990" r:id="rId34"/>
    <p:sldId id="884" r:id="rId35"/>
    <p:sldId id="996" r:id="rId36"/>
    <p:sldId id="991" r:id="rId37"/>
    <p:sldId id="970" r:id="rId38"/>
    <p:sldId id="994" r:id="rId39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00"/>
    <a:srgbClr val="FFFF99"/>
    <a:srgbClr val="FFFF66"/>
    <a:srgbClr val="3399FF"/>
    <a:srgbClr val="00CC00"/>
    <a:srgbClr val="77E64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20644" autoAdjust="0"/>
    <p:restoredTop sz="94671" autoAdjust="0"/>
  </p:normalViewPr>
  <p:slideViewPr>
    <p:cSldViewPr>
      <p:cViewPr>
        <p:scale>
          <a:sx n="73" d="100"/>
          <a:sy n="73" d="100"/>
        </p:scale>
        <p:origin x="-876" y="-7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1938" y="-114"/>
      </p:cViewPr>
      <p:guideLst>
        <p:guide orient="horz" pos="3120"/>
        <p:guide pos="214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emf"/><Relationship Id="rId1" Type="http://schemas.openxmlformats.org/officeDocument/2006/relationships/image" Target="../media/image34.e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+mn-ea"/>
              </a:defRPr>
            </a:lvl1pPr>
          </a:lstStyle>
          <a:p>
            <a:pPr>
              <a:defRPr/>
            </a:pPr>
            <a:fld id="{15FC7657-3499-4B06-AC1D-9BA83F18712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793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BB887E8-E345-4986-9B41-BBECA90BA019}" type="slidenum">
              <a:rPr lang="de-DE" sz="1200" smtClean="0"/>
              <a:pPr eaLnBrk="1" hangingPunct="1"/>
              <a:t>1</a:t>
            </a:fld>
            <a:endParaRPr lang="de-DE" sz="120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05350"/>
            <a:ext cx="4981575" cy="418306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5074" tIns="41790" rIns="85074" bIns="41790"/>
          <a:lstStyle/>
          <a:p>
            <a:pPr eaLnBrk="1" hangingPunct="1"/>
            <a:endParaRPr lang="en-US" dirty="0" smtClean="0"/>
          </a:p>
        </p:txBody>
      </p:sp>
      <p:sp>
        <p:nvSpPr>
          <p:cNvPr id="4301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738" y="98425"/>
            <a:ext cx="6675437" cy="50069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EBA0ED6-6AF6-4218-AE8C-F6A05B17C0C6}" type="slidenum">
              <a:rPr lang="de-DE" sz="1200" smtClean="0"/>
              <a:pPr eaLnBrk="1" hangingPunct="1"/>
              <a:t>18</a:t>
            </a:fld>
            <a:endParaRPr lang="de-DE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2950"/>
            <a:ext cx="4953000" cy="37147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05350"/>
            <a:ext cx="4981575" cy="4457700"/>
          </a:xfrm>
          <a:noFill/>
        </p:spPr>
        <p:txBody>
          <a:bodyPr/>
          <a:lstStyle/>
          <a:p>
            <a:pPr eaLnBrk="1" hangingPunct="1"/>
            <a:r>
              <a:rPr lang="de-DE" smtClean="0"/>
              <a:t>In principle mass and lifetime measurements can be done simultanously</a:t>
            </a:r>
          </a:p>
          <a:p>
            <a:pPr eaLnBrk="1" hangingPunct="1"/>
            <a:r>
              <a:rPr lang="de-DE" smtClean="0"/>
              <a:t>2 Methods depending on the Brho change</a:t>
            </a:r>
          </a:p>
          <a:p>
            <a:pPr eaLnBrk="1" hangingPunct="1"/>
            <a:r>
              <a:rPr lang="de-DE" smtClean="0"/>
              <a:t>unique possibility to measure bare nuclei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B27E90C-C3D6-4991-BA27-4F4E83FA7026}" type="slidenum">
              <a:rPr lang="de-DE" sz="1200" smtClean="0"/>
              <a:pPr eaLnBrk="1" hangingPunct="1"/>
              <a:t>19</a:t>
            </a:fld>
            <a:endParaRPr lang="de-DE" sz="120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765175"/>
            <a:ext cx="4895850" cy="3671888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741863"/>
            <a:ext cx="4987925" cy="4437062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40C0BBE-428B-479C-85D0-7B6953A3F58B}" type="slidenum">
              <a:rPr lang="de-DE" sz="1200" smtClean="0"/>
              <a:pPr eaLnBrk="1" hangingPunct="1"/>
              <a:t>21</a:t>
            </a:fld>
            <a:endParaRPr lang="de-DE" sz="12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68350"/>
            <a:ext cx="4895850" cy="3671888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45038"/>
            <a:ext cx="4989512" cy="4432300"/>
          </a:xfrm>
          <a:noFill/>
        </p:spPr>
        <p:txBody>
          <a:bodyPr lIns="92457" tIns="46231" rIns="92457" bIns="46231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843497-8989-4B3E-AD5A-E17FBE633D9C}" type="slidenum">
              <a:rPr lang="de-DE">
                <a:solidFill>
                  <a:srgbClr val="000000"/>
                </a:solidFill>
                <a:ea typeface="ＭＳ Ｐゴシック" pitchFamily="34" charset="-128"/>
              </a:rPr>
              <a:pPr/>
              <a:t>25</a:t>
            </a:fld>
            <a:endParaRPr lang="de-DE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4538"/>
            <a:ext cx="4948237" cy="37131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05934" y="4705350"/>
            <a:ext cx="4982633" cy="4455981"/>
          </a:xfrm>
          <a:noFill/>
        </p:spPr>
        <p:txBody>
          <a:bodyPr wrap="square" lIns="93314" tIns="46657" rIns="93314" bIns="46657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3850217" y="941070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14" tIns="46657" rIns="93314" bIns="46657" anchor="b"/>
          <a:lstStyle/>
          <a:p>
            <a:pPr algn="r" defTabSz="933450">
              <a:spcBef>
                <a:spcPct val="0"/>
              </a:spcBef>
            </a:pPr>
            <a:fld id="{DCA19505-BA8C-4974-8155-03FA1A4361C0}" type="slidenum">
              <a:rPr lang="en-GB" sz="1200">
                <a:solidFill>
                  <a:srgbClr val="000000"/>
                </a:solidFill>
                <a:latin typeface="Times New Roman" pitchFamily="18" charset="0"/>
              </a:rPr>
              <a:pPr algn="r" defTabSz="933450">
                <a:spcBef>
                  <a:spcPct val="0"/>
                </a:spcBef>
              </a:pPr>
              <a:t>25</a:t>
            </a:fld>
            <a:endParaRPr lang="en-GB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75AF7BC-F690-4850-92A2-F5C5E782AF7F}" type="slidenum">
              <a:rPr lang="de-DE" sz="1200" smtClean="0"/>
              <a:pPr eaLnBrk="1" hangingPunct="1"/>
              <a:t>26</a:t>
            </a:fld>
            <a:endParaRPr lang="de-DE" sz="1200" smtClean="0"/>
          </a:p>
        </p:txBody>
      </p:sp>
      <p:sp>
        <p:nvSpPr>
          <p:cNvPr id="593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4538"/>
            <a:ext cx="4951413" cy="3713162"/>
          </a:xfrm>
          <a:ln/>
        </p:spPr>
      </p:sp>
      <p:sp>
        <p:nvSpPr>
          <p:cNvPr id="59396" name="Notes Placeholder 2"/>
          <p:cNvSpPr>
            <a:spLocks noGrp="1"/>
          </p:cNvSpPr>
          <p:nvPr>
            <p:ph type="body" idx="1"/>
          </p:nvPr>
        </p:nvSpPr>
        <p:spPr>
          <a:xfrm>
            <a:off x="906463" y="4705350"/>
            <a:ext cx="4981575" cy="4456113"/>
          </a:xfrm>
          <a:noFill/>
        </p:spPr>
        <p:txBody>
          <a:bodyPr lIns="93314" tIns="46657" rIns="93314" bIns="46657"/>
          <a:lstStyle/>
          <a:p>
            <a:pPr eaLnBrk="1" hangingPunct="1"/>
            <a:r>
              <a:rPr lang="en-US" smtClean="0"/>
              <a:t>masse 213!! wichitg</a:t>
            </a:r>
          </a:p>
          <a:p>
            <a:pPr eaLnBrk="1" hangingPunct="1"/>
            <a:r>
              <a:rPr lang="en-US" smtClean="0"/>
              <a:t>broadband: wie sauber ist einen cryogene stopp zelle! </a:t>
            </a:r>
          </a:p>
        </p:txBody>
      </p:sp>
      <p:sp>
        <p:nvSpPr>
          <p:cNvPr id="59397" name="Slide Number Placeholder 3"/>
          <p:cNvSpPr txBox="1">
            <a:spLocks noGrp="1"/>
          </p:cNvSpPr>
          <p:nvPr/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4" tIns="46657" rIns="93314" bIns="46657" anchor="b"/>
          <a:lstStyle>
            <a:lvl1pPr defTabSz="9334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34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34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34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34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345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68BC134-5F4F-44DE-9C1C-CB4CA33B7D65}" type="slidenum">
              <a:rPr lang="en-GB" sz="1200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GB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8AB47D0-AB9D-44D1-9D49-D7E9DE2FACF5}" type="slidenum">
              <a:rPr lang="de-DE" sz="1200" smtClean="0"/>
              <a:pPr eaLnBrk="1" hangingPunct="1"/>
              <a:t>27</a:t>
            </a:fld>
            <a:endParaRPr lang="de-DE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2D6334E-29FA-4123-8D81-2B8B2310C3B6}" type="slidenum">
              <a:rPr lang="de-DE" sz="1200" smtClean="0"/>
              <a:pPr eaLnBrk="1" hangingPunct="1"/>
              <a:t>31</a:t>
            </a:fld>
            <a:endParaRPr lang="de-DE" sz="1200" smtClean="0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06938"/>
            <a:ext cx="4981575" cy="418147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8170" tIns="43312" rIns="88170" bIns="43312"/>
          <a:lstStyle/>
          <a:p>
            <a:pPr eaLnBrk="1" hangingPunct="1"/>
            <a:endParaRPr lang="en-US" smtClean="0"/>
          </a:p>
        </p:txBody>
      </p:sp>
      <p:sp>
        <p:nvSpPr>
          <p:cNvPr id="6144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98425"/>
            <a:ext cx="6672263" cy="50038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FC7657-3499-4B06-AC1D-9BA83F18712F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47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7BEA1F-A3B5-4445-AE3A-05D1A2419397}" type="slidenum">
              <a:rPr lang="de-DE"/>
              <a:pPr/>
              <a:t>4</a:t>
            </a:fld>
            <a:endParaRPr lang="de-DE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6788" y="766763"/>
            <a:ext cx="4895850" cy="3671887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1" y="4745038"/>
            <a:ext cx="4987925" cy="44323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774B5D5-62F6-4715-8364-30454006D61C}" type="slidenum">
              <a:rPr lang="de-DE" sz="1200" smtClean="0"/>
              <a:pPr eaLnBrk="1" hangingPunct="1"/>
              <a:t>6</a:t>
            </a:fld>
            <a:endParaRPr lang="de-DE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68350"/>
            <a:ext cx="4895850" cy="3671888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745038"/>
            <a:ext cx="4987925" cy="44323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Inflight facility with 3 experimental branches</a:t>
            </a:r>
          </a:p>
          <a:p>
            <a:pPr eaLnBrk="1" hangingPunct="1"/>
            <a:r>
              <a:rPr lang="en-US" smtClean="0"/>
              <a:t>Different tasks: FRS is primarily an in-flight separator access to all nuclei with  lifetimes &gt; 200ns </a:t>
            </a:r>
          </a:p>
          <a:p>
            <a:pPr eaLnBrk="1" hangingPunct="1"/>
            <a:r>
              <a:rPr lang="en-US" smtClean="0"/>
              <a:t> but also the high-resolution spectrometer, both features will be demonstrated in examples</a:t>
            </a:r>
          </a:p>
          <a:p>
            <a:pPr eaLnBrk="1" hangingPunct="1"/>
            <a:r>
              <a:rPr lang="en-US" smtClean="0"/>
              <a:t>Fragmentation and fission of 238U at 1GeV/u  present unique opportunities for nuclear structure research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4151B65-0A4A-424A-856A-A2152071AA5D}" type="slidenum">
              <a:rPr lang="de-DE" sz="1200" smtClean="0"/>
              <a:pPr eaLnBrk="1" hangingPunct="1"/>
              <a:t>8</a:t>
            </a:fld>
            <a:endParaRPr lang="de-DE" sz="120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68350"/>
            <a:ext cx="4895850" cy="36718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45038"/>
            <a:ext cx="4989512" cy="4432300"/>
          </a:xfrm>
          <a:noFill/>
        </p:spPr>
        <p:txBody>
          <a:bodyPr lIns="92457" tIns="46231" rIns="92457" bIns="46231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02AFB8B-C0DB-4A77-BC73-6270A2AA06F6}" type="slidenum">
              <a:rPr lang="de-DE" sz="1200" smtClean="0"/>
              <a:pPr eaLnBrk="1" hangingPunct="1"/>
              <a:t>10</a:t>
            </a:fld>
            <a:endParaRPr lang="de-DE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68350"/>
            <a:ext cx="4895850" cy="367188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45038"/>
            <a:ext cx="4989512" cy="4432300"/>
          </a:xfrm>
          <a:noFill/>
        </p:spPr>
        <p:txBody>
          <a:bodyPr lIns="92457" tIns="46231" rIns="92457" bIns="46231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42" indent="-285709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34" indent="-228567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9967" indent="-228567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01" indent="-228567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234" indent="-228567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368" indent="-228567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501" indent="-228567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634" indent="-228567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5FE210A-87C6-462E-A27C-31C384D64C3B}" type="slidenum">
              <a:rPr lang="de-DE" sz="1200"/>
              <a:pPr eaLnBrk="1" hangingPunct="1"/>
              <a:t>11</a:t>
            </a:fld>
            <a:endParaRPr lang="de-DE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68350"/>
            <a:ext cx="4895850" cy="36718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4" y="4745038"/>
            <a:ext cx="4989512" cy="4432300"/>
          </a:xfrm>
          <a:noFill/>
        </p:spPr>
        <p:txBody>
          <a:bodyPr lIns="92443" tIns="46225" rIns="92443" bIns="4622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42" indent="-285709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34" indent="-228567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9967" indent="-228567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01" indent="-228567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234" indent="-228567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368" indent="-228567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501" indent="-228567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634" indent="-228567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80E6188-19BB-43C0-825A-135C715A4045}" type="slidenum">
              <a:rPr lang="de-DE" sz="1200">
                <a:solidFill>
                  <a:prstClr val="black"/>
                </a:solidFill>
              </a:rPr>
              <a:pPr eaLnBrk="1" hangingPunct="1"/>
              <a:t>12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076" y="768995"/>
            <a:ext cx="4914796" cy="3671076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1" y="4745038"/>
            <a:ext cx="4987925" cy="4432300"/>
          </a:xfrm>
          <a:noFill/>
        </p:spPr>
        <p:txBody>
          <a:bodyPr/>
          <a:lstStyle/>
          <a:p>
            <a:pPr eaLnBrk="1" hangingPunct="1"/>
            <a:r>
              <a:rPr lang="de-DE" smtClean="0"/>
              <a:t>Precision experiments with frequency measurements</a:t>
            </a:r>
          </a:p>
          <a:p>
            <a:pPr eaLnBrk="1" hangingPunct="1"/>
            <a:r>
              <a:rPr lang="de-DE" smtClean="0"/>
              <a:t>2 experimental methods to perform high resolution spectrometry independent of the velocity spread of the fragments</a:t>
            </a:r>
          </a:p>
          <a:p>
            <a:pPr eaLnBrk="1" hangingPunct="1"/>
            <a:r>
              <a:rPr lang="de-DE" smtClean="0"/>
              <a:t>Nuclei in the halflife range &gt; 1s SMS, electron cooling</a:t>
            </a:r>
          </a:p>
          <a:p>
            <a:pPr eaLnBrk="1" hangingPunct="1"/>
            <a:r>
              <a:rPr lang="de-DE" smtClean="0"/>
              <a:t>nuclei appr 10micro s </a:t>
            </a:r>
            <a:r>
              <a:rPr lang="de-DE" smtClean="0">
                <a:sym typeface="Wingdings" pitchFamily="2" charset="2"/>
              </a:rPr>
              <a:t> IMS, faster particle are sent on detours</a:t>
            </a:r>
          </a:p>
          <a:p>
            <a:pPr eaLnBrk="1" hangingPunct="1"/>
            <a:endParaRPr lang="de-DE" smtClean="0"/>
          </a:p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6ADFB9B-D7A4-4104-B9AA-ADA416A4491B}" type="slidenum">
              <a:rPr lang="de-DE" sz="1200" smtClean="0"/>
              <a:pPr eaLnBrk="1" hangingPunct="1"/>
              <a:t>14</a:t>
            </a:fld>
            <a:endParaRPr lang="de-DE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7F40-62F6-4755-8DE3-5EF8E3999940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152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F84BE-2507-44E0-8937-0F8751F07639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155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F7569-8A76-47BB-8C2C-DAD28A76EB25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9968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72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-1714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137728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0605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188102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258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5655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5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455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644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9916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27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526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E3613-6073-4177-8B00-0F10BB1A6104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072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55767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160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51663" y="-53975"/>
            <a:ext cx="2379662" cy="59817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190500" y="-53975"/>
            <a:ext cx="6989763" cy="59817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123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-190500" y="-53975"/>
            <a:ext cx="952182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85763" y="1401763"/>
            <a:ext cx="4038600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6763" y="1401763"/>
            <a:ext cx="4038600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85763" y="3740150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6763" y="3740150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638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90500" y="-53975"/>
            <a:ext cx="952182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5763" y="1401763"/>
            <a:ext cx="4038600" cy="45259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6763" y="1401763"/>
            <a:ext cx="4038600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6763" y="3740150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910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A4EC6-3600-48DA-BB1A-8676DEF11E7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084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3A83-AAB6-41C3-AC70-45264204EC0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30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FA3E7-DD26-407D-A86E-07CC4BB275B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938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7D21B-1A8A-4361-BF16-F7FA40F12C4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901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E4A40-F838-49BB-A160-AB295A35623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41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C7411-C06A-45AE-A696-05FA40DE64D2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7954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53716-CED3-4FCB-AFA7-CC3BC2F0CE8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7761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62AF3-765A-4EE7-B024-FC22C1C7408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594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F371D-B24D-4CBA-8BB7-9D37A1CB580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224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CAE07-EE61-4DD9-B45E-DF03927B8F8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221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3CF1F-BD8A-4F35-9B5B-F2D8F7B4269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078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16ED8-3967-493D-8773-ADEB78A7970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490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05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7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7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5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0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B8011-1855-4162-A56D-09D7DEB7EEBB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6964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87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84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13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81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19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06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51663" y="-53975"/>
            <a:ext cx="2379662" cy="59817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190500" y="-53975"/>
            <a:ext cx="6989763" cy="59817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22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19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81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9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65DB7-7F5B-4013-A8BE-E8EAF4D7E5FE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66137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5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97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24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85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28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58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33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47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51663" y="-53975"/>
            <a:ext cx="2379662" cy="59817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190500" y="-53975"/>
            <a:ext cx="6989763" cy="59817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20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90500" y="-53975"/>
            <a:ext cx="952182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61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-190500" y="-53975"/>
            <a:ext cx="952182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85763" y="1401763"/>
            <a:ext cx="4038600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6763" y="1401763"/>
            <a:ext cx="4038600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85763" y="3740150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6763" y="3740150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02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09842-3524-4099-9236-42C4EA618CA9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94599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082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138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120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5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0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03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154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309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226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165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0FC5A-6167-4FC3-8921-7730640F180C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7482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51663" y="-53975"/>
            <a:ext cx="2379662" cy="59817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190500" y="-53975"/>
            <a:ext cx="6989763" cy="59817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10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90500" y="-53975"/>
            <a:ext cx="952182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672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-190500" y="-53975"/>
            <a:ext cx="952182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85763" y="1401763"/>
            <a:ext cx="4038600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6763" y="1401763"/>
            <a:ext cx="4038600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85763" y="3740150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6763" y="3740150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739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099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287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98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5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763" y="14017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80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953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15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48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FC395-3E0B-45B4-86D1-C551FC4F47FE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8925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058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89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51663" y="-53975"/>
            <a:ext cx="2379662" cy="59817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190500" y="-53975"/>
            <a:ext cx="6989763" cy="59817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56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90500" y="-53975"/>
            <a:ext cx="952182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588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-190500" y="-53975"/>
            <a:ext cx="952182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85763" y="1401763"/>
            <a:ext cx="4038600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6763" y="1401763"/>
            <a:ext cx="4038600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85763" y="3740150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6763" y="3740150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11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1C01B-6512-49A6-B931-1D0156572C29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264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35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5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kumimoji="1" sz="1400">
                <a:ea typeface="+mn-ea"/>
              </a:defRPr>
            </a:lvl1pPr>
          </a:lstStyle>
          <a:p>
            <a:pPr>
              <a:defRPr/>
            </a:pPr>
            <a:r>
              <a:rPr lang="en-US" altLang="ja-JP"/>
              <a:t>HG</a:t>
            </a:r>
          </a:p>
        </p:txBody>
      </p:sp>
      <p:sp>
        <p:nvSpPr>
          <p:cNvPr id="135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>
                <a:ea typeface="+mn-ea"/>
              </a:defRPr>
            </a:lvl1pPr>
          </a:lstStyle>
          <a:p>
            <a:pPr>
              <a:defRPr/>
            </a:pPr>
            <a:fld id="{8CA2B417-819D-429C-A2E4-5469BEDFB314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-190500" y="-53975"/>
            <a:ext cx="9521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40176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638175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 userDrawn="1"/>
        </p:nvSpPr>
        <p:spPr bwMode="auto">
          <a:xfrm>
            <a:off x="0" y="638175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7" name="Picture 9" descr="FRS-Super-FRS-Logo-Annual-1-2003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445250"/>
            <a:ext cx="108108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DFB9E1-3F8D-4284-90AA-831785A2C74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1800"/>
          </a:p>
        </p:txBody>
      </p:sp>
      <p:sp>
        <p:nvSpPr>
          <p:cNvPr id="3079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1800"/>
          </a:p>
        </p:txBody>
      </p:sp>
      <p:sp>
        <p:nvSpPr>
          <p:cNvPr id="3080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1800"/>
          </a:p>
        </p:txBody>
      </p:sp>
      <p:sp>
        <p:nvSpPr>
          <p:cNvPr id="3081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1800"/>
          </a:p>
        </p:txBody>
      </p:sp>
      <p:sp>
        <p:nvSpPr>
          <p:cNvPr id="3082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1800"/>
          </a:p>
        </p:txBody>
      </p:sp>
      <p:sp>
        <p:nvSpPr>
          <p:cNvPr id="3083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1800"/>
          </a:p>
        </p:txBody>
      </p:sp>
      <p:sp>
        <p:nvSpPr>
          <p:cNvPr id="3084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-190500" y="-53975"/>
            <a:ext cx="9521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40176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569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879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980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9144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4106" name="Picture 10" descr="FRS-Super-FRS-Logo-Annual-1-200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445250"/>
            <a:ext cx="108108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-190500" y="-53975"/>
            <a:ext cx="9521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40176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096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879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latin typeface="Times New Roman" pitchFamily="18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de-DE">
              <a:solidFill>
                <a:srgbClr val="000000"/>
              </a:solidFill>
              <a:ea typeface="+mn-ea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de-DE" sz="1600" b="1">
              <a:solidFill>
                <a:srgbClr val="000000"/>
              </a:solidFill>
              <a:ea typeface="+mn-ea"/>
            </a:endParaRPr>
          </a:p>
          <a:p>
            <a:pPr algn="ctr">
              <a:spcBef>
                <a:spcPct val="0"/>
              </a:spcBef>
            </a:pPr>
            <a:r>
              <a:rPr lang="de-DE" sz="1600" b="1">
                <a:solidFill>
                  <a:srgbClr val="000000"/>
                </a:solidFill>
                <a:ea typeface="+mn-ea"/>
              </a:rPr>
              <a:t>                            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6448425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Schwerionenforschung_1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6350000"/>
            <a:ext cx="5651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1009650" y="6488113"/>
            <a:ext cx="1027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600" i="0">
                <a:solidFill>
                  <a:srgbClr val="000000"/>
                </a:solidFill>
                <a:ea typeface="+mn-ea"/>
              </a:rPr>
              <a:t>NUSTAR</a:t>
            </a:r>
          </a:p>
        </p:txBody>
      </p:sp>
    </p:spTree>
    <p:extLst>
      <p:ext uri="{BB962C8B-B14F-4D97-AF65-F5344CB8AC3E}">
        <p14:creationId xmlns:p14="http://schemas.microsoft.com/office/powerpoint/2010/main" val="393475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-190500" y="-53975"/>
            <a:ext cx="9521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40176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096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879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latin typeface="Times New Roman" pitchFamily="18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de-DE">
              <a:solidFill>
                <a:srgbClr val="000000"/>
              </a:solidFill>
              <a:ea typeface="+mn-ea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de-DE" sz="1600" b="1">
              <a:solidFill>
                <a:srgbClr val="000000"/>
              </a:solidFill>
              <a:ea typeface="+mn-ea"/>
            </a:endParaRPr>
          </a:p>
          <a:p>
            <a:pPr algn="ctr">
              <a:spcBef>
                <a:spcPct val="0"/>
              </a:spcBef>
            </a:pPr>
            <a:r>
              <a:rPr lang="de-DE" sz="1600" b="1">
                <a:solidFill>
                  <a:srgbClr val="000000"/>
                </a:solidFill>
                <a:ea typeface="+mn-ea"/>
              </a:rPr>
              <a:t>                            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6448425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Schwerionenforschung_1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6350000"/>
            <a:ext cx="5651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1009650" y="6488113"/>
            <a:ext cx="1027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600" i="0">
                <a:solidFill>
                  <a:srgbClr val="000000"/>
                </a:solidFill>
                <a:ea typeface="+mn-ea"/>
              </a:rPr>
              <a:t>NUSTAR</a:t>
            </a:r>
          </a:p>
        </p:txBody>
      </p:sp>
    </p:spTree>
    <p:extLst>
      <p:ext uri="{BB962C8B-B14F-4D97-AF65-F5344CB8AC3E}">
        <p14:creationId xmlns:p14="http://schemas.microsoft.com/office/powerpoint/2010/main" val="324375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-190500" y="-53975"/>
            <a:ext cx="9521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40176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096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879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latin typeface="Times New Roman" pitchFamily="18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de-DE">
              <a:solidFill>
                <a:srgbClr val="000000"/>
              </a:solidFill>
              <a:ea typeface="+mn-ea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de-DE" sz="1600" b="1">
              <a:solidFill>
                <a:srgbClr val="000000"/>
              </a:solidFill>
              <a:ea typeface="+mn-ea"/>
            </a:endParaRPr>
          </a:p>
          <a:p>
            <a:pPr algn="ctr">
              <a:spcBef>
                <a:spcPct val="0"/>
              </a:spcBef>
            </a:pPr>
            <a:r>
              <a:rPr lang="de-DE" sz="1600" b="1">
                <a:solidFill>
                  <a:srgbClr val="000000"/>
                </a:solidFill>
                <a:ea typeface="+mn-ea"/>
              </a:rPr>
              <a:t>                            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6448425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Schwerionenforschung_1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6350000"/>
            <a:ext cx="5651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1009650" y="6488113"/>
            <a:ext cx="1027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600" i="0">
                <a:solidFill>
                  <a:srgbClr val="000000"/>
                </a:solidFill>
                <a:ea typeface="+mn-ea"/>
              </a:rPr>
              <a:t>NUSTAR</a:t>
            </a:r>
          </a:p>
        </p:txBody>
      </p:sp>
    </p:spTree>
    <p:extLst>
      <p:ext uri="{BB962C8B-B14F-4D97-AF65-F5344CB8AC3E}">
        <p14:creationId xmlns:p14="http://schemas.microsoft.com/office/powerpoint/2010/main" val="139521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5" Type="http://schemas.openxmlformats.org/officeDocument/2006/relationships/image" Target="../media/image11.wmf"/><Relationship Id="rId10" Type="http://schemas.openxmlformats.org/officeDocument/2006/relationships/image" Target="../media/image27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37.wmf"/><Relationship Id="rId4" Type="http://schemas.openxmlformats.org/officeDocument/2006/relationships/image" Target="../media/image34.e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png"/><Relationship Id="rId3" Type="http://schemas.openxmlformats.org/officeDocument/2006/relationships/image" Target="../media/image43.jpe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42" Type="http://schemas.openxmlformats.org/officeDocument/2006/relationships/image" Target="../media/image8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41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7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0.png"/><Relationship Id="rId11" Type="http://schemas.openxmlformats.org/officeDocument/2006/relationships/image" Target="../media/image91.png"/><Relationship Id="rId5" Type="http://schemas.openxmlformats.org/officeDocument/2006/relationships/image" Target="../media/image89.png"/><Relationship Id="rId10" Type="http://schemas.openxmlformats.org/officeDocument/2006/relationships/image" Target="../media/image86.wmf"/><Relationship Id="rId4" Type="http://schemas.openxmlformats.org/officeDocument/2006/relationships/image" Target="../media/image88.png"/><Relationship Id="rId9" Type="http://schemas.openxmlformats.org/officeDocument/2006/relationships/oleObject" Target="../embeddings/oleObject2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8.png"/><Relationship Id="rId5" Type="http://schemas.openxmlformats.org/officeDocument/2006/relationships/image" Target="../media/image97.emf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2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7804150" y="2252663"/>
            <a:ext cx="1682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de-DE" sz="1800" b="1">
              <a:latin typeface="Times New Roman" pitchFamily="18" charset="0"/>
            </a:endParaRPr>
          </a:p>
          <a:p>
            <a:pPr eaLnBrk="0" hangingPunct="0">
              <a:spcBef>
                <a:spcPct val="0"/>
              </a:spcBef>
            </a:pPr>
            <a:endParaRPr lang="de-DE" sz="1800" b="1">
              <a:latin typeface="Times New Roman" pitchFamily="18" charset="0"/>
            </a:endParaRPr>
          </a:p>
          <a:p>
            <a:pPr eaLnBrk="0" latinLnBrk="1" hangingPunct="0">
              <a:spcBef>
                <a:spcPct val="0"/>
              </a:spcBef>
            </a:pPr>
            <a:endParaRPr lang="de-DE" sz="1800" b="1"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301750" y="2990850"/>
            <a:ext cx="1666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de-DE" sz="1800" b="1"/>
          </a:p>
          <a:p>
            <a:pPr eaLnBrk="0" hangingPunct="0">
              <a:spcBef>
                <a:spcPct val="0"/>
              </a:spcBef>
            </a:pPr>
            <a:endParaRPr lang="de-DE" sz="1800" b="1"/>
          </a:p>
          <a:p>
            <a:pPr eaLnBrk="0" hangingPunct="0">
              <a:spcBef>
                <a:spcPct val="0"/>
              </a:spcBef>
            </a:pPr>
            <a:endParaRPr lang="de-DE" sz="1800" b="1"/>
          </a:p>
          <a:p>
            <a:pPr eaLnBrk="0" latinLnBrk="1" hangingPunct="0">
              <a:spcBef>
                <a:spcPct val="0"/>
              </a:spcBef>
            </a:pPr>
            <a:endParaRPr lang="de-DE" sz="1800" b="1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52450" y="3613150"/>
            <a:ext cx="75946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Monotype Sorts" pitchFamily="2" charset="2"/>
              <a:buChar char="u"/>
            </a:pPr>
            <a:endParaRPr lang="en-US" sz="2400" b="1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-695325" y="219345"/>
            <a:ext cx="10442575" cy="914400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 </a:t>
            </a:r>
            <a:r>
              <a:rPr lang="it-IT" sz="2400" dirty="0" err="1"/>
              <a:t>RECENT</a:t>
            </a:r>
            <a:r>
              <a:rPr lang="it-IT" sz="2400" dirty="0"/>
              <a:t> </a:t>
            </a:r>
            <a:r>
              <a:rPr lang="it-IT" sz="2400" dirty="0" err="1"/>
              <a:t>RESULTS</a:t>
            </a:r>
            <a:r>
              <a:rPr lang="it-IT" sz="2400" dirty="0"/>
              <a:t> FROM </a:t>
            </a:r>
            <a:r>
              <a:rPr lang="it-IT" sz="2400" dirty="0" err="1"/>
              <a:t>FRS</a:t>
            </a:r>
            <a:r>
              <a:rPr lang="it-IT" sz="2400" dirty="0"/>
              <a:t> </a:t>
            </a:r>
            <a:r>
              <a:rPr lang="it-IT" sz="2400" dirty="0" err="1"/>
              <a:t>EXPERIMENTS</a:t>
            </a:r>
            <a:r>
              <a:rPr lang="it-IT" sz="2400" dirty="0"/>
              <a:t> </a:t>
            </a:r>
            <a:r>
              <a:rPr lang="it-IT" sz="2400" dirty="0" smtClean="0"/>
              <a:t>WITH</a:t>
            </a:r>
            <a:br>
              <a:rPr lang="it-IT" sz="2400" dirty="0" smtClean="0"/>
            </a:br>
            <a:r>
              <a:rPr lang="it-IT" sz="2400" dirty="0" smtClean="0"/>
              <a:t> </a:t>
            </a:r>
            <a:r>
              <a:rPr lang="it-IT" sz="2400" dirty="0" err="1"/>
              <a:t>EXOTIC</a:t>
            </a:r>
            <a:r>
              <a:rPr lang="it-IT" sz="2400" dirty="0"/>
              <a:t> NUCLEI </a:t>
            </a:r>
            <a:r>
              <a:rPr lang="it-IT" sz="2400" dirty="0" err="1"/>
              <a:t>PRODUCED</a:t>
            </a:r>
            <a:r>
              <a:rPr lang="it-IT" sz="2400" dirty="0"/>
              <a:t> WITH </a:t>
            </a:r>
            <a:r>
              <a:rPr lang="it-IT" sz="2400" dirty="0" err="1"/>
              <a:t>URANIUM</a:t>
            </a:r>
            <a:r>
              <a:rPr lang="it-IT" sz="2400" dirty="0"/>
              <a:t> </a:t>
            </a:r>
            <a:r>
              <a:rPr lang="it-IT" sz="2400" dirty="0" err="1" smtClean="0"/>
              <a:t>PROJECTILES</a:t>
            </a:r>
            <a:r>
              <a:rPr lang="en-US" sz="2400" dirty="0"/>
              <a:t/>
            </a:r>
            <a:br>
              <a:rPr lang="en-US" sz="2400" dirty="0"/>
            </a:br>
            <a:endParaRPr lang="de-DE" sz="2400" dirty="0" smtClean="0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879475" y="15049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sz="180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66738" y="1136650"/>
            <a:ext cx="7677150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de-DE" sz="2800" b="1" dirty="0"/>
              <a:t>Hans </a:t>
            </a:r>
            <a:r>
              <a:rPr lang="de-DE" sz="2800" b="1" dirty="0" err="1"/>
              <a:t>Geissel</a:t>
            </a:r>
            <a:endParaRPr lang="de-DE" sz="2800" b="1" dirty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de-DE" sz="2400" b="1" dirty="0"/>
              <a:t> 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de-DE" sz="2400" b="1" dirty="0"/>
              <a:t>GSI </a:t>
            </a:r>
            <a:r>
              <a:rPr lang="de-DE" sz="2400" b="1" dirty="0" err="1"/>
              <a:t>and</a:t>
            </a:r>
            <a:r>
              <a:rPr lang="de-DE" sz="2400" b="1" dirty="0"/>
              <a:t> Justus Liebig University </a:t>
            </a:r>
            <a:r>
              <a:rPr lang="de-DE" sz="2400" b="1" dirty="0" err="1"/>
              <a:t>Giessen</a:t>
            </a:r>
            <a:endParaRPr lang="de-DE" sz="2400" b="1" dirty="0"/>
          </a:p>
          <a:p>
            <a:pPr algn="ctr" eaLnBrk="1" hangingPunct="1">
              <a:spcBef>
                <a:spcPct val="0"/>
              </a:spcBef>
            </a:pPr>
            <a:r>
              <a:rPr lang="de-DE" sz="2400" b="1" dirty="0"/>
              <a:t> </a:t>
            </a:r>
          </a:p>
          <a:p>
            <a:pPr algn="ctr" eaLnBrk="1" hangingPunct="1">
              <a:spcBef>
                <a:spcPct val="0"/>
              </a:spcBef>
            </a:pPr>
            <a:endParaRPr lang="de-DE" sz="2400" b="1" baseline="30000" dirty="0"/>
          </a:p>
        </p:txBody>
      </p:sp>
      <p:pic>
        <p:nvPicPr>
          <p:cNvPr id="6154" name="Picture 10" descr="GSI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2217738"/>
            <a:ext cx="2055812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jlu_logo_home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75" y="2263775"/>
            <a:ext cx="38195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6958645" y="6096646"/>
            <a:ext cx="2185355" cy="765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24885" y="3127607"/>
            <a:ext cx="893762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</a:pPr>
            <a:endParaRPr lang="en-US" sz="2800" b="1" dirty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r>
              <a:rPr lang="en-US" b="1" dirty="0"/>
              <a:t> </a:t>
            </a:r>
            <a:r>
              <a:rPr lang="en-US" b="1" dirty="0" smtClean="0"/>
              <a:t>The Challenge of High-Resolution Experiments with Exotic Nuclei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en-US" b="1" dirty="0"/>
              <a:t> 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r>
              <a:rPr lang="en-US" b="1" dirty="0"/>
              <a:t> Discovery of </a:t>
            </a:r>
            <a:r>
              <a:rPr lang="en-US" b="1" dirty="0" smtClean="0"/>
              <a:t>New Neutron-Rich </a:t>
            </a:r>
            <a:r>
              <a:rPr lang="en-US" b="1" dirty="0"/>
              <a:t>Isotopes </a:t>
            </a:r>
            <a:endParaRPr lang="en-US" b="1" dirty="0" smtClean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endParaRPr lang="en-US" b="1" dirty="0" smtClean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r>
              <a:rPr lang="de-DE" b="1" dirty="0"/>
              <a:t> </a:t>
            </a:r>
            <a:r>
              <a:rPr lang="de-DE" b="1" dirty="0" err="1" smtClean="0"/>
              <a:t>Mass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Lifetime</a:t>
            </a:r>
            <a:r>
              <a:rPr lang="de-DE" b="1" dirty="0" smtClean="0"/>
              <a:t> </a:t>
            </a:r>
            <a:r>
              <a:rPr lang="de-DE" b="1" dirty="0" err="1" smtClean="0"/>
              <a:t>Measurements</a:t>
            </a:r>
            <a:r>
              <a:rPr lang="de-DE" b="1" dirty="0" smtClean="0"/>
              <a:t> 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r>
              <a:rPr lang="en-US" b="1" dirty="0"/>
              <a:t> New Experimental Developments </a:t>
            </a:r>
            <a:r>
              <a:rPr lang="en-US" b="1" dirty="0" smtClean="0"/>
              <a:t>towards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NUSTAR</a:t>
            </a:r>
            <a:r>
              <a:rPr lang="de-DE" b="1" dirty="0" smtClean="0"/>
              <a:t> </a:t>
            </a:r>
            <a:r>
              <a:rPr lang="de-DE" b="1" dirty="0" err="1" smtClean="0"/>
              <a:t>Facility</a:t>
            </a:r>
            <a:r>
              <a:rPr lang="de-DE" b="1" dirty="0" smtClean="0"/>
              <a:t> 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de-DE" b="1" dirty="0"/>
              <a:t> </a:t>
            </a:r>
            <a:r>
              <a:rPr lang="de-DE" b="1" dirty="0" smtClean="0"/>
              <a:t>   Super-FRS </a:t>
            </a:r>
            <a:r>
              <a:rPr lang="de-DE" b="1" dirty="0" err="1" smtClean="0"/>
              <a:t>at</a:t>
            </a:r>
            <a:r>
              <a:rPr lang="de-DE" b="1" dirty="0" smtClean="0"/>
              <a:t> FAIR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</a:pPr>
            <a:endParaRPr lang="en-US" sz="1400" b="1" dirty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endParaRPr lang="de-DE" sz="2800" b="1" dirty="0"/>
          </a:p>
        </p:txBody>
      </p:sp>
      <p:pic>
        <p:nvPicPr>
          <p:cNvPr id="13" name="Picture 18" descr="logo-8bit-400x21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95" y="2330217"/>
            <a:ext cx="1147763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0" y="6162675"/>
            <a:ext cx="9144000" cy="695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 sz="3200" b="1" u="sng"/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457200" y="330200"/>
            <a:ext cx="8229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</a:rPr>
              <a:t>Reaction Mechanism </a:t>
            </a:r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657225" y="4057650"/>
            <a:ext cx="21256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it-IT" sz="2800" b="1" baseline="30000"/>
              <a:t>157</a:t>
            </a:r>
            <a:r>
              <a:rPr lang="it-IT" sz="2800" b="1"/>
              <a:t>Nd</a:t>
            </a:r>
          </a:p>
          <a:p>
            <a:pPr algn="ctr" eaLnBrk="1" hangingPunct="1">
              <a:spcBef>
                <a:spcPct val="0"/>
              </a:spcBef>
            </a:pPr>
            <a:r>
              <a:rPr lang="it-IT" sz="2800" b="1">
                <a:solidFill>
                  <a:schemeClr val="accent2"/>
                </a:solidFill>
              </a:rPr>
              <a:t>T</a:t>
            </a:r>
            <a:r>
              <a:rPr lang="it-IT" sz="2800" b="1" baseline="-25000">
                <a:solidFill>
                  <a:schemeClr val="accent2"/>
                </a:solidFill>
              </a:rPr>
              <a:t>frag</a:t>
            </a:r>
            <a:r>
              <a:rPr lang="it-IT" sz="2800" b="1">
                <a:solidFill>
                  <a:schemeClr val="accent2"/>
                </a:solidFill>
              </a:rPr>
              <a:t> = 0.10</a:t>
            </a:r>
          </a:p>
          <a:p>
            <a:pPr algn="ctr" eaLnBrk="1" hangingPunct="1">
              <a:spcBef>
                <a:spcPct val="0"/>
              </a:spcBef>
            </a:pPr>
            <a:r>
              <a:rPr lang="it-IT" sz="2800" b="1">
                <a:solidFill>
                  <a:srgbClr val="FF4A1F"/>
                </a:solidFill>
              </a:rPr>
              <a:t>T</a:t>
            </a:r>
            <a:r>
              <a:rPr lang="it-IT" sz="2800" b="1" baseline="-25000">
                <a:solidFill>
                  <a:srgbClr val="FF4A1F"/>
                </a:solidFill>
              </a:rPr>
              <a:t>fiss</a:t>
            </a:r>
            <a:r>
              <a:rPr lang="it-IT" sz="2800" b="1">
                <a:solidFill>
                  <a:srgbClr val="FF4A1F"/>
                </a:solidFill>
              </a:rPr>
              <a:t> = 0.016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3609975" y="4038600"/>
            <a:ext cx="21256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it-IT" sz="2800" b="1" baseline="30000"/>
              <a:t>178</a:t>
            </a:r>
            <a:r>
              <a:rPr lang="it-IT" sz="2800" b="1"/>
              <a:t>Er</a:t>
            </a:r>
          </a:p>
          <a:p>
            <a:pPr algn="ctr" eaLnBrk="1" hangingPunct="1">
              <a:spcBef>
                <a:spcPct val="0"/>
              </a:spcBef>
            </a:pPr>
            <a:r>
              <a:rPr lang="it-IT" sz="2800" b="1">
                <a:solidFill>
                  <a:schemeClr val="accent2"/>
                </a:solidFill>
              </a:rPr>
              <a:t>T</a:t>
            </a:r>
            <a:r>
              <a:rPr lang="it-IT" sz="2800" b="1" baseline="-25000">
                <a:solidFill>
                  <a:schemeClr val="accent2"/>
                </a:solidFill>
              </a:rPr>
              <a:t>frag</a:t>
            </a:r>
            <a:r>
              <a:rPr lang="it-IT" sz="2800" b="1">
                <a:solidFill>
                  <a:schemeClr val="accent2"/>
                </a:solidFill>
              </a:rPr>
              <a:t> = 0.23</a:t>
            </a:r>
          </a:p>
          <a:p>
            <a:pPr algn="ctr" eaLnBrk="1" hangingPunct="1">
              <a:spcBef>
                <a:spcPct val="0"/>
              </a:spcBef>
            </a:pPr>
            <a:r>
              <a:rPr lang="it-IT" sz="2800" b="1">
                <a:solidFill>
                  <a:srgbClr val="FF4A1F"/>
                </a:solidFill>
              </a:rPr>
              <a:t>T</a:t>
            </a:r>
            <a:r>
              <a:rPr lang="it-IT" sz="2800" b="1" baseline="-25000">
                <a:solidFill>
                  <a:srgbClr val="FF4A1F"/>
                </a:solidFill>
              </a:rPr>
              <a:t>fiss</a:t>
            </a:r>
            <a:r>
              <a:rPr lang="it-IT" sz="2800" b="1">
                <a:solidFill>
                  <a:srgbClr val="FF4A1F"/>
                </a:solidFill>
              </a:rPr>
              <a:t> = 0.045</a:t>
            </a:r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6767513" y="4067175"/>
            <a:ext cx="19653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it-IT" sz="2800" b="1" baseline="30000"/>
              <a:t>191</a:t>
            </a:r>
            <a:r>
              <a:rPr lang="it-IT" sz="2800" b="1"/>
              <a:t>Re</a:t>
            </a:r>
          </a:p>
          <a:p>
            <a:pPr algn="ctr" eaLnBrk="1" hangingPunct="1">
              <a:spcBef>
                <a:spcPct val="0"/>
              </a:spcBef>
            </a:pPr>
            <a:r>
              <a:rPr lang="it-IT" sz="2800" b="1">
                <a:solidFill>
                  <a:schemeClr val="accent2"/>
                </a:solidFill>
              </a:rPr>
              <a:t>T</a:t>
            </a:r>
            <a:r>
              <a:rPr lang="it-IT" sz="2800" b="1" baseline="-25000">
                <a:solidFill>
                  <a:schemeClr val="accent2"/>
                </a:solidFill>
              </a:rPr>
              <a:t>frag</a:t>
            </a:r>
            <a:r>
              <a:rPr lang="it-IT" sz="2800" b="1">
                <a:solidFill>
                  <a:schemeClr val="accent2"/>
                </a:solidFill>
              </a:rPr>
              <a:t> = 0.41</a:t>
            </a:r>
          </a:p>
          <a:p>
            <a:pPr algn="ctr" eaLnBrk="1" hangingPunct="1">
              <a:spcBef>
                <a:spcPct val="0"/>
              </a:spcBef>
            </a:pPr>
            <a:r>
              <a:rPr lang="it-IT" sz="2800" b="1">
                <a:solidFill>
                  <a:srgbClr val="FF4A1F"/>
                </a:solidFill>
              </a:rPr>
              <a:t>T</a:t>
            </a:r>
            <a:r>
              <a:rPr lang="it-IT" sz="2800" b="1" baseline="-25000">
                <a:solidFill>
                  <a:srgbClr val="FF4A1F"/>
                </a:solidFill>
              </a:rPr>
              <a:t>fiss</a:t>
            </a:r>
            <a:r>
              <a:rPr lang="it-IT" sz="2800" b="1">
                <a:solidFill>
                  <a:srgbClr val="FF4A1F"/>
                </a:solidFill>
              </a:rPr>
              <a:t> = 0.12</a:t>
            </a:r>
          </a:p>
        </p:txBody>
      </p:sp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314325" y="5757863"/>
            <a:ext cx="8486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sz="1600" b="1"/>
              <a:t>ABRABLA: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it-IT" sz="1600" b="1"/>
              <a:t> </a:t>
            </a:r>
            <a:r>
              <a:rPr lang="en-US" sz="1600" b="1"/>
              <a:t>J.-J. Gaimard, K.-H. Schmidt Nucl. Phys. A 531 </a:t>
            </a:r>
            <a:r>
              <a:rPr lang="it-IT" sz="1600" b="1"/>
              <a:t>(1991) 709.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it-IT" sz="1600" b="1"/>
              <a:t> </a:t>
            </a:r>
            <a:r>
              <a:rPr lang="en-US" sz="1600" b="1"/>
              <a:t>A. Kelic et al., Proceedings of the Joint ICTP- </a:t>
            </a:r>
            <a:r>
              <a:rPr lang="it-IT" sz="1600" b="1"/>
              <a:t>IAEA, IAEA INDC(NDS)-530 (2008).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161925" y="3878263"/>
            <a:ext cx="8524875" cy="171132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  <a:extLst/>
        </p:spPr>
        <p:txBody>
          <a:bodyPr/>
          <a:lstStyle/>
          <a:p>
            <a:pPr marL="742950" indent="-285750">
              <a:defRPr/>
            </a:pPr>
            <a:endParaRPr lang="de-DE"/>
          </a:p>
        </p:txBody>
      </p:sp>
      <p:graphicFrame>
        <p:nvGraphicFramePr>
          <p:cNvPr id="13321" name="Object 4"/>
          <p:cNvGraphicFramePr>
            <a:graphicFrameLocks noChangeAspect="1"/>
          </p:cNvGraphicFramePr>
          <p:nvPr/>
        </p:nvGraphicFramePr>
        <p:xfrm>
          <a:off x="5864225" y="1249363"/>
          <a:ext cx="3436938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2" name="Graph" r:id="rId4" imgW="4002634" imgH="3395472" progId="Origin50.Graph">
                  <p:embed/>
                </p:oleObj>
              </mc:Choice>
              <mc:Fallback>
                <p:oleObj name="Graph" r:id="rId4" imgW="4002634" imgH="3395472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4225" y="1249363"/>
                        <a:ext cx="3436938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2" name="Object 2"/>
          <p:cNvGraphicFramePr>
            <a:graphicFrameLocks noChangeAspect="1"/>
          </p:cNvGraphicFramePr>
          <p:nvPr/>
        </p:nvGraphicFramePr>
        <p:xfrm>
          <a:off x="2800350" y="3294063"/>
          <a:ext cx="3300413" cy="288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3" name="Graph" r:id="rId6" imgW="3888029" imgH="3395472" progId="Origin50.Graph">
                  <p:embed/>
                </p:oleObj>
              </mc:Choice>
              <mc:Fallback>
                <p:oleObj name="Graph" r:id="rId6" imgW="3888029" imgH="3395472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350" y="3294063"/>
                        <a:ext cx="3300413" cy="288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3" name="Object 3"/>
          <p:cNvGraphicFramePr>
            <a:graphicFrameLocks noChangeAspect="1"/>
          </p:cNvGraphicFramePr>
          <p:nvPr/>
        </p:nvGraphicFramePr>
        <p:xfrm>
          <a:off x="-142875" y="1254125"/>
          <a:ext cx="3619500" cy="307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4" name="Graph" r:id="rId8" imgW="4002634" imgH="3400349" progId="Origin50.Graph">
                  <p:embed/>
                </p:oleObj>
              </mc:Choice>
              <mc:Fallback>
                <p:oleObj name="Graph" r:id="rId8" imgW="4002634" imgH="3400349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75" y="1254125"/>
                        <a:ext cx="3619500" cy="307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ChangeArrowheads="1"/>
          </p:cNvSpPr>
          <p:nvPr/>
        </p:nvSpPr>
        <p:spPr bwMode="auto">
          <a:xfrm>
            <a:off x="-423863" y="300038"/>
            <a:ext cx="8229601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</a:rPr>
              <a:t>Discovery of 60 New Isotopes</a:t>
            </a:r>
          </a:p>
        </p:txBody>
      </p:sp>
      <p:sp>
        <p:nvSpPr>
          <p:cNvPr id="20483" name="Rectangle 36"/>
          <p:cNvSpPr>
            <a:spLocks noChangeArrowheads="1"/>
          </p:cNvSpPr>
          <p:nvPr/>
        </p:nvSpPr>
        <p:spPr bwMode="auto">
          <a:xfrm>
            <a:off x="0" y="6162675"/>
            <a:ext cx="9144000" cy="695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 sz="3200" b="1" u="sng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614488"/>
            <a:ext cx="900112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Line 7"/>
          <p:cNvSpPr>
            <a:spLocks noChangeShapeType="1"/>
          </p:cNvSpPr>
          <p:nvPr/>
        </p:nvSpPr>
        <p:spPr bwMode="auto">
          <a:xfrm flipH="1" flipV="1">
            <a:off x="4572000" y="3608388"/>
            <a:ext cx="720725" cy="4048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5289550" y="3810000"/>
            <a:ext cx="1722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CC0000"/>
                </a:solidFill>
              </a:rPr>
              <a:t>New Isotopes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5470525" y="6284913"/>
            <a:ext cx="2906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J. Kurcewicz, F. Farinon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296525" y="5274205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Gerade Verbindung 4"/>
          <p:cNvCxnSpPr/>
          <p:nvPr/>
        </p:nvCxnSpPr>
        <p:spPr bwMode="auto">
          <a:xfrm>
            <a:off x="-153525" y="6162675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/>
          <p:nvPr/>
        </p:nvCxnSpPr>
        <p:spPr bwMode="auto">
          <a:xfrm>
            <a:off x="386535" y="117875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10"/>
          <p:cNvCxnSpPr/>
          <p:nvPr/>
        </p:nvCxnSpPr>
        <p:spPr bwMode="auto">
          <a:xfrm flipV="1">
            <a:off x="133490" y="5274204"/>
            <a:ext cx="8488960" cy="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19"/>
          <p:cNvCxnSpPr/>
          <p:nvPr/>
        </p:nvCxnSpPr>
        <p:spPr bwMode="auto">
          <a:xfrm>
            <a:off x="8622450" y="661349"/>
            <a:ext cx="0" cy="461285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8082390" y="5433983"/>
            <a:ext cx="54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N</a:t>
            </a:r>
            <a:endParaRPr lang="en-US" sz="28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8622111" y="1403775"/>
            <a:ext cx="54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Z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1251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567238" y="3481388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4" name="CorelDRAW" r:id="rId4" imgW="10429875" imgH="6867525" progId="CorelDRAW.Graphic.10">
                  <p:embed/>
                </p:oleObj>
              </mc:Choice>
              <mc:Fallback>
                <p:oleObj name="CorelDRAW" r:id="rId4" imgW="10429875" imgH="6867525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3481388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966788"/>
            <a:ext cx="8305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de-DE" sz="3800" b="1" i="1">
                <a:solidFill>
                  <a:srgbClr val="000000"/>
                </a:solidFill>
                <a:ea typeface="+mn-ea"/>
              </a:rPr>
              <a:t/>
            </a:r>
            <a:br>
              <a:rPr lang="de-DE" sz="3800" b="1" i="1">
                <a:solidFill>
                  <a:srgbClr val="000000"/>
                </a:solidFill>
                <a:ea typeface="+mn-ea"/>
              </a:rPr>
            </a:br>
            <a:endParaRPr lang="de-DE" sz="3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8305800" cy="1066800"/>
          </a:xfrm>
        </p:spPr>
        <p:txBody>
          <a:bodyPr/>
          <a:lstStyle/>
          <a:p>
            <a:pPr eaLnBrk="1" hangingPunct="1"/>
            <a:r>
              <a:rPr lang="de-DE" smtClean="0"/>
              <a:t>Precision Mass Measurements in the ESR</a:t>
            </a:r>
            <a:r>
              <a:rPr lang="de-DE" sz="3600" smtClean="0"/>
              <a:t/>
            </a:r>
            <a:br>
              <a:rPr lang="de-DE" sz="3600" smtClean="0"/>
            </a:br>
            <a:r>
              <a:rPr lang="de-DE" sz="3600" smtClean="0"/>
              <a:t>SMS                                IMS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4543425" y="1111250"/>
            <a:ext cx="4071938" cy="4273550"/>
            <a:chOff x="2880" y="624"/>
            <a:chExt cx="2836" cy="3024"/>
          </a:xfrm>
        </p:grpSpPr>
        <p:pic>
          <p:nvPicPr>
            <p:cNvPr id="22542" name="Picture 6" descr="esr_im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16"/>
              <a:ext cx="2710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3" name="Text Box 7"/>
            <p:cNvSpPr txBox="1">
              <a:spLocks noChangeArrowheads="1"/>
            </p:cNvSpPr>
            <p:nvPr/>
          </p:nvSpPr>
          <p:spPr bwMode="auto">
            <a:xfrm>
              <a:off x="3120" y="624"/>
              <a:ext cx="259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sz="1800" b="1" i="1">
                  <a:solidFill>
                    <a:srgbClr val="FF3300"/>
                  </a:solidFill>
                </a:rPr>
                <a:t>Isochronous Mass Spectrometry</a:t>
              </a:r>
            </a:p>
          </p:txBody>
        </p:sp>
      </p:grpSp>
      <p:grpSp>
        <p:nvGrpSpPr>
          <p:cNvPr id="22534" name="Group 8"/>
          <p:cNvGrpSpPr>
            <a:grpSpLocks/>
          </p:cNvGrpSpPr>
          <p:nvPr/>
        </p:nvGrpSpPr>
        <p:grpSpPr bwMode="auto">
          <a:xfrm>
            <a:off x="684213" y="1111250"/>
            <a:ext cx="3848100" cy="4295775"/>
            <a:chOff x="192" y="624"/>
            <a:chExt cx="2680" cy="3039"/>
          </a:xfrm>
        </p:grpSpPr>
        <p:pic>
          <p:nvPicPr>
            <p:cNvPr id="22540" name="Picture 9" descr="esr_sm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54"/>
              <a:ext cx="2680" cy="2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1" name="Text Box 10"/>
            <p:cNvSpPr txBox="1">
              <a:spLocks noChangeArrowheads="1"/>
            </p:cNvSpPr>
            <p:nvPr/>
          </p:nvSpPr>
          <p:spPr bwMode="auto">
            <a:xfrm>
              <a:off x="432" y="624"/>
              <a:ext cx="2313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sz="1800" b="1" i="1">
                  <a:solidFill>
                    <a:srgbClr val="0033CC"/>
                  </a:solidFill>
                </a:rPr>
                <a:t>Schottky Mass Spectrometry</a:t>
              </a:r>
            </a:p>
          </p:txBody>
        </p:sp>
      </p:grpSp>
      <p:pic>
        <p:nvPicPr>
          <p:cNvPr id="22535" name="Picture 11" descr="formula_g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5662613"/>
            <a:ext cx="39957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formula_im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5018088"/>
            <a:ext cx="8366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formula_sm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5068888"/>
            <a:ext cx="19145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2501900" y="6578600"/>
            <a:ext cx="3600450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2539" name="Text Box 16"/>
          <p:cNvSpPr txBox="1">
            <a:spLocks noChangeArrowheads="1"/>
          </p:cNvSpPr>
          <p:nvPr/>
        </p:nvSpPr>
        <p:spPr bwMode="auto">
          <a:xfrm>
            <a:off x="2129448" y="6510826"/>
            <a:ext cx="50348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600" b="1" i="1" dirty="0">
                <a:solidFill>
                  <a:srgbClr val="000000"/>
                </a:solidFill>
              </a:rPr>
              <a:t>B. Franzke, H. </a:t>
            </a:r>
            <a:r>
              <a:rPr lang="de-DE" sz="1600" b="1" i="1" dirty="0" err="1">
                <a:solidFill>
                  <a:srgbClr val="000000"/>
                </a:solidFill>
              </a:rPr>
              <a:t>Geissel</a:t>
            </a:r>
            <a:r>
              <a:rPr lang="de-DE" sz="1600" b="1" i="1" dirty="0">
                <a:solidFill>
                  <a:srgbClr val="000000"/>
                </a:solidFill>
              </a:rPr>
              <a:t>, G. Münzenberg, H. Wollnik</a:t>
            </a:r>
          </a:p>
        </p:txBody>
      </p:sp>
    </p:spTree>
    <p:extLst>
      <p:ext uri="{BB962C8B-B14F-4D97-AF65-F5344CB8AC3E}">
        <p14:creationId xmlns:p14="http://schemas.microsoft.com/office/powerpoint/2010/main" val="544926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52425" y="47625"/>
            <a:ext cx="9829800" cy="685800"/>
          </a:xfrm>
        </p:spPr>
        <p:txBody>
          <a:bodyPr/>
          <a:lstStyle/>
          <a:p>
            <a:pPr eaLnBrk="1" hangingPunct="1"/>
            <a:r>
              <a:rPr lang="en-US" smtClean="0"/>
              <a:t>Schottky Frequency Spectra</a:t>
            </a:r>
            <a:br>
              <a:rPr lang="en-US" smtClean="0"/>
            </a:br>
            <a:endParaRPr lang="en-US" smtClean="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6256338"/>
            <a:ext cx="9144000" cy="6016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pic>
        <p:nvPicPr>
          <p:cNvPr id="1435652" name="Picture 4" descr="spectrum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27138"/>
            <a:ext cx="7273925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53" name="Picture 5" descr="spectrum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36625"/>
            <a:ext cx="901541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54" name="Picture 6" descr="spectrum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9675"/>
            <a:ext cx="884872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55" name="Text Box 7"/>
          <p:cNvSpPr txBox="1">
            <a:spLocks noChangeArrowheads="1"/>
          </p:cNvSpPr>
          <p:nvPr/>
        </p:nvSpPr>
        <p:spPr bwMode="auto">
          <a:xfrm>
            <a:off x="2055813" y="398463"/>
            <a:ext cx="49847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200" b="1" i="1">
                <a:solidFill>
                  <a:srgbClr val="000000"/>
                </a:solidFill>
              </a:rPr>
              <a:t>Sensitivity to Single Ions</a:t>
            </a:r>
          </a:p>
        </p:txBody>
      </p:sp>
    </p:spTree>
    <p:extLst>
      <p:ext uri="{BB962C8B-B14F-4D97-AF65-F5344CB8AC3E}">
        <p14:creationId xmlns:p14="http://schemas.microsoft.com/office/powerpoint/2010/main" val="107809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5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5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650" grpId="0"/>
      <p:bldP spid="14356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788988" y="1268413"/>
          <a:ext cx="7208837" cy="531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name="CorelDRAW" r:id="rId4" imgW="6265450" imgH="4617910" progId="CorelDRAW.Graphic.14">
                  <p:embed/>
                </p:oleObj>
              </mc:Choice>
              <mc:Fallback>
                <p:oleObj name="CorelDRAW" r:id="rId4" imgW="6265450" imgH="4617910" progId="CorelDRAW.Graphic.1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8" y="1268413"/>
                        <a:ext cx="7208837" cy="531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9971" name="Rectangle 3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3200" b="1">
                <a:ea typeface="+mn-ea"/>
              </a:rPr>
              <a:t>Schottky Mass Spectrometry (SMS)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32225" y="5083175"/>
            <a:ext cx="2019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400" b="1"/>
              <a:t>BNL-NNDC April 2011</a:t>
            </a: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H="1" flipV="1">
            <a:off x="4356100" y="4797425"/>
            <a:ext cx="2873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feld 1"/>
          <p:cNvSpPr txBox="1"/>
          <p:nvPr/>
        </p:nvSpPr>
        <p:spPr>
          <a:xfrm>
            <a:off x="116505" y="6455078"/>
            <a:ext cx="22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L. Chen et al. NP 2012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Rectangle 2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3200" b="1">
                <a:ea typeface="+mn-ea"/>
              </a:rPr>
              <a:t>Velocity Profile of the Electron Beam</a:t>
            </a:r>
            <a:br>
              <a:rPr lang="en-US" sz="3200" b="1">
                <a:ea typeface="+mn-ea"/>
              </a:rPr>
            </a:br>
            <a:r>
              <a:rPr lang="en-US" sz="3200" b="1">
                <a:ea typeface="+mn-ea"/>
              </a:rPr>
              <a:t>Influence on the Mass Measurements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1" name="Picture 5" descr="E(r)-Sch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584325"/>
            <a:ext cx="8010525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092200" y="2713038"/>
            <a:ext cx="2130425" cy="468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092200" y="4981575"/>
            <a:ext cx="2130425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257675" y="6096000"/>
            <a:ext cx="376577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Systematic </a:t>
            </a:r>
            <a:r>
              <a:rPr lang="en-US" b="1" dirty="0" smtClean="0">
                <a:solidFill>
                  <a:srgbClr val="FF0000"/>
                </a:solidFill>
              </a:rPr>
              <a:t>Error reduced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       </a:t>
            </a:r>
            <a:r>
              <a:rPr lang="en-US" b="1" dirty="0" err="1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b="1" baseline="30000" dirty="0" err="1">
                <a:solidFill>
                  <a:srgbClr val="FF0000"/>
                </a:solidFill>
              </a:rPr>
              <a:t>syst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≈</a:t>
            </a:r>
            <a:r>
              <a:rPr lang="en-US" b="1" dirty="0">
                <a:solidFill>
                  <a:srgbClr val="FF0000"/>
                </a:solidFill>
              </a:rPr>
              <a:t>10 </a:t>
            </a:r>
            <a:r>
              <a:rPr lang="en-US" b="1" dirty="0" err="1">
                <a:solidFill>
                  <a:srgbClr val="FF0000"/>
                </a:solidFill>
              </a:rPr>
              <a:t>keV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611188" y="6221413"/>
          <a:ext cx="3049587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2" name="Equation" r:id="rId4" imgW="2311400" imgH="482600" progId="Equation.3">
                  <p:embed/>
                </p:oleObj>
              </mc:Choice>
              <mc:Fallback>
                <p:oleObj name="Equation" r:id="rId4" imgW="2311400" imgH="482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6221413"/>
                        <a:ext cx="3049587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041650" y="919163"/>
            <a:ext cx="3603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400"/>
              <a:t>L. Chen et al., Nucl. Phys. A 882 (2012) 71.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95288" y="2189163"/>
          <a:ext cx="5064125" cy="361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8" name="CorelDRAW" r:id="rId3" imgW="6311456" imgH="4508230" progId="CorelDRAW.Graphic.14">
                  <p:embed/>
                </p:oleObj>
              </mc:Choice>
              <mc:Fallback>
                <p:oleObj name="CorelDRAW" r:id="rId3" imgW="6311456" imgH="4508230" progId="CorelDRAW.Graphic.1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189163"/>
                        <a:ext cx="5064125" cy="361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6291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95288" y="2187575"/>
          <a:ext cx="5067300" cy="361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9" name="CorelDRAW" r:id="rId5" imgW="6311456" imgH="4505563" progId="CorelDRAW.Graphic.14">
                  <p:embed/>
                </p:oleObj>
              </mc:Choice>
              <mc:Fallback>
                <p:oleObj name="CorelDRAW" r:id="rId5" imgW="6311456" imgH="4505563" progId="CorelDRAW.Graphic.1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187575"/>
                        <a:ext cx="5067300" cy="361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008563" y="1181100"/>
            <a:ext cx="41052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400" u="sng">
                <a:solidFill>
                  <a:schemeClr val="tx2"/>
                </a:solidFill>
                <a:latin typeface="Times New Roman" pitchFamily="18" charset="0"/>
              </a:rPr>
              <a:t>ISOLTRAP – data:</a:t>
            </a:r>
            <a:endParaRPr lang="en-US" sz="1400" u="sng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>
                <a:solidFill>
                  <a:schemeClr val="tx2"/>
                </a:solidFill>
                <a:latin typeface="Times New Roman" pitchFamily="18" charset="0"/>
              </a:rPr>
              <a:t>F. Herfurth et al., Eur. Phys. J. A  25 (2005) 17-21.</a:t>
            </a:r>
          </a:p>
          <a:p>
            <a:pPr eaLnBrk="1" hangingPunct="1">
              <a:spcBef>
                <a:spcPct val="0"/>
              </a:spcBef>
            </a:pPr>
            <a:r>
              <a:rPr lang="nb-NO" sz="1400">
                <a:solidFill>
                  <a:schemeClr val="tx2"/>
                </a:solidFill>
                <a:latin typeface="Times New Roman" pitchFamily="18" charset="0"/>
              </a:rPr>
              <a:t>D. Neidherr et al., Phys. Rev. Lett. 102 (2009) 112501.</a:t>
            </a:r>
          </a:p>
          <a:p>
            <a:pPr eaLnBrk="1" hangingPunct="1">
              <a:spcBef>
                <a:spcPct val="0"/>
              </a:spcBef>
            </a:pPr>
            <a:r>
              <a:rPr lang="nb-NO" sz="1400">
                <a:solidFill>
                  <a:schemeClr val="tx2"/>
                </a:solidFill>
                <a:latin typeface="Times New Roman" pitchFamily="18" charset="0"/>
              </a:rPr>
              <a:t>C. Weber et al., Nucl. Phys. A 803 (2008) 1.</a:t>
            </a:r>
            <a:endParaRPr lang="en-US" sz="1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3200" b="1">
                <a:ea typeface="+mn-ea"/>
              </a:rPr>
              <a:t>Comparison with ISOLTRAP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806825" y="684213"/>
            <a:ext cx="2557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b="1"/>
              <a:t>Z. Patyk, R. Knöbel</a:t>
            </a:r>
          </a:p>
        </p:txBody>
      </p:sp>
      <p:grpSp>
        <p:nvGrpSpPr>
          <p:cNvPr id="1676295" name="Group 7"/>
          <p:cNvGrpSpPr>
            <a:grpSpLocks/>
          </p:cNvGrpSpPr>
          <p:nvPr/>
        </p:nvGrpSpPr>
        <p:grpSpPr bwMode="auto">
          <a:xfrm>
            <a:off x="5940425" y="3997325"/>
            <a:ext cx="2952750" cy="1736725"/>
            <a:chOff x="3742" y="2518"/>
            <a:chExt cx="1860" cy="1094"/>
          </a:xfrm>
        </p:grpSpPr>
        <p:sp>
          <p:nvSpPr>
            <p:cNvPr id="21519" name="Rectangle 8"/>
            <p:cNvSpPr>
              <a:spLocks noChangeArrowheads="1"/>
            </p:cNvSpPr>
            <p:nvPr/>
          </p:nvSpPr>
          <p:spPr bwMode="auto">
            <a:xfrm>
              <a:off x="3742" y="2518"/>
              <a:ext cx="1815" cy="1089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Text Box 9"/>
            <p:cNvSpPr txBox="1">
              <a:spLocks noChangeArrowheads="1"/>
            </p:cNvSpPr>
            <p:nvPr/>
          </p:nvSpPr>
          <p:spPr bwMode="auto">
            <a:xfrm>
              <a:off x="3924" y="2563"/>
              <a:ext cx="11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b="1" u="sng"/>
                <a:t>Without </a:t>
              </a:r>
              <a:r>
                <a:rPr lang="de-DE" b="1" u="sng" baseline="30000"/>
                <a:t>229</a:t>
              </a:r>
              <a:r>
                <a:rPr lang="de-DE" b="1" u="sng"/>
                <a:t>Fr:</a:t>
              </a:r>
            </a:p>
          </p:txBody>
        </p:sp>
        <p:graphicFrame>
          <p:nvGraphicFramePr>
            <p:cNvPr id="21521" name="Object 10"/>
            <p:cNvGraphicFramePr>
              <a:graphicFrameLocks noChangeAspect="1"/>
            </p:cNvGraphicFramePr>
            <p:nvPr/>
          </p:nvGraphicFramePr>
          <p:xfrm>
            <a:off x="3788" y="2804"/>
            <a:ext cx="181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40" name="Equation" r:id="rId7" imgW="1143000" imgH="215900" progId="Equation.3">
                    <p:embed/>
                  </p:oleObj>
                </mc:Choice>
                <mc:Fallback>
                  <p:oleObj name="Equation" r:id="rId7" imgW="1143000" imgH="2159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8" y="2804"/>
                          <a:ext cx="1814" cy="3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522" name="Object 11"/>
            <p:cNvGraphicFramePr>
              <a:graphicFrameLocks noChangeAspect="1"/>
            </p:cNvGraphicFramePr>
            <p:nvPr/>
          </p:nvGraphicFramePr>
          <p:xfrm>
            <a:off x="3788" y="3198"/>
            <a:ext cx="1542" cy="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41" name="Equation" r:id="rId9" imgW="850900" imgH="228600" progId="Equation.3">
                    <p:embed/>
                  </p:oleObj>
                </mc:Choice>
                <mc:Fallback>
                  <p:oleObj name="Equation" r:id="rId9" imgW="8509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8" y="3198"/>
                          <a:ext cx="1542" cy="4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12" name="Group 12"/>
          <p:cNvGrpSpPr>
            <a:grpSpLocks/>
          </p:cNvGrpSpPr>
          <p:nvPr/>
        </p:nvGrpSpPr>
        <p:grpSpPr bwMode="auto">
          <a:xfrm>
            <a:off x="5940425" y="2197100"/>
            <a:ext cx="2881313" cy="1728788"/>
            <a:chOff x="3742" y="1384"/>
            <a:chExt cx="1815" cy="1089"/>
          </a:xfrm>
        </p:grpSpPr>
        <p:sp>
          <p:nvSpPr>
            <p:cNvPr id="21515" name="Rectangle 13"/>
            <p:cNvSpPr>
              <a:spLocks noChangeArrowheads="1"/>
            </p:cNvSpPr>
            <p:nvPr/>
          </p:nvSpPr>
          <p:spPr bwMode="auto">
            <a:xfrm>
              <a:off x="3742" y="1384"/>
              <a:ext cx="1815" cy="108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1516" name="Object 14"/>
            <p:cNvGraphicFramePr>
              <a:graphicFrameLocks noChangeAspect="1"/>
            </p:cNvGraphicFramePr>
            <p:nvPr/>
          </p:nvGraphicFramePr>
          <p:xfrm>
            <a:off x="3833" y="1576"/>
            <a:ext cx="1294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42" name="Equation" r:id="rId11" imgW="926698" imgH="215806" progId="Equation.3">
                    <p:embed/>
                  </p:oleObj>
                </mc:Choice>
                <mc:Fallback>
                  <p:oleObj name="Equation" r:id="rId11" imgW="926698" imgH="215806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1576"/>
                          <a:ext cx="1294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517" name="Object 15"/>
            <p:cNvGraphicFramePr>
              <a:graphicFrameLocks noChangeAspect="1"/>
            </p:cNvGraphicFramePr>
            <p:nvPr/>
          </p:nvGraphicFramePr>
          <p:xfrm>
            <a:off x="3788" y="1894"/>
            <a:ext cx="1426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43" name="Equation" r:id="rId13" imgW="850900" imgH="228600" progId="Equation.3">
                    <p:embed/>
                  </p:oleObj>
                </mc:Choice>
                <mc:Fallback>
                  <p:oleObj name="Equation" r:id="rId13" imgW="850900" imgH="2286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8" y="1894"/>
                          <a:ext cx="1426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8" name="Text Box 16"/>
            <p:cNvSpPr txBox="1">
              <a:spLocks noChangeArrowheads="1"/>
            </p:cNvSpPr>
            <p:nvPr/>
          </p:nvSpPr>
          <p:spPr bwMode="auto">
            <a:xfrm>
              <a:off x="4060" y="1429"/>
              <a:ext cx="8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b="1" u="sng"/>
                <a:t>With </a:t>
              </a:r>
              <a:r>
                <a:rPr lang="de-DE" b="1" u="sng" baseline="30000"/>
                <a:t>229</a:t>
              </a:r>
              <a:r>
                <a:rPr lang="de-DE" b="1" u="sng"/>
                <a:t>Fr:</a:t>
              </a:r>
            </a:p>
          </p:txBody>
        </p:sp>
      </p:grpSp>
      <p:sp>
        <p:nvSpPr>
          <p:cNvPr id="21513" name="Text Box 17"/>
          <p:cNvSpPr txBox="1">
            <a:spLocks noChangeArrowheads="1"/>
          </p:cNvSpPr>
          <p:nvPr/>
        </p:nvSpPr>
        <p:spPr bwMode="auto">
          <a:xfrm>
            <a:off x="5540375" y="5949950"/>
            <a:ext cx="3603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400"/>
              <a:t>L. Chen et al., Nucl. Phys. A 882 (2012) 71.</a:t>
            </a:r>
          </a:p>
        </p:txBody>
      </p:sp>
      <p:graphicFrame>
        <p:nvGraphicFramePr>
          <p:cNvPr id="21514" name="Object 18"/>
          <p:cNvGraphicFramePr>
            <a:graphicFrameLocks noChangeAspect="1"/>
          </p:cNvGraphicFramePr>
          <p:nvPr/>
        </p:nvGraphicFramePr>
        <p:xfrm>
          <a:off x="1466850" y="6067425"/>
          <a:ext cx="32400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4" name="Equation" r:id="rId15" imgW="2120900" imgH="482600" progId="Equation.3">
                  <p:embed/>
                </p:oleObj>
              </mc:Choice>
              <mc:Fallback>
                <p:oleObj name="Equation" r:id="rId15" imgW="2120900" imgH="482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6067425"/>
                        <a:ext cx="32400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76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76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22263" y="5148263"/>
            <a:ext cx="855186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a-DK" sz="1400" dirty="0">
                <a:solidFill>
                  <a:schemeClr val="tx2"/>
                </a:solidFill>
                <a:latin typeface="Times New Roman" pitchFamily="18" charset="0"/>
              </a:rPr>
              <a:t>FRDM: P. Möller et al.,  At. Data Nucl. Data Tables 59 (1995) 185.</a:t>
            </a:r>
          </a:p>
          <a:p>
            <a:pPr eaLnBrk="1" hangingPunct="1">
              <a:spcBef>
                <a:spcPct val="0"/>
              </a:spcBef>
            </a:pP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HFB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 – 14: </a:t>
            </a:r>
            <a:r>
              <a:rPr lang="en-US" sz="1400" dirty="0">
                <a:latin typeface="Times New Roman" pitchFamily="18" charset="0"/>
              </a:rPr>
              <a:t>http://www-astro.ulb.ac.be/Nucdata/Masses/hfb14-plain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</a:p>
          <a:p>
            <a:pPr eaLnBrk="1" hangingPunct="1"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                 S.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Goriely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, M.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Samyn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, and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J.M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. Pearson, Phys. Rev. C 75 (2007) 064312 and references therein.</a:t>
            </a:r>
          </a:p>
          <a:p>
            <a:pPr eaLnBrk="1" hangingPunct="1">
              <a:spcBef>
                <a:spcPct val="0"/>
              </a:spcBef>
            </a:pP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HFB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 – 17: S.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Goriely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, N.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Chamel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, and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J.M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. Pearson, Eur. Phys. J. A 42 (2009) 547-552.</a:t>
            </a:r>
            <a:r>
              <a:rPr lang="en-US" sz="1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da-DK" sz="140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Duflo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 &amp;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Zuker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: J.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Duflo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A.P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. </a:t>
            </a:r>
            <a:r>
              <a:rPr lang="en-US" sz="1400" dirty="0" err="1">
                <a:solidFill>
                  <a:schemeClr val="tx2"/>
                </a:solidFill>
                <a:latin typeface="Times New Roman" pitchFamily="18" charset="0"/>
              </a:rPr>
              <a:t>Zuker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</a:rPr>
              <a:t>, Phys. Rev. C 52 (1995) R23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  <a:endParaRPr lang="en-US" sz="1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630211" name="Rectangle 3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3200" b="1">
                <a:ea typeface="+mn-ea"/>
              </a:rPr>
              <a:t>Comparison with Mass Models</a:t>
            </a:r>
          </a:p>
        </p:txBody>
      </p:sp>
      <p:graphicFrame>
        <p:nvGraphicFramePr>
          <p:cNvPr id="22532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50825" y="1531938"/>
          <a:ext cx="4235450" cy="326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7" name="CorelDRAW" r:id="rId3" imgW="3023711" imgH="2330625" progId="CorelDRAW.Graphic.14">
                  <p:embed/>
                </p:oleObj>
              </mc:Choice>
              <mc:Fallback>
                <p:oleObj name="CorelDRAW" r:id="rId3" imgW="3023711" imgH="2330625" progId="CorelDRAW.Graphic.1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531938"/>
                        <a:ext cx="4235450" cy="326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3438" y="1531938"/>
          <a:ext cx="4246562" cy="326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8" name="CorelDRAW" r:id="rId5" imgW="3030045" imgH="2330625" progId="CorelDRAW.Graphic.14">
                  <p:embed/>
                </p:oleObj>
              </mc:Choice>
              <mc:Fallback>
                <p:oleObj name="CorelDRAW" r:id="rId5" imgW="3030045" imgH="2330625" progId="CorelDRAW.Graphic.1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31938"/>
                        <a:ext cx="4246562" cy="326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185988" y="828675"/>
            <a:ext cx="5254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b="1">
                <a:solidFill>
                  <a:srgbClr val="FF0000"/>
                </a:solidFill>
              </a:rPr>
              <a:t>L. Chen et al., Nucl. Phys. A 882 (2012) 71</a:t>
            </a:r>
            <a:r>
              <a:rPr lang="de-DE" sz="140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882650" y="-17463"/>
            <a:ext cx="10945813" cy="1143001"/>
          </a:xfrm>
        </p:spPr>
        <p:txBody>
          <a:bodyPr/>
          <a:lstStyle/>
          <a:p>
            <a:pPr eaLnBrk="1" hangingPunct="1"/>
            <a:r>
              <a:rPr lang="en-US" smtClean="0"/>
              <a:t>Lifetime Measurements of Short-lived Nuclei </a:t>
            </a:r>
            <a:br>
              <a:rPr lang="en-US" smtClean="0"/>
            </a:br>
            <a:r>
              <a:rPr lang="en-US" smtClean="0"/>
              <a:t>Applying Stochastic and Electronic Cooling</a:t>
            </a:r>
          </a:p>
        </p:txBody>
      </p:sp>
      <p:pic>
        <p:nvPicPr>
          <p:cNvPr id="839683" name="Picture 3" descr="lifetime-principle-es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916113"/>
            <a:ext cx="4156075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125538"/>
            <a:ext cx="3713162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685" name="Picture 5" descr="b136_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86" name="Picture 6" descr="b136_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87" name="Picture 7" descr="b136_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88" name="Picture 8" descr="b136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89" name="Picture 9" descr="b136_0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0" name="Picture 10" descr="b136_007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1" name="Picture 11" descr="b136_008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2" name="Picture 12" descr="b136_009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3" name="Picture 13" descr="b136_010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4" name="Picture 14" descr="b136_011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5" name="Picture 15" descr="b136_012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6" name="Picture 16" descr="b136_0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7" name="Picture 17" descr="b136_0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8" name="Picture 18" descr="b136_0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9" name="Picture 19" descr="b136_0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0" name="Picture 20" descr="b136_0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1" name="Picture 21" descr="b136_01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2" name="Picture 22" descr="b136_01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3" name="Picture 23" descr="b136_02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4" name="Picture 24" descr="b136_02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5" name="Picture 25" descr="b136_0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6" name="Picture 26" descr="b136_02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7" name="Picture 27" descr="b136_02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8" name="Picture 28" descr="b136_025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9" name="Picture 29" descr="b136_026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0" name="Picture 30" descr="b136_02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1" name="Picture 31" descr="b136_028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2" name="Picture 32" descr="b136_029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3" name="Picture 33" descr="b136_030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4" name="Picture 34" descr="b136_031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5" name="Picture 35" descr="b136_03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6" name="Picture 36" descr="b136_033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7" name="Picture 37" descr="b136_034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8" name="Picture 38" descr="b136_035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9" name="Picture 39" descr="b136_036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0" name="Picture 40" descr="b136_037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1" name="Picture 41" descr="b136_038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2" name="Picture 42" descr="b136_039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3" name="Picture 43" descr="b136_040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505200"/>
            <a:ext cx="4779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9724" name="Group 44"/>
          <p:cNvGrpSpPr>
            <a:grpSpLocks/>
          </p:cNvGrpSpPr>
          <p:nvPr/>
        </p:nvGrpSpPr>
        <p:grpSpPr bwMode="auto">
          <a:xfrm>
            <a:off x="4135438" y="3505200"/>
            <a:ext cx="4779962" cy="2670175"/>
            <a:chOff x="3469" y="2208"/>
            <a:chExt cx="3011" cy="1682"/>
          </a:xfrm>
        </p:grpSpPr>
        <p:pic>
          <p:nvPicPr>
            <p:cNvPr id="24628" name="Picture 45" descr="b136_021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" y="2208"/>
              <a:ext cx="3011" cy="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29" name="Text Box 46"/>
            <p:cNvSpPr txBox="1">
              <a:spLocks noChangeArrowheads="1"/>
            </p:cNvSpPr>
            <p:nvPr/>
          </p:nvSpPr>
          <p:spPr bwMode="auto">
            <a:xfrm>
              <a:off x="4579" y="2822"/>
              <a:ext cx="7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593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b="1" baseline="30000">
                  <a:solidFill>
                    <a:srgbClr val="E75931"/>
                  </a:solidFill>
                </a:rPr>
                <a:t>207m</a:t>
              </a:r>
              <a:r>
                <a:rPr lang="de-DE" b="1">
                  <a:solidFill>
                    <a:srgbClr val="E75931"/>
                  </a:solidFill>
                </a:rPr>
                <a:t>Tl</a:t>
              </a:r>
              <a:r>
                <a:rPr lang="de-DE" b="1" baseline="30000">
                  <a:solidFill>
                    <a:srgbClr val="E75931"/>
                  </a:solidFill>
                </a:rPr>
                <a:t>81+</a:t>
              </a:r>
            </a:p>
          </p:txBody>
        </p:sp>
        <p:sp>
          <p:nvSpPr>
            <p:cNvPr id="24630" name="Text Box 47"/>
            <p:cNvSpPr txBox="1">
              <a:spLocks noChangeArrowheads="1"/>
            </p:cNvSpPr>
            <p:nvPr/>
          </p:nvSpPr>
          <p:spPr bwMode="auto">
            <a:xfrm>
              <a:off x="4848" y="2448"/>
              <a:ext cx="60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593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b="1" baseline="30000">
                  <a:solidFill>
                    <a:srgbClr val="E75931"/>
                  </a:solidFill>
                </a:rPr>
                <a:t>207</a:t>
              </a:r>
              <a:r>
                <a:rPr lang="de-DE" b="1">
                  <a:solidFill>
                    <a:srgbClr val="E75931"/>
                  </a:solidFill>
                </a:rPr>
                <a:t>Tl</a:t>
              </a:r>
              <a:r>
                <a:rPr lang="de-DE" b="1" baseline="30000">
                  <a:solidFill>
                    <a:srgbClr val="E75931"/>
                  </a:solidFill>
                </a:rPr>
                <a:t>81+</a:t>
              </a:r>
            </a:p>
          </p:txBody>
        </p:sp>
        <p:sp>
          <p:nvSpPr>
            <p:cNvPr id="24631" name="Text Box 48"/>
            <p:cNvSpPr txBox="1">
              <a:spLocks noChangeArrowheads="1"/>
            </p:cNvSpPr>
            <p:nvPr/>
          </p:nvSpPr>
          <p:spPr bwMode="auto">
            <a:xfrm>
              <a:off x="5664" y="2822"/>
              <a:ext cx="6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593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b="1" baseline="30000">
                  <a:solidFill>
                    <a:srgbClr val="E75931"/>
                  </a:solidFill>
                </a:rPr>
                <a:t>207</a:t>
              </a:r>
              <a:r>
                <a:rPr lang="de-DE" b="1">
                  <a:solidFill>
                    <a:srgbClr val="E75931"/>
                  </a:solidFill>
                </a:rPr>
                <a:t>Pb</a:t>
              </a:r>
              <a:r>
                <a:rPr lang="de-DE" b="1" baseline="30000">
                  <a:solidFill>
                    <a:srgbClr val="E75931"/>
                  </a:solidFill>
                </a:rPr>
                <a:t>81+</a:t>
              </a:r>
            </a:p>
          </p:txBody>
        </p:sp>
      </p:grpSp>
      <p:sp>
        <p:nvSpPr>
          <p:cNvPr id="839729" name="Text Box 49"/>
          <p:cNvSpPr txBox="1">
            <a:spLocks noChangeArrowheads="1"/>
          </p:cNvSpPr>
          <p:nvPr/>
        </p:nvSpPr>
        <p:spPr bwMode="auto">
          <a:xfrm>
            <a:off x="4486275" y="3032125"/>
            <a:ext cx="4352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b="1">
                <a:solidFill>
                  <a:srgbClr val="CC0000"/>
                </a:solidFill>
              </a:rPr>
              <a:t>Bound-state Beta-Decay of </a:t>
            </a:r>
            <a:r>
              <a:rPr lang="de-DE" b="1" baseline="30000">
                <a:solidFill>
                  <a:srgbClr val="CC0000"/>
                </a:solidFill>
              </a:rPr>
              <a:t>207</a:t>
            </a:r>
            <a:r>
              <a:rPr lang="de-DE" b="1">
                <a:solidFill>
                  <a:srgbClr val="CC0000"/>
                </a:solidFill>
              </a:rPr>
              <a:t>Tl</a:t>
            </a:r>
            <a:r>
              <a:rPr lang="de-DE" b="1" baseline="30000">
                <a:solidFill>
                  <a:srgbClr val="CC0000"/>
                </a:solidFill>
              </a:rPr>
              <a:t>81+</a:t>
            </a:r>
            <a:r>
              <a:rPr lang="de-DE"/>
              <a:t> </a:t>
            </a:r>
          </a:p>
        </p:txBody>
      </p:sp>
      <p:grpSp>
        <p:nvGrpSpPr>
          <p:cNvPr id="839730" name="Group 50"/>
          <p:cNvGrpSpPr>
            <a:grpSpLocks/>
          </p:cNvGrpSpPr>
          <p:nvPr/>
        </p:nvGrpSpPr>
        <p:grpSpPr bwMode="auto">
          <a:xfrm>
            <a:off x="5867400" y="3810000"/>
            <a:ext cx="2667000" cy="1006475"/>
            <a:chOff x="6336" y="2448"/>
            <a:chExt cx="1680" cy="634"/>
          </a:xfrm>
        </p:grpSpPr>
        <p:sp>
          <p:nvSpPr>
            <p:cNvPr id="24625" name="Text Box 51"/>
            <p:cNvSpPr txBox="1">
              <a:spLocks noChangeArrowheads="1"/>
            </p:cNvSpPr>
            <p:nvPr/>
          </p:nvSpPr>
          <p:spPr bwMode="auto">
            <a:xfrm>
              <a:off x="7344" y="2832"/>
              <a:ext cx="6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593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b="1" baseline="30000">
                  <a:solidFill>
                    <a:srgbClr val="E75931"/>
                  </a:solidFill>
                </a:rPr>
                <a:t>207</a:t>
              </a:r>
              <a:r>
                <a:rPr lang="de-DE" b="1">
                  <a:solidFill>
                    <a:srgbClr val="E75931"/>
                  </a:solidFill>
                </a:rPr>
                <a:t>Pb</a:t>
              </a:r>
              <a:r>
                <a:rPr lang="de-DE" b="1" baseline="30000">
                  <a:solidFill>
                    <a:srgbClr val="E75931"/>
                  </a:solidFill>
                </a:rPr>
                <a:t>81+</a:t>
              </a:r>
            </a:p>
          </p:txBody>
        </p:sp>
        <p:sp>
          <p:nvSpPr>
            <p:cNvPr id="24626" name="Text Box 52"/>
            <p:cNvSpPr txBox="1">
              <a:spLocks noChangeArrowheads="1"/>
            </p:cNvSpPr>
            <p:nvPr/>
          </p:nvSpPr>
          <p:spPr bwMode="auto">
            <a:xfrm>
              <a:off x="6591" y="2448"/>
              <a:ext cx="60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593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b="1" baseline="30000">
                  <a:solidFill>
                    <a:srgbClr val="E75931"/>
                  </a:solidFill>
                </a:rPr>
                <a:t>207</a:t>
              </a:r>
              <a:r>
                <a:rPr lang="de-DE" b="1">
                  <a:solidFill>
                    <a:srgbClr val="E75931"/>
                  </a:solidFill>
                </a:rPr>
                <a:t>Tl</a:t>
              </a:r>
              <a:r>
                <a:rPr lang="de-DE" b="1" baseline="30000">
                  <a:solidFill>
                    <a:srgbClr val="E75931"/>
                  </a:solidFill>
                </a:rPr>
                <a:t>81+</a:t>
              </a:r>
            </a:p>
          </p:txBody>
        </p:sp>
        <p:sp>
          <p:nvSpPr>
            <p:cNvPr id="24627" name="Text Box 53"/>
            <p:cNvSpPr txBox="1">
              <a:spLocks noChangeArrowheads="1"/>
            </p:cNvSpPr>
            <p:nvPr/>
          </p:nvSpPr>
          <p:spPr bwMode="auto">
            <a:xfrm>
              <a:off x="6336" y="2832"/>
              <a:ext cx="7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593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b="1" baseline="30000">
                  <a:solidFill>
                    <a:srgbClr val="E75931"/>
                  </a:solidFill>
                </a:rPr>
                <a:t>207m</a:t>
              </a:r>
              <a:r>
                <a:rPr lang="de-DE" b="1">
                  <a:solidFill>
                    <a:srgbClr val="E75931"/>
                  </a:solidFill>
                </a:rPr>
                <a:t>Tl</a:t>
              </a:r>
              <a:r>
                <a:rPr lang="de-DE" b="1" baseline="30000">
                  <a:solidFill>
                    <a:srgbClr val="E75931"/>
                  </a:solidFill>
                </a:rPr>
                <a:t>81+</a:t>
              </a:r>
            </a:p>
          </p:txBody>
        </p:sp>
      </p:grpSp>
      <p:sp>
        <p:nvSpPr>
          <p:cNvPr id="24624" name="Text Box 56"/>
          <p:cNvSpPr txBox="1">
            <a:spLocks noChangeArrowheads="1"/>
          </p:cNvSpPr>
          <p:nvPr/>
        </p:nvSpPr>
        <p:spPr bwMode="auto">
          <a:xfrm>
            <a:off x="-558800" y="6362700"/>
            <a:ext cx="60467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/>
              <a:t>T. Otsubo, Phys. Rev. Lett. 100, 164801 (2008)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8288"/>
            <a:ext cx="7772400" cy="676275"/>
          </a:xfrm>
        </p:spPr>
        <p:txBody>
          <a:bodyPr/>
          <a:lstStyle/>
          <a:p>
            <a:pPr eaLnBrk="1" hangingPunct="1"/>
            <a:r>
              <a:rPr lang="en-US" smtClean="0"/>
              <a:t>Measured Nuclear Electron-Capture of </a:t>
            </a:r>
            <a:br>
              <a:rPr lang="en-US" smtClean="0"/>
            </a:br>
            <a:r>
              <a:rPr lang="en-US" smtClean="0"/>
              <a:t>H-like &amp; He-like </a:t>
            </a:r>
            <a:r>
              <a:rPr lang="en-US" baseline="30000" smtClean="0"/>
              <a:t>140</a:t>
            </a:r>
            <a:r>
              <a:rPr lang="en-US" smtClean="0"/>
              <a:t>Pr  and </a:t>
            </a:r>
            <a:r>
              <a:rPr lang="en-US" baseline="30000" smtClean="0"/>
              <a:t>142</a:t>
            </a:r>
            <a:r>
              <a:rPr lang="en-US" smtClean="0"/>
              <a:t>Pm Ions</a:t>
            </a:r>
            <a:endParaRPr lang="de-DE" baseline="3000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 descr="Pr-Pm-H--He-li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449388"/>
            <a:ext cx="73088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8738" y="5942013"/>
            <a:ext cx="483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800" b="1"/>
              <a:t>Experiment:</a:t>
            </a:r>
            <a:r>
              <a:rPr lang="de-DE" sz="1800"/>
              <a:t> N. Winckler (PhD)</a:t>
            </a:r>
          </a:p>
          <a:p>
            <a:pPr eaLnBrk="1" hangingPunct="1">
              <a:spcBef>
                <a:spcPct val="0"/>
              </a:spcBef>
            </a:pPr>
            <a:r>
              <a:rPr lang="de-DE" sz="1800" b="1"/>
              <a:t>Theory:</a:t>
            </a:r>
            <a:r>
              <a:rPr lang="de-DE" sz="1800"/>
              <a:t> </a:t>
            </a:r>
            <a:r>
              <a:rPr lang="de-DE" sz="1800">
                <a:solidFill>
                  <a:srgbClr val="FF0000"/>
                </a:solidFill>
              </a:rPr>
              <a:t>Z. Patyk et al.PR C77 (2008) 014306</a:t>
            </a:r>
          </a:p>
        </p:txBody>
      </p:sp>
      <p:sp>
        <p:nvSpPr>
          <p:cNvPr id="1303558" name="Text Box 6"/>
          <p:cNvSpPr txBox="1">
            <a:spLocks noChangeArrowheads="1"/>
          </p:cNvSpPr>
          <p:nvPr/>
        </p:nvSpPr>
        <p:spPr bwMode="auto">
          <a:xfrm>
            <a:off x="723900" y="3265488"/>
            <a:ext cx="235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800" b="1"/>
              <a:t>Relative probability </a:t>
            </a:r>
          </a:p>
          <a:p>
            <a:pPr eaLnBrk="1" hangingPunct="1">
              <a:spcBef>
                <a:spcPct val="0"/>
              </a:spcBef>
            </a:pPr>
            <a:r>
              <a:rPr lang="en-US" sz="1800" b="1"/>
              <a:t>of EC Decay</a:t>
            </a:r>
            <a:endParaRPr lang="de-DE" sz="1800" b="1"/>
          </a:p>
        </p:txBody>
      </p:sp>
      <p:sp>
        <p:nvSpPr>
          <p:cNvPr id="1303559" name="Text Box 7"/>
          <p:cNvSpPr txBox="1">
            <a:spLocks noChangeArrowheads="1"/>
          </p:cNvSpPr>
          <p:nvPr/>
        </p:nvSpPr>
        <p:spPr bwMode="auto">
          <a:xfrm>
            <a:off x="723900" y="3857625"/>
            <a:ext cx="1604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800" b="1"/>
              <a:t>Neutral </a:t>
            </a:r>
            <a:r>
              <a:rPr lang="en-US" sz="1800" b="1" baseline="30000"/>
              <a:t>140</a:t>
            </a:r>
            <a:r>
              <a:rPr lang="en-US" sz="1800" b="1"/>
              <a:t>Pr:</a:t>
            </a:r>
            <a:endParaRPr lang="de-DE" sz="1800" b="1"/>
          </a:p>
        </p:txBody>
      </p:sp>
      <p:sp>
        <p:nvSpPr>
          <p:cNvPr id="1303560" name="Text Box 8"/>
          <p:cNvSpPr txBox="1">
            <a:spLocks noChangeArrowheads="1"/>
          </p:cNvSpPr>
          <p:nvPr/>
        </p:nvSpPr>
        <p:spPr bwMode="auto">
          <a:xfrm>
            <a:off x="2232025" y="3878263"/>
            <a:ext cx="1060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r>
              <a:rPr lang="en-US" sz="1600" b="1"/>
              <a:t>P = 2.381</a:t>
            </a:r>
          </a:p>
        </p:txBody>
      </p:sp>
      <p:sp>
        <p:nvSpPr>
          <p:cNvPr id="1303561" name="Text Box 9"/>
          <p:cNvSpPr txBox="1">
            <a:spLocks noChangeArrowheads="1"/>
          </p:cNvSpPr>
          <p:nvPr/>
        </p:nvSpPr>
        <p:spPr bwMode="auto">
          <a:xfrm>
            <a:off x="723900" y="4573588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800" b="1"/>
              <a:t>H-like </a:t>
            </a:r>
            <a:r>
              <a:rPr lang="en-US" sz="1800" b="1" baseline="30000"/>
              <a:t>140</a:t>
            </a:r>
            <a:r>
              <a:rPr lang="en-US" sz="1800" b="1"/>
              <a:t>Pr:</a:t>
            </a:r>
            <a:endParaRPr lang="de-DE" sz="1800" b="1"/>
          </a:p>
        </p:txBody>
      </p:sp>
      <p:sp>
        <p:nvSpPr>
          <p:cNvPr id="1303562" name="Text Box 10"/>
          <p:cNvSpPr txBox="1">
            <a:spLocks noChangeArrowheads="1"/>
          </p:cNvSpPr>
          <p:nvPr/>
        </p:nvSpPr>
        <p:spPr bwMode="auto">
          <a:xfrm>
            <a:off x="2324100" y="4605338"/>
            <a:ext cx="665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r>
              <a:rPr lang="en-US" sz="1600" b="1"/>
              <a:t>P = 3</a:t>
            </a:r>
          </a:p>
        </p:txBody>
      </p:sp>
      <p:sp>
        <p:nvSpPr>
          <p:cNvPr id="1303563" name="Text Box 11"/>
          <p:cNvSpPr txBox="1">
            <a:spLocks noChangeArrowheads="1"/>
          </p:cNvSpPr>
          <p:nvPr/>
        </p:nvSpPr>
        <p:spPr bwMode="auto">
          <a:xfrm>
            <a:off x="731838" y="4224338"/>
            <a:ext cx="1566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800" b="1"/>
              <a:t>He-like </a:t>
            </a:r>
            <a:r>
              <a:rPr lang="en-US" sz="1800" b="1" baseline="30000"/>
              <a:t>140</a:t>
            </a:r>
            <a:r>
              <a:rPr lang="en-US" sz="1800" b="1"/>
              <a:t>Pr:</a:t>
            </a:r>
            <a:endParaRPr lang="de-DE" sz="1800" b="1"/>
          </a:p>
        </p:txBody>
      </p:sp>
      <p:sp>
        <p:nvSpPr>
          <p:cNvPr id="1303564" name="Text Box 12"/>
          <p:cNvSpPr txBox="1">
            <a:spLocks noChangeArrowheads="1"/>
          </p:cNvSpPr>
          <p:nvPr/>
        </p:nvSpPr>
        <p:spPr bwMode="auto">
          <a:xfrm>
            <a:off x="2324100" y="4268788"/>
            <a:ext cx="665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r>
              <a:rPr lang="en-US" sz="1600" b="1"/>
              <a:t>P = 2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487488" y="2081213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sz="1800" b="1">
                <a:solidFill>
                  <a:srgbClr val="FF0000"/>
                </a:solidFill>
              </a:rPr>
              <a:t>Experiment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511300" y="4868863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sz="1800" b="1">
                <a:solidFill>
                  <a:srgbClr val="FF0000"/>
                </a:solidFill>
              </a:rPr>
              <a:t>Experiment</a:t>
            </a:r>
          </a:p>
        </p:txBody>
      </p:sp>
      <p:sp>
        <p:nvSpPr>
          <p:cNvPr id="1303567" name="Text Box 15"/>
          <p:cNvSpPr txBox="1">
            <a:spLocks noChangeArrowheads="1"/>
          </p:cNvSpPr>
          <p:nvPr/>
        </p:nvSpPr>
        <p:spPr bwMode="auto">
          <a:xfrm>
            <a:off x="1511300" y="2917825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sz="1800" b="1">
                <a:solidFill>
                  <a:srgbClr val="FF0000"/>
                </a:solidFill>
              </a:rPr>
              <a:t>Theory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1042988" y="1765300"/>
            <a:ext cx="252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2400" b="1"/>
              <a:t>Results for </a:t>
            </a:r>
            <a:r>
              <a:rPr lang="de-DE" sz="2400" b="1" baseline="30000"/>
              <a:t>140</a:t>
            </a:r>
            <a:r>
              <a:rPr lang="de-DE" sz="2400" b="1"/>
              <a:t>Pr</a:t>
            </a:r>
          </a:p>
        </p:txBody>
      </p:sp>
      <p:sp>
        <p:nvSpPr>
          <p:cNvPr id="1303569" name="Text Box 17"/>
          <p:cNvSpPr txBox="1">
            <a:spLocks noChangeArrowheads="1"/>
          </p:cNvSpPr>
          <p:nvPr/>
        </p:nvSpPr>
        <p:spPr bwMode="auto">
          <a:xfrm>
            <a:off x="4645025" y="1196975"/>
            <a:ext cx="4679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/>
              <a:t>Yu.A. Litvinov et al., Phys. Rev. Lett. 99 (2007) 262501</a:t>
            </a:r>
            <a:endParaRPr lang="de-DE" sz="1400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539750" y="2997200"/>
            <a:ext cx="403225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468313" y="4941888"/>
            <a:ext cx="403225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3572" name="Text Box 20"/>
          <p:cNvSpPr txBox="1">
            <a:spLocks noChangeArrowheads="1"/>
          </p:cNvSpPr>
          <p:nvPr/>
        </p:nvSpPr>
        <p:spPr bwMode="auto">
          <a:xfrm>
            <a:off x="4716463" y="3916363"/>
            <a:ext cx="4679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/>
              <a:t>N. Winckler et al., Phys. Lett. B679 (2009) 36</a:t>
            </a:r>
            <a:endParaRPr lang="de-DE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0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0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3558" grpId="0"/>
      <p:bldP spid="1303559" grpId="0"/>
      <p:bldP spid="1303560" grpId="0"/>
      <p:bldP spid="1303561" grpId="0"/>
      <p:bldP spid="1303562" grpId="0"/>
      <p:bldP spid="1303563" grpId="0"/>
      <p:bldP spid="1303564" grpId="0"/>
      <p:bldP spid="1303567" grpId="0"/>
      <p:bldP spid="1303569" grpId="0"/>
      <p:bldP spid="13035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de-DE" dirty="0" smtClean="0"/>
              <a:t>Scientific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via High-Resolution </a:t>
            </a:r>
            <a:r>
              <a:rPr lang="de-DE" dirty="0" err="1" smtClean="0"/>
              <a:t>Spectrometer</a:t>
            </a:r>
            <a:r>
              <a:rPr lang="de-DE" dirty="0" smtClean="0"/>
              <a:t> Experiments</a:t>
            </a: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2159000" y="6561138"/>
            <a:ext cx="5329238" cy="2968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43508" y="143635"/>
            <a:ext cx="893286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</a:pPr>
            <a:endParaRPr lang="en-US" sz="24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endParaRPr lang="de-DE" sz="2200" i="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endParaRPr lang="de-DE" sz="2200" i="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endParaRPr lang="en-US" sz="2200" i="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r>
              <a:rPr lang="en-US" sz="2200" b="1" i="0" dirty="0" smtClean="0"/>
              <a:t>Discovery of New Nuclides and Decay Modes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endParaRPr lang="en-US" sz="2200" b="1" i="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r>
              <a:rPr lang="de-DE" sz="2200" b="1" i="0" dirty="0" err="1" smtClean="0"/>
              <a:t>Reaction</a:t>
            </a:r>
            <a:r>
              <a:rPr lang="de-DE" sz="2200" b="1" i="0" dirty="0" smtClean="0"/>
              <a:t> </a:t>
            </a:r>
            <a:r>
              <a:rPr lang="de-DE" sz="2200" b="1" i="0" dirty="0" err="1" smtClean="0"/>
              <a:t>and</a:t>
            </a:r>
            <a:r>
              <a:rPr lang="de-DE" sz="2200" b="1" i="0" dirty="0" smtClean="0"/>
              <a:t> </a:t>
            </a:r>
            <a:r>
              <a:rPr lang="de-DE" sz="2200" b="1" i="0" dirty="0" err="1" smtClean="0"/>
              <a:t>Nuclear</a:t>
            </a:r>
            <a:r>
              <a:rPr lang="de-DE" sz="2200" b="1" i="0" dirty="0" smtClean="0"/>
              <a:t> </a:t>
            </a:r>
            <a:r>
              <a:rPr lang="de-DE" sz="2200" b="1" i="0" dirty="0" err="1" smtClean="0"/>
              <a:t>Structure</a:t>
            </a:r>
            <a:r>
              <a:rPr lang="de-DE" sz="2200" b="1" i="0" dirty="0" smtClean="0"/>
              <a:t> Studies </a:t>
            </a:r>
            <a:r>
              <a:rPr lang="de-DE" sz="2200" b="1" i="0" dirty="0" err="1" smtClean="0"/>
              <a:t>with</a:t>
            </a:r>
            <a:r>
              <a:rPr lang="de-DE" sz="2200" b="1" i="0" dirty="0" smtClean="0"/>
              <a:t> High-Resolution </a:t>
            </a:r>
            <a:r>
              <a:rPr lang="de-DE" sz="2200" b="1" i="0" dirty="0" err="1" smtClean="0"/>
              <a:t>Momentum</a:t>
            </a:r>
            <a:r>
              <a:rPr lang="de-DE" sz="2200" b="1" i="0" dirty="0" smtClean="0"/>
              <a:t> </a:t>
            </a:r>
            <a:r>
              <a:rPr lang="de-DE" sz="2200" b="1" i="0" dirty="0" err="1" smtClean="0"/>
              <a:t>Measurements</a:t>
            </a:r>
            <a:r>
              <a:rPr lang="de-DE" sz="2200" b="1" i="0" dirty="0" smtClean="0"/>
              <a:t> (incl. </a:t>
            </a:r>
            <a:r>
              <a:rPr lang="de-DE" sz="2200" b="1" i="0" dirty="0" err="1" smtClean="0"/>
              <a:t>Masses</a:t>
            </a:r>
            <a:r>
              <a:rPr lang="de-DE" sz="2200" b="1" i="0" dirty="0" smtClean="0"/>
              <a:t> &amp; </a:t>
            </a:r>
            <a:r>
              <a:rPr lang="de-DE" sz="2200" b="1" i="0" dirty="0" err="1" smtClean="0"/>
              <a:t>Lifetimes</a:t>
            </a:r>
            <a:r>
              <a:rPr lang="de-DE" sz="2200" b="1" i="0" dirty="0" smtClean="0"/>
              <a:t>)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</a:pPr>
            <a:r>
              <a:rPr lang="de-DE" sz="2200" b="1" i="0" dirty="0"/>
              <a:t> </a:t>
            </a:r>
            <a:r>
              <a:rPr lang="de-DE" sz="2200" b="1" i="0" dirty="0" smtClean="0"/>
              <a:t>   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r>
              <a:rPr lang="de-DE" sz="2200" b="1" i="0" dirty="0" smtClean="0"/>
              <a:t>Cross </a:t>
            </a:r>
            <a:r>
              <a:rPr lang="de-DE" sz="2200" b="1" i="0" dirty="0" err="1" smtClean="0"/>
              <a:t>Section</a:t>
            </a:r>
            <a:r>
              <a:rPr lang="de-DE" sz="2200" b="1" i="0" dirty="0" smtClean="0"/>
              <a:t> </a:t>
            </a:r>
            <a:r>
              <a:rPr lang="de-DE" sz="2200" b="1" i="0" dirty="0" err="1" smtClean="0"/>
              <a:t>Measurements</a:t>
            </a:r>
            <a:r>
              <a:rPr lang="de-DE" sz="2200" b="1" i="0" dirty="0" smtClean="0"/>
              <a:t>, (total </a:t>
            </a:r>
            <a:r>
              <a:rPr lang="de-DE" sz="2200" b="1" i="0" dirty="0" err="1" smtClean="0"/>
              <a:t>interaction</a:t>
            </a:r>
            <a:r>
              <a:rPr lang="de-DE" sz="2200" b="1" i="0" dirty="0" smtClean="0"/>
              <a:t> x-</a:t>
            </a:r>
            <a:r>
              <a:rPr lang="de-DE" sz="2200" b="1" i="0" dirty="0" err="1" smtClean="0"/>
              <a:t>section</a:t>
            </a:r>
            <a:r>
              <a:rPr lang="de-DE" sz="2200" b="1" i="0" dirty="0" smtClean="0"/>
              <a:t>, knockout x-</a:t>
            </a:r>
            <a:r>
              <a:rPr lang="de-DE" sz="2200" b="1" i="0" dirty="0" err="1" smtClean="0"/>
              <a:t>section</a:t>
            </a:r>
            <a:r>
              <a:rPr lang="de-DE" sz="2200" b="1" i="0" dirty="0" smtClean="0"/>
              <a:t>, </a:t>
            </a:r>
            <a:r>
              <a:rPr lang="de-DE" sz="2200" b="1" i="0" dirty="0" err="1" smtClean="0"/>
              <a:t>charge</a:t>
            </a:r>
            <a:r>
              <a:rPr lang="de-DE" sz="2200" b="1" i="0" dirty="0" smtClean="0"/>
              <a:t>-exchange x-</a:t>
            </a:r>
            <a:r>
              <a:rPr lang="de-DE" sz="2200" b="1" i="0" dirty="0" err="1" smtClean="0"/>
              <a:t>section</a:t>
            </a:r>
            <a:r>
              <a:rPr lang="de-DE" sz="2200" b="1" i="0" dirty="0" smtClean="0"/>
              <a:t>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endParaRPr lang="de-DE" sz="2200" b="1" i="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r>
              <a:rPr lang="de-DE" sz="2200" b="1" i="0" dirty="0" smtClean="0"/>
              <a:t>Angular Distribution (</a:t>
            </a:r>
            <a:r>
              <a:rPr lang="de-DE" sz="2200" b="1" i="0" dirty="0" err="1" smtClean="0"/>
              <a:t>Scattering</a:t>
            </a:r>
            <a:r>
              <a:rPr lang="de-DE" sz="2200" b="1" i="0" dirty="0" smtClean="0"/>
              <a:t> Experiments)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endParaRPr lang="en-US" sz="2200" i="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endParaRPr lang="en-US" sz="2200" i="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Char char="u"/>
            </a:pPr>
            <a:endParaRPr lang="en-US" sz="22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None/>
            </a:pPr>
            <a:endParaRPr lang="en-US" sz="24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None/>
            </a:pPr>
            <a:r>
              <a:rPr lang="de-DE" sz="2400" i="0" dirty="0" smtClean="0"/>
              <a:t> </a:t>
            </a:r>
            <a:endParaRPr lang="en-US" sz="24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None/>
            </a:pPr>
            <a:endParaRPr lang="en-US" sz="24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None/>
            </a:pPr>
            <a:endParaRPr lang="en-US" sz="24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None/>
            </a:pPr>
            <a:endParaRPr lang="en-US" sz="24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None/>
            </a:pPr>
            <a:endParaRPr lang="en-US" sz="24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None/>
            </a:pPr>
            <a:endParaRPr lang="en-US" sz="24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None/>
            </a:pPr>
            <a:endParaRPr lang="en-US" sz="2400" i="0" dirty="0"/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F42E00"/>
              </a:buClr>
              <a:buFont typeface="Monotype Sorts" pitchFamily="2" charset="2"/>
              <a:buNone/>
            </a:pPr>
            <a:r>
              <a:rPr lang="en-US" sz="2400" i="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624767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rs_213fr_dec_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343400" cy="27860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675" name="Picture 3" descr="frs_214ra_dec_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21125"/>
            <a:ext cx="4343400" cy="2708275"/>
          </a:xfrm>
          <a:prstGeom prst="rect">
            <a:avLst/>
          </a:prstGeom>
          <a:solidFill>
            <a:schemeClr val="bg1"/>
          </a:solidFill>
          <a:ln w="9525">
            <a:solidFill>
              <a:srgbClr val="33CC33"/>
            </a:solidFill>
            <a:miter lim="800000"/>
            <a:headEnd/>
            <a:tailEnd/>
          </a:ln>
        </p:spPr>
      </p:pic>
      <p:pic>
        <p:nvPicPr>
          <p:cNvPr id="28676" name="Picture 4" descr="214ra_neutr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3886200" cy="2746375"/>
          </a:xfrm>
          <a:prstGeom prst="rect">
            <a:avLst/>
          </a:prstGeom>
          <a:noFill/>
          <a:ln w="1905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</p:pic>
      <p:pic>
        <p:nvPicPr>
          <p:cNvPr id="28677" name="Picture 5" descr="213fr_neutr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3886200" cy="27463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385763" y="466725"/>
            <a:ext cx="82296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200" b="1" dirty="0"/>
              <a:t>Half-life of neutral </a:t>
            </a:r>
            <a:r>
              <a:rPr lang="en-US" sz="3200" b="1" baseline="30000" dirty="0"/>
              <a:t>213</a:t>
            </a:r>
            <a:r>
              <a:rPr lang="en-US" sz="3200" b="1" dirty="0"/>
              <a:t>Fr and </a:t>
            </a:r>
            <a:r>
              <a:rPr lang="en-US" sz="3200" b="1" baseline="30000" dirty="0"/>
              <a:t>214</a:t>
            </a:r>
            <a:r>
              <a:rPr lang="en-US" sz="3200" b="1" dirty="0"/>
              <a:t>Ra</a:t>
            </a:r>
            <a:br>
              <a:rPr lang="en-US" sz="3200" b="1" dirty="0"/>
            </a:br>
            <a:r>
              <a:rPr lang="en-US" sz="2400" dirty="0"/>
              <a:t>Fabio </a:t>
            </a:r>
            <a:r>
              <a:rPr lang="en-US" sz="2400" dirty="0" err="1"/>
              <a:t>Farinon</a:t>
            </a:r>
            <a:r>
              <a:rPr lang="en-US" sz="2400" dirty="0"/>
              <a:t> PhD 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7239000" y="1371600"/>
            <a:ext cx="809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400" baseline="30000">
                <a:cs typeface="Arial" charset="0"/>
              </a:rPr>
              <a:t>213</a:t>
            </a:r>
            <a:r>
              <a:rPr lang="en-US" sz="2400">
                <a:cs typeface="Arial" charset="0"/>
              </a:rPr>
              <a:t>Fr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7162800" y="42672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400" baseline="30000">
                <a:cs typeface="Arial" charset="0"/>
              </a:rPr>
              <a:t>214</a:t>
            </a:r>
            <a:r>
              <a:rPr lang="en-US" sz="2400">
                <a:cs typeface="Arial" charset="0"/>
              </a:rPr>
              <a:t>Ra</a:t>
            </a:r>
          </a:p>
        </p:txBody>
      </p:sp>
      <p:graphicFrame>
        <p:nvGraphicFramePr>
          <p:cNvPr id="28681" name="Object 10"/>
          <p:cNvGraphicFramePr>
            <a:graphicFrameLocks noGrp="1" noChangeAspect="1"/>
          </p:cNvGraphicFramePr>
          <p:nvPr>
            <p:ph sz="half" idx="1"/>
          </p:nvPr>
        </p:nvGraphicFramePr>
        <p:xfrm>
          <a:off x="614363" y="2316163"/>
          <a:ext cx="2133600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9" name="Equation" r:id="rId7" imgW="1193800" imgH="457200" progId="Equation.3">
                  <p:embed/>
                </p:oleObj>
              </mc:Choice>
              <mc:Fallback>
                <p:oleObj name="Equation" r:id="rId7" imgW="1193800" imgH="457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" y="2316163"/>
                        <a:ext cx="2133600" cy="81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2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685800" y="5410200"/>
          <a:ext cx="22098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0" name="Equation" r:id="rId9" imgW="1270000" imgH="457200" progId="Equation.3">
                  <p:embed/>
                </p:oleObj>
              </mc:Choice>
              <mc:Fallback>
                <p:oleObj name="Equation" r:id="rId9" imgW="1270000" imgH="457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410200"/>
                        <a:ext cx="2209800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83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87888"/>
            <a:ext cx="8985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4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16088"/>
            <a:ext cx="8985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5" name="Rectangle 14"/>
          <p:cNvSpPr>
            <a:spLocks noChangeArrowheads="1"/>
          </p:cNvSpPr>
          <p:nvPr/>
        </p:nvSpPr>
        <p:spPr bwMode="auto">
          <a:xfrm>
            <a:off x="7245350" y="1449388"/>
            <a:ext cx="901700" cy="630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Rectangle 15"/>
          <p:cNvSpPr>
            <a:spLocks noChangeArrowheads="1"/>
          </p:cNvSpPr>
          <p:nvPr/>
        </p:nvSpPr>
        <p:spPr bwMode="auto">
          <a:xfrm>
            <a:off x="7181850" y="4329113"/>
            <a:ext cx="901700" cy="67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E073_resu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250950"/>
            <a:ext cx="6696075" cy="445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9" name="Group 10"/>
          <p:cNvGrpSpPr>
            <a:grpSpLocks/>
          </p:cNvGrpSpPr>
          <p:nvPr/>
        </p:nvGrpSpPr>
        <p:grpSpPr bwMode="auto">
          <a:xfrm>
            <a:off x="0" y="5803900"/>
            <a:ext cx="9144000" cy="795337"/>
            <a:chOff x="0" y="3600"/>
            <a:chExt cx="5760" cy="720"/>
          </a:xfrm>
        </p:grpSpPr>
        <p:sp>
          <p:nvSpPr>
            <p:cNvPr id="29707" name="Rectangle 9"/>
            <p:cNvSpPr>
              <a:spLocks noChangeArrowheads="1"/>
            </p:cNvSpPr>
            <p:nvPr/>
          </p:nvSpPr>
          <p:spPr bwMode="auto">
            <a:xfrm>
              <a:off x="0" y="3882"/>
              <a:ext cx="5760" cy="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it-IT" sz="3200" b="1" u="sng"/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192" y="3600"/>
              <a:ext cx="5328" cy="624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50000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88" y="3648"/>
              <a:ext cx="518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ysClr val="windowText" lastClr="000000"/>
                  </a:solidFill>
                  <a:ea typeface="+mn-ea"/>
                </a:rPr>
                <a:t>Clear evidence </a:t>
              </a:r>
              <a:r>
                <a:rPr lang="en-US" sz="1800" kern="0" dirty="0">
                  <a:solidFill>
                    <a:sysClr val="windowText" lastClr="000000"/>
                  </a:solidFill>
                  <a:ea typeface="+mn-ea"/>
                </a:rPr>
                <a:t>against the  predictions of the theoretical paper from </a:t>
              </a:r>
              <a:r>
                <a:rPr lang="en-US" sz="1800" kern="0" dirty="0" smtClean="0">
                  <a:solidFill>
                    <a:sysClr val="windowText" lastClr="000000"/>
                  </a:solidFill>
                  <a:ea typeface="+mn-ea"/>
                </a:rPr>
                <a:t>Erma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ysClr val="windowText" lastClr="000000"/>
                  </a:solidFill>
                  <a:ea typeface="+mn-ea"/>
                </a:rPr>
                <a:t> </a:t>
              </a:r>
              <a:r>
                <a:rPr lang="en-US" sz="1800" kern="0" dirty="0">
                  <a:solidFill>
                    <a:sysClr val="windowText" lastClr="000000"/>
                  </a:solidFill>
                  <a:ea typeface="+mn-ea"/>
                </a:rPr>
                <a:t>(∆</a:t>
              </a:r>
              <a:r>
                <a:rPr lang="el-GR" sz="1800" kern="0" dirty="0">
                  <a:solidFill>
                    <a:sysClr val="windowText" lastClr="000000"/>
                  </a:solidFill>
                  <a:ea typeface="+mn-ea"/>
                </a:rPr>
                <a:t>λ</a:t>
              </a:r>
              <a:r>
                <a:rPr lang="it-IT" sz="1800" kern="0" dirty="0">
                  <a:solidFill>
                    <a:sysClr val="windowText" lastClr="000000"/>
                  </a:solidFill>
                  <a:ea typeface="+mn-ea"/>
                </a:rPr>
                <a:t> / </a:t>
              </a:r>
              <a:r>
                <a:rPr lang="el-GR" sz="1800" kern="0" dirty="0">
                  <a:solidFill>
                    <a:sysClr val="windowText" lastClr="000000"/>
                  </a:solidFill>
                  <a:ea typeface="+mn-ea"/>
                </a:rPr>
                <a:t>λ</a:t>
              </a:r>
              <a:r>
                <a:rPr lang="it-IT" sz="1800" kern="0" dirty="0">
                  <a:solidFill>
                    <a:sysClr val="windowText" lastClr="000000"/>
                  </a:solidFill>
                  <a:ea typeface="+mn-ea"/>
                </a:rPr>
                <a:t> </a:t>
              </a:r>
              <a:r>
                <a:rPr lang="en-US" sz="1800" kern="0" dirty="0">
                  <a:solidFill>
                    <a:sysClr val="windowText" lastClr="000000"/>
                  </a:solidFill>
                  <a:ea typeface="+mn-ea"/>
                </a:rPr>
                <a:t>~ 34 </a:t>
              </a:r>
              <a:r>
                <a:rPr lang="en-US" sz="1800" kern="0" dirty="0" smtClean="0">
                  <a:solidFill>
                    <a:sysClr val="windowText" lastClr="000000"/>
                  </a:solidFill>
                  <a:ea typeface="+mn-ea"/>
                </a:rPr>
                <a:t>%). </a:t>
              </a:r>
              <a:r>
                <a:rPr lang="en-US" sz="1600" kern="0" dirty="0" smtClean="0">
                  <a:solidFill>
                    <a:sysClr val="windowText" lastClr="000000"/>
                  </a:solidFill>
                  <a:ea typeface="+mn-ea"/>
                </a:rPr>
                <a:t>(</a:t>
              </a:r>
              <a:r>
                <a:rPr lang="en-US" sz="1600" kern="0" dirty="0">
                  <a:solidFill>
                    <a:sysClr val="windowText" lastClr="000000"/>
                  </a:solidFill>
                  <a:ea typeface="+mn-ea"/>
                </a:rPr>
                <a:t>A. Erma, Phys. Rev. </a:t>
              </a:r>
              <a:r>
                <a:rPr lang="en-US" sz="1600" b="1" kern="0" dirty="0">
                  <a:solidFill>
                    <a:sysClr val="windowText" lastClr="000000"/>
                  </a:solidFill>
                  <a:ea typeface="+mn-ea"/>
                </a:rPr>
                <a:t>105</a:t>
              </a:r>
              <a:r>
                <a:rPr lang="en-US" sz="1600" kern="0" dirty="0">
                  <a:solidFill>
                    <a:sysClr val="windowText" lastClr="000000"/>
                  </a:solidFill>
                  <a:ea typeface="+mn-ea"/>
                </a:rPr>
                <a:t>, 1957).</a:t>
              </a:r>
            </a:p>
          </p:txBody>
        </p:sp>
      </p:grpSp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257175" y="312738"/>
            <a:ext cx="8229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</a:rPr>
              <a:t>Half-life of H-like and Neutral </a:t>
            </a:r>
            <a:r>
              <a:rPr lang="en-US" sz="3600" baseline="30000">
                <a:solidFill>
                  <a:srgbClr val="000000"/>
                </a:solidFill>
              </a:rPr>
              <a:t>213</a:t>
            </a:r>
            <a:r>
              <a:rPr lang="en-US" sz="3600">
                <a:solidFill>
                  <a:srgbClr val="000000"/>
                </a:solidFill>
              </a:rPr>
              <a:t>Fr</a:t>
            </a:r>
          </a:p>
        </p:txBody>
      </p:sp>
      <p:sp>
        <p:nvSpPr>
          <p:cNvPr id="29701" name="TextBox 13"/>
          <p:cNvSpPr txBox="1">
            <a:spLocks noChangeArrowheads="1"/>
          </p:cNvSpPr>
          <p:nvPr/>
        </p:nvSpPr>
        <p:spPr bwMode="auto">
          <a:xfrm>
            <a:off x="2844800" y="2119313"/>
            <a:ext cx="7429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sz="1900">
                <a:latin typeface="Times New Roman" pitchFamily="18" charset="0"/>
                <a:cs typeface="Times New Roman" pitchFamily="18" charset="0"/>
              </a:rPr>
              <a:t>(GSI)</a:t>
            </a: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2852738" y="4738688"/>
            <a:ext cx="74136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sz="1900">
                <a:latin typeface="Times New Roman" pitchFamily="18" charset="0"/>
                <a:cs typeface="Times New Roman" pitchFamily="18" charset="0"/>
              </a:rPr>
              <a:t>(GSI)</a:t>
            </a:r>
          </a:p>
        </p:txBody>
      </p:sp>
      <p:sp>
        <p:nvSpPr>
          <p:cNvPr id="29703" name="TextBox 15"/>
          <p:cNvSpPr txBox="1">
            <a:spLocks noChangeArrowheads="1"/>
          </p:cNvSpPr>
          <p:nvPr/>
        </p:nvSpPr>
        <p:spPr bwMode="auto">
          <a:xfrm>
            <a:off x="2873375" y="4005263"/>
            <a:ext cx="74295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sz="1900">
                <a:latin typeface="Times New Roman" pitchFamily="18" charset="0"/>
                <a:cs typeface="Times New Roman" pitchFamily="18" charset="0"/>
              </a:rPr>
              <a:t>(GSI)</a:t>
            </a:r>
          </a:p>
        </p:txBody>
      </p:sp>
      <p:sp>
        <p:nvSpPr>
          <p:cNvPr id="29704" name="TextBox 16"/>
          <p:cNvSpPr txBox="1">
            <a:spLocks noChangeArrowheads="1"/>
          </p:cNvSpPr>
          <p:nvPr/>
        </p:nvSpPr>
        <p:spPr bwMode="auto">
          <a:xfrm>
            <a:off x="2822575" y="2474913"/>
            <a:ext cx="10366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sz="1900">
                <a:latin typeface="Times New Roman" pitchFamily="18" charset="0"/>
                <a:cs typeface="Times New Roman" pitchFamily="18" charset="0"/>
              </a:rPr>
              <a:t>(ITALY)</a:t>
            </a:r>
          </a:p>
        </p:txBody>
      </p:sp>
      <p:sp>
        <p:nvSpPr>
          <p:cNvPr id="29705" name="Rectangle 14"/>
          <p:cNvSpPr>
            <a:spLocks noChangeArrowheads="1"/>
          </p:cNvSpPr>
          <p:nvPr/>
        </p:nvSpPr>
        <p:spPr bwMode="auto">
          <a:xfrm>
            <a:off x="3716338" y="1403350"/>
            <a:ext cx="1620837" cy="3603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Rectangle 15"/>
          <p:cNvSpPr>
            <a:spLocks noChangeArrowheads="1"/>
          </p:cNvSpPr>
          <p:nvPr/>
        </p:nvSpPr>
        <p:spPr bwMode="auto">
          <a:xfrm>
            <a:off x="3851275" y="3294063"/>
            <a:ext cx="1620838" cy="3603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 MR-TOF-MS at the FRS Ion Catcher</a:t>
            </a:r>
            <a:endParaRPr lang="en-US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101975"/>
            <a:ext cx="8796338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512888"/>
            <a:ext cx="88900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85738" y="5980113"/>
            <a:ext cx="645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2400" b="1">
                <a:solidFill>
                  <a:srgbClr val="FF0000"/>
                </a:solidFill>
              </a:rPr>
              <a:t>W.R. Plaß</a:t>
            </a:r>
            <a:r>
              <a:rPr lang="de-DE" sz="1800">
                <a:solidFill>
                  <a:srgbClr val="FF0000"/>
                </a:solidFill>
              </a:rPr>
              <a:t> et al., GSI Scientific Report 2010, p. 137 (2011)</a:t>
            </a:r>
            <a:endParaRPr lang="en-US"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RTOF_ohneDet"/>
          <p:cNvPicPr>
            <a:picLocks noChangeAspect="1" noChangeArrowheads="1"/>
          </p:cNvPicPr>
          <p:nvPr/>
        </p:nvPicPr>
        <p:blipFill>
          <a:blip r:embed="rId3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7525"/>
            <a:ext cx="3252787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MRTOF_Det"/>
          <p:cNvPicPr>
            <a:picLocks noChangeAspect="1" noChangeArrowheads="1"/>
          </p:cNvPicPr>
          <p:nvPr/>
        </p:nvPicPr>
        <p:blipFill>
          <a:blip r:embed="rId4" cstate="print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4148138"/>
            <a:ext cx="11874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215900" y="1196975"/>
            <a:ext cx="71438" cy="71438"/>
          </a:xfrm>
          <a:prstGeom prst="ellipse">
            <a:avLst/>
          </a:prstGeom>
          <a:solidFill>
            <a:srgbClr val="250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215900" y="1196975"/>
            <a:ext cx="71438" cy="73025"/>
          </a:xfrm>
          <a:prstGeom prst="ellipse">
            <a:avLst/>
          </a:prstGeom>
          <a:solidFill>
            <a:srgbClr val="0173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215900" y="1196975"/>
            <a:ext cx="71438" cy="71438"/>
          </a:xfrm>
          <a:prstGeom prst="ellipse">
            <a:avLst/>
          </a:prstGeom>
          <a:solidFill>
            <a:srgbClr val="FC1A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4211638" y="1125538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8208963" y="1844675"/>
            <a:ext cx="935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b="0">
                <a:solidFill>
                  <a:srgbClr val="000000"/>
                </a:solidFill>
              </a:rPr>
              <a:t>TOF</a:t>
            </a:r>
          </a:p>
        </p:txBody>
      </p:sp>
      <p:sp>
        <p:nvSpPr>
          <p:cNvPr id="148489" name="Freeform 9"/>
          <p:cNvSpPr>
            <a:spLocks/>
          </p:cNvSpPr>
          <p:nvPr/>
        </p:nvSpPr>
        <p:spPr bwMode="auto">
          <a:xfrm>
            <a:off x="8208963" y="1160463"/>
            <a:ext cx="395287" cy="688975"/>
          </a:xfrm>
          <a:custGeom>
            <a:avLst/>
            <a:gdLst>
              <a:gd name="T0" fmla="*/ 0 w 249"/>
              <a:gd name="T1" fmla="*/ 2147483647 h 434"/>
              <a:gd name="T2" fmla="*/ 2147483647 w 249"/>
              <a:gd name="T3" fmla="*/ 2147483647 h 434"/>
              <a:gd name="T4" fmla="*/ 2147483647 w 249"/>
              <a:gd name="T5" fmla="*/ 0 h 434"/>
              <a:gd name="T6" fmla="*/ 2147483647 w 249"/>
              <a:gd name="T7" fmla="*/ 2147483647 h 434"/>
              <a:gd name="T8" fmla="*/ 2147483647 w 249"/>
              <a:gd name="T9" fmla="*/ 2147483647 h 4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9"/>
              <a:gd name="T16" fmla="*/ 0 h 434"/>
              <a:gd name="T17" fmla="*/ 249 w 249"/>
              <a:gd name="T18" fmla="*/ 434 h 4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" h="434">
                <a:moveTo>
                  <a:pt x="0" y="431"/>
                </a:moveTo>
                <a:cubicBezTo>
                  <a:pt x="35" y="432"/>
                  <a:pt x="71" y="434"/>
                  <a:pt x="90" y="362"/>
                </a:cubicBezTo>
                <a:cubicBezTo>
                  <a:pt x="109" y="290"/>
                  <a:pt x="102" y="0"/>
                  <a:pt x="113" y="0"/>
                </a:cubicBezTo>
                <a:cubicBezTo>
                  <a:pt x="124" y="0"/>
                  <a:pt x="135" y="290"/>
                  <a:pt x="158" y="362"/>
                </a:cubicBezTo>
                <a:cubicBezTo>
                  <a:pt x="181" y="434"/>
                  <a:pt x="215" y="432"/>
                  <a:pt x="249" y="431"/>
                </a:cubicBezTo>
              </a:path>
            </a:pathLst>
          </a:custGeom>
          <a:noFill/>
          <a:ln w="19050" cmpd="sng">
            <a:solidFill>
              <a:srgbClr val="01730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148490" name="Freeform 10"/>
          <p:cNvSpPr>
            <a:spLocks/>
          </p:cNvSpPr>
          <p:nvPr/>
        </p:nvSpPr>
        <p:spPr bwMode="auto">
          <a:xfrm>
            <a:off x="7380288" y="1160463"/>
            <a:ext cx="395287" cy="688975"/>
          </a:xfrm>
          <a:custGeom>
            <a:avLst/>
            <a:gdLst>
              <a:gd name="T0" fmla="*/ 0 w 249"/>
              <a:gd name="T1" fmla="*/ 2147483647 h 434"/>
              <a:gd name="T2" fmla="*/ 2147483647 w 249"/>
              <a:gd name="T3" fmla="*/ 2147483647 h 434"/>
              <a:gd name="T4" fmla="*/ 2147483647 w 249"/>
              <a:gd name="T5" fmla="*/ 0 h 434"/>
              <a:gd name="T6" fmla="*/ 2147483647 w 249"/>
              <a:gd name="T7" fmla="*/ 2147483647 h 434"/>
              <a:gd name="T8" fmla="*/ 2147483647 w 249"/>
              <a:gd name="T9" fmla="*/ 2147483647 h 4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9"/>
              <a:gd name="T16" fmla="*/ 0 h 434"/>
              <a:gd name="T17" fmla="*/ 249 w 249"/>
              <a:gd name="T18" fmla="*/ 434 h 4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" h="434">
                <a:moveTo>
                  <a:pt x="0" y="431"/>
                </a:moveTo>
                <a:cubicBezTo>
                  <a:pt x="35" y="432"/>
                  <a:pt x="71" y="434"/>
                  <a:pt x="90" y="362"/>
                </a:cubicBezTo>
                <a:cubicBezTo>
                  <a:pt x="109" y="290"/>
                  <a:pt x="102" y="0"/>
                  <a:pt x="113" y="0"/>
                </a:cubicBezTo>
                <a:cubicBezTo>
                  <a:pt x="124" y="0"/>
                  <a:pt x="135" y="290"/>
                  <a:pt x="158" y="362"/>
                </a:cubicBezTo>
                <a:cubicBezTo>
                  <a:pt x="181" y="434"/>
                  <a:pt x="215" y="432"/>
                  <a:pt x="249" y="431"/>
                </a:cubicBezTo>
              </a:path>
            </a:pathLst>
          </a:custGeom>
          <a:noFill/>
          <a:ln w="19050" cmpd="sng">
            <a:solidFill>
              <a:srgbClr val="FC1A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148491" name="Freeform 11"/>
          <p:cNvSpPr>
            <a:spLocks/>
          </p:cNvSpPr>
          <p:nvPr/>
        </p:nvSpPr>
        <p:spPr bwMode="auto">
          <a:xfrm>
            <a:off x="6551613" y="1160463"/>
            <a:ext cx="395287" cy="688975"/>
          </a:xfrm>
          <a:custGeom>
            <a:avLst/>
            <a:gdLst>
              <a:gd name="T0" fmla="*/ 0 w 249"/>
              <a:gd name="T1" fmla="*/ 2147483647 h 434"/>
              <a:gd name="T2" fmla="*/ 2147483647 w 249"/>
              <a:gd name="T3" fmla="*/ 2147483647 h 434"/>
              <a:gd name="T4" fmla="*/ 2147483647 w 249"/>
              <a:gd name="T5" fmla="*/ 0 h 434"/>
              <a:gd name="T6" fmla="*/ 2147483647 w 249"/>
              <a:gd name="T7" fmla="*/ 2147483647 h 434"/>
              <a:gd name="T8" fmla="*/ 2147483647 w 249"/>
              <a:gd name="T9" fmla="*/ 2147483647 h 4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9"/>
              <a:gd name="T16" fmla="*/ 0 h 434"/>
              <a:gd name="T17" fmla="*/ 249 w 249"/>
              <a:gd name="T18" fmla="*/ 434 h 4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" h="434">
                <a:moveTo>
                  <a:pt x="0" y="431"/>
                </a:moveTo>
                <a:cubicBezTo>
                  <a:pt x="35" y="432"/>
                  <a:pt x="71" y="434"/>
                  <a:pt x="90" y="362"/>
                </a:cubicBezTo>
                <a:cubicBezTo>
                  <a:pt x="109" y="290"/>
                  <a:pt x="102" y="0"/>
                  <a:pt x="113" y="0"/>
                </a:cubicBezTo>
                <a:cubicBezTo>
                  <a:pt x="124" y="0"/>
                  <a:pt x="135" y="290"/>
                  <a:pt x="158" y="362"/>
                </a:cubicBezTo>
                <a:cubicBezTo>
                  <a:pt x="181" y="434"/>
                  <a:pt x="215" y="432"/>
                  <a:pt x="249" y="431"/>
                </a:cubicBezTo>
              </a:path>
            </a:pathLst>
          </a:custGeom>
          <a:noFill/>
          <a:ln w="19050" cmpd="sng">
            <a:solidFill>
              <a:srgbClr val="2502F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b="1" dirty="0">
              <a:solidFill>
                <a:srgbClr val="000000"/>
              </a:solidFill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211638" y="1844675"/>
            <a:ext cx="4537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9229" name="Text Box 20"/>
          <p:cNvSpPr txBox="1">
            <a:spLocks noChangeArrowheads="1"/>
          </p:cNvSpPr>
          <p:nvPr/>
        </p:nvSpPr>
        <p:spPr bwMode="auto">
          <a:xfrm>
            <a:off x="5594535" y="620713"/>
            <a:ext cx="37479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b="0" dirty="0" err="1" smtClean="0">
                <a:solidFill>
                  <a:srgbClr val="0000CC"/>
                </a:solidFill>
              </a:rPr>
              <a:t>W.R</a:t>
            </a:r>
            <a:r>
              <a:rPr lang="de-DE" b="0" dirty="0" smtClean="0">
                <a:solidFill>
                  <a:srgbClr val="0000CC"/>
                </a:solidFill>
              </a:rPr>
              <a:t>. Plass</a:t>
            </a:r>
            <a:r>
              <a:rPr lang="de-DE" b="0" dirty="0" smtClean="0">
                <a:solidFill>
                  <a:srgbClr val="000000"/>
                </a:solidFill>
              </a:rPr>
              <a:t>, </a:t>
            </a:r>
            <a:r>
              <a:rPr lang="de-DE" b="0" dirty="0" smtClean="0">
                <a:solidFill>
                  <a:srgbClr val="FF0000"/>
                </a:solidFill>
              </a:rPr>
              <a:t>T. </a:t>
            </a:r>
            <a:r>
              <a:rPr lang="de-DE" b="0" dirty="0" err="1" smtClean="0">
                <a:solidFill>
                  <a:srgbClr val="FF0000"/>
                </a:solidFill>
              </a:rPr>
              <a:t>Dickel</a:t>
            </a:r>
            <a:r>
              <a:rPr lang="de-DE" b="0" dirty="0" smtClean="0">
                <a:solidFill>
                  <a:srgbClr val="000000"/>
                </a:solidFill>
              </a:rPr>
              <a:t>, </a:t>
            </a:r>
            <a:r>
              <a:rPr lang="de-DE" b="0" dirty="0" smtClean="0">
                <a:solidFill>
                  <a:srgbClr val="00B050"/>
                </a:solidFill>
              </a:rPr>
              <a:t>J. Ebert</a:t>
            </a:r>
            <a:endParaRPr lang="de-DE" b="0" dirty="0">
              <a:solidFill>
                <a:srgbClr val="00B050"/>
              </a:solidFill>
            </a:endParaRPr>
          </a:p>
        </p:txBody>
      </p:sp>
      <p:sp>
        <p:nvSpPr>
          <p:cNvPr id="9230" name="Rectangle 21"/>
          <p:cNvSpPr>
            <a:spLocks noGrp="1" noChangeArrowheads="1"/>
          </p:cNvSpPr>
          <p:nvPr>
            <p:ph type="title"/>
          </p:nvPr>
        </p:nvSpPr>
        <p:spPr>
          <a:xfrm>
            <a:off x="-247650" y="-306415"/>
            <a:ext cx="9521825" cy="1143000"/>
          </a:xfrm>
        </p:spPr>
        <p:txBody>
          <a:bodyPr/>
          <a:lstStyle/>
          <a:p>
            <a:pPr eaLnBrk="1" hangingPunct="1"/>
            <a:r>
              <a:rPr lang="de-DE" dirty="0" err="1" smtClean="0"/>
              <a:t>MR</a:t>
            </a:r>
            <a:r>
              <a:rPr lang="de-DE" dirty="0" smtClean="0"/>
              <a:t>-</a:t>
            </a:r>
            <a:r>
              <a:rPr lang="de-DE" dirty="0" err="1" smtClean="0"/>
              <a:t>TOF</a:t>
            </a:r>
            <a:r>
              <a:rPr lang="de-DE" dirty="0" smtClean="0"/>
              <a:t>-MS: High Resolution Mode</a:t>
            </a:r>
          </a:p>
        </p:txBody>
      </p:sp>
      <p:pic>
        <p:nvPicPr>
          <p:cNvPr id="148502" name="Picture 22" descr="Graph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9" r="12984"/>
          <a:stretch>
            <a:fillRect/>
          </a:stretch>
        </p:blipFill>
        <p:spPr bwMode="auto">
          <a:xfrm>
            <a:off x="3995738" y="2800350"/>
            <a:ext cx="46799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503" name="Oval 23"/>
          <p:cNvSpPr>
            <a:spLocks noChangeArrowheads="1"/>
          </p:cNvSpPr>
          <p:nvPr/>
        </p:nvSpPr>
        <p:spPr bwMode="auto">
          <a:xfrm>
            <a:off x="7740650" y="4797425"/>
            <a:ext cx="792163" cy="7191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9233" name="Text Box 24"/>
          <p:cNvSpPr txBox="1">
            <a:spLocks noChangeArrowheads="1"/>
          </p:cNvSpPr>
          <p:nvPr/>
        </p:nvSpPr>
        <p:spPr bwMode="auto">
          <a:xfrm>
            <a:off x="7164388" y="6394450"/>
            <a:ext cx="23764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</a:rPr>
              <a:t>T. Dickel, PhD, 2010</a:t>
            </a:r>
          </a:p>
        </p:txBody>
      </p:sp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5840413" y="2238375"/>
            <a:ext cx="29210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b="0">
                <a:solidFill>
                  <a:srgbClr val="000000"/>
                </a:solidFill>
              </a:rPr>
              <a:t>Ion capacity up to 10</a:t>
            </a:r>
            <a:r>
              <a:rPr lang="de-DE" b="0" baseline="30000">
                <a:solidFill>
                  <a:srgbClr val="000000"/>
                </a:solidFill>
              </a:rPr>
              <a:t>6</a:t>
            </a:r>
            <a:r>
              <a:rPr lang="de-DE" b="0">
                <a:solidFill>
                  <a:srgbClr val="000000"/>
                </a:solidFill>
              </a:rPr>
              <a:t>/s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3994944" y="2490787"/>
            <a:ext cx="5410200" cy="3776663"/>
            <a:chOff x="3994944" y="2481262"/>
            <a:chExt cx="5410200" cy="3776663"/>
          </a:xfrm>
        </p:grpSpPr>
        <p:sp>
          <p:nvSpPr>
            <p:cNvPr id="93" name="Rectangle 21"/>
            <p:cNvSpPr>
              <a:spLocks noChangeArrowheads="1"/>
            </p:cNvSpPr>
            <p:nvPr/>
          </p:nvSpPr>
          <p:spPr bwMode="auto">
            <a:xfrm>
              <a:off x="3994944" y="2717305"/>
              <a:ext cx="4738861" cy="35185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000" b="1">
                <a:solidFill>
                  <a:srgbClr val="000000"/>
                </a:solidFill>
              </a:endParaRPr>
            </a:p>
          </p:txBody>
        </p:sp>
        <p:sp>
          <p:nvSpPr>
            <p:cNvPr id="9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94944" y="2481262"/>
              <a:ext cx="5410200" cy="3770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Rectangle 5"/>
            <p:cNvSpPr>
              <a:spLocks noChangeArrowheads="1"/>
            </p:cNvSpPr>
            <p:nvPr/>
          </p:nvSpPr>
          <p:spPr bwMode="auto">
            <a:xfrm>
              <a:off x="5136357" y="5697537"/>
              <a:ext cx="4222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44.9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6"/>
            <p:cNvSpPr>
              <a:spLocks noChangeArrowheads="1"/>
            </p:cNvSpPr>
            <p:nvPr/>
          </p:nvSpPr>
          <p:spPr bwMode="auto">
            <a:xfrm>
              <a:off x="5617369" y="5697537"/>
              <a:ext cx="4222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45.0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7"/>
            <p:cNvSpPr>
              <a:spLocks noChangeArrowheads="1"/>
            </p:cNvSpPr>
            <p:nvPr/>
          </p:nvSpPr>
          <p:spPr bwMode="auto">
            <a:xfrm>
              <a:off x="6101557" y="5697537"/>
              <a:ext cx="4222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45.1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Rectangle 8"/>
            <p:cNvSpPr>
              <a:spLocks noChangeArrowheads="1"/>
            </p:cNvSpPr>
            <p:nvPr/>
          </p:nvSpPr>
          <p:spPr bwMode="auto">
            <a:xfrm>
              <a:off x="6582569" y="5697537"/>
              <a:ext cx="4222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45.2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7063582" y="5697537"/>
              <a:ext cx="4222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45.3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Rectangle 10"/>
            <p:cNvSpPr>
              <a:spLocks noChangeArrowheads="1"/>
            </p:cNvSpPr>
            <p:nvPr/>
          </p:nvSpPr>
          <p:spPr bwMode="auto">
            <a:xfrm>
              <a:off x="7546182" y="5697537"/>
              <a:ext cx="4222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45.4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ectangle 11"/>
            <p:cNvSpPr>
              <a:spLocks noChangeArrowheads="1"/>
            </p:cNvSpPr>
            <p:nvPr/>
          </p:nvSpPr>
          <p:spPr bwMode="auto">
            <a:xfrm>
              <a:off x="8027194" y="5697537"/>
              <a:ext cx="4222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45.5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Rectangle 12"/>
            <p:cNvSpPr>
              <a:spLocks noChangeArrowheads="1"/>
            </p:cNvSpPr>
            <p:nvPr/>
          </p:nvSpPr>
          <p:spPr bwMode="auto">
            <a:xfrm>
              <a:off x="4664869" y="5230812"/>
              <a:ext cx="2492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kumimoji="0" 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Rectangle 13"/>
            <p:cNvSpPr>
              <a:spLocks noChangeArrowheads="1"/>
            </p:cNvSpPr>
            <p:nvPr/>
          </p:nvSpPr>
          <p:spPr bwMode="auto">
            <a:xfrm>
              <a:off x="4753769" y="4346575"/>
              <a:ext cx="1492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Rectangle 14"/>
            <p:cNvSpPr>
              <a:spLocks noChangeArrowheads="1"/>
            </p:cNvSpPr>
            <p:nvPr/>
          </p:nvSpPr>
          <p:spPr bwMode="auto">
            <a:xfrm>
              <a:off x="4715669" y="3462337"/>
              <a:ext cx="1984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Line 15"/>
            <p:cNvSpPr>
              <a:spLocks noChangeShapeType="1"/>
            </p:cNvSpPr>
            <p:nvPr/>
          </p:nvSpPr>
          <p:spPr bwMode="auto">
            <a:xfrm flipV="1">
              <a:off x="5050632" y="5626100"/>
              <a:ext cx="0" cy="269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Line 16"/>
            <p:cNvSpPr>
              <a:spLocks noChangeShapeType="1"/>
            </p:cNvSpPr>
            <p:nvPr/>
          </p:nvSpPr>
          <p:spPr bwMode="auto">
            <a:xfrm flipV="1">
              <a:off x="5290344" y="5626100"/>
              <a:ext cx="0" cy="53975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Line 17"/>
            <p:cNvSpPr>
              <a:spLocks noChangeShapeType="1"/>
            </p:cNvSpPr>
            <p:nvPr/>
          </p:nvSpPr>
          <p:spPr bwMode="auto">
            <a:xfrm flipV="1">
              <a:off x="5531644" y="5626100"/>
              <a:ext cx="0" cy="269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Line 18"/>
            <p:cNvSpPr>
              <a:spLocks noChangeShapeType="1"/>
            </p:cNvSpPr>
            <p:nvPr/>
          </p:nvSpPr>
          <p:spPr bwMode="auto">
            <a:xfrm flipV="1">
              <a:off x="5771357" y="5626100"/>
              <a:ext cx="0" cy="53975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Line 19"/>
            <p:cNvSpPr>
              <a:spLocks noChangeShapeType="1"/>
            </p:cNvSpPr>
            <p:nvPr/>
          </p:nvSpPr>
          <p:spPr bwMode="auto">
            <a:xfrm flipV="1">
              <a:off x="6014244" y="5626100"/>
              <a:ext cx="0" cy="269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Line 20"/>
            <p:cNvSpPr>
              <a:spLocks noChangeShapeType="1"/>
            </p:cNvSpPr>
            <p:nvPr/>
          </p:nvSpPr>
          <p:spPr bwMode="auto">
            <a:xfrm flipV="1">
              <a:off x="6255544" y="5626100"/>
              <a:ext cx="0" cy="53975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Line 21"/>
            <p:cNvSpPr>
              <a:spLocks noChangeShapeType="1"/>
            </p:cNvSpPr>
            <p:nvPr/>
          </p:nvSpPr>
          <p:spPr bwMode="auto">
            <a:xfrm flipV="1">
              <a:off x="6495257" y="5626100"/>
              <a:ext cx="0" cy="269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Line 22"/>
            <p:cNvSpPr>
              <a:spLocks noChangeShapeType="1"/>
            </p:cNvSpPr>
            <p:nvPr/>
          </p:nvSpPr>
          <p:spPr bwMode="auto">
            <a:xfrm flipV="1">
              <a:off x="6736557" y="5626100"/>
              <a:ext cx="0" cy="53975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Line 23"/>
            <p:cNvSpPr>
              <a:spLocks noChangeShapeType="1"/>
            </p:cNvSpPr>
            <p:nvPr/>
          </p:nvSpPr>
          <p:spPr bwMode="auto">
            <a:xfrm flipV="1">
              <a:off x="6976269" y="5626100"/>
              <a:ext cx="0" cy="269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" name="Line 24"/>
            <p:cNvSpPr>
              <a:spLocks noChangeShapeType="1"/>
            </p:cNvSpPr>
            <p:nvPr/>
          </p:nvSpPr>
          <p:spPr bwMode="auto">
            <a:xfrm flipV="1">
              <a:off x="7217569" y="5626100"/>
              <a:ext cx="0" cy="53975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5" name="Line 25"/>
            <p:cNvSpPr>
              <a:spLocks noChangeShapeType="1"/>
            </p:cNvSpPr>
            <p:nvPr/>
          </p:nvSpPr>
          <p:spPr bwMode="auto">
            <a:xfrm flipV="1">
              <a:off x="7458869" y="5626100"/>
              <a:ext cx="0" cy="269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Line 26"/>
            <p:cNvSpPr>
              <a:spLocks noChangeShapeType="1"/>
            </p:cNvSpPr>
            <p:nvPr/>
          </p:nvSpPr>
          <p:spPr bwMode="auto">
            <a:xfrm flipV="1">
              <a:off x="7700169" y="5626100"/>
              <a:ext cx="0" cy="53975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7" name="Line 27"/>
            <p:cNvSpPr>
              <a:spLocks noChangeShapeType="1"/>
            </p:cNvSpPr>
            <p:nvPr/>
          </p:nvSpPr>
          <p:spPr bwMode="auto">
            <a:xfrm flipV="1">
              <a:off x="7939882" y="5626100"/>
              <a:ext cx="0" cy="269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8" name="Line 28"/>
            <p:cNvSpPr>
              <a:spLocks noChangeShapeType="1"/>
            </p:cNvSpPr>
            <p:nvPr/>
          </p:nvSpPr>
          <p:spPr bwMode="auto">
            <a:xfrm flipV="1">
              <a:off x="8181182" y="5626100"/>
              <a:ext cx="0" cy="53975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9" name="Line 29"/>
            <p:cNvSpPr>
              <a:spLocks noChangeShapeType="1"/>
            </p:cNvSpPr>
            <p:nvPr/>
          </p:nvSpPr>
          <p:spPr bwMode="auto">
            <a:xfrm flipV="1">
              <a:off x="8422482" y="5626100"/>
              <a:ext cx="0" cy="269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0" name="Line 30"/>
            <p:cNvSpPr>
              <a:spLocks noChangeShapeType="1"/>
            </p:cNvSpPr>
            <p:nvPr/>
          </p:nvSpPr>
          <p:spPr bwMode="auto">
            <a:xfrm>
              <a:off x="4964907" y="5626100"/>
              <a:ext cx="368935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1" name="Line 31"/>
            <p:cNvSpPr>
              <a:spLocks noChangeShapeType="1"/>
            </p:cNvSpPr>
            <p:nvPr/>
          </p:nvSpPr>
          <p:spPr bwMode="auto">
            <a:xfrm>
              <a:off x="4937919" y="5332412"/>
              <a:ext cx="26988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2" name="Line 32"/>
            <p:cNvSpPr>
              <a:spLocks noChangeShapeType="1"/>
            </p:cNvSpPr>
            <p:nvPr/>
          </p:nvSpPr>
          <p:spPr bwMode="auto">
            <a:xfrm>
              <a:off x="4910932" y="4891087"/>
              <a:ext cx="539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3" name="Line 33"/>
            <p:cNvSpPr>
              <a:spLocks noChangeShapeType="1"/>
            </p:cNvSpPr>
            <p:nvPr/>
          </p:nvSpPr>
          <p:spPr bwMode="auto">
            <a:xfrm>
              <a:off x="4937919" y="4449762"/>
              <a:ext cx="26988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4" name="Line 34"/>
            <p:cNvSpPr>
              <a:spLocks noChangeShapeType="1"/>
            </p:cNvSpPr>
            <p:nvPr/>
          </p:nvSpPr>
          <p:spPr bwMode="auto">
            <a:xfrm>
              <a:off x="4910932" y="4006850"/>
              <a:ext cx="539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" name="Line 35"/>
            <p:cNvSpPr>
              <a:spLocks noChangeShapeType="1"/>
            </p:cNvSpPr>
            <p:nvPr/>
          </p:nvSpPr>
          <p:spPr bwMode="auto">
            <a:xfrm>
              <a:off x="4937919" y="3565525"/>
              <a:ext cx="26988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" name="Line 36"/>
            <p:cNvSpPr>
              <a:spLocks noChangeShapeType="1"/>
            </p:cNvSpPr>
            <p:nvPr/>
          </p:nvSpPr>
          <p:spPr bwMode="auto">
            <a:xfrm>
              <a:off x="4910932" y="3122612"/>
              <a:ext cx="539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7" name="Line 37"/>
            <p:cNvSpPr>
              <a:spLocks noChangeShapeType="1"/>
            </p:cNvSpPr>
            <p:nvPr/>
          </p:nvSpPr>
          <p:spPr bwMode="auto">
            <a:xfrm flipV="1">
              <a:off x="4964907" y="2919412"/>
              <a:ext cx="0" cy="27066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Line 38"/>
            <p:cNvSpPr>
              <a:spLocks noChangeShapeType="1"/>
            </p:cNvSpPr>
            <p:nvPr/>
          </p:nvSpPr>
          <p:spPr bwMode="auto">
            <a:xfrm>
              <a:off x="5050632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Line 39"/>
            <p:cNvSpPr>
              <a:spLocks noChangeShapeType="1"/>
            </p:cNvSpPr>
            <p:nvPr/>
          </p:nvSpPr>
          <p:spPr bwMode="auto">
            <a:xfrm>
              <a:off x="5290344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Line 40"/>
            <p:cNvSpPr>
              <a:spLocks noChangeShapeType="1"/>
            </p:cNvSpPr>
            <p:nvPr/>
          </p:nvSpPr>
          <p:spPr bwMode="auto">
            <a:xfrm>
              <a:off x="5531644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Line 41"/>
            <p:cNvSpPr>
              <a:spLocks noChangeShapeType="1"/>
            </p:cNvSpPr>
            <p:nvPr/>
          </p:nvSpPr>
          <p:spPr bwMode="auto">
            <a:xfrm>
              <a:off x="5771357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2" name="Line 42"/>
            <p:cNvSpPr>
              <a:spLocks noChangeShapeType="1"/>
            </p:cNvSpPr>
            <p:nvPr/>
          </p:nvSpPr>
          <p:spPr bwMode="auto">
            <a:xfrm>
              <a:off x="6014244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Line 43"/>
            <p:cNvSpPr>
              <a:spLocks noChangeShapeType="1"/>
            </p:cNvSpPr>
            <p:nvPr/>
          </p:nvSpPr>
          <p:spPr bwMode="auto">
            <a:xfrm>
              <a:off x="6255544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4" name="Line 44"/>
            <p:cNvSpPr>
              <a:spLocks noChangeShapeType="1"/>
            </p:cNvSpPr>
            <p:nvPr/>
          </p:nvSpPr>
          <p:spPr bwMode="auto">
            <a:xfrm>
              <a:off x="6495257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Line 45"/>
            <p:cNvSpPr>
              <a:spLocks noChangeShapeType="1"/>
            </p:cNvSpPr>
            <p:nvPr/>
          </p:nvSpPr>
          <p:spPr bwMode="auto">
            <a:xfrm>
              <a:off x="6736557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Line 46"/>
            <p:cNvSpPr>
              <a:spLocks noChangeShapeType="1"/>
            </p:cNvSpPr>
            <p:nvPr/>
          </p:nvSpPr>
          <p:spPr bwMode="auto">
            <a:xfrm>
              <a:off x="6976269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7" name="Line 47"/>
            <p:cNvSpPr>
              <a:spLocks noChangeShapeType="1"/>
            </p:cNvSpPr>
            <p:nvPr/>
          </p:nvSpPr>
          <p:spPr bwMode="auto">
            <a:xfrm>
              <a:off x="7217569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8" name="Line 48"/>
            <p:cNvSpPr>
              <a:spLocks noChangeShapeType="1"/>
            </p:cNvSpPr>
            <p:nvPr/>
          </p:nvSpPr>
          <p:spPr bwMode="auto">
            <a:xfrm>
              <a:off x="7458869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9" name="Line 49"/>
            <p:cNvSpPr>
              <a:spLocks noChangeShapeType="1"/>
            </p:cNvSpPr>
            <p:nvPr/>
          </p:nvSpPr>
          <p:spPr bwMode="auto">
            <a:xfrm>
              <a:off x="7700169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Line 50"/>
            <p:cNvSpPr>
              <a:spLocks noChangeShapeType="1"/>
            </p:cNvSpPr>
            <p:nvPr/>
          </p:nvSpPr>
          <p:spPr bwMode="auto">
            <a:xfrm>
              <a:off x="7939882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1" name="Line 51"/>
            <p:cNvSpPr>
              <a:spLocks noChangeShapeType="1"/>
            </p:cNvSpPr>
            <p:nvPr/>
          </p:nvSpPr>
          <p:spPr bwMode="auto">
            <a:xfrm>
              <a:off x="8181182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2" name="Line 52"/>
            <p:cNvSpPr>
              <a:spLocks noChangeShapeType="1"/>
            </p:cNvSpPr>
            <p:nvPr/>
          </p:nvSpPr>
          <p:spPr bwMode="auto">
            <a:xfrm>
              <a:off x="8422482" y="2919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3" name="Line 53"/>
            <p:cNvSpPr>
              <a:spLocks noChangeShapeType="1"/>
            </p:cNvSpPr>
            <p:nvPr/>
          </p:nvSpPr>
          <p:spPr bwMode="auto">
            <a:xfrm>
              <a:off x="4964907" y="2919412"/>
              <a:ext cx="368935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4" name="Line 54"/>
            <p:cNvSpPr>
              <a:spLocks noChangeShapeType="1"/>
            </p:cNvSpPr>
            <p:nvPr/>
          </p:nvSpPr>
          <p:spPr bwMode="auto">
            <a:xfrm>
              <a:off x="8654257" y="53324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5" name="Line 55"/>
            <p:cNvSpPr>
              <a:spLocks noChangeShapeType="1"/>
            </p:cNvSpPr>
            <p:nvPr/>
          </p:nvSpPr>
          <p:spPr bwMode="auto">
            <a:xfrm>
              <a:off x="8654257" y="4891087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6" name="Line 56"/>
            <p:cNvSpPr>
              <a:spLocks noChangeShapeType="1"/>
            </p:cNvSpPr>
            <p:nvPr/>
          </p:nvSpPr>
          <p:spPr bwMode="auto">
            <a:xfrm>
              <a:off x="8654257" y="444976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7" name="Line 57"/>
            <p:cNvSpPr>
              <a:spLocks noChangeShapeType="1"/>
            </p:cNvSpPr>
            <p:nvPr/>
          </p:nvSpPr>
          <p:spPr bwMode="auto">
            <a:xfrm>
              <a:off x="8654257" y="4006850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8" name="Line 58"/>
            <p:cNvSpPr>
              <a:spLocks noChangeShapeType="1"/>
            </p:cNvSpPr>
            <p:nvPr/>
          </p:nvSpPr>
          <p:spPr bwMode="auto">
            <a:xfrm>
              <a:off x="8654257" y="3565525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9" name="Line 59"/>
            <p:cNvSpPr>
              <a:spLocks noChangeShapeType="1"/>
            </p:cNvSpPr>
            <p:nvPr/>
          </p:nvSpPr>
          <p:spPr bwMode="auto">
            <a:xfrm>
              <a:off x="8654257" y="3122612"/>
              <a:ext cx="0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0" name="Line 60"/>
            <p:cNvSpPr>
              <a:spLocks noChangeShapeType="1"/>
            </p:cNvSpPr>
            <p:nvPr/>
          </p:nvSpPr>
          <p:spPr bwMode="auto">
            <a:xfrm flipV="1">
              <a:off x="8654257" y="2919412"/>
              <a:ext cx="0" cy="27066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" name="Rectangle 66"/>
            <p:cNvSpPr>
              <a:spLocks noChangeArrowheads="1"/>
            </p:cNvSpPr>
            <p:nvPr/>
          </p:nvSpPr>
          <p:spPr bwMode="auto">
            <a:xfrm rot="16200000">
              <a:off x="8773319" y="4233862"/>
              <a:ext cx="73025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Rectangle 67"/>
            <p:cNvSpPr>
              <a:spLocks noChangeArrowheads="1"/>
            </p:cNvSpPr>
            <p:nvPr/>
          </p:nvSpPr>
          <p:spPr bwMode="auto">
            <a:xfrm>
              <a:off x="6798469" y="2719387"/>
              <a:ext cx="73025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Rectangle 68"/>
            <p:cNvSpPr>
              <a:spLocks noChangeArrowheads="1"/>
            </p:cNvSpPr>
            <p:nvPr/>
          </p:nvSpPr>
          <p:spPr bwMode="auto">
            <a:xfrm rot="16200000">
              <a:off x="3385344" y="3995737"/>
              <a:ext cx="2020888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Detector</a:t>
              </a: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Signal /mV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Rectangle 69"/>
            <p:cNvSpPr>
              <a:spLocks noChangeArrowheads="1"/>
            </p:cNvSpPr>
            <p:nvPr/>
          </p:nvSpPr>
          <p:spPr bwMode="auto">
            <a:xfrm>
              <a:off x="6207919" y="5964237"/>
              <a:ext cx="1247775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TOF-49ms /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Rectangle 70"/>
            <p:cNvSpPr>
              <a:spLocks noChangeArrowheads="1"/>
            </p:cNvSpPr>
            <p:nvPr/>
          </p:nvSpPr>
          <p:spPr bwMode="auto">
            <a:xfrm>
              <a:off x="7289007" y="5945187"/>
              <a:ext cx="254000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m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Rectangle 71"/>
            <p:cNvSpPr>
              <a:spLocks noChangeArrowheads="1"/>
            </p:cNvSpPr>
            <p:nvPr/>
          </p:nvSpPr>
          <p:spPr bwMode="auto">
            <a:xfrm>
              <a:off x="7411244" y="5964237"/>
              <a:ext cx="20320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Rectangle 77"/>
            <p:cNvSpPr>
              <a:spLocks noChangeArrowheads="1"/>
            </p:cNvSpPr>
            <p:nvPr/>
          </p:nvSpPr>
          <p:spPr bwMode="auto">
            <a:xfrm>
              <a:off x="5472907" y="4151312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8" name="Picture 8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007" y="2949558"/>
              <a:ext cx="3647500" cy="2652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4211960" y="3030103"/>
            <a:ext cx="430887" cy="2592288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 smtClean="0"/>
              <a:t>Intensity / </a:t>
            </a:r>
            <a:r>
              <a:rPr lang="en-US" sz="1600" dirty="0" err="1" smtClean="0"/>
              <a:t>a.u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59" name="Text Box 8"/>
          <p:cNvSpPr txBox="1">
            <a:spLocks noChangeArrowheads="1"/>
          </p:cNvSpPr>
          <p:nvPr/>
        </p:nvSpPr>
        <p:spPr bwMode="auto">
          <a:xfrm>
            <a:off x="3986213" y="1102519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sz="1800" b="0" dirty="0" smtClean="0">
                <a:solidFill>
                  <a:srgbClr val="000000"/>
                </a:solidFill>
              </a:rPr>
              <a:t>I</a:t>
            </a:r>
            <a:endParaRPr lang="de-DE" sz="1800" b="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7037" y="3220278"/>
            <a:ext cx="106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 dirty="0" smtClean="0"/>
              <a:t>133</a:t>
            </a:r>
            <a:r>
              <a:rPr lang="de-DE" dirty="0" smtClean="0"/>
              <a:t>Cs</a:t>
            </a:r>
            <a:r>
              <a:rPr lang="de-DE" baseline="30000" dirty="0" smtClean="0"/>
              <a:t>+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389278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0474 0.000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8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74 0.00023 L 0.0526 0.00579 L 0.06146 -0.0044 L 0.07153 0.0037 L 0.08195 -0.00741 L 0.09132 0.00301 L 0.1007 -0.0088 L 0.10903 0.00301 L 0.11892 -0.00949 L 0.1283 0.00162 L 0.1375 -0.00694 L 0.14375 0.00417 L 0.15313 0.00764 L 0.15052 0.01806 L 0.15434 0.02847 L 0.15104 0.04051 L 0.15521 0.05278 L 0.15104 0.06204 L 0.15521 0.07083 L 0.14965 0.08218 L 0.15486 0.09583 L 0.15052 0.10625 L 0.15521 0.11273 L 0.15122 0.11829 L 0.15382 0.11829 L 0.1507 0.11736 L 0.15434 0.11829 L 0.15104 0.11875 L 0.15278 0.11759 " pathEditMode="relative" rAng="0" ptsTypes="FFFFFFFFFFAFFFFAFFFAAAAAAAAAF">
                                      <p:cBhvr>
                                        <p:cTn id="8" dur="4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5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8" presetClass="path" presetSubtype="0" fill="hold" grpId="2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0.15278 0.11829 L 0.15278 0.48981 L 0.15226 0.19259 L 0.15382 0.49051 L 0.15208 0.19259 L 0.15365 0.48912 L 0.15208 0.19259 L 0.1533 0.50995 C 0.15469 0.57384 0.14965 0.55648 0.16059 0.57593 C 0.17153 0.59537 0.18611 0.61875 0.19497 0.6294 C 0.20139 0.63912 0.21007 0.63843 0.21892 0.63912 C 0.22517 0.63981 0.23507 0.63009 0.2434 0.61898 C 0.25174 0.60787 0.26424 0.58565 0.26997 0.57454 C 0.2757 0.56343 0.27622 0.55579 0.27622 0.54815 C 0.27622 0.54051 0.2757 0.50139 0.2757 0.50023 " pathEditMode="relative" rAng="0" ptsTypes="FAAAFFFassssssF">
                                      <p:cBhvr>
                                        <p:cTn id="10" dur="7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260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023 L 0.05122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104 0.00023 L 0.05851 0.00579 L 0.07153 -0.00602 L 0.08142 0.0044 L 0.09236 -0.00741 L 0.10122 0.0037 L 0.11215 -0.0088 L 0.11945 0.00231 L 0.12882 -0.0088 L 0.1382 -0.00046 L 0.14792 3.7037E-7 L 0.15017 0.01343 L 0.15521 0.02014 L 0.15017 0.03148 L 0.15486 0.04444 L 0.15017 0.05579 L 0.15521 0.06667 L 0.15052 0.0787 L 0.15521 0.0912 L 0.1507 0.10278 L 0.15486 0.11481 L 0.15017 0.11759 L 0.15434 0.11944 L 0.1507 0.12014 L 0.15469 0.11875 L 0.15052 0.11968 L 0.15278 0.11898 " pathEditMode="relative" rAng="0" ptsTypes="FFFFFFFFFFFFFFFFAAAAAAAAAAF">
                                      <p:cBhvr>
                                        <p:cTn id="19" dur="4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5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8" presetClass="path" presetSubtype="0" fill="hold" grpId="2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0.15174 0.11898 L 0.15226 0.48843 L 0.15174 0.1912 L 0.15278 0.48704 L 0.15174 0.1919 L 0.1526 0.48843 L 0.15208 0.19329 C 0.15365 0.2037 0.15174 0.52176 0.15278 0.54745 C 0.15382 0.57315 0.15642 0.56968 0.16215 0.5794 C 0.16788 0.58912 0.18767 0.6169 0.1908 0.62176 C 0.19392 0.62662 0.20278 0.63981 0.21632 0.63912 C 0.22986 0.63843 0.24392 0.61759 0.24028 0.62245 C 0.23663 0.62731 0.26372 0.59051 0.27049 0.57176 C 0.27726 0.55301 0.275 0.54653 0.27517 0.54954 C 0.27535 0.55255 0.27465 0.49838 0.27465 0.50093 " pathEditMode="relative" rAng="0" ptsTypes="FAAAFFfsssssssF">
                                      <p:cBhvr>
                                        <p:cTn id="21" dur="76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7" y="2604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0474 -1.11111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8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74 -1.11111E-6 L 0.05156 -0.00555 L 0.05938 0.00509 L 0.07049 -0.00694 L 0.07726 0.00208 L 0.08767 -0.00903 L 0.09653 0.00208 L 0.1059 -0.00972 L 0.11684 0.00139 L 0.12934 -0.00972 L 0.13663 0.00139 L 0.14757 -0.00417 L 0.14965 0.01042 L 0.1559 0.02083 L 0.15017 0.03195 L 0.15747 0.04445 L 0.1507 0.05625 L 0.1559 0.06875 L 0.15122 0.07986 L 0.15486 0.08889 L 0.15174 0.09722 L 0.1559 0.10833 L 0.15122 0.1132 L 0.15486 0.11528 L 0.15174 0.11945 L 0.15538 0.11875 L 0.15122 0.11806 L 0.1533 0.12014 " pathEditMode="relative" rAng="0" ptsTypes="FFFFFFFFFFFFFAAAAAAAAAAAAAAF">
                                      <p:cBhvr>
                                        <p:cTn id="30" dur="4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550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8" presetClass="path" presetSubtype="0" fill="hold" grpId="2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0.15226 0.11945 L 0.15226 0.49097 L 0.1533 0.19306 L 0.15278 0.49167 L 0.1533 0.19236 L 0.15278 0.49167 L 0.15278 0.19236 C 0.15278 0.19468 0.1533 0.5382 0.1533 0.55278 C 0.1533 0.56736 0.15538 0.56736 0.15903 0.57431 C 0.16267 0.58125 0.17674 0.60695 0.18351 0.61667 C 0.19028 0.62639 0.20382 0.63958 0.21736 0.63958 C 0.2309 0.63958 0.23611 0.62639 0.24236 0.61875 C 0.24861 0.61111 0.26945 0.57431 0.27205 0.57014 C 0.27465 0.56597 0.27552 0.54699 0.2757 0.54931 C 0.27587 0.55162 0.27552 0.49745 0.2757 0.49931 " pathEditMode="relative" rAng="0" ptsTypes="FAFFFFfsssssssF">
                                      <p:cBhvr>
                                        <p:cTn id="32" dur="82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599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3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 animBg="1"/>
      <p:bldP spid="148484" grpId="1" animBg="1"/>
      <p:bldP spid="148484" grpId="2" animBg="1"/>
      <p:bldP spid="148484" grpId="3" animBg="1"/>
      <p:bldP spid="148485" grpId="0" animBg="1"/>
      <p:bldP spid="148485" grpId="1" animBg="1"/>
      <p:bldP spid="148485" grpId="2" animBg="1"/>
      <p:bldP spid="148485" grpId="3" animBg="1"/>
      <p:bldP spid="148486" grpId="0" animBg="1"/>
      <p:bldP spid="148486" grpId="1" animBg="1"/>
      <p:bldP spid="148486" grpId="2" animBg="1"/>
      <p:bldP spid="148486" grpId="3" animBg="1"/>
      <p:bldP spid="148489" grpId="0" animBg="1"/>
      <p:bldP spid="148490" grpId="0" animBg="1"/>
      <p:bldP spid="148491" grpId="0" animBg="1"/>
      <p:bldP spid="21" grpId="0" animBg="1"/>
      <p:bldP spid="21" grpId="1" animBg="1"/>
      <p:bldP spid="3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First 1 </a:t>
            </a:r>
            <a:r>
              <a:rPr lang="de-DE" dirty="0" err="1" smtClean="0"/>
              <a:t>GeV</a:t>
            </a:r>
            <a:r>
              <a:rPr lang="de-DE" dirty="0" smtClean="0"/>
              <a:t>/u </a:t>
            </a:r>
            <a:r>
              <a:rPr lang="de-DE" baseline="30000" dirty="0" smtClean="0"/>
              <a:t>238</a:t>
            </a:r>
            <a:r>
              <a:rPr lang="de-DE" dirty="0" smtClean="0"/>
              <a:t>U Run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FRS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a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Stopping</a:t>
            </a:r>
            <a:r>
              <a:rPr lang="de-DE" dirty="0" smtClean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 &amp; </a:t>
            </a:r>
            <a:r>
              <a:rPr lang="de-DE" dirty="0" err="1" smtClean="0"/>
              <a:t>MR</a:t>
            </a:r>
            <a:r>
              <a:rPr lang="de-DE" dirty="0" smtClean="0"/>
              <a:t>-</a:t>
            </a:r>
            <a:r>
              <a:rPr lang="de-DE" dirty="0" err="1" smtClean="0"/>
              <a:t>TOF</a:t>
            </a:r>
            <a:r>
              <a:rPr lang="de-DE" dirty="0" smtClean="0"/>
              <a:t>-MS</a:t>
            </a:r>
          </a:p>
        </p:txBody>
      </p:sp>
      <p:pic>
        <p:nvPicPr>
          <p:cNvPr id="34819" name="Picture 3" descr="Ioncatcher2011-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2390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822325" y="1455738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sz="800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36525" y="6629400"/>
            <a:ext cx="1841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sz="800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0" y="6537325"/>
            <a:ext cx="75787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rgbClr val="FF0000"/>
                </a:solidFill>
              </a:rPr>
              <a:t>CSC and MR-ToF-MS online at the final focal plane at the FRS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2743200" y="3048000"/>
            <a:ext cx="1387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 b="1">
                <a:solidFill>
                  <a:schemeClr val="bg1"/>
                </a:solidFill>
              </a:rPr>
              <a:t>100 mbar, 85K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715000" y="2006600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800" b="1">
                <a:solidFill>
                  <a:schemeClr val="bg1"/>
                </a:solidFill>
              </a:rPr>
              <a:t>MR-ToF-MS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048000" y="1993900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800" b="1">
                <a:solidFill>
                  <a:schemeClr val="bg1"/>
                </a:solidFill>
              </a:rPr>
              <a:t>CSC</a:t>
            </a:r>
          </a:p>
        </p:txBody>
      </p:sp>
      <p:pic>
        <p:nvPicPr>
          <p:cNvPr id="11" name="Picture 22" descr="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127" y="3113965"/>
            <a:ext cx="1702971" cy="12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7407315" y="1763815"/>
            <a:ext cx="1647422" cy="1021560"/>
            <a:chOff x="185" y="528"/>
            <a:chExt cx="1995" cy="816"/>
          </a:xfrm>
        </p:grpSpPr>
        <p:pic>
          <p:nvPicPr>
            <p:cNvPr id="13" name="Picture 25" descr="RUGR_logoEN_rood_RGB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981"/>
              <a:ext cx="1318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6" descr="KVI_logo_oblong_cmy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" y="528"/>
              <a:ext cx="1995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7" descr="jlu-logo-6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4869160"/>
            <a:ext cx="12541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9" descr="GSI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65" y="5724255"/>
            <a:ext cx="11049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356836" y="1275527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Collaboration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0" descr="range distribution okt2011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730250"/>
            <a:ext cx="48768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Stopping Cell Performance</a:t>
            </a:r>
            <a:br>
              <a:rPr lang="en-US" smtClean="0"/>
            </a:br>
            <a:endParaRPr lang="en-GB" smtClean="0"/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4008438" y="4084638"/>
            <a:ext cx="18780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54100">
              <a:spcBef>
                <a:spcPct val="0"/>
              </a:spcBef>
            </a:pPr>
            <a:r>
              <a:rPr lang="en-US" sz="2400" b="1">
                <a:solidFill>
                  <a:srgbClr val="333399"/>
                </a:solidFill>
              </a:rPr>
              <a:t>Efficiencies</a:t>
            </a:r>
            <a:endParaRPr lang="en-US" sz="2400">
              <a:solidFill>
                <a:srgbClr val="333399"/>
              </a:solidFill>
            </a:endParaRPr>
          </a:p>
        </p:txBody>
      </p:sp>
      <p:sp>
        <p:nvSpPr>
          <p:cNvPr id="14340" name="Text Box 15"/>
          <p:cNvSpPr txBox="1">
            <a:spLocks noChangeArrowheads="1"/>
          </p:cNvSpPr>
          <p:nvPr/>
        </p:nvSpPr>
        <p:spPr bwMode="auto">
          <a:xfrm>
            <a:off x="709613" y="682625"/>
            <a:ext cx="3155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333399"/>
                </a:solidFill>
              </a:rPr>
              <a:t>Range distribution of </a:t>
            </a:r>
            <a:r>
              <a:rPr lang="en-US" baseline="30000">
                <a:solidFill>
                  <a:srgbClr val="333399"/>
                </a:solidFill>
              </a:rPr>
              <a:t>223</a:t>
            </a:r>
            <a:r>
              <a:rPr lang="en-US">
                <a:solidFill>
                  <a:srgbClr val="333399"/>
                </a:solidFill>
              </a:rPr>
              <a:t>Th</a:t>
            </a:r>
            <a:endParaRPr lang="en-GB">
              <a:solidFill>
                <a:srgbClr val="333399"/>
              </a:solidFill>
            </a:endParaRP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4583113" y="576263"/>
            <a:ext cx="4560887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Range distribution: </a:t>
            </a:r>
          </a:p>
          <a:p>
            <a:pPr lvl="1">
              <a:spcBef>
                <a:spcPct val="0"/>
              </a:spcBef>
              <a:buFont typeface="Symbol" pitchFamily="18" charset="2"/>
              <a:buChar char="s"/>
            </a:pPr>
            <a:r>
              <a:rPr lang="en-US">
                <a:solidFill>
                  <a:srgbClr val="000000"/>
                </a:solidFill>
                <a:sym typeface="Symbol" pitchFamily="18" charset="2"/>
              </a:rPr>
              <a:t> = 15 mg/cm</a:t>
            </a:r>
            <a:r>
              <a:rPr lang="en-US" baseline="30000">
                <a:solidFill>
                  <a:srgbClr val="000000"/>
                </a:solidFill>
                <a:sym typeface="Symbol" pitchFamily="18" charset="2"/>
              </a:rPr>
              <a:t>2</a:t>
            </a:r>
            <a:r>
              <a:rPr lang="en-US">
                <a:solidFill>
                  <a:srgbClr val="000000"/>
                </a:solidFill>
                <a:sym typeface="Symbol" pitchFamily="18" charset="2"/>
              </a:rPr>
              <a:t> (Al) </a:t>
            </a:r>
          </a:p>
          <a:p>
            <a:pPr lvl="1">
              <a:spcBef>
                <a:spcPct val="0"/>
              </a:spcBef>
              <a:buFont typeface="Symbol" pitchFamily="18" charset="2"/>
              <a:buNone/>
            </a:pPr>
            <a:r>
              <a:rPr lang="en-US">
                <a:solidFill>
                  <a:srgbClr val="000000"/>
                </a:solidFill>
                <a:sym typeface="Symbol" pitchFamily="18" charset="2"/>
              </a:rPr>
              <a:t> = 7.5 mg/cm</a:t>
            </a:r>
            <a:r>
              <a:rPr lang="en-US" baseline="30000">
                <a:solidFill>
                  <a:srgbClr val="000000"/>
                </a:solidFill>
                <a:sym typeface="Symbol" pitchFamily="18" charset="2"/>
              </a:rPr>
              <a:t>2 </a:t>
            </a:r>
            <a:r>
              <a:rPr lang="en-US">
                <a:solidFill>
                  <a:srgbClr val="000000"/>
                </a:solidFill>
                <a:sym typeface="Symbol" pitchFamily="18" charset="2"/>
              </a:rPr>
              <a:t>(He)</a:t>
            </a:r>
          </a:p>
          <a:p>
            <a:pPr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sym typeface="Symbol" pitchFamily="18" charset="2"/>
              </a:rPr>
              <a:t>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Stopping cell: 100 mbar, 100 K </a:t>
            </a:r>
          </a:p>
          <a:p>
            <a:pPr lvl="1">
              <a:spcBef>
                <a:spcPct val="0"/>
              </a:spcBef>
              <a:buFont typeface="Symbol" pitchFamily="18" charset="2"/>
              <a:buChar char="®"/>
            </a:pPr>
            <a:r>
              <a:rPr lang="en-US">
                <a:solidFill>
                  <a:srgbClr val="000000"/>
                </a:solidFill>
                <a:sym typeface="Symbol" pitchFamily="18" charset="2"/>
              </a:rPr>
              <a:t> Areal weight: 5 mg/cm</a:t>
            </a:r>
            <a:r>
              <a:rPr lang="en-US" baseline="30000">
                <a:solidFill>
                  <a:srgbClr val="000000"/>
                </a:solidFill>
                <a:sym typeface="Symbol" pitchFamily="18" charset="2"/>
              </a:rPr>
              <a:t>2 </a:t>
            </a:r>
            <a:r>
              <a:rPr lang="en-US">
                <a:solidFill>
                  <a:srgbClr val="000000"/>
                </a:solidFill>
                <a:sym typeface="Symbol" pitchFamily="18" charset="2"/>
              </a:rPr>
              <a:t>(He)</a:t>
            </a:r>
          </a:p>
          <a:p>
            <a:pPr lvl="1">
              <a:spcBef>
                <a:spcPct val="0"/>
              </a:spcBef>
              <a:buFont typeface="Symbol" pitchFamily="18" charset="2"/>
              <a:buChar char="®"/>
            </a:pPr>
            <a:r>
              <a:rPr lang="en-US">
                <a:solidFill>
                  <a:srgbClr val="000000"/>
                </a:solidFill>
                <a:sym typeface="Symbol" pitchFamily="18" charset="2"/>
              </a:rPr>
              <a:t> corresponds to ~300 mbar room temperature </a:t>
            </a:r>
          </a:p>
          <a:p>
            <a:pPr>
              <a:spcBef>
                <a:spcPct val="0"/>
              </a:spcBef>
            </a:pPr>
            <a:endParaRPr lang="en-US" sz="80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4342" name="Rectangle 18"/>
          <p:cNvSpPr>
            <a:spLocks noChangeArrowheads="1"/>
          </p:cNvSpPr>
          <p:nvPr/>
        </p:nvSpPr>
        <p:spPr bwMode="auto">
          <a:xfrm>
            <a:off x="2100263" y="1400175"/>
            <a:ext cx="328612" cy="24638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endParaRPr lang="en-US" b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4343" name="Rectangle 57"/>
          <p:cNvSpPr>
            <a:spLocks noChangeArrowheads="1"/>
          </p:cNvSpPr>
          <p:nvPr/>
        </p:nvSpPr>
        <p:spPr bwMode="auto">
          <a:xfrm rot="-1810134">
            <a:off x="1674813" y="2751138"/>
            <a:ext cx="184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400" b="1" dirty="0">
                <a:solidFill>
                  <a:srgbClr val="FF9900"/>
                </a:solidFill>
                <a:ea typeface="+mn-ea"/>
              </a:rPr>
              <a:t>Preliminary</a:t>
            </a:r>
          </a:p>
        </p:txBody>
      </p:sp>
      <p:graphicFrame>
        <p:nvGraphicFramePr>
          <p:cNvPr id="14382" name="Group 46"/>
          <p:cNvGraphicFramePr>
            <a:graphicFrameLocks noGrp="1"/>
          </p:cNvGraphicFramePr>
          <p:nvPr/>
        </p:nvGraphicFramePr>
        <p:xfrm>
          <a:off x="1843088" y="4567238"/>
          <a:ext cx="6102350" cy="1948876"/>
        </p:xfrm>
        <a:graphic>
          <a:graphicData uri="http://schemas.openxmlformats.org/drawingml/2006/table">
            <a:tbl>
              <a:tblPr/>
              <a:tblGrid>
                <a:gridCol w="3051175"/>
                <a:gridCol w="3051175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223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6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Stopping efficiency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(27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3)%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6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Survival and extraction efficiency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(43 ± 9)%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6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efficiency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(12 ± 2)%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6"/>
                    </a:solidFill>
                  </a:tcPr>
                </a:tc>
              </a:tr>
            </a:tbl>
          </a:graphicData>
        </a:graphic>
      </p:graphicFrame>
      <p:sp>
        <p:nvSpPr>
          <p:cNvPr id="14361" name="TextBox 41"/>
          <p:cNvSpPr txBox="1">
            <a:spLocks noChangeArrowheads="1"/>
          </p:cNvSpPr>
          <p:nvPr/>
        </p:nvSpPr>
        <p:spPr bwMode="auto">
          <a:xfrm>
            <a:off x="4583113" y="3035300"/>
            <a:ext cx="4364037" cy="1016000"/>
          </a:xfrm>
          <a:prstGeom prst="rect">
            <a:avLst/>
          </a:prstGeom>
          <a:solidFill>
            <a:srgbClr val="FFFFE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sym typeface="Symbol" pitchFamily="18" charset="2"/>
              </a:rPr>
              <a:t>almost 2 times higher gas density compared to other stopping cells using an RF structure </a:t>
            </a:r>
          </a:p>
        </p:txBody>
      </p:sp>
      <p:sp>
        <p:nvSpPr>
          <p:cNvPr id="14362" name="Rectangle 57"/>
          <p:cNvSpPr>
            <a:spLocks noChangeArrowheads="1"/>
          </p:cNvSpPr>
          <p:nvPr/>
        </p:nvSpPr>
        <p:spPr bwMode="auto">
          <a:xfrm rot="-1810134">
            <a:off x="6007100" y="5405438"/>
            <a:ext cx="184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400" b="1">
                <a:solidFill>
                  <a:srgbClr val="FF9900"/>
                </a:solidFill>
                <a:ea typeface="+mn-ea"/>
              </a:rPr>
              <a:t>Preliminary</a:t>
            </a:r>
          </a:p>
        </p:txBody>
      </p:sp>
      <p:sp>
        <p:nvSpPr>
          <p:cNvPr id="14363" name="Textfeld 14"/>
          <p:cNvSpPr txBox="1">
            <a:spLocks noChangeArrowheads="1"/>
          </p:cNvSpPr>
          <p:nvPr/>
        </p:nvSpPr>
        <p:spPr bwMode="auto">
          <a:xfrm>
            <a:off x="5440363" y="6450013"/>
            <a:ext cx="5341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0000"/>
                </a:solidFill>
              </a:rPr>
              <a:t>P. M. Reiter, </a:t>
            </a:r>
            <a:r>
              <a:rPr lang="de-DE">
                <a:solidFill>
                  <a:srgbClr val="000000"/>
                </a:solidFill>
                <a:cs typeface="Arial" charset="0"/>
                <a:sym typeface="Arial" charset="0"/>
              </a:rPr>
              <a:t>S. Purushothaman</a:t>
            </a:r>
            <a:r>
              <a:rPr lang="de-DE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82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2"/>
          <p:cNvSpPr txBox="1">
            <a:spLocks noChangeArrowheads="1"/>
          </p:cNvSpPr>
          <p:nvPr/>
        </p:nvSpPr>
        <p:spPr bwMode="auto">
          <a:xfrm>
            <a:off x="3313113" y="4762500"/>
            <a:ext cx="5483225" cy="1631950"/>
          </a:xfrm>
          <a:prstGeom prst="rect">
            <a:avLst/>
          </a:prstGeom>
          <a:solidFill>
            <a:srgbClr val="FFFFE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First time, direct mass measurement of short-lived nuclei with an MR-TOF-MS: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1"/>
              <a:t> Isobars </a:t>
            </a:r>
            <a:r>
              <a:rPr lang="en-US" b="1" baseline="30000"/>
              <a:t>211</a:t>
            </a:r>
            <a:r>
              <a:rPr lang="en-US" b="1"/>
              <a:t>Ra, </a:t>
            </a:r>
            <a:r>
              <a:rPr lang="en-US" b="1" baseline="30000"/>
              <a:t>211</a:t>
            </a:r>
            <a:r>
              <a:rPr lang="en-US" b="1"/>
              <a:t>Po and </a:t>
            </a:r>
            <a:r>
              <a:rPr lang="en-US" b="1" baseline="30000"/>
              <a:t>211</a:t>
            </a:r>
            <a:r>
              <a:rPr lang="en-US" b="1"/>
              <a:t>Fr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/>
              <a:t> </a:t>
            </a:r>
            <a:r>
              <a:rPr lang="en-US" b="1" baseline="30000"/>
              <a:t>213</a:t>
            </a:r>
            <a:r>
              <a:rPr lang="en-US" b="1"/>
              <a:t>Rn with half-life of </a:t>
            </a:r>
            <a:r>
              <a:rPr lang="en-US" b="1">
                <a:solidFill>
                  <a:srgbClr val="FF0000"/>
                </a:solidFill>
              </a:rPr>
              <a:t>19.5 ms</a:t>
            </a: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b="1"/>
          </a:p>
        </p:txBody>
      </p:sp>
      <p:sp>
        <p:nvSpPr>
          <p:cNvPr id="36870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MR-TOF-MS: Results</a:t>
            </a:r>
          </a:p>
        </p:txBody>
      </p:sp>
      <p:grpSp>
        <p:nvGrpSpPr>
          <p:cNvPr id="36871" name="Group 29"/>
          <p:cNvGrpSpPr>
            <a:grpSpLocks/>
          </p:cNvGrpSpPr>
          <p:nvPr/>
        </p:nvGrpSpPr>
        <p:grpSpPr bwMode="auto">
          <a:xfrm>
            <a:off x="430213" y="373063"/>
            <a:ext cx="3992562" cy="4052887"/>
            <a:chOff x="4461886" y="-550864"/>
            <a:chExt cx="3494664" cy="3673792"/>
          </a:xfrm>
        </p:grpSpPr>
        <p:pic>
          <p:nvPicPr>
            <p:cNvPr id="36875" name="Picture 14" descr="Rn sourc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3" t="8560" r="11507" b="5429"/>
            <a:stretch>
              <a:fillRect/>
            </a:stretch>
          </p:blipFill>
          <p:spPr bwMode="auto">
            <a:xfrm>
              <a:off x="4572000" y="796925"/>
              <a:ext cx="3060700" cy="2217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6" name="Text Box 3"/>
            <p:cNvSpPr txBox="1">
              <a:spLocks noChangeArrowheads="1"/>
            </p:cNvSpPr>
            <p:nvPr/>
          </p:nvSpPr>
          <p:spPr bwMode="auto">
            <a:xfrm rot="-5400000">
              <a:off x="4552950" y="694771"/>
              <a:ext cx="2760663" cy="269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b="1" baseline="30000">
                  <a:solidFill>
                    <a:srgbClr val="000000"/>
                  </a:solidFill>
                </a:rPr>
                <a:t>211</a:t>
              </a:r>
              <a:r>
                <a:rPr lang="de-DE" sz="1400" b="1">
                  <a:solidFill>
                    <a:srgbClr val="000000"/>
                  </a:solidFill>
                </a:rPr>
                <a:t>Pb, </a:t>
              </a:r>
              <a:r>
                <a:rPr lang="de-DE" sz="1400" b="1" baseline="30000">
                  <a:solidFill>
                    <a:srgbClr val="000000"/>
                  </a:solidFill>
                </a:rPr>
                <a:t>211</a:t>
              </a:r>
              <a:r>
                <a:rPr lang="de-DE" sz="1400" b="1">
                  <a:solidFill>
                    <a:srgbClr val="000000"/>
                  </a:solidFill>
                </a:rPr>
                <a:t>Bi, </a:t>
              </a:r>
              <a:r>
                <a:rPr lang="de-DE" sz="1400" b="1" baseline="30000">
                  <a:solidFill>
                    <a:srgbClr val="000000"/>
                  </a:solidFill>
                </a:rPr>
                <a:t>211</a:t>
              </a:r>
              <a:r>
                <a:rPr lang="de-DE" sz="1400" b="1">
                  <a:solidFill>
                    <a:srgbClr val="000000"/>
                  </a:solidFill>
                </a:rPr>
                <a:t>Po</a:t>
              </a:r>
            </a:p>
          </p:txBody>
        </p:sp>
        <p:sp>
          <p:nvSpPr>
            <p:cNvPr id="36877" name="Text Box 4"/>
            <p:cNvSpPr txBox="1">
              <a:spLocks noChangeArrowheads="1"/>
            </p:cNvSpPr>
            <p:nvPr/>
          </p:nvSpPr>
          <p:spPr bwMode="auto">
            <a:xfrm rot="-5400000">
              <a:off x="4793456" y="1308341"/>
              <a:ext cx="1704975" cy="269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b="1" baseline="30000">
                  <a:solidFill>
                    <a:srgbClr val="000000"/>
                  </a:solidFill>
                </a:rPr>
                <a:t>207</a:t>
              </a:r>
              <a:r>
                <a:rPr lang="de-DE" sz="1400" b="1">
                  <a:solidFill>
                    <a:srgbClr val="000000"/>
                  </a:solidFill>
                </a:rPr>
                <a:t>Pb, </a:t>
              </a:r>
              <a:r>
                <a:rPr lang="de-DE" sz="1400" b="1" baseline="30000">
                  <a:solidFill>
                    <a:srgbClr val="000000"/>
                  </a:solidFill>
                </a:rPr>
                <a:t>207</a:t>
              </a:r>
              <a:r>
                <a:rPr lang="de-DE" sz="1400" b="1">
                  <a:solidFill>
                    <a:srgbClr val="000000"/>
                  </a:solidFill>
                </a:rPr>
                <a:t>Tl</a:t>
              </a:r>
            </a:p>
          </p:txBody>
        </p:sp>
        <p:sp>
          <p:nvSpPr>
            <p:cNvPr id="36878" name="Text Box 6"/>
            <p:cNvSpPr txBox="1">
              <a:spLocks noChangeArrowheads="1"/>
            </p:cNvSpPr>
            <p:nvPr/>
          </p:nvSpPr>
          <p:spPr bwMode="auto">
            <a:xfrm rot="-5400000">
              <a:off x="5664994" y="246302"/>
              <a:ext cx="1704976" cy="269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b="1" baseline="30000">
                  <a:solidFill>
                    <a:srgbClr val="000000"/>
                  </a:solidFill>
                </a:rPr>
                <a:t>219</a:t>
              </a:r>
              <a:r>
                <a:rPr lang="de-DE" sz="1400" b="1">
                  <a:solidFill>
                    <a:srgbClr val="000000"/>
                  </a:solidFill>
                </a:rPr>
                <a:t>Rn</a:t>
              </a:r>
            </a:p>
          </p:txBody>
        </p:sp>
        <p:sp>
          <p:nvSpPr>
            <p:cNvPr id="36879" name="Text Box 18"/>
            <p:cNvSpPr txBox="1">
              <a:spLocks noChangeArrowheads="1"/>
            </p:cNvSpPr>
            <p:nvPr/>
          </p:nvSpPr>
          <p:spPr bwMode="auto">
            <a:xfrm>
              <a:off x="5940425" y="2871788"/>
              <a:ext cx="2016125" cy="251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200"/>
                <a:t>Mass [u]</a:t>
              </a:r>
            </a:p>
          </p:txBody>
        </p:sp>
        <p:sp>
          <p:nvSpPr>
            <p:cNvPr id="36880" name="Text Box 19"/>
            <p:cNvSpPr txBox="1">
              <a:spLocks noChangeArrowheads="1"/>
            </p:cNvSpPr>
            <p:nvPr/>
          </p:nvSpPr>
          <p:spPr bwMode="auto">
            <a:xfrm rot="-5400000">
              <a:off x="3833813" y="1350387"/>
              <a:ext cx="1498600" cy="242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200"/>
                <a:t>Counts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34975" y="833438"/>
            <a:ext cx="3857625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b="1" dirty="0">
                <a:solidFill>
                  <a:schemeClr val="accent6"/>
                </a:solidFill>
                <a:ea typeface="+mn-ea"/>
              </a:rPr>
              <a:t>Cleanliness of stopping cell </a:t>
            </a:r>
          </a:p>
          <a:p>
            <a:pPr>
              <a:spcBef>
                <a:spcPct val="0"/>
              </a:spcBef>
              <a:defRPr/>
            </a:pPr>
            <a:r>
              <a:rPr lang="en-US" sz="1800" dirty="0">
                <a:solidFill>
                  <a:srgbClr val="000000"/>
                </a:solidFill>
                <a:ea typeface="+mn-ea"/>
              </a:rPr>
              <a:t>(Broadband measurement)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26063" y="873125"/>
            <a:ext cx="2581275" cy="677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b="1" dirty="0">
                <a:solidFill>
                  <a:schemeClr val="accent6"/>
                </a:solidFill>
                <a:ea typeface="+mn-ea"/>
              </a:rPr>
              <a:t>Mass measurement</a:t>
            </a:r>
          </a:p>
          <a:p>
            <a:pPr>
              <a:spcBef>
                <a:spcPct val="0"/>
              </a:spcBef>
              <a:defRPr/>
            </a:pPr>
            <a:r>
              <a:rPr lang="en-US" sz="1800" dirty="0">
                <a:ea typeface="+mn-ea"/>
              </a:rPr>
              <a:t>(High resolution mode)</a:t>
            </a:r>
          </a:p>
        </p:txBody>
      </p:sp>
      <p:sp>
        <p:nvSpPr>
          <p:cNvPr id="36874" name="Textfeld 20"/>
          <p:cNvSpPr txBox="1">
            <a:spLocks noChangeArrowheads="1"/>
          </p:cNvSpPr>
          <p:nvPr/>
        </p:nvSpPr>
        <p:spPr bwMode="auto">
          <a:xfrm>
            <a:off x="4616450" y="6450013"/>
            <a:ext cx="534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/>
              <a:t>T. Dickel, W. Plass</a:t>
            </a:r>
          </a:p>
        </p:txBody>
      </p:sp>
      <p:pic>
        <p:nvPicPr>
          <p:cNvPr id="36884" name="Picture 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t="10770" r="14730"/>
          <a:stretch/>
        </p:blipFill>
        <p:spPr bwMode="auto">
          <a:xfrm>
            <a:off x="4431484" y="2149208"/>
            <a:ext cx="4190966" cy="204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209800" y="152400"/>
            <a:ext cx="434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200" b="1"/>
              <a:t>The NUSTAR Facility Super-FRS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446"/>
            <a:ext cx="9144000" cy="520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9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11247" r="4596" b="6169"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E-Loss </a:t>
            </a:r>
            <a:r>
              <a:rPr lang="de-DE" sz="4800" dirty="0" err="1" smtClean="0"/>
              <a:t>Spectrometer</a:t>
            </a:r>
            <a:r>
              <a:rPr lang="de-DE" sz="4800" dirty="0" smtClean="0"/>
              <a:t/>
            </a:r>
            <a:br>
              <a:rPr lang="de-DE" sz="4800" dirty="0" smtClean="0"/>
            </a:br>
            <a:r>
              <a:rPr lang="de-DE" dirty="0" smtClean="0"/>
              <a:t>Dispersion-</a:t>
            </a:r>
            <a:r>
              <a:rPr lang="de-DE" dirty="0" err="1" smtClean="0"/>
              <a:t>Matched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-4501008" y="4437112"/>
            <a:ext cx="194421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86595"/>
            <a:ext cx="6850855" cy="3377720"/>
          </a:xfrm>
          <a:prstGeom prst="rect">
            <a:avLst/>
          </a:prstGeom>
        </p:spPr>
      </p:pic>
      <p:sp>
        <p:nvSpPr>
          <p:cNvPr id="12" name="Line 60"/>
          <p:cNvSpPr>
            <a:spLocks noChangeShapeType="1"/>
          </p:cNvSpPr>
          <p:nvPr/>
        </p:nvSpPr>
        <p:spPr bwMode="auto">
          <a:xfrm flipV="1">
            <a:off x="681272" y="2147957"/>
            <a:ext cx="7027371" cy="3667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755120" y="1865653"/>
            <a:ext cx="665401" cy="58694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1798887" y="1865653"/>
            <a:ext cx="665401" cy="58694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5" name="AutoShape 37"/>
          <p:cNvSpPr>
            <a:spLocks noChangeArrowheads="1"/>
          </p:cNvSpPr>
          <p:nvPr/>
        </p:nvSpPr>
        <p:spPr bwMode="auto">
          <a:xfrm>
            <a:off x="1446616" y="2022495"/>
            <a:ext cx="295190" cy="367044"/>
          </a:xfrm>
          <a:prstGeom prst="flowChartMerg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4897901" y="1894758"/>
            <a:ext cx="665401" cy="58694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5941668" y="1894758"/>
            <a:ext cx="665401" cy="58694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7377344" y="1744572"/>
            <a:ext cx="183691" cy="843444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9" name="Rectangle 35"/>
          <p:cNvSpPr>
            <a:spLocks noChangeArrowheads="1"/>
          </p:cNvSpPr>
          <p:nvPr/>
        </p:nvSpPr>
        <p:spPr bwMode="auto">
          <a:xfrm>
            <a:off x="2781865" y="1891258"/>
            <a:ext cx="665401" cy="58694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0" name="Rectangle 36"/>
          <p:cNvSpPr>
            <a:spLocks noChangeArrowheads="1"/>
          </p:cNvSpPr>
          <p:nvPr/>
        </p:nvSpPr>
        <p:spPr bwMode="auto">
          <a:xfrm>
            <a:off x="3825632" y="1891258"/>
            <a:ext cx="665401" cy="58694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681272" y="1597886"/>
            <a:ext cx="1910559" cy="110014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2677934" y="1601183"/>
            <a:ext cx="4032378" cy="110014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7005527" y="1634558"/>
            <a:ext cx="1406231" cy="110014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4" name="Rectangle 41"/>
          <p:cNvSpPr>
            <a:spLocks noChangeArrowheads="1"/>
          </p:cNvSpPr>
          <p:nvPr/>
        </p:nvSpPr>
        <p:spPr bwMode="auto">
          <a:xfrm>
            <a:off x="7708643" y="1744572"/>
            <a:ext cx="851068" cy="843444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cxnSp>
        <p:nvCxnSpPr>
          <p:cNvPr id="25" name="Gerade Verbindung mit Pfeil 24"/>
          <p:cNvCxnSpPr/>
          <p:nvPr/>
        </p:nvCxnSpPr>
        <p:spPr bwMode="auto">
          <a:xfrm>
            <a:off x="163440" y="2126021"/>
            <a:ext cx="369880" cy="32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hteck 25"/>
          <p:cNvSpPr/>
          <p:nvPr/>
        </p:nvSpPr>
        <p:spPr bwMode="auto">
          <a:xfrm>
            <a:off x="533320" y="1872822"/>
            <a:ext cx="110964" cy="58694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6812662" y="1869322"/>
            <a:ext cx="110964" cy="586945"/>
          </a:xfrm>
          <a:prstGeom prst="rect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817961" y="1273114"/>
            <a:ext cx="5683479" cy="376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de-DE" sz="1800" b="1" i="1" dirty="0" err="1">
                <a:solidFill>
                  <a:srgbClr val="000000"/>
                </a:solidFill>
                <a:ea typeface="+mn-ea"/>
              </a:rPr>
              <a:t>Energy</a:t>
            </a:r>
            <a:r>
              <a:rPr lang="de-DE" sz="1800" b="1" i="1" dirty="0">
                <a:solidFill>
                  <a:srgbClr val="000000"/>
                </a:solidFill>
                <a:ea typeface="+mn-ea"/>
              </a:rPr>
              <a:t>-Loss </a:t>
            </a:r>
            <a:r>
              <a:rPr lang="de-DE" sz="1800" b="1" i="1" dirty="0" err="1">
                <a:solidFill>
                  <a:srgbClr val="000000"/>
                </a:solidFill>
                <a:ea typeface="+mn-ea"/>
              </a:rPr>
              <a:t>Spectrometer</a:t>
            </a:r>
            <a:r>
              <a:rPr lang="de-DE" sz="1800" b="1" i="1" dirty="0">
                <a:solidFill>
                  <a:srgbClr val="000000"/>
                </a:solidFill>
                <a:ea typeface="+mn-ea"/>
              </a:rPr>
              <a:t> (</a:t>
            </a:r>
            <a:r>
              <a:rPr lang="de-DE" sz="1800" b="1" i="1" dirty="0" err="1">
                <a:solidFill>
                  <a:srgbClr val="000000"/>
                </a:solidFill>
                <a:ea typeface="+mn-ea"/>
              </a:rPr>
              <a:t>dispersion</a:t>
            </a:r>
            <a:r>
              <a:rPr lang="de-DE" sz="1800" b="1" i="1" dirty="0">
                <a:solidFill>
                  <a:srgbClr val="000000"/>
                </a:solidFill>
                <a:ea typeface="+mn-ea"/>
              </a:rPr>
              <a:t> </a:t>
            </a:r>
            <a:r>
              <a:rPr lang="de-DE" sz="1800" b="1" i="1" dirty="0" err="1">
                <a:solidFill>
                  <a:srgbClr val="000000"/>
                </a:solidFill>
                <a:ea typeface="+mn-ea"/>
              </a:rPr>
              <a:t>matched</a:t>
            </a:r>
            <a:r>
              <a:rPr lang="de-DE" sz="1800" b="1" i="1" dirty="0">
                <a:solidFill>
                  <a:srgbClr val="000000"/>
                </a:solidFill>
                <a:ea typeface="+mn-ea"/>
              </a:rPr>
              <a:t>)</a:t>
            </a:r>
            <a:endParaRPr lang="en-US" sz="1800" b="1" i="1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970897" y="6481821"/>
            <a:ext cx="4598734" cy="376179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de-DE" sz="1800" b="1" i="1" dirty="0">
                <a:solidFill>
                  <a:srgbClr val="000000"/>
                </a:solidFill>
                <a:ea typeface="+mn-ea"/>
              </a:rPr>
              <a:t>H. </a:t>
            </a:r>
            <a:r>
              <a:rPr lang="de-DE" sz="1800" b="1" i="1" dirty="0" err="1">
                <a:solidFill>
                  <a:srgbClr val="000000"/>
                </a:solidFill>
                <a:ea typeface="+mn-ea"/>
              </a:rPr>
              <a:t>Geissel</a:t>
            </a:r>
            <a:r>
              <a:rPr lang="de-DE" sz="1800" b="1" i="1" dirty="0">
                <a:solidFill>
                  <a:srgbClr val="000000"/>
                </a:solidFill>
                <a:ea typeface="+mn-ea"/>
              </a:rPr>
              <a:t> et al. </a:t>
            </a:r>
            <a:r>
              <a:rPr lang="de-DE" sz="1800" b="1" i="1" dirty="0" err="1">
                <a:solidFill>
                  <a:srgbClr val="000000"/>
                </a:solidFill>
                <a:ea typeface="+mn-ea"/>
              </a:rPr>
              <a:t>NIM</a:t>
            </a:r>
            <a:r>
              <a:rPr lang="de-DE" sz="1800" b="1" i="1" dirty="0">
                <a:solidFill>
                  <a:srgbClr val="000000"/>
                </a:solidFill>
                <a:ea typeface="+mn-ea"/>
              </a:rPr>
              <a:t> B in </a:t>
            </a:r>
            <a:r>
              <a:rPr lang="de-DE" sz="1800" b="1" i="1" dirty="0" err="1">
                <a:solidFill>
                  <a:srgbClr val="000000"/>
                </a:solidFill>
                <a:ea typeface="+mn-ea"/>
              </a:rPr>
              <a:t>print</a:t>
            </a:r>
            <a:r>
              <a:rPr lang="de-DE" sz="1800" b="1" i="1" dirty="0">
                <a:solidFill>
                  <a:srgbClr val="000000"/>
                </a:solidFill>
                <a:ea typeface="+mn-ea"/>
              </a:rPr>
              <a:t> 2013</a:t>
            </a:r>
            <a:endParaRPr lang="en-US" sz="1800" b="1" i="1" dirty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81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-396875" y="74613"/>
            <a:ext cx="97932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endParaRPr lang="en-US" sz="3200" i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362200" y="6553200"/>
            <a:ext cx="4343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-873605" y="0"/>
            <a:ext cx="107886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rgbClr val="000000"/>
                </a:solidFill>
              </a:rPr>
              <a:t>Phase-Space and Resolving Power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36088"/>
              </p:ext>
            </p:extLst>
          </p:nvPr>
        </p:nvGraphicFramePr>
        <p:xfrm>
          <a:off x="1498600" y="2506663"/>
          <a:ext cx="6319838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26" name="Equation" r:id="rId3" imgW="1866600" imgH="431640" progId="Equation.3">
                  <p:embed/>
                </p:oleObj>
              </mc:Choice>
              <mc:Fallback>
                <p:oleObj name="Equation" r:id="rId3" imgW="1866600" imgH="43164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2506663"/>
                        <a:ext cx="6319838" cy="1462087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606188" y="1853825"/>
            <a:ext cx="5787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Momentum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Resolving</a:t>
            </a:r>
            <a:r>
              <a:rPr lang="de-DE" sz="3200" b="1" dirty="0" smtClean="0"/>
              <a:t> Power</a:t>
            </a:r>
            <a:endParaRPr lang="en-US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2546775" y="4889019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Phase Space</a:t>
            </a:r>
            <a:endParaRPr lang="en-US" sz="32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732241" y="4863584"/>
            <a:ext cx="2323072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Ion-Optical</a:t>
            </a:r>
          </a:p>
          <a:p>
            <a:r>
              <a:rPr lang="de-DE" sz="3200" b="1" dirty="0" smtClean="0"/>
              <a:t>Properties</a:t>
            </a:r>
            <a:endParaRPr lang="en-US" sz="3200" b="1" dirty="0"/>
          </a:p>
        </p:txBody>
      </p:sp>
      <p:sp>
        <p:nvSpPr>
          <p:cNvPr id="5" name="Pfeil nach oben 4"/>
          <p:cNvSpPr/>
          <p:nvPr/>
        </p:nvSpPr>
        <p:spPr bwMode="auto">
          <a:xfrm>
            <a:off x="3716191" y="4194085"/>
            <a:ext cx="360754" cy="585065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Pfeil nach oben 11"/>
          <p:cNvSpPr/>
          <p:nvPr/>
        </p:nvSpPr>
        <p:spPr bwMode="auto">
          <a:xfrm>
            <a:off x="6552220" y="4194085"/>
            <a:ext cx="360754" cy="585065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40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ig-RIPS-FRS-SUPER-F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" y="1268760"/>
            <a:ext cx="3598655" cy="262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Unique Experiments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Super-FRS</a:t>
            </a:r>
            <a:br>
              <a:rPr lang="de-DE" dirty="0" smtClean="0"/>
            </a:br>
            <a:r>
              <a:rPr lang="de-DE" dirty="0" smtClean="0"/>
              <a:t>High-Resolution, High-</a:t>
            </a:r>
            <a:r>
              <a:rPr lang="de-DE" dirty="0" err="1" smtClean="0"/>
              <a:t>Energy</a:t>
            </a:r>
            <a:r>
              <a:rPr lang="de-DE" dirty="0" smtClean="0"/>
              <a:t> Experiments</a:t>
            </a:r>
            <a:endParaRPr lang="en-US" dirty="0" smtClean="0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543200" y="1166839"/>
            <a:ext cx="82296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</a:pPr>
            <a:endParaRPr lang="en-US" sz="2800" b="1" dirty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r>
              <a:rPr lang="en-US" b="1" dirty="0" smtClean="0"/>
              <a:t>Experiments with the heaviest projectile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b="1" dirty="0"/>
              <a:t> </a:t>
            </a:r>
            <a:r>
              <a:rPr lang="en-US" b="1" dirty="0" smtClean="0"/>
              <a:t>    fragments (q=Z), new decay modes, 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b="1" dirty="0"/>
              <a:t> </a:t>
            </a:r>
            <a:r>
              <a:rPr lang="en-US" b="1" dirty="0" smtClean="0"/>
              <a:t>    in-flight decay, momentum measurements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endParaRPr lang="en-US" b="1" dirty="0" smtClean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r>
              <a:rPr lang="en-US" b="1" dirty="0" smtClean="0"/>
              <a:t> High-energy </a:t>
            </a:r>
            <a:r>
              <a:rPr lang="en-US" b="1" dirty="0"/>
              <a:t>e</a:t>
            </a:r>
            <a:r>
              <a:rPr lang="en-US" b="1" dirty="0" smtClean="0"/>
              <a:t>xperiments: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b="1" dirty="0"/>
              <a:t> </a:t>
            </a:r>
            <a:r>
              <a:rPr lang="en-US" b="1" dirty="0" smtClean="0"/>
              <a:t>     Hyper-nuclei </a:t>
            </a:r>
            <a:r>
              <a:rPr lang="en-US" b="1" dirty="0" smtClean="0">
                <a:solidFill>
                  <a:srgbClr val="FF0000"/>
                </a:solidFill>
              </a:rPr>
              <a:t>(T. Saito),</a:t>
            </a:r>
            <a:r>
              <a:rPr lang="en-US" b="1" dirty="0" smtClean="0"/>
              <a:t> 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b="1" dirty="0"/>
              <a:t> </a:t>
            </a:r>
            <a:r>
              <a:rPr lang="en-US" b="1" dirty="0" smtClean="0"/>
              <a:t>     Exotic atoms (</a:t>
            </a:r>
            <a:r>
              <a:rPr lang="en-US" b="1" dirty="0" err="1" smtClean="0"/>
              <a:t>mesonic</a:t>
            </a:r>
            <a:r>
              <a:rPr lang="en-US" b="1" dirty="0" smtClean="0"/>
              <a:t> atoms)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de-DE" b="1" dirty="0"/>
              <a:t> </a:t>
            </a:r>
            <a:r>
              <a:rPr lang="de-DE" b="1" dirty="0" smtClean="0"/>
              <a:t>      </a:t>
            </a:r>
            <a:r>
              <a:rPr lang="de-DE" b="1" dirty="0" smtClean="0">
                <a:solidFill>
                  <a:srgbClr val="FF0000"/>
                </a:solidFill>
              </a:rPr>
              <a:t>[K. </a:t>
            </a:r>
            <a:r>
              <a:rPr lang="de-DE" b="1" dirty="0" err="1" smtClean="0">
                <a:solidFill>
                  <a:srgbClr val="FF0000"/>
                </a:solidFill>
              </a:rPr>
              <a:t>Itahashi</a:t>
            </a:r>
            <a:r>
              <a:rPr lang="de-DE" b="1" dirty="0" smtClean="0">
                <a:solidFill>
                  <a:srgbClr val="FF0000"/>
                </a:solidFill>
              </a:rPr>
              <a:t>, R. </a:t>
            </a:r>
            <a:r>
              <a:rPr lang="de-DE" b="1" dirty="0" err="1" smtClean="0">
                <a:solidFill>
                  <a:srgbClr val="FF0000"/>
                </a:solidFill>
              </a:rPr>
              <a:t>Hayano</a:t>
            </a:r>
            <a:r>
              <a:rPr lang="de-DE" b="1" dirty="0" smtClean="0">
                <a:solidFill>
                  <a:srgbClr val="FF0000"/>
                </a:solidFill>
              </a:rPr>
              <a:t>]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r>
              <a:rPr lang="de-DE" b="1" dirty="0" smtClean="0"/>
              <a:t> </a:t>
            </a:r>
            <a:r>
              <a:rPr lang="en-US" b="1" dirty="0" smtClean="0"/>
              <a:t>In-medium effects of mesons, mass of 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de-DE" b="1" dirty="0"/>
              <a:t> </a:t>
            </a:r>
            <a:r>
              <a:rPr lang="de-DE" b="1" dirty="0" smtClean="0"/>
              <a:t>     </a:t>
            </a:r>
            <a:r>
              <a:rPr lang="de-DE" b="1" dirty="0" err="1" smtClean="0"/>
              <a:t>eta</a:t>
            </a:r>
            <a:r>
              <a:rPr lang="de-DE" b="1" dirty="0" smtClean="0"/>
              <a:t>-prime, d</a:t>
            </a:r>
            <a:r>
              <a:rPr lang="en-US" b="1" dirty="0" err="1" smtClean="0"/>
              <a:t>elta</a:t>
            </a:r>
            <a:r>
              <a:rPr lang="en-US" b="1" dirty="0" smtClean="0"/>
              <a:t>-excitation with exotic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b="1" dirty="0"/>
              <a:t> </a:t>
            </a:r>
            <a:r>
              <a:rPr lang="en-US" b="1" dirty="0" smtClean="0"/>
              <a:t>     nuclei</a:t>
            </a:r>
            <a:endParaRPr lang="en-US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endParaRPr lang="en-US" b="1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endParaRPr lang="en-US" sz="1400" b="1" dirty="0"/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endParaRPr lang="de-DE" sz="2800" b="1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755293"/>
              </p:ext>
            </p:extLst>
          </p:nvPr>
        </p:nvGraphicFramePr>
        <p:xfrm>
          <a:off x="656565" y="4104075"/>
          <a:ext cx="2105674" cy="21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7" name="CorelDRAW" r:id="rId4" imgW="11487722" imgH="11487722" progId="CorelDRAW.Graphic.14">
                  <p:embed/>
                </p:oleObj>
              </mc:Choice>
              <mc:Fallback>
                <p:oleObj name="CorelDRAW" r:id="rId4" imgW="11487722" imgH="11487722" progId="CorelDRAW.Graphic.14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565" y="4104075"/>
                        <a:ext cx="2105674" cy="210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971600" y="6244280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M. </a:t>
            </a:r>
            <a:r>
              <a:rPr lang="de-DE" b="1" dirty="0" err="1" smtClean="0">
                <a:solidFill>
                  <a:srgbClr val="FF0000"/>
                </a:solidFill>
              </a:rPr>
              <a:t>Pfützner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121950" y="6174305"/>
            <a:ext cx="4515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see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smtClean="0">
                <a:solidFill>
                  <a:srgbClr val="FF0000"/>
                </a:solidFill>
              </a:rPr>
              <a:t>contribution </a:t>
            </a:r>
            <a:r>
              <a:rPr lang="de-DE" b="1" dirty="0" smtClean="0">
                <a:solidFill>
                  <a:srgbClr val="FF0000"/>
                </a:solidFill>
              </a:rPr>
              <a:t>C. Scheidenberger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4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804150" y="2252663"/>
            <a:ext cx="1682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de-DE" sz="1800" b="1">
              <a:latin typeface="Times New Roman" pitchFamily="18" charset="0"/>
            </a:endParaRPr>
          </a:p>
          <a:p>
            <a:pPr eaLnBrk="0" hangingPunct="0">
              <a:spcBef>
                <a:spcPct val="0"/>
              </a:spcBef>
            </a:pPr>
            <a:endParaRPr lang="de-DE" sz="1800" b="1">
              <a:latin typeface="Times New Roman" pitchFamily="18" charset="0"/>
            </a:endParaRPr>
          </a:p>
          <a:p>
            <a:pPr eaLnBrk="0" latinLnBrk="1" hangingPunct="0">
              <a:spcBef>
                <a:spcPct val="0"/>
              </a:spcBef>
            </a:pPr>
            <a:endParaRPr lang="de-DE" sz="1800" b="1">
              <a:latin typeface="Times New Roman" pitchFamily="18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301750" y="2990850"/>
            <a:ext cx="1666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de-DE" sz="1800" b="1"/>
          </a:p>
          <a:p>
            <a:pPr eaLnBrk="0" hangingPunct="0">
              <a:spcBef>
                <a:spcPct val="0"/>
              </a:spcBef>
            </a:pPr>
            <a:endParaRPr lang="de-DE" sz="1800" b="1"/>
          </a:p>
          <a:p>
            <a:pPr eaLnBrk="0" hangingPunct="0">
              <a:spcBef>
                <a:spcPct val="0"/>
              </a:spcBef>
            </a:pPr>
            <a:endParaRPr lang="de-DE" sz="1800" b="1"/>
          </a:p>
          <a:p>
            <a:pPr eaLnBrk="0" latinLnBrk="1" hangingPunct="0">
              <a:spcBef>
                <a:spcPct val="0"/>
              </a:spcBef>
            </a:pPr>
            <a:endParaRPr lang="de-DE" sz="1800" b="1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23850" y="323655"/>
            <a:ext cx="8820150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Monotype Sorts" pitchFamily="2" charset="2"/>
              <a:buChar char="u"/>
            </a:pPr>
            <a:endParaRPr lang="en-US" sz="2400" b="1" dirty="0"/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</a:pPr>
            <a:endParaRPr lang="en-US" sz="2400" b="1" dirty="0" smtClean="0"/>
          </a:p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Monotype Sorts" pitchFamily="2" charset="2"/>
              <a:buChar char="u"/>
            </a:pPr>
            <a:endParaRPr lang="en-US" sz="2400" b="1" dirty="0" smtClean="0"/>
          </a:p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Monotype Sorts" pitchFamily="2" charset="2"/>
              <a:buChar char="u"/>
            </a:pPr>
            <a:r>
              <a:rPr lang="en-US" sz="2400" b="1" dirty="0"/>
              <a:t> The discovery of 60 new neutron-rich isotopes have opened up a new field for nuclear structure physics and </a:t>
            </a:r>
            <a:r>
              <a:rPr lang="en-US" sz="2400" b="1" dirty="0" smtClean="0"/>
              <a:t>astrophysics</a:t>
            </a:r>
            <a:r>
              <a:rPr lang="en-US" sz="2400" b="1" dirty="0"/>
              <a:t>.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b="1" dirty="0" smtClean="0"/>
              <a:t>  </a:t>
            </a:r>
          </a:p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Monotype Sorts" pitchFamily="2" charset="2"/>
              <a:buChar char="u"/>
            </a:pPr>
            <a:r>
              <a:rPr lang="en-US" sz="2400" b="1" dirty="0" smtClean="0"/>
              <a:t>Mass-</a:t>
            </a:r>
            <a:r>
              <a:rPr lang="en-US" sz="2400" b="1" dirty="0"/>
              <a:t>, </a:t>
            </a:r>
            <a:r>
              <a:rPr lang="en-US" sz="2400" b="1" dirty="0" smtClean="0"/>
              <a:t>lifetime </a:t>
            </a:r>
            <a:r>
              <a:rPr lang="en-US" sz="2400" b="1" dirty="0"/>
              <a:t>m</a:t>
            </a:r>
            <a:r>
              <a:rPr lang="en-US" sz="2400" b="1" dirty="0" smtClean="0"/>
              <a:t>easurements </a:t>
            </a:r>
            <a:r>
              <a:rPr lang="en-US" sz="2400" b="1" dirty="0"/>
              <a:t>of stored exotic nuclei have contributed significantly to the basic knowledge of matter. The gas stopping cell and the </a:t>
            </a:r>
            <a:r>
              <a:rPr lang="en-US" sz="2400" b="1" dirty="0" err="1" smtClean="0"/>
              <a:t>MR-ToF</a:t>
            </a:r>
            <a:r>
              <a:rPr lang="en-US" sz="2400" b="1" dirty="0" smtClean="0"/>
              <a:t> </a:t>
            </a:r>
            <a:r>
              <a:rPr lang="en-US" sz="2400" b="1" dirty="0"/>
              <a:t>open a new field.   </a:t>
            </a:r>
            <a:endParaRPr lang="en-US" sz="2400" b="1" dirty="0" smtClean="0"/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</a:pPr>
            <a:r>
              <a:rPr lang="en-US" sz="2400" b="1" dirty="0" smtClean="0"/>
              <a:t> </a:t>
            </a:r>
            <a:endParaRPr lang="en-US" sz="2400" b="1" dirty="0"/>
          </a:p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Monotype Sorts" pitchFamily="2" charset="2"/>
              <a:buChar char="u"/>
            </a:pPr>
            <a:r>
              <a:rPr lang="en-US" sz="2400" b="1" dirty="0"/>
              <a:t>The next–generation facilities (Super-FRS, Cryogenic Gas Cell, </a:t>
            </a:r>
            <a:r>
              <a:rPr lang="en-US" sz="2400" b="1" dirty="0" err="1"/>
              <a:t>MR-ToF</a:t>
            </a:r>
            <a:r>
              <a:rPr lang="en-US" sz="2400" b="1" dirty="0"/>
              <a:t>)  will present unique conditions for research and education.</a:t>
            </a:r>
          </a:p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Monotype Sorts" pitchFamily="2" charset="2"/>
              <a:buChar char="u"/>
            </a:pPr>
            <a:endParaRPr lang="en-US" sz="2400" b="1" dirty="0"/>
          </a:p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Monotype Sorts" pitchFamily="2" charset="2"/>
              <a:buNone/>
            </a:pPr>
            <a:endParaRPr lang="en-US" sz="2400" b="1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>
          <a:xfrm>
            <a:off x="-1295400" y="209550"/>
            <a:ext cx="9521825" cy="1143000"/>
          </a:xfrm>
        </p:spPr>
        <p:txBody>
          <a:bodyPr/>
          <a:lstStyle/>
          <a:p>
            <a:pPr eaLnBrk="1" hangingPunct="1"/>
            <a:r>
              <a:rPr lang="en-US" smtClean="0"/>
              <a:t>Summary</a:t>
            </a:r>
            <a:endParaRPr lang="de-DE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" y="1673805"/>
            <a:ext cx="9116568" cy="4251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-190500" y="80755"/>
            <a:ext cx="9521825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Tribute in Memory </a:t>
            </a:r>
            <a:br>
              <a:rPr lang="en-US" dirty="0" smtClean="0"/>
            </a:br>
            <a:r>
              <a:rPr lang="en-US" dirty="0" smtClean="0"/>
              <a:t>of Prof. Dr. Paul </a:t>
            </a:r>
            <a:r>
              <a:rPr lang="en-US" dirty="0" err="1" smtClean="0"/>
              <a:t>Kienle</a:t>
            </a:r>
            <a:endParaRPr lang="en-US" dirty="0" smtClean="0"/>
          </a:p>
        </p:txBody>
      </p:sp>
      <p:cxnSp>
        <p:nvCxnSpPr>
          <p:cNvPr id="40983" name="Gerade Verbindung mit Pfeil 4"/>
          <p:cNvCxnSpPr>
            <a:cxnSpLocks noChangeShapeType="1"/>
          </p:cNvCxnSpPr>
          <p:nvPr/>
        </p:nvCxnSpPr>
        <p:spPr bwMode="auto">
          <a:xfrm>
            <a:off x="7316788" y="323850"/>
            <a:ext cx="0" cy="334963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356865" y="1166839"/>
            <a:ext cx="82296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</a:pPr>
            <a:endParaRPr lang="en-US" sz="2800" b="1" kern="0" dirty="0" smtClean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r>
              <a:rPr lang="en-US" b="1" kern="0" dirty="0" smtClean="0"/>
              <a:t>Strong support to build the combination of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de-DE" b="1" kern="0" dirty="0" smtClean="0"/>
              <a:t>      an in-</a:t>
            </a:r>
            <a:r>
              <a:rPr lang="de-DE" b="1" kern="0" dirty="0" err="1" smtClean="0"/>
              <a:t>flight</a:t>
            </a:r>
            <a:r>
              <a:rPr lang="de-DE" b="1" kern="0" dirty="0" smtClean="0"/>
              <a:t> </a:t>
            </a:r>
            <a:r>
              <a:rPr lang="de-DE" b="1" kern="0" dirty="0" err="1" smtClean="0"/>
              <a:t>separator</a:t>
            </a:r>
            <a:r>
              <a:rPr lang="de-DE" b="1" kern="0" dirty="0" smtClean="0"/>
              <a:t> (FRS) </a:t>
            </a:r>
            <a:r>
              <a:rPr lang="de-DE" b="1" kern="0" dirty="0" err="1" smtClean="0"/>
              <a:t>and</a:t>
            </a:r>
            <a:r>
              <a:rPr lang="de-DE" b="1" kern="0" dirty="0" smtClean="0"/>
              <a:t> a </a:t>
            </a:r>
            <a:r>
              <a:rPr lang="de-DE" b="1" kern="0" dirty="0" err="1" smtClean="0"/>
              <a:t>storage</a:t>
            </a:r>
            <a:r>
              <a:rPr lang="de-DE" b="1" kern="0" dirty="0" smtClean="0"/>
              <a:t>-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de-DE" b="1" kern="0" dirty="0"/>
              <a:t> </a:t>
            </a:r>
            <a:r>
              <a:rPr lang="de-DE" b="1" kern="0" dirty="0" smtClean="0"/>
              <a:t>     cooler ring (</a:t>
            </a:r>
            <a:r>
              <a:rPr lang="de-DE" b="1" kern="0" dirty="0" err="1" smtClean="0"/>
              <a:t>ESR</a:t>
            </a:r>
            <a:r>
              <a:rPr lang="de-DE" b="1" kern="0" dirty="0" smtClean="0"/>
              <a:t>)</a:t>
            </a:r>
            <a:endParaRPr lang="en-US" b="1" kern="0" dirty="0" smtClean="0"/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b="1" kern="0" dirty="0"/>
              <a:t> </a:t>
            </a:r>
            <a:r>
              <a:rPr lang="en-US" b="1" kern="0" dirty="0" smtClean="0"/>
              <a:t>    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endParaRPr lang="en-US" b="1" kern="0" dirty="0" smtClean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r>
              <a:rPr lang="en-US" b="1" kern="0" dirty="0" smtClean="0"/>
              <a:t> Personal involvement in FRS experiments: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¯"/>
            </a:pPr>
            <a:endParaRPr lang="en-US" b="1" kern="0" dirty="0"/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endParaRPr lang="en-US" b="1" kern="0" dirty="0" smtClean="0"/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endParaRPr lang="en-US" b="1" kern="0" dirty="0" smtClean="0"/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b="1" kern="0" dirty="0" smtClean="0"/>
              <a:t>      </a:t>
            </a:r>
            <a:endParaRPr lang="de-DE" sz="2800" b="1" kern="0" dirty="0"/>
          </a:p>
        </p:txBody>
      </p:sp>
      <p:sp>
        <p:nvSpPr>
          <p:cNvPr id="3" name="Textfeld 2"/>
          <p:cNvSpPr txBox="1"/>
          <p:nvPr/>
        </p:nvSpPr>
        <p:spPr>
          <a:xfrm>
            <a:off x="3581890" y="3732355"/>
            <a:ext cx="5663730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800" b="1" kern="0" dirty="0" smtClean="0"/>
              <a:t>Discovery of </a:t>
            </a:r>
            <a:r>
              <a:rPr lang="en-US" sz="1800" b="1" kern="0" baseline="30000" dirty="0" smtClean="0"/>
              <a:t>100</a:t>
            </a:r>
            <a:r>
              <a:rPr lang="en-US" sz="1800" b="1" kern="0" dirty="0" smtClean="0"/>
              <a:t>Sn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endParaRPr lang="en-US" sz="1800" b="1" kern="0" dirty="0" smtClean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800" b="1" kern="0" dirty="0" smtClean="0"/>
              <a:t>Mass and lifetime experiments of stored 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sz="1800" b="1" kern="0" dirty="0" smtClean="0"/>
              <a:t>     exotic nuclei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endParaRPr lang="de-DE" sz="1800" b="1" kern="0" dirty="0" smtClean="0"/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endParaRPr lang="de-DE" sz="1800" b="1" kern="0" dirty="0"/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endParaRPr lang="en-US" sz="1800" b="1" kern="0" dirty="0" smtClean="0"/>
          </a:p>
          <a:p>
            <a:pPr marL="0" lvl="0" indent="0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800" b="1" kern="0" dirty="0">
                <a:solidFill>
                  <a:srgbClr val="000000"/>
                </a:solidFill>
              </a:rPr>
              <a:t>  </a:t>
            </a:r>
            <a:r>
              <a:rPr lang="en-US" sz="1800" b="1" kern="0" dirty="0">
                <a:solidFill>
                  <a:srgbClr val="FF0000"/>
                </a:solidFill>
              </a:rPr>
              <a:t>Discovery of </a:t>
            </a:r>
            <a:r>
              <a:rPr lang="en-US" sz="1800" b="1" kern="0" dirty="0" smtClean="0">
                <a:solidFill>
                  <a:srgbClr val="FF0000"/>
                </a:solidFill>
              </a:rPr>
              <a:t>deeply-bound </a:t>
            </a:r>
            <a:r>
              <a:rPr lang="en-US" sz="1800" b="1" kern="0" dirty="0" err="1">
                <a:solidFill>
                  <a:srgbClr val="FF0000"/>
                </a:solidFill>
              </a:rPr>
              <a:t>pionic</a:t>
            </a:r>
            <a:r>
              <a:rPr lang="en-US" sz="1800" b="1" kern="0" dirty="0">
                <a:solidFill>
                  <a:srgbClr val="FF0000"/>
                </a:solidFill>
              </a:rPr>
              <a:t> heavy atoms</a:t>
            </a:r>
          </a:p>
          <a:p>
            <a:pPr marL="0" lvl="0" indent="0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Ø"/>
            </a:pPr>
            <a:endParaRPr lang="en-US" sz="1800" b="1" kern="0" dirty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1800" b="1" kern="0" dirty="0">
                <a:solidFill>
                  <a:srgbClr val="FF0000"/>
                </a:solidFill>
              </a:rPr>
              <a:t>  In-medium </a:t>
            </a:r>
            <a:r>
              <a:rPr lang="de-DE" sz="1800" b="1" kern="0" dirty="0" err="1">
                <a:solidFill>
                  <a:srgbClr val="FF0000"/>
                </a:solidFill>
              </a:rPr>
              <a:t>mass</a:t>
            </a:r>
            <a:r>
              <a:rPr lang="de-DE" sz="1800" b="1" kern="0" dirty="0">
                <a:solidFill>
                  <a:srgbClr val="FF0000"/>
                </a:solidFill>
              </a:rPr>
              <a:t> </a:t>
            </a:r>
            <a:r>
              <a:rPr lang="de-DE" sz="1800" b="1" kern="0" dirty="0" err="1">
                <a:solidFill>
                  <a:srgbClr val="FF0000"/>
                </a:solidFill>
              </a:rPr>
              <a:t>modification</a:t>
            </a:r>
            <a:r>
              <a:rPr lang="de-DE" sz="1800" b="1" kern="0" dirty="0">
                <a:solidFill>
                  <a:srgbClr val="FF0000"/>
                </a:solidFill>
              </a:rPr>
              <a:t> </a:t>
            </a:r>
            <a:r>
              <a:rPr lang="de-DE" sz="1800" b="1" kern="0" dirty="0" err="1">
                <a:solidFill>
                  <a:srgbClr val="FF0000"/>
                </a:solidFill>
              </a:rPr>
              <a:t>of</a:t>
            </a:r>
            <a:r>
              <a:rPr lang="de-DE" sz="1800" b="1" kern="0" dirty="0">
                <a:solidFill>
                  <a:srgbClr val="FF0000"/>
                </a:solidFill>
              </a:rPr>
              <a:t> pions</a:t>
            </a:r>
            <a:endParaRPr lang="en-US" sz="1800" b="1" kern="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2402" name="Picture 2" descr="F:\AAA-Actual-Talk-HG\INPC-2013-Talk-Florenz\Photos-Paul-Kienle\P_Kienl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1470733"/>
            <a:ext cx="2915193" cy="41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 descr="F:\AAA-Actual-Talk-HG\INPC-2013-Talk-Florenz\Photos-Paul-Kienle\PK\DSCN0504_PK+TY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15" y="1470733"/>
            <a:ext cx="5220580" cy="41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24"/>
            <a:ext cx="9394163" cy="72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6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7938"/>
            <a:ext cx="9467851" cy="1404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Kinematics of  Projectile Fragmentation </a:t>
            </a:r>
            <a:br>
              <a:rPr lang="en-US"/>
            </a:br>
            <a:r>
              <a:rPr lang="en-US"/>
              <a:t>and Fission </a:t>
            </a:r>
            <a:br>
              <a:rPr lang="en-US"/>
            </a:br>
            <a:endParaRPr lang="en-US"/>
          </a:p>
        </p:txBody>
      </p:sp>
      <p:sp>
        <p:nvSpPr>
          <p:cNvPr id="587779" name="Rectangle 3"/>
          <p:cNvSpPr>
            <a:spLocks noChangeArrowheads="1"/>
          </p:cNvSpPr>
          <p:nvPr/>
        </p:nvSpPr>
        <p:spPr bwMode="auto">
          <a:xfrm>
            <a:off x="0" y="6354763"/>
            <a:ext cx="9144000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7780" name="Picture 4" descr="reaktion_kinemat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03350"/>
            <a:ext cx="7343775" cy="54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 bwMode="auto">
          <a:xfrm>
            <a:off x="6147175" y="1763815"/>
            <a:ext cx="0" cy="459094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6822250" y="1763377"/>
            <a:ext cx="0" cy="459094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8581861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2"/>
          <p:cNvSpPr txBox="1">
            <a:spLocks noChangeArrowheads="1"/>
          </p:cNvSpPr>
          <p:nvPr/>
        </p:nvSpPr>
        <p:spPr bwMode="auto">
          <a:xfrm>
            <a:off x="755650" y="1801813"/>
            <a:ext cx="8174033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800" i="0" dirty="0">
                <a:solidFill>
                  <a:srgbClr val="FF3300"/>
                </a:solidFill>
                <a:ea typeface="+mn-ea"/>
              </a:rPr>
              <a:t>1. Coincidence Measurements</a:t>
            </a:r>
            <a:r>
              <a:rPr lang="en-US" sz="2800" i="0" dirty="0">
                <a:solidFill>
                  <a:srgbClr val="000000"/>
                </a:solidFill>
                <a:ea typeface="+mn-ea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2400" i="0" dirty="0">
                <a:solidFill>
                  <a:srgbClr val="000000"/>
                </a:solidFill>
                <a:ea typeface="+mn-ea"/>
              </a:rPr>
              <a:t>    </a:t>
            </a:r>
            <a:r>
              <a:rPr lang="en-US" sz="1800" i="0" dirty="0">
                <a:solidFill>
                  <a:srgbClr val="000000"/>
                </a:solidFill>
                <a:ea typeface="+mn-ea"/>
              </a:rPr>
              <a:t>(in front and behind the reaction target, event-by-event)</a:t>
            </a:r>
          </a:p>
          <a:p>
            <a:pPr>
              <a:spcBef>
                <a:spcPct val="0"/>
              </a:spcBef>
            </a:pPr>
            <a:endParaRPr lang="en-US" sz="1800" i="0" dirty="0">
              <a:solidFill>
                <a:srgbClr val="FF3300"/>
              </a:solidFill>
              <a:ea typeface="+mn-ea"/>
            </a:endParaRPr>
          </a:p>
          <a:p>
            <a:pPr eaLnBrk="1" hangingPunct="1">
              <a:spcBef>
                <a:spcPct val="0"/>
              </a:spcBef>
            </a:pPr>
            <a:r>
              <a:rPr lang="en-US" sz="2800" i="0" dirty="0">
                <a:solidFill>
                  <a:srgbClr val="FF3300"/>
                </a:solidFill>
                <a:ea typeface="+mn-ea"/>
              </a:rPr>
              <a:t>2. Special ion optical systems </a:t>
            </a:r>
          </a:p>
          <a:p>
            <a:pPr eaLnBrk="1" hangingPunct="1">
              <a:spcBef>
                <a:spcPct val="0"/>
              </a:spcBef>
            </a:pPr>
            <a:r>
              <a:rPr lang="en-US" sz="1800" i="0" dirty="0">
                <a:solidFill>
                  <a:srgbClr val="000000"/>
                </a:solidFill>
                <a:ea typeface="+mn-ea"/>
              </a:rPr>
              <a:t>     (Energy-loss spectrometer, Isochronous mode)</a:t>
            </a:r>
          </a:p>
          <a:p>
            <a:pPr eaLnBrk="1" hangingPunct="1">
              <a:spcBef>
                <a:spcPct val="0"/>
              </a:spcBef>
            </a:pPr>
            <a:endParaRPr lang="en-US" sz="1800" i="0" dirty="0">
              <a:solidFill>
                <a:srgbClr val="000000"/>
              </a:solidFill>
              <a:ea typeface="+mn-ea"/>
            </a:endParaRPr>
          </a:p>
          <a:p>
            <a:pPr eaLnBrk="1" hangingPunct="1">
              <a:spcBef>
                <a:spcPct val="0"/>
              </a:spcBef>
            </a:pPr>
            <a:r>
              <a:rPr lang="en-US" sz="2800" i="0" dirty="0">
                <a:solidFill>
                  <a:srgbClr val="FF3300"/>
                </a:solidFill>
                <a:ea typeface="+mn-ea"/>
              </a:rPr>
              <a:t>3. Phase-Space Reduction via Cooling</a:t>
            </a:r>
          </a:p>
          <a:p>
            <a:pPr eaLnBrk="1" hangingPunct="1">
              <a:spcBef>
                <a:spcPct val="0"/>
              </a:spcBef>
            </a:pPr>
            <a:r>
              <a:rPr lang="en-US" sz="1800" i="0" dirty="0">
                <a:solidFill>
                  <a:srgbClr val="000000"/>
                </a:solidFill>
                <a:ea typeface="+mn-ea"/>
              </a:rPr>
              <a:t>     (Stochastic &amp; Electron Cooling in a Storage </a:t>
            </a:r>
            <a:r>
              <a:rPr lang="en-US" sz="1800" i="0" dirty="0" smtClean="0">
                <a:solidFill>
                  <a:srgbClr val="000000"/>
                </a:solidFill>
                <a:ea typeface="+mn-ea"/>
              </a:rPr>
              <a:t>Ring, Buffer-Gas Cooling)</a:t>
            </a:r>
            <a:endParaRPr lang="en-US" sz="1800" i="0" dirty="0">
              <a:solidFill>
                <a:srgbClr val="000000"/>
              </a:solidFill>
              <a:ea typeface="+mn-ea"/>
            </a:endParaRPr>
          </a:p>
          <a:p>
            <a:pPr eaLnBrk="1" hangingPunct="1">
              <a:spcBef>
                <a:spcPct val="0"/>
              </a:spcBef>
            </a:pPr>
            <a:endParaRPr lang="en-US" sz="1800" i="0" dirty="0">
              <a:solidFill>
                <a:srgbClr val="000000"/>
              </a:solidFill>
              <a:ea typeface="+mn-ea"/>
            </a:endParaRPr>
          </a:p>
          <a:p>
            <a:pPr>
              <a:spcBef>
                <a:spcPct val="0"/>
              </a:spcBef>
            </a:pPr>
            <a:endParaRPr lang="en-US" sz="2400" i="0" dirty="0">
              <a:solidFill>
                <a:srgbClr val="FF3300"/>
              </a:solidFill>
              <a:ea typeface="+mn-ea"/>
            </a:endParaRPr>
          </a:p>
        </p:txBody>
      </p:sp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808038" y="1244600"/>
            <a:ext cx="1903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sz="2800" i="0">
                <a:solidFill>
                  <a:srgbClr val="000000"/>
                </a:solidFill>
                <a:ea typeface="+mn-ea"/>
              </a:rPr>
              <a:t>Solutions</a:t>
            </a:r>
            <a:r>
              <a:rPr lang="de-DE" sz="2800" b="0" i="0">
                <a:solidFill>
                  <a:srgbClr val="000000"/>
                </a:solidFill>
                <a:ea typeface="+mn-ea"/>
              </a:rPr>
              <a:t>: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-396875" y="74613"/>
            <a:ext cx="97932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endParaRPr lang="en-US" sz="3200" i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-838200" y="152400"/>
            <a:ext cx="1078865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High-Resolution Measurements </a:t>
            </a:r>
            <a:br>
              <a:rPr lang="en-US" dirty="0" smtClean="0"/>
            </a:br>
            <a:r>
              <a:rPr lang="en-US" dirty="0" smtClean="0"/>
              <a:t>of  Rare Isotope Beams with large Emittance</a:t>
            </a:r>
            <a:br>
              <a:rPr lang="en-US" dirty="0" smtClean="0"/>
            </a:br>
            <a:endParaRPr lang="de-DE" dirty="0" smtClean="0"/>
          </a:p>
        </p:txBody>
      </p:sp>
      <p:graphicFrame>
        <p:nvGraphicFramePr>
          <p:cNvPr id="392198" name="Object 6"/>
          <p:cNvGraphicFramePr>
            <a:graphicFrameLocks noChangeAspect="1"/>
          </p:cNvGraphicFramePr>
          <p:nvPr/>
        </p:nvGraphicFramePr>
        <p:xfrm>
          <a:off x="3352800" y="4672013"/>
          <a:ext cx="2392363" cy="241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8" name="CorelDRAW" r:id="rId3" imgW="6025896" imgH="6081979" progId="CorelDRAW.Graphic.14">
                  <p:embed/>
                </p:oleObj>
              </mc:Choice>
              <mc:Fallback>
                <p:oleObj name="CorelDRAW" r:id="rId3" imgW="6025896" imgH="6081979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672013"/>
                        <a:ext cx="2392363" cy="241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362200" y="6553200"/>
            <a:ext cx="4343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958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4" grpId="0"/>
      <p:bldP spid="3921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6513"/>
            <a:ext cx="8515350" cy="1143001"/>
          </a:xfrm>
          <a:noFill/>
        </p:spPr>
        <p:txBody>
          <a:bodyPr/>
          <a:lstStyle/>
          <a:p>
            <a:pPr eaLnBrk="1" hangingPunct="1"/>
            <a:r>
              <a:rPr lang="de-DE" sz="3800" smtClean="0"/>
              <a:t>Secondary Nuclear Beam Facility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0825" y="1155700"/>
            <a:ext cx="87423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593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2500" b="1">
                <a:solidFill>
                  <a:srgbClr val="E75931"/>
                </a:solidFill>
              </a:rPr>
              <a:t>FRS: </a:t>
            </a:r>
            <a:r>
              <a:rPr lang="de-DE" sz="2500" b="1"/>
              <a:t>In-flight Separator</a:t>
            </a:r>
            <a:r>
              <a:rPr lang="de-DE" sz="2500" b="1">
                <a:solidFill>
                  <a:srgbClr val="E75931"/>
                </a:solidFill>
              </a:rPr>
              <a:t> &amp; High-Resolution Spectrometer</a:t>
            </a:r>
          </a:p>
        </p:txBody>
      </p:sp>
      <p:pic>
        <p:nvPicPr>
          <p:cNvPr id="7172" name="Picture 4" descr="SISTA1Q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011363"/>
            <a:ext cx="792480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4567238" y="3071813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CorelDRAW" r:id="rId5" imgW="10429875" imgH="6867525" progId="CorelDRAW.Graphic.14">
                  <p:embed/>
                </p:oleObj>
              </mc:Choice>
              <mc:Fallback>
                <p:oleObj name="CorelDRAW" r:id="rId5" imgW="10429875" imgH="6867525" progId="CorelDRAW.Graphic.1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3071813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406" name="Text Box 6"/>
          <p:cNvSpPr txBox="1">
            <a:spLocks noChangeArrowheads="1"/>
          </p:cNvSpPr>
          <p:nvPr/>
        </p:nvSpPr>
        <p:spPr bwMode="auto">
          <a:xfrm>
            <a:off x="4103688" y="4157663"/>
            <a:ext cx="4786312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1600" b="1"/>
              <a:t>Decay Spectroscopy, </a:t>
            </a:r>
          </a:p>
          <a:p>
            <a:pPr eaLnBrk="1" hangingPunct="1"/>
            <a:r>
              <a:rPr lang="en-US" sz="1600" b="1"/>
              <a:t>        High-resolution momentum measurements</a:t>
            </a:r>
            <a:endParaRPr lang="en-US" sz="1600" b="1">
              <a:cs typeface="Arial" charset="0"/>
            </a:endParaRPr>
          </a:p>
        </p:txBody>
      </p:sp>
      <p:sp>
        <p:nvSpPr>
          <p:cNvPr id="1638407" name="Text Box 7"/>
          <p:cNvSpPr txBox="1">
            <a:spLocks noChangeArrowheads="1"/>
          </p:cNvSpPr>
          <p:nvPr/>
        </p:nvSpPr>
        <p:spPr bwMode="auto">
          <a:xfrm>
            <a:off x="4284663" y="3078163"/>
            <a:ext cx="325437" cy="3968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638408" name="Text Box 8"/>
          <p:cNvSpPr txBox="1">
            <a:spLocks noChangeArrowheads="1"/>
          </p:cNvSpPr>
          <p:nvPr/>
        </p:nvSpPr>
        <p:spPr bwMode="auto">
          <a:xfrm>
            <a:off x="5148263" y="3438525"/>
            <a:ext cx="325437" cy="3968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38409" name="Text Box 9"/>
          <p:cNvSpPr txBox="1">
            <a:spLocks noChangeArrowheads="1"/>
          </p:cNvSpPr>
          <p:nvPr/>
        </p:nvSpPr>
        <p:spPr bwMode="auto">
          <a:xfrm>
            <a:off x="7451725" y="1854200"/>
            <a:ext cx="325438" cy="3968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638410" name="Text Box 10"/>
          <p:cNvSpPr txBox="1">
            <a:spLocks noChangeArrowheads="1"/>
          </p:cNvSpPr>
          <p:nvPr/>
        </p:nvSpPr>
        <p:spPr bwMode="auto">
          <a:xfrm>
            <a:off x="4086225" y="5383213"/>
            <a:ext cx="4662488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AutoNum type="arabicPeriod" startAt="3"/>
            </a:pPr>
            <a:r>
              <a:rPr lang="en-US" sz="1600" b="1"/>
              <a:t>Reactions Studies (Complete Kinematics)</a:t>
            </a:r>
          </a:p>
          <a:p>
            <a:pPr eaLnBrk="1" hangingPunct="1"/>
            <a:r>
              <a:rPr lang="en-US" sz="1600" b="1"/>
              <a:t>       </a:t>
            </a:r>
            <a:endParaRPr lang="en-US" sz="1600" b="1">
              <a:cs typeface="Arial" charset="0"/>
            </a:endParaRPr>
          </a:p>
        </p:txBody>
      </p:sp>
      <p:sp>
        <p:nvSpPr>
          <p:cNvPr id="1638411" name="Text Box 11"/>
          <p:cNvSpPr txBox="1">
            <a:spLocks noChangeArrowheads="1"/>
          </p:cNvSpPr>
          <p:nvPr/>
        </p:nvSpPr>
        <p:spPr bwMode="auto">
          <a:xfrm>
            <a:off x="4086225" y="4752975"/>
            <a:ext cx="4157663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AutoNum type="arabicPeriod" startAt="2"/>
            </a:pPr>
            <a:r>
              <a:rPr lang="en-US" sz="1600" b="1"/>
              <a:t>Masses, Lifetimes, Direct Reactions,</a:t>
            </a:r>
          </a:p>
          <a:p>
            <a:pPr eaLnBrk="1" hangingPunct="1"/>
            <a:r>
              <a:rPr lang="en-US" sz="1600" b="1"/>
              <a:t>        Isomeric Beams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1692275" y="4770438"/>
            <a:ext cx="2339975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638413" name="Object 13"/>
          <p:cNvGraphicFramePr>
            <a:graphicFrameLocks noChangeAspect="1"/>
          </p:cNvGraphicFramePr>
          <p:nvPr/>
        </p:nvGraphicFramePr>
        <p:xfrm>
          <a:off x="576263" y="3402013"/>
          <a:ext cx="3995737" cy="286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name="CorelDRAW" r:id="rId7" imgW="5820766" imgH="4169969" progId="CorelDRAW.Graphic.14">
                  <p:embed/>
                </p:oleObj>
              </mc:Choice>
              <mc:Fallback>
                <p:oleObj name="CorelDRAW" r:id="rId7" imgW="5820766" imgH="4169969" progId="CorelDRAW.Graphic.1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3402013"/>
                        <a:ext cx="3995737" cy="286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2700338" y="5922963"/>
            <a:ext cx="395287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2735263" y="3546475"/>
            <a:ext cx="288925" cy="32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684213" y="4338638"/>
            <a:ext cx="142875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1187450" y="3402013"/>
            <a:ext cx="1368425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1258888" y="3382963"/>
            <a:ext cx="696912" cy="427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de-DE" sz="2200" b="1">
                <a:latin typeface="Arial Black" pitchFamily="34" charset="0"/>
              </a:rPr>
              <a:t>SIS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06" grpId="0"/>
      <p:bldP spid="1638407" grpId="0" animBg="1"/>
      <p:bldP spid="1638408" grpId="0" animBg="1"/>
      <p:bldP spid="1638409" grpId="0" animBg="1"/>
      <p:bldP spid="1638410" grpId="0"/>
      <p:bldP spid="16384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ChangeArrowheads="1"/>
          </p:cNvSpPr>
          <p:nvPr/>
        </p:nvSpPr>
        <p:spPr bwMode="auto">
          <a:xfrm>
            <a:off x="0" y="6162675"/>
            <a:ext cx="9144000" cy="695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6387" name="Picture 2" descr="G:\Fabio\Phd_thesis\Final\figures\mocadi_Fr_mod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193800"/>
            <a:ext cx="7939087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457200" y="2301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u="none" dirty="0"/>
              <a:t>B</a:t>
            </a:r>
            <a:r>
              <a:rPr lang="en-US" sz="3600" b="1" u="none" dirty="0">
                <a:latin typeface="Symbol" pitchFamily="18" charset="2"/>
              </a:rPr>
              <a:t>r</a:t>
            </a:r>
            <a:r>
              <a:rPr lang="en-US" sz="3600" b="1" u="none" dirty="0"/>
              <a:t>-</a:t>
            </a:r>
            <a:r>
              <a:rPr lang="en-US" sz="3600" b="1" u="none" dirty="0">
                <a:latin typeface="Symbol" pitchFamily="18" charset="2"/>
              </a:rPr>
              <a:t>D</a:t>
            </a:r>
            <a:r>
              <a:rPr lang="en-US" sz="3600" b="1" u="none" dirty="0"/>
              <a:t>E-B</a:t>
            </a:r>
            <a:r>
              <a:rPr lang="en-US" sz="3600" b="1" u="none" dirty="0">
                <a:latin typeface="Symbol" pitchFamily="18" charset="2"/>
              </a:rPr>
              <a:t>r</a:t>
            </a:r>
            <a:r>
              <a:rPr lang="en-US" sz="3600" b="1" u="none" dirty="0"/>
              <a:t> Separation Method</a:t>
            </a:r>
          </a:p>
        </p:txBody>
      </p:sp>
    </p:spTree>
    <p:extLst>
      <p:ext uri="{BB962C8B-B14F-4D97-AF65-F5344CB8AC3E}">
        <p14:creationId xmlns:p14="http://schemas.microsoft.com/office/powerpoint/2010/main" val="314230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9"/>
          <p:cNvSpPr>
            <a:spLocks noChangeArrowheads="1"/>
          </p:cNvSpPr>
          <p:nvPr/>
        </p:nvSpPr>
        <p:spPr bwMode="auto">
          <a:xfrm>
            <a:off x="0" y="6162675"/>
            <a:ext cx="9144000" cy="695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it-IT" sz="1600" b="1" dirty="0" smtClean="0"/>
              <a:t>F. </a:t>
            </a:r>
            <a:r>
              <a:rPr lang="it-IT" sz="1600" b="1" dirty="0" err="1" smtClean="0"/>
              <a:t>Farinon</a:t>
            </a:r>
            <a:endParaRPr lang="it-IT" sz="1600" b="1" dirty="0"/>
          </a:p>
        </p:txBody>
      </p:sp>
      <p:sp>
        <p:nvSpPr>
          <p:cNvPr id="9219" name="Slide Number Placeholder 5"/>
          <p:cNvSpPr txBox="1">
            <a:spLocks noChangeAspect="1"/>
          </p:cNvSpPr>
          <p:nvPr/>
        </p:nvSpPr>
        <p:spPr bwMode="auto">
          <a:xfrm>
            <a:off x="6621463" y="6161088"/>
            <a:ext cx="18923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A0E4A1-6079-43DE-951F-8ED84AEFE4F4}" type="slidenum">
              <a:rPr lang="en-US" sz="140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sz="1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220" name="Picture 4" descr="175lu_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3932238"/>
            <a:ext cx="283845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175lu_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228725"/>
            <a:ext cx="287020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6383338" y="4225925"/>
            <a:ext cx="1838325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kern="0">
                <a:solidFill>
                  <a:sysClr val="windowText" lastClr="000000"/>
                </a:solidFill>
                <a:ea typeface="+mn-ea"/>
              </a:rPr>
              <a:t>T</a:t>
            </a:r>
            <a:r>
              <a:rPr lang="en-US" sz="1800" kern="0" baseline="-25000">
                <a:solidFill>
                  <a:sysClr val="windowText" lastClr="000000"/>
                </a:solidFill>
                <a:ea typeface="+mn-ea"/>
              </a:rPr>
              <a:t>1/2</a:t>
            </a:r>
            <a:r>
              <a:rPr lang="en-US" sz="1800" kern="0">
                <a:solidFill>
                  <a:sysClr val="windowText" lastClr="000000"/>
                </a:solidFill>
                <a:ea typeface="+mn-ea"/>
              </a:rPr>
              <a:t>=1.45(30) </a:t>
            </a:r>
            <a:r>
              <a:rPr lang="en-US" sz="1800" b="1" kern="0">
                <a:solidFill>
                  <a:sysClr val="windowText" lastClr="000000"/>
                </a:solidFill>
                <a:latin typeface="Symbol" pitchFamily="18" charset="2"/>
                <a:ea typeface="+mn-ea"/>
              </a:rPr>
              <a:t>m</a:t>
            </a:r>
            <a:r>
              <a:rPr lang="en-US" sz="1800" kern="0">
                <a:solidFill>
                  <a:sysClr val="windowText" lastClr="000000"/>
                </a:solidFill>
                <a:ea typeface="+mn-ea"/>
              </a:rPr>
              <a:t>s</a:t>
            </a:r>
            <a:endParaRPr lang="de-DE" sz="1800" kern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664325" y="1619250"/>
            <a:ext cx="1370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kern="0" dirty="0" err="1">
                <a:solidFill>
                  <a:sysClr val="windowText" lastClr="000000"/>
                </a:solidFill>
                <a:ea typeface="+mn-ea"/>
              </a:rPr>
              <a:t>E</a:t>
            </a:r>
            <a:r>
              <a:rPr lang="en-US" sz="1800" kern="0" baseline="-25000" dirty="0" err="1">
                <a:solidFill>
                  <a:sysClr val="windowText" lastClr="000000"/>
                </a:solidFill>
                <a:latin typeface="Symbol" pitchFamily="18" charset="2"/>
                <a:ea typeface="+mn-ea"/>
              </a:rPr>
              <a:t>g</a:t>
            </a:r>
            <a:r>
              <a:rPr lang="en-US" sz="1800" kern="0" dirty="0">
                <a:solidFill>
                  <a:sysClr val="windowText" lastClr="000000"/>
                </a:solidFill>
                <a:ea typeface="+mn-ea"/>
              </a:rPr>
              <a:t>=353 </a:t>
            </a:r>
            <a:r>
              <a:rPr lang="en-US" sz="1800" kern="0" dirty="0" err="1">
                <a:solidFill>
                  <a:sysClr val="windowText" lastClr="000000"/>
                </a:solidFill>
                <a:ea typeface="+mn-ea"/>
              </a:rPr>
              <a:t>keV</a:t>
            </a:r>
            <a:endParaRPr lang="de-DE" sz="1800"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H="1">
            <a:off x="6408738" y="1809750"/>
            <a:ext cx="255587" cy="192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kern="0">
              <a:solidFill>
                <a:sysClr val="windowText" lastClr="000000"/>
              </a:solidFill>
              <a:ea typeface="+mn-ea"/>
            </a:endParaRPr>
          </a:p>
        </p:txBody>
      </p:sp>
      <p:grpSp>
        <p:nvGrpSpPr>
          <p:cNvPr id="9225" name="Group 20"/>
          <p:cNvGrpSpPr>
            <a:grpSpLocks/>
          </p:cNvGrpSpPr>
          <p:nvPr/>
        </p:nvGrpSpPr>
        <p:grpSpPr bwMode="auto">
          <a:xfrm>
            <a:off x="369887" y="5588004"/>
            <a:ext cx="4876800" cy="696913"/>
            <a:chOff x="281" y="3408"/>
            <a:chExt cx="3072" cy="439"/>
          </a:xfrm>
        </p:grpSpPr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281" y="3408"/>
              <a:ext cx="3072" cy="37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50000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9232" name="Text Box 9"/>
            <p:cNvSpPr txBox="1">
              <a:spLocks noChangeArrowheads="1"/>
            </p:cNvSpPr>
            <p:nvPr/>
          </p:nvSpPr>
          <p:spPr bwMode="auto">
            <a:xfrm>
              <a:off x="302" y="3479"/>
              <a:ext cx="3051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baseline="30000" dirty="0">
                  <a:solidFill>
                    <a:srgbClr val="000000"/>
                  </a:solidFill>
                </a:rPr>
                <a:t>175m</a:t>
              </a:r>
              <a:r>
                <a:rPr lang="en-US" sz="1600" dirty="0">
                  <a:solidFill>
                    <a:srgbClr val="000000"/>
                  </a:solidFill>
                </a:rPr>
                <a:t>Lu:  </a:t>
              </a:r>
              <a:r>
                <a:rPr lang="en-US" sz="1600" dirty="0" err="1">
                  <a:solidFill>
                    <a:srgbClr val="000000"/>
                  </a:solidFill>
                </a:rPr>
                <a:t>E</a:t>
              </a:r>
              <a:r>
                <a:rPr lang="en-US" sz="1600" baseline="-25000" dirty="0" err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r>
                <a:rPr lang="en-US" sz="1600" dirty="0">
                  <a:solidFill>
                    <a:srgbClr val="000000"/>
                  </a:solidFill>
                </a:rPr>
                <a:t>=353.3 </a:t>
              </a:r>
              <a:r>
                <a:rPr lang="en-US" sz="1600" dirty="0" err="1">
                  <a:solidFill>
                    <a:srgbClr val="000000"/>
                  </a:solidFill>
                </a:rPr>
                <a:t>keV</a:t>
              </a:r>
              <a:r>
                <a:rPr lang="en-US" sz="1600" dirty="0">
                  <a:solidFill>
                    <a:srgbClr val="000000"/>
                  </a:solidFill>
                </a:rPr>
                <a:t> (5/2</a:t>
              </a:r>
              <a:r>
                <a:rPr lang="en-US" sz="1600" baseline="30000" dirty="0">
                  <a:solidFill>
                    <a:srgbClr val="000000"/>
                  </a:solidFill>
                </a:rPr>
                <a:t>-</a:t>
              </a:r>
              <a:r>
                <a:rPr lang="en-US" sz="1600" dirty="0">
                  <a:solidFill>
                    <a:srgbClr val="000000"/>
                  </a:solidFill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sym typeface="Wingdings" pitchFamily="2" charset="2"/>
                </a:rPr>
                <a:t>7/2</a:t>
              </a:r>
              <a:r>
                <a:rPr lang="en-US" sz="1600" baseline="30000" dirty="0">
                  <a:solidFill>
                    <a:srgbClr val="000000"/>
                  </a:solidFill>
                  <a:sym typeface="Wingdings" pitchFamily="2" charset="2"/>
                </a:rPr>
                <a:t>+</a:t>
              </a:r>
              <a:r>
                <a:rPr lang="en-US" sz="1600" dirty="0">
                  <a:solidFill>
                    <a:srgbClr val="000000"/>
                  </a:solidFill>
                  <a:sym typeface="Wingdings" pitchFamily="2" charset="2"/>
                </a:rPr>
                <a:t>)</a:t>
              </a:r>
              <a:r>
                <a:rPr lang="en-US" sz="1600" dirty="0">
                  <a:solidFill>
                    <a:srgbClr val="000000"/>
                  </a:solidFill>
                </a:rPr>
                <a:t>,  T</a:t>
              </a:r>
              <a:r>
                <a:rPr lang="en-US" sz="1600" baseline="-25000" dirty="0">
                  <a:solidFill>
                    <a:srgbClr val="000000"/>
                  </a:solidFill>
                </a:rPr>
                <a:t>1/2</a:t>
              </a:r>
              <a:r>
                <a:rPr lang="en-US" sz="1600" dirty="0">
                  <a:solidFill>
                    <a:srgbClr val="000000"/>
                  </a:solidFill>
                </a:rPr>
                <a:t>=1.49(7) </a:t>
              </a:r>
              <a:r>
                <a:rPr lang="en-US" sz="1600" b="1" dirty="0" err="1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1600" dirty="0" err="1">
                  <a:solidFill>
                    <a:srgbClr val="000000"/>
                  </a:solidFill>
                </a:rPr>
                <a:t>s</a:t>
              </a:r>
              <a:endParaRPr lang="en-US" sz="1600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226" name="Group 21"/>
          <p:cNvGrpSpPr>
            <a:grpSpLocks/>
          </p:cNvGrpSpPr>
          <p:nvPr/>
        </p:nvGrpSpPr>
        <p:grpSpPr bwMode="auto">
          <a:xfrm>
            <a:off x="530225" y="1222375"/>
            <a:ext cx="4435475" cy="4289425"/>
            <a:chOff x="334" y="770"/>
            <a:chExt cx="2794" cy="2702"/>
          </a:xfrm>
        </p:grpSpPr>
        <p:pic>
          <p:nvPicPr>
            <p:cNvPr id="9228" name="Picture 6" descr="180hf_zaoq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770"/>
              <a:ext cx="2794" cy="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649" y="1749"/>
              <a:ext cx="5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sz="1800" b="1" kern="0" baseline="30000">
                  <a:solidFill>
                    <a:srgbClr val="FF0000"/>
                  </a:solidFill>
                  <a:ea typeface="+mn-ea"/>
                </a:rPr>
                <a:t>175m</a:t>
              </a:r>
              <a:r>
                <a:rPr lang="en-US" sz="1800" b="1" kern="0">
                  <a:solidFill>
                    <a:srgbClr val="FF0000"/>
                  </a:solidFill>
                  <a:ea typeface="+mn-ea"/>
                </a:rPr>
                <a:t>Lu</a:t>
              </a:r>
              <a:endParaRPr lang="de-DE" sz="1800" b="1" kern="0">
                <a:solidFill>
                  <a:srgbClr val="FF0000"/>
                </a:solidFill>
                <a:ea typeface="+mn-ea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>
              <a:off x="1148" y="2021"/>
              <a:ext cx="318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sp>
        <p:nvSpPr>
          <p:cNvPr id="9227" name="Rectangle 17"/>
          <p:cNvSpPr>
            <a:spLocks noChangeArrowheads="1"/>
          </p:cNvSpPr>
          <p:nvPr/>
        </p:nvSpPr>
        <p:spPr bwMode="auto">
          <a:xfrm>
            <a:off x="566738" y="325438"/>
            <a:ext cx="8229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</a:rPr>
              <a:t>Isomer Tagging Technique</a:t>
            </a:r>
            <a:r>
              <a:rPr lang="en-US" sz="3600" dirty="0">
                <a:solidFill>
                  <a:srgbClr val="000000"/>
                </a:solidFill>
              </a:rPr>
              <a:t> – </a:t>
            </a:r>
            <a:r>
              <a:rPr lang="en-US" sz="3600" baseline="30000" dirty="0">
                <a:solidFill>
                  <a:srgbClr val="000000"/>
                </a:solidFill>
              </a:rPr>
              <a:t>175</a:t>
            </a:r>
            <a:r>
              <a:rPr lang="en-US" sz="3600" b="1" dirty="0">
                <a:solidFill>
                  <a:srgbClr val="000000"/>
                </a:solidFill>
              </a:rPr>
              <a:t>Lu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</a:rPr>
              <a:t>Verification of Particle </a:t>
            </a:r>
            <a:r>
              <a:rPr lang="en-US" sz="2400" b="1" dirty="0" smtClean="0">
                <a:solidFill>
                  <a:srgbClr val="000000"/>
                </a:solidFill>
              </a:rPr>
              <a:t>Identification 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698625" y="239713"/>
            <a:ext cx="54816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b="1"/>
              <a:t>New Neutron-Rich Isotopes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311525" y="684213"/>
            <a:ext cx="2822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F. Farinon, J. Kucewicz</a:t>
            </a:r>
          </a:p>
        </p:txBody>
      </p:sp>
      <p:pic>
        <p:nvPicPr>
          <p:cNvPr id="14340" name="Picture 4" descr="x-section-7-7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44588"/>
            <a:ext cx="8326437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4937125" y="1133475"/>
            <a:ext cx="4206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sz="1200" b="1"/>
              <a:t>EPAX 3.0: </a:t>
            </a:r>
            <a:r>
              <a:rPr lang="en-US" sz="1200" b="1"/>
              <a:t>K. Sümmerer to be published in Phys. Rev. C </a:t>
            </a:r>
            <a:r>
              <a:rPr lang="it-IT" sz="1200" b="1"/>
              <a:t>(2012),   arXiv id 1205.5436.</a:t>
            </a:r>
          </a:p>
          <a:p>
            <a:pPr eaLnBrk="1" hangingPunct="1">
              <a:spcBef>
                <a:spcPct val="0"/>
              </a:spcBef>
            </a:pPr>
            <a:r>
              <a:rPr lang="it-IT" sz="1200" b="1"/>
              <a:t>COFRA: </a:t>
            </a:r>
            <a:r>
              <a:rPr lang="fr-FR" sz="1200" b="1"/>
              <a:t>J. Taieb et al., Nucl. Phys. A 724 (2003) 413-430.</a:t>
            </a:r>
            <a:endParaRPr lang="it-IT" sz="1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AC-15-06-04">
  <a:themeElements>
    <a:clrScheme name="TAC-15-06-04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AC-15-06-0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AC-15-06-0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C-15-06-0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C-15-06-0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C-15-06-0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C-15-06-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C-15-06-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C-15-06-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enutzerdefiniertes Design">
  <a:themeElements>
    <a:clrScheme name="2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argets_and_handling_02">
  <a:themeElements>
    <a:clrScheme name="targets_and_handling_02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argets_and_handling_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argets_and_handling_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rgets_and_handling_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rgets_and_handling_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rgets_and_handling_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rgets_and_handling_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rgets_and_handling_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rgets_and_handling_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NUSTAR">
  <a:themeElements>
    <a:clrScheme name="1_NUSTA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NUST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NUSTA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USTA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NUSTAR">
  <a:themeElements>
    <a:clrScheme name="1_NUSTA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NUST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NUSTA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USTA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NUSTAR">
  <a:themeElements>
    <a:clrScheme name="1_NUSTA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NUST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NUSTA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USTA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USTA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1534</Words>
  <Application>Microsoft Office PowerPoint</Application>
  <PresentationFormat>Presentazione su schermo (4:3)</PresentationFormat>
  <Paragraphs>319</Paragraphs>
  <Slides>32</Slides>
  <Notes>18</Notes>
  <HiddenSlides>2</HiddenSlides>
  <MMClips>0</MMClips>
  <ScaleCrop>false</ScaleCrop>
  <HeadingPairs>
    <vt:vector size="6" baseType="variant">
      <vt:variant>
        <vt:lpstr>Tema</vt:lpstr>
      </vt:variant>
      <vt:variant>
        <vt:i4>7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1_標準デザイン</vt:lpstr>
      <vt:lpstr>TAC-15-06-04</vt:lpstr>
      <vt:lpstr>2_Benutzerdefiniertes Design</vt:lpstr>
      <vt:lpstr>targets_and_handling_02</vt:lpstr>
      <vt:lpstr>1_NUSTAR</vt:lpstr>
      <vt:lpstr>2_NUSTAR</vt:lpstr>
      <vt:lpstr>3_NUSTAR</vt:lpstr>
      <vt:lpstr>Equation</vt:lpstr>
      <vt:lpstr>CorelDRAW</vt:lpstr>
      <vt:lpstr>Graph</vt:lpstr>
      <vt:lpstr> RECENT RESULTS FROM FRS EXPERIMENTS WITH  EXOTIC NUCLEI PRODUCED WITH URANIUM PROJECTILES </vt:lpstr>
      <vt:lpstr>Scientific Results possible via High-Resolution Spectrometer Experiments</vt:lpstr>
      <vt:lpstr>Presentazione standard di PowerPoint</vt:lpstr>
      <vt:lpstr>Kinematics of  Projectile Fragmentation  and Fission  </vt:lpstr>
      <vt:lpstr>High-Resolution Measurements  of  Rare Isotope Beams with large Emittance </vt:lpstr>
      <vt:lpstr>Secondary Nuclear Beam Facility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Precision Mass Measurements in the ESR SMS                                IMS</vt:lpstr>
      <vt:lpstr>Schottky Frequency Spectra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Lifetime Measurements of Short-lived Nuclei  Applying Stochastic and Electronic Cooling</vt:lpstr>
      <vt:lpstr>Measured Nuclear Electron-Capture of  H-like &amp; He-like 140Pr  and 142Pm Ions</vt:lpstr>
      <vt:lpstr>Presentazione standard di PowerPoint</vt:lpstr>
      <vt:lpstr>Presentazione standard di PowerPoint</vt:lpstr>
      <vt:lpstr> MR-TOF-MS at the FRS Ion Catcher</vt:lpstr>
      <vt:lpstr>MR-TOF-MS: High Resolution Mode</vt:lpstr>
      <vt:lpstr>First 1 GeV/u 238U Run at the FRS with  a Cryogenic Stopping Cell &amp; MR-TOF-MS</vt:lpstr>
      <vt:lpstr>Stopping Cell Performance </vt:lpstr>
      <vt:lpstr>MR-TOF-MS: Results</vt:lpstr>
      <vt:lpstr>Presentazione standard di PowerPoint</vt:lpstr>
      <vt:lpstr>Presentazione standard di PowerPoint</vt:lpstr>
      <vt:lpstr>E-Loss Spectrometer Dispersion-Matched</vt:lpstr>
      <vt:lpstr>Unique Experiments with the Super-FRS High-Resolution, High-Energy Experiments</vt:lpstr>
      <vt:lpstr>Summary</vt:lpstr>
      <vt:lpstr>Tribute in Memory  of Prof. Dr. Paul Kienle</vt:lpstr>
    </vt:vector>
  </TitlesOfParts>
  <Company>GSI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Experiments with Stored Exotic Nuclei at Relativistic Energies</dc:title>
  <dc:creator>Hans Geissel</dc:creator>
  <cp:lastModifiedBy>tecno</cp:lastModifiedBy>
  <cp:revision>576</cp:revision>
  <dcterms:created xsi:type="dcterms:W3CDTF">2003-09-04T05:16:05Z</dcterms:created>
  <dcterms:modified xsi:type="dcterms:W3CDTF">2013-06-03T06:32:34Z</dcterms:modified>
</cp:coreProperties>
</file>