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4.xml" ContentType="application/vnd.openxmlformats-officedocument.presentationml.tags+xml"/>
  <Override PartName="/ppt/notesSlides/notesSlide36.xml" ContentType="application/vnd.openxmlformats-officedocument.presentationml.notesSlide+xml"/>
  <Override PartName="/ppt/tags/tag25.xml" ContentType="application/vnd.openxmlformats-officedocument.presentationml.tags+xml"/>
  <Override PartName="/ppt/notesSlides/notesSlide3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8.xml" ContentType="application/vnd.openxmlformats-officedocument.presentationml.tags+xml"/>
  <Override PartName="/ppt/notesSlides/notesSlide4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7.xml" ContentType="application/vnd.openxmlformats-officedocument.presentationml.notesSlide+xml"/>
  <Override PartName="/ppt/tags/tag34.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5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57.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58.xml" ContentType="application/vnd.openxmlformats-officedocument.presentationml.notesSlide+xml"/>
  <Override PartName="/ppt/tags/tag52.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53.xml" ContentType="application/vnd.openxmlformats-officedocument.presentationml.tags+xml"/>
  <Override PartName="/ppt/notesSlides/notesSlide6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6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110"/>
  </p:notesMasterIdLst>
  <p:handoutMasterIdLst>
    <p:handoutMasterId r:id="rId111"/>
  </p:handoutMasterIdLst>
  <p:sldIdLst>
    <p:sldId id="639" r:id="rId2"/>
    <p:sldId id="620" r:id="rId3"/>
    <p:sldId id="738" r:id="rId4"/>
    <p:sldId id="741" r:id="rId5"/>
    <p:sldId id="772" r:id="rId6"/>
    <p:sldId id="788" r:id="rId7"/>
    <p:sldId id="747" r:id="rId8"/>
    <p:sldId id="756" r:id="rId9"/>
    <p:sldId id="790" r:id="rId10"/>
    <p:sldId id="783" r:id="rId11"/>
    <p:sldId id="786" r:id="rId12"/>
    <p:sldId id="767" r:id="rId13"/>
    <p:sldId id="789" r:id="rId14"/>
    <p:sldId id="678" r:id="rId15"/>
    <p:sldId id="653" r:id="rId16"/>
    <p:sldId id="450" r:id="rId17"/>
    <p:sldId id="791" r:id="rId18"/>
    <p:sldId id="675" r:id="rId19"/>
    <p:sldId id="801" r:id="rId20"/>
    <p:sldId id="798" r:id="rId21"/>
    <p:sldId id="722" r:id="rId22"/>
    <p:sldId id="577" r:id="rId23"/>
    <p:sldId id="742" r:id="rId24"/>
    <p:sldId id="796" r:id="rId25"/>
    <p:sldId id="709" r:id="rId26"/>
    <p:sldId id="797" r:id="rId27"/>
    <p:sldId id="799" r:id="rId28"/>
    <p:sldId id="748" r:id="rId29"/>
    <p:sldId id="750" r:id="rId30"/>
    <p:sldId id="762" r:id="rId31"/>
    <p:sldId id="668" r:id="rId32"/>
    <p:sldId id="622" r:id="rId33"/>
    <p:sldId id="755" r:id="rId34"/>
    <p:sldId id="708" r:id="rId35"/>
    <p:sldId id="765" r:id="rId36"/>
    <p:sldId id="774" r:id="rId37"/>
    <p:sldId id="669" r:id="rId38"/>
    <p:sldId id="793" r:id="rId39"/>
    <p:sldId id="794" r:id="rId40"/>
    <p:sldId id="795" r:id="rId41"/>
    <p:sldId id="802" r:id="rId42"/>
    <p:sldId id="792" r:id="rId43"/>
    <p:sldId id="757" r:id="rId44"/>
    <p:sldId id="749" r:id="rId45"/>
    <p:sldId id="717" r:id="rId46"/>
    <p:sldId id="771" r:id="rId47"/>
    <p:sldId id="800" r:id="rId48"/>
    <p:sldId id="728" r:id="rId49"/>
    <p:sldId id="733" r:id="rId50"/>
    <p:sldId id="743" r:id="rId51"/>
    <p:sldId id="782" r:id="rId52"/>
    <p:sldId id="745" r:id="rId53"/>
    <p:sldId id="744" r:id="rId54"/>
    <p:sldId id="688" r:id="rId55"/>
    <p:sldId id="746" r:id="rId56"/>
    <p:sldId id="666" r:id="rId57"/>
    <p:sldId id="777" r:id="rId58"/>
    <p:sldId id="780" r:id="rId59"/>
    <p:sldId id="778" r:id="rId60"/>
    <p:sldId id="779" r:id="rId61"/>
    <p:sldId id="737" r:id="rId62"/>
    <p:sldId id="713" r:id="rId63"/>
    <p:sldId id="714" r:id="rId64"/>
    <p:sldId id="715" r:id="rId65"/>
    <p:sldId id="763" r:id="rId66"/>
    <p:sldId id="729" r:id="rId67"/>
    <p:sldId id="640" r:id="rId68"/>
    <p:sldId id="705" r:id="rId69"/>
    <p:sldId id="787" r:id="rId70"/>
    <p:sldId id="735" r:id="rId71"/>
    <p:sldId id="759" r:id="rId72"/>
    <p:sldId id="769" r:id="rId73"/>
    <p:sldId id="754" r:id="rId74"/>
    <p:sldId id="565" r:id="rId75"/>
    <p:sldId id="616" r:id="rId76"/>
    <p:sldId id="723" r:id="rId77"/>
    <p:sldId id="724" r:id="rId78"/>
    <p:sldId id="725" r:id="rId79"/>
    <p:sldId id="654" r:id="rId80"/>
    <p:sldId id="618" r:id="rId81"/>
    <p:sldId id="770" r:id="rId82"/>
    <p:sldId id="701" r:id="rId83"/>
    <p:sldId id="784" r:id="rId84"/>
    <p:sldId id="753" r:id="rId85"/>
    <p:sldId id="760" r:id="rId86"/>
    <p:sldId id="752" r:id="rId87"/>
    <p:sldId id="702" r:id="rId88"/>
    <p:sldId id="684" r:id="rId89"/>
    <p:sldId id="685" r:id="rId90"/>
    <p:sldId id="687" r:id="rId91"/>
    <p:sldId id="667" r:id="rId92"/>
    <p:sldId id="689" r:id="rId93"/>
    <p:sldId id="691" r:id="rId94"/>
    <p:sldId id="692" r:id="rId95"/>
    <p:sldId id="671" r:id="rId96"/>
    <p:sldId id="648" r:id="rId97"/>
    <p:sldId id="766" r:id="rId98"/>
    <p:sldId id="279" r:id="rId99"/>
    <p:sldId id="698" r:id="rId100"/>
    <p:sldId id="643" r:id="rId101"/>
    <p:sldId id="690" r:id="rId102"/>
    <p:sldId id="686" r:id="rId103"/>
    <p:sldId id="681" r:id="rId104"/>
    <p:sldId id="712" r:id="rId105"/>
    <p:sldId id="617" r:id="rId106"/>
    <p:sldId id="651" r:id="rId107"/>
    <p:sldId id="441" r:id="rId108"/>
    <p:sldId id="764" r:id="rId109"/>
  </p:sldIdLst>
  <p:sldSz cx="9144000" cy="6858000" type="screen4x3"/>
  <p:notesSz cx="7315200" cy="9601200"/>
  <p:custDataLst>
    <p:tags r:id="rId112"/>
  </p:custDataLst>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B7BC"/>
    <a:srgbClr val="CCB4AD"/>
    <a:srgbClr val="CCAE82"/>
    <a:srgbClr val="CCAB2B"/>
    <a:srgbClr val="CCBE7F"/>
    <a:srgbClr val="CCB816"/>
    <a:srgbClr val="CCB329"/>
    <a:srgbClr val="CC9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p:restoredTop sz="94660"/>
  </p:normalViewPr>
  <p:slideViewPr>
    <p:cSldViewPr>
      <p:cViewPr varScale="1">
        <p:scale>
          <a:sx n="62" d="100"/>
          <a:sy n="62" d="100"/>
        </p:scale>
        <p:origin x="-166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53.emf"/><Relationship Id="rId1" Type="http://schemas.openxmlformats.org/officeDocument/2006/relationships/image" Target="../media/image3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4233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4234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4234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algn="r">
              <a:defRPr sz="1200"/>
            </a:lvl1pPr>
          </a:lstStyle>
          <a:p>
            <a:fld id="{1656510C-7DE7-4A23-943A-342A45282F7C}" type="slidenum">
              <a:rPr lang="en-US"/>
              <a:pPr/>
              <a:t>‹N›</a:t>
            </a:fld>
            <a:endParaRPr lang="en-US"/>
          </a:p>
        </p:txBody>
      </p:sp>
    </p:spTree>
    <p:extLst>
      <p:ext uri="{BB962C8B-B14F-4D97-AF65-F5344CB8AC3E}">
        <p14:creationId xmlns:p14="http://schemas.microsoft.com/office/powerpoint/2010/main" val="21844756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algn="r" defTabSz="966788">
              <a:defRPr sz="1300"/>
            </a:lvl1pPr>
          </a:lstStyle>
          <a:p>
            <a:fld id="{23AE8188-6B8C-4EDC-8D37-56C4D162FD0B}" type="slidenum">
              <a:rPr lang="en-US"/>
              <a:pPr/>
              <a:t>‹N›</a:t>
            </a:fld>
            <a:endParaRPr lang="en-US"/>
          </a:p>
        </p:txBody>
      </p:sp>
    </p:spTree>
    <p:extLst>
      <p:ext uri="{BB962C8B-B14F-4D97-AF65-F5344CB8AC3E}">
        <p14:creationId xmlns:p14="http://schemas.microsoft.com/office/powerpoint/2010/main" val="47464698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0D04F4B-1A01-4BD9-A604-425B4EAE7B9F}" type="slidenum">
              <a:rPr lang="en-US" sz="1300"/>
              <a:pPr eaLnBrk="1" hangingPunct="1"/>
              <a:t>1</a:t>
            </a:fld>
            <a:endParaRPr lang="en-US" sz="13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individual </a:t>
            </a:r>
            <a:r>
              <a:rPr lang="en-US" b="1" smtClean="0">
                <a:latin typeface="Arial" pitchFamily="34" charset="0"/>
                <a:ea typeface="ＭＳ Ｐゴシック" pitchFamily="34" charset="-128"/>
              </a:rPr>
              <a:t>π</a:t>
            </a:r>
            <a:r>
              <a:rPr lang="en-US" smtClean="0">
                <a:latin typeface="Arial" pitchFamily="34" charset="0"/>
                <a:ea typeface="ＭＳ Ｐゴシック" pitchFamily="34" charset="-128"/>
              </a:rPr>
              <a:t>0 carries only a fraction of the scattered parton momentum  (how the fraction is defined?)</a:t>
            </a:r>
          </a:p>
          <a:p>
            <a:r>
              <a:rPr lang="en-US" smtClean="0">
                <a:latin typeface="Arial" pitchFamily="34" charset="0"/>
                <a:ea typeface="ＭＳ Ｐゴシック" pitchFamily="34" charset="-128"/>
              </a:rPr>
              <a:t>&lt;</a:t>
            </a:r>
            <a:r>
              <a:rPr lang="en-US" b="1" smtClean="0">
                <a:latin typeface="Arial" pitchFamily="34" charset="0"/>
                <a:ea typeface="ＭＳ Ｐゴシック" pitchFamily="34" charset="-128"/>
              </a:rPr>
              <a:t>Δ</a:t>
            </a:r>
            <a:r>
              <a:rPr lang="en-US" smtClean="0">
                <a:latin typeface="Arial" pitchFamily="34" charset="0"/>
                <a:ea typeface="ＭＳ Ｐゴシック" pitchFamily="34" charset="-128"/>
              </a:rPr>
              <a:t>g/g =-0.06+/- 0.21+/ 0.08 (LO, &lt;x&gt;=0.11)</a:t>
            </a:r>
          </a:p>
          <a:p>
            <a:r>
              <a:rPr lang="en-US" smtClean="0">
                <a:latin typeface="Arial" pitchFamily="34" charset="0"/>
                <a:ea typeface="ＭＳ Ｐゴシック" pitchFamily="34" charset="-128"/>
              </a:rPr>
              <a:t>           =-0.13+/-0.15+/-0.15 (NLO, &lt;x&gt;=0.2)</a:t>
            </a:r>
          </a:p>
          <a:p>
            <a:endParaRPr lang="en-US" smtClean="0">
              <a:latin typeface="Arial" pitchFamily="34" charset="0"/>
              <a:ea typeface="ＭＳ Ｐゴシック" pitchFamily="34"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1EC820A-B7C3-4BBE-A8A5-759F372CBFC9}" type="slidenum">
              <a:rPr lang="en-US" sz="1300"/>
              <a:pPr eaLnBrk="1" hangingPunct="1"/>
              <a:t>11</a:t>
            </a:fld>
            <a:endParaRPr 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\frac{1}{2}\equiv \frac{\Delta q}{2}+L_q+\Delta G +L_g</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86A7A61-6E27-4C8E-95E6-FE9D7AF40273}" type="slidenum">
              <a:rPr lang="en-US" sz="1300"/>
              <a:pPr eaLnBrk="1" hangingPunct="1"/>
              <a:t>12</a:t>
            </a:fld>
            <a:endParaRPr 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a typeface="ＭＳ Ｐゴシック" pitchFamily="34" charset="-128"/>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7E35B02-8000-4194-A23F-4D350993B4A3}" type="slidenum">
              <a:rPr lang="en-US" sz="1300"/>
              <a:pPr eaLnBrk="1" hangingPunct="1"/>
              <a:t>13</a:t>
            </a:fld>
            <a:endParaRPr 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595675B-F80D-491E-9E5D-3040AABEC035}" type="slidenum">
              <a:rPr lang="en-US" sz="1300"/>
              <a:pPr eaLnBrk="1" hangingPunct="1"/>
              <a:t>14</a:t>
            </a:fld>
            <a:endParaRPr lang="en-US" sz="13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Important ingredient in definition of TMDs is the absorption of the gauge link or final state interaction in the parton distribution function. Here we list some important milestones.</a:t>
            </a:r>
          </a:p>
          <a:p>
            <a:r>
              <a:rPr lang="en-US" smtClean="0">
                <a:latin typeface="Arial" pitchFamily="34" charset="0"/>
                <a:ea typeface="ＭＳ Ｐゴシック" pitchFamily="34" charset="-128"/>
              </a:rPr>
              <a:t>I added in the list the work of Xian Nian Wang on medium modifications of distributions due to difference in FSI when the spectator is nucleus. The TMD community is still digesting it, but it has great potential in merging pur PDF and Nuclear communities in future. A major breakthrough was the framework developed by Musch and Haegler to study TMDs on lattice.</a:t>
            </a:r>
          </a:p>
          <a:p>
            <a:r>
              <a:rPr lang="en-US" smtClean="0">
                <a:latin typeface="Arial" pitchFamily="34" charset="0"/>
                <a:ea typeface="ＭＳ Ｐゴシック" pitchFamily="34" charset="-128"/>
              </a:rPr>
              <a:t>Another  concept important for understanding of ongoing processes is the work by Burkardt linking quark gluon correlations andorbital momentum contributions to color Lorentz force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C86D3DD-F8E7-46DC-A020-71FF4EF721FD}" type="slidenum">
              <a:rPr lang="en-US" sz="1300"/>
              <a:pPr eaLnBrk="1" hangingPunct="1"/>
              <a:t>15</a:t>
            </a:fld>
            <a:endParaRPr lang="en-US" sz="1300"/>
          </a:p>
        </p:txBody>
      </p:sp>
      <p:sp>
        <p:nvSpPr>
          <p:cNvPr id="45059" name="Rectangle 2"/>
          <p:cNvSpPr>
            <a:spLocks noGrp="1" noRot="1" noChangeAspect="1" noChangeArrowheads="1" noTextEdit="1"/>
          </p:cNvSpPr>
          <p:nvPr>
            <p:ph type="sldImg"/>
          </p:nvPr>
        </p:nvSpPr>
        <p:spPr>
          <a:xfrm>
            <a:off x="1258888" y="720725"/>
            <a:ext cx="4800600" cy="360045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sz="900" b="1" smtClean="0">
                <a:latin typeface="Arial" pitchFamily="34" charset="0"/>
                <a:ea typeface="ＭＳ Ｐゴシック" pitchFamily="34" charset="-128"/>
              </a:rPr>
              <a:t>Here is what we understand under the 3D structure of the nucleon. It is basicaly encoded in this two tables of functions describing transverse momentum and space distributions of quark with different polarizations in proton with different polarizations. GPDs and TMDs were already introduced as extensions of pdfs to transverse space, with teansverse momentum for TMDs and transverse coordinate for GPDs. Calculations of density distributions for transversely polarized quarks in an umpolarized proton are shown on the right column for TMDs and GPDs (bottom). You can see the polarizations of quarks pointing in the x-dircetion and shifts to up (positive y) for b_T and down for k_T(negative y). In both cases we have non perturbative pieces and hard scattering, with GPDs accesible in exclusive processes and TMDs in SIDIS.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0790B8A-771A-4AA2-8656-94465A112261}" type="slidenum">
              <a:rPr lang="en-US" sz="1300"/>
              <a:pPr eaLnBrk="1" hangingPunct="1"/>
              <a:t>16</a:t>
            </a:fld>
            <a:endParaRPr lang="en-US" sz="1300"/>
          </a:p>
        </p:txBody>
      </p:sp>
      <p:sp>
        <p:nvSpPr>
          <p:cNvPr id="4710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6" tIns="48319" rIns="96636" bIns="48319" anchor="b"/>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endParaRPr lang="it-IT" sz="1300"/>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d\sigma^{\gamma^*H\rightarrow hX} \propto {\color{blue} \sum e_q^2}\int d^2\vec{k_T}d^2\vec{p}_{\perp} {\color{blue} f^{H\rightarrow q}}(x,{\color{red}\vec{k}_T})D^{q\rightarrow h}(z,{\color{red}\vec{p}_{\perp}})\delta^{(2)}(z{\color{red}\vec{k}_T}+{\color{red}\vec{p}_{\perp}}-\vec{P}_T)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300"/>
          </a:p>
        </p:txBody>
      </p:sp>
      <p:sp>
        <p:nvSpPr>
          <p:cNvPr id="50179" name="Rectangle 2"/>
          <p:cNvSpPr>
            <a:spLocks noGrp="1" noRot="1" noChangeAspect="1" noChangeArrowheads="1" noTextEdit="1"/>
          </p:cNvSpPr>
          <p:nvPr>
            <p:ph type="sldImg"/>
          </p:nvPr>
        </p:nvSpPr>
        <p:spPr>
          <a:xfrm>
            <a:off x="1258888" y="720725"/>
            <a:ext cx="4800600" cy="3600450"/>
          </a:xfrm>
          <a:ln/>
        </p:spPr>
      </p:sp>
      <p:sp>
        <p:nvSpPr>
          <p:cNvPr id="50180" name="Rectangle 3"/>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sz="1000" smtClean="0">
                <a:latin typeface="Arial" pitchFamily="34" charset="0"/>
                <a:ea typeface="ＭＳ Ｐゴシック" pitchFamily="34" charset="-128"/>
              </a:rPr>
              <a:t>First measurements in PP with transversely polarized protons were very significant and unconsistent with tiny asymmetries predicted in collinear picture.</a:t>
            </a:r>
          </a:p>
          <a:p>
            <a:pPr eaLnBrk="1" hangingPunct="1">
              <a:spcBef>
                <a:spcPct val="50000"/>
              </a:spcBef>
            </a:pPr>
            <a:r>
              <a:rPr lang="en-US" sz="1000" smtClean="0">
                <a:latin typeface="Arial" pitchFamily="34" charset="0"/>
                <a:ea typeface="ＭＳ Ｐゴシック" pitchFamily="34" charset="-128"/>
              </a:rPr>
              <a:t>One of the possible explanations was based on the polarization dependent fragmentation or Collins fragmentation function.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3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\begin{tabular}{|c|r|c|c|} \hline</a:t>
            </a:r>
          </a:p>
          <a:p>
            <a:r>
              <a:rPr lang="en-US" smtClean="0">
                <a:latin typeface="Arial" pitchFamily="34" charset="0"/>
                <a:ea typeface="ＭＳ Ｐゴシック" pitchFamily="34" charset="-128"/>
              </a:rPr>
              <a:t>%%%\multicolumn{4}{|c|}{DISTRIBUTIONS (T-even)} \\ \hline</a:t>
            </a:r>
          </a:p>
          <a:p>
            <a:r>
              <a:rPr lang="cs-CZ" smtClean="0">
                <a:latin typeface="Arial" pitchFamily="34" charset="0"/>
                <a:ea typeface="ＭＳ Ｐゴシック" pitchFamily="34" charset="-128"/>
              </a:rPr>
              <a:t>N/q &amp; U &amp; L &amp; T \\ \hline</a:t>
            </a:r>
          </a:p>
          <a:p>
            <a:r>
              <a:rPr lang="en-US" smtClean="0">
                <a:latin typeface="Arial" pitchFamily="34" charset="0"/>
                <a:ea typeface="ＭＳ Ｐゴシック" pitchFamily="34" charset="-128"/>
              </a:rPr>
              <a:t> {L} &amp; ${\color{blue}f_{L}^\perp }$ &amp;${\color{green}g_{L}^{\perp}}$ &amp; { \color{red}{\bf $h_L$}\,\,,$e_L$}  \\</a:t>
            </a:r>
          </a:p>
          <a:p>
            <a:r>
              <a:rPr lang="en-US" smtClean="0">
                <a:latin typeface="Arial" pitchFamily="34" charset="0"/>
                <a:ea typeface="ＭＳ Ｐゴシック" pitchFamily="34" charset="-128"/>
              </a:rPr>
              <a:t>\hline</a:t>
            </a:r>
          </a:p>
          <a:p>
            <a:r>
              <a:rPr lang="en-US" smtClean="0">
                <a:latin typeface="Arial" pitchFamily="34" charset="0"/>
                <a:ea typeface="ＭＳ Ｐゴシック" pitchFamily="34" charset="-128"/>
              </a:rPr>
              <a:t>\end{tabular}</a:t>
            </a:r>
            <a:endParaRPr lang="en-US" sz="1000"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3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z="1000" smtClean="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3F2631-A281-463F-8C91-F01501575860}" type="slidenum">
              <a:rPr lang="en-US" sz="1300"/>
              <a:pPr eaLnBrk="1" hangingPunct="1"/>
              <a:t>21</a:t>
            </a:fld>
            <a:endParaRPr lang="en-US" sz="1300"/>
          </a:p>
        </p:txBody>
      </p:sp>
      <p:sp>
        <p:nvSpPr>
          <p:cNvPr id="56323" name="Rectangle 2"/>
          <p:cNvSpPr>
            <a:spLocks noGrp="1" noRot="1" noChangeAspect="1" noChangeArrowheads="1" noTextEdit="1"/>
          </p:cNvSpPr>
          <p:nvPr>
            <p:ph type="sldImg"/>
          </p:nvPr>
        </p:nvSpPr>
        <p:spPr>
          <a:xfrm>
            <a:off x="1271588" y="727075"/>
            <a:ext cx="4781550" cy="3586163"/>
          </a:xfrm>
          <a:ln/>
        </p:spPr>
      </p:sp>
      <p:sp>
        <p:nvSpPr>
          <p:cNvPr id="56324" name="Rectangle 3"/>
          <p:cNvSpPr>
            <a:spLocks noGrp="1" noChangeArrowheads="1"/>
          </p:cNvSpPr>
          <p:nvPr>
            <p:ph type="body" idx="1"/>
          </p:nvPr>
        </p:nvSpPr>
        <p:spPr>
          <a:xfrm>
            <a:off x="974725" y="4560888"/>
            <a:ext cx="5365750"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\color{red} h_1H_1^\perp</a:t>
            </a:r>
            <a:endParaRPr lang="en-US" sz="1000"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z="1000" smtClean="0">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FD4C82D-5EAE-4DA5-87D5-6A397859CC22}" type="slidenum">
              <a:rPr lang="en-US" sz="1300"/>
              <a:pPr eaLnBrk="1" hangingPunct="1"/>
              <a:t>22</a:t>
            </a:fld>
            <a:endParaRPr lang="en-US" sz="1300"/>
          </a:p>
        </p:txBody>
      </p:sp>
      <p:sp>
        <p:nvSpPr>
          <p:cNvPr id="5837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6" tIns="48319" rIns="96636" bIns="48319" anchor="b"/>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endParaRPr lang="it-IT" sz="1300"/>
          </a:p>
        </p:txBody>
      </p:sp>
      <p:sp>
        <p:nvSpPr>
          <p:cNvPr id="58372" name="Rectangle 2"/>
          <p:cNvSpPr>
            <a:spLocks noGrp="1" noRot="1" noChangeAspect="1" noChangeArrowheads="1" noTextEdit="1"/>
          </p:cNvSpPr>
          <p:nvPr>
            <p:ph type="sldImg"/>
          </p:nvPr>
        </p:nvSpPr>
        <p:spPr>
          <a:xfrm>
            <a:off x="1258888" y="720725"/>
            <a:ext cx="4799012" cy="3598863"/>
          </a:xfrm>
          <a:ln/>
        </p:spPr>
      </p:sp>
      <p:sp>
        <p:nvSpPr>
          <p:cNvPr id="58373" name="Rectangle 3"/>
          <p:cNvSpPr>
            <a:spLocks noGrp="1" noChangeArrowheads="1"/>
          </p:cNvSpPr>
          <p:nvPr>
            <p:ph type="body" idx="1"/>
          </p:nvPr>
        </p:nvSpPr>
        <p:spPr>
          <a:xfrm>
            <a:off x="973138" y="4560888"/>
            <a:ext cx="53689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smtClean="0">
                <a:latin typeface="Arial" pitchFamily="34" charset="0"/>
                <a:ea typeface="ＭＳ Ｐゴシック" pitchFamily="34" charset="-128"/>
              </a:rPr>
              <a:t>One of the biggest surprises from lattice was significant dependence  of transverse momentum distributions on the spin orientation. You can see that ratio of u+(quark spin aligned with proton)/u- and quark spin antialigned is going down with K_T of the quark.</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3DE2369-38E8-40CE-AADE-68B81DBC53C6}" type="slidenum">
              <a:rPr lang="en-US" sz="1300"/>
              <a:pPr eaLnBrk="1" hangingPunct="1"/>
              <a:t>24</a:t>
            </a:fld>
            <a:endParaRPr lang="en-US" sz="13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7051146-4F7F-475B-A652-C53BF1F5586B}" type="slidenum">
              <a:rPr lang="en-US" sz="1300"/>
              <a:pPr eaLnBrk="1" hangingPunct="1"/>
              <a:t>25</a:t>
            </a:fld>
            <a:endParaRPr lang="en-US" sz="13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\mu_{sea}^2 &gt; \mu_{d}^2 &gt;\mu_u^2\\</a:t>
            </a:r>
          </a:p>
          <a:p>
            <a:r>
              <a:rPr lang="en-US" smtClean="0">
                <a:latin typeface="Arial" pitchFamily="34" charset="0"/>
                <a:ea typeface="ＭＳ Ｐゴシック" pitchFamily="34" charset="-128"/>
              </a:rPr>
              <a:t>D_1^{q\rightarrow h}(x,k_T)=D_1^{q\rightarrow h}\frac{1}{\pi\sigma_h^2}e^{-\frac{p_T^2}{\sigma_h^2}}</a:t>
            </a:r>
          </a:p>
          <a:p>
            <a:r>
              <a:rPr lang="en-US" b="1" smtClean="0">
                <a:latin typeface="Arial" pitchFamily="34" charset="0"/>
                <a:ea typeface="ＭＳ Ｐゴシック" pitchFamily="34" charset="-128"/>
              </a:rPr>
              <a:t>Sea/d/u 1.02 </a:t>
            </a:r>
            <a:r>
              <a:rPr lang="en-US" smtClean="0">
                <a:latin typeface="Arial" pitchFamily="34" charset="0"/>
                <a:ea typeface="ＭＳ Ｐゴシック" pitchFamily="34" charset="-128"/>
              </a:rPr>
              <a:t>± </a:t>
            </a:r>
            <a:r>
              <a:rPr lang="en-US" b="1" smtClean="0">
                <a:latin typeface="Arial" pitchFamily="34" charset="0"/>
                <a:ea typeface="ＭＳ Ｐゴシック" pitchFamily="34" charset="-128"/>
              </a:rPr>
              <a:t>0.47 0.46 </a:t>
            </a:r>
            <a:r>
              <a:rPr lang="en-US" smtClean="0">
                <a:latin typeface="Arial" pitchFamily="34" charset="0"/>
                <a:ea typeface="ＭＳ Ｐゴシック" pitchFamily="34" charset="-128"/>
              </a:rPr>
              <a:t>± </a:t>
            </a:r>
            <a:r>
              <a:rPr lang="en-US" b="1" smtClean="0">
                <a:latin typeface="Arial" pitchFamily="34" charset="0"/>
                <a:ea typeface="ＭＳ Ｐゴシック" pitchFamily="34" charset="-128"/>
              </a:rPr>
              <a:t>0.55 0.38 </a:t>
            </a:r>
            <a:r>
              <a:rPr lang="en-US" smtClean="0">
                <a:latin typeface="Arial" pitchFamily="34" charset="0"/>
                <a:ea typeface="ＭＳ Ｐゴシック" pitchFamily="34" charset="-128"/>
              </a:rPr>
              <a:t>± </a:t>
            </a:r>
            <a:r>
              <a:rPr lang="en-US" b="1" smtClean="0">
                <a:latin typeface="Arial" pitchFamily="34" charset="0"/>
                <a:ea typeface="ＭＳ Ｐゴシック" pitchFamily="34" charset="-128"/>
              </a:rPr>
              <a:t>0.46 unf/fav 0.21 </a:t>
            </a:r>
            <a:r>
              <a:rPr lang="en-US" smtClean="0">
                <a:latin typeface="Arial" pitchFamily="34" charset="0"/>
                <a:ea typeface="ＭＳ Ｐゴシック" pitchFamily="34" charset="-128"/>
              </a:rPr>
              <a:t>± </a:t>
            </a:r>
            <a:r>
              <a:rPr lang="en-US" b="1" smtClean="0">
                <a:latin typeface="Arial" pitchFamily="34" charset="0"/>
                <a:ea typeface="ＭＳ Ｐゴシック" pitchFamily="34" charset="-128"/>
              </a:rPr>
              <a:t>0.08 0.19 </a:t>
            </a:r>
            <a:r>
              <a:rPr lang="en-US" smtClean="0">
                <a:latin typeface="Arial" pitchFamily="34" charset="0"/>
                <a:ea typeface="ＭＳ Ｐゴシック" pitchFamily="34" charset="-128"/>
              </a:rPr>
              <a:t>± </a:t>
            </a:r>
            <a:r>
              <a:rPr lang="en-US" b="1" smtClean="0">
                <a:latin typeface="Arial" pitchFamily="34" charset="0"/>
                <a:ea typeface="ＭＳ Ｐゴシック" pitchFamily="34" charset="-128"/>
              </a:rPr>
              <a:t>0.07</a:t>
            </a:r>
          </a:p>
          <a:p>
            <a:r>
              <a:rPr lang="en-US" smtClean="0">
                <a:latin typeface="Arial" pitchFamily="34" charset="0"/>
                <a:ea typeface="ＭＳ Ｐゴシック" pitchFamily="34" charset="-128"/>
              </a:rPr>
              <a:t>GeV</a:t>
            </a:r>
            <a:r>
              <a:rPr lang="en-US" b="1" smtClean="0">
                <a:latin typeface="Arial" pitchFamily="34" charset="0"/>
                <a:ea typeface="ＭＳ Ｐゴシック" pitchFamily="34" charset="-128"/>
              </a:rPr>
              <a:t>2</a:t>
            </a:r>
          </a:p>
          <a:p>
            <a:r>
              <a:rPr lang="en-US" smtClean="0">
                <a:latin typeface="Arial" pitchFamily="34" charset="0"/>
                <a:ea typeface="ＭＳ Ｐゴシック" pitchFamily="34" charset="-128"/>
              </a:rPr>
              <a:t>f_1^q(x,k_T)=f_1^q\frac{1}{\pi\mu_q^2}e^{-\frac{k_T^2}{\mu_q^2}}</a:t>
            </a:r>
          </a:p>
          <a:p>
            <a:endParaRPr lang="en-US" smtClean="0">
              <a:latin typeface="Arial" pitchFamily="34" charset="0"/>
              <a:ea typeface="ＭＳ Ｐゴシック" pitchFamily="34"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3A69603-3478-464F-926C-BBB9432A2846}" type="slidenum">
              <a:rPr lang="en-US" sz="1300"/>
              <a:pPr eaLnBrk="1" hangingPunct="1"/>
              <a:t>26</a:t>
            </a:fld>
            <a:endParaRPr 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A9333E8-60A8-4615-95D8-3859AE61BCC2}" type="slidenum">
              <a:rPr lang="en-US" sz="1300"/>
              <a:pPr eaLnBrk="1" hangingPunct="1"/>
              <a:t>27</a:t>
            </a:fld>
            <a:endParaRPr lang="en-US" sz="1300"/>
          </a:p>
        </p:txBody>
      </p:sp>
      <p:sp>
        <p:nvSpPr>
          <p:cNvPr id="67587" name="Rectangle 2"/>
          <p:cNvSpPr>
            <a:spLocks noGrp="1" noRot="1" noChangeAspect="1" noChangeArrowheads="1" noTextEdit="1"/>
          </p:cNvSpPr>
          <p:nvPr>
            <p:ph type="sldImg"/>
          </p:nvPr>
        </p:nvSpPr>
        <p:spPr>
          <a:xfrm>
            <a:off x="1258888" y="720725"/>
            <a:ext cx="4800600" cy="360045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GPDs describing unpolarized and longitudina;ly polarized quarks can be accessed in the DVCS process. The unpolarized one or H, as it was shown by Patrizia was already measured with reasonable precision with unpolarized targets. Here is an example of an observable with longitudinal target.</a:t>
            </a:r>
          </a:p>
          <a:p>
            <a:r>
              <a:rPr lang="en-US" smtClean="0">
                <a:latin typeface="Arial" pitchFamily="34" charset="0"/>
                <a:ea typeface="ＭＳ Ｐゴシック" pitchFamily="34" charset="-128"/>
              </a:rPr>
              <a:t>\sigma_{UU}^{\cos2\phi}\propto |&lt;{\cal{E}}_T&gt;|^2 Slide down here shows the actual extraction of the GPD (CFF) using Guidal fitter.</a:t>
            </a:r>
          </a:p>
          <a:p>
            <a:r>
              <a:rPr lang="en-US" smtClean="0">
                <a:latin typeface="Arial" pitchFamily="34" charset="0"/>
                <a:ea typeface="ＭＳ Ｐゴシック" pitchFamily="34" charset="-128"/>
              </a:rPr>
              <a:t>We have already pretty reasonable study of H~ (long.pol) GPD from 6 GeV data. To access the GPD E we have to go to transversely polarized target, and here is a projection plot from our proposal which was submitted to this PAC. The situation with transversity GPDs is more complicated and untill recently there was no any simple way to access them.</a:t>
            </a:r>
          </a:p>
          <a:p>
            <a:r>
              <a:rPr lang="en-US" smtClean="0">
                <a:latin typeface="Arial" pitchFamily="34" charset="0"/>
                <a:ea typeface="ＭＳ Ｐゴシック" pitchFamily="34" charset="-128"/>
              </a:rPr>
              <a:t>Calculations for transverse photon by Liuti and Goldstein and Kroll and Gloskokov opened new exciting possibilities to access these GPDs. In particular as you can see the cos2 moment of the x-section is sensitive to the GPD eT andcurves look consistent with data points. Longitudinal target asymmetries provide access to other combination of GPDs and the double spin asymmetry may be a great observable to access the the transversity GPD.  The work in this direction is in progress and we hope pion production willindeed become an important source for GPD studies.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sz="1800" smtClean="0">
                <a:latin typeface="Arial" pitchFamily="34" charset="0"/>
                <a:ea typeface="ＭＳ Ｐゴシック" pitchFamily="34" charset="-128"/>
              </a:rPr>
              <a:t> luminosity: L</a:t>
            </a:r>
            <a:r>
              <a:rPr lang="en-US" sz="1800" baseline="-25000" smtClean="0">
                <a:latin typeface="Arial" pitchFamily="34" charset="0"/>
                <a:ea typeface="ＭＳ Ｐゴシック" pitchFamily="34" charset="-128"/>
              </a:rPr>
              <a:t>av</a:t>
            </a:r>
            <a:r>
              <a:rPr lang="en-US" sz="1800" smtClean="0">
                <a:latin typeface="Arial" pitchFamily="34" charset="0"/>
                <a:ea typeface="ＭＳ Ｐゴシック" pitchFamily="34" charset="-128"/>
              </a:rPr>
              <a:t> = 2 x 10</a:t>
            </a:r>
            <a:r>
              <a:rPr lang="en-US" sz="1800" baseline="30000" smtClean="0">
                <a:latin typeface="Arial" pitchFamily="34" charset="0"/>
                <a:ea typeface="ＭＳ Ｐゴシック" pitchFamily="34" charset="-128"/>
              </a:rPr>
              <a:t>35 </a:t>
            </a:r>
            <a:r>
              <a:rPr lang="en-US" sz="1800" smtClean="0">
                <a:latin typeface="Arial" pitchFamily="34" charset="0"/>
                <a:ea typeface="ＭＳ Ｐゴシック" pitchFamily="34" charset="-128"/>
              </a:rPr>
              <a:t>(</a:t>
            </a:r>
            <a:r>
              <a:rPr lang="en-US" sz="1600" smtClean="0">
                <a:latin typeface="Arial" pitchFamily="34" charset="0"/>
                <a:ea typeface="ＭＳ Ｐゴシック" pitchFamily="34" charset="-128"/>
              </a:rPr>
              <a:t>10% of available beam time: I</a:t>
            </a:r>
            <a:r>
              <a:rPr lang="en-US" sz="1600" baseline="-25000" smtClean="0">
                <a:latin typeface="Arial" pitchFamily="34" charset="0"/>
                <a:ea typeface="ＭＳ Ｐゴシック" pitchFamily="34" charset="-128"/>
              </a:rPr>
              <a:t>av </a:t>
            </a:r>
            <a:r>
              <a:rPr lang="en-US" sz="1600" smtClean="0">
                <a:latin typeface="Arial" pitchFamily="34" charset="0"/>
                <a:ea typeface="ＭＳ Ｐゴシック" pitchFamily="34" charset="-128"/>
              </a:rPr>
              <a:t>= 15 nA</a:t>
            </a:r>
            <a:r>
              <a:rPr lang="en-US" sz="1800" smtClean="0">
                <a:latin typeface="Arial" pitchFamily="34" charset="0"/>
                <a:ea typeface="ＭＳ Ｐゴシック" pitchFamily="34" charset="-128"/>
              </a:rPr>
              <a:t>)</a:t>
            </a:r>
          </a:p>
          <a:p>
            <a:pPr marL="0" lvl="1"/>
            <a:r>
              <a:rPr lang="en-US" sz="1800" smtClean="0">
                <a:latin typeface="Arial" pitchFamily="34" charset="0"/>
                <a:ea typeface="ＭＳ Ｐゴシック" pitchFamily="34" charset="-128"/>
              </a:rPr>
              <a:t>Reconstruction eff for mu+/- pairs 8%</a:t>
            </a:r>
          </a:p>
          <a:p>
            <a:pPr marL="0" lvl="1"/>
            <a:r>
              <a:rPr lang="en-US" sz="1600" smtClean="0">
                <a:latin typeface="Arial" pitchFamily="34" charset="0"/>
                <a:ea typeface="ＭＳ Ｐゴシック" pitchFamily="34" charset="-128"/>
              </a:rPr>
              <a:t>= 2 yrs at 50% efficiency) with</a:t>
            </a:r>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Note that SSA  A_N^sin(phi-phi_s) is scaled by 2/pi</a:t>
            </a:r>
          </a:p>
          <a:p>
            <a:pPr>
              <a:spcBef>
                <a:spcPts val="1800"/>
              </a:spcBef>
              <a:buSzPct val="200000"/>
              <a:buFontTx/>
              <a:buChar char="•"/>
            </a:pPr>
            <a:r>
              <a:rPr lang="en-US" smtClean="0">
                <a:solidFill>
                  <a:srgbClr val="009900"/>
                </a:solidFill>
                <a:latin typeface="Arial" pitchFamily="34" charset="0"/>
                <a:ea typeface="ヒラギノ角ゴ ProN W3" charset="-128"/>
                <a:sym typeface="Arial" pitchFamily="34" charset="0"/>
              </a:rPr>
              <a:t>M = 4 – 8.5 GeV  </a:t>
            </a:r>
            <a:r>
              <a:rPr lang="en-US" smtClean="0">
                <a:solidFill>
                  <a:srgbClr val="000000"/>
                </a:solidFill>
                <a:latin typeface="Arial" pitchFamily="34" charset="0"/>
                <a:ea typeface="ヒラギノ角ゴ ProN W3" charset="-128"/>
                <a:sym typeface="Arial" pitchFamily="34" charset="0"/>
              </a:rPr>
              <a:t>(avoid J/Ψ contamination)</a:t>
            </a:r>
          </a:p>
          <a:p>
            <a:pPr>
              <a:spcBef>
                <a:spcPts val="1800"/>
              </a:spcBef>
              <a:buSzPct val="200000"/>
              <a:buFontTx/>
              <a:buChar char="•"/>
            </a:pPr>
            <a:r>
              <a:rPr lang="en-US" smtClean="0">
                <a:solidFill>
                  <a:srgbClr val="009900"/>
                </a:solidFill>
                <a:latin typeface="Arial" pitchFamily="34" charset="0"/>
                <a:ea typeface="ヒラギノ角ゴ ProN W3" charset="-128"/>
                <a:sym typeface="Arial" pitchFamily="34" charset="0"/>
              </a:rPr>
              <a:t>p</a:t>
            </a:r>
            <a:r>
              <a:rPr lang="en-US" baseline="-25000" smtClean="0">
                <a:solidFill>
                  <a:srgbClr val="009900"/>
                </a:solidFill>
                <a:latin typeface="Arial" pitchFamily="34" charset="0"/>
                <a:ea typeface="ヒラギノ角ゴ ProN W3" charset="-128"/>
                <a:sym typeface="Arial" pitchFamily="34" charset="0"/>
              </a:rPr>
              <a:t>T</a:t>
            </a:r>
            <a:r>
              <a:rPr lang="en-US" smtClean="0">
                <a:solidFill>
                  <a:srgbClr val="009900"/>
                </a:solidFill>
                <a:latin typeface="Arial" pitchFamily="34" charset="0"/>
                <a:ea typeface="ヒラギノ角ゴ ProN W3" charset="-128"/>
                <a:sym typeface="Arial" pitchFamily="34" charset="0"/>
              </a:rPr>
              <a:t> = 0 – 3 GeV</a:t>
            </a:r>
          </a:p>
          <a:p>
            <a:endParaRPr lang="en-US" smtClean="0">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4-9 GeV/c</a:t>
            </a:r>
            <a:r>
              <a:rPr lang="en-US" b="1" smtClean="0">
                <a:latin typeface="Arial" pitchFamily="34" charset="0"/>
                <a:ea typeface="ＭＳ Ｐゴシック" pitchFamily="34" charset="-128"/>
              </a:rPr>
              <a:t>2, 2 years,   </a:t>
            </a:r>
          </a:p>
          <a:p>
            <a:r>
              <a:rPr lang="en-US" b="1" smtClean="0">
                <a:latin typeface="Arial" pitchFamily="34" charset="0"/>
                <a:ea typeface="ＭＳ Ｐゴシック" pitchFamily="34" charset="-128"/>
              </a:rPr>
              <a:t>flux is 4 </a:t>
            </a:r>
            <a:r>
              <a:rPr lang="en-US" smtClean="0">
                <a:latin typeface="Arial" pitchFamily="34" charset="0"/>
                <a:ea typeface="ＭＳ Ｐゴシック" pitchFamily="34" charset="-128"/>
              </a:rPr>
              <a:t> </a:t>
            </a:r>
            <a:r>
              <a:rPr lang="en-US" b="1" smtClean="0">
                <a:latin typeface="Arial" pitchFamily="34" charset="0"/>
                <a:ea typeface="ＭＳ Ｐゴシック" pitchFamily="34" charset="-128"/>
              </a:rPr>
              <a:t>10^</a:t>
            </a:r>
            <a:r>
              <a:rPr lang="en-US" smtClean="0">
                <a:latin typeface="Arial" pitchFamily="34" charset="0"/>
                <a:ea typeface="ＭＳ Ｐゴシック" pitchFamily="34" charset="-128"/>
              </a:rPr>
              <a:t>8 </a:t>
            </a:r>
            <a:r>
              <a:rPr lang="en-US" b="1" smtClean="0">
                <a:latin typeface="Arial" pitchFamily="34" charset="0"/>
                <a:ea typeface="ＭＳ Ｐゴシック" pitchFamily="34" charset="-128"/>
              </a:rPr>
              <a:t>muons for a spill of 9.6 s length</a:t>
            </a:r>
          </a:p>
          <a:p>
            <a:r>
              <a:rPr lang="en-US" b="1" smtClean="0">
                <a:latin typeface="Arial" pitchFamily="34" charset="0"/>
                <a:ea typeface="ＭＳ Ｐゴシック" pitchFamily="34" charset="-128"/>
              </a:rPr>
              <a:t>Systematics</a:t>
            </a:r>
          </a:p>
          <a:p>
            <a:r>
              <a:rPr lang="en-US" smtClean="0">
                <a:latin typeface="Arial" pitchFamily="34" charset="0"/>
                <a:ea typeface="ＭＳ Ｐゴシック" pitchFamily="34" charset="-128"/>
              </a:rPr>
              <a:t>lower resolution along the z axis caused by the hadron absorber + acceptance variations from one target cell to another</a:t>
            </a:r>
          </a:p>
          <a:p>
            <a:r>
              <a:rPr lang="en-US" smtClean="0">
                <a:latin typeface="Arial" pitchFamily="34" charset="0"/>
                <a:ea typeface="ＭＳ Ｐゴシック" pitchFamily="34" charset="-128"/>
              </a:rPr>
              <a:t>intrinsic charm contributions are negligible</a:t>
            </a:r>
          </a:p>
          <a:p>
            <a:r>
              <a:rPr lang="en-US" smtClean="0">
                <a:latin typeface="Arial" pitchFamily="34" charset="0"/>
                <a:ea typeface="ＭＳ Ｐゴシック" pitchFamily="34" charset="-128"/>
              </a:rPr>
              <a:t>in the region of the dimuon invariant mass between 4 GeV=c2 &lt; M &lt; 9 GeV=c2</a:t>
            </a:r>
          </a:p>
          <a:p>
            <a:r>
              <a:rPr lang="en-US" smtClean="0">
                <a:latin typeface="Arial" pitchFamily="34" charset="0"/>
                <a:ea typeface="ＭＳ Ｐゴシック" pitchFamily="34" charset="-128"/>
              </a:rPr>
              <a:t>absorber will be entirely constructed from alumina</a:t>
            </a:r>
          </a:p>
          <a:p>
            <a:r>
              <a:rPr lang="en-US" smtClean="0">
                <a:latin typeface="Arial" pitchFamily="34" charset="0"/>
                <a:ea typeface="ＭＳ Ｐゴシック" pitchFamily="34" charset="-128"/>
              </a:rPr>
              <a:t>(Al</a:t>
            </a:r>
            <a:r>
              <a:rPr lang="en-US" b="1" smtClean="0">
                <a:latin typeface="Arial" pitchFamily="34" charset="0"/>
                <a:ea typeface="ＭＳ Ｐゴシック" pitchFamily="34" charset="-128"/>
              </a:rPr>
              <a:t>2</a:t>
            </a:r>
            <a:r>
              <a:rPr lang="en-US" smtClean="0">
                <a:latin typeface="Arial" pitchFamily="34" charset="0"/>
                <a:ea typeface="ＭＳ Ｐゴシック" pitchFamily="34" charset="-128"/>
              </a:rPr>
              <a:t>O</a:t>
            </a:r>
            <a:r>
              <a:rPr lang="en-US" b="1" smtClean="0">
                <a:latin typeface="Arial" pitchFamily="34" charset="0"/>
                <a:ea typeface="ＭＳ Ｐゴシック" pitchFamily="34" charset="-128"/>
              </a:rPr>
              <a:t>3</a:t>
            </a:r>
            <a:r>
              <a:rPr lang="en-US" smtClean="0">
                <a:latin typeface="Arial" pitchFamily="34" charset="0"/>
                <a:ea typeface="ＭＳ Ｐゴシック" pitchFamily="34" charset="-128"/>
              </a:rPr>
              <a:t>) we will reduce the amount of multiple scattering by a factor of about 2.2</a:t>
            </a:r>
          </a:p>
          <a:p>
            <a:r>
              <a:rPr lang="en-US" b="1" smtClean="0">
                <a:latin typeface="Arial" pitchFamily="34" charset="0"/>
                <a:ea typeface="ＭＳ Ｐゴシック" pitchFamily="34" charset="-128"/>
              </a:rPr>
              <a:t>jS</a:t>
            </a:r>
            <a:r>
              <a:rPr lang="en-US" smtClean="0">
                <a:latin typeface="Arial" pitchFamily="34" charset="0"/>
                <a:ea typeface="ＭＳ Ｐゴシック" pitchFamily="34" charset="-128"/>
              </a:rPr>
              <a:t>T </a:t>
            </a:r>
            <a:r>
              <a:rPr lang="en-US" b="1" smtClean="0">
                <a:latin typeface="Arial" pitchFamily="34" charset="0"/>
                <a:ea typeface="ＭＳ Ｐゴシック" pitchFamily="34" charset="-128"/>
              </a:rPr>
              <a:t>j </a:t>
            </a:r>
            <a:r>
              <a:rPr lang="en-US" smtClean="0">
                <a:latin typeface="Arial" pitchFamily="34" charset="0"/>
                <a:ea typeface="ＭＳ Ｐゴシック" pitchFamily="34" charset="-128"/>
              </a:rPr>
              <a:t>= 90%</a:t>
            </a:r>
          </a:p>
          <a:p>
            <a:r>
              <a:rPr lang="en-US" smtClean="0">
                <a:latin typeface="Arial" pitchFamily="34" charset="0"/>
                <a:ea typeface="ＭＳ Ｐゴシック" pitchFamily="34" charset="-128"/>
              </a:rPr>
              <a:t>for the polarisation of the target material and f = 0:22 for the dilution factor. 190 GeV pion beam.</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41A77AE-4C40-4060-9F9A-2E7C9807F49C}" type="slidenum">
              <a:rPr lang="en-US" sz="1300"/>
              <a:pPr eaLnBrk="1" hangingPunct="1"/>
              <a:t>30</a:t>
            </a:fld>
            <a:endParaRPr 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Hall C requires three superconducting quadrupole magnets (Q1, Q2, and Q3), an HB dipole and a superconducting dipole magnet for the Super High Momentum Spectrometer (SHMS) to be installed within its Continuous Electron Beam Accelerator Facility (CEBAF). </a:t>
            </a:r>
          </a:p>
          <a:p>
            <a:endParaRPr lang="en-US" smtClean="0">
              <a:latin typeface="Arial" pitchFamily="34" charset="0"/>
              <a:ea typeface="ＭＳ Ｐゴシック" pitchFamily="34" charset="-128"/>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C4B5227-F98E-4952-97D7-5E7BCD892EAD}" type="slidenum">
              <a:rPr lang="en-US" sz="1300"/>
              <a:pPr eaLnBrk="1" hangingPunct="1"/>
              <a:t>31</a:t>
            </a:fld>
            <a:endParaRPr 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 </a:t>
            </a:r>
            <a:r>
              <a:rPr lang="en-US" sz="1400" smtClean="0">
                <a:latin typeface="Arial" pitchFamily="34" charset="0"/>
                <a:ea typeface="ＭＳ Ｐゴシック" pitchFamily="34" charset="-128"/>
              </a:rPr>
              <a:t>precision measurement of azimuthal moments (sin2</a:t>
            </a:r>
            <a:r>
              <a:rPr lang="en-US" sz="1400" smtClean="0">
                <a:latin typeface="Symbol" pitchFamily="18" charset="2"/>
                <a:ea typeface="ＭＳ Ｐゴシック" pitchFamily="34" charset="-128"/>
              </a:rPr>
              <a:t>f</a:t>
            </a:r>
            <a:r>
              <a:rPr lang="en-US" sz="1400" smtClean="0">
                <a:latin typeface="Arial" pitchFamily="34" charset="0"/>
                <a:ea typeface="ＭＳ Ｐゴシック" pitchFamily="34" charset="-128"/>
              </a:rPr>
              <a:t>, cos2</a:t>
            </a:r>
            <a:r>
              <a:rPr lang="en-US" sz="1400" smtClean="0">
                <a:latin typeface="Symbol" pitchFamily="18" charset="2"/>
                <a:ea typeface="ＭＳ Ｐゴシック" pitchFamily="34" charset="-128"/>
              </a:rPr>
              <a:t>f, </a:t>
            </a:r>
            <a:r>
              <a:rPr lang="en-US" sz="1400" smtClean="0">
                <a:latin typeface="Arial" pitchFamily="34" charset="0"/>
                <a:ea typeface="ＭＳ Ｐゴシック" pitchFamily="34" charset="-128"/>
              </a:rPr>
              <a:t>sin</a:t>
            </a:r>
            <a:r>
              <a:rPr lang="en-US" sz="1400" smtClean="0">
                <a:latin typeface="Symbol" pitchFamily="18" charset="2"/>
                <a:ea typeface="ＭＳ Ｐゴシック" pitchFamily="34" charset="-128"/>
              </a:rPr>
              <a:t>f) </a:t>
            </a:r>
            <a:r>
              <a:rPr lang="en-US" sz="1400" smtClean="0">
                <a:latin typeface="Arial" pitchFamily="34" charset="0"/>
                <a:ea typeface="ＭＳ Ｐゴシック" pitchFamily="34" charset="-128"/>
              </a:rPr>
              <a:t> in semi-inclusive pion production in DIS with CLAS12 will allow to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5BEF3A3-015A-49D0-B22F-6D6166541293}" type="slidenum">
              <a:rPr lang="en-US" sz="1300"/>
              <a:pPr eaLnBrk="1" hangingPunct="1"/>
              <a:t>34</a:t>
            </a:fld>
            <a:endParaRPr lang="en-US" sz="1300"/>
          </a:p>
        </p:txBody>
      </p:sp>
      <p:sp>
        <p:nvSpPr>
          <p:cNvPr id="79875" name="Rectangle 2"/>
          <p:cNvSpPr>
            <a:spLocks noGrp="1" noRot="1" noChangeAspect="1" noChangeArrowheads="1" noTextEdit="1"/>
          </p:cNvSpPr>
          <p:nvPr>
            <p:ph type="sldImg"/>
          </p:nvPr>
        </p:nvSpPr>
        <p:spPr>
          <a:xfrm>
            <a:off x="1258888" y="720725"/>
            <a:ext cx="4800600" cy="360045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29C8500-96D6-40CA-B20C-AA37A1515D71}" type="slidenum">
              <a:rPr lang="en-US" sz="1300"/>
              <a:pPr eaLnBrk="1" hangingPunct="1"/>
              <a:t>3</a:t>
            </a:fld>
            <a:endParaRPr lang="en-US" sz="13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smtClean="0">
                <a:latin typeface="Arial" pitchFamily="34" charset="0"/>
                <a:ea typeface="ＭＳ Ｐゴシック" pitchFamily="34" charset="-128"/>
              </a:rPr>
              <a:t>Factorization proven</a:t>
            </a:r>
          </a:p>
          <a:p>
            <a:pPr>
              <a:buFontTx/>
              <a:buChar char="•"/>
            </a:pPr>
            <a:r>
              <a:rPr lang="en-US" smtClean="0">
                <a:latin typeface="Arial" pitchFamily="34" charset="0"/>
                <a:ea typeface="ＭＳ Ｐゴシック" pitchFamily="34" charset="-128"/>
              </a:rPr>
              <a:t>Evolution known</a:t>
            </a:r>
          </a:p>
          <a:p>
            <a:pPr>
              <a:buFontTx/>
              <a:buChar char="•"/>
            </a:pPr>
            <a:r>
              <a:rPr lang="en-US" smtClean="0">
                <a:latin typeface="Arial" pitchFamily="34" charset="0"/>
                <a:ea typeface="ＭＳ Ｐゴシック" pitchFamily="34" charset="-128"/>
              </a:rPr>
              <a:t>Extracted at BELLE for </a:t>
            </a:r>
            <a:r>
              <a:rPr lang="en-US" smtClean="0">
                <a:latin typeface="Symbol" pitchFamily="18" charset="2"/>
                <a:ea typeface="ＭＳ Ｐゴシック" pitchFamily="34" charset="-128"/>
              </a:rPr>
              <a:t>pp</a:t>
            </a:r>
            <a:r>
              <a:rPr lang="en-US" smtClean="0">
                <a:latin typeface="Arial" pitchFamily="34" charset="0"/>
                <a:ea typeface="ＭＳ Ｐゴシック" pitchFamily="34" charset="-128"/>
              </a:rPr>
              <a:t> pairs, </a:t>
            </a:r>
          </a:p>
          <a:p>
            <a:r>
              <a:rPr lang="en-US" smtClean="0">
                <a:latin typeface="Arial" pitchFamily="34" charset="0"/>
                <a:ea typeface="ＭＳ Ｐゴシック" pitchFamily="34" charset="-128"/>
              </a:rPr>
              <a:t>        planned for </a:t>
            </a:r>
            <a:r>
              <a:rPr lang="en-US" smtClean="0">
                <a:latin typeface="Symbol" pitchFamily="18" charset="2"/>
                <a:ea typeface="ＭＳ Ｐゴシック" pitchFamily="34" charset="-128"/>
              </a:rPr>
              <a:t>p</a:t>
            </a:r>
            <a:r>
              <a:rPr lang="en-US" smtClean="0">
                <a:latin typeface="Arial" pitchFamily="34" charset="0"/>
                <a:ea typeface="ＭＳ Ｐゴシック" pitchFamily="34" charset="-128"/>
              </a:rPr>
              <a:t>K pairs</a:t>
            </a:r>
          </a:p>
          <a:p>
            <a:endParaRPr lang="en-US" smtClean="0">
              <a:latin typeface="Arial" pitchFamily="34" charset="0"/>
              <a:ea typeface="ＭＳ Ｐゴシック" pitchFamily="34" charset="-128"/>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CFFE732-F099-49CD-A88E-593063ACC76B}" type="slidenum">
              <a:rPr lang="en-US" sz="1300"/>
              <a:pPr eaLnBrk="1" hangingPunct="1"/>
              <a:t>35</a:t>
            </a:fld>
            <a:endParaRPr 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8A76B9-EDD4-439D-AF37-1980FE468318}" type="slidenum">
              <a:rPr lang="en-US" sz="1300"/>
              <a:pPr eaLnBrk="1" hangingPunct="1"/>
              <a:t>37</a:t>
            </a:fld>
            <a:endParaRPr lang="en-US" sz="1300"/>
          </a:p>
        </p:txBody>
      </p:sp>
      <p:sp>
        <p:nvSpPr>
          <p:cNvPr id="84995" name="Rectangle 2"/>
          <p:cNvSpPr>
            <a:spLocks noGrp="1" noRot="1" noChangeAspect="1" noChangeArrowheads="1" noTextEdit="1"/>
          </p:cNvSpPr>
          <p:nvPr>
            <p:ph type="sldImg"/>
          </p:nvPr>
        </p:nvSpPr>
        <p:spPr>
          <a:xfrm>
            <a:off x="1258888" y="720725"/>
            <a:ext cx="4800600" cy="360045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\sigma_{LU}^{\sin\phi}\propto F_1\cal{H}+\xi(F_1+F_2)\cal{\tilde{H}}</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GPDs describing unpolarized and longitudina;ly polarized quarks can be accessed in the DVCS process. The unpolarized one or H, as it was shown by Patrizia was already measured with reasonable precision with unpolarized targets. Here is an example of an observable with longitudinal target.</a:t>
            </a:r>
          </a:p>
          <a:p>
            <a:r>
              <a:rPr lang="en-US" smtClean="0">
                <a:latin typeface="Arial" pitchFamily="34" charset="0"/>
                <a:ea typeface="ＭＳ Ｐゴシック" pitchFamily="34" charset="-128"/>
              </a:rPr>
              <a:t>\sigma_{UU}^{\cos2\phi}\propto |&lt;{\cal{E}}_T&gt;|^2 Slide down here shows the actual extraction of the GPD (CFF) using Guidal fitter.</a:t>
            </a:r>
          </a:p>
          <a:p>
            <a:r>
              <a:rPr lang="en-US" smtClean="0">
                <a:latin typeface="Arial" pitchFamily="34" charset="0"/>
                <a:ea typeface="ＭＳ Ｐゴシック" pitchFamily="34" charset="-128"/>
              </a:rPr>
              <a:t>We have already pretty reasonable study of H~ (long.pol) GPD from 6 GeV data. To access the GPD E we have to go to transversely polarized target, and here is a projection plot from our proposal which was submitted to this PAC. The situation with transversity GPDs is more complicated and untill recently there was no any simple way to access them.</a:t>
            </a:r>
          </a:p>
          <a:p>
            <a:r>
              <a:rPr lang="en-US" smtClean="0">
                <a:latin typeface="Arial" pitchFamily="34" charset="0"/>
                <a:ea typeface="ＭＳ Ｐゴシック" pitchFamily="34" charset="-128"/>
              </a:rPr>
              <a:t>Calculations for transverse photon by Liuti and Goldstein and Kroll and Gloskokov opened new exciting possibilities to access these GPDs. In particular as you can see the cos2 moment of the x-section is sensitive to the GPD eT andcurves look consistent with data points. Longitudinal target asymmetries provide access to other combination of GPDs and the double spin asymmetry may be a great observable to access the the transversity GPD.  The work in this direction is in progress and we hope pion production willindeed become an important source for GPD studies.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a typeface="ＭＳ Ｐゴシック" pitchFamily="34" charset="-128"/>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310A7A2-27B6-46C2-87A2-94A662C25BA1}" type="slidenum">
              <a:rPr lang="en-US" sz="1300"/>
              <a:pPr eaLnBrk="1" hangingPunct="1"/>
              <a:t>38</a:t>
            </a:fld>
            <a:endParaRPr 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43F1A5-DC96-4F20-9B65-BD570FA65CE7}" type="slidenum">
              <a:rPr lang="en-US" sz="1300"/>
              <a:pPr eaLnBrk="1" hangingPunct="1"/>
              <a:t>40</a:t>
            </a:fld>
            <a:endParaRPr lang="en-US" sz="1300"/>
          </a:p>
        </p:txBody>
      </p:sp>
      <p:sp>
        <p:nvSpPr>
          <p:cNvPr id="90115" name="Rectangle 2"/>
          <p:cNvSpPr>
            <a:spLocks noGrp="1" noRot="1" noChangeAspect="1" noChangeArrowheads="1" noTextEdit="1"/>
          </p:cNvSpPr>
          <p:nvPr>
            <p:ph type="sldImg"/>
          </p:nvPr>
        </p:nvSpPr>
        <p:spPr>
          <a:xfrm>
            <a:off x="1258888" y="720725"/>
            <a:ext cx="4800600" cy="3600450"/>
          </a:xfrm>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\sigma_{LU}^{\sin\phi}\propto F_1\cal{H}+\xi(F_1+F_2)\cal{\tilde{H}}</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GPDs describing unpolarized and longitudina;ly polarized quarks can be accessed in the DVCS process. The unpolarized one or H, as it was shown by Patrizia was already measured with reasonable precision with unpolarized targets. Here is an example of an observable with longitudinal target.</a:t>
            </a:r>
          </a:p>
          <a:p>
            <a:r>
              <a:rPr lang="en-US" smtClean="0">
                <a:latin typeface="Arial" pitchFamily="34" charset="0"/>
                <a:ea typeface="ＭＳ Ｐゴシック" pitchFamily="34" charset="-128"/>
              </a:rPr>
              <a:t>\sigma_{UU}^{\cos2\phi}\propto |&lt;{\cal{E}}_T&gt;|^2 Slide down here shows the actual extraction of the GPD (CFF) using Guidal fitter.</a:t>
            </a:r>
          </a:p>
          <a:p>
            <a:r>
              <a:rPr lang="en-US" smtClean="0">
                <a:latin typeface="Arial" pitchFamily="34" charset="0"/>
                <a:ea typeface="ＭＳ Ｐゴシック" pitchFamily="34" charset="-128"/>
              </a:rPr>
              <a:t>We have already pretty reasonable study of H~ (long.pol) GPD from 6 GeV data. To access the GPD E we have to go to transversely polarized target, and here is a projection plot from our proposal which was submitted to this PAC. The situation with transversity GPDs is more complicated and untill recently there was no any simple way to access them.</a:t>
            </a:r>
          </a:p>
          <a:p>
            <a:r>
              <a:rPr lang="en-US" smtClean="0">
                <a:latin typeface="Arial" pitchFamily="34" charset="0"/>
                <a:ea typeface="ＭＳ Ｐゴシック" pitchFamily="34" charset="-128"/>
              </a:rPr>
              <a:t>Calculations for transverse photon by Liuti and Goldstein and Kroll and Gloskokov opened new exciting possibilities to access these GPDs. In particular as you can see the cos2 moment of the x-section is sensitive to the GPD eT andcurves look consistent with data points. Longitudinal target asymmetries provide access to other combination of GPDs and the double spin asymmetry may be a great observable to access the the transversity GPD.  The work in this direction is in progress and we hope pion production willindeed become an important source for GPD studies.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7AC7682-DFEE-4ACE-A07F-F2CAEAD11703}" type="slidenum">
              <a:rPr lang="en-US" sz="1300"/>
              <a:pPr eaLnBrk="1" hangingPunct="1"/>
              <a:t>41</a:t>
            </a:fld>
            <a:endParaRPr lang="en-US" sz="13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4DD3D5-578C-4113-A6B4-F3C83DDB7724}" type="slidenum">
              <a:rPr lang="en-US" sz="1300"/>
              <a:pPr eaLnBrk="1" hangingPunct="1"/>
              <a:t>42</a:t>
            </a:fld>
            <a:endParaRPr lang="en-US" sz="1300"/>
          </a:p>
        </p:txBody>
      </p:sp>
      <p:sp>
        <p:nvSpPr>
          <p:cNvPr id="94211" name="Rectangle 2"/>
          <p:cNvSpPr>
            <a:spLocks noGrp="1" noRot="1" noChangeAspect="1" noChangeArrowheads="1" noTextEdit="1"/>
          </p:cNvSpPr>
          <p:nvPr>
            <p:ph type="sldImg"/>
          </p:nvPr>
        </p:nvSpPr>
        <p:spPr>
          <a:xfrm>
            <a:off x="1258888" y="720725"/>
            <a:ext cx="4800600" cy="3600450"/>
          </a:xfrm>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GPDs describing unpolarized and longitudina;ly polarized quarks can be accessed in the DVCS process. The unpolarized one or H, as it was shown by Patrizia was already measured with reasonable precision with unpolarized targets. Here is an example of an observable with longitudinal target.</a:t>
            </a:r>
          </a:p>
          <a:p>
            <a:r>
              <a:rPr lang="en-US" smtClean="0">
                <a:latin typeface="Arial" pitchFamily="34" charset="0"/>
                <a:ea typeface="ＭＳ Ｐゴシック" pitchFamily="34" charset="-128"/>
              </a:rPr>
              <a:t>\sigma_{UU}^{\cos2\phi}\propto |&lt;{\cal{E}}_T&gt;|^2 Slide down here shows the actual extraction of the GPD (CFF) using Guidal fitter.</a:t>
            </a:r>
          </a:p>
          <a:p>
            <a:r>
              <a:rPr lang="en-US" smtClean="0">
                <a:latin typeface="Arial" pitchFamily="34" charset="0"/>
                <a:ea typeface="ＭＳ Ｐゴシック" pitchFamily="34" charset="-128"/>
              </a:rPr>
              <a:t>We have already pretty reasonable study of H~ (long.pol) GPD from 6 GeV data. To access the GPD E we have to go to transversely polarized target, and here is a projection plot from our proposal which was submitted to this PAC. The situation with transversity GPDs is more complicated and untill recently there was no any simple way to access them.</a:t>
            </a:r>
          </a:p>
          <a:p>
            <a:r>
              <a:rPr lang="en-US" smtClean="0">
                <a:latin typeface="Arial" pitchFamily="34" charset="0"/>
                <a:ea typeface="ＭＳ Ｐゴシック" pitchFamily="34" charset="-128"/>
              </a:rPr>
              <a:t>Calculations for transverse photon by Liuti and Goldstein and Kroll and Gloskokov opened new exciting possibilities to access these GPDs. In particular as you can see the cos2 moment of the x-section is sensitive to the GPD eT andcurves look consistent with data points. Longitudinal target asymmetries provide access to other combination of GPDs and the double spin asymmetry may be a great observable to access the the transversity GPD.  The work in this direction is in progress and we hope pion production willindeed become an important source for GPD studies.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3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\begin{tabular}{|c|r|c|c|} \hline</a:t>
            </a:r>
          </a:p>
          <a:p>
            <a:r>
              <a:rPr lang="en-US" smtClean="0">
                <a:latin typeface="Arial" pitchFamily="34" charset="0"/>
                <a:ea typeface="ＭＳ Ｐゴシック" pitchFamily="34" charset="-128"/>
              </a:rPr>
              <a:t>%%%\multicolumn{4}{|c|}{DISTRIBUTIONS (T-even)} \\ \hline</a:t>
            </a:r>
          </a:p>
          <a:p>
            <a:r>
              <a:rPr lang="cs-CZ" smtClean="0">
                <a:latin typeface="Arial" pitchFamily="34" charset="0"/>
                <a:ea typeface="ＭＳ Ｐゴシック" pitchFamily="34" charset="-128"/>
              </a:rPr>
              <a:t>N/q &amp; U &amp; L &amp; T \\ \hline</a:t>
            </a:r>
          </a:p>
          <a:p>
            <a:r>
              <a:rPr lang="en-US" smtClean="0">
                <a:latin typeface="Arial" pitchFamily="34" charset="0"/>
                <a:ea typeface="ＭＳ Ｐゴシック" pitchFamily="34" charset="-128"/>
              </a:rPr>
              <a:t> {L} &amp; ${\color{blue}f_{L}^\perp }$ &amp;${\color{green}g_{L}^{\perp}}$ &amp; { \color{red}{\bf $h_L$}\,\,,$e_L$}  \\</a:t>
            </a:r>
          </a:p>
          <a:p>
            <a:r>
              <a:rPr lang="en-US" smtClean="0">
                <a:latin typeface="Arial" pitchFamily="34" charset="0"/>
                <a:ea typeface="ＭＳ Ｐゴシック" pitchFamily="34" charset="-128"/>
              </a:rPr>
              <a:t>\hline</a:t>
            </a:r>
          </a:p>
          <a:p>
            <a:r>
              <a:rPr lang="en-US" smtClean="0">
                <a:latin typeface="Arial" pitchFamily="34" charset="0"/>
                <a:ea typeface="ＭＳ Ｐゴシック" pitchFamily="34" charset="-128"/>
              </a:rPr>
              <a:t>\end{tabular}</a:t>
            </a:r>
            <a:endParaRPr lang="en-US" sz="1000" smtClean="0">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B21CCB9-201F-496F-9A33-AAF3BF60F1E4}" type="slidenum">
              <a:rPr lang="en-US" sz="1300"/>
              <a:pPr eaLnBrk="1" hangingPunct="1"/>
              <a:t>47</a:t>
            </a:fld>
            <a:endParaRPr lang="en-US" sz="13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3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smtClean="0">
                <a:latin typeface="Arial" pitchFamily="34" charset="0"/>
                <a:ea typeface="ＭＳ Ｐゴシック" pitchFamily="34" charset="-128"/>
              </a:rPr>
              <a:t>\color[rgb]{0.,0.4,0.1}{$g^\perp$}\color{blue}$D_1$</a:t>
            </a:r>
            <a:endParaRPr lang="en-US" sz="1000" smtClean="0">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in-medium modied Skyrme model.</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2A6F743-F797-48C2-98E4-D0C41241755E}" type="slidenum">
              <a:rPr lang="en-US" sz="1300"/>
              <a:pPr eaLnBrk="1" hangingPunct="1"/>
              <a:t>50</a:t>
            </a:fld>
            <a:endParaRPr 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300"/>
          </a:p>
        </p:txBody>
      </p:sp>
      <p:sp>
        <p:nvSpPr>
          <p:cNvPr id="23555" name="Rectangle 2"/>
          <p:cNvSpPr>
            <a:spLocks noGrp="1" noRot="1" noChangeAspect="1" noChangeArrowheads="1" noTextEdit="1"/>
          </p:cNvSpPr>
          <p:nvPr>
            <p:ph type="sldImg"/>
          </p:nvPr>
        </p:nvSpPr>
        <p:spPr>
          <a:xfrm>
            <a:off x="1258888" y="720725"/>
            <a:ext cx="4800600" cy="3600450"/>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z="1000" smtClean="0">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Relative luminosity R of bunch crossings with different spindirections</a:t>
            </a:r>
          </a:p>
          <a:p>
            <a:r>
              <a:rPr lang="en-US" smtClean="0">
                <a:latin typeface="Arial" pitchFamily="34" charset="0"/>
                <a:ea typeface="ＭＳ Ｐゴシック" pitchFamily="34" charset="-128"/>
              </a:rPr>
              <a:t>Spin dependent yields of process of interest Nij</a:t>
            </a:r>
          </a:p>
          <a:p>
            <a:r>
              <a:rPr lang="en-US" smtClean="0">
                <a:latin typeface="Arial" pitchFamily="34" charset="0"/>
                <a:ea typeface="ＭＳ Ｐゴシック" pitchFamily="34" charset="-128"/>
              </a:rPr>
              <a:t>Longitudinal beam polarization P1(2) at STAR IR</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TPC Tracking and  particle ID (upgrade x2 number of instrumented pad rows for the inner sectors) increase a 0.5 in rapidity (theta -&gt; \eta=-ln(tan(\theta/2))</a:t>
            </a:r>
          </a:p>
          <a:p>
            <a:r>
              <a:rPr lang="en-US" smtClean="0">
                <a:latin typeface="Arial" pitchFamily="34" charset="0"/>
                <a:ea typeface="ＭＳ Ｐゴシック" pitchFamily="34" charset="-128"/>
              </a:rPr>
              <a:t>BBC beam beam counters</a:t>
            </a:r>
          </a:p>
          <a:p>
            <a:endParaRPr lang="en-US" smtClean="0">
              <a:latin typeface="Arial" pitchFamily="34" charset="0"/>
              <a:ea typeface="ＭＳ Ｐゴシック" pitchFamily="34" charset="-128"/>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FD1870B-52AF-46A3-B0A1-D51B6FE2C8B3}" type="slidenum">
              <a:rPr lang="en-US" sz="1300"/>
              <a:pPr eaLnBrk="1" hangingPunct="1"/>
              <a:t>51</a:t>
            </a:fld>
            <a:endParaRPr lang="en-US"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Hall C requires three superconducting quadrupole magnets (Q1, Q2, and Q3), an HB dipole and a superconducting dipole magnet for the Super High Momentum Spectrometer (SHMS) to be installed within its Continuous Electron Beam Accelerator Facility (CEBAF). </a:t>
            </a:r>
          </a:p>
          <a:p>
            <a:endParaRPr lang="en-US" smtClean="0">
              <a:latin typeface="Arial" pitchFamily="34" charset="0"/>
              <a:ea typeface="ＭＳ Ｐゴシック" pitchFamily="34" charset="-128"/>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432E117-60AD-4A97-9619-686469D66282}" type="slidenum">
              <a:rPr lang="en-US" sz="1300"/>
              <a:pPr eaLnBrk="1" hangingPunct="1"/>
              <a:t>54</a:t>
            </a:fld>
            <a:endParaRPr lang="en-US"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300"/>
          </a:p>
        </p:txBody>
      </p:sp>
      <p:sp>
        <p:nvSpPr>
          <p:cNvPr id="11469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6" tIns="48319" rIns="96636" bIns="48319" anchor="b"/>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endParaRPr lang="it-IT" sz="1300"/>
          </a:p>
        </p:txBody>
      </p:sp>
      <p:sp>
        <p:nvSpPr>
          <p:cNvPr id="114692" name="Rectangle 2"/>
          <p:cNvSpPr>
            <a:spLocks noGrp="1" noRot="1" noChangeAspect="1" noChangeArrowheads="1" noTextEdit="1"/>
          </p:cNvSpPr>
          <p:nvPr>
            <p:ph type="sldImg"/>
          </p:nvPr>
        </p:nvSpPr>
        <p:spPr>
          <a:xfrm>
            <a:off x="1258888" y="720725"/>
            <a:ext cx="4799012" cy="3598863"/>
          </a:xfrm>
          <a:ln/>
        </p:spPr>
      </p:sp>
      <p:sp>
        <p:nvSpPr>
          <p:cNvPr id="114693" name="Rectangle 3"/>
          <p:cNvSpPr>
            <a:spLocks noGrp="1" noChangeArrowheads="1"/>
          </p:cNvSpPr>
          <p:nvPr>
            <p:ph type="body" idx="1"/>
          </p:nvPr>
        </p:nvSpPr>
        <p:spPr>
          <a:xfrm>
            <a:off x="973138" y="4560888"/>
            <a:ext cx="53689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z="1000" smtClean="0">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4FE9E06-6137-4297-A48C-86B7B7EF4958}" type="slidenum">
              <a:rPr lang="en-US" sz="1300"/>
              <a:pPr eaLnBrk="1" hangingPunct="1"/>
              <a:t>56</a:t>
            </a:fld>
            <a:endParaRPr lang="en-US" sz="13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f_q(x,k_{\perp})=f_q(x)\frac{1}{\pi &lt;k_{\perp}^2(x)&gt;}e^{-k_{\perp}^2/&lt;k_{\perp}^2(x)&gt;}</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D^{q\rightarrow h}(z,p_{\perp})=D^{q\rightarrow h}(z)\frac{1}{\pi &lt;p_{\perp}^2(z)&gt;}e^{-p_{\perp}^2/&lt;p_{\perp}^2(z)&gt;}</a:t>
            </a: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8684E16-8107-496D-9036-CF739B68D219}" type="slidenum">
              <a:rPr lang="en-US" sz="1300"/>
              <a:pPr eaLnBrk="1" hangingPunct="1"/>
              <a:t>57</a:t>
            </a:fld>
            <a:endParaRPr lang="en-US"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f_1(x,k_T)=\frac{N}{\pi &lt;k_T^2&gt;}e^{-\frac{k_T^2}{&lt;k_T^2&gt;}}</a:t>
            </a:r>
          </a:p>
          <a:p>
            <a:r>
              <a:rPr lang="en-US" smtClean="0">
                <a:latin typeface="Arial" pitchFamily="34" charset="0"/>
                <a:ea typeface="ＭＳ Ｐゴシック" pitchFamily="34" charset="-128"/>
              </a:rPr>
              <a:t>\tilde{f}_1(b_T)=\frac{1}{2}&lt;k_T^2&gt;Ne^{-&lt;k_T^2&gt;b_T^2/4}</a:t>
            </a: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D823AED-1439-4C92-B854-DD7132CD6534}" type="slidenum">
              <a:rPr lang="en-US" sz="1300"/>
              <a:pPr eaLnBrk="1" hangingPunct="1"/>
              <a:t>60</a:t>
            </a:fld>
            <a:endParaRPr lang="en-US"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6C7A321-C770-4204-90B9-1AA3F9624B3E}" type="slidenum">
              <a:rPr lang="en-US" sz="1300"/>
              <a:pPr eaLnBrk="1" hangingPunct="1"/>
              <a:t>62</a:t>
            </a:fld>
            <a:endParaRPr lang="en-US" sz="1300"/>
          </a:p>
        </p:txBody>
      </p:sp>
      <p:sp>
        <p:nvSpPr>
          <p:cNvPr id="125955" name="Rectangle 2"/>
          <p:cNvSpPr>
            <a:spLocks noGrp="1" noRot="1" noChangeAspect="1" noChangeArrowheads="1" noTextEdit="1"/>
          </p:cNvSpPr>
          <p:nvPr>
            <p:ph type="sldImg"/>
          </p:nvPr>
        </p:nvSpPr>
        <p:spPr>
          <a:xfrm>
            <a:off x="1258888" y="720725"/>
            <a:ext cx="4800600" cy="3600450"/>
          </a:xfrm>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As first suggested by Stan Brodsky and Collaborators and later on confirmed by John Collins himself final state interactions of the scattered quark can lead to a non-0 Sivers function.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8DA0286-3079-485C-9B68-5B46891571F3}" type="slidenum">
              <a:rPr lang="en-US" sz="1300"/>
              <a:pPr eaLnBrk="1" hangingPunct="1"/>
              <a:t>63</a:t>
            </a:fld>
            <a:endParaRPr lang="en-US" sz="1300"/>
          </a:p>
        </p:txBody>
      </p:sp>
      <p:sp>
        <p:nvSpPr>
          <p:cNvPr id="128003" name="Rectangle 2"/>
          <p:cNvSpPr>
            <a:spLocks noGrp="1" noRot="1" noChangeAspect="1" noChangeArrowheads="1" noTextEdit="1"/>
          </p:cNvSpPr>
          <p:nvPr>
            <p:ph type="sldImg"/>
          </p:nvPr>
        </p:nvSpPr>
        <p:spPr>
          <a:xfrm>
            <a:off x="1258888" y="720725"/>
            <a:ext cx="4800600" cy="3600450"/>
          </a:xfrm>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A simple model for the Collins fragmentation was proposed by Artru, suggesting the orbital momentum is</a:t>
            </a:r>
          </a:p>
          <a:p>
            <a:pPr eaLnBrk="1" hangingPunct="1"/>
            <a:r>
              <a:rPr lang="en-US" smtClean="0">
                <a:latin typeface="Arial" pitchFamily="34" charset="0"/>
                <a:ea typeface="ＭＳ Ｐゴシック" pitchFamily="34" charset="-128"/>
              </a:rPr>
              <a:t>Generated in fragmentation when the struck quark picks up the qq-bar pair to produce a hadron.</a:t>
            </a:r>
          </a:p>
          <a:p>
            <a:pPr eaLnBrk="1" hangingPunct="1"/>
            <a:r>
              <a:rPr lang="en-US" smtClean="0">
                <a:latin typeface="Arial" pitchFamily="34" charset="0"/>
                <a:ea typeface="ＭＳ Ｐゴシック" pitchFamily="34" charset="-128"/>
              </a:rPr>
              <a:t>The movie shows main feaures of Collins asymmetry, when the Left/Right asymmetry is generated in fragmentation process. Unfavored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96EF92C-F642-4428-9560-68ACF3A2DD37}" type="slidenum">
              <a:rPr lang="en-US" sz="1300"/>
              <a:pPr eaLnBrk="1" hangingPunct="1"/>
              <a:t>64</a:t>
            </a:fld>
            <a:endParaRPr lang="en-US" sz="1300"/>
          </a:p>
        </p:txBody>
      </p:sp>
      <p:sp>
        <p:nvSpPr>
          <p:cNvPr id="130051" name="Rectangle 2"/>
          <p:cNvSpPr>
            <a:spLocks noGrp="1" noRot="1" noChangeAspect="1" noChangeArrowheads="1" noTextEdit="1"/>
          </p:cNvSpPr>
          <p:nvPr>
            <p:ph type="sldImg"/>
          </p:nvPr>
        </p:nvSpPr>
        <p:spPr>
          <a:xfrm>
            <a:off x="1268413" y="727075"/>
            <a:ext cx="4783137" cy="3587750"/>
          </a:xfrm>
          <a:ln/>
        </p:spPr>
      </p:sp>
      <p:sp>
        <p:nvSpPr>
          <p:cNvPr id="130052" name="Rectangle 3"/>
          <p:cNvSpPr>
            <a:spLocks noGrp="1" noChangeArrowheads="1"/>
          </p:cNvSpPr>
          <p:nvPr>
            <p:ph type="body" idx="1"/>
          </p:nvPr>
        </p:nvSpPr>
        <p:spPr>
          <a:xfrm>
            <a:off x="974725" y="4560888"/>
            <a:ext cx="5365750"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800" smtClean="0">
                <a:latin typeface="Arial" pitchFamily="34" charset="0"/>
                <a:ea typeface="ＭＳ Ｐゴシック" pitchFamily="34" charset="-128"/>
              </a:rPr>
              <a:t>As no transverse target was available at that time, and HERMES was running with a longitudinally polarized target</a:t>
            </a:r>
          </a:p>
          <a:p>
            <a:pPr eaLnBrk="1" hangingPunct="1"/>
            <a:r>
              <a:rPr lang="en-US" sz="800" smtClean="0">
                <a:latin typeface="Arial" pitchFamily="34" charset="0"/>
                <a:ea typeface="ＭＳ Ｐゴシック" pitchFamily="34" charset="-128"/>
              </a:rPr>
              <a:t> Kotzinian came up with an idea to measure the Collins fragmentation for transversely polarized quarks in the longitudinally polarized proton.</a:t>
            </a:r>
          </a:p>
          <a:p>
            <a:pPr eaLnBrk="1" hangingPunct="1"/>
            <a:r>
              <a:rPr lang="en-US" sz="800" smtClean="0">
                <a:latin typeface="Arial" pitchFamily="34" charset="0"/>
                <a:ea typeface="ＭＳ Ｐゴシック" pitchFamily="34" charset="-128"/>
              </a:rPr>
              <a:t>The corresponding contribution appears as a sin2\phi moment in the cross section.</a:t>
            </a:r>
          </a:p>
          <a:p>
            <a:pPr eaLnBrk="1" hangingPunct="1"/>
            <a:r>
              <a:rPr lang="en-US" sz="800" smtClean="0">
                <a:latin typeface="Arial" pitchFamily="34" charset="0"/>
                <a:ea typeface="ＭＳ Ｐゴシック" pitchFamily="34" charset="-128"/>
              </a:rPr>
              <a:t>HERMES measurement gave 0. The theory calculations came later which were consistent with that measurement indicating that asymmetry is large</a:t>
            </a:r>
          </a:p>
          <a:p>
            <a:pPr eaLnBrk="1" hangingPunct="1"/>
            <a:r>
              <a:rPr lang="en-US" sz="800" smtClean="0">
                <a:latin typeface="Arial" pitchFamily="34" charset="0"/>
                <a:ea typeface="ＭＳ Ｐゴシック" pitchFamily="34" charset="-128"/>
              </a:rPr>
              <a:t>Only in the valence region at large x. We will get back later to this observable.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Magnetic Field - 5 T</a:t>
            </a:r>
          </a:p>
          <a:p>
            <a:r>
              <a:rPr lang="en-US" smtClean="0">
                <a:latin typeface="Arial" pitchFamily="34" charset="0"/>
                <a:ea typeface="ＭＳ Ｐゴシック" pitchFamily="34" charset="-128"/>
              </a:rPr>
              <a:t>Refurbish existing LANL magnet, change </a:t>
            </a:r>
            <a:r>
              <a:rPr lang="en-US" b="1" smtClean="0">
                <a:latin typeface="Arial" pitchFamily="34" charset="0"/>
                <a:ea typeface="ＭＳ Ｐゴシック" pitchFamily="34" charset="-128"/>
              </a:rPr>
              <a:t>!</a:t>
            </a:r>
            <a:r>
              <a:rPr lang="en-US" smtClean="0">
                <a:latin typeface="Arial" pitchFamily="34" charset="0"/>
                <a:ea typeface="ＭＳ Ｐゴシック" pitchFamily="34" charset="-128"/>
              </a:rPr>
              <a:t>eld</a:t>
            </a:r>
          </a:p>
          <a:p>
            <a:r>
              <a:rPr lang="en-US" smtClean="0">
                <a:latin typeface="Arial" pitchFamily="34" charset="0"/>
                <a:ea typeface="ＭＳ Ｐゴシック" pitchFamily="34" charset="-128"/>
              </a:rPr>
              <a:t>orientation</a:t>
            </a:r>
          </a:p>
          <a:p>
            <a:r>
              <a:rPr lang="en-US" smtClean="0">
                <a:latin typeface="Arial" pitchFamily="34" charset="0"/>
                <a:ea typeface="ＭＳ Ｐゴシック" pitchFamily="34" charset="-128"/>
              </a:rPr>
              <a:t>• Microwaves - 105 GHz</a:t>
            </a:r>
          </a:p>
          <a:p>
            <a:r>
              <a:rPr lang="en-US" smtClean="0">
                <a:latin typeface="Arial" pitchFamily="34" charset="0"/>
                <a:ea typeface="ＭＳ Ｐゴシック" pitchFamily="34" charset="-128"/>
              </a:rPr>
              <a:t>Induce the spin </a:t>
            </a:r>
            <a:r>
              <a:rPr lang="en-US" b="1" smtClean="0">
                <a:latin typeface="Arial" pitchFamily="34" charset="0"/>
                <a:ea typeface="ＭＳ Ｐゴシック" pitchFamily="34" charset="-128"/>
              </a:rPr>
              <a:t>"</a:t>
            </a:r>
            <a:r>
              <a:rPr lang="en-US" smtClean="0">
                <a:latin typeface="Arial" pitchFamily="34" charset="0"/>
                <a:ea typeface="ＭＳ Ｐゴシック" pitchFamily="34" charset="-128"/>
              </a:rPr>
              <a:t>ip</a:t>
            </a:r>
          </a:p>
          <a:p>
            <a:r>
              <a:rPr lang="en-US" smtClean="0">
                <a:latin typeface="Arial" pitchFamily="34" charset="0"/>
                <a:ea typeface="ＭＳ Ｐゴシック" pitchFamily="34" charset="-128"/>
              </a:rPr>
              <a:t>• Nuclear Magnetic Resonance (NMR)</a:t>
            </a:r>
          </a:p>
          <a:p>
            <a:r>
              <a:rPr lang="en-US" smtClean="0">
                <a:latin typeface="Arial" pitchFamily="34" charset="0"/>
                <a:ea typeface="ＭＳ Ｐゴシック" pitchFamily="34" charset="-128"/>
              </a:rPr>
              <a:t>system</a:t>
            </a:r>
          </a:p>
          <a:p>
            <a:r>
              <a:rPr lang="en-US" smtClean="0">
                <a:latin typeface="Arial" pitchFamily="34" charset="0"/>
                <a:ea typeface="ＭＳ Ｐゴシック" pitchFamily="34" charset="-128"/>
              </a:rPr>
              <a:t>Measures the polarization to ~few % accuracy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B74A035-4A3A-4E53-A4ED-6E559D4B3279}" type="slidenum">
              <a:rPr lang="en-US" sz="1300"/>
              <a:pPr eaLnBrk="1" hangingPunct="1"/>
              <a:t>5</a:t>
            </a:fld>
            <a:endParaRPr lang="en-US" sz="1300"/>
          </a:p>
        </p:txBody>
      </p:sp>
      <p:sp>
        <p:nvSpPr>
          <p:cNvPr id="25603" name="Rectangle 2"/>
          <p:cNvSpPr>
            <a:spLocks noGrp="1" noRot="1" noChangeAspect="1" noChangeArrowheads="1" noTextEdit="1"/>
          </p:cNvSpPr>
          <p:nvPr>
            <p:ph type="sldImg"/>
          </p:nvPr>
        </p:nvSpPr>
        <p:spPr>
          <a:xfrm>
            <a:off x="1258888" y="720725"/>
            <a:ext cx="4800600" cy="3600450"/>
          </a:xfrm>
          <a:ln/>
        </p:spPr>
      </p:sp>
      <p:sp>
        <p:nvSpPr>
          <p:cNvPr id="25604" name="Rectangle 3"/>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z="1000" smtClean="0">
              <a:latin typeface="Arial" pitchFamily="34" charset="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3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z="1000" smtClean="0">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High Resolution Spectrometer High Momentum Spectrometer (HMS) detect pions  · Short Orbit Spectrometer (</a:t>
            </a:r>
            <a:r>
              <a:rPr lang="en-US" i="1" smtClean="0">
                <a:latin typeface="Arial" pitchFamily="34" charset="0"/>
                <a:ea typeface="ＭＳ Ｐゴシック" pitchFamily="34" charset="-128"/>
              </a:rPr>
              <a:t>SOS</a:t>
            </a:r>
            <a:r>
              <a:rPr lang="en-US" smtClean="0">
                <a:latin typeface="Arial" pitchFamily="34" charset="0"/>
                <a:ea typeface="ＭＳ Ｐゴシック" pitchFamily="34" charset="-128"/>
              </a:rPr>
              <a:t>) </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1342E1A-DE9F-445A-87EF-6F16F98A4982}" type="slidenum">
              <a:rPr lang="en-US" sz="1300"/>
              <a:pPr eaLnBrk="1" hangingPunct="1"/>
              <a:t>67</a:t>
            </a:fld>
            <a:endParaRPr lang="en-US" sz="13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4E49F09-4FBF-4EDE-B9FD-00B579B65B18}" type="slidenum">
              <a:rPr lang="en-US" sz="1300"/>
              <a:pPr eaLnBrk="1" hangingPunct="1"/>
              <a:t>68</a:t>
            </a:fld>
            <a:endParaRPr lang="en-US" sz="1300"/>
          </a:p>
        </p:txBody>
      </p:sp>
      <p:sp>
        <p:nvSpPr>
          <p:cNvPr id="138243" name="Rectangle 2"/>
          <p:cNvSpPr>
            <a:spLocks noGrp="1" noRot="1" noChangeAspect="1" noChangeArrowheads="1" noTextEdit="1"/>
          </p:cNvSpPr>
          <p:nvPr>
            <p:ph type="sldImg"/>
          </p:nvPr>
        </p:nvSpPr>
        <p:spPr>
          <a:xfrm>
            <a:off x="1258888" y="720725"/>
            <a:ext cx="4800600" cy="3600450"/>
          </a:xfrm>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smtClean="0">
                <a:latin typeface="Arial" pitchFamily="34" charset="0"/>
                <a:ea typeface="ＭＳ Ｐゴシック" pitchFamily="34" charset="-128"/>
              </a:rPr>
              <a:t>According to  an old indian fable, When a elephant once walked in to  the village of the blind, a few wise men tried to</a:t>
            </a:r>
          </a:p>
          <a:p>
            <a:r>
              <a:rPr lang="en-US" sz="900" smtClean="0">
                <a:latin typeface="Arial" pitchFamily="34" charset="0"/>
                <a:ea typeface="ＭＳ Ｐゴシック" pitchFamily="34" charset="-128"/>
              </a:rPr>
              <a:t>Grab on different parts to define what exactly it is.</a:t>
            </a:r>
          </a:p>
          <a:p>
            <a:r>
              <a:rPr lang="en-US" sz="900" smtClean="0">
                <a:latin typeface="Arial" pitchFamily="34" charset="0"/>
                <a:ea typeface="ＭＳ Ｐゴシック" pitchFamily="34" charset="-128"/>
              </a:rPr>
              <a:t>The one who touched the side claimed it is like a wall.</a:t>
            </a:r>
          </a:p>
          <a:p>
            <a:r>
              <a:rPr lang="en-US" sz="900" smtClean="0">
                <a:latin typeface="Arial" pitchFamily="34" charset="0"/>
                <a:ea typeface="ＭＳ Ｐゴシック" pitchFamily="34" charset="-128"/>
              </a:rPr>
              <a:t>The one who grabbed the tail said the elephant is like a snake</a:t>
            </a:r>
          </a:p>
          <a:p>
            <a:r>
              <a:rPr lang="en-US" sz="900" smtClean="0">
                <a:latin typeface="Arial" pitchFamily="34" charset="0"/>
                <a:ea typeface="ＭＳ Ｐゴシック" pitchFamily="34" charset="-128"/>
              </a:rPr>
              <a:t>The other one grabbed the ear and claimed it is a giant leaf. There was a disagreement between them. </a:t>
            </a:r>
          </a:p>
          <a:p>
            <a:r>
              <a:rPr lang="en-US" sz="900" smtClean="0">
                <a:latin typeface="Arial" pitchFamily="34" charset="0"/>
                <a:ea typeface="ＭＳ Ｐゴシック" pitchFamily="34" charset="-128"/>
              </a:rPr>
              <a:t>One of the most exciting predictions came from Dennis Sivers, claiming the L/R asymmetry is due to modulation of the initial distribution function. There were some other interesting ideas and finally John Collins came up with</a:t>
            </a:r>
          </a:p>
          <a:p>
            <a:r>
              <a:rPr lang="en-US" sz="900" smtClean="0">
                <a:latin typeface="Arial" pitchFamily="34" charset="0"/>
                <a:ea typeface="ＭＳ Ｐゴシック" pitchFamily="34" charset="-128"/>
              </a:rPr>
              <a:t>His famouse idea of spin dependent fragmentation.  In addition he demonstrated that Sivers function should be 0, closing for a decade related activities. One thing everybody agreed on was that transverse momentum of quarks is </a:t>
            </a:r>
          </a:p>
          <a:p>
            <a:r>
              <a:rPr lang="en-US" sz="900" smtClean="0">
                <a:latin typeface="Arial" pitchFamily="34" charset="0"/>
                <a:ea typeface="ＭＳ Ｐゴシック" pitchFamily="34" charset="-128"/>
              </a:rPr>
              <a:t>Crucial for understanding the SSA.</a:t>
            </a:r>
          </a:p>
          <a:p>
            <a:r>
              <a:rPr lang="en-US" sz="900" smtClean="0">
                <a:latin typeface="Arial" pitchFamily="34" charset="0"/>
                <a:ea typeface="ＭＳ Ｐゴシック" pitchFamily="34" charset="-128"/>
              </a:rPr>
              <a:t>Let us look at those 2 effects in more details.</a:t>
            </a:r>
          </a:p>
          <a:p>
            <a:endParaRPr lang="en-US" sz="900" smtClean="0">
              <a:latin typeface="Arial" pitchFamily="34" charset="0"/>
              <a:ea typeface="ＭＳ Ｐゴシック" pitchFamily="34" charset="-128"/>
            </a:endParaRPr>
          </a:p>
          <a:p>
            <a:endParaRPr lang="en-US" sz="900" smtClean="0">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D11CA73-9059-441F-93F3-A8878CDB0C35}" type="slidenum">
              <a:rPr lang="en-US" sz="1300"/>
              <a:pPr eaLnBrk="1" hangingPunct="1"/>
              <a:t>69</a:t>
            </a:fld>
            <a:endParaRPr lang="en-US" sz="1300"/>
          </a:p>
        </p:txBody>
      </p:sp>
      <p:sp>
        <p:nvSpPr>
          <p:cNvPr id="140291" name="Rectangle 2"/>
          <p:cNvSpPr>
            <a:spLocks noGrp="1" noRot="1" noChangeAspect="1" noChangeArrowheads="1" noTextEdit="1"/>
          </p:cNvSpPr>
          <p:nvPr>
            <p:ph type="sldImg"/>
          </p:nvPr>
        </p:nvSpPr>
        <p:spPr>
          <a:xfrm>
            <a:off x="1258888" y="720725"/>
            <a:ext cx="4800600" cy="3600450"/>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smtClean="0">
                <a:latin typeface="Arial" pitchFamily="34" charset="0"/>
                <a:ea typeface="ＭＳ Ｐゴシック" pitchFamily="34" charset="-128"/>
              </a:rPr>
              <a:t>When we measure momentum transfer to quark, we get </a:t>
            </a:r>
            <a:r>
              <a:rPr lang="en-US" sz="1000" smtClean="0">
                <a:solidFill>
                  <a:srgbClr val="3333CC"/>
                </a:solidFill>
                <a:latin typeface="Arial" pitchFamily="34" charset="0"/>
                <a:ea typeface="ＭＳ Ｐゴシック" pitchFamily="34" charset="-128"/>
              </a:rPr>
              <a:t>Direct info about momentum distributions.</a:t>
            </a:r>
          </a:p>
          <a:p>
            <a:r>
              <a:rPr lang="en-US" sz="1000" smtClean="0">
                <a:solidFill>
                  <a:srgbClr val="FF0000"/>
                </a:solidFill>
                <a:latin typeface="Arial" pitchFamily="34" charset="0"/>
                <a:ea typeface="ＭＳ Ｐゴシック" pitchFamily="34" charset="-128"/>
              </a:rPr>
              <a:t>No information however is available about spatial location of partons.</a:t>
            </a:r>
            <a:endParaRPr lang="en-US" sz="1000" smtClean="0">
              <a:latin typeface="Arial" pitchFamily="34" charset="0"/>
              <a:ea typeface="ＭＳ Ｐゴシック" pitchFamily="34" charset="-128"/>
            </a:endParaRPr>
          </a:p>
          <a:p>
            <a:pPr>
              <a:spcBef>
                <a:spcPct val="0"/>
              </a:spcBef>
            </a:pPr>
            <a:r>
              <a:rPr lang="en-US" sz="1000" smtClean="0">
                <a:latin typeface="Arial" pitchFamily="34" charset="0"/>
                <a:ea typeface="ＭＳ Ｐゴシック" pitchFamily="34" charset="-128"/>
              </a:rPr>
              <a:t>Measuring the momentum transfer to target we get </a:t>
            </a:r>
            <a:r>
              <a:rPr lang="en-US" sz="1000" smtClean="0">
                <a:solidFill>
                  <a:srgbClr val="3333CC"/>
                </a:solidFill>
                <a:latin typeface="Arial" pitchFamily="34" charset="0"/>
                <a:ea typeface="ＭＳ Ｐゴシック" pitchFamily="34" charset="-128"/>
              </a:rPr>
              <a:t>direct info about spatial distributions </a:t>
            </a:r>
          </a:p>
          <a:p>
            <a:pPr>
              <a:spcBef>
                <a:spcPct val="0"/>
              </a:spcBef>
            </a:pPr>
            <a:r>
              <a:rPr lang="en-US" sz="1000" smtClean="0">
                <a:solidFill>
                  <a:srgbClr val="3333CC"/>
                </a:solidFill>
                <a:latin typeface="Arial" pitchFamily="34" charset="0"/>
                <a:ea typeface="ＭＳ Ｐゴシック" pitchFamily="34" charset="-128"/>
              </a:rPr>
              <a:t>(</a:t>
            </a:r>
            <a:r>
              <a:rPr lang="en-US" sz="1000" smtClean="0">
                <a:latin typeface="Arial" pitchFamily="34" charset="0"/>
                <a:ea typeface="ＭＳ Ｐゴシック" pitchFamily="34" charset="-128"/>
              </a:rPr>
              <a:t>Fourier transform rT-&gt;t . In this case we get no info on underlying dynamics.</a:t>
            </a:r>
          </a:p>
          <a:p>
            <a:pPr>
              <a:spcBef>
                <a:spcPct val="0"/>
              </a:spcBef>
            </a:pPr>
            <a:r>
              <a:rPr lang="en-US" sz="1000" smtClean="0">
                <a:latin typeface="Arial" pitchFamily="34" charset="0"/>
                <a:ea typeface="ＭＳ Ｐゴシック" pitchFamily="34" charset="-128"/>
              </a:rPr>
              <a:t>Two sets of functions were recently introduced generalizing standard one dimensional distributions,</a:t>
            </a:r>
          </a:p>
          <a:p>
            <a:pPr>
              <a:spcBef>
                <a:spcPct val="0"/>
              </a:spcBef>
            </a:pPr>
            <a:r>
              <a:rPr lang="en-US" sz="1000" smtClean="0">
                <a:latin typeface="Arial" pitchFamily="34" charset="0"/>
                <a:ea typeface="ＭＳ Ｐゴシック" pitchFamily="34" charset="-128"/>
              </a:rPr>
              <a:t>Namely the Transverse momentum dependent distributions, depending also on the transverse momentum of quarks and Generalized Parton Distributions (or their Fourier transforms called Impact parameter dependent distributions) depending in addition on the transverse coordinate of quarks.</a:t>
            </a:r>
          </a:p>
          <a:p>
            <a:pPr>
              <a:spcBef>
                <a:spcPct val="0"/>
              </a:spcBef>
            </a:pPr>
            <a:r>
              <a:rPr lang="en-US" sz="1000" smtClean="0">
                <a:latin typeface="Arial" pitchFamily="34" charset="0"/>
                <a:ea typeface="ＭＳ Ｐゴシック" pitchFamily="34" charset="-128"/>
              </a:rPr>
              <a:t>After integration over transverse momentum or transverse coordinate they reduce to well known </a:t>
            </a:r>
          </a:p>
          <a:p>
            <a:pPr>
              <a:spcBef>
                <a:spcPct val="0"/>
              </a:spcBef>
            </a:pPr>
            <a:r>
              <a:rPr lang="en-US" sz="1000" smtClean="0">
                <a:latin typeface="Arial" pitchFamily="34" charset="0"/>
                <a:ea typeface="ＭＳ Ｐゴシック" pitchFamily="34" charset="-128"/>
              </a:rPr>
              <a:t>1D distributions. This picture was further generalized by introduction of so call Mother wigner distributions</a:t>
            </a:r>
          </a:p>
          <a:p>
            <a:pPr>
              <a:spcBef>
                <a:spcPct val="0"/>
              </a:spcBef>
            </a:pPr>
            <a:r>
              <a:rPr lang="en-US" sz="1000" smtClean="0">
                <a:latin typeface="Arial" pitchFamily="34" charset="0"/>
                <a:ea typeface="ＭＳ Ｐゴシック" pitchFamily="34" charset="-128"/>
              </a:rPr>
              <a:t>Which reduce to TMDs and GPS after corresponding integration. Knowledge of this function will allow to</a:t>
            </a:r>
          </a:p>
          <a:p>
            <a:pPr>
              <a:spcBef>
                <a:spcPct val="0"/>
              </a:spcBef>
            </a:pPr>
            <a:r>
              <a:rPr lang="en-US" sz="1000" smtClean="0">
                <a:latin typeface="Arial" pitchFamily="34" charset="0"/>
                <a:ea typeface="ＭＳ Ｐゴシック" pitchFamily="34" charset="-128"/>
              </a:rPr>
              <a:t>Define the </a:t>
            </a:r>
            <a:r>
              <a:rPr lang="en-US" sz="1000" smtClean="0">
                <a:solidFill>
                  <a:srgbClr val="3333CC"/>
                </a:solidFill>
                <a:latin typeface="Arial" pitchFamily="34" charset="0"/>
                <a:ea typeface="ＭＳ Ｐゴシック" pitchFamily="34" charset="-128"/>
              </a:rPr>
              <a:t>Probability to find a quark u in a nucleon P with a certain polarization in a position r  and momentum k.</a:t>
            </a:r>
          </a:p>
          <a:p>
            <a:pPr>
              <a:spcBef>
                <a:spcPct val="0"/>
              </a:spcBef>
            </a:pPr>
            <a:r>
              <a:rPr lang="en-US" sz="1000" smtClean="0">
                <a:solidFill>
                  <a:srgbClr val="3333CC"/>
                </a:solidFill>
                <a:latin typeface="Arial" pitchFamily="34" charset="0"/>
                <a:ea typeface="ＭＳ Ｐゴシック" pitchFamily="34" charset="-128"/>
              </a:rPr>
              <a:t>For now one of the the main focuses of high energy nuclear physics is the study of this distributions</a:t>
            </a:r>
          </a:p>
          <a:p>
            <a:pPr>
              <a:spcBef>
                <a:spcPct val="0"/>
              </a:spcBef>
            </a:pPr>
            <a:r>
              <a:rPr lang="en-US" sz="1000" smtClean="0">
                <a:solidFill>
                  <a:srgbClr val="3333CC"/>
                </a:solidFill>
                <a:latin typeface="Arial" pitchFamily="34" charset="0"/>
                <a:ea typeface="ＭＳ Ｐゴシック" pitchFamily="34" charset="-128"/>
              </a:rPr>
              <a:t>In hard scattering processes.</a:t>
            </a:r>
            <a:endParaRPr lang="en-US" sz="1000" smtClean="0">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4157243-8602-43EB-B590-93E9EE52C092}" type="slidenum">
              <a:rPr lang="en-US" sz="1300"/>
              <a:pPr eaLnBrk="1" hangingPunct="1"/>
              <a:t>70</a:t>
            </a:fld>
            <a:endParaRPr lang="en-US" sz="13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4-9 GeV/c</a:t>
            </a:r>
            <a:r>
              <a:rPr lang="en-US" b="1" smtClean="0">
                <a:latin typeface="Arial" pitchFamily="34" charset="0"/>
                <a:ea typeface="ＭＳ Ｐゴシック" pitchFamily="34" charset="-128"/>
              </a:rPr>
              <a:t>2, 2 years</a:t>
            </a:r>
            <a:endParaRPr lang="en-US" smtClean="0">
              <a:latin typeface="Arial" pitchFamily="34" charset="0"/>
              <a:ea typeface="ＭＳ Ｐゴシック" pitchFamily="34" charset="-128"/>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EB4CD6A-A1CF-467C-8B07-2270553173A8}" type="slidenum">
              <a:rPr lang="en-US" sz="1300"/>
              <a:pPr eaLnBrk="1" hangingPunct="1"/>
              <a:t>71</a:t>
            </a:fld>
            <a:endParaRPr lang="en-US" sz="13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300"/>
          </a:p>
        </p:txBody>
      </p:sp>
      <p:sp>
        <p:nvSpPr>
          <p:cNvPr id="150531" name="Rectangle 2"/>
          <p:cNvSpPr>
            <a:spLocks noGrp="1" noRot="1" noChangeAspect="1" noChangeArrowheads="1" noTextEdit="1"/>
          </p:cNvSpPr>
          <p:nvPr>
            <p:ph type="sldImg"/>
          </p:nvPr>
        </p:nvSpPr>
        <p:spPr>
          <a:xfrm>
            <a:off x="1258888" y="720725"/>
            <a:ext cx="4799012" cy="3598863"/>
          </a:xfrm>
          <a:ln/>
        </p:spPr>
      </p:sp>
      <p:sp>
        <p:nvSpPr>
          <p:cNvPr id="150532" name="Rectangle 3"/>
          <p:cNvSpPr>
            <a:spLocks noGrp="1" noChangeArrowheads="1"/>
          </p:cNvSpPr>
          <p:nvPr>
            <p:ph type="body" idx="1"/>
          </p:nvPr>
        </p:nvSpPr>
        <p:spPr>
          <a:xfrm>
            <a:off x="974725" y="4560888"/>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z="1000" smtClean="0">
              <a:latin typeface="Arial" pitchFamily="34"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a typeface="ＭＳ Ｐゴシック" pitchFamily="34" charset="-128"/>
            </a:endParaRP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90A27F8-BFAD-46B8-B472-CCEE4B06ECF0}" type="slidenum">
              <a:rPr lang="en-US" sz="1300"/>
              <a:pPr eaLnBrk="1" hangingPunct="1"/>
              <a:t>77</a:t>
            </a:fld>
            <a:endParaRPr lang="en-US" sz="13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4B16F96-A6C2-49D2-B043-FF627CBE3F22}" type="slidenum">
              <a:rPr lang="en-US" sz="1300"/>
              <a:pPr eaLnBrk="1" hangingPunct="1"/>
              <a:t>78</a:t>
            </a:fld>
            <a:endParaRPr lang="en-US" sz="13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C87AF12-75A1-4E5D-975A-B8263867233E}" type="slidenum">
              <a:rPr lang="en-US" sz="1300"/>
              <a:pPr eaLnBrk="1" hangingPunct="1"/>
              <a:t>79</a:t>
            </a:fld>
            <a:endParaRPr lang="en-US" sz="1300"/>
          </a:p>
        </p:txBody>
      </p:sp>
      <p:sp>
        <p:nvSpPr>
          <p:cNvPr id="15667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6" tIns="48319" rIns="96636" bIns="48319" anchor="b"/>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endParaRPr lang="it-IT" sz="1300"/>
          </a:p>
        </p:txBody>
      </p:sp>
      <p:sp>
        <p:nvSpPr>
          <p:cNvPr id="156676" name="Rectangle 2"/>
          <p:cNvSpPr>
            <a:spLocks noGrp="1" noRot="1" noChangeAspect="1" noChangeArrowheads="1" noTextEdit="1"/>
          </p:cNvSpPr>
          <p:nvPr>
            <p:ph type="sldImg"/>
          </p:nvPr>
        </p:nvSpPr>
        <p:spPr>
          <a:ln/>
        </p:spPr>
      </p:sp>
      <p:sp>
        <p:nvSpPr>
          <p:cNvPr id="1566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mtClean="0">
                <a:latin typeface="Arial" pitchFamily="34" charset="0"/>
                <a:ea typeface="ＭＳ Ｐゴシック" pitchFamily="34" charset="-128"/>
              </a:rPr>
              <a:t>e_2\equiv\int_0^1dxx^2\tilde{e}(x)</a:t>
            </a:r>
            <a:endParaRPr lang="en-US" sz="1000"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83C6A42-D590-46FA-BA0D-AA9F95AEECD4}" type="slidenum">
              <a:rPr lang="en-US" sz="1300"/>
              <a:pPr eaLnBrk="1" hangingPunct="1"/>
              <a:t>6</a:t>
            </a:fld>
            <a:endParaRPr lang="en-US" sz="13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Partons in the nucleon are described by distributions as a function of their momenta.</a:t>
            </a:r>
          </a:p>
          <a:p>
            <a:r>
              <a:rPr lang="en-US" smtClean="0">
                <a:latin typeface="Arial" pitchFamily="34" charset="0"/>
                <a:ea typeface="ＭＳ Ｐゴシック" pitchFamily="34" charset="-128"/>
              </a:rPr>
              <a:t>In the very simple case of just 3 non-interacting quarks one would expect quarks to share equally the proton momentum. Interaction lead to distributions, and things get more complicated when introducing sea quarks.</a:t>
            </a:r>
          </a:p>
          <a:p>
            <a:endParaRPr lang="en-US" smtClean="0">
              <a:latin typeface="Arial" pitchFamily="34" charset="0"/>
              <a:ea typeface="ＭＳ Ｐゴシック" pitchFamily="34" charset="-128"/>
            </a:endParaRPr>
          </a:p>
          <a:p>
            <a:r>
              <a:rPr lang="en-US" b="1" smtClean="0">
                <a:latin typeface="Arial" pitchFamily="34" charset="0"/>
                <a:ea typeface="ＭＳ Ｐゴシック" pitchFamily="34" charset="-128"/>
              </a:rPr>
              <a:t>NNPDF 1107.2652</a:t>
            </a:r>
            <a:endParaRPr lang="en-US" smtClean="0">
              <a:latin typeface="Arial" pitchFamily="34"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How the sum rule holds with HT in it?</a:t>
            </a: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93F7A9B-C936-43BE-AAF0-8BC9EE242822}" type="slidenum">
              <a:rPr lang="en-US" sz="1300"/>
              <a:pPr eaLnBrk="1" hangingPunct="1"/>
              <a:t>81</a:t>
            </a:fld>
            <a:endParaRPr lang="en-US" sz="13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300"/>
          </a:p>
        </p:txBody>
      </p:sp>
      <p:sp>
        <p:nvSpPr>
          <p:cNvPr id="16179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6" tIns="48319" rIns="96636" bIns="48319" anchor="b"/>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endParaRPr lang="it-IT" sz="1300"/>
          </a:p>
        </p:txBody>
      </p:sp>
      <p:sp>
        <p:nvSpPr>
          <p:cNvPr id="161796" name="Rectangle 2"/>
          <p:cNvSpPr>
            <a:spLocks noGrp="1" noRot="1" noChangeAspect="1" noChangeArrowheads="1" noTextEdit="1"/>
          </p:cNvSpPr>
          <p:nvPr>
            <p:ph type="sldImg"/>
          </p:nvPr>
        </p:nvSpPr>
        <p:spPr>
          <a:xfrm>
            <a:off x="1258888" y="720725"/>
            <a:ext cx="4799012" cy="3598863"/>
          </a:xfrm>
          <a:ln/>
        </p:spPr>
      </p:sp>
      <p:sp>
        <p:nvSpPr>
          <p:cNvPr id="161797" name="Rectangle 3"/>
          <p:cNvSpPr>
            <a:spLocks noGrp="1" noChangeArrowheads="1"/>
          </p:cNvSpPr>
          <p:nvPr>
            <p:ph type="body" idx="1"/>
          </p:nvPr>
        </p:nvSpPr>
        <p:spPr>
          <a:xfrm>
            <a:off x="973138" y="4560888"/>
            <a:ext cx="53689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z="1000" smtClean="0">
              <a:latin typeface="Arial"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30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endParaRPr lang="en-US" dirty="0"/>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F5F3FE3-7128-4FB8-9B48-B8AABE51F254}" type="slidenum">
              <a:rPr lang="en-US" sz="1300"/>
              <a:pPr eaLnBrk="1" hangingPunct="1"/>
              <a:t>89</a:t>
            </a:fld>
            <a:endParaRPr lang="en-US" sz="13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xfrm>
            <a:off x="1258888" y="720725"/>
            <a:ext cx="4800600" cy="3600450"/>
          </a:xfrm>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z="1000" smtClean="0">
              <a:latin typeface="Arial" pitchFamily="34" charset="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986CB10-DC7C-4B91-B57C-3F142D6898AE}" type="slidenum">
              <a:rPr lang="en-US" sz="1300"/>
              <a:pPr eaLnBrk="1" hangingPunct="1"/>
              <a:t>98</a:t>
            </a:fld>
            <a:endParaRPr lang="en-US" sz="130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1258888" y="720725"/>
            <a:ext cx="4800600" cy="3600450"/>
          </a:xfrm>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z="1000" smtClean="0">
              <a:latin typeface="Arial" pitchFamily="34" charset="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042FECC-D825-4E16-92D5-DE090FA1172D}" type="slidenum">
              <a:rPr lang="en-US" sz="1300"/>
              <a:pPr eaLnBrk="1" hangingPunct="1"/>
              <a:t>103</a:t>
            </a:fld>
            <a:endParaRPr lang="en-US" sz="130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771E8F9-0664-4C2A-BC3D-3DCD5FE8FE57}" type="slidenum">
              <a:rPr lang="en-US" sz="1300"/>
              <a:pPr eaLnBrk="1" hangingPunct="1"/>
              <a:t>104</a:t>
            </a:fld>
            <a:endParaRPr lang="en-US" sz="1300"/>
          </a:p>
        </p:txBody>
      </p:sp>
      <p:sp>
        <p:nvSpPr>
          <p:cNvPr id="19149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6" tIns="48319" rIns="96636" bIns="48319" anchor="b"/>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endParaRPr lang="it-IT" sz="1300"/>
          </a:p>
        </p:txBody>
      </p:sp>
      <p:sp>
        <p:nvSpPr>
          <p:cNvPr id="191492" name="Rectangle 2"/>
          <p:cNvSpPr>
            <a:spLocks noGrp="1" noRot="1" noChangeAspect="1" noChangeArrowheads="1" noTextEdit="1"/>
          </p:cNvSpPr>
          <p:nvPr>
            <p:ph type="sldImg"/>
          </p:nvPr>
        </p:nvSpPr>
        <p:spPr>
          <a:xfrm>
            <a:off x="1258888" y="720725"/>
            <a:ext cx="4800600" cy="3600450"/>
          </a:xfrm>
          <a:ln/>
        </p:spPr>
      </p:sp>
      <p:sp>
        <p:nvSpPr>
          <p:cNvPr id="191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it-IT" sz="900" b="1" smtClean="0">
              <a:latin typeface="Arial" pitchFamily="34" charset="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8B209F8-86C5-482C-A4EE-21DEC5D9AAAE}" type="slidenum">
              <a:rPr lang="en-US" sz="1300"/>
              <a:pPr eaLnBrk="1" hangingPunct="1"/>
              <a:t>107</a:t>
            </a:fld>
            <a:endParaRPr lang="en-US" sz="13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DDFBED4-906C-4341-B3E4-2A85587BB190}" type="slidenum">
              <a:rPr lang="en-US" sz="1300"/>
              <a:pPr eaLnBrk="1" hangingPunct="1"/>
              <a:t>8</a:t>
            </a:fld>
            <a:endParaRPr lang="en-US" sz="1300"/>
          </a:p>
        </p:txBody>
      </p:sp>
      <p:sp>
        <p:nvSpPr>
          <p:cNvPr id="30723" name="Rectangle 2"/>
          <p:cNvSpPr>
            <a:spLocks noGrp="1" noRot="1" noChangeAspect="1" noChangeArrowheads="1" noTextEdit="1"/>
          </p:cNvSpPr>
          <p:nvPr>
            <p:ph type="sldImg"/>
          </p:nvPr>
        </p:nvSpPr>
        <p:spPr>
          <a:xfrm>
            <a:off x="1268413" y="727075"/>
            <a:ext cx="4786312" cy="3589338"/>
          </a:xfrm>
          <a:ln/>
        </p:spPr>
      </p:sp>
      <p:sp>
        <p:nvSpPr>
          <p:cNvPr id="30724" name="Rectangle 3"/>
          <p:cNvSpPr>
            <a:spLocks noGrp="1" noChangeArrowheads="1"/>
          </p:cNvSpPr>
          <p:nvPr>
            <p:ph type="body" idx="1"/>
          </p:nvPr>
        </p:nvSpPr>
        <p:spPr>
          <a:xfrm>
            <a:off x="974725" y="4560888"/>
            <a:ext cx="5365750"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smtClean="0">
                <a:solidFill>
                  <a:srgbClr val="0000A1"/>
                </a:solidFill>
                <a:latin typeface="Arial" pitchFamily="34" charset="0"/>
                <a:ea typeface="ＭＳ Ｐゴシック" pitchFamily="34" charset="-128"/>
              </a:rPr>
              <a:t>Unlike</a:t>
            </a:r>
            <a:r>
              <a:rPr lang="en-US" sz="900" b="1" smtClean="0">
                <a:solidFill>
                  <a:srgbClr val="FF0000"/>
                </a:solidFill>
                <a:latin typeface="Arial" pitchFamily="34" charset="0"/>
                <a:ea typeface="ＭＳ Ｐゴシック" pitchFamily="34" charset="-128"/>
              </a:rPr>
              <a:t>/Like</a:t>
            </a:r>
            <a:r>
              <a:rPr lang="en-US" sz="900" smtClean="0">
                <a:solidFill>
                  <a:srgbClr val="0000B2"/>
                </a:solidFill>
                <a:latin typeface="Arial" pitchFamily="34" charset="0"/>
                <a:ea typeface="ＭＳ Ｐゴシック" pitchFamily="34" charset="-128"/>
              </a:rPr>
              <a:t> </a:t>
            </a:r>
            <a:r>
              <a:rPr lang="en-US" sz="900" smtClean="0">
                <a:latin typeface="Arial" pitchFamily="34" charset="0"/>
                <a:ea typeface="ＭＳ Ｐゴシック" pitchFamily="34" charset="-128"/>
              </a:rPr>
              <a:t>sign</a:t>
            </a:r>
            <a:r>
              <a:rPr lang="en-US" sz="900" smtClean="0">
                <a:solidFill>
                  <a:srgbClr val="0000B2"/>
                </a:solidFill>
                <a:latin typeface="Arial" pitchFamily="34" charset="0"/>
                <a:ea typeface="ＭＳ Ｐゴシック" pitchFamily="34" charset="-128"/>
              </a:rPr>
              <a:t> </a:t>
            </a:r>
            <a:r>
              <a:rPr lang="en-US" sz="900" smtClean="0">
                <a:latin typeface="Arial" pitchFamily="34" charset="0"/>
                <a:ea typeface="ＭＳ Ｐゴシック" pitchFamily="34" charset="-128"/>
              </a:rPr>
              <a:t>pion pairs</a:t>
            </a:r>
            <a:r>
              <a:rPr lang="en-US" sz="900" smtClean="0">
                <a:solidFill>
                  <a:srgbClr val="0000B2"/>
                </a:solidFill>
                <a:latin typeface="Arial" pitchFamily="34" charset="0"/>
                <a:ea typeface="ＭＳ Ｐゴシック" pitchFamily="34" charset="-128"/>
              </a:rPr>
              <a:t> </a:t>
            </a:r>
            <a:r>
              <a:rPr lang="en-US" sz="900" smtClean="0">
                <a:latin typeface="Arial" pitchFamily="34" charset="0"/>
                <a:ea typeface="ＭＳ Ｐゴシック" pitchFamily="34" charset="-128"/>
              </a:rPr>
              <a:t>(or</a:t>
            </a:r>
            <a:r>
              <a:rPr lang="en-US" sz="900" smtClean="0">
                <a:solidFill>
                  <a:srgbClr val="0000B2"/>
                </a:solidFill>
                <a:latin typeface="Arial" pitchFamily="34" charset="0"/>
                <a:ea typeface="ＭＳ Ｐゴシック" pitchFamily="34" charset="-128"/>
              </a:rPr>
              <a:t> </a:t>
            </a:r>
            <a:r>
              <a:rPr lang="en-US" sz="900" b="1" smtClean="0">
                <a:solidFill>
                  <a:srgbClr val="0000B2"/>
                </a:solidFill>
                <a:latin typeface="Arial" pitchFamily="34" charset="0"/>
                <a:ea typeface="ＭＳ Ｐゴシック" pitchFamily="34" charset="-128"/>
              </a:rPr>
              <a:t>Unlike/</a:t>
            </a:r>
            <a:r>
              <a:rPr lang="en-US" sz="900" b="1" smtClean="0">
                <a:solidFill>
                  <a:srgbClr val="FF0000"/>
                </a:solidFill>
                <a:latin typeface="Arial" pitchFamily="34" charset="0"/>
                <a:ea typeface="ＭＳ Ｐゴシック" pitchFamily="34" charset="-128"/>
              </a:rPr>
              <a:t>Charged</a:t>
            </a:r>
            <a:r>
              <a:rPr lang="en-US" sz="900" smtClean="0">
                <a:latin typeface="Arial" pitchFamily="34" charset="0"/>
                <a:ea typeface="ＭＳ Ｐゴシック" pitchFamily="34" charset="-128"/>
              </a:rPr>
              <a:t>)</a:t>
            </a:r>
          </a:p>
          <a:p>
            <a:endParaRPr lang="en-US" sz="900" smtClean="0">
              <a:latin typeface="Arial" pitchFamily="34" charset="0"/>
              <a:ea typeface="ＭＳ Ｐゴシック" pitchFamily="34" charset="-128"/>
            </a:endParaRPr>
          </a:p>
          <a:p>
            <a:r>
              <a:rPr lang="en-US" sz="900" smtClean="0">
                <a:latin typeface="Arial" pitchFamily="34" charset="0"/>
                <a:ea typeface="ＭＳ Ｐゴシック" pitchFamily="34" charset="-128"/>
              </a:rPr>
              <a:t>Belle experiment recently presented results of their measurements of the Collins asymmetry. In measurements of 2 hadrons in e+/e- annihilation. Thie results Indeed indicate that Collins function is large and the unfavored function is likely to be asd big as the favored one.</a:t>
            </a:r>
          </a:p>
          <a:p>
            <a:r>
              <a:rPr lang="en-US" sz="900" smtClean="0">
                <a:latin typeface="Arial" pitchFamily="34" charset="0"/>
                <a:ea typeface="ＭＳ Ｐゴシック" pitchFamily="34" charset="-128"/>
                <a:sym typeface="Symbol" pitchFamily="18" charset="2"/>
              </a:rPr>
              <a:t> </a:t>
            </a:r>
            <a:r>
              <a:rPr lang="en-US" sz="900" smtClean="0">
                <a:latin typeface="Arial" pitchFamily="34" charset="0"/>
                <a:ea typeface="ＭＳ Ｐゴシック" pitchFamily="34" charset="-128"/>
              </a:rPr>
              <a:t>Large discrepancy in the last two bins of </a:t>
            </a:r>
            <a:r>
              <a:rPr lang="en-US" sz="900" i="1" smtClean="0">
                <a:latin typeface="Arial" pitchFamily="34" charset="0"/>
                <a:ea typeface="ＭＳ Ｐゴシック" pitchFamily="34" charset="-128"/>
              </a:rPr>
              <a:t>z:</a:t>
            </a:r>
            <a:endParaRPr lang="en-US" sz="800" smtClean="0">
              <a:latin typeface="Arial" pitchFamily="34" charset="0"/>
              <a:ea typeface="ＭＳ Ｐゴシック" pitchFamily="34" charset="-128"/>
            </a:endParaRPr>
          </a:p>
          <a:p>
            <a:r>
              <a:rPr lang="en-US" sz="900" smtClean="0">
                <a:solidFill>
                  <a:srgbClr val="0000A1"/>
                </a:solidFill>
                <a:latin typeface="Arial" pitchFamily="34" charset="0"/>
                <a:ea typeface="ＭＳ Ｐゴシック" pitchFamily="34" charset="-128"/>
              </a:rPr>
              <a:t>      - bin-by-bin correction factors (30%)</a:t>
            </a:r>
          </a:p>
          <a:p>
            <a:r>
              <a:rPr lang="en-US" sz="900" i="1" smtClean="0">
                <a:solidFill>
                  <a:srgbClr val="0000A1"/>
                </a:solidFill>
                <a:latin typeface="Arial" pitchFamily="34" charset="0"/>
                <a:ea typeface="ＭＳ Ｐゴシック" pitchFamily="34" charset="-128"/>
              </a:rPr>
              <a:t>      - z</a:t>
            </a:r>
            <a:r>
              <a:rPr lang="en-US" sz="900" smtClean="0">
                <a:solidFill>
                  <a:srgbClr val="0000A1"/>
                </a:solidFill>
                <a:latin typeface="Arial" pitchFamily="34" charset="0"/>
                <a:ea typeface="ＭＳ Ｐゴシック" pitchFamily="34" charset="-128"/>
              </a:rPr>
              <a:t>&lt;0.9 to remove the contamination from </a:t>
            </a:r>
            <a:r>
              <a:rPr lang="en-US" sz="900" smtClean="0">
                <a:solidFill>
                  <a:srgbClr val="0000A1"/>
                </a:solidFill>
                <a:latin typeface="Arial" pitchFamily="34" charset="0"/>
                <a:ea typeface="ＭＳ Ｐゴシック" pitchFamily="34" charset="-128"/>
                <a:sym typeface="Symbol" pitchFamily="18" charset="2"/>
              </a:rPr>
              <a:t> background and exclusive events </a:t>
            </a:r>
          </a:p>
          <a:p>
            <a:r>
              <a:rPr lang="en-US" sz="900" smtClean="0">
                <a:latin typeface="Arial" pitchFamily="34" charset="0"/>
                <a:ea typeface="ＭＳ Ｐゴシック" pitchFamily="34" charset="-128"/>
                <a:sym typeface="Symbol" pitchFamily="18" charset="2"/>
              </a:rPr>
              <a:t> Slightly higher at lower z</a:t>
            </a:r>
          </a:p>
          <a:p>
            <a:endParaRPr lang="en-US" sz="900" smtClean="0">
              <a:latin typeface="Arial" pitchFamily="34" charset="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48C137E8-4272-4D4B-8726-2B5B5F47FA6D}" type="slidenum">
              <a:rPr lang="it-IT" sz="1300"/>
              <a:pPr algn="r" eaLnBrk="1" hangingPunct="1"/>
              <a:t>108</a:t>
            </a:fld>
            <a:endParaRPr lang="it-IT" sz="13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 two distinct components of the</a:t>
            </a:r>
          </a:p>
          <a:p>
            <a:r>
              <a:rPr lang="en-US" smtClean="0">
                <a:latin typeface="Arial" pitchFamily="34" charset="0"/>
                <a:ea typeface="ＭＳ Ｐゴシック" pitchFamily="34" charset="-128"/>
              </a:rPr>
              <a:t>nucleon sea. The first is called the “extrinsic” sea originating</a:t>
            </a:r>
          </a:p>
          <a:p>
            <a:r>
              <a:rPr lang="en-US" smtClean="0">
                <a:latin typeface="Arial" pitchFamily="34" charset="0"/>
                <a:ea typeface="ＭＳ Ｐゴシック" pitchFamily="34" charset="-128"/>
              </a:rPr>
              <a:t>from the splitting of gluons into </a:t>
            </a:r>
            <a:r>
              <a:rPr lang="en-US" b="1" smtClean="0">
                <a:latin typeface="Arial" pitchFamily="34" charset="0"/>
                <a:ea typeface="ＭＳ Ｐゴシック" pitchFamily="34" charset="-128"/>
              </a:rPr>
              <a:t>Q</a:t>
            </a:r>
            <a:r>
              <a:rPr lang="en-US" smtClean="0">
                <a:latin typeface="Arial" pitchFamily="34" charset="0"/>
                <a:ea typeface="ＭＳ Ｐゴシック" pitchFamily="34" charset="-128"/>
              </a:rPr>
              <a:t> ¯</a:t>
            </a:r>
            <a:r>
              <a:rPr lang="en-US" b="1" smtClean="0">
                <a:latin typeface="Arial" pitchFamily="34" charset="0"/>
                <a:ea typeface="ＭＳ Ｐゴシック" pitchFamily="34" charset="-128"/>
              </a:rPr>
              <a:t>Q </a:t>
            </a:r>
            <a:r>
              <a:rPr lang="en-US" smtClean="0">
                <a:latin typeface="Arial" pitchFamily="34" charset="0"/>
                <a:ea typeface="ＭＳ Ｐゴシック" pitchFamily="34" charset="-128"/>
              </a:rPr>
              <a:t> pairs.</a:t>
            </a:r>
          </a:p>
          <a:p>
            <a:r>
              <a:rPr lang="en-US" smtClean="0">
                <a:latin typeface="Arial" pitchFamily="34" charset="0"/>
                <a:ea typeface="ＭＳ Ｐゴシック" pitchFamily="34" charset="-128"/>
              </a:rPr>
              <a:t> initial scale </a:t>
            </a:r>
            <a:r>
              <a:rPr lang="en-US" b="1" smtClean="0">
                <a:latin typeface="Arial" pitchFamily="34" charset="0"/>
                <a:ea typeface="ＭＳ Ｐゴシック" pitchFamily="34" charset="-128"/>
              </a:rPr>
              <a:t>μ</a:t>
            </a:r>
            <a:r>
              <a:rPr lang="en-US" smtClean="0">
                <a:latin typeface="Arial" pitchFamily="34" charset="0"/>
                <a:ea typeface="ＭＳ Ｐゴシック" pitchFamily="34" charset="-128"/>
              </a:rPr>
              <a:t> , expected to be around the confinement scale, to the </a:t>
            </a:r>
            <a:r>
              <a:rPr lang="en-US" b="1" smtClean="0">
                <a:latin typeface="Arial" pitchFamily="34" charset="0"/>
                <a:ea typeface="ＭＳ Ｐゴシック" pitchFamily="34" charset="-128"/>
              </a:rPr>
              <a:t>Q2</a:t>
            </a:r>
          </a:p>
          <a:p>
            <a:r>
              <a:rPr lang="en-US" b="1" smtClean="0">
                <a:solidFill>
                  <a:srgbClr val="00B050"/>
                </a:solidFill>
                <a:latin typeface="Arial" pitchFamily="34" charset="0"/>
                <a:ea typeface="ＭＳ Ｐゴシック" pitchFamily="34" charset="-128"/>
              </a:rPr>
              <a:t>Green Fit(x) = x</a:t>
            </a:r>
            <a:r>
              <a:rPr lang="en-US" b="1" baseline="30000" smtClean="0">
                <a:solidFill>
                  <a:srgbClr val="00B050"/>
                </a:solidFill>
                <a:latin typeface="Arial" pitchFamily="34" charset="0"/>
                <a:ea typeface="ＭＳ Ｐゴシック" pitchFamily="34" charset="-128"/>
              </a:rPr>
              <a:t>-0.867±0.019</a:t>
            </a:r>
            <a:r>
              <a:rPr lang="en-US" b="1" smtClean="0">
                <a:solidFill>
                  <a:srgbClr val="00B050"/>
                </a:solidFill>
                <a:latin typeface="Arial" pitchFamily="34" charset="0"/>
                <a:ea typeface="ＭＳ Ｐゴシック" pitchFamily="34" charset="-128"/>
              </a:rPr>
              <a:t>e</a:t>
            </a:r>
            <a:r>
              <a:rPr lang="en-US" b="1" baseline="30000" smtClean="0">
                <a:solidFill>
                  <a:srgbClr val="00B050"/>
                </a:solidFill>
                <a:latin typeface="Arial" pitchFamily="34" charset="0"/>
                <a:ea typeface="ＭＳ Ｐゴシック" pitchFamily="34" charset="-128"/>
              </a:rPr>
              <a:t>-0.331±0.014</a:t>
            </a:r>
            <a:r>
              <a:rPr lang="en-US" b="1" smtClean="0">
                <a:solidFill>
                  <a:srgbClr val="00B050"/>
                </a:solidFill>
                <a:latin typeface="Arial" pitchFamily="34" charset="0"/>
                <a:ea typeface="ＭＳ Ｐゴシック" pitchFamily="34" charset="-128"/>
              </a:rPr>
              <a:t>(1-x)</a:t>
            </a:r>
          </a:p>
          <a:p>
            <a:r>
              <a:rPr lang="en-US" smtClean="0">
                <a:latin typeface="Arial" pitchFamily="34" charset="0"/>
                <a:ea typeface="ＭＳ Ｐゴシック" pitchFamily="34" charset="-128"/>
              </a:rPr>
              <a:t>Data fit S(x)∫D</a:t>
            </a:r>
            <a:r>
              <a:rPr lang="en-US" baseline="30000" smtClean="0">
                <a:latin typeface="Arial" pitchFamily="34" charset="0"/>
                <a:ea typeface="ＭＳ Ｐゴシック" pitchFamily="34" charset="-128"/>
              </a:rPr>
              <a:t>K</a:t>
            </a:r>
            <a:r>
              <a:rPr lang="en-US" smtClean="0">
                <a:latin typeface="Arial" pitchFamily="34" charset="0"/>
                <a:ea typeface="ＭＳ Ｐゴシック" pitchFamily="34" charset="-128"/>
              </a:rPr>
              <a:t>(z)dz=x</a:t>
            </a:r>
            <a:r>
              <a:rPr lang="en-US" baseline="30000" smtClean="0">
                <a:latin typeface="Arial" pitchFamily="34" charset="0"/>
                <a:ea typeface="ＭＳ Ｐゴシック" pitchFamily="34" charset="-128"/>
              </a:rPr>
              <a:t>-a </a:t>
            </a:r>
            <a:r>
              <a:rPr lang="en-US" smtClean="0">
                <a:latin typeface="Arial" pitchFamily="34" charset="0"/>
                <a:ea typeface="ＭＳ Ｐゴシック" pitchFamily="34" charset="-128"/>
              </a:rPr>
              <a:t>e</a:t>
            </a:r>
            <a:r>
              <a:rPr lang="en-US" baseline="30000" smtClean="0">
                <a:latin typeface="Arial" pitchFamily="34" charset="0"/>
                <a:ea typeface="ＭＳ Ｐゴシック" pitchFamily="34" charset="-128"/>
              </a:rPr>
              <a:t>-x/b</a:t>
            </a:r>
            <a:r>
              <a:rPr lang="en-US" smtClean="0">
                <a:latin typeface="Arial" pitchFamily="34" charset="0"/>
                <a:ea typeface="ＭＳ Ｐゴシック" pitchFamily="34" charset="-128"/>
              </a:rPr>
              <a:t>(1-x)</a:t>
            </a:r>
            <a:endParaRPr lang="en-US" b="1" smtClean="0">
              <a:solidFill>
                <a:srgbClr val="00B050"/>
              </a:solidFill>
              <a:latin typeface="Arial" pitchFamily="34" charset="0"/>
              <a:ea typeface="ＭＳ Ｐゴシック" pitchFamily="34" charset="-128"/>
            </a:endParaRPr>
          </a:p>
          <a:p>
            <a:endParaRPr lang="en-US" b="1" smtClean="0">
              <a:solidFill>
                <a:srgbClr val="00B050"/>
              </a:solidFill>
              <a:latin typeface="Arial" pitchFamily="34" charset="0"/>
              <a:ea typeface="ＭＳ Ｐゴシック" pitchFamily="34" charset="-128"/>
            </a:endParaRPr>
          </a:p>
          <a:p>
            <a:r>
              <a:rPr lang="en-US" smtClean="0">
                <a:latin typeface="Arial" pitchFamily="34" charset="0"/>
                <a:ea typeface="ＭＳ Ｐゴシック" pitchFamily="34" charset="-128"/>
              </a:rPr>
              <a:t>the main differences are in the unfolding, data sets used, and the non-strange FF into kaons.</a:t>
            </a:r>
            <a:endParaRPr lang="en-US" b="1" smtClean="0">
              <a:latin typeface="Arial" pitchFamily="34" charset="0"/>
              <a:ea typeface="ＭＳ Ｐゴシック" pitchFamily="34" charset="-128"/>
            </a:endParaRPr>
          </a:p>
          <a:p>
            <a:r>
              <a:rPr lang="en-US" b="1" smtClean="0">
                <a:latin typeface="Arial" pitchFamily="34" charset="0"/>
                <a:ea typeface="ＭＳ Ｐゴシック" pitchFamily="34" charset="-128"/>
              </a:rPr>
              <a:t>Q</a:t>
            </a:r>
            <a:r>
              <a:rPr lang="en-US" smtClean="0">
                <a:latin typeface="Arial" pitchFamily="34" charset="0"/>
                <a:ea typeface="ＭＳ Ｐゴシック" pitchFamily="34" charset="-128"/>
              </a:rPr>
              <a:t>2 = 2</a:t>
            </a:r>
            <a:r>
              <a:rPr lang="en-US" b="1" smtClean="0">
                <a:latin typeface="Arial" pitchFamily="34" charset="0"/>
                <a:ea typeface="ＭＳ Ｐゴシック" pitchFamily="34" charset="-128"/>
              </a:rPr>
              <a:t>.</a:t>
            </a:r>
            <a:r>
              <a:rPr lang="en-US" smtClean="0">
                <a:latin typeface="Arial" pitchFamily="34" charset="0"/>
                <a:ea typeface="ＭＳ Ｐゴシック" pitchFamily="34" charset="-128"/>
              </a:rPr>
              <a:t>5 GeV2 by</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B6EC3E6-3282-4F24-9E1D-DBBF01150460}" type="slidenum">
              <a:rPr lang="en-US" sz="1300"/>
              <a:pPr eaLnBrk="1" hangingPunct="1"/>
              <a:t>9</a:t>
            </a:fld>
            <a:endParaRPr 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Relative luminosity R of bunch crossings with different spindirections</a:t>
            </a:r>
          </a:p>
          <a:p>
            <a:r>
              <a:rPr lang="en-US" smtClean="0">
                <a:latin typeface="Arial" pitchFamily="34" charset="0"/>
                <a:ea typeface="ＭＳ Ｐゴシック" pitchFamily="34" charset="-128"/>
              </a:rPr>
              <a:t>Spin dependent yields of process of interest Nij</a:t>
            </a:r>
          </a:p>
          <a:p>
            <a:r>
              <a:rPr lang="en-US" smtClean="0">
                <a:latin typeface="Arial" pitchFamily="34" charset="0"/>
                <a:ea typeface="ＭＳ Ｐゴシック" pitchFamily="34" charset="-128"/>
              </a:rPr>
              <a:t>Longitudinal beam polarization P1(2) at STAR IR</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TPC Tracking and  particle ID (upgrade x2 number of instrumented pad rows for the inner sectors) increase a 0.5 in rapidity (theta -&gt; \eta=-ln(tan(\theta/2))</a:t>
            </a:r>
          </a:p>
          <a:p>
            <a:r>
              <a:rPr lang="en-US" smtClean="0">
                <a:latin typeface="Arial" pitchFamily="34" charset="0"/>
                <a:ea typeface="ＭＳ Ｐゴシック" pitchFamily="34" charset="-128"/>
              </a:rPr>
              <a:t>BBC beam beam counters</a:t>
            </a:r>
          </a:p>
          <a:p>
            <a:endParaRPr lang="en-US" smtClean="0">
              <a:latin typeface="Arial" pitchFamily="34"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37931725" indent="-37474525" defTabSz="96678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C73F22A-823C-4E8D-8C04-59472FFABABF}" type="slidenum">
              <a:rPr lang="en-US" sz="1300"/>
              <a:pPr eaLnBrk="1" hangingPunct="1"/>
              <a:t>10</a:t>
            </a:fld>
            <a:endParaRPr 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H. Avakian, INPC,  June 3</a:t>
            </a:r>
          </a:p>
        </p:txBody>
      </p:sp>
      <p:sp>
        <p:nvSpPr>
          <p:cNvPr id="5" name="Rectangle 5"/>
          <p:cNvSpPr>
            <a:spLocks noGrp="1" noChangeArrowheads="1"/>
          </p:cNvSpPr>
          <p:nvPr>
            <p:ph type="sldNum" sz="quarter" idx="11"/>
          </p:nvPr>
        </p:nvSpPr>
        <p:spPr>
          <a:ln/>
        </p:spPr>
        <p:txBody>
          <a:bodyPr/>
          <a:lstStyle>
            <a:lvl1pPr>
              <a:defRPr/>
            </a:lvl1pPr>
          </a:lstStyle>
          <a:p>
            <a:fld id="{BFF01F03-391D-4E3B-BC14-2A7C23E48042}" type="slidenum">
              <a:rPr lang="en-US"/>
              <a:pPr/>
              <a:t>‹N›</a:t>
            </a:fld>
            <a:endParaRPr lang="en-US"/>
          </a:p>
        </p:txBody>
      </p:sp>
    </p:spTree>
    <p:extLst>
      <p:ext uri="{BB962C8B-B14F-4D97-AF65-F5344CB8AC3E}">
        <p14:creationId xmlns:p14="http://schemas.microsoft.com/office/powerpoint/2010/main" val="142235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H. Avakian, INPC,  June 3</a:t>
            </a:r>
          </a:p>
        </p:txBody>
      </p:sp>
      <p:sp>
        <p:nvSpPr>
          <p:cNvPr id="5" name="Rectangle 5"/>
          <p:cNvSpPr>
            <a:spLocks noGrp="1" noChangeArrowheads="1"/>
          </p:cNvSpPr>
          <p:nvPr>
            <p:ph type="sldNum" sz="quarter" idx="11"/>
          </p:nvPr>
        </p:nvSpPr>
        <p:spPr>
          <a:ln/>
        </p:spPr>
        <p:txBody>
          <a:bodyPr/>
          <a:lstStyle>
            <a:lvl1pPr>
              <a:defRPr/>
            </a:lvl1pPr>
          </a:lstStyle>
          <a:p>
            <a:fld id="{18468DF5-33B6-4F3A-867B-8F13FE57CB5C}" type="slidenum">
              <a:rPr lang="en-US"/>
              <a:pPr/>
              <a:t>‹N›</a:t>
            </a:fld>
            <a:endParaRPr lang="en-US"/>
          </a:p>
        </p:txBody>
      </p:sp>
    </p:spTree>
    <p:extLst>
      <p:ext uri="{BB962C8B-B14F-4D97-AF65-F5344CB8AC3E}">
        <p14:creationId xmlns:p14="http://schemas.microsoft.com/office/powerpoint/2010/main" val="1296062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H. Avakian, INPC,  June 3</a:t>
            </a:r>
          </a:p>
        </p:txBody>
      </p:sp>
      <p:sp>
        <p:nvSpPr>
          <p:cNvPr id="5" name="Rectangle 5"/>
          <p:cNvSpPr>
            <a:spLocks noGrp="1" noChangeArrowheads="1"/>
          </p:cNvSpPr>
          <p:nvPr>
            <p:ph type="sldNum" sz="quarter" idx="11"/>
          </p:nvPr>
        </p:nvSpPr>
        <p:spPr>
          <a:ln/>
        </p:spPr>
        <p:txBody>
          <a:bodyPr/>
          <a:lstStyle>
            <a:lvl1pPr>
              <a:defRPr/>
            </a:lvl1pPr>
          </a:lstStyle>
          <a:p>
            <a:fld id="{7649FB88-D4BA-4B1E-8AB1-C92580518B05}" type="slidenum">
              <a:rPr lang="en-US"/>
              <a:pPr/>
              <a:t>‹N›</a:t>
            </a:fld>
            <a:endParaRPr lang="en-US"/>
          </a:p>
        </p:txBody>
      </p:sp>
    </p:spTree>
    <p:extLst>
      <p:ext uri="{BB962C8B-B14F-4D97-AF65-F5344CB8AC3E}">
        <p14:creationId xmlns:p14="http://schemas.microsoft.com/office/powerpoint/2010/main" val="2699856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457200"/>
            <a:ext cx="8229600" cy="5410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9"/>
          <p:cNvSpPr>
            <a:spLocks noGrp="1" noChangeArrowheads="1"/>
          </p:cNvSpPr>
          <p:nvPr>
            <p:ph type="ftr" sz="quarter" idx="10"/>
          </p:nvPr>
        </p:nvSpPr>
        <p:spPr/>
        <p:txBody>
          <a:bodyPr/>
          <a:lstStyle>
            <a:lvl1pPr>
              <a:defRPr/>
            </a:lvl1pPr>
          </a:lstStyle>
          <a:p>
            <a:pPr>
              <a:defRPr/>
            </a:pPr>
            <a:r>
              <a:rPr lang="fr-FR"/>
              <a:t>JLab, Dec 17</a:t>
            </a:r>
          </a:p>
        </p:txBody>
      </p:sp>
      <p:sp>
        <p:nvSpPr>
          <p:cNvPr id="4" name="Rectangle 10"/>
          <p:cNvSpPr>
            <a:spLocks noGrp="1" noChangeArrowheads="1"/>
          </p:cNvSpPr>
          <p:nvPr>
            <p:ph type="sldNum" sz="quarter" idx="11"/>
          </p:nvPr>
        </p:nvSpPr>
        <p:spPr/>
        <p:txBody>
          <a:bodyPr/>
          <a:lstStyle>
            <a:lvl1pPr>
              <a:defRPr/>
            </a:lvl1pPr>
          </a:lstStyle>
          <a:p>
            <a:fld id="{CD25F784-AC27-40C5-B87C-60D5C2C94931}" type="slidenum">
              <a:rPr lang="fr-FR"/>
              <a:pPr/>
              <a:t>‹N›</a:t>
            </a:fld>
            <a:endParaRPr lang="fr-FR"/>
          </a:p>
        </p:txBody>
      </p:sp>
      <p:sp>
        <p:nvSpPr>
          <p:cNvPr id="5" name="Rectangle 16"/>
          <p:cNvSpPr>
            <a:spLocks noGrp="1" noChangeArrowheads="1"/>
          </p:cNvSpPr>
          <p:nvPr>
            <p:ph type="dt" sz="half" idx="12"/>
          </p:nvPr>
        </p:nvSpPr>
        <p:spPr>
          <a:xfrm>
            <a:off x="457200" y="6245225"/>
            <a:ext cx="2133600" cy="476250"/>
          </a:xfrm>
          <a:prstGeom prst="rect">
            <a:avLst/>
          </a:prstGeom>
        </p:spPr>
        <p:txBody>
          <a:bodyPr/>
          <a:lstStyle>
            <a:lvl1pPr>
              <a:defRPr>
                <a:latin typeface="Arial" charset="0"/>
                <a:ea typeface="ＭＳ Ｐゴシック" charset="0"/>
                <a:cs typeface="ＭＳ Ｐゴシック" charset="0"/>
              </a:defRPr>
            </a:lvl1pPr>
          </a:lstStyle>
          <a:p>
            <a:pPr>
              <a:defRPr/>
            </a:pPr>
            <a:endParaRPr lang="fr-FR"/>
          </a:p>
        </p:txBody>
      </p:sp>
    </p:spTree>
    <p:extLst>
      <p:ext uri="{BB962C8B-B14F-4D97-AF65-F5344CB8AC3E}">
        <p14:creationId xmlns:p14="http://schemas.microsoft.com/office/powerpoint/2010/main" val="225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H. Avakian, INPC,  June 3</a:t>
            </a:r>
          </a:p>
        </p:txBody>
      </p:sp>
      <p:sp>
        <p:nvSpPr>
          <p:cNvPr id="5" name="Rectangle 5"/>
          <p:cNvSpPr>
            <a:spLocks noGrp="1" noChangeArrowheads="1"/>
          </p:cNvSpPr>
          <p:nvPr>
            <p:ph type="sldNum" sz="quarter" idx="11"/>
          </p:nvPr>
        </p:nvSpPr>
        <p:spPr>
          <a:ln/>
        </p:spPr>
        <p:txBody>
          <a:bodyPr/>
          <a:lstStyle>
            <a:lvl1pPr>
              <a:defRPr/>
            </a:lvl1pPr>
          </a:lstStyle>
          <a:p>
            <a:fld id="{F6159B15-BDCF-40CF-BDC9-E852DF763BEE}" type="slidenum">
              <a:rPr lang="en-US"/>
              <a:pPr/>
              <a:t>‹N›</a:t>
            </a:fld>
            <a:endParaRPr lang="en-US"/>
          </a:p>
        </p:txBody>
      </p:sp>
    </p:spTree>
    <p:extLst>
      <p:ext uri="{BB962C8B-B14F-4D97-AF65-F5344CB8AC3E}">
        <p14:creationId xmlns:p14="http://schemas.microsoft.com/office/powerpoint/2010/main" val="2191916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H. Avakian, INPC,  June 3</a:t>
            </a:r>
          </a:p>
        </p:txBody>
      </p:sp>
      <p:sp>
        <p:nvSpPr>
          <p:cNvPr id="5" name="Rectangle 5"/>
          <p:cNvSpPr>
            <a:spLocks noGrp="1" noChangeArrowheads="1"/>
          </p:cNvSpPr>
          <p:nvPr>
            <p:ph type="sldNum" sz="quarter" idx="11"/>
          </p:nvPr>
        </p:nvSpPr>
        <p:spPr>
          <a:ln/>
        </p:spPr>
        <p:txBody>
          <a:bodyPr/>
          <a:lstStyle>
            <a:lvl1pPr>
              <a:defRPr/>
            </a:lvl1pPr>
          </a:lstStyle>
          <a:p>
            <a:fld id="{CA2A67E0-B228-4F55-A0E5-D803D6E3412A}" type="slidenum">
              <a:rPr lang="en-US"/>
              <a:pPr/>
              <a:t>‹N›</a:t>
            </a:fld>
            <a:endParaRPr lang="en-US"/>
          </a:p>
        </p:txBody>
      </p:sp>
    </p:spTree>
    <p:extLst>
      <p:ext uri="{BB962C8B-B14F-4D97-AF65-F5344CB8AC3E}">
        <p14:creationId xmlns:p14="http://schemas.microsoft.com/office/powerpoint/2010/main" val="212095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H. Avakian, INPC,  June 3</a:t>
            </a:r>
          </a:p>
        </p:txBody>
      </p:sp>
      <p:sp>
        <p:nvSpPr>
          <p:cNvPr id="6" name="Rectangle 5"/>
          <p:cNvSpPr>
            <a:spLocks noGrp="1" noChangeArrowheads="1"/>
          </p:cNvSpPr>
          <p:nvPr>
            <p:ph type="sldNum" sz="quarter" idx="11"/>
          </p:nvPr>
        </p:nvSpPr>
        <p:spPr>
          <a:ln/>
        </p:spPr>
        <p:txBody>
          <a:bodyPr/>
          <a:lstStyle>
            <a:lvl1pPr>
              <a:defRPr/>
            </a:lvl1pPr>
          </a:lstStyle>
          <a:p>
            <a:fld id="{33142625-931B-439A-8E65-42FFA0C65706}" type="slidenum">
              <a:rPr lang="en-US"/>
              <a:pPr/>
              <a:t>‹N›</a:t>
            </a:fld>
            <a:endParaRPr lang="en-US"/>
          </a:p>
        </p:txBody>
      </p:sp>
    </p:spTree>
    <p:extLst>
      <p:ext uri="{BB962C8B-B14F-4D97-AF65-F5344CB8AC3E}">
        <p14:creationId xmlns:p14="http://schemas.microsoft.com/office/powerpoint/2010/main" val="32619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a:t>H. Avakian, INPC,  June 3</a:t>
            </a:r>
          </a:p>
        </p:txBody>
      </p:sp>
      <p:sp>
        <p:nvSpPr>
          <p:cNvPr id="8" name="Rectangle 5"/>
          <p:cNvSpPr>
            <a:spLocks noGrp="1" noChangeArrowheads="1"/>
          </p:cNvSpPr>
          <p:nvPr>
            <p:ph type="sldNum" sz="quarter" idx="11"/>
          </p:nvPr>
        </p:nvSpPr>
        <p:spPr>
          <a:ln/>
        </p:spPr>
        <p:txBody>
          <a:bodyPr/>
          <a:lstStyle>
            <a:lvl1pPr>
              <a:defRPr/>
            </a:lvl1pPr>
          </a:lstStyle>
          <a:p>
            <a:fld id="{D0EA89E2-5F73-4997-915B-1FC8DD138620}" type="slidenum">
              <a:rPr lang="en-US"/>
              <a:pPr/>
              <a:t>‹N›</a:t>
            </a:fld>
            <a:endParaRPr lang="en-US"/>
          </a:p>
        </p:txBody>
      </p:sp>
    </p:spTree>
    <p:extLst>
      <p:ext uri="{BB962C8B-B14F-4D97-AF65-F5344CB8AC3E}">
        <p14:creationId xmlns:p14="http://schemas.microsoft.com/office/powerpoint/2010/main" val="2507302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a:t>H. Avakian, INPC,  June 3</a:t>
            </a:r>
          </a:p>
        </p:txBody>
      </p:sp>
      <p:sp>
        <p:nvSpPr>
          <p:cNvPr id="4" name="Rectangle 5"/>
          <p:cNvSpPr>
            <a:spLocks noGrp="1" noChangeArrowheads="1"/>
          </p:cNvSpPr>
          <p:nvPr>
            <p:ph type="sldNum" sz="quarter" idx="11"/>
          </p:nvPr>
        </p:nvSpPr>
        <p:spPr>
          <a:ln/>
        </p:spPr>
        <p:txBody>
          <a:bodyPr/>
          <a:lstStyle>
            <a:lvl1pPr>
              <a:defRPr/>
            </a:lvl1pPr>
          </a:lstStyle>
          <a:p>
            <a:fld id="{0B844DCB-CE13-4CF7-897A-6B25F2E6D3A9}" type="slidenum">
              <a:rPr lang="en-US"/>
              <a:pPr/>
              <a:t>‹N›</a:t>
            </a:fld>
            <a:endParaRPr lang="en-US"/>
          </a:p>
        </p:txBody>
      </p:sp>
    </p:spTree>
    <p:extLst>
      <p:ext uri="{BB962C8B-B14F-4D97-AF65-F5344CB8AC3E}">
        <p14:creationId xmlns:p14="http://schemas.microsoft.com/office/powerpoint/2010/main" val="307656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H. Avakian, INPC,  June 3</a:t>
            </a:r>
          </a:p>
        </p:txBody>
      </p:sp>
      <p:sp>
        <p:nvSpPr>
          <p:cNvPr id="3" name="Rectangle 5"/>
          <p:cNvSpPr>
            <a:spLocks noGrp="1" noChangeArrowheads="1"/>
          </p:cNvSpPr>
          <p:nvPr>
            <p:ph type="sldNum" sz="quarter" idx="11"/>
          </p:nvPr>
        </p:nvSpPr>
        <p:spPr>
          <a:ln/>
        </p:spPr>
        <p:txBody>
          <a:bodyPr/>
          <a:lstStyle>
            <a:lvl1pPr>
              <a:defRPr/>
            </a:lvl1pPr>
          </a:lstStyle>
          <a:p>
            <a:fld id="{07310915-1EA1-43FD-9436-88514DE79346}" type="slidenum">
              <a:rPr lang="en-US"/>
              <a:pPr/>
              <a:t>‹N›</a:t>
            </a:fld>
            <a:endParaRPr lang="en-US"/>
          </a:p>
        </p:txBody>
      </p:sp>
    </p:spTree>
    <p:extLst>
      <p:ext uri="{BB962C8B-B14F-4D97-AF65-F5344CB8AC3E}">
        <p14:creationId xmlns:p14="http://schemas.microsoft.com/office/powerpoint/2010/main" val="216522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H. Avakian, INPC,  June 3</a:t>
            </a:r>
          </a:p>
        </p:txBody>
      </p:sp>
      <p:sp>
        <p:nvSpPr>
          <p:cNvPr id="6" name="Rectangle 5"/>
          <p:cNvSpPr>
            <a:spLocks noGrp="1" noChangeArrowheads="1"/>
          </p:cNvSpPr>
          <p:nvPr>
            <p:ph type="sldNum" sz="quarter" idx="11"/>
          </p:nvPr>
        </p:nvSpPr>
        <p:spPr>
          <a:ln/>
        </p:spPr>
        <p:txBody>
          <a:bodyPr/>
          <a:lstStyle>
            <a:lvl1pPr>
              <a:defRPr/>
            </a:lvl1pPr>
          </a:lstStyle>
          <a:p>
            <a:fld id="{B1A2190F-2B2C-4B76-AA6D-0A15DA4F202A}" type="slidenum">
              <a:rPr lang="en-US"/>
              <a:pPr/>
              <a:t>‹N›</a:t>
            </a:fld>
            <a:endParaRPr lang="en-US"/>
          </a:p>
        </p:txBody>
      </p:sp>
    </p:spTree>
    <p:extLst>
      <p:ext uri="{BB962C8B-B14F-4D97-AF65-F5344CB8AC3E}">
        <p14:creationId xmlns:p14="http://schemas.microsoft.com/office/powerpoint/2010/main" val="5920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H. Avakian, INPC,  June 3</a:t>
            </a:r>
          </a:p>
        </p:txBody>
      </p:sp>
      <p:sp>
        <p:nvSpPr>
          <p:cNvPr id="6" name="Rectangle 5"/>
          <p:cNvSpPr>
            <a:spLocks noGrp="1" noChangeArrowheads="1"/>
          </p:cNvSpPr>
          <p:nvPr>
            <p:ph type="sldNum" sz="quarter" idx="11"/>
          </p:nvPr>
        </p:nvSpPr>
        <p:spPr>
          <a:ln/>
        </p:spPr>
        <p:txBody>
          <a:bodyPr/>
          <a:lstStyle>
            <a:lvl1pPr>
              <a:defRPr/>
            </a:lvl1pPr>
          </a:lstStyle>
          <a:p>
            <a:fld id="{6254DCAD-CECC-4C3C-A4C7-CE8BE90054DE}" type="slidenum">
              <a:rPr lang="en-US"/>
              <a:pPr/>
              <a:t>‹N›</a:t>
            </a:fld>
            <a:endParaRPr lang="en-US"/>
          </a:p>
        </p:txBody>
      </p:sp>
    </p:spTree>
    <p:extLst>
      <p:ext uri="{BB962C8B-B14F-4D97-AF65-F5344CB8AC3E}">
        <p14:creationId xmlns:p14="http://schemas.microsoft.com/office/powerpoint/2010/main" val="377404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9144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ftr" sz="quarter" idx="3"/>
          </p:nvPr>
        </p:nvSpPr>
        <p:spPr bwMode="auto">
          <a:xfrm>
            <a:off x="3124200" y="65659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a:defRPr/>
            </a:pPr>
            <a:r>
              <a:rPr lang="en-US"/>
              <a:t>H. Avakian, INPC,  June 3</a:t>
            </a:r>
          </a:p>
        </p:txBody>
      </p:sp>
      <p:sp>
        <p:nvSpPr>
          <p:cNvPr id="4101" name="Rectangle 5"/>
          <p:cNvSpPr>
            <a:spLocks noGrp="1" noChangeArrowheads="1"/>
          </p:cNvSpPr>
          <p:nvPr>
            <p:ph type="sldNum" sz="quarter" idx="4"/>
          </p:nvPr>
        </p:nvSpPr>
        <p:spPr bwMode="auto">
          <a:xfrm>
            <a:off x="8458200" y="6464300"/>
            <a:ext cx="685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DEC3BA2-CFA3-4F12-B5AF-3526ED3F7971}" type="slidenum">
              <a:rPr lang="en-US"/>
              <a:pPr/>
              <a:t>‹N›</a:t>
            </a:fld>
            <a:endParaRPr lang="en-US"/>
          </a:p>
        </p:txBody>
      </p:sp>
      <p:pic>
        <p:nvPicPr>
          <p:cNvPr id="1030" name="Picture 6" descr="JLab_logo_white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477000"/>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51800" y="6497638"/>
            <a:ext cx="7620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8"/>
          <p:cNvSpPr>
            <a:spLocks noChangeShapeType="1"/>
          </p:cNvSpPr>
          <p:nvPr/>
        </p:nvSpPr>
        <p:spPr bwMode="auto">
          <a:xfrm>
            <a:off x="0" y="6477000"/>
            <a:ext cx="9144000" cy="0"/>
          </a:xfrm>
          <a:prstGeom prst="line">
            <a:avLst/>
          </a:prstGeom>
          <a:noFill/>
          <a:ln w="76200">
            <a:solidFill>
              <a:srgbClr val="C0C0C0"/>
            </a:solid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33" name="Line 9"/>
          <p:cNvSpPr>
            <a:spLocks noChangeShapeType="1"/>
          </p:cNvSpPr>
          <p:nvPr userDrawn="1"/>
        </p:nvSpPr>
        <p:spPr bwMode="auto">
          <a:xfrm>
            <a:off x="0" y="762000"/>
            <a:ext cx="9144000" cy="0"/>
          </a:xfrm>
          <a:prstGeom prst="line">
            <a:avLst/>
          </a:prstGeom>
          <a:noFill/>
          <a:ln w="76200">
            <a:solidFill>
              <a:srgbClr val="C0C0C0"/>
            </a:solidFill>
            <a:round/>
            <a:headEnd/>
            <a:tailEnd/>
          </a:ln>
        </p:spPr>
        <p:txBody>
          <a:bodyPr/>
          <a:lstStyle/>
          <a:p>
            <a:pPr>
              <a:defRPr/>
            </a:pPr>
            <a:endParaRPr lang="en-US">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hf hd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emf"/><Relationship Id="rId2" Type="http://schemas.openxmlformats.org/officeDocument/2006/relationships/notesSlide" Target="../notesSlides/notesSlide9.xml"/><Relationship Id="rId16" Type="http://schemas.openxmlformats.org/officeDocument/2006/relationships/image" Target="../media/image63.emf"/><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100.xml.rels><?xml version="1.0" encoding="UTF-8" standalone="yes"?>
<Relationships xmlns="http://schemas.openxmlformats.org/package/2006/relationships"><Relationship Id="rId3" Type="http://schemas.openxmlformats.org/officeDocument/2006/relationships/image" Target="../media/image442.jpeg"/><Relationship Id="rId2" Type="http://schemas.openxmlformats.org/officeDocument/2006/relationships/image" Target="../media/image424.jpeg"/><Relationship Id="rId1" Type="http://schemas.openxmlformats.org/officeDocument/2006/relationships/slideLayout" Target="../slideLayouts/slideLayout7.xml"/><Relationship Id="rId4" Type="http://schemas.openxmlformats.org/officeDocument/2006/relationships/image" Target="../media/image443.jpeg"/></Relationships>
</file>

<file path=ppt/slides/_rels/slide101.xml.rels><?xml version="1.0" encoding="UTF-8" standalone="yes"?>
<Relationships xmlns="http://schemas.openxmlformats.org/package/2006/relationships"><Relationship Id="rId2" Type="http://schemas.openxmlformats.org/officeDocument/2006/relationships/image" Target="../media/image444.w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445.png"/><Relationship Id="rId13" Type="http://schemas.openxmlformats.org/officeDocument/2006/relationships/image" Target="../media/image449.wmf"/><Relationship Id="rId18" Type="http://schemas.openxmlformats.org/officeDocument/2006/relationships/image" Target="../media/image454.png"/><Relationship Id="rId3" Type="http://schemas.openxmlformats.org/officeDocument/2006/relationships/tags" Target="../tags/tag69.xml"/><Relationship Id="rId7" Type="http://schemas.openxmlformats.org/officeDocument/2006/relationships/notesSlide" Target="../notesSlides/notesSlide66.xml"/><Relationship Id="rId12" Type="http://schemas.openxmlformats.org/officeDocument/2006/relationships/image" Target="../media/image448.png"/><Relationship Id="rId17" Type="http://schemas.openxmlformats.org/officeDocument/2006/relationships/image" Target="../media/image453.png"/><Relationship Id="rId2" Type="http://schemas.openxmlformats.org/officeDocument/2006/relationships/tags" Target="../tags/tag68.xml"/><Relationship Id="rId16" Type="http://schemas.openxmlformats.org/officeDocument/2006/relationships/image" Target="../media/image452.png"/><Relationship Id="rId1" Type="http://schemas.openxmlformats.org/officeDocument/2006/relationships/tags" Target="../tags/tag67.xml"/><Relationship Id="rId6" Type="http://schemas.openxmlformats.org/officeDocument/2006/relationships/slideLayout" Target="../slideLayouts/slideLayout1.xml"/><Relationship Id="rId11" Type="http://schemas.openxmlformats.org/officeDocument/2006/relationships/image" Target="../media/image447.png"/><Relationship Id="rId5" Type="http://schemas.openxmlformats.org/officeDocument/2006/relationships/tags" Target="../tags/tag71.xml"/><Relationship Id="rId15" Type="http://schemas.openxmlformats.org/officeDocument/2006/relationships/image" Target="../media/image451.png"/><Relationship Id="rId10" Type="http://schemas.openxmlformats.org/officeDocument/2006/relationships/image" Target="../media/image446.wmf"/><Relationship Id="rId4" Type="http://schemas.openxmlformats.org/officeDocument/2006/relationships/tags" Target="../tags/tag70.xml"/><Relationship Id="rId9" Type="http://schemas.openxmlformats.org/officeDocument/2006/relationships/image" Target="../media/image412.png"/><Relationship Id="rId14" Type="http://schemas.openxmlformats.org/officeDocument/2006/relationships/image" Target="../media/image450.wmf"/></Relationships>
</file>

<file path=ppt/slides/_rels/slide103.xml.rels><?xml version="1.0" encoding="UTF-8" standalone="yes"?>
<Relationships xmlns="http://schemas.openxmlformats.org/package/2006/relationships"><Relationship Id="rId8" Type="http://schemas.openxmlformats.org/officeDocument/2006/relationships/image" Target="../media/image154.wmf"/><Relationship Id="rId13" Type="http://schemas.openxmlformats.org/officeDocument/2006/relationships/image" Target="../media/image157.png"/><Relationship Id="rId3" Type="http://schemas.openxmlformats.org/officeDocument/2006/relationships/tags" Target="../tags/tag74.xml"/><Relationship Id="rId7" Type="http://schemas.openxmlformats.org/officeDocument/2006/relationships/image" Target="../media/image455.wmf"/><Relationship Id="rId12" Type="http://schemas.openxmlformats.org/officeDocument/2006/relationships/image" Target="../media/image156.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notesSlide" Target="../notesSlides/notesSlide67.xml"/><Relationship Id="rId11" Type="http://schemas.openxmlformats.org/officeDocument/2006/relationships/image" Target="../media/image456.png"/><Relationship Id="rId5" Type="http://schemas.openxmlformats.org/officeDocument/2006/relationships/slideLayout" Target="../slideLayouts/slideLayout2.xml"/><Relationship Id="rId10" Type="http://schemas.openxmlformats.org/officeDocument/2006/relationships/image" Target="../media/image369.png"/><Relationship Id="rId4" Type="http://schemas.openxmlformats.org/officeDocument/2006/relationships/tags" Target="../tags/tag75.xml"/><Relationship Id="rId9" Type="http://schemas.openxmlformats.org/officeDocument/2006/relationships/image" Target="../media/image155.png"/></Relationships>
</file>

<file path=ppt/slides/_rels/slide104.xml.rels><?xml version="1.0" encoding="UTF-8" standalone="yes"?>
<Relationships xmlns="http://schemas.openxmlformats.org/package/2006/relationships"><Relationship Id="rId8" Type="http://schemas.openxmlformats.org/officeDocument/2006/relationships/image" Target="../media/image462.jpeg"/><Relationship Id="rId3" Type="http://schemas.openxmlformats.org/officeDocument/2006/relationships/image" Target="../media/image457.png"/><Relationship Id="rId7" Type="http://schemas.openxmlformats.org/officeDocument/2006/relationships/image" Target="../media/image461.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60.jpeg"/><Relationship Id="rId11" Type="http://schemas.openxmlformats.org/officeDocument/2006/relationships/image" Target="../media/image465.png"/><Relationship Id="rId5" Type="http://schemas.openxmlformats.org/officeDocument/2006/relationships/image" Target="../media/image459.wmf"/><Relationship Id="rId10" Type="http://schemas.openxmlformats.org/officeDocument/2006/relationships/image" Target="../media/image464.jpeg"/><Relationship Id="rId4" Type="http://schemas.openxmlformats.org/officeDocument/2006/relationships/image" Target="../media/image458.jpeg"/><Relationship Id="rId9" Type="http://schemas.openxmlformats.org/officeDocument/2006/relationships/image" Target="../media/image463.jpeg"/></Relationships>
</file>

<file path=ppt/slides/_rels/slide105.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466.png"/><Relationship Id="rId1" Type="http://schemas.openxmlformats.org/officeDocument/2006/relationships/slideLayout" Target="../slideLayouts/slideLayout2.xml"/><Relationship Id="rId6" Type="http://schemas.openxmlformats.org/officeDocument/2006/relationships/image" Target="../media/image467.png"/><Relationship Id="rId5" Type="http://schemas.openxmlformats.org/officeDocument/2006/relationships/image" Target="../media/image380.png"/><Relationship Id="rId4" Type="http://schemas.openxmlformats.org/officeDocument/2006/relationships/image" Target="../media/image379.png"/></Relationships>
</file>

<file path=ppt/slides/_rels/slide10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46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image" Target="../media/image471.png"/><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image" Target="../media/image470.png"/><Relationship Id="rId2" Type="http://schemas.openxmlformats.org/officeDocument/2006/relationships/tags" Target="../tags/tag77.xml"/><Relationship Id="rId16" Type="http://schemas.openxmlformats.org/officeDocument/2006/relationships/image" Target="../media/image474.png"/><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469.png"/><Relationship Id="rId5" Type="http://schemas.openxmlformats.org/officeDocument/2006/relationships/tags" Target="../tags/tag80.xml"/><Relationship Id="rId15" Type="http://schemas.openxmlformats.org/officeDocument/2006/relationships/image" Target="../media/image473.png"/><Relationship Id="rId10" Type="http://schemas.openxmlformats.org/officeDocument/2006/relationships/notesSlide" Target="../notesSlides/notesSlide69.xml"/><Relationship Id="rId4" Type="http://schemas.openxmlformats.org/officeDocument/2006/relationships/tags" Target="../tags/tag79.xml"/><Relationship Id="rId9" Type="http://schemas.openxmlformats.org/officeDocument/2006/relationships/slideLayout" Target="../slideLayouts/slideLayout2.xml"/><Relationship Id="rId14" Type="http://schemas.openxmlformats.org/officeDocument/2006/relationships/image" Target="../media/image472.png"/></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7.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476.png"/><Relationship Id="rId5" Type="http://schemas.openxmlformats.org/officeDocument/2006/relationships/image" Target="../media/image44.png"/><Relationship Id="rId4" Type="http://schemas.openxmlformats.org/officeDocument/2006/relationships/image" Target="../media/image475.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emf"/><Relationship Id="rId7" Type="http://schemas.openxmlformats.org/officeDocument/2006/relationships/image" Target="../media/image78.png"/><Relationship Id="rId12" Type="http://schemas.openxmlformats.org/officeDocument/2006/relationships/image" Target="../media/image83.e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7.png"/><Relationship Id="rId11" Type="http://schemas.openxmlformats.org/officeDocument/2006/relationships/image" Target="../media/image82.emf"/><Relationship Id="rId5" Type="http://schemas.openxmlformats.org/officeDocument/2006/relationships/image" Target="../media/image76.png"/><Relationship Id="rId10" Type="http://schemas.openxmlformats.org/officeDocument/2006/relationships/image" Target="../media/image81.emf"/><Relationship Id="rId4" Type="http://schemas.openxmlformats.org/officeDocument/2006/relationships/image" Target="../media/image75.png"/><Relationship Id="rId9" Type="http://schemas.openxmlformats.org/officeDocument/2006/relationships/image" Target="../media/image80.emf"/><Relationship Id="rId14"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8.emf"/><Relationship Id="rId5" Type="http://schemas.openxmlformats.org/officeDocument/2006/relationships/image" Target="../media/image4.png"/><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15.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3" Type="http://schemas.openxmlformats.org/officeDocument/2006/relationships/image" Target="../media/image94.pn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Layout" Target="../slideLayouts/slideLayout7.xml"/><Relationship Id="rId7" Type="http://schemas.openxmlformats.org/officeDocument/2006/relationships/image" Target="../media/image10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emf"/><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slideLayout" Target="../slideLayouts/slideLayout6.xml"/><Relationship Id="rId7" Type="http://schemas.openxmlformats.org/officeDocument/2006/relationships/image" Target="../media/image116.emf"/><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7.png"/><Relationship Id="rId10" Type="http://schemas.openxmlformats.org/officeDocument/2006/relationships/image" Target="../media/image75.png"/><Relationship Id="rId4" Type="http://schemas.openxmlformats.org/officeDocument/2006/relationships/notesSlide" Target="../notesSlides/notesSlide16.xml"/><Relationship Id="rId9" Type="http://schemas.openxmlformats.org/officeDocument/2006/relationships/image" Target="../media/image119.png"/></Relationships>
</file>

<file path=ppt/slides/_rels/slide19.xml.rels><?xml version="1.0" encoding="UTF-8" standalone="yes"?>
<Relationships xmlns="http://schemas.openxmlformats.org/package/2006/relationships"><Relationship Id="rId8" Type="http://schemas.openxmlformats.org/officeDocument/2006/relationships/image" Target="../media/image123.emf"/><Relationship Id="rId13" Type="http://schemas.openxmlformats.org/officeDocument/2006/relationships/image" Target="../media/image127.png"/><Relationship Id="rId3" Type="http://schemas.openxmlformats.org/officeDocument/2006/relationships/slideLayout" Target="../slideLayouts/slideLayout2.xml"/><Relationship Id="rId7" Type="http://schemas.openxmlformats.org/officeDocument/2006/relationships/image" Target="../media/image122.png"/><Relationship Id="rId12" Type="http://schemas.openxmlformats.org/officeDocument/2006/relationships/image" Target="../media/image126.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1.png"/><Relationship Id="rId11" Type="http://schemas.openxmlformats.org/officeDocument/2006/relationships/image" Target="../media/image75.png"/><Relationship Id="rId5" Type="http://schemas.openxmlformats.org/officeDocument/2006/relationships/image" Target="../media/image120.png"/><Relationship Id="rId10" Type="http://schemas.openxmlformats.org/officeDocument/2006/relationships/image" Target="../media/image125.emf"/><Relationship Id="rId4" Type="http://schemas.openxmlformats.org/officeDocument/2006/relationships/notesSlide" Target="../notesSlides/notesSlide17.xml"/><Relationship Id="rId9" Type="http://schemas.openxmlformats.org/officeDocument/2006/relationships/image" Target="../media/image124.png"/><Relationship Id="rId14" Type="http://schemas.openxmlformats.org/officeDocument/2006/relationships/image" Target="../media/image1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73.png"/><Relationship Id="rId3" Type="http://schemas.openxmlformats.org/officeDocument/2006/relationships/slideLayout" Target="../slideLayouts/slideLayout7.xml"/><Relationship Id="rId7" Type="http://schemas.openxmlformats.org/officeDocument/2006/relationships/image" Target="../media/image131.png"/><Relationship Id="rId12" Type="http://schemas.openxmlformats.org/officeDocument/2006/relationships/image" Target="../media/image135.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0.wmf"/><Relationship Id="rId11" Type="http://schemas.openxmlformats.org/officeDocument/2006/relationships/image" Target="../media/image134.png"/><Relationship Id="rId5" Type="http://schemas.openxmlformats.org/officeDocument/2006/relationships/image" Target="../media/image129.png"/><Relationship Id="rId10" Type="http://schemas.openxmlformats.org/officeDocument/2006/relationships/image" Target="../media/image133.png"/><Relationship Id="rId4" Type="http://schemas.openxmlformats.org/officeDocument/2006/relationships/notesSlide" Target="../notesSlides/notesSlide18.xml"/><Relationship Id="rId9" Type="http://schemas.openxmlformats.org/officeDocument/2006/relationships/image" Target="../media/image132.emf"/></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36.png"/><Relationship Id="rId7" Type="http://schemas.openxmlformats.org/officeDocument/2006/relationships/image" Target="../media/image140.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9.emf"/><Relationship Id="rId5" Type="http://schemas.openxmlformats.org/officeDocument/2006/relationships/image" Target="../media/image138.png"/><Relationship Id="rId4" Type="http://schemas.openxmlformats.org/officeDocument/2006/relationships/image" Target="../media/image137.jpeg"/></Relationships>
</file>

<file path=ppt/slides/_rels/slide22.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tags" Target="../tags/tag14.xml"/><Relationship Id="rId7" Type="http://schemas.openxmlformats.org/officeDocument/2006/relationships/image" Target="../media/image142.wmf"/><Relationship Id="rId12" Type="http://schemas.openxmlformats.org/officeDocument/2006/relationships/image" Target="../media/image147.png"/><Relationship Id="rId2" Type="http://schemas.openxmlformats.org/officeDocument/2006/relationships/tags" Target="../tags/tag13.xml"/><Relationship Id="rId16" Type="http://schemas.openxmlformats.org/officeDocument/2006/relationships/image" Target="../media/image151.png"/><Relationship Id="rId1" Type="http://schemas.openxmlformats.org/officeDocument/2006/relationships/tags" Target="../tags/tag12.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notesSlide" Target="../notesSlides/notesSlide20.xml"/><Relationship Id="rId15" Type="http://schemas.openxmlformats.org/officeDocument/2006/relationships/image" Target="../media/image150.png"/><Relationship Id="rId10" Type="http://schemas.openxmlformats.org/officeDocument/2006/relationships/image" Target="../media/image145.png"/><Relationship Id="rId4" Type="http://schemas.openxmlformats.org/officeDocument/2006/relationships/slideLayout" Target="../slideLayouts/slideLayout7.xml"/><Relationship Id="rId9" Type="http://schemas.openxmlformats.org/officeDocument/2006/relationships/image" Target="../media/image144.png"/><Relationship Id="rId14" Type="http://schemas.openxmlformats.org/officeDocument/2006/relationships/image" Target="../media/image149.png"/></Relationships>
</file>

<file path=ppt/slides/_rels/slide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slideLayout" Target="../slideLayouts/slideLayout2.xml"/><Relationship Id="rId7" Type="http://schemas.openxmlformats.org/officeDocument/2006/relationships/image" Target="../media/image15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55.png"/><Relationship Id="rId5" Type="http://schemas.openxmlformats.org/officeDocument/2006/relationships/image" Target="../media/image154.wmf"/><Relationship Id="rId4" Type="http://schemas.openxmlformats.org/officeDocument/2006/relationships/notesSlide" Target="../notesSlides/notesSlide21.xml"/><Relationship Id="rId9" Type="http://schemas.openxmlformats.org/officeDocument/2006/relationships/image" Target="../media/image158.png"/></Relationships>
</file>

<file path=ppt/slides/_rels/slide25.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notesSlide" Target="../notesSlides/notesSlide22.xml"/><Relationship Id="rId7" Type="http://schemas.openxmlformats.org/officeDocument/2006/relationships/image" Target="../media/image162.wmf"/><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61.wmf"/><Relationship Id="rId5" Type="http://schemas.openxmlformats.org/officeDocument/2006/relationships/image" Target="../media/image160.png"/><Relationship Id="rId10" Type="http://schemas.openxmlformats.org/officeDocument/2006/relationships/image" Target="../media/image73.png"/><Relationship Id="rId4" Type="http://schemas.openxmlformats.org/officeDocument/2006/relationships/image" Target="../media/image159.wmf"/><Relationship Id="rId9" Type="http://schemas.openxmlformats.org/officeDocument/2006/relationships/image" Target="../media/image164.png"/></Relationships>
</file>

<file path=ppt/slides/_rels/slide26.xml.rels><?xml version="1.0" encoding="UTF-8" standalone="yes"?>
<Relationships xmlns="http://schemas.openxmlformats.org/package/2006/relationships"><Relationship Id="rId8" Type="http://schemas.openxmlformats.org/officeDocument/2006/relationships/image" Target="../media/image170.emf"/><Relationship Id="rId3" Type="http://schemas.openxmlformats.org/officeDocument/2006/relationships/image" Target="../media/image165.emf"/><Relationship Id="rId7" Type="http://schemas.openxmlformats.org/officeDocument/2006/relationships/image" Target="../media/image16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10" Type="http://schemas.openxmlformats.org/officeDocument/2006/relationships/image" Target="../media/image73.png"/><Relationship Id="rId4" Type="http://schemas.openxmlformats.org/officeDocument/2006/relationships/image" Target="../media/image166.emf"/><Relationship Id="rId9" Type="http://schemas.openxmlformats.org/officeDocument/2006/relationships/image" Target="../media/image171.emf"/></Relationships>
</file>

<file path=ppt/slides/_rels/slide27.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78.png"/><Relationship Id="rId3" Type="http://schemas.openxmlformats.org/officeDocument/2006/relationships/slideLayout" Target="../slideLayouts/slideLayout2.xml"/><Relationship Id="rId7" Type="http://schemas.openxmlformats.org/officeDocument/2006/relationships/image" Target="../media/image173.png"/><Relationship Id="rId12" Type="http://schemas.openxmlformats.org/officeDocument/2006/relationships/image" Target="../media/image177.png"/><Relationship Id="rId2" Type="http://schemas.openxmlformats.org/officeDocument/2006/relationships/tags" Target="../tags/tag19.xml"/><Relationship Id="rId16" Type="http://schemas.openxmlformats.org/officeDocument/2006/relationships/image" Target="../media/image73.png"/><Relationship Id="rId1" Type="http://schemas.openxmlformats.org/officeDocument/2006/relationships/tags" Target="../tags/tag18.xml"/><Relationship Id="rId6" Type="http://schemas.openxmlformats.org/officeDocument/2006/relationships/image" Target="../media/image172.png"/><Relationship Id="rId11" Type="http://schemas.openxmlformats.org/officeDocument/2006/relationships/image" Target="../media/image176.png"/><Relationship Id="rId5" Type="http://schemas.openxmlformats.org/officeDocument/2006/relationships/image" Target="../media/image104.jpeg"/><Relationship Id="rId15" Type="http://schemas.openxmlformats.org/officeDocument/2006/relationships/image" Target="../media/image180.png"/><Relationship Id="rId10" Type="http://schemas.openxmlformats.org/officeDocument/2006/relationships/image" Target="../media/image175.emf"/><Relationship Id="rId4" Type="http://schemas.openxmlformats.org/officeDocument/2006/relationships/notesSlide" Target="../notesSlides/notesSlide24.xml"/><Relationship Id="rId9" Type="http://schemas.openxmlformats.org/officeDocument/2006/relationships/image" Target="../media/image174.png"/><Relationship Id="rId14" Type="http://schemas.openxmlformats.org/officeDocument/2006/relationships/image" Target="../media/image179.png"/></Relationships>
</file>

<file path=ppt/slides/_rels/slide28.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184.png"/><Relationship Id="rId3" Type="http://schemas.openxmlformats.org/officeDocument/2006/relationships/image" Target="../media/image11.png"/><Relationship Id="rId7" Type="http://schemas.openxmlformats.org/officeDocument/2006/relationships/image" Target="../media/image16.emf"/><Relationship Id="rId12" Type="http://schemas.openxmlformats.org/officeDocument/2006/relationships/image" Target="../media/image9.wmf"/><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9.emf"/><Relationship Id="rId4" Type="http://schemas.openxmlformats.org/officeDocument/2006/relationships/image" Target="../media/image22.png"/><Relationship Id="rId9" Type="http://schemas.openxmlformats.org/officeDocument/2006/relationships/image" Target="../media/image18.emf"/><Relationship Id="rId14" Type="http://schemas.openxmlformats.org/officeDocument/2006/relationships/image" Target="../media/image185.png"/></Relationships>
</file>

<file path=ppt/slides/_rels/slide29.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notesSlide" Target="../notesSlides/notesSlide25.xml"/><Relationship Id="rId7" Type="http://schemas.openxmlformats.org/officeDocument/2006/relationships/image" Target="../media/image18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88.png"/><Relationship Id="rId4" Type="http://schemas.openxmlformats.org/officeDocument/2006/relationships/image" Target="../media/image18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7.png"/><Relationship Id="rId7" Type="http://schemas.openxmlformats.org/officeDocument/2006/relationships/image" Target="../media/image19.emf"/><Relationship Id="rId12"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193.png"/><Relationship Id="rId5" Type="http://schemas.openxmlformats.org/officeDocument/2006/relationships/image" Target="../media/image17.emf"/><Relationship Id="rId10" Type="http://schemas.openxmlformats.org/officeDocument/2006/relationships/image" Target="../media/image192.png"/><Relationship Id="rId4" Type="http://schemas.openxmlformats.org/officeDocument/2006/relationships/image" Target="../media/image16.emf"/><Relationship Id="rId9" Type="http://schemas.openxmlformats.org/officeDocument/2006/relationships/image" Target="../media/image191.png"/></Relationships>
</file>

<file path=ppt/slides/_rels/slide31.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73.pn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0" Type="http://schemas.openxmlformats.org/officeDocument/2006/relationships/image" Target="../media/image201.png"/><Relationship Id="rId4" Type="http://schemas.openxmlformats.org/officeDocument/2006/relationships/image" Target="../media/image195.jpeg"/><Relationship Id="rId9" Type="http://schemas.openxmlformats.org/officeDocument/2006/relationships/image" Target="../media/image200.png"/><Relationship Id="rId14" Type="http://schemas.openxmlformats.org/officeDocument/2006/relationships/image" Target="../media/image204.jpe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5.jpeg"/><Relationship Id="rId7" Type="http://schemas.openxmlformats.org/officeDocument/2006/relationships/image" Target="../media/image121.png"/><Relationship Id="rId12"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9.wmf"/><Relationship Id="rId10" Type="http://schemas.openxmlformats.org/officeDocument/2006/relationships/image" Target="../media/image11.png"/><Relationship Id="rId4" Type="http://schemas.openxmlformats.org/officeDocument/2006/relationships/image" Target="../media/image206.png"/><Relationship Id="rId9"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35.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8.jpeg"/><Relationship Id="rId3" Type="http://schemas.openxmlformats.org/officeDocument/2006/relationships/image" Target="../media/image210.png"/><Relationship Id="rId7" Type="http://schemas.openxmlformats.org/officeDocument/2006/relationships/image" Target="../media/image194.jpeg"/><Relationship Id="rId12"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13.png"/><Relationship Id="rId11" Type="http://schemas.openxmlformats.org/officeDocument/2006/relationships/image" Target="../media/image6.png"/><Relationship Id="rId5" Type="http://schemas.openxmlformats.org/officeDocument/2006/relationships/image" Target="../media/image212.png"/><Relationship Id="rId15" Type="http://schemas.openxmlformats.org/officeDocument/2006/relationships/image" Target="../media/image215.png"/><Relationship Id="rId10" Type="http://schemas.openxmlformats.org/officeDocument/2006/relationships/image" Target="../media/image15.png"/><Relationship Id="rId4" Type="http://schemas.openxmlformats.org/officeDocument/2006/relationships/image" Target="../media/image211.emf"/><Relationship Id="rId9" Type="http://schemas.openxmlformats.org/officeDocument/2006/relationships/image" Target="../media/image13.png"/><Relationship Id="rId14" Type="http://schemas.openxmlformats.org/officeDocument/2006/relationships/image" Target="../media/image9.wmf"/></Relationships>
</file>

<file path=ppt/slides/_rels/slide36.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jpeg"/><Relationship Id="rId7" Type="http://schemas.openxmlformats.org/officeDocument/2006/relationships/image" Target="../media/image221.png"/><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 Id="rId9" Type="http://schemas.openxmlformats.org/officeDocument/2006/relationships/image" Target="../media/image223.png"/></Relationships>
</file>

<file path=ppt/slides/_rels/slide37.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29.emf"/><Relationship Id="rId3" Type="http://schemas.openxmlformats.org/officeDocument/2006/relationships/slideLayout" Target="../slideLayouts/slideLayout2.xml"/><Relationship Id="rId7" Type="http://schemas.openxmlformats.org/officeDocument/2006/relationships/image" Target="../media/image225.emf"/><Relationship Id="rId12" Type="http://schemas.openxmlformats.org/officeDocument/2006/relationships/image" Target="../media/image228.wmf"/><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04.jpeg"/><Relationship Id="rId11" Type="http://schemas.openxmlformats.org/officeDocument/2006/relationships/image" Target="../media/image177.png"/><Relationship Id="rId5" Type="http://schemas.openxmlformats.org/officeDocument/2006/relationships/image" Target="../media/image224.png"/><Relationship Id="rId10" Type="http://schemas.openxmlformats.org/officeDocument/2006/relationships/image" Target="../media/image173.png"/><Relationship Id="rId4" Type="http://schemas.openxmlformats.org/officeDocument/2006/relationships/notesSlide" Target="../notesSlides/notesSlide31.xml"/><Relationship Id="rId9" Type="http://schemas.openxmlformats.org/officeDocument/2006/relationships/image" Target="../media/image227.png"/><Relationship Id="rId1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32.png"/><Relationship Id="rId4" Type="http://schemas.openxmlformats.org/officeDocument/2006/relationships/image" Target="../media/image231.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36.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em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emf"/><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emf"/><Relationship Id="rId2" Type="http://schemas.openxmlformats.org/officeDocument/2006/relationships/notesSlide" Target="../notesSlides/notesSlide4.xml"/><Relationship Id="rId16" Type="http://schemas.openxmlformats.org/officeDocument/2006/relationships/image" Target="../media/image19.emf"/><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wmf"/><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emf"/><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emf"/></Relationships>
</file>

<file path=ppt/slides/_rels/slide4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41.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notesSlide" Target="../notesSlides/notesSlide34.xml"/><Relationship Id="rId7" Type="http://schemas.openxmlformats.org/officeDocument/2006/relationships/image" Target="../media/image162.wmf"/><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161.wmf"/><Relationship Id="rId5" Type="http://schemas.openxmlformats.org/officeDocument/2006/relationships/image" Target="../media/image160.png"/><Relationship Id="rId10" Type="http://schemas.openxmlformats.org/officeDocument/2006/relationships/image" Target="../media/image240.png"/><Relationship Id="rId4" Type="http://schemas.openxmlformats.org/officeDocument/2006/relationships/image" Target="../media/image159.wmf"/><Relationship Id="rId9" Type="http://schemas.openxmlformats.org/officeDocument/2006/relationships/image" Target="../media/image164.png"/></Relationships>
</file>

<file path=ppt/slides/_rels/slide42.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174.png"/><Relationship Id="rId7" Type="http://schemas.openxmlformats.org/officeDocument/2006/relationships/image" Target="../media/image17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04.jpeg"/><Relationship Id="rId4" Type="http://schemas.openxmlformats.org/officeDocument/2006/relationships/image" Target="../media/image175.emf"/><Relationship Id="rId9" Type="http://schemas.openxmlformats.org/officeDocument/2006/relationships/image" Target="../media/image102.jpeg"/></Relationships>
</file>

<file path=ppt/slides/_rels/slide43.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16.emf"/><Relationship Id="rId7" Type="http://schemas.openxmlformats.org/officeDocument/2006/relationships/image" Target="../media/image18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 Id="rId9" Type="http://schemas.openxmlformats.org/officeDocument/2006/relationships/image" Target="../media/image2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44.emf"/><Relationship Id="rId3" Type="http://schemas.openxmlformats.org/officeDocument/2006/relationships/notesSlide" Target="../notesSlides/notesSlide36.xml"/><Relationship Id="rId7" Type="http://schemas.openxmlformats.org/officeDocument/2006/relationships/image" Target="../media/image126.emf"/><Relationship Id="rId12" Type="http://schemas.openxmlformats.org/officeDocument/2006/relationships/image" Target="../media/image125.emf"/><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22.png"/><Relationship Id="rId11" Type="http://schemas.openxmlformats.org/officeDocument/2006/relationships/image" Target="../media/image124.png"/><Relationship Id="rId5" Type="http://schemas.openxmlformats.org/officeDocument/2006/relationships/image" Target="../media/image121.png"/><Relationship Id="rId10" Type="http://schemas.openxmlformats.org/officeDocument/2006/relationships/image" Target="../media/image123.emf"/><Relationship Id="rId4" Type="http://schemas.openxmlformats.org/officeDocument/2006/relationships/image" Target="../media/image120.png"/><Relationship Id="rId9" Type="http://schemas.openxmlformats.org/officeDocument/2006/relationships/image" Target="../media/image245.emf"/></Relationships>
</file>

<file path=ppt/slides/_rels/slide46.xml.rels><?xml version="1.0" encoding="UTF-8" standalone="yes"?>
<Relationships xmlns="http://schemas.openxmlformats.org/package/2006/relationships"><Relationship Id="rId2" Type="http://schemas.openxmlformats.org/officeDocument/2006/relationships/image" Target="../media/image246.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notesSlide" Target="../notesSlides/notesSlide37.xml"/><Relationship Id="rId7" Type="http://schemas.openxmlformats.org/officeDocument/2006/relationships/image" Target="../media/image162.wmf"/><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61.wmf"/><Relationship Id="rId11" Type="http://schemas.openxmlformats.org/officeDocument/2006/relationships/image" Target="../media/image73.png"/><Relationship Id="rId5" Type="http://schemas.openxmlformats.org/officeDocument/2006/relationships/image" Target="../media/image160.png"/><Relationship Id="rId10" Type="http://schemas.openxmlformats.org/officeDocument/2006/relationships/image" Target="../media/image240.png"/><Relationship Id="rId4" Type="http://schemas.openxmlformats.org/officeDocument/2006/relationships/image" Target="../media/image159.wmf"/><Relationship Id="rId9" Type="http://schemas.openxmlformats.org/officeDocument/2006/relationships/image" Target="../media/image164.png"/></Relationships>
</file>

<file path=ppt/slides/_rels/slide48.xml.rels><?xml version="1.0" encoding="UTF-8" standalone="yes"?>
<Relationships xmlns="http://schemas.openxmlformats.org/package/2006/relationships"><Relationship Id="rId3" Type="http://schemas.openxmlformats.org/officeDocument/2006/relationships/image" Target="../media/image248.emf"/><Relationship Id="rId2" Type="http://schemas.openxmlformats.org/officeDocument/2006/relationships/image" Target="../media/image247.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249.png"/></Relationships>
</file>

<file path=ppt/slides/_rels/slide49.xml.rels><?xml version="1.0" encoding="UTF-8" standalone="yes"?>
<Relationships xmlns="http://schemas.openxmlformats.org/package/2006/relationships"><Relationship Id="rId8" Type="http://schemas.openxmlformats.org/officeDocument/2006/relationships/image" Target="../media/image251.png"/><Relationship Id="rId13" Type="http://schemas.openxmlformats.org/officeDocument/2006/relationships/image" Target="../media/image256.png"/><Relationship Id="rId3" Type="http://schemas.openxmlformats.org/officeDocument/2006/relationships/tags" Target="../tags/tag27.xml"/><Relationship Id="rId7" Type="http://schemas.openxmlformats.org/officeDocument/2006/relationships/image" Target="../media/image132.emf"/><Relationship Id="rId12" Type="http://schemas.openxmlformats.org/officeDocument/2006/relationships/image" Target="../media/image255.emf"/><Relationship Id="rId2" Type="http://schemas.openxmlformats.org/officeDocument/2006/relationships/tags" Target="../tags/tag26.xml"/><Relationship Id="rId16" Type="http://schemas.openxmlformats.org/officeDocument/2006/relationships/image" Target="../media/image250.png"/><Relationship Id="rId1" Type="http://schemas.openxmlformats.org/officeDocument/2006/relationships/vmlDrawing" Target="../drawings/vmlDrawing4.vml"/><Relationship Id="rId6" Type="http://schemas.openxmlformats.org/officeDocument/2006/relationships/image" Target="../media/image131.png"/><Relationship Id="rId11" Type="http://schemas.openxmlformats.org/officeDocument/2006/relationships/image" Target="../media/image254.emf"/><Relationship Id="rId5" Type="http://schemas.openxmlformats.org/officeDocument/2006/relationships/notesSlide" Target="../notesSlides/notesSlide38.xml"/><Relationship Id="rId15" Type="http://schemas.openxmlformats.org/officeDocument/2006/relationships/oleObject" Target="../embeddings/oleObject4.bin"/><Relationship Id="rId10" Type="http://schemas.openxmlformats.org/officeDocument/2006/relationships/image" Target="../media/image253.png"/><Relationship Id="rId4" Type="http://schemas.openxmlformats.org/officeDocument/2006/relationships/slideLayout" Target="../slideLayouts/slideLayout7.xml"/><Relationship Id="rId9" Type="http://schemas.openxmlformats.org/officeDocument/2006/relationships/image" Target="../media/image252.png"/><Relationship Id="rId14" Type="http://schemas.openxmlformats.org/officeDocument/2006/relationships/image" Target="../media/image257.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w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emf"/><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9.png"/></Relationships>
</file>

<file path=ppt/slides/_rels/slide5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50.png"/><Relationship Id="rId7" Type="http://schemas.openxmlformats.org/officeDocument/2006/relationships/image" Target="../media/image261.png"/><Relationship Id="rId12" Type="http://schemas.openxmlformats.org/officeDocument/2006/relationships/image" Target="../media/image265.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61.png"/><Relationship Id="rId5" Type="http://schemas.openxmlformats.org/officeDocument/2006/relationships/image" Target="../media/image52.png"/><Relationship Id="rId10" Type="http://schemas.openxmlformats.org/officeDocument/2006/relationships/image" Target="../media/image264.png"/><Relationship Id="rId4" Type="http://schemas.openxmlformats.org/officeDocument/2006/relationships/image" Target="../media/image51.png"/><Relationship Id="rId9" Type="http://schemas.openxmlformats.org/officeDocument/2006/relationships/image" Target="../media/image263.png"/></Relationships>
</file>

<file path=ppt/slides/_rels/slide5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7.xml"/><Relationship Id="rId4" Type="http://schemas.openxmlformats.org/officeDocument/2006/relationships/image" Target="../media/image26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94.jpeg"/><Relationship Id="rId7" Type="http://schemas.openxmlformats.org/officeDocument/2006/relationships/image" Target="../media/image204.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55.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notesSlide" Target="../notesSlides/notesSlide42.xml"/><Relationship Id="rId7" Type="http://schemas.openxmlformats.org/officeDocument/2006/relationships/image" Target="../media/image272.emf"/><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56.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slideLayout" Target="../slideLayouts/slideLayout7.xml"/><Relationship Id="rId7" Type="http://schemas.openxmlformats.org/officeDocument/2006/relationships/image" Target="../media/image275.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27.png"/><Relationship Id="rId5" Type="http://schemas.openxmlformats.org/officeDocument/2006/relationships/image" Target="../media/image274.png"/><Relationship Id="rId10" Type="http://schemas.openxmlformats.org/officeDocument/2006/relationships/image" Target="../media/image278.emf"/><Relationship Id="rId4" Type="http://schemas.openxmlformats.org/officeDocument/2006/relationships/notesSlide" Target="../notesSlides/notesSlide43.xml"/><Relationship Id="rId9" Type="http://schemas.openxmlformats.org/officeDocument/2006/relationships/image" Target="../media/image277.emf"/></Relationships>
</file>

<file path=ppt/slides/_rels/slide57.xml.rels><?xml version="1.0" encoding="UTF-8" standalone="yes"?>
<Relationships xmlns="http://schemas.openxmlformats.org/package/2006/relationships"><Relationship Id="rId8" Type="http://schemas.openxmlformats.org/officeDocument/2006/relationships/image" Target="../media/image283.emf"/><Relationship Id="rId3" Type="http://schemas.openxmlformats.org/officeDocument/2006/relationships/image" Target="../media/image105.png"/><Relationship Id="rId7" Type="http://schemas.openxmlformats.org/officeDocument/2006/relationships/image" Target="../media/image282.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81.emf"/><Relationship Id="rId5" Type="http://schemas.openxmlformats.org/officeDocument/2006/relationships/image" Target="../media/image280.emf"/><Relationship Id="rId4" Type="http://schemas.openxmlformats.org/officeDocument/2006/relationships/image" Target="../media/image279.emf"/><Relationship Id="rId9" Type="http://schemas.openxmlformats.org/officeDocument/2006/relationships/image" Target="../media/image284.emf"/></Relationships>
</file>

<file path=ppt/slides/_rels/slide5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 Id="rId5" Type="http://schemas.openxmlformats.org/officeDocument/2006/relationships/image" Target="../media/image288.png"/><Relationship Id="rId4" Type="http://schemas.openxmlformats.org/officeDocument/2006/relationships/image" Target="../media/image287.png"/></Relationships>
</file>

<file path=ppt/slides/_rels/slide59.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292.png"/><Relationship Id="rId11" Type="http://schemas.openxmlformats.org/officeDocument/2006/relationships/image" Target="../media/image297.png"/><Relationship Id="rId5" Type="http://schemas.openxmlformats.org/officeDocument/2006/relationships/image" Target="../media/image29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3.wmf"/><Relationship Id="rId4" Type="http://schemas.openxmlformats.org/officeDocument/2006/relationships/notesSlide" Target="../notesSlides/notesSlide6.xml"/><Relationship Id="rId9" Type="http://schemas.openxmlformats.org/officeDocument/2006/relationships/image" Target="../media/image38.png"/></Relationships>
</file>

<file path=ppt/slides/_rels/slide60.xml.rels><?xml version="1.0" encoding="UTF-8" standalone="yes"?>
<Relationships xmlns="http://schemas.openxmlformats.org/package/2006/relationships"><Relationship Id="rId8" Type="http://schemas.openxmlformats.org/officeDocument/2006/relationships/image" Target="../media/image302.emf"/><Relationship Id="rId3" Type="http://schemas.openxmlformats.org/officeDocument/2006/relationships/image" Target="../media/image292.png"/><Relationship Id="rId7" Type="http://schemas.openxmlformats.org/officeDocument/2006/relationships/image" Target="../media/image30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9.emf"/><Relationship Id="rId4" Type="http://schemas.openxmlformats.org/officeDocument/2006/relationships/image" Target="../media/image298.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notesSlide" Target="../notesSlides/notesSlide46.xml"/><Relationship Id="rId7" Type="http://schemas.openxmlformats.org/officeDocument/2006/relationships/image" Target="../media/image303.w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305.png"/><Relationship Id="rId4" Type="http://schemas.openxmlformats.org/officeDocument/2006/relationships/image" Target="../media/image304.gif"/><Relationship Id="rId9" Type="http://schemas.openxmlformats.org/officeDocument/2006/relationships/image" Target="../media/image307.wmf"/></Relationships>
</file>

<file path=ppt/slides/_rels/slide63.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tags" Target="../tags/tag33.xml"/><Relationship Id="rId7" Type="http://schemas.openxmlformats.org/officeDocument/2006/relationships/image" Target="../media/image30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08.jpeg"/><Relationship Id="rId5" Type="http://schemas.openxmlformats.org/officeDocument/2006/relationships/notesSlide" Target="../notesSlides/notesSlide47.xml"/><Relationship Id="rId4" Type="http://schemas.openxmlformats.org/officeDocument/2006/relationships/slideLayout" Target="../slideLayouts/slideLayout6.xml"/><Relationship Id="rId9" Type="http://schemas.openxmlformats.org/officeDocument/2006/relationships/image" Target="../media/image311.png"/></Relationships>
</file>

<file path=ppt/slides/_rels/slide64.xml.rels><?xml version="1.0" encoding="UTF-8" standalone="yes"?>
<Relationships xmlns="http://schemas.openxmlformats.org/package/2006/relationships"><Relationship Id="rId8" Type="http://schemas.openxmlformats.org/officeDocument/2006/relationships/image" Target="../media/image315.wmf"/><Relationship Id="rId3" Type="http://schemas.openxmlformats.org/officeDocument/2006/relationships/notesSlide" Target="../notesSlides/notesSlide48.xml"/><Relationship Id="rId7" Type="http://schemas.openxmlformats.org/officeDocument/2006/relationships/image" Target="../media/image314.wmf"/><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13.jpeg"/><Relationship Id="rId5" Type="http://schemas.openxmlformats.org/officeDocument/2006/relationships/image" Target="../media/image312.jpeg"/><Relationship Id="rId10" Type="http://schemas.openxmlformats.org/officeDocument/2006/relationships/image" Target="../media/image316.png"/><Relationship Id="rId4" Type="http://schemas.openxmlformats.org/officeDocument/2006/relationships/slide" Target="slide56.xml"/><Relationship Id="rId9" Type="http://schemas.openxmlformats.org/officeDocument/2006/relationships/image" Target="../media/image121.png"/></Relationships>
</file>

<file path=ppt/slides/_rels/slide65.xml.rels><?xml version="1.0" encoding="UTF-8" standalone="yes"?>
<Relationships xmlns="http://schemas.openxmlformats.org/package/2006/relationships"><Relationship Id="rId3" Type="http://schemas.openxmlformats.org/officeDocument/2006/relationships/image" Target="../media/image317.em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18.png"/><Relationship Id="rId4" Type="http://schemas.openxmlformats.org/officeDocument/2006/relationships/image" Target="../media/image189.png"/></Relationships>
</file>

<file path=ppt/slides/_rels/slide6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slideLayout" Target="../slideLayouts/slideLayout2.xml"/><Relationship Id="rId7" Type="http://schemas.openxmlformats.org/officeDocument/2006/relationships/image" Target="../media/image121.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20.png"/><Relationship Id="rId11" Type="http://schemas.openxmlformats.org/officeDocument/2006/relationships/image" Target="../media/image321.png"/><Relationship Id="rId5" Type="http://schemas.openxmlformats.org/officeDocument/2006/relationships/image" Target="../media/image319.png"/><Relationship Id="rId10" Type="http://schemas.openxmlformats.org/officeDocument/2006/relationships/image" Target="../media/image316.png"/><Relationship Id="rId4" Type="http://schemas.openxmlformats.org/officeDocument/2006/relationships/notesSlide" Target="../notesSlides/notesSlide50.xml"/><Relationship Id="rId9" Type="http://schemas.openxmlformats.org/officeDocument/2006/relationships/image" Target="../media/image313.jpeg"/></Relationships>
</file>

<file path=ppt/slides/_rels/slide67.xml.rels><?xml version="1.0" encoding="UTF-8" standalone="yes"?>
<Relationships xmlns="http://schemas.openxmlformats.org/package/2006/relationships"><Relationship Id="rId8" Type="http://schemas.openxmlformats.org/officeDocument/2006/relationships/image" Target="../media/image327.wmf"/><Relationship Id="rId13" Type="http://schemas.openxmlformats.org/officeDocument/2006/relationships/oleObject" Target="../embeddings/oleObject6.bin"/><Relationship Id="rId3" Type="http://schemas.openxmlformats.org/officeDocument/2006/relationships/notesSlide" Target="../notesSlides/notesSlide51.xml"/><Relationship Id="rId7" Type="http://schemas.openxmlformats.org/officeDocument/2006/relationships/image" Target="../media/image326.wmf"/><Relationship Id="rId12" Type="http://schemas.openxmlformats.org/officeDocument/2006/relationships/image" Target="../media/image331.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25.wmf"/><Relationship Id="rId11" Type="http://schemas.openxmlformats.org/officeDocument/2006/relationships/image" Target="../media/image330.wmf"/><Relationship Id="rId5" Type="http://schemas.openxmlformats.org/officeDocument/2006/relationships/image" Target="../media/image324.jpeg"/><Relationship Id="rId10" Type="http://schemas.openxmlformats.org/officeDocument/2006/relationships/image" Target="../media/image329.jpeg"/><Relationship Id="rId4" Type="http://schemas.openxmlformats.org/officeDocument/2006/relationships/image" Target="../media/image323.png"/><Relationship Id="rId9" Type="http://schemas.openxmlformats.org/officeDocument/2006/relationships/image" Target="../media/image328.jpeg"/><Relationship Id="rId14" Type="http://schemas.openxmlformats.org/officeDocument/2006/relationships/image" Target="../media/image322.emf"/></Relationships>
</file>

<file path=ppt/slides/_rels/slide68.xml.rels><?xml version="1.0" encoding="UTF-8" standalone="yes"?>
<Relationships xmlns="http://schemas.openxmlformats.org/package/2006/relationships"><Relationship Id="rId8" Type="http://schemas.openxmlformats.org/officeDocument/2006/relationships/image" Target="../media/image335.jpeg"/><Relationship Id="rId3" Type="http://schemas.openxmlformats.org/officeDocument/2006/relationships/notesSlide" Target="../notesSlides/notesSlide52.xml"/><Relationship Id="rId7" Type="http://schemas.openxmlformats.org/officeDocument/2006/relationships/image" Target="../media/image334.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32.wmf"/><Relationship Id="rId5" Type="http://schemas.openxmlformats.org/officeDocument/2006/relationships/oleObject" Target="../embeddings/oleObject7.bin"/><Relationship Id="rId4" Type="http://schemas.openxmlformats.org/officeDocument/2006/relationships/image" Target="../media/image333.wmf"/><Relationship Id="rId9" Type="http://schemas.openxmlformats.org/officeDocument/2006/relationships/image" Target="../media/image336.wmf"/></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40.png"/><Relationship Id="rId7" Type="http://schemas.openxmlformats.org/officeDocument/2006/relationships/image" Target="../media/image18.emf"/><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41.png"/></Relationships>
</file>

<file path=ppt/slides/_rels/slide70.xml.rels><?xml version="1.0" encoding="UTF-8" standalone="yes"?>
<Relationships xmlns="http://schemas.openxmlformats.org/package/2006/relationships"><Relationship Id="rId8" Type="http://schemas.openxmlformats.org/officeDocument/2006/relationships/image" Target="../media/image339.wmf"/><Relationship Id="rId3" Type="http://schemas.openxmlformats.org/officeDocument/2006/relationships/slideLayout" Target="../slideLayouts/slideLayout2.xml"/><Relationship Id="rId7" Type="http://schemas.openxmlformats.org/officeDocument/2006/relationships/image" Target="../media/image338.wmf"/><Relationship Id="rId12" Type="http://schemas.openxmlformats.org/officeDocument/2006/relationships/image" Target="../media/image34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13.jpeg"/><Relationship Id="rId11" Type="http://schemas.openxmlformats.org/officeDocument/2006/relationships/image" Target="../media/image341.png"/><Relationship Id="rId5" Type="http://schemas.openxmlformats.org/officeDocument/2006/relationships/image" Target="../media/image337.wmf"/><Relationship Id="rId10" Type="http://schemas.openxmlformats.org/officeDocument/2006/relationships/image" Target="../media/image340.png"/><Relationship Id="rId4" Type="http://schemas.openxmlformats.org/officeDocument/2006/relationships/notesSlide" Target="../notesSlides/notesSlide54.xml"/><Relationship Id="rId9" Type="http://schemas.openxmlformats.org/officeDocument/2006/relationships/image" Target="../media/image316.png"/></Relationships>
</file>

<file path=ppt/slides/_rels/slide7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7.png"/><Relationship Id="rId7" Type="http://schemas.openxmlformats.org/officeDocument/2006/relationships/image" Target="../media/image19.em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192.png"/><Relationship Id="rId4" Type="http://schemas.openxmlformats.org/officeDocument/2006/relationships/image" Target="../media/image16.emf"/><Relationship Id="rId9" Type="http://schemas.openxmlformats.org/officeDocument/2006/relationships/image" Target="../media/image191.png"/></Relationships>
</file>

<file path=ppt/slides/_rels/slide72.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12.xml"/><Relationship Id="rId4" Type="http://schemas.openxmlformats.org/officeDocument/2006/relationships/image" Target="../media/image345.png"/></Relationships>
</file>

<file path=ppt/slides/_rels/slide7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image" Target="../media/image136.png"/><Relationship Id="rId7" Type="http://schemas.openxmlformats.org/officeDocument/2006/relationships/image" Target="../media/image351.wmf"/><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350.emf"/><Relationship Id="rId5" Type="http://schemas.openxmlformats.org/officeDocument/2006/relationships/image" Target="../media/image349.jpeg"/><Relationship Id="rId4" Type="http://schemas.openxmlformats.org/officeDocument/2006/relationships/image" Target="../media/image348.jpeg"/></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313.jpeg"/><Relationship Id="rId7" Type="http://schemas.openxmlformats.org/officeDocument/2006/relationships/image" Target="../media/image331.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22.emf"/><Relationship Id="rId5" Type="http://schemas.openxmlformats.org/officeDocument/2006/relationships/oleObject" Target="../embeddings/oleObject8.bin"/><Relationship Id="rId4" Type="http://schemas.openxmlformats.org/officeDocument/2006/relationships/image" Target="../media/image354.emf"/><Relationship Id="rId9" Type="http://schemas.openxmlformats.org/officeDocument/2006/relationships/image" Target="../media/image353.emf"/></Relationships>
</file>

<file path=ppt/slides/_rels/slide76.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360.png"/><Relationship Id="rId3" Type="http://schemas.openxmlformats.org/officeDocument/2006/relationships/tags" Target="../tags/tag42.xml"/><Relationship Id="rId7" Type="http://schemas.openxmlformats.org/officeDocument/2006/relationships/image" Target="../media/image356.png"/><Relationship Id="rId12" Type="http://schemas.openxmlformats.org/officeDocument/2006/relationships/image" Target="../media/image359.wmf"/><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355.wmf"/><Relationship Id="rId11" Type="http://schemas.openxmlformats.org/officeDocument/2006/relationships/image" Target="../media/image358.png"/><Relationship Id="rId5" Type="http://schemas.openxmlformats.org/officeDocument/2006/relationships/notesSlide" Target="../notesSlides/notesSlide56.xml"/><Relationship Id="rId10" Type="http://schemas.openxmlformats.org/officeDocument/2006/relationships/image" Target="../media/image33.wmf"/><Relationship Id="rId4" Type="http://schemas.openxmlformats.org/officeDocument/2006/relationships/slideLayout" Target="../slideLayouts/slideLayout7.xml"/><Relationship Id="rId9" Type="http://schemas.openxmlformats.org/officeDocument/2006/relationships/image" Target="../media/image357.png"/></Relationships>
</file>

<file path=ppt/slides/_rels/slide77.xml.rels><?xml version="1.0" encoding="UTF-8" standalone="yes"?>
<Relationships xmlns="http://schemas.openxmlformats.org/package/2006/relationships"><Relationship Id="rId8" Type="http://schemas.openxmlformats.org/officeDocument/2006/relationships/image" Target="../media/image363.emf"/><Relationship Id="rId13" Type="http://schemas.openxmlformats.org/officeDocument/2006/relationships/image" Target="../media/image154.wmf"/><Relationship Id="rId3" Type="http://schemas.openxmlformats.org/officeDocument/2006/relationships/tags" Target="../tags/tag45.xml"/><Relationship Id="rId7" Type="http://schemas.openxmlformats.org/officeDocument/2006/relationships/image" Target="../media/image362.emf"/><Relationship Id="rId12" Type="http://schemas.openxmlformats.org/officeDocument/2006/relationships/image" Target="../media/image367.png"/><Relationship Id="rId2" Type="http://schemas.openxmlformats.org/officeDocument/2006/relationships/tags" Target="../tags/tag44.xml"/><Relationship Id="rId16" Type="http://schemas.openxmlformats.org/officeDocument/2006/relationships/image" Target="../media/image368.emf"/><Relationship Id="rId1" Type="http://schemas.openxmlformats.org/officeDocument/2006/relationships/tags" Target="../tags/tag43.xml"/><Relationship Id="rId6" Type="http://schemas.openxmlformats.org/officeDocument/2006/relationships/image" Target="../media/image361.png"/><Relationship Id="rId11" Type="http://schemas.openxmlformats.org/officeDocument/2006/relationships/image" Target="../media/image366.png"/><Relationship Id="rId5" Type="http://schemas.openxmlformats.org/officeDocument/2006/relationships/notesSlide" Target="../notesSlides/notesSlide57.xml"/><Relationship Id="rId15" Type="http://schemas.openxmlformats.org/officeDocument/2006/relationships/image" Target="../media/image156.png"/><Relationship Id="rId10" Type="http://schemas.openxmlformats.org/officeDocument/2006/relationships/image" Target="../media/image365.png"/><Relationship Id="rId4" Type="http://schemas.openxmlformats.org/officeDocument/2006/relationships/slideLayout" Target="../slideLayouts/slideLayout2.xml"/><Relationship Id="rId9" Type="http://schemas.openxmlformats.org/officeDocument/2006/relationships/image" Target="../media/image364.png"/><Relationship Id="rId14" Type="http://schemas.openxmlformats.org/officeDocument/2006/relationships/image" Target="../media/image313.jpeg"/></Relationships>
</file>

<file path=ppt/slides/_rels/slide78.xml.rels><?xml version="1.0" encoding="UTF-8" standalone="yes"?>
<Relationships xmlns="http://schemas.openxmlformats.org/package/2006/relationships"><Relationship Id="rId8" Type="http://schemas.openxmlformats.org/officeDocument/2006/relationships/notesSlide" Target="../notesSlides/notesSlide58.xml"/><Relationship Id="rId13" Type="http://schemas.openxmlformats.org/officeDocument/2006/relationships/image" Target="../media/image157.png"/><Relationship Id="rId18" Type="http://schemas.openxmlformats.org/officeDocument/2006/relationships/image" Target="../media/image365.png"/><Relationship Id="rId3" Type="http://schemas.openxmlformats.org/officeDocument/2006/relationships/tags" Target="../tags/tag48.xml"/><Relationship Id="rId7" Type="http://schemas.openxmlformats.org/officeDocument/2006/relationships/slideLayout" Target="../slideLayouts/slideLayout2.xml"/><Relationship Id="rId12" Type="http://schemas.openxmlformats.org/officeDocument/2006/relationships/image" Target="../media/image156.png"/><Relationship Id="rId17" Type="http://schemas.openxmlformats.org/officeDocument/2006/relationships/image" Target="../media/image364.png"/><Relationship Id="rId2" Type="http://schemas.openxmlformats.org/officeDocument/2006/relationships/tags" Target="../tags/tag47.xml"/><Relationship Id="rId16" Type="http://schemas.openxmlformats.org/officeDocument/2006/relationships/image" Target="../media/image144.png"/><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369.png"/><Relationship Id="rId5" Type="http://schemas.openxmlformats.org/officeDocument/2006/relationships/tags" Target="../tags/tag50.xml"/><Relationship Id="rId15" Type="http://schemas.openxmlformats.org/officeDocument/2006/relationships/image" Target="../media/image143.png"/><Relationship Id="rId10" Type="http://schemas.openxmlformats.org/officeDocument/2006/relationships/image" Target="../media/image155.png"/><Relationship Id="rId4" Type="http://schemas.openxmlformats.org/officeDocument/2006/relationships/tags" Target="../tags/tag49.xml"/><Relationship Id="rId9" Type="http://schemas.openxmlformats.org/officeDocument/2006/relationships/image" Target="../media/image154.wmf"/><Relationship Id="rId14" Type="http://schemas.openxmlformats.org/officeDocument/2006/relationships/image" Target="../media/image313.jpeg"/></Relationships>
</file>

<file path=ppt/slides/_rels/slide79.xml.rels><?xml version="1.0" encoding="UTF-8" standalone="yes"?>
<Relationships xmlns="http://schemas.openxmlformats.org/package/2006/relationships"><Relationship Id="rId8" Type="http://schemas.openxmlformats.org/officeDocument/2006/relationships/image" Target="../media/image374.wmf"/><Relationship Id="rId3" Type="http://schemas.openxmlformats.org/officeDocument/2006/relationships/notesSlide" Target="../notesSlides/notesSlide59.xml"/><Relationship Id="rId7" Type="http://schemas.openxmlformats.org/officeDocument/2006/relationships/image" Target="../media/image373.png"/><Relationship Id="rId12" Type="http://schemas.openxmlformats.org/officeDocument/2006/relationships/image" Target="../media/image377.emf"/><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372.wmf"/><Relationship Id="rId11" Type="http://schemas.openxmlformats.org/officeDocument/2006/relationships/image" Target="../media/image376.jpeg"/><Relationship Id="rId5" Type="http://schemas.openxmlformats.org/officeDocument/2006/relationships/image" Target="../media/image371.wmf"/><Relationship Id="rId10" Type="http://schemas.openxmlformats.org/officeDocument/2006/relationships/image" Target="../media/image375.jpeg"/><Relationship Id="rId4" Type="http://schemas.openxmlformats.org/officeDocument/2006/relationships/image" Target="../media/image370.wmf"/><Relationship Id="rId9" Type="http://schemas.openxmlformats.org/officeDocument/2006/relationships/image" Target="../media/image127.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379.png"/><Relationship Id="rId7" Type="http://schemas.openxmlformats.org/officeDocument/2006/relationships/image" Target="../media/image383.png"/><Relationship Id="rId2" Type="http://schemas.openxmlformats.org/officeDocument/2006/relationships/image" Target="../media/image378.png"/><Relationship Id="rId1" Type="http://schemas.openxmlformats.org/officeDocument/2006/relationships/slideLayout" Target="../slideLayouts/slideLayout2.xml"/><Relationship Id="rId6" Type="http://schemas.openxmlformats.org/officeDocument/2006/relationships/image" Target="../media/image382.png"/><Relationship Id="rId5" Type="http://schemas.openxmlformats.org/officeDocument/2006/relationships/image" Target="../media/image381.png"/><Relationship Id="rId4" Type="http://schemas.openxmlformats.org/officeDocument/2006/relationships/image" Target="../media/image380.png"/></Relationships>
</file>

<file path=ppt/slides/_rels/slide81.xml.rels><?xml version="1.0" encoding="UTF-8" standalone="yes"?>
<Relationships xmlns="http://schemas.openxmlformats.org/package/2006/relationships"><Relationship Id="rId8" Type="http://schemas.openxmlformats.org/officeDocument/2006/relationships/image" Target="../media/image388.png"/><Relationship Id="rId3" Type="http://schemas.openxmlformats.org/officeDocument/2006/relationships/image" Target="../media/image343.png"/><Relationship Id="rId7" Type="http://schemas.openxmlformats.org/officeDocument/2006/relationships/image" Target="../media/image387.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386.png"/><Relationship Id="rId5" Type="http://schemas.openxmlformats.org/officeDocument/2006/relationships/image" Target="../media/image385.png"/><Relationship Id="rId4" Type="http://schemas.openxmlformats.org/officeDocument/2006/relationships/image" Target="../media/image38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83.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76.png"/><Relationship Id="rId7" Type="http://schemas.openxmlformats.org/officeDocument/2006/relationships/image" Target="../media/image389.png"/><Relationship Id="rId2"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85.png"/><Relationship Id="rId11" Type="http://schemas.openxmlformats.org/officeDocument/2006/relationships/image" Target="../media/image77.png"/><Relationship Id="rId5" Type="http://schemas.openxmlformats.org/officeDocument/2006/relationships/image" Target="../media/image84.png"/><Relationship Id="rId10" Type="http://schemas.openxmlformats.org/officeDocument/2006/relationships/image" Target="../media/image392.png"/><Relationship Id="rId4" Type="http://schemas.openxmlformats.org/officeDocument/2006/relationships/image" Target="../media/image79.png"/><Relationship Id="rId9" Type="http://schemas.openxmlformats.org/officeDocument/2006/relationships/image" Target="../media/image391.png"/></Relationships>
</file>

<file path=ppt/slides/_rels/slide84.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image" Target="../media/image397.wmf"/><Relationship Id="rId18" Type="http://schemas.openxmlformats.org/officeDocument/2006/relationships/image" Target="../media/image402.png"/><Relationship Id="rId3" Type="http://schemas.openxmlformats.org/officeDocument/2006/relationships/tags" Target="../tags/tag56.xml"/><Relationship Id="rId21" Type="http://schemas.openxmlformats.org/officeDocument/2006/relationships/image" Target="../media/image405.png"/><Relationship Id="rId7" Type="http://schemas.openxmlformats.org/officeDocument/2006/relationships/tags" Target="../tags/tag60.xml"/><Relationship Id="rId12" Type="http://schemas.openxmlformats.org/officeDocument/2006/relationships/image" Target="../media/image396.wmf"/><Relationship Id="rId17" Type="http://schemas.openxmlformats.org/officeDocument/2006/relationships/image" Target="../media/image401.png"/><Relationship Id="rId2" Type="http://schemas.openxmlformats.org/officeDocument/2006/relationships/tags" Target="../tags/tag55.xml"/><Relationship Id="rId16" Type="http://schemas.openxmlformats.org/officeDocument/2006/relationships/image" Target="../media/image400.png"/><Relationship Id="rId20" Type="http://schemas.openxmlformats.org/officeDocument/2006/relationships/image" Target="../media/image404.png"/><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notesSlide" Target="../notesSlides/notesSlide62.xml"/><Relationship Id="rId5" Type="http://schemas.openxmlformats.org/officeDocument/2006/relationships/tags" Target="../tags/tag58.xml"/><Relationship Id="rId15" Type="http://schemas.openxmlformats.org/officeDocument/2006/relationships/image" Target="../media/image399.png"/><Relationship Id="rId23" Type="http://schemas.openxmlformats.org/officeDocument/2006/relationships/image" Target="../media/image406.png"/><Relationship Id="rId10" Type="http://schemas.openxmlformats.org/officeDocument/2006/relationships/slideLayout" Target="../slideLayouts/slideLayout2.xml"/><Relationship Id="rId19" Type="http://schemas.openxmlformats.org/officeDocument/2006/relationships/image" Target="../media/image403.png"/><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image" Target="../media/image398.wmf"/><Relationship Id="rId22" Type="http://schemas.openxmlformats.org/officeDocument/2006/relationships/image" Target="../media/image251.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77.png"/><Relationship Id="rId4" Type="http://schemas.openxmlformats.org/officeDocument/2006/relationships/image" Target="../media/image407.png"/></Relationships>
</file>

<file path=ppt/slides/_rels/slide89.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409.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7.png"/></Relationships>
</file>

<file path=ppt/slides/_rels/slide9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411.jpeg"/><Relationship Id="rId7" Type="http://schemas.openxmlformats.org/officeDocument/2006/relationships/image" Target="../media/image415.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414.jpeg"/><Relationship Id="rId5" Type="http://schemas.openxmlformats.org/officeDocument/2006/relationships/image" Target="../media/image413.jpeg"/><Relationship Id="rId4" Type="http://schemas.openxmlformats.org/officeDocument/2006/relationships/image" Target="../media/image412.png"/><Relationship Id="rId9" Type="http://schemas.openxmlformats.org/officeDocument/2006/relationships/image" Target="../media/image41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image" Target="../media/image41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19.png"/><Relationship Id="rId1" Type="http://schemas.openxmlformats.org/officeDocument/2006/relationships/slideLayout" Target="../slideLayouts/slideLayout2.xml"/><Relationship Id="rId5" Type="http://schemas.openxmlformats.org/officeDocument/2006/relationships/image" Target="../media/image422.png"/><Relationship Id="rId4" Type="http://schemas.openxmlformats.org/officeDocument/2006/relationships/image" Target="../media/image421.jpeg"/></Relationships>
</file>

<file path=ppt/slides/_rels/slide94.xml.rels><?xml version="1.0" encoding="UTF-8" standalone="yes"?>
<Relationships xmlns="http://schemas.openxmlformats.org/package/2006/relationships"><Relationship Id="rId2" Type="http://schemas.openxmlformats.org/officeDocument/2006/relationships/image" Target="../media/image42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303.wmf"/><Relationship Id="rId3" Type="http://schemas.openxmlformats.org/officeDocument/2006/relationships/slideLayout" Target="../slideLayouts/slideLayout7.xml"/><Relationship Id="rId7" Type="http://schemas.openxmlformats.org/officeDocument/2006/relationships/oleObject" Target="../embeddings/oleObject10.bin"/><Relationship Id="rId2" Type="http://schemas.openxmlformats.org/officeDocument/2006/relationships/tags" Target="../tags/tag65.xml"/><Relationship Id="rId1" Type="http://schemas.openxmlformats.org/officeDocument/2006/relationships/vmlDrawing" Target="../drawings/vmlDrawing9.vml"/><Relationship Id="rId6" Type="http://schemas.openxmlformats.org/officeDocument/2006/relationships/image" Target="../media/image426.png"/><Relationship Id="rId11" Type="http://schemas.openxmlformats.org/officeDocument/2006/relationships/image" Target="../media/image429.png"/><Relationship Id="rId5" Type="http://schemas.openxmlformats.org/officeDocument/2006/relationships/image" Target="../media/image425.png"/><Relationship Id="rId10" Type="http://schemas.openxmlformats.org/officeDocument/2006/relationships/image" Target="../media/image428.png"/><Relationship Id="rId4" Type="http://schemas.openxmlformats.org/officeDocument/2006/relationships/image" Target="../media/image424.jpeg"/><Relationship Id="rId9" Type="http://schemas.openxmlformats.org/officeDocument/2006/relationships/image" Target="../media/image427.png"/></Relationships>
</file>

<file path=ppt/slides/_rels/slide96.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0.jpeg"/><Relationship Id="rId1" Type="http://schemas.openxmlformats.org/officeDocument/2006/relationships/slideLayout" Target="../slideLayouts/slideLayout2.xml"/><Relationship Id="rId4" Type="http://schemas.openxmlformats.org/officeDocument/2006/relationships/image" Target="../media/image432.jpeg"/></Relationships>
</file>

<file path=ppt/slides/_rels/slide97.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2.xml"/><Relationship Id="rId6" Type="http://schemas.openxmlformats.org/officeDocument/2006/relationships/image" Target="../media/image437.png"/><Relationship Id="rId5" Type="http://schemas.openxmlformats.org/officeDocument/2006/relationships/image" Target="../media/image436.png"/><Relationship Id="rId4" Type="http://schemas.openxmlformats.org/officeDocument/2006/relationships/image" Target="../media/image43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38.wmf"/><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441.wmf"/><Relationship Id="rId5" Type="http://schemas.openxmlformats.org/officeDocument/2006/relationships/image" Target="../media/image440.png"/><Relationship Id="rId4" Type="http://schemas.openxmlformats.org/officeDocument/2006/relationships/image" Target="../media/image43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0" y="0"/>
            <a:ext cx="8991600" cy="808038"/>
          </a:xfrm>
        </p:spPr>
        <p:txBody>
          <a:bodyPr/>
          <a:lstStyle/>
          <a:p>
            <a:pPr eaLnBrk="1" hangingPunct="1"/>
            <a:r>
              <a:rPr lang="en-US" sz="3200" smtClean="0">
                <a:ea typeface="ＭＳ Ｐゴシック" pitchFamily="34" charset="-128"/>
              </a:rPr>
              <a:t>Structure and spin of the nucleon</a:t>
            </a:r>
            <a:endParaRPr lang="en-US" sz="3200" smtClean="0">
              <a:solidFill>
                <a:schemeClr val="accent2"/>
              </a:solidFill>
              <a:ea typeface="ＭＳ Ｐゴシック" pitchFamily="34" charset="-128"/>
            </a:endParaRPr>
          </a:p>
        </p:txBody>
      </p:sp>
      <p:sp>
        <p:nvSpPr>
          <p:cNvPr id="3080" name="Text Box 8"/>
          <p:cNvSpPr txBox="1">
            <a:spLocks noChangeArrowheads="1"/>
          </p:cNvSpPr>
          <p:nvPr/>
        </p:nvSpPr>
        <p:spPr bwMode="auto">
          <a:xfrm>
            <a:off x="2133600" y="1219200"/>
            <a:ext cx="4613275" cy="461963"/>
          </a:xfrm>
          <a:prstGeom prst="rect">
            <a:avLst/>
          </a:prstGeom>
          <a:solidFill>
            <a:schemeClr val="bg1"/>
          </a:solidFill>
          <a:ln w="12700">
            <a:noFill/>
            <a:miter lim="800000"/>
            <a:headEnd/>
            <a:tailEnd/>
          </a:ln>
          <a:effectLst/>
        </p:spPr>
        <p:txBody>
          <a:bodyPr>
            <a:spAutoFit/>
          </a:bodyPr>
          <a:lstStyle/>
          <a:p>
            <a:pPr algn="ctr" eaLnBrk="0" hangingPunct="0">
              <a:defRPr/>
            </a:pPr>
            <a:r>
              <a:rPr lang="en-US" b="1">
                <a:solidFill>
                  <a:srgbClr val="CC3399"/>
                </a:solidFill>
                <a:effectLst>
                  <a:outerShdw blurRad="38100" dist="38100" dir="2700000" algn="tl">
                    <a:srgbClr val="DDDDDD"/>
                  </a:outerShdw>
                </a:effectLst>
                <a:latin typeface="Arial" charset="0"/>
                <a:ea typeface="ＭＳ Ｐゴシック" charset="-128"/>
                <a:cs typeface="ＭＳ Ｐゴシック" charset="-128"/>
              </a:rPr>
              <a:t>Harut Avakian (JLab)</a:t>
            </a:r>
          </a:p>
        </p:txBody>
      </p:sp>
      <p:sp>
        <p:nvSpPr>
          <p:cNvPr id="16388"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F72F3E7-BDA7-44C3-A7F9-E89427E08E33}" type="slidenum">
              <a:rPr lang="en-US" sz="1400"/>
              <a:pPr eaLnBrk="1" hangingPunct="1"/>
              <a:t>1</a:t>
            </a:fld>
            <a:endParaRPr lang="en-US" sz="1400"/>
          </a:p>
        </p:txBody>
      </p:sp>
      <p:sp>
        <p:nvSpPr>
          <p:cNvPr id="16389" name="Footer Placeholder 7"/>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pic>
        <p:nvPicPr>
          <p:cNvPr id="163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ea typeface="ＭＳ Ｐゴシック" pitchFamily="34" charset="-128"/>
              </a:rPr>
              <a:t>Sea polarization</a:t>
            </a:r>
          </a:p>
        </p:txBody>
      </p:sp>
      <p:sp>
        <p:nvSpPr>
          <p:cNvPr id="33795" name="Footer Placeholder 2"/>
          <p:cNvSpPr>
            <a:spLocks noGrp="1"/>
          </p:cNvSpPr>
          <p:nvPr>
            <p:ph type="ftr" sz="quarter" idx="10"/>
          </p:nvPr>
        </p:nvSpPr>
        <p:spPr>
          <a:xfrm>
            <a:off x="3124200" y="6537325"/>
            <a:ext cx="28956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33796" name="Slide Number Placeholder 3"/>
          <p:cNvSpPr>
            <a:spLocks noGrp="1"/>
          </p:cNvSpPr>
          <p:nvPr>
            <p:ph type="sldNum" sz="quarter" idx="11"/>
          </p:nvPr>
        </p:nvSpPr>
        <p:spPr>
          <a:xfrm>
            <a:off x="8458200" y="64357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FA28BE9-4491-4446-A82F-AC2CCF52FD3B}" type="slidenum">
              <a:rPr lang="en-US" sz="1400"/>
              <a:pPr eaLnBrk="1" hangingPunct="1"/>
              <a:t>10</a:t>
            </a:fld>
            <a:endParaRPr lang="en-US" sz="1400"/>
          </a:p>
        </p:txBody>
      </p:sp>
      <p:pic>
        <p:nvPicPr>
          <p:cNvPr id="33797" name="Picture 5" descr="Screen shot 2013-05-28 at 2.05.5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812800"/>
            <a:ext cx="30543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6"/>
          <p:cNvSpPr txBox="1">
            <a:spLocks noChangeArrowheads="1"/>
          </p:cNvSpPr>
          <p:nvPr/>
        </p:nvSpPr>
        <p:spPr bwMode="auto">
          <a:xfrm>
            <a:off x="7162800" y="914400"/>
            <a:ext cx="78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STAR</a:t>
            </a:r>
          </a:p>
        </p:txBody>
      </p:sp>
      <p:pic>
        <p:nvPicPr>
          <p:cNvPr id="33799" name="Picture 7" descr="Screen shot 2013-05-28 at 2.15.4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200"/>
            <a:ext cx="16764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Screen shot 2013-05-28 at 2.16.4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066800"/>
            <a:ext cx="2590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Screen shot 2013-05-28 at 2.18.33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828800"/>
            <a:ext cx="279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2" descr="Screen shot 2013-05-28 at 2.54.25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590800"/>
            <a:ext cx="1104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3" descr="Screen shot 2013-05-28 at 2.55.13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2590800"/>
            <a:ext cx="10541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4" descr="Screen shot 2013-05-28 at 2.56.41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124200"/>
            <a:ext cx="35814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7" descr="Screen shot 2013-05-28 at 3.10.56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138" y="4114800"/>
            <a:ext cx="4238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8" descr="Screen shot 2013-05-28 at 3.11.27 P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8000" y="5159375"/>
            <a:ext cx="4572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7" name="Group 23"/>
          <p:cNvGrpSpPr>
            <a:grpSpLocks/>
          </p:cNvGrpSpPr>
          <p:nvPr/>
        </p:nvGrpSpPr>
        <p:grpSpPr bwMode="auto">
          <a:xfrm>
            <a:off x="3962400" y="3048000"/>
            <a:ext cx="2667000" cy="3322638"/>
            <a:chOff x="3657600" y="3047999"/>
            <a:chExt cx="2667000" cy="3322322"/>
          </a:xfrm>
        </p:grpSpPr>
        <p:pic>
          <p:nvPicPr>
            <p:cNvPr id="33812" name="Picture 4" descr="Screen shot 2013-05-28 at 3.20.54 P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3047999"/>
              <a:ext cx="2667000" cy="222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Picture 10" descr="Screen shot 2013-05-28 at 3.22.03 P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72840" y="4881881"/>
              <a:ext cx="2610871" cy="148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Picture 11" descr="Screen shot 2013-05-28 at 3.23.28 PM.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5181600"/>
              <a:ext cx="471531" cy="29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8" name="Picture 15" descr="Screen shot 2013-05-28 at 3.24.17 PM.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010400" y="4800600"/>
            <a:ext cx="1485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Rectangle 22"/>
          <p:cNvSpPr>
            <a:spLocks noChangeArrowheads="1"/>
          </p:cNvSpPr>
          <p:nvPr/>
        </p:nvSpPr>
        <p:spPr bwMode="auto">
          <a:xfrm>
            <a:off x="6781800" y="41910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New fit points towards rather sizable</a:t>
            </a:r>
          </a:p>
        </p:txBody>
      </p:sp>
      <p:pic>
        <p:nvPicPr>
          <p:cNvPr id="33810" name="Picture 25" descr="latex-image-1.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41350" y="3373438"/>
            <a:ext cx="779463" cy="322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11" name="Picture 26" descr="latex-image-1.pd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895600" y="5738813"/>
            <a:ext cx="660400"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11" descr="screenshot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8425" y="4419600"/>
            <a:ext cx="2711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84324"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DD5692-38B6-49E2-843F-A38FEB415B86}" type="slidenum">
              <a:rPr lang="en-US" sz="1400"/>
              <a:pPr eaLnBrk="1" hangingPunct="1"/>
              <a:t>100</a:t>
            </a:fld>
            <a:endParaRPr lang="en-US" sz="1400"/>
          </a:p>
        </p:txBody>
      </p:sp>
      <p:sp>
        <p:nvSpPr>
          <p:cNvPr id="8" name="Title 26"/>
          <p:cNvSpPr txBox="1">
            <a:spLocks/>
          </p:cNvSpPr>
          <p:nvPr/>
        </p:nvSpPr>
        <p:spPr bwMode="auto">
          <a:xfrm>
            <a:off x="457200" y="152400"/>
            <a:ext cx="8229600" cy="457200"/>
          </a:xfrm>
          <a:prstGeom prst="rect">
            <a:avLst/>
          </a:prstGeom>
          <a:noFill/>
          <a:ln w="9525">
            <a:noFill/>
            <a:miter lim="800000"/>
            <a:headEnd/>
            <a:tailEnd/>
          </a:ln>
        </p:spPr>
        <p:txBody>
          <a:bodyPr anchor="ctr"/>
          <a:lstStyle/>
          <a:p>
            <a:pPr algn="ctr">
              <a:defRPr/>
            </a:pPr>
            <a:r>
              <a:rPr lang="en-US" sz="3600" kern="0" dirty="0">
                <a:solidFill>
                  <a:schemeClr val="tx2"/>
                </a:solidFill>
                <a:latin typeface="+mj-lt"/>
                <a:ea typeface="ＭＳ Ｐゴシック" charset="-128"/>
                <a:cs typeface="ＭＳ Ｐゴシック" charset="-128"/>
              </a:rPr>
              <a:t>TMD evolution </a:t>
            </a:r>
          </a:p>
        </p:txBody>
      </p:sp>
      <p:sp>
        <p:nvSpPr>
          <p:cNvPr id="184326" name="TextBox 8"/>
          <p:cNvSpPr txBox="1">
            <a:spLocks noChangeArrowheads="1"/>
          </p:cNvSpPr>
          <p:nvPr/>
        </p:nvSpPr>
        <p:spPr bwMode="auto">
          <a:xfrm>
            <a:off x="533400" y="5562600"/>
            <a:ext cx="5486400" cy="338138"/>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Q</a:t>
            </a:r>
            <a:r>
              <a:rPr lang="en-US" sz="1600" baseline="30000"/>
              <a:t>2</a:t>
            </a:r>
            <a:r>
              <a:rPr lang="en-US" sz="1600"/>
              <a:t> evolution of Sivers asymmetry may be very significant</a:t>
            </a:r>
          </a:p>
        </p:txBody>
      </p:sp>
      <p:pic>
        <p:nvPicPr>
          <p:cNvPr id="184327" name="Picture 9" descr="screenshot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4114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8" name="Picture 10" descr="screenshot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4500" y="914400"/>
            <a:ext cx="48895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081088"/>
            <a:ext cx="6994525"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Rectangle 3"/>
          <p:cNvSpPr>
            <a:spLocks noChangeArrowheads="1"/>
          </p:cNvSpPr>
          <p:nvPr/>
        </p:nvSpPr>
        <p:spPr bwMode="auto">
          <a:xfrm>
            <a:off x="1455738" y="173038"/>
            <a:ext cx="60880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762000" eaLnBrk="0" hangingPunct="0"/>
            <a:r>
              <a:rPr lang="fr-FR" sz="2800" b="1">
                <a:latin typeface="Times New Roman" pitchFamily="18" charset="0"/>
              </a:rPr>
              <a:t>In general, </a:t>
            </a:r>
            <a:r>
              <a:rPr lang="fr-FR" sz="2800" b="1">
                <a:solidFill>
                  <a:srgbClr val="FF0000"/>
                </a:solidFill>
                <a:latin typeface="Times New Roman" pitchFamily="18" charset="0"/>
              </a:rPr>
              <a:t>8</a:t>
            </a:r>
            <a:r>
              <a:rPr lang="fr-FR" sz="2800" b="1">
                <a:latin typeface="Times New Roman" pitchFamily="18" charset="0"/>
              </a:rPr>
              <a:t> GPD quantities accessible</a:t>
            </a:r>
          </a:p>
          <a:p>
            <a:pPr defTabSz="762000" eaLnBrk="0" hangingPunct="0"/>
            <a:r>
              <a:rPr lang="fr-FR" sz="2800" b="1">
                <a:solidFill>
                  <a:srgbClr val="00CC00"/>
                </a:solidFill>
                <a:latin typeface="Times New Roman" pitchFamily="18" charset="0"/>
              </a:rPr>
              <a:t>         (Compton Form Factors)</a:t>
            </a:r>
            <a:endParaRPr lang="en-US" sz="2800" b="1">
              <a:solidFill>
                <a:srgbClr val="00CC00"/>
              </a:solidFill>
              <a:latin typeface="Times New Roman" pitchFamily="18" charset="0"/>
            </a:endParaRPr>
          </a:p>
        </p:txBody>
      </p:sp>
      <p:sp>
        <p:nvSpPr>
          <p:cNvPr id="185348" name="Text Box 4"/>
          <p:cNvSpPr txBox="1">
            <a:spLocks noChangeArrowheads="1"/>
          </p:cNvSpPr>
          <p:nvPr/>
        </p:nvSpPr>
        <p:spPr bwMode="auto">
          <a:xfrm>
            <a:off x="34925" y="2697163"/>
            <a:ext cx="20399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800" b="1">
                <a:solidFill>
                  <a:srgbClr val="6666FF"/>
                </a:solidFill>
              </a:rPr>
              <a:t>DVCS : </a:t>
            </a:r>
          </a:p>
          <a:p>
            <a:pPr eaLnBrk="1" hangingPunct="1"/>
            <a:r>
              <a:rPr lang="fr-FR" sz="1800" b="1">
                <a:solidFill>
                  <a:srgbClr val="6666FF"/>
                </a:solidFill>
              </a:rPr>
              <a:t>Anticipated</a:t>
            </a:r>
          </a:p>
          <a:p>
            <a:pPr eaLnBrk="1" hangingPunct="1"/>
            <a:r>
              <a:rPr lang="fr-FR" sz="1800" b="1">
                <a:solidFill>
                  <a:srgbClr val="6666FF"/>
                </a:solidFill>
              </a:rPr>
              <a:t>Leading Twist </a:t>
            </a:r>
          </a:p>
          <a:p>
            <a:pPr eaLnBrk="1" hangingPunct="1"/>
            <a:r>
              <a:rPr lang="fr-FR" sz="1800" b="1">
                <a:solidFill>
                  <a:srgbClr val="6666FF"/>
                </a:solidFill>
              </a:rPr>
              <a:t>dominance</a:t>
            </a:r>
            <a:endParaRPr lang="fr-FR" sz="1800" b="1">
              <a:solidFill>
                <a:srgbClr val="6666FF"/>
              </a:solidFill>
              <a:latin typeface="Symbol" pitchFamily="18" charset="2"/>
            </a:endParaRPr>
          </a:p>
          <a:p>
            <a:pPr eaLnBrk="1" hangingPunct="1"/>
            <a:r>
              <a:rPr lang="fr-FR" sz="1800" b="1">
                <a:solidFill>
                  <a:srgbClr val="6666FF"/>
                </a:solidFill>
              </a:rPr>
              <a:t>already at low Q</a:t>
            </a:r>
            <a:r>
              <a:rPr lang="fr-FR" sz="1800" b="1" baseline="30000">
                <a:solidFill>
                  <a:srgbClr val="6666FF"/>
                </a:solidFill>
              </a:rPr>
              <a:t>2</a:t>
            </a:r>
            <a:endParaRPr lang="fr-FR" sz="1800" b="1">
              <a:solidFill>
                <a:srgbClr val="6666FF"/>
              </a:solidFill>
            </a:endParaRPr>
          </a:p>
        </p:txBody>
      </p:sp>
      <p:sp>
        <p:nvSpPr>
          <p:cNvPr id="185349"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85350"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EA66420-E60F-408B-8C07-B88EF858C9E9}" type="slidenum">
              <a:rPr lang="en-US" sz="1400"/>
              <a:pPr eaLnBrk="1" hangingPunct="1"/>
              <a:t>101</a:t>
            </a:fld>
            <a:endParaRPr 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4"/>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86371" name="Rectangle 5"/>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6C46E5E-63C2-4D6F-8ECF-16BF7930C944}" type="slidenum">
              <a:rPr lang="en-US" sz="1400"/>
              <a:pPr eaLnBrk="1" hangingPunct="1"/>
              <a:t>102</a:t>
            </a:fld>
            <a:endParaRPr lang="en-US" sz="1400"/>
          </a:p>
        </p:txBody>
      </p:sp>
      <p:pic>
        <p:nvPicPr>
          <p:cNvPr id="186372" name="Picture 2"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152400" y="2046288"/>
            <a:ext cx="5638800"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3" name="Text Box 3"/>
          <p:cNvSpPr txBox="1">
            <a:spLocks noChangeArrowheads="1"/>
          </p:cNvSpPr>
          <p:nvPr/>
        </p:nvSpPr>
        <p:spPr bwMode="auto">
          <a:xfrm>
            <a:off x="1371600" y="0"/>
            <a:ext cx="6383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a:t>SSAs in exclusive pion production</a:t>
            </a:r>
            <a:r>
              <a:rPr lang="en-US"/>
              <a:t> </a:t>
            </a:r>
          </a:p>
        </p:txBody>
      </p:sp>
      <p:sp>
        <p:nvSpPr>
          <p:cNvPr id="186374" name="Rectangle 4"/>
          <p:cNvSpPr>
            <a:spLocks noChangeArrowheads="1"/>
          </p:cNvSpPr>
          <p:nvPr/>
        </p:nvSpPr>
        <p:spPr bwMode="auto">
          <a:xfrm>
            <a:off x="381000" y="5638800"/>
            <a:ext cx="5105400" cy="923925"/>
          </a:xfrm>
          <a:prstGeom prst="rect">
            <a:avLst/>
          </a:prstGeom>
          <a:solidFill>
            <a:srgbClr val="FFFF99"/>
          </a:solidFill>
          <a:ln w="9525">
            <a:solidFill>
              <a:schemeClr val="tx1"/>
            </a:solidFill>
            <a:miter lim="800000"/>
            <a:headEnd/>
            <a:tailEnd/>
          </a:ln>
        </p:spPr>
        <p:txBody>
          <a:bodyPr>
            <a:spAutoFit/>
          </a:bodyPr>
          <a:lstStyle/>
          <a:p>
            <a:pPr>
              <a:buFontTx/>
              <a:buChar char="•"/>
            </a:pPr>
            <a:r>
              <a:rPr lang="en-US" sz="1800"/>
              <a:t>HT SSAs are expected to be very significant</a:t>
            </a:r>
          </a:p>
          <a:p>
            <a:pPr>
              <a:buFontTx/>
              <a:buChar char="•"/>
            </a:pPr>
            <a:r>
              <a:rPr lang="en-US" sz="1800"/>
              <a:t>Wider coverage (CLAS12,EIC) would allow measurements of  Q</a:t>
            </a:r>
            <a:r>
              <a:rPr lang="en-US" sz="1800" baseline="30000"/>
              <a:t>2</a:t>
            </a:r>
            <a:r>
              <a:rPr lang="en-US" sz="1800"/>
              <a:t> dependence of HT SSAs</a:t>
            </a:r>
          </a:p>
        </p:txBody>
      </p:sp>
      <p:pic>
        <p:nvPicPr>
          <p:cNvPr id="186375"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6"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838200"/>
            <a:ext cx="24955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7" name="Text Box 9"/>
          <p:cNvSpPr txBox="1">
            <a:spLocks noChangeArrowheads="1"/>
          </p:cNvSpPr>
          <p:nvPr/>
        </p:nvSpPr>
        <p:spPr bwMode="auto">
          <a:xfrm>
            <a:off x="76200" y="841375"/>
            <a:ext cx="1981200" cy="65087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Transverse photon matters</a:t>
            </a:r>
          </a:p>
        </p:txBody>
      </p:sp>
      <p:pic>
        <p:nvPicPr>
          <p:cNvPr id="18637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2133600"/>
            <a:ext cx="27241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9" name="Picture 11" descr="txp_fig"/>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192088" y="1600200"/>
            <a:ext cx="4086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0"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3600" y="2514600"/>
            <a:ext cx="30226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1"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43600" y="45720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2" name="Text Box 14"/>
          <p:cNvSpPr txBox="1">
            <a:spLocks noChangeArrowheads="1"/>
          </p:cNvSpPr>
          <p:nvPr/>
        </p:nvSpPr>
        <p:spPr bwMode="auto">
          <a:xfrm>
            <a:off x="7680325" y="2703513"/>
            <a:ext cx="116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HERMES</a:t>
            </a:r>
          </a:p>
        </p:txBody>
      </p:sp>
      <p:pic>
        <p:nvPicPr>
          <p:cNvPr id="186383" name="Picture 15" descr="txp_fig"/>
          <p:cNvPicPr>
            <a:picLocks noChangeAspect="1" noChangeArrowheads="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1371600" y="5181600"/>
            <a:ext cx="32750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4" name="Rectangle 16"/>
          <p:cNvSpPr>
            <a:spLocks noChangeArrowheads="1"/>
          </p:cNvSpPr>
          <p:nvPr/>
        </p:nvSpPr>
        <p:spPr bwMode="auto">
          <a:xfrm>
            <a:off x="152400" y="3733800"/>
            <a:ext cx="5638800" cy="12954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pic>
        <p:nvPicPr>
          <p:cNvPr id="186385" name="Picture 17" descr="txp_fig"/>
          <p:cNvPicPr>
            <a:picLocks noChangeAspect="1" noChangeArrowheads="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6411913" y="4683125"/>
            <a:ext cx="7175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6" name="Picture 18" descr="txp_fig"/>
          <p:cNvPicPr>
            <a:picLocks noChangeAspect="1" noChangeArrowheads="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6931025" y="2665413"/>
            <a:ext cx="6937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7" name="Rectangle 19"/>
          <p:cNvSpPr>
            <a:spLocks noChangeArrowheads="1"/>
          </p:cNvSpPr>
          <p:nvPr/>
        </p:nvSpPr>
        <p:spPr bwMode="auto">
          <a:xfrm>
            <a:off x="7924800" y="1219200"/>
            <a:ext cx="7620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grpSp>
        <p:nvGrpSpPr>
          <p:cNvPr id="2" name="Group 20"/>
          <p:cNvGrpSpPr>
            <a:grpSpLocks/>
          </p:cNvGrpSpPr>
          <p:nvPr/>
        </p:nvGrpSpPr>
        <p:grpSpPr bwMode="auto">
          <a:xfrm>
            <a:off x="5791200" y="2133600"/>
            <a:ext cx="3200400" cy="2514600"/>
            <a:chOff x="3648" y="1344"/>
            <a:chExt cx="2016" cy="1584"/>
          </a:xfrm>
        </p:grpSpPr>
        <p:pic>
          <p:nvPicPr>
            <p:cNvPr id="186391" name="Picture 21" descr="2009-09-16_11-19-17-26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48" y="1344"/>
              <a:ext cx="2016"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92" name="Text Box 22"/>
            <p:cNvSpPr txBox="1">
              <a:spLocks noChangeArrowheads="1"/>
            </p:cNvSpPr>
            <p:nvPr/>
          </p:nvSpPr>
          <p:spPr bwMode="auto">
            <a:xfrm>
              <a:off x="4080" y="2496"/>
              <a:ext cx="113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CLAS Preliminary</a:t>
              </a:r>
            </a:p>
          </p:txBody>
        </p:sp>
      </p:grpSp>
      <p:sp>
        <p:nvSpPr>
          <p:cNvPr id="186389" name="Text Box 25"/>
          <p:cNvSpPr txBox="1">
            <a:spLocks noChangeArrowheads="1"/>
          </p:cNvSpPr>
          <p:nvPr/>
        </p:nvSpPr>
        <p:spPr bwMode="auto">
          <a:xfrm>
            <a:off x="2057400" y="838200"/>
            <a:ext cx="37877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b="1"/>
              <a:t>Ahmad,Liuti &amp; Goldstein:  arXiv:0805.3568 </a:t>
            </a:r>
          </a:p>
          <a:p>
            <a:pPr eaLnBrk="1" hangingPunct="1"/>
            <a:r>
              <a:rPr lang="en-US" sz="1400" b="1"/>
              <a:t> Gloskokov  &amp; Kroll  :         arXiv:0906.0460</a:t>
            </a:r>
          </a:p>
        </p:txBody>
      </p:sp>
      <p:sp>
        <p:nvSpPr>
          <p:cNvPr id="186390" name="Line 26"/>
          <p:cNvSpPr>
            <a:spLocks noChangeShapeType="1"/>
          </p:cNvSpPr>
          <p:nvPr/>
        </p:nvSpPr>
        <p:spPr bwMode="auto">
          <a:xfrm flipH="1">
            <a:off x="3886200" y="1828800"/>
            <a:ext cx="2743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884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AFAAAB5-E3C2-4B05-B937-64BF2B3D9817}" type="slidenum">
              <a:rPr lang="en-US" sz="1400"/>
              <a:pPr eaLnBrk="1" hangingPunct="1"/>
              <a:t>103</a:t>
            </a:fld>
            <a:endParaRPr lang="en-US" sz="1400"/>
          </a:p>
        </p:txBody>
      </p:sp>
      <p:pic>
        <p:nvPicPr>
          <p:cNvPr id="1884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188" y="1828800"/>
            <a:ext cx="80502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1" name="Text Box 3"/>
          <p:cNvSpPr txBox="1">
            <a:spLocks noChangeArrowheads="1"/>
          </p:cNvSpPr>
          <p:nvPr/>
        </p:nvSpPr>
        <p:spPr bwMode="auto">
          <a:xfrm rot="-5400000">
            <a:off x="647701" y="2019300"/>
            <a:ext cx="715962" cy="579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a:t> A</a:t>
            </a:r>
            <a:r>
              <a:rPr lang="en-US" sz="3200" baseline="-25000"/>
              <a:t>1</a:t>
            </a:r>
          </a:p>
        </p:txBody>
      </p:sp>
      <p:sp>
        <p:nvSpPr>
          <p:cNvPr id="188422" name="Rectangle 4"/>
          <p:cNvSpPr>
            <a:spLocks noGrp="1" noChangeArrowheads="1"/>
          </p:cNvSpPr>
          <p:nvPr>
            <p:ph type="title"/>
          </p:nvPr>
        </p:nvSpPr>
        <p:spPr/>
        <p:txBody>
          <a:bodyPr/>
          <a:lstStyle/>
          <a:p>
            <a:r>
              <a:rPr lang="en-US" sz="3200" smtClean="0">
                <a:ea typeface="ＭＳ Ｐゴシック" pitchFamily="34" charset="-128"/>
              </a:rPr>
              <a:t>A</a:t>
            </a:r>
            <a:r>
              <a:rPr lang="en-US" sz="3200" baseline="-25000" smtClean="0">
                <a:ea typeface="ＭＳ Ｐゴシック" pitchFamily="34" charset="-128"/>
              </a:rPr>
              <a:t>1</a:t>
            </a:r>
            <a:r>
              <a:rPr lang="en-US" sz="3200" smtClean="0">
                <a:ea typeface="ＭＳ Ｐゴシック" pitchFamily="34" charset="-128"/>
              </a:rPr>
              <a:t> P</a:t>
            </a:r>
            <a:r>
              <a:rPr lang="en-US" sz="3200" baseline="-25000" smtClean="0">
                <a:ea typeface="ＭＳ Ｐゴシック" pitchFamily="34" charset="-128"/>
              </a:rPr>
              <a:t>T</a:t>
            </a:r>
            <a:r>
              <a:rPr lang="en-US" sz="3200" smtClean="0">
                <a:ea typeface="ＭＳ Ｐゴシック" pitchFamily="34" charset="-128"/>
              </a:rPr>
              <a:t>-dependence </a:t>
            </a:r>
          </a:p>
        </p:txBody>
      </p:sp>
      <p:pic>
        <p:nvPicPr>
          <p:cNvPr id="18842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071688"/>
            <a:ext cx="9144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4" name="Text Box 6"/>
          <p:cNvSpPr txBox="1">
            <a:spLocks noChangeArrowheads="1"/>
          </p:cNvSpPr>
          <p:nvPr/>
        </p:nvSpPr>
        <p:spPr bwMode="auto">
          <a:xfrm>
            <a:off x="228600" y="5791200"/>
            <a:ext cx="8601075" cy="466725"/>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CLAS data suggests that width of g</a:t>
            </a:r>
            <a:r>
              <a:rPr lang="en-US" baseline="-25000"/>
              <a:t>1</a:t>
            </a:r>
            <a:r>
              <a:rPr lang="en-US"/>
              <a:t> is less than the width of f</a:t>
            </a:r>
            <a:r>
              <a:rPr lang="en-US" baseline="-25000"/>
              <a:t>1</a:t>
            </a:r>
          </a:p>
        </p:txBody>
      </p:sp>
      <p:grpSp>
        <p:nvGrpSpPr>
          <p:cNvPr id="188425" name="Group 7"/>
          <p:cNvGrpSpPr>
            <a:grpSpLocks/>
          </p:cNvGrpSpPr>
          <p:nvPr/>
        </p:nvGrpSpPr>
        <p:grpSpPr bwMode="auto">
          <a:xfrm>
            <a:off x="7620000" y="3551238"/>
            <a:ext cx="1143000" cy="487362"/>
            <a:chOff x="4800" y="2037"/>
            <a:chExt cx="720" cy="307"/>
          </a:xfrm>
        </p:grpSpPr>
        <p:sp>
          <p:nvSpPr>
            <p:cNvPr id="188440" name="Text Box 8"/>
            <p:cNvSpPr txBox="1">
              <a:spLocks noChangeArrowheads="1"/>
            </p:cNvSpPr>
            <p:nvPr/>
          </p:nvSpPr>
          <p:spPr bwMode="auto">
            <a:xfrm>
              <a:off x="4913" y="2037"/>
              <a:ext cx="607"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b="1"/>
                <a:t>Anselmino</a:t>
              </a:r>
            </a:p>
            <a:p>
              <a:pPr eaLnBrk="1" hangingPunct="1"/>
              <a:r>
                <a:rPr lang="en-US" sz="1400" b="1"/>
                <a:t>Collins</a:t>
              </a:r>
            </a:p>
          </p:txBody>
        </p:sp>
        <p:sp>
          <p:nvSpPr>
            <p:cNvPr id="188441" name="Line 9"/>
            <p:cNvSpPr>
              <a:spLocks noChangeShapeType="1"/>
            </p:cNvSpPr>
            <p:nvPr/>
          </p:nvSpPr>
          <p:spPr bwMode="auto">
            <a:xfrm flipH="1" flipV="1">
              <a:off x="4800" y="211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8442" name="Line 10"/>
            <p:cNvSpPr>
              <a:spLocks noChangeShapeType="1"/>
            </p:cNvSpPr>
            <p:nvPr/>
          </p:nvSpPr>
          <p:spPr bwMode="auto">
            <a:xfrm flipH="1" flipV="1">
              <a:off x="4800" y="2256"/>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3" name="Group 11"/>
          <p:cNvGrpSpPr>
            <a:grpSpLocks/>
          </p:cNvGrpSpPr>
          <p:nvPr/>
        </p:nvGrpSpPr>
        <p:grpSpPr bwMode="auto">
          <a:xfrm>
            <a:off x="0" y="1516063"/>
            <a:ext cx="4854575" cy="3665537"/>
            <a:chOff x="144" y="624"/>
            <a:chExt cx="3120" cy="2658"/>
          </a:xfrm>
        </p:grpSpPr>
        <p:pic>
          <p:nvPicPr>
            <p:cNvPr id="188437"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 y="624"/>
              <a:ext cx="3120" cy="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38" name="Text Box 13"/>
            <p:cNvSpPr txBox="1">
              <a:spLocks noChangeArrowheads="1"/>
            </p:cNvSpPr>
            <p:nvPr/>
          </p:nvSpPr>
          <p:spPr bwMode="auto">
            <a:xfrm>
              <a:off x="2592" y="1200"/>
              <a:ext cx="55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Lattice</a:t>
              </a:r>
            </a:p>
          </p:txBody>
        </p:sp>
        <p:sp>
          <p:nvSpPr>
            <p:cNvPr id="188439" name="Line 14"/>
            <p:cNvSpPr>
              <a:spLocks noChangeShapeType="1"/>
            </p:cNvSpPr>
            <p:nvPr/>
          </p:nvSpPr>
          <p:spPr bwMode="auto">
            <a:xfrm>
              <a:off x="3024" y="1392"/>
              <a:ext cx="0"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pic>
        <p:nvPicPr>
          <p:cNvPr id="440335" name="Picture 15" descr="txp_fig"/>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5029200" y="5257800"/>
            <a:ext cx="38862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36" name="Line 16"/>
          <p:cNvSpPr>
            <a:spLocks noChangeShapeType="1"/>
          </p:cNvSpPr>
          <p:nvPr/>
        </p:nvSpPr>
        <p:spPr bwMode="auto">
          <a:xfrm>
            <a:off x="4572000" y="2667000"/>
            <a:ext cx="457200" cy="2590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40337" name="Text Box 17"/>
          <p:cNvSpPr txBox="1">
            <a:spLocks noChangeArrowheads="1"/>
          </p:cNvSpPr>
          <p:nvPr/>
        </p:nvSpPr>
        <p:spPr bwMode="auto">
          <a:xfrm>
            <a:off x="152400" y="6324600"/>
            <a:ext cx="8534400" cy="3460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New CLAS data would allow multidimensional binning to study k</a:t>
            </a:r>
            <a:r>
              <a:rPr lang="en-US" sz="1600" baseline="-25000"/>
              <a:t>T</a:t>
            </a:r>
            <a:r>
              <a:rPr lang="en-US" sz="1600"/>
              <a:t>-dependence for fixed x</a:t>
            </a:r>
          </a:p>
        </p:txBody>
      </p:sp>
      <p:sp>
        <p:nvSpPr>
          <p:cNvPr id="188430" name="AutoShape 18"/>
          <p:cNvSpPr>
            <a:spLocks/>
          </p:cNvSpPr>
          <p:nvPr/>
        </p:nvSpPr>
        <p:spPr bwMode="auto">
          <a:xfrm rot="5400000">
            <a:off x="7540626" y="350837"/>
            <a:ext cx="304800" cy="2498725"/>
          </a:xfrm>
          <a:prstGeom prst="rightBrace">
            <a:avLst>
              <a:gd name="adj1" fmla="val 6831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pic>
        <p:nvPicPr>
          <p:cNvPr id="188431" name="Picture 19" descr="txp_fig"/>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7162800" y="1600200"/>
            <a:ext cx="312738"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32" name="Picture 20" descr="txp_fig"/>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4724400" y="838200"/>
            <a:ext cx="441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33" name="Text Box 21"/>
          <p:cNvSpPr txBox="1">
            <a:spLocks noChangeArrowheads="1"/>
          </p:cNvSpPr>
          <p:nvPr/>
        </p:nvSpPr>
        <p:spPr bwMode="auto">
          <a:xfrm>
            <a:off x="2727325" y="5141913"/>
            <a:ext cx="4302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P</a:t>
            </a:r>
            <a:r>
              <a:rPr lang="en-US" sz="1800" baseline="-25000"/>
              <a:t>T</a:t>
            </a:r>
          </a:p>
        </p:txBody>
      </p:sp>
      <p:sp>
        <p:nvSpPr>
          <p:cNvPr id="188434" name="Text Box 22"/>
          <p:cNvSpPr txBox="1">
            <a:spLocks noChangeArrowheads="1"/>
          </p:cNvSpPr>
          <p:nvPr/>
        </p:nvSpPr>
        <p:spPr bwMode="auto">
          <a:xfrm>
            <a:off x="7924800" y="4876800"/>
            <a:ext cx="430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P</a:t>
            </a:r>
            <a:r>
              <a:rPr lang="en-US" sz="1800" baseline="-25000"/>
              <a:t>T</a:t>
            </a:r>
          </a:p>
        </p:txBody>
      </p:sp>
      <p:pic>
        <p:nvPicPr>
          <p:cNvPr id="188435" name="Picture 15" descr="txp_fig"/>
          <p:cNvPicPr>
            <a:picLocks noChangeAspect="1" noChangeArrowheads="1"/>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228600" y="838200"/>
            <a:ext cx="3429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36" name="Rectangle 24"/>
          <p:cNvSpPr>
            <a:spLocks noChangeArrowheads="1"/>
          </p:cNvSpPr>
          <p:nvPr/>
        </p:nvSpPr>
        <p:spPr bwMode="auto">
          <a:xfrm>
            <a:off x="6705600" y="304800"/>
            <a:ext cx="196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800" b="1"/>
              <a:t>arXiv:1003.4549</a:t>
            </a:r>
            <a:r>
              <a:rPr lang="en-US" sz="180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336"/>
                                        </p:tgtEl>
                                        <p:attrNameLst>
                                          <p:attrName>style.visibility</p:attrName>
                                        </p:attrNameLst>
                                      </p:cBhvr>
                                      <p:to>
                                        <p:strVal val="visible"/>
                                      </p:to>
                                    </p:set>
                                    <p:animEffect transition="in" filter="blinds(horizontal)">
                                      <p:cBhvr>
                                        <p:cTn id="10" dur="500"/>
                                        <p:tgtEl>
                                          <p:spTgt spid="440336"/>
                                        </p:tgtEl>
                                      </p:cBhvr>
                                    </p:animEffect>
                                  </p:childTnLst>
                                </p:cTn>
                              </p:par>
                              <p:par>
                                <p:cTn id="11" presetID="3" presetClass="entr" presetSubtype="10" fill="hold" nodeType="withEffect">
                                  <p:stCondLst>
                                    <p:cond delay="0"/>
                                  </p:stCondLst>
                                  <p:childTnLst>
                                    <p:set>
                                      <p:cBhvr>
                                        <p:cTn id="12" dur="1" fill="hold">
                                          <p:stCondLst>
                                            <p:cond delay="0"/>
                                          </p:stCondLst>
                                        </p:cTn>
                                        <p:tgtEl>
                                          <p:spTgt spid="440335"/>
                                        </p:tgtEl>
                                        <p:attrNameLst>
                                          <p:attrName>style.visibility</p:attrName>
                                        </p:attrNameLst>
                                      </p:cBhvr>
                                      <p:to>
                                        <p:strVal val="visible"/>
                                      </p:to>
                                    </p:set>
                                    <p:animEffect transition="in" filter="blinds(horizontal)">
                                      <p:cBhvr>
                                        <p:cTn id="13" dur="500"/>
                                        <p:tgtEl>
                                          <p:spTgt spid="44033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337"/>
                                        </p:tgtEl>
                                        <p:attrNameLst>
                                          <p:attrName>style.visibility</p:attrName>
                                        </p:attrNameLst>
                                      </p:cBhvr>
                                      <p:to>
                                        <p:strVal val="visible"/>
                                      </p:to>
                                    </p:set>
                                    <p:animEffect transition="in" filter="blinds(horizontal)">
                                      <p:cBhvr>
                                        <p:cTn id="16" dur="500"/>
                                        <p:tgtEl>
                                          <p:spTgt spid="440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36" grpId="0" animBg="1"/>
      <p:bldP spid="44033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800600"/>
            <a:ext cx="17081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Slide Number Placeholder 2"/>
          <p:cNvSpPr>
            <a:spLocks noGrp="1"/>
          </p:cNvSpPr>
          <p:nvPr>
            <p:ph type="sldNum" sz="quarter" idx="11"/>
          </p:nvPr>
        </p:nvSpPr>
        <p:spPr>
          <a:xfrm>
            <a:off x="8686800" y="6511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432F96D-5D7A-4E4B-9CD5-A48E5D1EF9A2}" type="slidenum">
              <a:rPr lang="en-US" sz="1400"/>
              <a:pPr eaLnBrk="1" hangingPunct="1"/>
              <a:t>104</a:t>
            </a:fld>
            <a:endParaRPr lang="en-US" sz="1400"/>
          </a:p>
        </p:txBody>
      </p:sp>
      <p:sp>
        <p:nvSpPr>
          <p:cNvPr id="190468" name="Slide Number Placeholder 4"/>
          <p:cNvSpPr txBox="1">
            <a:spLocks noGrp="1"/>
          </p:cNvSpPr>
          <p:nvPr/>
        </p:nvSpPr>
        <p:spPr bwMode="auto">
          <a:xfrm>
            <a:off x="8686800" y="6511925"/>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A5CDCBE6-C34C-4208-8396-D9C819BC62E1}" type="slidenum">
              <a:rPr lang="en-US" sz="1400"/>
              <a:pPr algn="r" eaLnBrk="1" hangingPunct="1"/>
              <a:t>104</a:t>
            </a:fld>
            <a:endParaRPr lang="en-US" sz="1400"/>
          </a:p>
        </p:txBody>
      </p:sp>
      <p:pic>
        <p:nvPicPr>
          <p:cNvPr id="190469" name="Picture 3" descr="wigner2nok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029200"/>
            <a:ext cx="13731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Rectangle 4"/>
          <p:cNvSpPr>
            <a:spLocks noGrp="1" noChangeArrowheads="1"/>
          </p:cNvSpPr>
          <p:nvPr>
            <p:ph type="title" idx="4294967295"/>
          </p:nvPr>
        </p:nvSpPr>
        <p:spPr>
          <a:xfrm>
            <a:off x="533400" y="9525"/>
            <a:ext cx="7467600" cy="685800"/>
          </a:xfrm>
        </p:spPr>
        <p:txBody>
          <a:bodyPr/>
          <a:lstStyle/>
          <a:p>
            <a:r>
              <a:rPr lang="en-US" b="1" smtClean="0">
                <a:ea typeface="ＭＳ Ｐゴシック" pitchFamily="34" charset="-128"/>
              </a:rPr>
              <a:t>3D Structure of the Nucleon</a:t>
            </a:r>
          </a:p>
        </p:txBody>
      </p:sp>
      <p:sp>
        <p:nvSpPr>
          <p:cNvPr id="190471" name="Text Box 18"/>
          <p:cNvSpPr txBox="1">
            <a:spLocks noChangeArrowheads="1"/>
          </p:cNvSpPr>
          <p:nvPr/>
        </p:nvSpPr>
        <p:spPr bwMode="auto">
          <a:xfrm>
            <a:off x="3810000" y="4200525"/>
            <a:ext cx="646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d</a:t>
            </a:r>
            <a:r>
              <a:rPr lang="en-US" sz="2000" baseline="30000"/>
              <a:t>2</a:t>
            </a:r>
            <a:r>
              <a:rPr lang="en-US" sz="2000"/>
              <a:t>k</a:t>
            </a:r>
            <a:r>
              <a:rPr lang="en-US" sz="2000" baseline="-25000"/>
              <a:t>T</a:t>
            </a:r>
          </a:p>
        </p:txBody>
      </p:sp>
      <p:sp>
        <p:nvSpPr>
          <p:cNvPr id="190472" name="Text Box 29"/>
          <p:cNvSpPr txBox="1">
            <a:spLocks noChangeArrowheads="1"/>
          </p:cNvSpPr>
          <p:nvPr/>
        </p:nvSpPr>
        <p:spPr bwMode="auto">
          <a:xfrm>
            <a:off x="3505200" y="4648200"/>
            <a:ext cx="2265363" cy="4000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PDFs</a:t>
            </a:r>
            <a:r>
              <a:rPr lang="en-US" sz="2000">
                <a:solidFill>
                  <a:srgbClr val="0066FF"/>
                </a:solidFill>
              </a:rPr>
              <a:t> </a:t>
            </a:r>
            <a:r>
              <a:rPr lang="en-US" sz="1800">
                <a:solidFill>
                  <a:srgbClr val="0066FF"/>
                </a:solidFill>
              </a:rPr>
              <a:t>f</a:t>
            </a:r>
            <a:r>
              <a:rPr lang="en-US" sz="1800" baseline="-25000">
                <a:solidFill>
                  <a:srgbClr val="0066FF"/>
                </a:solidFill>
              </a:rPr>
              <a:t>1</a:t>
            </a:r>
            <a:r>
              <a:rPr lang="en-US" sz="1800"/>
              <a:t>(x), </a:t>
            </a:r>
            <a:r>
              <a:rPr lang="en-US" sz="1800">
                <a:solidFill>
                  <a:srgbClr val="008000"/>
                </a:solidFill>
              </a:rPr>
              <a:t>g</a:t>
            </a:r>
            <a:r>
              <a:rPr lang="en-US" sz="1800" baseline="-25000">
                <a:solidFill>
                  <a:srgbClr val="008000"/>
                </a:solidFill>
              </a:rPr>
              <a:t>1</a:t>
            </a:r>
            <a:r>
              <a:rPr lang="en-US" sz="1800" baseline="-25000">
                <a:solidFill>
                  <a:srgbClr val="0066FF"/>
                </a:solidFill>
              </a:rPr>
              <a:t> </a:t>
            </a:r>
            <a:r>
              <a:rPr lang="en-US" sz="1800"/>
              <a:t>(x)…</a:t>
            </a:r>
          </a:p>
        </p:txBody>
      </p:sp>
      <p:sp>
        <p:nvSpPr>
          <p:cNvPr id="190473" name="Text Box 33"/>
          <p:cNvSpPr txBox="1">
            <a:spLocks noChangeArrowheads="1"/>
          </p:cNvSpPr>
          <p:nvPr/>
        </p:nvSpPr>
        <p:spPr bwMode="auto">
          <a:xfrm>
            <a:off x="5486400" y="4200525"/>
            <a:ext cx="741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d</a:t>
            </a:r>
            <a:r>
              <a:rPr lang="en-US" sz="2000" baseline="30000"/>
              <a:t>2</a:t>
            </a:r>
            <a:r>
              <a:rPr lang="en-US" sz="2000"/>
              <a:t>r</a:t>
            </a:r>
            <a:r>
              <a:rPr lang="en-US" sz="2000" baseline="-25000"/>
              <a:t>T</a:t>
            </a:r>
            <a:r>
              <a:rPr lang="en-US" sz="2000"/>
              <a:t> </a:t>
            </a:r>
            <a:endParaRPr lang="en-US" sz="2000" baseline="30000"/>
          </a:p>
        </p:txBody>
      </p:sp>
      <p:sp>
        <p:nvSpPr>
          <p:cNvPr id="190474" name="Line 22"/>
          <p:cNvSpPr>
            <a:spLocks noChangeShapeType="1"/>
          </p:cNvSpPr>
          <p:nvPr/>
        </p:nvSpPr>
        <p:spPr bwMode="auto">
          <a:xfrm>
            <a:off x="3733800" y="4267200"/>
            <a:ext cx="0" cy="381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0475" name="Line 32"/>
          <p:cNvSpPr>
            <a:spLocks noChangeShapeType="1"/>
          </p:cNvSpPr>
          <p:nvPr/>
        </p:nvSpPr>
        <p:spPr bwMode="auto">
          <a:xfrm>
            <a:off x="5410200" y="4343400"/>
            <a:ext cx="0" cy="304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190476" name="Group 37"/>
          <p:cNvGrpSpPr>
            <a:grpSpLocks/>
          </p:cNvGrpSpPr>
          <p:nvPr/>
        </p:nvGrpSpPr>
        <p:grpSpPr bwMode="auto">
          <a:xfrm>
            <a:off x="1295400" y="838200"/>
            <a:ext cx="6324600" cy="2362200"/>
            <a:chOff x="816" y="528"/>
            <a:chExt cx="3984" cy="1488"/>
          </a:xfrm>
        </p:grpSpPr>
        <p:sp>
          <p:nvSpPr>
            <p:cNvPr id="190498" name="Line 15"/>
            <p:cNvSpPr>
              <a:spLocks noChangeShapeType="1"/>
            </p:cNvSpPr>
            <p:nvPr/>
          </p:nvSpPr>
          <p:spPr bwMode="auto">
            <a:xfrm flipV="1">
              <a:off x="3792" y="816"/>
              <a:ext cx="0" cy="1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0499" name="Text Box 16"/>
            <p:cNvSpPr txBox="1">
              <a:spLocks noChangeArrowheads="1"/>
            </p:cNvSpPr>
            <p:nvPr/>
          </p:nvSpPr>
          <p:spPr bwMode="auto">
            <a:xfrm rot="-5400000">
              <a:off x="3651" y="1341"/>
              <a:ext cx="4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d</a:t>
              </a:r>
              <a:r>
                <a:rPr lang="en-US" sz="2000" baseline="30000"/>
                <a:t>2</a:t>
              </a:r>
              <a:r>
                <a:rPr lang="en-US" sz="2000"/>
                <a:t>k</a:t>
              </a:r>
              <a:r>
                <a:rPr lang="en-US" sz="2000" baseline="-25000"/>
                <a:t>T </a:t>
              </a:r>
            </a:p>
          </p:txBody>
        </p:sp>
        <p:sp>
          <p:nvSpPr>
            <p:cNvPr id="190500" name="Text Box 26"/>
            <p:cNvSpPr txBox="1">
              <a:spLocks noChangeArrowheads="1"/>
            </p:cNvSpPr>
            <p:nvPr/>
          </p:nvSpPr>
          <p:spPr bwMode="auto">
            <a:xfrm>
              <a:off x="816" y="528"/>
              <a:ext cx="3984" cy="25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    W</a:t>
              </a:r>
              <a:r>
                <a:rPr lang="en-US" sz="2000" baseline="-25000"/>
                <a:t>p</a:t>
              </a:r>
              <a:r>
                <a:rPr lang="en-US" sz="2000" baseline="30000"/>
                <a:t>u</a:t>
              </a:r>
              <a:r>
                <a:rPr lang="en-US" sz="2000"/>
                <a:t>(k,r</a:t>
              </a:r>
              <a:r>
                <a:rPr lang="en-US" sz="2000" baseline="-25000"/>
                <a:t>T</a:t>
              </a:r>
              <a:r>
                <a:rPr lang="en-US" sz="2000"/>
                <a:t>)  </a:t>
              </a:r>
              <a:r>
                <a:rPr lang="ja-JP" altLang="en-US" sz="2000"/>
                <a:t>“</a:t>
              </a:r>
              <a:r>
                <a:rPr lang="en-US" altLang="ja-JP" sz="2000"/>
                <a:t>Mother</a:t>
              </a:r>
              <a:r>
                <a:rPr lang="ja-JP" altLang="en-US" sz="2000"/>
                <a:t>”</a:t>
              </a:r>
              <a:r>
                <a:rPr lang="en-US" altLang="ja-JP" sz="2000"/>
                <a:t> distributions (Wigner, GTMDs,..)</a:t>
              </a:r>
              <a:endParaRPr lang="en-US" sz="2000"/>
            </a:p>
          </p:txBody>
        </p:sp>
        <p:sp>
          <p:nvSpPr>
            <p:cNvPr id="190501" name="Line 27"/>
            <p:cNvSpPr>
              <a:spLocks noChangeShapeType="1"/>
            </p:cNvSpPr>
            <p:nvPr/>
          </p:nvSpPr>
          <p:spPr bwMode="auto">
            <a:xfrm flipH="1" flipV="1">
              <a:off x="1584" y="816"/>
              <a:ext cx="0" cy="1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0502" name="Text Box 28"/>
            <p:cNvSpPr txBox="1">
              <a:spLocks noChangeArrowheads="1"/>
            </p:cNvSpPr>
            <p:nvPr/>
          </p:nvSpPr>
          <p:spPr bwMode="auto">
            <a:xfrm rot="-5400000">
              <a:off x="1069" y="1235"/>
              <a:ext cx="79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d</a:t>
              </a:r>
              <a:r>
                <a:rPr lang="en-US" sz="2000" baseline="30000"/>
                <a:t>2</a:t>
              </a:r>
              <a:r>
                <a:rPr lang="en-US" sz="2000"/>
                <a:t>r</a:t>
              </a:r>
              <a:r>
                <a:rPr lang="en-US" sz="2000" baseline="-25000"/>
                <a:t>T</a:t>
              </a:r>
              <a:r>
                <a:rPr lang="en-US" sz="2000"/>
                <a:t> </a:t>
              </a:r>
              <a:endParaRPr lang="en-US" sz="2000" baseline="30000"/>
            </a:p>
          </p:txBody>
        </p:sp>
        <p:grpSp>
          <p:nvGrpSpPr>
            <p:cNvPr id="190503" name="Group 60"/>
            <p:cNvGrpSpPr>
              <a:grpSpLocks/>
            </p:cNvGrpSpPr>
            <p:nvPr/>
          </p:nvGrpSpPr>
          <p:grpSpPr bwMode="auto">
            <a:xfrm>
              <a:off x="2256" y="816"/>
              <a:ext cx="1007" cy="1191"/>
              <a:chOff x="2256" y="816"/>
              <a:chExt cx="1007" cy="1191"/>
            </a:xfrm>
          </p:grpSpPr>
          <p:pic>
            <p:nvPicPr>
              <p:cNvPr id="190504"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816"/>
                <a:ext cx="1007"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505" name="Text Box 38"/>
              <p:cNvSpPr txBox="1">
                <a:spLocks noChangeArrowheads="1"/>
              </p:cNvSpPr>
              <p:nvPr/>
            </p:nvSpPr>
            <p:spPr bwMode="auto">
              <a:xfrm>
                <a:off x="2655" y="1257"/>
                <a:ext cx="22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r</a:t>
                </a:r>
                <a:r>
                  <a:rPr lang="en-US" sz="1800" b="1" baseline="-25000"/>
                  <a:t>T</a:t>
                </a:r>
              </a:p>
            </p:txBody>
          </p:sp>
        </p:grpSp>
      </p:grpSp>
      <p:pic>
        <p:nvPicPr>
          <p:cNvPr id="190477" name="Picture 20" descr="wigner2k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2057400"/>
            <a:ext cx="2084388"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8" name="Text Box 21"/>
          <p:cNvSpPr txBox="1">
            <a:spLocks noChangeArrowheads="1"/>
          </p:cNvSpPr>
          <p:nvPr/>
        </p:nvSpPr>
        <p:spPr bwMode="auto">
          <a:xfrm>
            <a:off x="1524000" y="3251200"/>
            <a:ext cx="2895600" cy="1016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TMD PDFs</a:t>
            </a:r>
          </a:p>
          <a:p>
            <a:pPr eaLnBrk="1" hangingPunct="1"/>
            <a:endParaRPr lang="en-US" sz="2000"/>
          </a:p>
          <a:p>
            <a:pPr eaLnBrk="1" hangingPunct="1"/>
            <a:r>
              <a:rPr lang="en-US" sz="2000"/>
              <a:t> </a:t>
            </a:r>
          </a:p>
        </p:txBody>
      </p:sp>
      <p:sp>
        <p:nvSpPr>
          <p:cNvPr id="190479" name="Line 56"/>
          <p:cNvSpPr>
            <a:spLocks noChangeShapeType="1"/>
          </p:cNvSpPr>
          <p:nvPr/>
        </p:nvSpPr>
        <p:spPr bwMode="auto">
          <a:xfrm flipH="1" flipV="1">
            <a:off x="3886200" y="4210050"/>
            <a:ext cx="0" cy="438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90480" name="Picture 13" descr="wigner2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2057400"/>
            <a:ext cx="17907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81" name="Text Box 14"/>
          <p:cNvSpPr txBox="1">
            <a:spLocks noChangeArrowheads="1"/>
          </p:cNvSpPr>
          <p:nvPr/>
        </p:nvSpPr>
        <p:spPr bwMode="auto">
          <a:xfrm>
            <a:off x="4648200" y="3276600"/>
            <a:ext cx="2819400" cy="1016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GPD/IPDs </a:t>
            </a:r>
          </a:p>
          <a:p>
            <a:pPr eaLnBrk="1" hangingPunct="1"/>
            <a:endParaRPr lang="en-US" sz="2000"/>
          </a:p>
          <a:p>
            <a:pPr eaLnBrk="1" hangingPunct="1"/>
            <a:endParaRPr lang="en-US" sz="2000"/>
          </a:p>
        </p:txBody>
      </p:sp>
      <p:sp>
        <p:nvSpPr>
          <p:cNvPr id="190482" name="Line 57"/>
          <p:cNvSpPr>
            <a:spLocks noChangeShapeType="1"/>
          </p:cNvSpPr>
          <p:nvPr/>
        </p:nvSpPr>
        <p:spPr bwMode="auto">
          <a:xfrm flipV="1">
            <a:off x="5105400" y="4267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190483" name="Group 67"/>
          <p:cNvGrpSpPr>
            <a:grpSpLocks/>
          </p:cNvGrpSpPr>
          <p:nvPr/>
        </p:nvGrpSpPr>
        <p:grpSpPr bwMode="auto">
          <a:xfrm>
            <a:off x="3276600" y="1295400"/>
            <a:ext cx="2362200" cy="1981200"/>
            <a:chOff x="2016" y="816"/>
            <a:chExt cx="1488" cy="1296"/>
          </a:xfrm>
        </p:grpSpPr>
        <p:sp>
          <p:nvSpPr>
            <p:cNvPr id="190496" name="Line 65"/>
            <p:cNvSpPr>
              <a:spLocks noChangeShapeType="1"/>
            </p:cNvSpPr>
            <p:nvPr/>
          </p:nvSpPr>
          <p:spPr bwMode="auto">
            <a:xfrm>
              <a:off x="2016" y="816"/>
              <a:ext cx="0" cy="12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0497" name="Line 66"/>
            <p:cNvSpPr>
              <a:spLocks noChangeShapeType="1"/>
            </p:cNvSpPr>
            <p:nvPr/>
          </p:nvSpPr>
          <p:spPr bwMode="auto">
            <a:xfrm>
              <a:off x="3504" y="816"/>
              <a:ext cx="0" cy="12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pic>
        <p:nvPicPr>
          <p:cNvPr id="190484" name="Picture 6" descr="tmd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3657600"/>
            <a:ext cx="2438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5" name="Picture 15" descr="gpd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3644900"/>
            <a:ext cx="23876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86" name="Oval 9"/>
          <p:cNvSpPr>
            <a:spLocks noChangeArrowheads="1"/>
          </p:cNvSpPr>
          <p:nvPr/>
        </p:nvSpPr>
        <p:spPr bwMode="auto">
          <a:xfrm>
            <a:off x="3200400" y="3581400"/>
            <a:ext cx="457200" cy="381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90487" name="Oval 9"/>
          <p:cNvSpPr>
            <a:spLocks noChangeArrowheads="1"/>
          </p:cNvSpPr>
          <p:nvPr/>
        </p:nvSpPr>
        <p:spPr bwMode="auto">
          <a:xfrm>
            <a:off x="6248400" y="3581400"/>
            <a:ext cx="457200" cy="381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cxnSp>
        <p:nvCxnSpPr>
          <p:cNvPr id="41" name="Straight Arrow Connector 40"/>
          <p:cNvCxnSpPr>
            <a:cxnSpLocks noChangeShapeType="1"/>
          </p:cNvCxnSpPr>
          <p:nvPr/>
        </p:nvCxnSpPr>
        <p:spPr bwMode="auto">
          <a:xfrm>
            <a:off x="6629400" y="3962400"/>
            <a:ext cx="609600" cy="914400"/>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90489" name="Picture 36" descr="screenshot_2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4648200"/>
            <a:ext cx="1752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90" name="TextBox 26"/>
          <p:cNvSpPr txBox="1">
            <a:spLocks noChangeArrowheads="1"/>
          </p:cNvSpPr>
          <p:nvPr/>
        </p:nvSpPr>
        <p:spPr bwMode="auto">
          <a:xfrm>
            <a:off x="1155700" y="4697413"/>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up</a:t>
            </a:r>
          </a:p>
        </p:txBody>
      </p:sp>
      <p:pic>
        <p:nvPicPr>
          <p:cNvPr id="190491" name="Picture 3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4724400"/>
            <a:ext cx="2968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92" name="Rectangle 39"/>
          <p:cNvSpPr>
            <a:spLocks noChangeArrowheads="1"/>
          </p:cNvSpPr>
          <p:nvPr/>
        </p:nvSpPr>
        <p:spPr bwMode="auto">
          <a:xfrm>
            <a:off x="7696200" y="6107113"/>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(QCDSF)</a:t>
            </a:r>
          </a:p>
        </p:txBody>
      </p:sp>
      <p:sp>
        <p:nvSpPr>
          <p:cNvPr id="190493" name="Rectangle 32"/>
          <p:cNvSpPr>
            <a:spLocks noChangeArrowheads="1"/>
          </p:cNvSpPr>
          <p:nvPr/>
        </p:nvSpPr>
        <p:spPr bwMode="auto">
          <a:xfrm>
            <a:off x="990600" y="60960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Pasquini  &amp; Yuan</a:t>
            </a:r>
          </a:p>
        </p:txBody>
      </p:sp>
      <p:cxnSp>
        <p:nvCxnSpPr>
          <p:cNvPr id="49" name="Straight Arrow Connector 48"/>
          <p:cNvCxnSpPr>
            <a:cxnSpLocks noChangeShapeType="1"/>
          </p:cNvCxnSpPr>
          <p:nvPr/>
        </p:nvCxnSpPr>
        <p:spPr bwMode="auto">
          <a:xfrm flipH="1">
            <a:off x="2667000" y="3886200"/>
            <a:ext cx="533400" cy="1219200"/>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0495" name="Footer Placeholder 4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30464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itle 1"/>
          <p:cNvSpPr>
            <a:spLocks noGrp="1"/>
          </p:cNvSpPr>
          <p:nvPr>
            <p:ph type="title"/>
          </p:nvPr>
        </p:nvSpPr>
        <p:spPr/>
        <p:txBody>
          <a:bodyPr/>
          <a:lstStyle/>
          <a:p>
            <a:r>
              <a:rPr lang="en-US" smtClean="0">
                <a:ea typeface="ＭＳ Ｐゴシック" pitchFamily="34" charset="-128"/>
              </a:rPr>
              <a:t>P</a:t>
            </a:r>
            <a:r>
              <a:rPr lang="en-US" baseline="-25000" smtClean="0">
                <a:ea typeface="ＭＳ Ｐゴシック" pitchFamily="34" charset="-128"/>
              </a:rPr>
              <a:t>T</a:t>
            </a:r>
            <a:r>
              <a:rPr lang="en-US" smtClean="0">
                <a:ea typeface="ＭＳ Ｐゴシック" pitchFamily="34" charset="-128"/>
              </a:rPr>
              <a:t>-dependence studies at Hall-C</a:t>
            </a:r>
          </a:p>
        </p:txBody>
      </p:sp>
      <p:sp>
        <p:nvSpPr>
          <p:cNvPr id="19251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6598B14-5498-440C-851B-C2E9D6DD6FF9}" type="slidenum">
              <a:rPr lang="en-US" sz="1400"/>
              <a:pPr eaLnBrk="1" hangingPunct="1"/>
              <a:t>105</a:t>
            </a:fld>
            <a:endParaRPr lang="en-US" sz="1400"/>
          </a:p>
        </p:txBody>
      </p:sp>
      <p:pic>
        <p:nvPicPr>
          <p:cNvPr id="19251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969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57313"/>
            <a:ext cx="18288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30363"/>
            <a:ext cx="2241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0" name="TextBox 13"/>
          <p:cNvSpPr txBox="1">
            <a:spLocks noChangeArrowheads="1"/>
          </p:cNvSpPr>
          <p:nvPr/>
        </p:nvSpPr>
        <p:spPr bwMode="auto">
          <a:xfrm>
            <a:off x="1295400" y="5678488"/>
            <a:ext cx="6781800" cy="646112"/>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x-dependence of </a:t>
            </a:r>
            <a:r>
              <a:rPr lang="en-US" sz="1800">
                <a:latin typeface="Symbol" pitchFamily="18" charset="2"/>
              </a:rPr>
              <a:t>p</a:t>
            </a:r>
            <a:r>
              <a:rPr lang="en-US" sz="1800"/>
              <a:t>+/</a:t>
            </a:r>
            <a:r>
              <a:rPr lang="en-US" sz="1800">
                <a:latin typeface="Symbol" pitchFamily="18" charset="2"/>
              </a:rPr>
              <a:t>p</a:t>
            </a:r>
            <a:r>
              <a:rPr lang="en-US" sz="1800"/>
              <a:t>- ratio is good agreement with the quark parton model predictions (lines CTEQ5M+BKK).  </a:t>
            </a:r>
          </a:p>
        </p:txBody>
      </p:sp>
      <p:sp>
        <p:nvSpPr>
          <p:cNvPr id="192521" name="TextBox 14"/>
          <p:cNvSpPr txBox="1">
            <a:spLocks noChangeArrowheads="1"/>
          </p:cNvSpPr>
          <p:nvPr/>
        </p:nvSpPr>
        <p:spPr bwMode="auto">
          <a:xfrm>
            <a:off x="0" y="838200"/>
            <a:ext cx="204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H. Mkrtchyan(DIS2011)</a:t>
            </a:r>
          </a:p>
        </p:txBody>
      </p:sp>
      <p:pic>
        <p:nvPicPr>
          <p:cNvPr id="192522"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838200"/>
            <a:ext cx="6019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3" name="Footer Placeholder 10"/>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935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35986ED-24F8-4AE6-845E-CA686CE834E5}" type="slidenum">
              <a:rPr lang="en-US" sz="1400"/>
              <a:pPr eaLnBrk="1" hangingPunct="1"/>
              <a:t>106</a:t>
            </a:fld>
            <a:endParaRPr lang="en-US" sz="1400"/>
          </a:p>
        </p:txBody>
      </p:sp>
      <p:pic>
        <p:nvPicPr>
          <p:cNvPr id="193540" name="Picture 5" descr="screenshot_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34" descr="screenshot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66800"/>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9456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1E81D38-5EEB-466A-98C9-87EA6674E37C}" type="slidenum">
              <a:rPr lang="en-US" sz="1400"/>
              <a:pPr eaLnBrk="1" hangingPunct="1"/>
              <a:t>107</a:t>
            </a:fld>
            <a:endParaRPr lang="en-US" sz="1400"/>
          </a:p>
        </p:txBody>
      </p:sp>
      <p:sp>
        <p:nvSpPr>
          <p:cNvPr id="194564" name="Rectangle 2"/>
          <p:cNvSpPr>
            <a:spLocks noGrp="1" noChangeArrowheads="1"/>
          </p:cNvSpPr>
          <p:nvPr>
            <p:ph type="title"/>
          </p:nvPr>
        </p:nvSpPr>
        <p:spPr>
          <a:xfrm>
            <a:off x="990600" y="304800"/>
            <a:ext cx="5486400" cy="304800"/>
          </a:xfrm>
        </p:spPr>
        <p:txBody>
          <a:bodyPr/>
          <a:lstStyle/>
          <a:p>
            <a:pPr eaLnBrk="1" hangingPunct="1"/>
            <a:r>
              <a:rPr lang="en-US" sz="3200" smtClean="0">
                <a:ea typeface="ＭＳ Ｐゴシック" pitchFamily="34" charset="-128"/>
              </a:rPr>
              <a:t>Collins effect</a:t>
            </a:r>
          </a:p>
        </p:txBody>
      </p:sp>
      <p:sp>
        <p:nvSpPr>
          <p:cNvPr id="194565" name="Text Box 3"/>
          <p:cNvSpPr txBox="1">
            <a:spLocks noChangeArrowheads="1"/>
          </p:cNvSpPr>
          <p:nvPr/>
        </p:nvSpPr>
        <p:spPr bwMode="auto">
          <a:xfrm>
            <a:off x="228600" y="1066800"/>
            <a:ext cx="3457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000"/>
              <a:t>Simple string fragmentation for pions (Artru model)</a:t>
            </a:r>
          </a:p>
        </p:txBody>
      </p:sp>
      <p:sp>
        <p:nvSpPr>
          <p:cNvPr id="194566" name="Text Box 4"/>
          <p:cNvSpPr txBox="1">
            <a:spLocks noChangeArrowheads="1"/>
          </p:cNvSpPr>
          <p:nvPr/>
        </p:nvSpPr>
        <p:spPr bwMode="auto">
          <a:xfrm>
            <a:off x="6407150" y="838200"/>
            <a:ext cx="2736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000"/>
              <a:t>leading pion out of  page</a:t>
            </a:r>
          </a:p>
        </p:txBody>
      </p:sp>
      <p:sp>
        <p:nvSpPr>
          <p:cNvPr id="194567" name="Text Box 5"/>
          <p:cNvSpPr txBox="1">
            <a:spLocks noChangeArrowheads="1"/>
          </p:cNvSpPr>
          <p:nvPr/>
        </p:nvSpPr>
        <p:spPr bwMode="auto">
          <a:xfrm>
            <a:off x="0" y="2514600"/>
            <a:ext cx="2667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000">
                <a:latin typeface="Symbol" pitchFamily="18" charset="2"/>
              </a:rPr>
              <a:t>r</a:t>
            </a:r>
            <a:r>
              <a:rPr lang="en-US" sz="2000"/>
              <a:t> production may produce an opposite sign A</a:t>
            </a:r>
            <a:r>
              <a:rPr lang="en-US" sz="2000" baseline="-25000"/>
              <a:t>UT</a:t>
            </a:r>
          </a:p>
        </p:txBody>
      </p:sp>
      <p:sp>
        <p:nvSpPr>
          <p:cNvPr id="194568" name="Text Box 6"/>
          <p:cNvSpPr txBox="1">
            <a:spLocks noChangeArrowheads="1"/>
          </p:cNvSpPr>
          <p:nvPr/>
        </p:nvSpPr>
        <p:spPr bwMode="auto">
          <a:xfrm>
            <a:off x="6407150" y="2590800"/>
            <a:ext cx="2736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000"/>
              <a:t>Leading </a:t>
            </a:r>
            <a:r>
              <a:rPr lang="en-US" sz="2000">
                <a:latin typeface="Symbol" pitchFamily="18" charset="2"/>
              </a:rPr>
              <a:t>r</a:t>
            </a:r>
            <a:r>
              <a:rPr lang="en-US" sz="2000"/>
              <a:t> opposite to leading </a:t>
            </a:r>
            <a:r>
              <a:rPr lang="en-US" sz="2000">
                <a:latin typeface="Symbol" pitchFamily="18" charset="2"/>
              </a:rPr>
              <a:t>p</a:t>
            </a:r>
            <a:r>
              <a:rPr lang="en-US" sz="2000"/>
              <a:t>(into page)</a:t>
            </a:r>
          </a:p>
        </p:txBody>
      </p:sp>
      <p:sp>
        <p:nvSpPr>
          <p:cNvPr id="194569" name="Text Box 7"/>
          <p:cNvSpPr txBox="1">
            <a:spLocks noChangeArrowheads="1"/>
          </p:cNvSpPr>
          <p:nvPr/>
        </p:nvSpPr>
        <p:spPr bwMode="auto">
          <a:xfrm>
            <a:off x="5064125" y="3051175"/>
            <a:ext cx="407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a:solidFill>
                  <a:srgbClr val="FF3300"/>
                </a:solidFill>
                <a:latin typeface="Symbol" pitchFamily="18" charset="2"/>
              </a:rPr>
              <a:t>r</a:t>
            </a:r>
          </a:p>
        </p:txBody>
      </p:sp>
      <p:pic>
        <p:nvPicPr>
          <p:cNvPr id="194570" name="Picture 8" descr="txp_fig"/>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6669088" y="1824038"/>
            <a:ext cx="18319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6553200" y="3429000"/>
            <a:ext cx="2368550" cy="823913"/>
            <a:chOff x="4128" y="2160"/>
            <a:chExt cx="1492" cy="519"/>
          </a:xfrm>
        </p:grpSpPr>
        <p:pic>
          <p:nvPicPr>
            <p:cNvPr id="194619" name="Picture 10" descr="txp_fig"/>
            <p:cNvPicPr>
              <a:picLocks noChangeAspect="1" noChangeArrowheads="1"/>
            </p:cNvPicPr>
            <p:nvPr>
              <p:custDataLst>
                <p:tags r:id="rId8"/>
              </p:custDataLst>
            </p:nvPr>
          </p:nvPicPr>
          <p:blipFill>
            <a:blip r:embed="rId12">
              <a:extLst>
                <a:ext uri="{28A0092B-C50C-407E-A947-70E740481C1C}">
                  <a14:useLocalDpi xmlns:a14="http://schemas.microsoft.com/office/drawing/2010/main" val="0"/>
                </a:ext>
              </a:extLst>
            </a:blip>
            <a:srcRect/>
            <a:stretch>
              <a:fillRect/>
            </a:stretch>
          </p:blipFill>
          <p:spPr bwMode="auto">
            <a:xfrm>
              <a:off x="4128" y="2160"/>
              <a:ext cx="148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0" name="Rectangle 11"/>
            <p:cNvSpPr>
              <a:spLocks noChangeArrowheads="1"/>
            </p:cNvSpPr>
            <p:nvPr/>
          </p:nvSpPr>
          <p:spPr bwMode="auto">
            <a:xfrm>
              <a:off x="4416" y="2448"/>
              <a:ext cx="1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800"/>
                <a:t>hep-ph/9606390 </a:t>
              </a:r>
            </a:p>
          </p:txBody>
        </p:sp>
      </p:grpSp>
      <p:graphicFrame>
        <p:nvGraphicFramePr>
          <p:cNvPr id="367628" name="Group 12"/>
          <p:cNvGraphicFramePr>
            <a:graphicFrameLocks noGrp="1"/>
          </p:cNvGraphicFramePr>
          <p:nvPr/>
        </p:nvGraphicFramePr>
        <p:xfrm>
          <a:off x="228600" y="3886200"/>
          <a:ext cx="3352800" cy="1676400"/>
        </p:xfrm>
        <a:graphic>
          <a:graphicData uri="http://schemas.openxmlformats.org/drawingml/2006/table">
            <a:tbl>
              <a:tblPr/>
              <a:tblGrid>
                <a:gridCol w="1641475"/>
                <a:gridCol w="1711325"/>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Fraction of</a:t>
                      </a:r>
                      <a:r>
                        <a:rPr kumimoji="0" lang="en-US" sz="1400" b="0" i="0" u="none" strike="noStrike" cap="none" normalizeH="0" baseline="0">
                          <a:ln>
                            <a:noFill/>
                          </a:ln>
                          <a:solidFill>
                            <a:schemeClr val="tx1"/>
                          </a:solidFill>
                          <a:effectLst/>
                          <a:latin typeface="Symbol" charset="2"/>
                        </a:rPr>
                        <a:t> r</a:t>
                      </a:r>
                      <a:r>
                        <a:rPr kumimoji="0" lang="en-US" sz="1400" b="0" i="0" u="none" strike="noStrike" cap="none" normalizeH="0" baseline="0">
                          <a:ln>
                            <a:noFill/>
                          </a:ln>
                          <a:solidFill>
                            <a:schemeClr val="tx1"/>
                          </a:solidFill>
                          <a:effectLst/>
                          <a:latin typeface="Arial" charset="0"/>
                        </a:rPr>
                        <a:t> in e</a:t>
                      </a:r>
                      <a:r>
                        <a:rPr kumimoji="0" lang="en-US" sz="1400" b="0" i="0" u="none" strike="noStrike" cap="none" normalizeH="0" baseline="0">
                          <a:ln>
                            <a:noFill/>
                          </a:ln>
                          <a:solidFill>
                            <a:schemeClr val="tx1"/>
                          </a:solidFill>
                          <a:effectLst/>
                          <a:latin typeface="Symbol" charset="2"/>
                        </a:rPr>
                        <a:t>p</a:t>
                      </a:r>
                      <a:r>
                        <a:rPr kumimoji="0" lang="en-US" sz="1400" b="0" i="0" u="none" strike="noStrike" cap="none" normalizeH="0" baseline="0">
                          <a:ln>
                            <a:noFill/>
                          </a:ln>
                          <a:solidFill>
                            <a:schemeClr val="tx1"/>
                          </a:solidFill>
                          <a:effectLst/>
                          <a:latin typeface="Arial"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 left from e</a:t>
                      </a:r>
                      <a:r>
                        <a:rPr kumimoji="0" lang="en-US" sz="1400" b="0" i="0" u="none" strike="noStrike" cap="none" normalizeH="0" baseline="0">
                          <a:ln>
                            <a:noFill/>
                          </a:ln>
                          <a:solidFill>
                            <a:schemeClr val="tx1"/>
                          </a:solidFill>
                          <a:effectLst/>
                          <a:latin typeface="Symbol" charset="2"/>
                        </a:rPr>
                        <a:t>p</a:t>
                      </a:r>
                      <a:r>
                        <a:rPr kumimoji="0" lang="en-US" sz="1400" b="0" i="0" u="none" strike="noStrike" cap="none" normalizeH="0" baseline="0">
                          <a:ln>
                            <a:noFill/>
                          </a:ln>
                          <a:solidFill>
                            <a:schemeClr val="tx1"/>
                          </a:solidFill>
                          <a:effectLst/>
                          <a:latin typeface="Arial" charset="0"/>
                        </a:rPr>
                        <a:t>X asm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20%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40%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~75%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367643" name="Text Box 27"/>
          <p:cNvSpPr txBox="1">
            <a:spLocks noChangeArrowheads="1"/>
          </p:cNvSpPr>
          <p:nvPr/>
        </p:nvSpPr>
        <p:spPr bwMode="auto">
          <a:xfrm>
            <a:off x="381000" y="5334000"/>
            <a:ext cx="3429000" cy="1016000"/>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Fraction of direct kaons may be significantly higher than the fraction of direct pions.  </a:t>
            </a:r>
          </a:p>
        </p:txBody>
      </p:sp>
      <p:pic>
        <p:nvPicPr>
          <p:cNvPr id="367644" name="Picture 2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24400" y="4286250"/>
            <a:ext cx="366077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45" name="Text Box 29"/>
          <p:cNvSpPr txBox="1">
            <a:spLocks noChangeArrowheads="1"/>
          </p:cNvSpPr>
          <p:nvPr/>
        </p:nvSpPr>
        <p:spPr bwMode="auto">
          <a:xfrm>
            <a:off x="6858000" y="5562600"/>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LUND-MC</a:t>
            </a:r>
          </a:p>
        </p:txBody>
      </p:sp>
      <p:sp>
        <p:nvSpPr>
          <p:cNvPr id="194588" name="Line 30"/>
          <p:cNvSpPr>
            <a:spLocks noChangeShapeType="1"/>
          </p:cNvSpPr>
          <p:nvPr/>
        </p:nvSpPr>
        <p:spPr bwMode="auto">
          <a:xfrm>
            <a:off x="4343400" y="1600200"/>
            <a:ext cx="0" cy="533400"/>
          </a:xfrm>
          <a:prstGeom prst="line">
            <a:avLst/>
          </a:prstGeom>
          <a:noFill/>
          <a:ln w="381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4589" name="Oval 31"/>
          <p:cNvSpPr>
            <a:spLocks noChangeArrowheads="1"/>
          </p:cNvSpPr>
          <p:nvPr/>
        </p:nvSpPr>
        <p:spPr bwMode="auto">
          <a:xfrm>
            <a:off x="3733800" y="1524000"/>
            <a:ext cx="12192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pic>
        <p:nvPicPr>
          <p:cNvPr id="194590" name="Picture 32" descr="txp_fig"/>
          <p:cNvPicPr>
            <a:picLocks noChangeAspect="1" noChangeArrowheads="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5554663" y="1219200"/>
            <a:ext cx="2365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591" name="Group 33"/>
          <p:cNvGrpSpPr>
            <a:grpSpLocks/>
          </p:cNvGrpSpPr>
          <p:nvPr/>
        </p:nvGrpSpPr>
        <p:grpSpPr bwMode="auto">
          <a:xfrm>
            <a:off x="5105400" y="1295400"/>
            <a:ext cx="457200" cy="457200"/>
            <a:chOff x="3216" y="1776"/>
            <a:chExt cx="288" cy="288"/>
          </a:xfrm>
        </p:grpSpPr>
        <p:sp>
          <p:nvSpPr>
            <p:cNvPr id="194617" name="Oval 34"/>
            <p:cNvSpPr>
              <a:spLocks noChangeArrowheads="1"/>
            </p:cNvSpPr>
            <p:nvPr/>
          </p:nvSpPr>
          <p:spPr bwMode="auto">
            <a:xfrm>
              <a:off x="3216" y="1776"/>
              <a:ext cx="288" cy="2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94618" name="Line 35"/>
            <p:cNvSpPr>
              <a:spLocks noChangeShapeType="1"/>
            </p:cNvSpPr>
            <p:nvPr/>
          </p:nvSpPr>
          <p:spPr bwMode="auto">
            <a:xfrm>
              <a:off x="3360" y="1824"/>
              <a:ext cx="0" cy="192"/>
            </a:xfrm>
            <a:prstGeom prst="line">
              <a:avLst/>
            </a:prstGeom>
            <a:noFill/>
            <a:ln w="5715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194592" name="Line 36"/>
          <p:cNvSpPr>
            <a:spLocks noChangeShapeType="1"/>
          </p:cNvSpPr>
          <p:nvPr/>
        </p:nvSpPr>
        <p:spPr bwMode="auto">
          <a:xfrm rot="10800000">
            <a:off x="4114800" y="1295400"/>
            <a:ext cx="0" cy="304800"/>
          </a:xfrm>
          <a:prstGeom prst="line">
            <a:avLst/>
          </a:prstGeom>
          <a:noFill/>
          <a:ln w="5715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4593" name="Line 37"/>
          <p:cNvSpPr>
            <a:spLocks noChangeShapeType="1"/>
          </p:cNvSpPr>
          <p:nvPr/>
        </p:nvSpPr>
        <p:spPr bwMode="auto">
          <a:xfrm rot="10800000">
            <a:off x="4724400" y="1295400"/>
            <a:ext cx="0" cy="304800"/>
          </a:xfrm>
          <a:prstGeom prst="line">
            <a:avLst/>
          </a:prstGeom>
          <a:noFill/>
          <a:ln w="5715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4594" name="Line 38"/>
          <p:cNvSpPr>
            <a:spLocks noChangeShapeType="1"/>
          </p:cNvSpPr>
          <p:nvPr/>
        </p:nvSpPr>
        <p:spPr bwMode="auto">
          <a:xfrm flipH="1">
            <a:off x="3962400" y="17526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94595" name="Picture 39" descr="txp_fig"/>
          <p:cNvPicPr>
            <a:picLocks noChangeAspect="1" noChangeArrowheads="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3733800" y="1143000"/>
            <a:ext cx="21748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6" name="Picture 40" descr="txp_fig"/>
          <p:cNvPicPr>
            <a:picLocks noChangeAspect="1" noChangeArrowheads="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4800600" y="1143000"/>
            <a:ext cx="2762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7" name="Text Box 41"/>
          <p:cNvSpPr txBox="1">
            <a:spLocks noChangeArrowheads="1"/>
          </p:cNvSpPr>
          <p:nvPr/>
        </p:nvSpPr>
        <p:spPr bwMode="auto">
          <a:xfrm>
            <a:off x="4343400" y="175260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solidFill>
                  <a:schemeClr val="hlink"/>
                </a:solidFill>
              </a:rPr>
              <a:t>L</a:t>
            </a:r>
          </a:p>
        </p:txBody>
      </p:sp>
      <p:sp>
        <p:nvSpPr>
          <p:cNvPr id="194598" name="Line 42"/>
          <p:cNvSpPr>
            <a:spLocks noChangeShapeType="1"/>
          </p:cNvSpPr>
          <p:nvPr/>
        </p:nvSpPr>
        <p:spPr bwMode="auto">
          <a:xfrm>
            <a:off x="5715000" y="15240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4599" name="Text Box 43"/>
          <p:cNvSpPr txBox="1">
            <a:spLocks noChangeArrowheads="1"/>
          </p:cNvSpPr>
          <p:nvPr/>
        </p:nvSpPr>
        <p:spPr bwMode="auto">
          <a:xfrm>
            <a:off x="6080125" y="1179513"/>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z</a:t>
            </a:r>
          </a:p>
        </p:txBody>
      </p:sp>
      <p:sp>
        <p:nvSpPr>
          <p:cNvPr id="194600" name="Oval 44"/>
          <p:cNvSpPr>
            <a:spLocks noChangeArrowheads="1"/>
          </p:cNvSpPr>
          <p:nvPr/>
        </p:nvSpPr>
        <p:spPr bwMode="auto">
          <a:xfrm>
            <a:off x="4495800" y="838200"/>
            <a:ext cx="1371600" cy="1447800"/>
          </a:xfrm>
          <a:prstGeom prst="ellipse">
            <a:avLst/>
          </a:prstGeom>
          <a:noFill/>
          <a:ln w="19050">
            <a:solidFill>
              <a:schemeClr val="tx1"/>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94601" name="Line 45"/>
          <p:cNvSpPr>
            <a:spLocks noChangeShapeType="1"/>
          </p:cNvSpPr>
          <p:nvPr/>
        </p:nvSpPr>
        <p:spPr bwMode="auto">
          <a:xfrm>
            <a:off x="3444875" y="3192463"/>
            <a:ext cx="0" cy="533400"/>
          </a:xfrm>
          <a:prstGeom prst="line">
            <a:avLst/>
          </a:prstGeom>
          <a:noFill/>
          <a:ln w="381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4602" name="Oval 46"/>
          <p:cNvSpPr>
            <a:spLocks noChangeArrowheads="1"/>
          </p:cNvSpPr>
          <p:nvPr/>
        </p:nvSpPr>
        <p:spPr bwMode="auto">
          <a:xfrm>
            <a:off x="2835275" y="3116263"/>
            <a:ext cx="12192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pic>
        <p:nvPicPr>
          <p:cNvPr id="194603" name="Picture 47" descr="txp_fig"/>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4656138" y="2811463"/>
            <a:ext cx="2365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04" name="Group 48"/>
          <p:cNvGrpSpPr>
            <a:grpSpLocks/>
          </p:cNvGrpSpPr>
          <p:nvPr/>
        </p:nvGrpSpPr>
        <p:grpSpPr bwMode="auto">
          <a:xfrm rot="10800000">
            <a:off x="4206875" y="2887663"/>
            <a:ext cx="457200" cy="457200"/>
            <a:chOff x="3216" y="1776"/>
            <a:chExt cx="288" cy="288"/>
          </a:xfrm>
        </p:grpSpPr>
        <p:sp>
          <p:nvSpPr>
            <p:cNvPr id="194615" name="Oval 49"/>
            <p:cNvSpPr>
              <a:spLocks noChangeArrowheads="1"/>
            </p:cNvSpPr>
            <p:nvPr/>
          </p:nvSpPr>
          <p:spPr bwMode="auto">
            <a:xfrm>
              <a:off x="3216" y="1776"/>
              <a:ext cx="288" cy="2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94616" name="Line 50"/>
            <p:cNvSpPr>
              <a:spLocks noChangeShapeType="1"/>
            </p:cNvSpPr>
            <p:nvPr/>
          </p:nvSpPr>
          <p:spPr bwMode="auto">
            <a:xfrm>
              <a:off x="3360" y="1824"/>
              <a:ext cx="0" cy="192"/>
            </a:xfrm>
            <a:prstGeom prst="line">
              <a:avLst/>
            </a:prstGeom>
            <a:noFill/>
            <a:ln w="5715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194605" name="Line 51"/>
          <p:cNvSpPr>
            <a:spLocks noChangeShapeType="1"/>
          </p:cNvSpPr>
          <p:nvPr/>
        </p:nvSpPr>
        <p:spPr bwMode="auto">
          <a:xfrm rot="10800000">
            <a:off x="3216275" y="2887663"/>
            <a:ext cx="0" cy="304800"/>
          </a:xfrm>
          <a:prstGeom prst="line">
            <a:avLst/>
          </a:prstGeom>
          <a:noFill/>
          <a:ln w="5715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4606" name="Line 52"/>
          <p:cNvSpPr>
            <a:spLocks noChangeShapeType="1"/>
          </p:cNvSpPr>
          <p:nvPr/>
        </p:nvSpPr>
        <p:spPr bwMode="auto">
          <a:xfrm rot="10800000">
            <a:off x="3825875" y="2887663"/>
            <a:ext cx="0" cy="304800"/>
          </a:xfrm>
          <a:prstGeom prst="line">
            <a:avLst/>
          </a:prstGeom>
          <a:noFill/>
          <a:ln w="5715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4607" name="Line 53"/>
          <p:cNvSpPr>
            <a:spLocks noChangeShapeType="1"/>
          </p:cNvSpPr>
          <p:nvPr/>
        </p:nvSpPr>
        <p:spPr bwMode="auto">
          <a:xfrm flipH="1">
            <a:off x="3063875" y="3344863"/>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94608" name="Picture 54" descr="txp_fig"/>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2835275" y="2735263"/>
            <a:ext cx="2174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9" name="Picture 55" descr="txp_fig"/>
          <p:cNvPicPr>
            <a:picLocks noChangeAspect="1" noChangeArrowheads="1"/>
          </p:cNvPicPr>
          <p:nvPr>
            <p:custDataLst>
              <p:tags r:id="rId7"/>
            </p:custDataLst>
          </p:nvPr>
        </p:nvPicPr>
        <p:blipFill>
          <a:blip r:embed="rId16">
            <a:extLst>
              <a:ext uri="{28A0092B-C50C-407E-A947-70E740481C1C}">
                <a14:useLocalDpi xmlns:a14="http://schemas.microsoft.com/office/drawing/2010/main" val="0"/>
              </a:ext>
            </a:extLst>
          </a:blip>
          <a:srcRect/>
          <a:stretch>
            <a:fillRect/>
          </a:stretch>
        </p:blipFill>
        <p:spPr bwMode="auto">
          <a:xfrm>
            <a:off x="3902075" y="2735263"/>
            <a:ext cx="2762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0" name="Text Box 56"/>
          <p:cNvSpPr txBox="1">
            <a:spLocks noChangeArrowheads="1"/>
          </p:cNvSpPr>
          <p:nvPr/>
        </p:nvSpPr>
        <p:spPr bwMode="auto">
          <a:xfrm>
            <a:off x="3444875" y="33448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solidFill>
                  <a:schemeClr val="hlink"/>
                </a:solidFill>
              </a:rPr>
              <a:t>L</a:t>
            </a:r>
          </a:p>
        </p:txBody>
      </p:sp>
      <p:sp>
        <p:nvSpPr>
          <p:cNvPr id="194611" name="Line 57"/>
          <p:cNvSpPr>
            <a:spLocks noChangeShapeType="1"/>
          </p:cNvSpPr>
          <p:nvPr/>
        </p:nvSpPr>
        <p:spPr bwMode="auto">
          <a:xfrm>
            <a:off x="4816475" y="3116263"/>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4612" name="Text Box 58"/>
          <p:cNvSpPr txBox="1">
            <a:spLocks noChangeArrowheads="1"/>
          </p:cNvSpPr>
          <p:nvPr/>
        </p:nvSpPr>
        <p:spPr bwMode="auto">
          <a:xfrm>
            <a:off x="5562600" y="28956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z</a:t>
            </a:r>
          </a:p>
        </p:txBody>
      </p:sp>
      <p:sp>
        <p:nvSpPr>
          <p:cNvPr id="194613" name="Oval 59"/>
          <p:cNvSpPr>
            <a:spLocks noChangeArrowheads="1"/>
          </p:cNvSpPr>
          <p:nvPr/>
        </p:nvSpPr>
        <p:spPr bwMode="auto">
          <a:xfrm>
            <a:off x="3597275" y="2430463"/>
            <a:ext cx="1371600" cy="1447800"/>
          </a:xfrm>
          <a:prstGeom prst="ellipse">
            <a:avLst/>
          </a:prstGeom>
          <a:noFill/>
          <a:ln w="19050">
            <a:solidFill>
              <a:schemeClr val="tx1"/>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94614" name="Text Box 60"/>
          <p:cNvSpPr txBox="1">
            <a:spLocks noChangeArrowheads="1"/>
          </p:cNvSpPr>
          <p:nvPr/>
        </p:nvSpPr>
        <p:spPr bwMode="auto">
          <a:xfrm>
            <a:off x="5795963" y="685800"/>
            <a:ext cx="5540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a:solidFill>
                  <a:srgbClr val="FF3300"/>
                </a:solidFill>
                <a:latin typeface="Symbol" pitchFamily="18" charset="2"/>
              </a:rPr>
              <a:t>p</a:t>
            </a:r>
            <a:r>
              <a:rPr lang="en-US" sz="3200" baseline="30000">
                <a:solidFill>
                  <a:srgbClr val="FF3300"/>
                </a:solidFill>
                <a:latin typeface="Symbol" pitchFamily="18" charset="2"/>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7643"/>
                                        </p:tgtEl>
                                        <p:attrNameLst>
                                          <p:attrName>style.visibility</p:attrName>
                                        </p:attrNameLst>
                                      </p:cBhvr>
                                      <p:to>
                                        <p:strVal val="visible"/>
                                      </p:to>
                                    </p:set>
                                    <p:animEffect transition="in" filter="blinds(horizontal)">
                                      <p:cBhvr>
                                        <p:cTn id="10" dur="500"/>
                                        <p:tgtEl>
                                          <p:spTgt spid="367643"/>
                                        </p:tgtEl>
                                      </p:cBhvr>
                                    </p:animEffect>
                                  </p:childTnLst>
                                </p:cTn>
                              </p:par>
                            </p:childTnLst>
                          </p:cTn>
                        </p:par>
                        <p:par>
                          <p:cTn id="11" fill="hold" nodeType="afterGroup">
                            <p:stCondLst>
                              <p:cond delay="500"/>
                            </p:stCondLst>
                            <p:childTnLst>
                              <p:par>
                                <p:cTn id="12" presetID="3" presetClass="entr" presetSubtype="10" fill="hold" nodeType="afterEffect">
                                  <p:stCondLst>
                                    <p:cond delay="0"/>
                                  </p:stCondLst>
                                  <p:childTnLst>
                                    <p:set>
                                      <p:cBhvr>
                                        <p:cTn id="13" dur="1" fill="hold">
                                          <p:stCondLst>
                                            <p:cond delay="0"/>
                                          </p:stCondLst>
                                        </p:cTn>
                                        <p:tgtEl>
                                          <p:spTgt spid="367628"/>
                                        </p:tgtEl>
                                        <p:attrNameLst>
                                          <p:attrName>style.visibility</p:attrName>
                                        </p:attrNameLst>
                                      </p:cBhvr>
                                      <p:to>
                                        <p:strVal val="visible"/>
                                      </p:to>
                                    </p:set>
                                    <p:animEffect transition="in" filter="blinds(horizontal)">
                                      <p:cBhvr>
                                        <p:cTn id="14" dur="500"/>
                                        <p:tgtEl>
                                          <p:spTgt spid="36762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67644"/>
                                        </p:tgtEl>
                                        <p:attrNameLst>
                                          <p:attrName>style.visibility</p:attrName>
                                        </p:attrNameLst>
                                      </p:cBhvr>
                                      <p:to>
                                        <p:strVal val="visible"/>
                                      </p:to>
                                    </p:set>
                                    <p:animEffect transition="in" filter="blinds(horizontal)">
                                      <p:cBhvr>
                                        <p:cTn id="19" dur="500"/>
                                        <p:tgtEl>
                                          <p:spTgt spid="367644"/>
                                        </p:tgtEl>
                                      </p:cBhvr>
                                    </p:animEffect>
                                  </p:childTnLst>
                                </p:cTn>
                              </p:par>
                            </p:childTnLst>
                          </p:cTn>
                        </p:par>
                        <p:par>
                          <p:cTn id="20" fill="hold" nodeType="afterGroup">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367645"/>
                                        </p:tgtEl>
                                        <p:attrNameLst>
                                          <p:attrName>style.visibility</p:attrName>
                                        </p:attrNameLst>
                                      </p:cBhvr>
                                      <p:to>
                                        <p:strVal val="visible"/>
                                      </p:to>
                                    </p:set>
                                    <p:animEffect transition="in" filter="blinds(horizontal)">
                                      <p:cBhvr>
                                        <p:cTn id="23" dur="500"/>
                                        <p:tgtEl>
                                          <p:spTgt spid="367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43" grpId="0" animBg="1" autoUpdateAnimBg="0"/>
      <p:bldP spid="367645"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90" descr="srd12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92163"/>
            <a:ext cx="38862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Text Box 91"/>
          <p:cNvSpPr txBox="1">
            <a:spLocks noChangeArrowheads="1"/>
          </p:cNvSpPr>
          <p:nvPr/>
        </p:nvSpPr>
        <p:spPr bwMode="auto">
          <a:xfrm>
            <a:off x="1071563" y="1304925"/>
            <a:ext cx="3149600"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defTabSz="1009650" eaLnBrk="0" hangingPunct="0">
              <a:defRPr sz="2400">
                <a:solidFill>
                  <a:schemeClr val="tx1"/>
                </a:solidFill>
                <a:latin typeface="Arial" pitchFamily="34" charset="0"/>
                <a:ea typeface="ＭＳ Ｐゴシック" pitchFamily="34" charset="-128"/>
              </a:defRPr>
            </a:lvl1pPr>
            <a:lvl2pPr marL="37931725" indent="-37474525" defTabSz="100965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sz="1600" b="1">
                <a:solidFill>
                  <a:srgbClr val="0000FF"/>
                </a:solidFill>
                <a:sym typeface="Symbol" pitchFamily="18" charset="2"/>
              </a:rPr>
              <a:t>RF12 </a:t>
            </a:r>
            <a:r>
              <a:rPr lang="it-IT" sz="1600" b="1">
                <a:solidFill>
                  <a:srgbClr val="0000FF"/>
                </a:solidFill>
                <a:latin typeface="Times New Roman" pitchFamily="18" charset="0"/>
              </a:rPr>
              <a:t>or Thrust RF</a:t>
            </a:r>
            <a:endParaRPr lang="it-IT" sz="1600" b="1">
              <a:solidFill>
                <a:srgbClr val="0000FF"/>
              </a:solidFill>
            </a:endParaRPr>
          </a:p>
        </p:txBody>
      </p:sp>
      <p:sp>
        <p:nvSpPr>
          <p:cNvPr id="196612" name="Rectangle 92"/>
          <p:cNvSpPr>
            <a:spLocks noChangeArrowheads="1"/>
          </p:cNvSpPr>
          <p:nvPr/>
        </p:nvSpPr>
        <p:spPr bwMode="auto">
          <a:xfrm>
            <a:off x="5694363" y="863600"/>
            <a:ext cx="268128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54" tIns="41427" rIns="82854" bIns="41427">
            <a:spAutoFit/>
          </a:bodyPr>
          <a:lstStyle/>
          <a:p>
            <a:r>
              <a:rPr lang="it-IT" sz="1300">
                <a:solidFill>
                  <a:srgbClr val="0000FF"/>
                </a:solidFill>
              </a:rPr>
              <a:t>All quantities in e</a:t>
            </a:r>
            <a:r>
              <a:rPr lang="it-IT" sz="1300" baseline="30000">
                <a:solidFill>
                  <a:srgbClr val="0000FF"/>
                </a:solidFill>
              </a:rPr>
              <a:t>+</a:t>
            </a:r>
            <a:r>
              <a:rPr lang="it-IT" sz="1300">
                <a:solidFill>
                  <a:srgbClr val="0000FF"/>
                </a:solidFill>
              </a:rPr>
              <a:t>e</a:t>
            </a:r>
            <a:r>
              <a:rPr lang="it-IT" sz="1300" baseline="30000">
                <a:solidFill>
                  <a:srgbClr val="0000FF"/>
                </a:solidFill>
              </a:rPr>
              <a:t>-</a:t>
            </a:r>
            <a:r>
              <a:rPr lang="it-IT" sz="1300">
                <a:solidFill>
                  <a:srgbClr val="0000FF"/>
                </a:solidFill>
              </a:rPr>
              <a:t> center of mass</a:t>
            </a:r>
            <a:endParaRPr lang="it-IT" sz="1300"/>
          </a:p>
        </p:txBody>
      </p:sp>
      <p:sp>
        <p:nvSpPr>
          <p:cNvPr id="196613" name="Rectangle 93"/>
          <p:cNvSpPr>
            <a:spLocks noChangeArrowheads="1"/>
          </p:cNvSpPr>
          <p:nvPr/>
        </p:nvSpPr>
        <p:spPr bwMode="auto">
          <a:xfrm>
            <a:off x="201613" y="1665288"/>
            <a:ext cx="5492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p>
            <a:pPr>
              <a:buFontTx/>
              <a:buChar char="•"/>
            </a:pPr>
            <a:r>
              <a:rPr lang="it-IT" sz="1600">
                <a:cs typeface="Arial" pitchFamily="34" charset="0"/>
              </a:rPr>
              <a:t> </a:t>
            </a:r>
            <a:r>
              <a:rPr lang="it-IT" sz="1600" b="1">
                <a:solidFill>
                  <a:srgbClr val="B40202"/>
                </a:solidFill>
                <a:cs typeface="Arial" pitchFamily="34" charset="0"/>
              </a:rPr>
              <a:t>Thrust axis</a:t>
            </a:r>
            <a:r>
              <a:rPr lang="it-IT" sz="1600">
                <a:cs typeface="Arial" pitchFamily="34" charset="0"/>
              </a:rPr>
              <a:t> to estimate the </a:t>
            </a:r>
            <a:r>
              <a:rPr lang="it-IT" sz="1600">
                <a:latin typeface="Lucida Grande" charset="0"/>
                <a:cs typeface="Arial" pitchFamily="34" charset="0"/>
              </a:rPr>
              <a:t>qq̅ </a:t>
            </a:r>
            <a:r>
              <a:rPr lang="it-IT" sz="1600">
                <a:cs typeface="Arial" pitchFamily="34" charset="0"/>
              </a:rPr>
              <a:t>direction</a:t>
            </a:r>
          </a:p>
          <a:p>
            <a:pPr>
              <a:buFontTx/>
              <a:buChar char="•"/>
            </a:pPr>
            <a:r>
              <a:rPr lang="it-IT" sz="1600">
                <a:cs typeface="Arial" pitchFamily="34" charset="0"/>
              </a:rPr>
              <a:t> </a:t>
            </a:r>
            <a:r>
              <a:rPr lang="it-IT" sz="1600">
                <a:cs typeface="Arial" pitchFamily="34" charset="0"/>
                <a:sym typeface="Symbol" pitchFamily="18" charset="2"/>
              </a:rPr>
              <a:t></a:t>
            </a:r>
            <a:r>
              <a:rPr lang="it-IT" sz="1600" baseline="-25000">
                <a:cs typeface="Arial" pitchFamily="34" charset="0"/>
                <a:sym typeface="Symbol" pitchFamily="18" charset="2"/>
              </a:rPr>
              <a:t>1,2</a:t>
            </a:r>
            <a:r>
              <a:rPr lang="it-IT" sz="1600">
                <a:cs typeface="Arial" pitchFamily="34" charset="0"/>
                <a:sym typeface="Symbol" pitchFamily="18" charset="2"/>
              </a:rPr>
              <a:t> defined using thrust-beam plane</a:t>
            </a:r>
          </a:p>
          <a:p>
            <a:pPr>
              <a:buFontTx/>
              <a:buChar char="•"/>
            </a:pPr>
            <a:r>
              <a:rPr lang="it-IT" sz="1600">
                <a:cs typeface="Arial" pitchFamily="34" charset="0"/>
                <a:sym typeface="Symbol" pitchFamily="18" charset="2"/>
              </a:rPr>
              <a:t> Modulation diluted by gluon radiation, detector acceptance,…</a:t>
            </a:r>
            <a:endParaRPr lang="it-IT" sz="1600">
              <a:cs typeface="Arial" pitchFamily="34" charset="0"/>
            </a:endParaRPr>
          </a:p>
        </p:txBody>
      </p:sp>
      <p:pic>
        <p:nvPicPr>
          <p:cNvPr id="196614" name="Picture 95" descr="sdr0_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81375"/>
            <a:ext cx="38862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 Box 96"/>
          <p:cNvSpPr txBox="1">
            <a:spLocks noChangeArrowheads="1"/>
          </p:cNvSpPr>
          <p:nvPr/>
        </p:nvSpPr>
        <p:spPr bwMode="auto">
          <a:xfrm>
            <a:off x="3751263" y="3959225"/>
            <a:ext cx="4087812"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lvl1pPr defTabSz="1009650" eaLnBrk="0" hangingPunct="0">
              <a:defRPr sz="2400">
                <a:solidFill>
                  <a:schemeClr val="tx1"/>
                </a:solidFill>
                <a:latin typeface="Arial" pitchFamily="34" charset="0"/>
                <a:ea typeface="ＭＳ Ｐゴシック" pitchFamily="34" charset="-128"/>
              </a:defRPr>
            </a:lvl1pPr>
            <a:lvl2pPr marL="37931725" indent="-37474525" defTabSz="100965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sz="1600" b="1">
                <a:solidFill>
                  <a:srgbClr val="0000FF"/>
                </a:solidFill>
                <a:sym typeface="Symbol" pitchFamily="18" charset="2"/>
              </a:rPr>
              <a:t>RF0 </a:t>
            </a:r>
            <a:r>
              <a:rPr lang="it-IT" sz="1600" b="1">
                <a:solidFill>
                  <a:srgbClr val="0000FF"/>
                </a:solidFill>
                <a:latin typeface="Times New Roman" pitchFamily="18" charset="0"/>
              </a:rPr>
              <a:t>or Second hadron momentum</a:t>
            </a:r>
            <a:r>
              <a:rPr lang="it-IT" sz="1600" b="1">
                <a:solidFill>
                  <a:srgbClr val="0000FF"/>
                </a:solidFill>
                <a:sym typeface="Symbol" pitchFamily="18" charset="2"/>
              </a:rPr>
              <a:t> </a:t>
            </a:r>
            <a:r>
              <a:rPr lang="it-IT" sz="1600" b="1">
                <a:solidFill>
                  <a:srgbClr val="0000FF"/>
                </a:solidFill>
                <a:latin typeface="Times New Roman" pitchFamily="18" charset="0"/>
              </a:rPr>
              <a:t>RF</a:t>
            </a:r>
            <a:endParaRPr lang="it-IT" sz="1600" b="1">
              <a:solidFill>
                <a:srgbClr val="0000FF"/>
              </a:solidFill>
            </a:endParaRPr>
          </a:p>
        </p:txBody>
      </p:sp>
      <p:sp>
        <p:nvSpPr>
          <p:cNvPr id="196616" name="Rectangle 99"/>
          <p:cNvSpPr>
            <a:spLocks noChangeArrowheads="1"/>
          </p:cNvSpPr>
          <p:nvPr/>
        </p:nvSpPr>
        <p:spPr bwMode="auto">
          <a:xfrm>
            <a:off x="468313" y="5975350"/>
            <a:ext cx="276225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54" tIns="41427" rIns="82854" bIns="41427">
            <a:spAutoFit/>
          </a:bodyPr>
          <a:lstStyle/>
          <a:p>
            <a:r>
              <a:rPr lang="it-IT" sz="1300">
                <a:solidFill>
                  <a:srgbClr val="0000FF"/>
                </a:solidFill>
              </a:rPr>
              <a:t>All quantities in e</a:t>
            </a:r>
            <a:r>
              <a:rPr lang="it-IT" sz="1300" baseline="30000">
                <a:solidFill>
                  <a:srgbClr val="0000FF"/>
                </a:solidFill>
              </a:rPr>
              <a:t>+</a:t>
            </a:r>
            <a:r>
              <a:rPr lang="it-IT" sz="1300">
                <a:solidFill>
                  <a:srgbClr val="0000FF"/>
                </a:solidFill>
              </a:rPr>
              <a:t>e</a:t>
            </a:r>
            <a:r>
              <a:rPr lang="it-IT" sz="1300" baseline="30000">
                <a:solidFill>
                  <a:srgbClr val="0000FF"/>
                </a:solidFill>
              </a:rPr>
              <a:t>-</a:t>
            </a:r>
            <a:r>
              <a:rPr lang="it-IT" sz="1300">
                <a:solidFill>
                  <a:srgbClr val="0000FF"/>
                </a:solidFill>
              </a:rPr>
              <a:t> center of mass</a:t>
            </a:r>
            <a:endParaRPr lang="it-IT" sz="1300"/>
          </a:p>
        </p:txBody>
      </p:sp>
      <p:sp>
        <p:nvSpPr>
          <p:cNvPr id="196617" name="Rectangle 101"/>
          <p:cNvSpPr>
            <a:spLocks noChangeArrowheads="1"/>
          </p:cNvSpPr>
          <p:nvPr/>
        </p:nvSpPr>
        <p:spPr bwMode="auto">
          <a:xfrm>
            <a:off x="66675" y="908050"/>
            <a:ext cx="21050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54" tIns="41427" rIns="82854" bIns="41427">
            <a:spAutoFit/>
          </a:bodyPr>
          <a:lstStyle/>
          <a:p>
            <a:r>
              <a:rPr lang="en-US" sz="1300" b="1">
                <a:latin typeface="Tekton Pro BoldExt" pitchFamily="1" charset="0"/>
              </a:rPr>
              <a:t>[See NPB 806, 23 (2009)]</a:t>
            </a:r>
          </a:p>
        </p:txBody>
      </p:sp>
      <p:sp>
        <p:nvSpPr>
          <p:cNvPr id="196618" name="Rectangle 113"/>
          <p:cNvSpPr>
            <a:spLocks noChangeArrowheads="1"/>
          </p:cNvSpPr>
          <p:nvPr/>
        </p:nvSpPr>
        <p:spPr bwMode="auto">
          <a:xfrm>
            <a:off x="3719513" y="4333875"/>
            <a:ext cx="5526087"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54" tIns="41427" rIns="82854" bIns="41427">
            <a:spAutoFit/>
          </a:bodyPr>
          <a:lstStyle/>
          <a:p>
            <a:pPr>
              <a:buFontTx/>
              <a:buChar char="•"/>
            </a:pPr>
            <a:r>
              <a:rPr lang="en-US" sz="1600"/>
              <a:t> Alternatively, just use </a:t>
            </a:r>
            <a:r>
              <a:rPr lang="en-US" sz="1600" b="1">
                <a:solidFill>
                  <a:srgbClr val="B40202"/>
                </a:solidFill>
              </a:rPr>
              <a:t>one track</a:t>
            </a:r>
            <a:r>
              <a:rPr lang="en-US" sz="1600"/>
              <a:t> in a pair </a:t>
            </a:r>
          </a:p>
          <a:p>
            <a:pPr>
              <a:buFontTx/>
              <a:buChar char="•"/>
            </a:pPr>
            <a:r>
              <a:rPr lang="en-US" sz="1600"/>
              <a:t> Very clean experimentally (no thrust axis), less so theoretically</a:t>
            </a:r>
          </a:p>
          <a:p>
            <a:pPr>
              <a:buFontTx/>
              <a:buChar char="•"/>
            </a:pPr>
            <a:r>
              <a:rPr lang="en-US" sz="1600"/>
              <a:t> Gives quark direction for higher pion momentum</a:t>
            </a:r>
          </a:p>
        </p:txBody>
      </p:sp>
      <p:pic>
        <p:nvPicPr>
          <p:cNvPr id="196619" name="Picture 114"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38" y="2744788"/>
            <a:ext cx="4957762" cy="638175"/>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196620" name="Picture 115" descr="Untitl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5407025"/>
            <a:ext cx="4891088" cy="639763"/>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196621" name="Rectangle 118"/>
          <p:cNvSpPr>
            <a:spLocks noChangeArrowheads="1"/>
          </p:cNvSpPr>
          <p:nvPr/>
        </p:nvSpPr>
        <p:spPr bwMode="auto">
          <a:xfrm>
            <a:off x="8378825" y="6519863"/>
            <a:ext cx="36671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54" tIns="41427" rIns="82854" bIns="41427">
            <a:spAutoFit/>
          </a:bodyPr>
          <a:lstStyle/>
          <a:p>
            <a:r>
              <a:rPr lang="en-US" sz="1400" b="1">
                <a:solidFill>
                  <a:schemeClr val="bg1"/>
                </a:solidFill>
                <a:latin typeface="Tekton Pro Bold" pitchFamily="1" charset="0"/>
              </a:rPr>
              <a:t>17</a:t>
            </a:r>
          </a:p>
        </p:txBody>
      </p:sp>
      <p:sp>
        <p:nvSpPr>
          <p:cNvPr id="196622" name="Rectangle 119"/>
          <p:cNvSpPr>
            <a:spLocks noChangeArrowheads="1"/>
          </p:cNvSpPr>
          <p:nvPr/>
        </p:nvSpPr>
        <p:spPr bwMode="auto">
          <a:xfrm>
            <a:off x="4154488" y="6570663"/>
            <a:ext cx="8350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54" tIns="41427" rIns="82854" bIns="41427">
            <a:spAutoFit/>
          </a:bodyPr>
          <a:lstStyle/>
          <a:p>
            <a:r>
              <a:rPr lang="en-US" sz="1300" b="1">
                <a:solidFill>
                  <a:schemeClr val="bg1"/>
                </a:solidFill>
                <a:latin typeface="Tekton Pro BoldExt" pitchFamily="1" charset="0"/>
              </a:rPr>
              <a:t>I. Garzia</a:t>
            </a:r>
          </a:p>
        </p:txBody>
      </p:sp>
      <p:sp>
        <p:nvSpPr>
          <p:cNvPr id="196623" name="Rectangle 120"/>
          <p:cNvSpPr>
            <a:spLocks noChangeArrowheads="1"/>
          </p:cNvSpPr>
          <p:nvPr/>
        </p:nvSpPr>
        <p:spPr bwMode="auto">
          <a:xfrm>
            <a:off x="201613" y="6550025"/>
            <a:ext cx="176053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54" tIns="41427" rIns="82854" bIns="41427">
            <a:spAutoFit/>
          </a:bodyPr>
          <a:lstStyle/>
          <a:p>
            <a:r>
              <a:rPr lang="en-US" sz="1300" b="1">
                <a:solidFill>
                  <a:schemeClr val="bg1"/>
                </a:solidFill>
                <a:latin typeface="Tekton Pro BoldExt" pitchFamily="1" charset="0"/>
              </a:rPr>
              <a:t>QCD Evolution 2013</a:t>
            </a:r>
          </a:p>
        </p:txBody>
      </p:sp>
      <p:pic>
        <p:nvPicPr>
          <p:cNvPr id="196624" name="Picture 1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25" name="Rectangle 122"/>
          <p:cNvSpPr>
            <a:spLocks noChangeArrowheads="1"/>
          </p:cNvSpPr>
          <p:nvPr/>
        </p:nvSpPr>
        <p:spPr bwMode="auto">
          <a:xfrm>
            <a:off x="201613" y="144463"/>
            <a:ext cx="86423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54" tIns="41427" rIns="82854" bIns="41427">
            <a:spAutoFit/>
          </a:bodyPr>
          <a:lstStyle/>
          <a:p>
            <a:pPr algn="ctr"/>
            <a:r>
              <a:rPr lang="it-IT" sz="3300">
                <a:solidFill>
                  <a:schemeClr val="bg1"/>
                </a:solidFill>
                <a:latin typeface="American Typewriter" charset="0"/>
              </a:rPr>
              <a:t>Analysis Reference Frame (RF)</a:t>
            </a:r>
            <a:endParaRPr lang="en-US" sz="3300">
              <a:solidFill>
                <a:schemeClr val="bg1"/>
              </a:solidFill>
              <a:latin typeface="American Typewriter"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ea typeface="ＭＳ Ｐゴシック" pitchFamily="34" charset="-128"/>
              </a:rPr>
              <a:t>Gluon polarization</a:t>
            </a:r>
          </a:p>
        </p:txBody>
      </p:sp>
      <p:sp>
        <p:nvSpPr>
          <p:cNvPr id="35843"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3584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6242A28-7B4D-4FC9-8252-B53DD06B3B78}" type="slidenum">
              <a:rPr lang="en-US" sz="1400"/>
              <a:pPr eaLnBrk="1" hangingPunct="1"/>
              <a:t>11</a:t>
            </a:fld>
            <a:endParaRPr lang="en-US" sz="1400"/>
          </a:p>
        </p:txBody>
      </p:sp>
      <p:pic>
        <p:nvPicPr>
          <p:cNvPr id="35845" name="Picture 4" descr="Screen shot 2013-05-28 at 2.34.4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89100"/>
            <a:ext cx="39751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5"/>
          <p:cNvSpPr>
            <a:spLocks noChangeArrowheads="1"/>
          </p:cNvSpPr>
          <p:nvPr/>
        </p:nvSpPr>
        <p:spPr bwMode="auto">
          <a:xfrm>
            <a:off x="152400" y="5334000"/>
            <a:ext cx="4267200" cy="584200"/>
          </a:xfrm>
          <a:prstGeom prst="rect">
            <a:avLst/>
          </a:prstGeom>
          <a:solidFill>
            <a:srgbClr val="FFFF00"/>
          </a:solidFill>
          <a:ln w="9525">
            <a:solidFill>
              <a:schemeClr val="tx1"/>
            </a:solidFill>
            <a:miter lim="800000"/>
            <a:headEnd/>
            <a:tailEnd/>
          </a:ln>
        </p:spPr>
        <p:txBody>
          <a:bodyPr>
            <a:spAutoFit/>
          </a:bodyPr>
          <a:lstStyle/>
          <a:p>
            <a:r>
              <a:rPr lang="en-US" sz="1600"/>
              <a:t>Indication of small,  but non-0 </a:t>
            </a:r>
            <a:r>
              <a:rPr lang="en-US" sz="1600" b="1"/>
              <a:t>Δ</a:t>
            </a:r>
            <a:r>
              <a:rPr lang="en-US" sz="1600"/>
              <a:t>g from RHIC data, in particular STAR jet results</a:t>
            </a:r>
          </a:p>
        </p:txBody>
      </p:sp>
      <p:pic>
        <p:nvPicPr>
          <p:cNvPr id="35847" name="Picture 6" descr="Screen shot 2013-05-28 at 2.37.4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8200"/>
            <a:ext cx="1452563"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7" descr="Screen shot 2013-05-28 at 2.38.4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990600"/>
            <a:ext cx="3530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8" descr="Screen shot 2013-05-28 at 2.39.25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295400"/>
            <a:ext cx="30384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creen shot 2013-05-28 at 2.43.52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3810000"/>
            <a:ext cx="27813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shot 2013-05-28 at 2.44.19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24550" y="3779838"/>
            <a:ext cx="27368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1" descr="Screen shot 2013-05-28 at 2.49.46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5943600"/>
            <a:ext cx="2501900" cy="444500"/>
          </a:xfrm>
          <a:prstGeom prst="rect">
            <a:avLst/>
          </a:prstGeom>
          <a:solidFill>
            <a:srgbClr val="FFFF00"/>
          </a:solidFill>
          <a:ln w="9525">
            <a:solidFill>
              <a:schemeClr val="tx1"/>
            </a:solidFill>
            <a:miter lim="800000"/>
            <a:headEnd/>
            <a:tailEnd/>
          </a:ln>
        </p:spPr>
      </p:pic>
      <p:grpSp>
        <p:nvGrpSpPr>
          <p:cNvPr id="2" name="Group 16"/>
          <p:cNvGrpSpPr>
            <a:grpSpLocks/>
          </p:cNvGrpSpPr>
          <p:nvPr/>
        </p:nvGrpSpPr>
        <p:grpSpPr bwMode="auto">
          <a:xfrm>
            <a:off x="5562600" y="3775075"/>
            <a:ext cx="3429000" cy="2667000"/>
            <a:chOff x="5562600" y="3775075"/>
            <a:chExt cx="3429000" cy="2667000"/>
          </a:xfrm>
        </p:grpSpPr>
        <p:pic>
          <p:nvPicPr>
            <p:cNvPr id="35857" name="Picture 12" descr="Screen shot 2013-05-28 at 3.49.41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775075"/>
              <a:ext cx="34242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8" name="Rectangle 13"/>
            <p:cNvSpPr>
              <a:spLocks noChangeArrowheads="1"/>
            </p:cNvSpPr>
            <p:nvPr/>
          </p:nvSpPr>
          <p:spPr bwMode="auto">
            <a:xfrm>
              <a:off x="6019800" y="5638800"/>
              <a:ext cx="2971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a:t>&lt;</a:t>
              </a:r>
              <a:r>
                <a:rPr lang="en-US" sz="1100" b="1"/>
                <a:t>Δ</a:t>
              </a:r>
              <a:r>
                <a:rPr lang="en-US" sz="1100"/>
                <a:t>g/g&gt; =-0.06+/- 0.21+/ 0.08 (LO, &lt;x&gt;=0.11)</a:t>
              </a:r>
            </a:p>
            <a:p>
              <a:r>
                <a:rPr lang="en-US" sz="1100"/>
                <a:t>           =-0.13+/-0.15+/-0.15 (NLO, &lt;x&gt;=0.2)</a:t>
              </a:r>
            </a:p>
          </p:txBody>
        </p:sp>
      </p:grpSp>
      <p:grpSp>
        <p:nvGrpSpPr>
          <p:cNvPr id="3" name="Group 17"/>
          <p:cNvGrpSpPr>
            <a:grpSpLocks/>
          </p:cNvGrpSpPr>
          <p:nvPr/>
        </p:nvGrpSpPr>
        <p:grpSpPr bwMode="auto">
          <a:xfrm>
            <a:off x="4419600" y="6019800"/>
            <a:ext cx="1781175" cy="461963"/>
            <a:chOff x="4419600" y="6019800"/>
            <a:chExt cx="1781175" cy="461963"/>
          </a:xfrm>
        </p:grpSpPr>
        <p:pic>
          <p:nvPicPr>
            <p:cNvPr id="35855"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19600" y="6096000"/>
              <a:ext cx="482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6" name="Rectangle 1"/>
            <p:cNvSpPr>
              <a:spLocks noChangeArrowheads="1"/>
            </p:cNvSpPr>
            <p:nvPr/>
          </p:nvSpPr>
          <p:spPr bwMode="auto">
            <a:xfrm>
              <a:off x="4800600" y="6019800"/>
              <a:ext cx="140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Pibero Djawotho </a:t>
              </a:r>
            </a:p>
            <a:p>
              <a:r>
                <a:rPr lang="en-US" sz="1200">
                  <a:solidFill>
                    <a:srgbClr val="000000"/>
                  </a:solidFill>
                </a:rPr>
                <a:t>Claude Marchand </a:t>
              </a:r>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0B81B76-2728-489D-9CD0-DF8EE8B1AF3E}" type="slidenum">
              <a:rPr lang="fr-FR" sz="1400"/>
              <a:pPr eaLnBrk="1" hangingPunct="1"/>
              <a:t>12</a:t>
            </a:fld>
            <a:endParaRPr lang="fr-FR" sz="1400"/>
          </a:p>
        </p:txBody>
      </p:sp>
      <p:sp>
        <p:nvSpPr>
          <p:cNvPr id="37891" name="TextBox 9"/>
          <p:cNvSpPr txBox="1">
            <a:spLocks noChangeArrowheads="1"/>
          </p:cNvSpPr>
          <p:nvPr/>
        </p:nvSpPr>
        <p:spPr bwMode="auto">
          <a:xfrm>
            <a:off x="958850" y="0"/>
            <a:ext cx="2622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600"/>
              <a:t>Spin “pizza”</a:t>
            </a:r>
          </a:p>
        </p:txBody>
      </p:sp>
      <p:pic>
        <p:nvPicPr>
          <p:cNvPr id="37892" name="Picture 1"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76200"/>
            <a:ext cx="30019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9" name="Rectangle 4"/>
          <p:cNvSpPr>
            <a:spLocks noChangeArrowheads="1"/>
          </p:cNvSpPr>
          <p:nvPr/>
        </p:nvSpPr>
        <p:spPr bwMode="auto">
          <a:xfrm>
            <a:off x="1219200" y="4267200"/>
            <a:ext cx="6934200" cy="584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600"/>
              <a:t>The quark spin and gluon spin contributions are common to both the Bashinsky-Jaffe decomposition (LF) and the improved Ji decomposition .</a:t>
            </a:r>
          </a:p>
        </p:txBody>
      </p:sp>
      <p:grpSp>
        <p:nvGrpSpPr>
          <p:cNvPr id="2" name="Group 45"/>
          <p:cNvGrpSpPr>
            <a:grpSpLocks/>
          </p:cNvGrpSpPr>
          <p:nvPr/>
        </p:nvGrpSpPr>
        <p:grpSpPr bwMode="auto">
          <a:xfrm>
            <a:off x="4191000" y="4876800"/>
            <a:ext cx="4052888" cy="1027113"/>
            <a:chOff x="4191000" y="4876800"/>
            <a:chExt cx="4053032" cy="1027331"/>
          </a:xfrm>
        </p:grpSpPr>
        <p:sp>
          <p:nvSpPr>
            <p:cNvPr id="37935" name="Rectangle 18"/>
            <p:cNvSpPr>
              <a:spLocks noChangeArrowheads="1"/>
            </p:cNvSpPr>
            <p:nvPr/>
          </p:nvSpPr>
          <p:spPr bwMode="auto">
            <a:xfrm>
              <a:off x="4191000" y="5257800"/>
              <a:ext cx="3581400" cy="646331"/>
            </a:xfrm>
            <a:prstGeom prst="rect">
              <a:avLst/>
            </a:prstGeom>
            <a:solidFill>
              <a:srgbClr val="FFFF00"/>
            </a:solidFill>
            <a:ln w="9525">
              <a:solidFill>
                <a:schemeClr val="tx1"/>
              </a:solidFill>
              <a:miter lim="800000"/>
              <a:headEnd/>
              <a:tailEnd/>
            </a:ln>
          </p:spPr>
          <p:txBody>
            <a:bodyPr>
              <a:spAutoFit/>
            </a:bodyPr>
            <a:lstStyle/>
            <a:p>
              <a:r>
                <a:rPr lang="en-US" sz="1800"/>
                <a:t>Need to go </a:t>
              </a:r>
              <a:r>
                <a:rPr lang="en-US" sz="1800">
                  <a:solidFill>
                    <a:srgbClr val="FF0000"/>
                  </a:solidFill>
                </a:rPr>
                <a:t>to twist-3 </a:t>
              </a:r>
              <a:r>
                <a:rPr lang="en-US" sz="1800"/>
                <a:t>to compare kinetic and canonical quark OAM</a:t>
              </a:r>
            </a:p>
          </p:txBody>
        </p:sp>
        <p:sp>
          <p:nvSpPr>
            <p:cNvPr id="37936" name="TextBox 1"/>
            <p:cNvSpPr txBox="1">
              <a:spLocks noChangeArrowheads="1"/>
            </p:cNvSpPr>
            <p:nvPr/>
          </p:nvSpPr>
          <p:spPr bwMode="auto">
            <a:xfrm>
              <a:off x="5181600" y="4876800"/>
              <a:ext cx="306243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100"/>
                <a:t>Polyakov et al, ,Ji,Xiong &amp;Yuan, Hatta,Lorce,..</a:t>
              </a:r>
            </a:p>
          </p:txBody>
        </p:sp>
      </p:grpSp>
      <p:pic>
        <p:nvPicPr>
          <p:cNvPr id="43" name="Picture 42" descr="Screen shot 2013-05-30 at 10.41.11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8763" y="5105400"/>
            <a:ext cx="126523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0"/>
          <p:cNvGrpSpPr>
            <a:grpSpLocks/>
          </p:cNvGrpSpPr>
          <p:nvPr/>
        </p:nvGrpSpPr>
        <p:grpSpPr bwMode="auto">
          <a:xfrm>
            <a:off x="36513" y="2133600"/>
            <a:ext cx="5449887" cy="3802063"/>
            <a:chOff x="36513" y="2133600"/>
            <a:chExt cx="5449887" cy="3802063"/>
          </a:xfrm>
        </p:grpSpPr>
        <p:sp>
          <p:nvSpPr>
            <p:cNvPr id="37930" name="Rectangle 15"/>
            <p:cNvSpPr>
              <a:spLocks noChangeArrowheads="1"/>
            </p:cNvSpPr>
            <p:nvPr/>
          </p:nvSpPr>
          <p:spPr bwMode="auto">
            <a:xfrm>
              <a:off x="36513" y="5105400"/>
              <a:ext cx="3962400" cy="830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600"/>
                <a:t>potential orbital momentum, can  be interpreted as the orbital momentum generated due to </a:t>
              </a:r>
              <a:r>
                <a:rPr lang="en-US" sz="1600">
                  <a:solidFill>
                    <a:srgbClr val="FF0000"/>
                  </a:solidFill>
                </a:rPr>
                <a:t>the color force on quark</a:t>
              </a:r>
              <a:endParaRPr lang="en-US" sz="1600"/>
            </a:p>
          </p:txBody>
        </p:sp>
        <p:grpSp>
          <p:nvGrpSpPr>
            <p:cNvPr id="37931" name="Group 48"/>
            <p:cNvGrpSpPr>
              <a:grpSpLocks/>
            </p:cNvGrpSpPr>
            <p:nvPr/>
          </p:nvGrpSpPr>
          <p:grpSpPr bwMode="auto">
            <a:xfrm>
              <a:off x="3962400" y="2133600"/>
              <a:ext cx="1524000" cy="949325"/>
              <a:chOff x="3962400" y="2133600"/>
              <a:chExt cx="1524000" cy="949325"/>
            </a:xfrm>
          </p:grpSpPr>
          <p:sp>
            <p:nvSpPr>
              <p:cNvPr id="37932" name="Rectangle 50"/>
              <p:cNvSpPr>
                <a:spLocks noChangeArrowheads="1"/>
              </p:cNvSpPr>
              <p:nvPr/>
            </p:nvSpPr>
            <p:spPr bwMode="auto">
              <a:xfrm>
                <a:off x="3962400" y="2209800"/>
                <a:ext cx="1143000" cy="762000"/>
              </a:xfrm>
              <a:prstGeom prst="rect">
                <a:avLst/>
              </a:prstGeom>
              <a:solidFill>
                <a:schemeClr val="bg1"/>
              </a:solidFill>
              <a:ln w="9525">
                <a:solidFill>
                  <a:schemeClr val="tx1"/>
                </a:solidFill>
                <a:round/>
                <a:headEnd/>
                <a:tailEnd/>
              </a:ln>
            </p:spPr>
            <p:txBody>
              <a:bodyPr/>
              <a:lstStyle/>
              <a:p>
                <a:endParaRPr lang="it-IT"/>
              </a:p>
            </p:txBody>
          </p:sp>
          <p:pic>
            <p:nvPicPr>
              <p:cNvPr id="66576" name="Picture 16" descr="E:\Physique\Talks\QCD'N 12\GIE1pot.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0350" y="2133600"/>
                <a:ext cx="1416050" cy="9493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4" name="Picture 17"/>
              <p:cNvPicPr>
                <a:picLocks noChangeAspect="1" noChangeArrowheads="1"/>
              </p:cNvPicPr>
              <p:nvPr/>
            </p:nvPicPr>
            <p:blipFill>
              <a:blip r:embed="rId6">
                <a:extLst>
                  <a:ext uri="{28A0092B-C50C-407E-A947-70E740481C1C}">
                    <a14:useLocalDpi xmlns:a14="http://schemas.microsoft.com/office/drawing/2010/main" val="0"/>
                  </a:ext>
                </a:extLst>
              </a:blip>
              <a:srcRect t="10695" r="83003" b="53654"/>
              <a:stretch>
                <a:fillRect/>
              </a:stretch>
            </p:blipFill>
            <p:spPr bwMode="auto">
              <a:xfrm>
                <a:off x="4191000" y="2598738"/>
                <a:ext cx="457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grpSp>
      <p:grpSp>
        <p:nvGrpSpPr>
          <p:cNvPr id="5" name="Group 49"/>
          <p:cNvGrpSpPr>
            <a:grpSpLocks/>
          </p:cNvGrpSpPr>
          <p:nvPr/>
        </p:nvGrpSpPr>
        <p:grpSpPr bwMode="auto">
          <a:xfrm>
            <a:off x="76200" y="990600"/>
            <a:ext cx="8991600" cy="3048000"/>
            <a:chOff x="76200" y="990600"/>
            <a:chExt cx="8991600" cy="3048000"/>
          </a:xfrm>
        </p:grpSpPr>
        <p:grpSp>
          <p:nvGrpSpPr>
            <p:cNvPr id="37898" name="Group 46"/>
            <p:cNvGrpSpPr>
              <a:grpSpLocks/>
            </p:cNvGrpSpPr>
            <p:nvPr/>
          </p:nvGrpSpPr>
          <p:grpSpPr bwMode="auto">
            <a:xfrm>
              <a:off x="76200" y="990600"/>
              <a:ext cx="4267200" cy="3048000"/>
              <a:chOff x="76200" y="990600"/>
              <a:chExt cx="4267200" cy="3048000"/>
            </a:xfrm>
          </p:grpSpPr>
          <p:grpSp>
            <p:nvGrpSpPr>
              <p:cNvPr id="37915" name="Group 12"/>
              <p:cNvGrpSpPr>
                <a:grpSpLocks/>
              </p:cNvGrpSpPr>
              <p:nvPr/>
            </p:nvGrpSpPr>
            <p:grpSpPr bwMode="auto">
              <a:xfrm>
                <a:off x="838200" y="2138363"/>
                <a:ext cx="2636838" cy="1747837"/>
                <a:chOff x="1008063" y="2636838"/>
                <a:chExt cx="2636837" cy="1747837"/>
              </a:xfrm>
            </p:grpSpPr>
            <p:pic>
              <p:nvPicPr>
                <p:cNvPr id="66572" name="Picture 12" descr="E:\Physique\Talks\QCD'N 12\Ji_splitbis.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213" y="2659063"/>
                  <a:ext cx="2571749" cy="16224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14" descr="E:\Physique\Talks\QCD'N 12\GIE1pot.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3151" y="2763838"/>
                  <a:ext cx="2571749" cy="162083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3" descr="E:\Physique\Talks\QCD'N 12\GIE1Lg.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8063" y="2636838"/>
                  <a:ext cx="2571749" cy="16224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916" name="Rectangle 23"/>
              <p:cNvSpPr>
                <a:spLocks noChangeArrowheads="1"/>
              </p:cNvSpPr>
              <p:nvPr/>
            </p:nvSpPr>
            <p:spPr bwMode="auto">
              <a:xfrm>
                <a:off x="76200" y="1143000"/>
                <a:ext cx="4267200" cy="28956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7917" name="Text Box 97"/>
              <p:cNvSpPr txBox="1">
                <a:spLocks noChangeArrowheads="1"/>
              </p:cNvSpPr>
              <p:nvPr/>
            </p:nvSpPr>
            <p:spPr bwMode="auto">
              <a:xfrm>
                <a:off x="228600" y="990600"/>
                <a:ext cx="3962400" cy="46196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fr-BE">
                    <a:latin typeface="Tahoma" pitchFamily="34" charset="0"/>
                    <a:cs typeface="Tahoma" pitchFamily="34" charset="0"/>
                  </a:rPr>
                  <a:t>Ji decomposition </a:t>
                </a:r>
                <a:r>
                  <a:rPr lang="fr-BE" sz="1600">
                    <a:latin typeface="Tahoma" pitchFamily="34" charset="0"/>
                    <a:cs typeface="Tahoma" pitchFamily="34" charset="0"/>
                  </a:rPr>
                  <a:t>(Wakamatsu )</a:t>
                </a:r>
              </a:p>
            </p:txBody>
          </p:sp>
          <p:sp>
            <p:nvSpPr>
              <p:cNvPr id="37918" name="Text Box 53"/>
              <p:cNvSpPr txBox="1">
                <a:spLocks noChangeArrowheads="1"/>
              </p:cNvSpPr>
              <p:nvPr/>
            </p:nvSpPr>
            <p:spPr bwMode="auto">
              <a:xfrm>
                <a:off x="1524000" y="1676400"/>
                <a:ext cx="1219200" cy="304800"/>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fr-BE" sz="1400" b="1">
                    <a:latin typeface="Tahoma" pitchFamily="34" charset="0"/>
                    <a:cs typeface="Tahoma" pitchFamily="34" charset="0"/>
                  </a:rPr>
                  <a:t>Kinetic</a:t>
                </a:r>
              </a:p>
            </p:txBody>
          </p:sp>
          <p:cxnSp>
            <p:nvCxnSpPr>
              <p:cNvPr id="4" name="Connecteur droit avec flèche 40"/>
              <p:cNvCxnSpPr>
                <a:cxnSpLocks noChangeShapeType="1"/>
              </p:cNvCxnSpPr>
              <p:nvPr/>
            </p:nvCxnSpPr>
            <p:spPr bwMode="auto">
              <a:xfrm flipH="1">
                <a:off x="3124200" y="1905000"/>
                <a:ext cx="354013" cy="390525"/>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37920" name="Connecteur droit avec flèche 40"/>
              <p:cNvCxnSpPr>
                <a:cxnSpLocks noChangeShapeType="1"/>
              </p:cNvCxnSpPr>
              <p:nvPr/>
            </p:nvCxnSpPr>
            <p:spPr bwMode="auto">
              <a:xfrm flipV="1">
                <a:off x="838200" y="3505200"/>
                <a:ext cx="339725" cy="3810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37921" name="Connecteur droit avec flèche 40"/>
              <p:cNvCxnSpPr>
                <a:cxnSpLocks noChangeShapeType="1"/>
              </p:cNvCxnSpPr>
              <p:nvPr/>
            </p:nvCxnSpPr>
            <p:spPr bwMode="auto">
              <a:xfrm flipH="1" flipV="1">
                <a:off x="2971800" y="3581400"/>
                <a:ext cx="381000" cy="3048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37922" name="Connecteur droit avec flèche 40"/>
              <p:cNvCxnSpPr>
                <a:cxnSpLocks noChangeShapeType="1"/>
              </p:cNvCxnSpPr>
              <p:nvPr/>
            </p:nvCxnSpPr>
            <p:spPr bwMode="auto">
              <a:xfrm>
                <a:off x="838200" y="1981200"/>
                <a:ext cx="685800" cy="2286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pic>
            <p:nvPicPr>
              <p:cNvPr id="37923" name="Picture 2"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600200"/>
                <a:ext cx="3937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4" name="Picture 54"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1600200"/>
                <a:ext cx="327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5" name="Picture 57"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3657600"/>
                <a:ext cx="2952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6" name="Picture 59"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29000" y="3657600"/>
                <a:ext cx="519113"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9" name="Group 45"/>
            <p:cNvGrpSpPr>
              <a:grpSpLocks/>
            </p:cNvGrpSpPr>
            <p:nvPr/>
          </p:nvGrpSpPr>
          <p:grpSpPr bwMode="auto">
            <a:xfrm>
              <a:off x="4495800" y="990600"/>
              <a:ext cx="4572000" cy="3048000"/>
              <a:chOff x="4495800" y="990600"/>
              <a:chExt cx="4572000" cy="3048000"/>
            </a:xfrm>
          </p:grpSpPr>
          <p:grpSp>
            <p:nvGrpSpPr>
              <p:cNvPr id="37900" name="Group 4"/>
              <p:cNvGrpSpPr>
                <a:grpSpLocks/>
              </p:cNvGrpSpPr>
              <p:nvPr/>
            </p:nvGrpSpPr>
            <p:grpSpPr bwMode="auto">
              <a:xfrm>
                <a:off x="5410200" y="1905000"/>
                <a:ext cx="2662238" cy="1676400"/>
                <a:chOff x="5395913" y="2613025"/>
                <a:chExt cx="2662237" cy="1676400"/>
              </a:xfrm>
            </p:grpSpPr>
            <p:pic>
              <p:nvPicPr>
                <p:cNvPr id="66575" name="Picture 15" descr="E:\Physique\Talks\QCD'N 12\JiLq.png"/>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913" y="2667000"/>
                  <a:ext cx="2571749" cy="16208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4" descr="E:\Physique\Talks\QCD'N 12\GIE1pot.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1" y="2613025"/>
                  <a:ext cx="2571749" cy="16208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1" descr="E:\Physique\Talks\QCD'N 12\GIE1_splitbis.png"/>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9251" y="2667000"/>
                  <a:ext cx="2571749" cy="16224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901" name="Rectangle 23"/>
              <p:cNvSpPr>
                <a:spLocks noChangeArrowheads="1"/>
              </p:cNvSpPr>
              <p:nvPr/>
            </p:nvSpPr>
            <p:spPr bwMode="auto">
              <a:xfrm>
                <a:off x="4495800" y="1143000"/>
                <a:ext cx="4572000" cy="28956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7902" name="Text Box 97"/>
              <p:cNvSpPr txBox="1">
                <a:spLocks noChangeArrowheads="1"/>
              </p:cNvSpPr>
              <p:nvPr/>
            </p:nvSpPr>
            <p:spPr bwMode="auto">
              <a:xfrm>
                <a:off x="4572000" y="990600"/>
                <a:ext cx="4495800" cy="46196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fr-BE" sz="2000">
                    <a:latin typeface="Tahoma" pitchFamily="34" charset="0"/>
                    <a:cs typeface="Tahoma" pitchFamily="34" charset="0"/>
                  </a:rPr>
                  <a:t>Jaffe-Manohar</a:t>
                </a:r>
                <a:r>
                  <a:rPr lang="fr-BE" sz="1600">
                    <a:solidFill>
                      <a:srgbClr val="000000"/>
                    </a:solidFill>
                    <a:latin typeface="Tahoma" pitchFamily="34" charset="0"/>
                    <a:cs typeface="Tahoma" pitchFamily="34" charset="0"/>
                  </a:rPr>
                  <a:t>(Bashinsky,Chen,Hatta,Lorce)</a:t>
                </a:r>
                <a:r>
                  <a:rPr lang="fr-BE">
                    <a:latin typeface="Tahoma" pitchFamily="34" charset="0"/>
                    <a:cs typeface="Tahoma" pitchFamily="34" charset="0"/>
                  </a:rPr>
                  <a:t> </a:t>
                </a:r>
              </a:p>
            </p:txBody>
          </p:sp>
          <p:cxnSp>
            <p:nvCxnSpPr>
              <p:cNvPr id="37903" name="Connecteur droit avec flèche 40"/>
              <p:cNvCxnSpPr>
                <a:cxnSpLocks noChangeShapeType="1"/>
              </p:cNvCxnSpPr>
              <p:nvPr/>
            </p:nvCxnSpPr>
            <p:spPr bwMode="auto">
              <a:xfrm flipH="1">
                <a:off x="7543800" y="1905000"/>
                <a:ext cx="360363" cy="3810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37904" name="Connecteur droit avec flèche 40"/>
              <p:cNvCxnSpPr>
                <a:cxnSpLocks noChangeShapeType="1"/>
              </p:cNvCxnSpPr>
              <p:nvPr/>
            </p:nvCxnSpPr>
            <p:spPr bwMode="auto">
              <a:xfrm>
                <a:off x="5562600" y="1905000"/>
                <a:ext cx="304800" cy="3048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37905" name="Connecteur droit avec flèche 40"/>
              <p:cNvCxnSpPr>
                <a:cxnSpLocks noChangeShapeType="1"/>
              </p:cNvCxnSpPr>
              <p:nvPr/>
            </p:nvCxnSpPr>
            <p:spPr bwMode="auto">
              <a:xfrm flipH="1" flipV="1">
                <a:off x="7467600" y="3429000"/>
                <a:ext cx="381000" cy="3048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37906" name="Connecteur droit avec flèche 40"/>
              <p:cNvCxnSpPr>
                <a:cxnSpLocks noChangeShapeType="1"/>
              </p:cNvCxnSpPr>
              <p:nvPr/>
            </p:nvCxnSpPr>
            <p:spPr bwMode="auto">
              <a:xfrm flipV="1">
                <a:off x="5953125" y="3505200"/>
                <a:ext cx="142875" cy="339725"/>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pic>
            <p:nvPicPr>
              <p:cNvPr id="37907" name="Picture 3"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1600200"/>
                <a:ext cx="327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8" name="Picture 6"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572125" y="3632200"/>
                <a:ext cx="2968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9" name="Picture 11"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939088" y="3632200"/>
                <a:ext cx="51911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0" name="Text Box 53"/>
              <p:cNvSpPr txBox="1">
                <a:spLocks noChangeArrowheads="1"/>
              </p:cNvSpPr>
              <p:nvPr/>
            </p:nvSpPr>
            <p:spPr bwMode="auto">
              <a:xfrm>
                <a:off x="6096000" y="1600200"/>
                <a:ext cx="1219200" cy="304800"/>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fr-BE" sz="1400" b="1">
                    <a:latin typeface="Tahoma" pitchFamily="34" charset="0"/>
                    <a:cs typeface="Tahoma" pitchFamily="34" charset="0"/>
                  </a:rPr>
                  <a:t>Canonical</a:t>
                </a:r>
              </a:p>
            </p:txBody>
          </p:sp>
          <p:pic>
            <p:nvPicPr>
              <p:cNvPr id="37911" name="Picture 2"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24800" y="1600200"/>
                <a:ext cx="3937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anim calcmode="lin" valueType="num">
                                      <p:cBhvr>
                                        <p:cTn id="24" dur="1000" fill="hold"/>
                                        <p:tgtEl>
                                          <p:spTgt spid="43"/>
                                        </p:tgtEl>
                                        <p:attrNameLst>
                                          <p:attrName>ppt_x</p:attrName>
                                        </p:attrNameLst>
                                      </p:cBhvr>
                                      <p:tavLst>
                                        <p:tav tm="0">
                                          <p:val>
                                            <p:strVal val="#ppt_x"/>
                                          </p:val>
                                        </p:tav>
                                        <p:tav tm="100000">
                                          <p:val>
                                            <p:strVal val="#ppt_x"/>
                                          </p:val>
                                        </p:tav>
                                      </p:tavLst>
                                    </p:anim>
                                    <p:anim calcmode="lin" valueType="num">
                                      <p:cBhvr>
                                        <p:cTn id="25" dur="900" decel="100000" fill="hold"/>
                                        <p:tgtEl>
                                          <p:spTgt spid="4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2" descr="Screen shot 2013-05-22 at 6.11.1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4443413"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12"/>
          <p:cNvSpPr txBox="1">
            <a:spLocks noChangeArrowheads="1"/>
          </p:cNvSpPr>
          <p:nvPr/>
        </p:nvSpPr>
        <p:spPr bwMode="auto">
          <a:xfrm rot="-5400000">
            <a:off x="-107156" y="1123156"/>
            <a:ext cx="736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b="1"/>
              <a:t>xq(x)</a:t>
            </a:r>
          </a:p>
        </p:txBody>
      </p:sp>
      <p:pic>
        <p:nvPicPr>
          <p:cNvPr id="39940" name="Picture 12" descr="Screen shot 2013-05-22 at 6.11.4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163" y="1066800"/>
            <a:ext cx="3551237"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914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a:spLocks noChangeArrowheads="1"/>
          </p:cNvSpPr>
          <p:nvPr/>
        </p:nvSpPr>
        <p:spPr bwMode="auto">
          <a:xfrm>
            <a:off x="781050" y="1123950"/>
            <a:ext cx="3548063" cy="2390775"/>
          </a:xfrm>
          <a:custGeom>
            <a:avLst/>
            <a:gdLst>
              <a:gd name="T0" fmla="*/ 0 w 3547533"/>
              <a:gd name="T1" fmla="*/ 1785665 h 2391169"/>
              <a:gd name="T2" fmla="*/ 262505 w 3547533"/>
              <a:gd name="T3" fmla="*/ 837554 h 2391169"/>
              <a:gd name="T4" fmla="*/ 635095 w 3547533"/>
              <a:gd name="T5" fmla="*/ 134937 h 2391169"/>
              <a:gd name="T6" fmla="*/ 1016152 w 3547533"/>
              <a:gd name="T7" fmla="*/ 24888 h 2391169"/>
              <a:gd name="T8" fmla="*/ 1397209 w 3547533"/>
              <a:gd name="T9" fmla="*/ 448152 h 2391169"/>
              <a:gd name="T10" fmla="*/ 1549631 w 3547533"/>
              <a:gd name="T11" fmla="*/ 668249 h 2391169"/>
              <a:gd name="T12" fmla="*/ 1888348 w 3547533"/>
              <a:gd name="T13" fmla="*/ 1210027 h 2391169"/>
              <a:gd name="T14" fmla="*/ 2337149 w 3547533"/>
              <a:gd name="T15" fmla="*/ 1777199 h 2391169"/>
              <a:gd name="T16" fmla="*/ 2802885 w 3547533"/>
              <a:gd name="T17" fmla="*/ 2208928 h 2391169"/>
              <a:gd name="T18" fmla="*/ 3344833 w 3547533"/>
              <a:gd name="T19" fmla="*/ 2378234 h 2391169"/>
              <a:gd name="T20" fmla="*/ 3548063 w 3547533"/>
              <a:gd name="T21" fmla="*/ 2378234 h 23911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7533"/>
              <a:gd name="T34" fmla="*/ 0 h 2391169"/>
              <a:gd name="T35" fmla="*/ 3547533 w 3547533"/>
              <a:gd name="T36" fmla="*/ 2391169 h 23911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7533" h="2391169">
                <a:moveTo>
                  <a:pt x="0" y="1785959"/>
                </a:moveTo>
                <a:cubicBezTo>
                  <a:pt x="78316" y="1449409"/>
                  <a:pt x="156633" y="1112859"/>
                  <a:pt x="262466" y="837692"/>
                </a:cubicBezTo>
                <a:cubicBezTo>
                  <a:pt x="368299" y="562525"/>
                  <a:pt x="509411" y="270426"/>
                  <a:pt x="635000" y="134959"/>
                </a:cubicBezTo>
                <a:cubicBezTo>
                  <a:pt x="760589" y="-508"/>
                  <a:pt x="889000" y="-27319"/>
                  <a:pt x="1016000" y="24892"/>
                </a:cubicBezTo>
                <a:cubicBezTo>
                  <a:pt x="1143000" y="77103"/>
                  <a:pt x="1308100" y="340981"/>
                  <a:pt x="1397000" y="448226"/>
                </a:cubicBezTo>
                <a:cubicBezTo>
                  <a:pt x="1485900" y="555470"/>
                  <a:pt x="1467556" y="541359"/>
                  <a:pt x="1549400" y="668359"/>
                </a:cubicBezTo>
                <a:cubicBezTo>
                  <a:pt x="1631244" y="795359"/>
                  <a:pt x="1756833" y="1025371"/>
                  <a:pt x="1888066" y="1210226"/>
                </a:cubicBezTo>
                <a:cubicBezTo>
                  <a:pt x="2019299" y="1395081"/>
                  <a:pt x="2184400" y="1610981"/>
                  <a:pt x="2336800" y="1777492"/>
                </a:cubicBezTo>
                <a:cubicBezTo>
                  <a:pt x="2489200" y="1944003"/>
                  <a:pt x="2634544" y="2109103"/>
                  <a:pt x="2802466" y="2209292"/>
                </a:cubicBezTo>
                <a:cubicBezTo>
                  <a:pt x="2970388" y="2309481"/>
                  <a:pt x="3220155" y="2350404"/>
                  <a:pt x="3344333" y="2378626"/>
                </a:cubicBezTo>
                <a:cubicBezTo>
                  <a:pt x="3468511" y="2406848"/>
                  <a:pt x="3547533" y="2378626"/>
                  <a:pt x="3547533" y="2378626"/>
                </a:cubicBezTo>
              </a:path>
            </a:pathLst>
          </a:custGeom>
          <a:noFill/>
          <a:ln w="25400">
            <a:solidFill>
              <a:schemeClr val="tx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16" name="Freeform 15"/>
          <p:cNvSpPr>
            <a:spLocks noChangeArrowheads="1"/>
          </p:cNvSpPr>
          <p:nvPr/>
        </p:nvSpPr>
        <p:spPr bwMode="auto">
          <a:xfrm>
            <a:off x="782638" y="2133600"/>
            <a:ext cx="3279775" cy="1385888"/>
          </a:xfrm>
          <a:custGeom>
            <a:avLst/>
            <a:gdLst>
              <a:gd name="T0" fmla="*/ 3279775 w 3279192"/>
              <a:gd name="T1" fmla="*/ 1374020 h 1386072"/>
              <a:gd name="T2" fmla="*/ 2717528 w 3279192"/>
              <a:gd name="T3" fmla="*/ 1374020 h 1386072"/>
              <a:gd name="T4" fmla="*/ 2103221 w 3279192"/>
              <a:gd name="T5" fmla="*/ 1384429 h 1386072"/>
              <a:gd name="T6" fmla="*/ 1280674 w 3279192"/>
              <a:gd name="T7" fmla="*/ 1363611 h 1386072"/>
              <a:gd name="T8" fmla="*/ 603895 w 3279192"/>
              <a:gd name="T9" fmla="*/ 1186653 h 1386072"/>
              <a:gd name="T10" fmla="*/ 229064 w 3279192"/>
              <a:gd name="T11" fmla="*/ 811921 h 1386072"/>
              <a:gd name="T12" fmla="*/ 62472 w 3279192"/>
              <a:gd name="T13" fmla="*/ 333096 h 1386072"/>
              <a:gd name="T14" fmla="*/ 0 w 3279192"/>
              <a:gd name="T15" fmla="*/ 0 h 1386072"/>
              <a:gd name="T16" fmla="*/ 0 60000 65536"/>
              <a:gd name="T17" fmla="*/ 0 60000 65536"/>
              <a:gd name="T18" fmla="*/ 0 60000 65536"/>
              <a:gd name="T19" fmla="*/ 0 60000 65536"/>
              <a:gd name="T20" fmla="*/ 0 60000 65536"/>
              <a:gd name="T21" fmla="*/ 0 60000 65536"/>
              <a:gd name="T22" fmla="*/ 0 60000 65536"/>
              <a:gd name="T23" fmla="*/ 0 60000 65536"/>
              <a:gd name="T24" fmla="*/ 0 w 3279192"/>
              <a:gd name="T25" fmla="*/ 0 h 1386072"/>
              <a:gd name="T26" fmla="*/ 3279192 w 3279192"/>
              <a:gd name="T27" fmla="*/ 1386072 h 13860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79192" h="1386072">
                <a:moveTo>
                  <a:pt x="3279192" y="1374202"/>
                </a:moveTo>
                <a:lnTo>
                  <a:pt x="2717045" y="1374202"/>
                </a:lnTo>
                <a:cubicBezTo>
                  <a:pt x="2520988" y="1375937"/>
                  <a:pt x="2342280" y="1386348"/>
                  <a:pt x="2102847" y="1384613"/>
                </a:cubicBezTo>
                <a:cubicBezTo>
                  <a:pt x="1863414" y="1382878"/>
                  <a:pt x="1530289" y="1396759"/>
                  <a:pt x="1280446" y="1363792"/>
                </a:cubicBezTo>
                <a:cubicBezTo>
                  <a:pt x="1030603" y="1330825"/>
                  <a:pt x="779025" y="1278771"/>
                  <a:pt x="603788" y="1186811"/>
                </a:cubicBezTo>
                <a:cubicBezTo>
                  <a:pt x="428551" y="1094850"/>
                  <a:pt x="319244" y="954308"/>
                  <a:pt x="229023" y="812029"/>
                </a:cubicBezTo>
                <a:cubicBezTo>
                  <a:pt x="138802" y="669750"/>
                  <a:pt x="100631" y="468478"/>
                  <a:pt x="62461" y="333140"/>
                </a:cubicBezTo>
                <a:cubicBezTo>
                  <a:pt x="24291" y="197802"/>
                  <a:pt x="0" y="0"/>
                  <a:pt x="0" y="0"/>
                </a:cubicBezTo>
              </a:path>
            </a:pathLst>
          </a:custGeom>
          <a:noFill/>
          <a:ln w="25400">
            <a:solidFill>
              <a:schemeClr val="tx1"/>
            </a:solidFill>
            <a:prstDash val="sysDash"/>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pic>
        <p:nvPicPr>
          <p:cNvPr id="39944" name="Picture 16"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7100" y="3200400"/>
            <a:ext cx="203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7"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6963" y="1100138"/>
            <a:ext cx="241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73600" y="914400"/>
            <a:ext cx="4445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Box 19"/>
          <p:cNvSpPr txBox="1">
            <a:spLocks noChangeArrowheads="1"/>
          </p:cNvSpPr>
          <p:nvPr/>
        </p:nvSpPr>
        <p:spPr bwMode="auto">
          <a:xfrm>
            <a:off x="381000" y="4724400"/>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800100" indent="-3429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To understand better the dynamics we need</a:t>
            </a:r>
          </a:p>
          <a:p>
            <a:pPr lvl="1" eaLnBrk="1" hangingPunct="1">
              <a:buFont typeface="Arial" pitchFamily="34" charset="0"/>
              <a:buChar char="•"/>
            </a:pPr>
            <a:r>
              <a:rPr lang="en-US" sz="1800"/>
              <a:t>Study orbital motion, move from 1D to 3D </a:t>
            </a:r>
          </a:p>
          <a:p>
            <a:pPr lvl="1" eaLnBrk="1" hangingPunct="1">
              <a:buFont typeface="Arial" pitchFamily="34" charset="0"/>
              <a:buChar char="•"/>
            </a:pPr>
            <a:r>
              <a:rPr lang="en-US" sz="1800"/>
              <a:t>Study interactions and correlations encoded in higher twist distributions</a:t>
            </a:r>
          </a:p>
        </p:txBody>
      </p:sp>
      <p:sp>
        <p:nvSpPr>
          <p:cNvPr id="39948" name="TextBox 13"/>
          <p:cNvSpPr txBox="1">
            <a:spLocks noChangeArrowheads="1"/>
          </p:cNvSpPr>
          <p:nvPr/>
        </p:nvSpPr>
        <p:spPr bwMode="auto">
          <a:xfrm>
            <a:off x="1905000" y="101600"/>
            <a:ext cx="4381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a:t>Generalizing  1D PDFs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09E13C6-9580-4D92-A8D5-8933E58B2D33}" type="slidenum">
              <a:rPr lang="en-US" sz="1400"/>
              <a:pPr eaLnBrk="1" hangingPunct="1"/>
              <a:t>14</a:t>
            </a:fld>
            <a:endParaRPr lang="en-US" sz="1400"/>
          </a:p>
        </p:txBody>
      </p:sp>
      <p:sp>
        <p:nvSpPr>
          <p:cNvPr id="41987" name="Rectangle 2"/>
          <p:cNvSpPr>
            <a:spLocks noGrp="1" noChangeArrowheads="1"/>
          </p:cNvSpPr>
          <p:nvPr>
            <p:ph type="ctrTitle"/>
          </p:nvPr>
        </p:nvSpPr>
        <p:spPr>
          <a:xfrm>
            <a:off x="762000" y="304800"/>
            <a:ext cx="7772400" cy="304800"/>
          </a:xfrm>
        </p:spPr>
        <p:txBody>
          <a:bodyPr/>
          <a:lstStyle/>
          <a:p>
            <a:r>
              <a:rPr lang="en-US" sz="3200" smtClean="0">
                <a:ea typeface="ＭＳ Ｐゴシック" pitchFamily="34" charset="-128"/>
              </a:rPr>
              <a:t>k</a:t>
            </a:r>
            <a:r>
              <a:rPr lang="en-US" sz="3200" baseline="-25000" smtClean="0">
                <a:ea typeface="ＭＳ Ｐゴシック" pitchFamily="34" charset="-128"/>
              </a:rPr>
              <a:t>T</a:t>
            </a:r>
            <a:r>
              <a:rPr lang="en-US" sz="3200" smtClean="0">
                <a:ea typeface="ＭＳ Ｐゴシック" pitchFamily="34" charset="-128"/>
              </a:rPr>
              <a:t> and FSI</a:t>
            </a:r>
          </a:p>
        </p:txBody>
      </p:sp>
      <p:pic>
        <p:nvPicPr>
          <p:cNvPr id="41988" name="Picture 3" descr="nuctm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43088"/>
            <a:ext cx="2819400"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p:cNvSpPr txBox="1">
            <a:spLocks noChangeArrowheads="1"/>
          </p:cNvSpPr>
          <p:nvPr/>
        </p:nvSpPr>
        <p:spPr bwMode="auto">
          <a:xfrm>
            <a:off x="898525" y="1576388"/>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i="1">
                <a:latin typeface="Times New Roman" pitchFamily="18" charset="0"/>
              </a:rPr>
              <a:t>l</a:t>
            </a:r>
          </a:p>
        </p:txBody>
      </p:sp>
      <p:sp>
        <p:nvSpPr>
          <p:cNvPr id="41990" name="Rectangle 8"/>
          <p:cNvSpPr>
            <a:spLocks noChangeArrowheads="1"/>
          </p:cNvSpPr>
          <p:nvPr/>
        </p:nvSpPr>
        <p:spPr bwMode="auto">
          <a:xfrm>
            <a:off x="2057400" y="16144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i="1">
                <a:latin typeface="Times New Roman" pitchFamily="18" charset="0"/>
              </a:rPr>
              <a:t>l</a:t>
            </a:r>
            <a:r>
              <a:rPr lang="ja-JP" altLang="en-US" sz="1800" i="1">
                <a:latin typeface="Times New Roman" pitchFamily="18" charset="0"/>
              </a:rPr>
              <a:t>’</a:t>
            </a:r>
            <a:endParaRPr lang="en-US" sz="1800" i="1">
              <a:latin typeface="Times New Roman" pitchFamily="18" charset="0"/>
            </a:endParaRPr>
          </a:p>
        </p:txBody>
      </p:sp>
      <p:sp>
        <p:nvSpPr>
          <p:cNvPr id="41991" name="Text Box 9"/>
          <p:cNvSpPr txBox="1">
            <a:spLocks noChangeArrowheads="1"/>
          </p:cNvSpPr>
          <p:nvPr/>
        </p:nvSpPr>
        <p:spPr bwMode="auto">
          <a:xfrm>
            <a:off x="1279525" y="3098800"/>
            <a:ext cx="569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x,k</a:t>
            </a:r>
            <a:r>
              <a:rPr lang="en-US" sz="1800" baseline="-25000"/>
              <a:t>T</a:t>
            </a:r>
          </a:p>
        </p:txBody>
      </p:sp>
      <p:sp>
        <p:nvSpPr>
          <p:cNvPr id="41992" name="Text Box 13"/>
          <p:cNvSpPr txBox="1">
            <a:spLocks noChangeArrowheads="1"/>
          </p:cNvSpPr>
          <p:nvPr/>
        </p:nvSpPr>
        <p:spPr bwMode="auto">
          <a:xfrm>
            <a:off x="1279525" y="43180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proton</a:t>
            </a:r>
          </a:p>
        </p:txBody>
      </p:sp>
      <p:sp>
        <p:nvSpPr>
          <p:cNvPr id="41993" name="Text Box 14"/>
          <p:cNvSpPr txBox="1">
            <a:spLocks noChangeArrowheads="1"/>
          </p:cNvSpPr>
          <p:nvPr/>
        </p:nvSpPr>
        <p:spPr bwMode="auto">
          <a:xfrm>
            <a:off x="2362200" y="3976688"/>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spectator system</a:t>
            </a:r>
          </a:p>
        </p:txBody>
      </p:sp>
      <p:sp>
        <p:nvSpPr>
          <p:cNvPr id="442385" name="Text Box 17"/>
          <p:cNvSpPr txBox="1">
            <a:spLocks noChangeArrowheads="1"/>
          </p:cNvSpPr>
          <p:nvPr/>
        </p:nvSpPr>
        <p:spPr bwMode="auto">
          <a:xfrm>
            <a:off x="533400" y="5613400"/>
            <a:ext cx="8229600" cy="1016000"/>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Tx/>
              <a:buChar char="•"/>
            </a:pPr>
            <a:r>
              <a:rPr lang="en-US" sz="2000"/>
              <a:t>Experiments consistent with evolution  on &lt;k</a:t>
            </a:r>
            <a:r>
              <a:rPr lang="en-US" sz="2000" baseline="-25000"/>
              <a:t>T</a:t>
            </a:r>
            <a:r>
              <a:rPr lang="en-US" sz="2000" baseline="30000"/>
              <a:t>2</a:t>
            </a:r>
            <a:r>
              <a:rPr lang="en-US" sz="2000"/>
              <a:t>&gt; increasing with Q</a:t>
            </a:r>
            <a:r>
              <a:rPr lang="en-US" sz="2000" baseline="30000"/>
              <a:t>2</a:t>
            </a:r>
            <a:r>
              <a:rPr lang="en-US" sz="2000"/>
              <a:t>.</a:t>
            </a:r>
          </a:p>
          <a:p>
            <a:pPr eaLnBrk="1" hangingPunct="1">
              <a:buFontTx/>
              <a:buChar char="•"/>
            </a:pPr>
            <a:r>
              <a:rPr lang="en-US" sz="2000"/>
              <a:t>What is the source of the k</a:t>
            </a:r>
            <a:r>
              <a:rPr lang="en-US" sz="2000" baseline="-25000"/>
              <a:t>T </a:t>
            </a:r>
            <a:r>
              <a:rPr lang="en-US" sz="2000"/>
              <a:t>(dynamical vs static)?</a:t>
            </a:r>
          </a:p>
          <a:p>
            <a:pPr eaLnBrk="1" hangingPunct="1">
              <a:buFontTx/>
              <a:buChar char="•"/>
            </a:pPr>
            <a:r>
              <a:rPr lang="en-US" sz="2000"/>
              <a:t>What is the role of FSI and how they modify in medium </a:t>
            </a:r>
          </a:p>
        </p:txBody>
      </p:sp>
      <p:pic>
        <p:nvPicPr>
          <p:cNvPr id="41995" name="Picture 25"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1066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Text Box 36"/>
          <p:cNvSpPr txBox="1">
            <a:spLocks noChangeArrowheads="1"/>
          </p:cNvSpPr>
          <p:nvPr/>
        </p:nvSpPr>
        <p:spPr bwMode="auto">
          <a:xfrm>
            <a:off x="0" y="2209800"/>
            <a:ext cx="15176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BHS 2002</a:t>
            </a:r>
          </a:p>
          <a:p>
            <a:pPr eaLnBrk="1" hangingPunct="1"/>
            <a:r>
              <a:rPr lang="en-US" sz="1800"/>
              <a:t>Collins 2002</a:t>
            </a:r>
          </a:p>
          <a:p>
            <a:pPr eaLnBrk="1" hangingPunct="1"/>
            <a:r>
              <a:rPr lang="en-US" sz="1800"/>
              <a:t>Ji,Yuan 2002</a:t>
            </a:r>
          </a:p>
        </p:txBody>
      </p:sp>
      <p:pic>
        <p:nvPicPr>
          <p:cNvPr id="442406"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4800600"/>
            <a:ext cx="24384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408" name="Line 40"/>
          <p:cNvSpPr>
            <a:spLocks noChangeShapeType="1"/>
          </p:cNvSpPr>
          <p:nvPr/>
        </p:nvSpPr>
        <p:spPr bwMode="auto">
          <a:xfrm>
            <a:off x="2819400" y="3124200"/>
            <a:ext cx="1828800" cy="1752600"/>
          </a:xfrm>
          <a:prstGeom prst="line">
            <a:avLst/>
          </a:prstGeom>
          <a:noFill/>
          <a:ln w="57150">
            <a:solidFill>
              <a:srgbClr val="CC99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1999" name="Text Box 41"/>
          <p:cNvSpPr txBox="1">
            <a:spLocks noChangeArrowheads="1"/>
          </p:cNvSpPr>
          <p:nvPr/>
        </p:nvSpPr>
        <p:spPr bwMode="auto">
          <a:xfrm>
            <a:off x="76200" y="4911725"/>
            <a:ext cx="3886200"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 soft gluon exchanges included in the distribution function (gauge link)</a:t>
            </a:r>
          </a:p>
        </p:txBody>
      </p:sp>
      <p:sp>
        <p:nvSpPr>
          <p:cNvPr id="42000" name="Line 42"/>
          <p:cNvSpPr>
            <a:spLocks noChangeShapeType="1"/>
          </p:cNvSpPr>
          <p:nvPr/>
        </p:nvSpPr>
        <p:spPr bwMode="auto">
          <a:xfrm flipV="1">
            <a:off x="2057400" y="3429000"/>
            <a:ext cx="5334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2" name="Rectangle 31"/>
          <p:cNvSpPr>
            <a:spLocks noChangeArrowheads="1"/>
          </p:cNvSpPr>
          <p:nvPr/>
        </p:nvSpPr>
        <p:spPr bwMode="auto">
          <a:xfrm>
            <a:off x="3733800" y="1690688"/>
            <a:ext cx="4648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20000"/>
              </a:spcBef>
              <a:buClr>
                <a:schemeClr val="tx1"/>
              </a:buClr>
              <a:buFont typeface="Wingdings" pitchFamily="2" charset="2"/>
              <a:buChar char="Ø"/>
            </a:pPr>
            <a:r>
              <a:rPr lang="en-US" sz="1800">
                <a:solidFill>
                  <a:srgbClr val="3333CC"/>
                </a:solidFill>
              </a:rPr>
              <a:t> Complete definition of TMDs </a:t>
            </a:r>
            <a:r>
              <a:rPr lang="en-US" sz="1600">
                <a:solidFill>
                  <a:srgbClr val="3333CC"/>
                </a:solidFill>
              </a:rPr>
              <a:t>(Collins 2011  </a:t>
            </a:r>
            <a:r>
              <a:rPr lang="ja-JP" altLang="en-US" sz="1600">
                <a:solidFill>
                  <a:srgbClr val="3333CC"/>
                </a:solidFill>
              </a:rPr>
              <a:t>“</a:t>
            </a:r>
            <a:r>
              <a:rPr lang="en-US" altLang="ja-JP" sz="1600">
                <a:solidFill>
                  <a:srgbClr val="3333CC"/>
                </a:solidFill>
              </a:rPr>
              <a:t>Foundation of Perturbative QCD</a:t>
            </a:r>
            <a:r>
              <a:rPr lang="ja-JP" altLang="en-US" sz="1600">
                <a:solidFill>
                  <a:srgbClr val="3333CC"/>
                </a:solidFill>
              </a:rPr>
              <a:t>”</a:t>
            </a:r>
            <a:r>
              <a:rPr lang="en-US" altLang="ja-JP" sz="1600">
                <a:solidFill>
                  <a:srgbClr val="3333CC"/>
                </a:solidFill>
              </a:rPr>
              <a:t>) </a:t>
            </a:r>
            <a:endParaRPr lang="en-US" sz="1600">
              <a:solidFill>
                <a:srgbClr val="3333CC"/>
              </a:solidFill>
            </a:endParaRPr>
          </a:p>
        </p:txBody>
      </p:sp>
      <p:sp>
        <p:nvSpPr>
          <p:cNvPr id="33" name="Rectangle 33"/>
          <p:cNvSpPr>
            <a:spLocks noChangeArrowheads="1"/>
          </p:cNvSpPr>
          <p:nvPr/>
        </p:nvSpPr>
        <p:spPr bwMode="auto">
          <a:xfrm>
            <a:off x="3733800" y="2266950"/>
            <a:ext cx="4876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20000"/>
              </a:spcBef>
              <a:buClr>
                <a:schemeClr val="tx1"/>
              </a:buClr>
              <a:buFont typeface="Wingdings" pitchFamily="2" charset="2"/>
              <a:buChar char="Ø"/>
            </a:pPr>
            <a:r>
              <a:rPr lang="en-US" sz="1800">
                <a:solidFill>
                  <a:srgbClr val="3333CC"/>
                </a:solidFill>
              </a:rPr>
              <a:t>Evolution of TMDs, </a:t>
            </a:r>
            <a:r>
              <a:rPr lang="en-US" sz="1600">
                <a:solidFill>
                  <a:srgbClr val="3333CC"/>
                </a:solidFill>
              </a:rPr>
              <a:t>(Collins,Aybat,Rogers 2011</a:t>
            </a:r>
            <a:r>
              <a:rPr lang="en-US" sz="1400">
                <a:solidFill>
                  <a:srgbClr val="3333CC"/>
                </a:solidFill>
              </a:rPr>
              <a:t>)</a:t>
            </a:r>
          </a:p>
        </p:txBody>
      </p:sp>
      <p:sp>
        <p:nvSpPr>
          <p:cNvPr id="34" name="Rectangle 33"/>
          <p:cNvSpPr>
            <a:spLocks noChangeArrowheads="1"/>
          </p:cNvSpPr>
          <p:nvPr/>
        </p:nvSpPr>
        <p:spPr bwMode="auto">
          <a:xfrm>
            <a:off x="3657600" y="2667000"/>
            <a:ext cx="5486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20000"/>
              </a:spcBef>
              <a:buClr>
                <a:schemeClr val="tx1"/>
              </a:buClr>
              <a:buFont typeface="Wingdings" pitchFamily="2" charset="2"/>
              <a:buChar char="Ø"/>
            </a:pPr>
            <a:r>
              <a:rPr lang="en-US" sz="1800">
                <a:solidFill>
                  <a:srgbClr val="3333CC"/>
                </a:solidFill>
              </a:rPr>
              <a:t>TMDs on Lattice, </a:t>
            </a:r>
            <a:r>
              <a:rPr lang="en-US" sz="1600">
                <a:solidFill>
                  <a:srgbClr val="3333CC"/>
                </a:solidFill>
              </a:rPr>
              <a:t>(Musch, Haegler et al. 2011, Ji 2013)</a:t>
            </a:r>
          </a:p>
        </p:txBody>
      </p:sp>
      <p:sp>
        <p:nvSpPr>
          <p:cNvPr id="35" name="Rectangle 34"/>
          <p:cNvSpPr>
            <a:spLocks noChangeArrowheads="1"/>
          </p:cNvSpPr>
          <p:nvPr/>
        </p:nvSpPr>
        <p:spPr bwMode="auto">
          <a:xfrm>
            <a:off x="4535488" y="3800475"/>
            <a:ext cx="47132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20000"/>
              </a:spcBef>
              <a:buClr>
                <a:schemeClr val="tx1"/>
              </a:buClr>
            </a:pPr>
            <a:endParaRPr lang="en-US" sz="1600">
              <a:solidFill>
                <a:srgbClr val="3333CC"/>
              </a:solidFill>
            </a:endParaRPr>
          </a:p>
          <a:p>
            <a:pPr>
              <a:lnSpc>
                <a:spcPct val="80000"/>
              </a:lnSpc>
              <a:spcBef>
                <a:spcPct val="20000"/>
              </a:spcBef>
              <a:buClr>
                <a:schemeClr val="tx1"/>
              </a:buClr>
              <a:buFont typeface="Wingdings" pitchFamily="2" charset="2"/>
              <a:buChar char="Ø"/>
            </a:pPr>
            <a:r>
              <a:rPr lang="en-US" sz="1800">
                <a:solidFill>
                  <a:srgbClr val="3333CC"/>
                </a:solidFill>
              </a:rPr>
              <a:t>k</a:t>
            </a:r>
            <a:r>
              <a:rPr lang="en-US" sz="1800" baseline="-25000">
                <a:solidFill>
                  <a:srgbClr val="3333CC"/>
                </a:solidFill>
              </a:rPr>
              <a:t>T</a:t>
            </a:r>
            <a:r>
              <a:rPr lang="en-US" sz="1800">
                <a:solidFill>
                  <a:srgbClr val="3333CC"/>
                </a:solidFill>
              </a:rPr>
              <a:t>-dependent flavor decomposition </a:t>
            </a:r>
            <a:r>
              <a:rPr lang="en-US" sz="1600">
                <a:solidFill>
                  <a:srgbClr val="3333CC"/>
                </a:solidFill>
              </a:rPr>
              <a:t>(BGMP procedure,2011)</a:t>
            </a:r>
            <a:endParaRPr lang="en-US" sz="1800" baseline="-25000">
              <a:solidFill>
                <a:srgbClr val="3333CC"/>
              </a:solidFill>
            </a:endParaRPr>
          </a:p>
        </p:txBody>
      </p:sp>
      <p:sp>
        <p:nvSpPr>
          <p:cNvPr id="42005" name="Rectangle 31"/>
          <p:cNvSpPr>
            <a:spLocks noChangeArrowheads="1"/>
          </p:cNvSpPr>
          <p:nvPr/>
        </p:nvSpPr>
        <p:spPr bwMode="auto">
          <a:xfrm>
            <a:off x="3276600" y="914400"/>
            <a:ext cx="54546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20000"/>
              </a:spcBef>
              <a:buClr>
                <a:schemeClr val="tx1"/>
              </a:buClr>
              <a:buFont typeface="Wingdings" pitchFamily="2" charset="2"/>
              <a:buChar char="Ø"/>
            </a:pPr>
            <a:r>
              <a:rPr lang="en-US" sz="1800">
                <a:solidFill>
                  <a:srgbClr val="3333CC"/>
                </a:solidFill>
              </a:rPr>
              <a:t>Factorization proven for small  k</a:t>
            </a:r>
            <a:r>
              <a:rPr lang="en-US" sz="1800" baseline="-25000">
                <a:solidFill>
                  <a:srgbClr val="3333CC"/>
                </a:solidFill>
              </a:rPr>
              <a:t>T</a:t>
            </a:r>
            <a:r>
              <a:rPr lang="en-US" sz="1600" baseline="-25000">
                <a:solidFill>
                  <a:srgbClr val="3333CC"/>
                </a:solidFill>
              </a:rPr>
              <a:t> </a:t>
            </a:r>
            <a:r>
              <a:rPr lang="en-US" sz="1600">
                <a:solidFill>
                  <a:srgbClr val="3333CC"/>
                </a:solidFill>
              </a:rPr>
              <a:t>(Ji,Ma,Yuan 2005)</a:t>
            </a:r>
          </a:p>
        </p:txBody>
      </p:sp>
      <p:sp>
        <p:nvSpPr>
          <p:cNvPr id="38" name="Rectangle 37"/>
          <p:cNvSpPr>
            <a:spLocks noChangeArrowheads="1"/>
          </p:cNvSpPr>
          <p:nvPr/>
        </p:nvSpPr>
        <p:spPr bwMode="auto">
          <a:xfrm>
            <a:off x="4495800" y="3200400"/>
            <a:ext cx="44958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20000"/>
              </a:spcBef>
              <a:buClr>
                <a:schemeClr val="tx1"/>
              </a:buClr>
              <a:buFont typeface="Wingdings" pitchFamily="2" charset="2"/>
              <a:buChar char="Ø"/>
            </a:pPr>
            <a:r>
              <a:rPr lang="en-US" sz="1800">
                <a:solidFill>
                  <a:srgbClr val="3333CC"/>
                </a:solidFill>
              </a:rPr>
              <a:t>Color Lorentz Force acting on ejected quark, torque along trajectory (</a:t>
            </a:r>
            <a:r>
              <a:rPr lang="en-US" sz="1400">
                <a:solidFill>
                  <a:srgbClr val="3333CC"/>
                </a:solidFill>
              </a:rPr>
              <a:t>Burkardt 2008, 2012</a:t>
            </a:r>
            <a:r>
              <a:rPr lang="en-US" sz="1600">
                <a:solidFill>
                  <a:srgbClr val="3333CC"/>
                </a:solidFill>
              </a:rPr>
              <a:t>)</a:t>
            </a:r>
          </a:p>
        </p:txBody>
      </p:sp>
      <p:sp>
        <p:nvSpPr>
          <p:cNvPr id="25622" name="Rectangle 31"/>
          <p:cNvSpPr>
            <a:spLocks noChangeArrowheads="1"/>
          </p:cNvSpPr>
          <p:nvPr/>
        </p:nvSpPr>
        <p:spPr bwMode="auto">
          <a:xfrm>
            <a:off x="3505200" y="1277938"/>
            <a:ext cx="5762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20000"/>
              </a:spcBef>
              <a:buClr>
                <a:schemeClr val="tx1"/>
              </a:buClr>
              <a:buFont typeface="Wingdings" pitchFamily="2" charset="2"/>
              <a:buChar char="Ø"/>
            </a:pPr>
            <a:r>
              <a:rPr lang="en-US" sz="1800">
                <a:solidFill>
                  <a:srgbClr val="3333CC"/>
                </a:solidFill>
              </a:rPr>
              <a:t>Medium modifications of k</a:t>
            </a:r>
            <a:r>
              <a:rPr lang="en-US" sz="1800" baseline="-25000">
                <a:solidFill>
                  <a:srgbClr val="3333CC"/>
                </a:solidFill>
              </a:rPr>
              <a:t>T</a:t>
            </a:r>
            <a:r>
              <a:rPr lang="en-US" sz="1600" baseline="-25000">
                <a:solidFill>
                  <a:srgbClr val="3333CC"/>
                </a:solidFill>
              </a:rPr>
              <a:t> </a:t>
            </a:r>
            <a:r>
              <a:rPr lang="en-US" sz="1600">
                <a:solidFill>
                  <a:srgbClr val="3333CC"/>
                </a:solidFill>
              </a:rPr>
              <a:t>PDFs (</a:t>
            </a:r>
            <a:r>
              <a:rPr lang="en-US" sz="1400">
                <a:solidFill>
                  <a:srgbClr val="3333CC"/>
                </a:solidFill>
              </a:rPr>
              <a:t>Tang, Wang, Zhou 2008</a:t>
            </a:r>
            <a:r>
              <a:rPr lang="en-US" sz="1600">
                <a:solidFill>
                  <a:srgbClr val="3333CC"/>
                </a:solidFill>
              </a:rPr>
              <a:t>)</a:t>
            </a:r>
          </a:p>
        </p:txBody>
      </p:sp>
      <p:sp>
        <p:nvSpPr>
          <p:cNvPr id="42008"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42385"/>
                                        </p:tgtEl>
                                        <p:attrNameLst>
                                          <p:attrName>style.visibility</p:attrName>
                                        </p:attrNameLst>
                                      </p:cBhvr>
                                      <p:to>
                                        <p:strVal val="visible"/>
                                      </p:to>
                                    </p:set>
                                    <p:animEffect transition="in" filter="blinds(horizontal)">
                                      <p:cBhvr>
                                        <p:cTn id="21" dur="500"/>
                                        <p:tgtEl>
                                          <p:spTgt spid="44238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42408"/>
                                        </p:tgtEl>
                                        <p:attrNameLst>
                                          <p:attrName>style.visibility</p:attrName>
                                        </p:attrNameLst>
                                      </p:cBhvr>
                                      <p:to>
                                        <p:strVal val="visible"/>
                                      </p:to>
                                    </p:set>
                                    <p:animEffect transition="in" filter="blinds(horizontal)">
                                      <p:cBhvr>
                                        <p:cTn id="26" dur="500"/>
                                        <p:tgtEl>
                                          <p:spTgt spid="442408"/>
                                        </p:tgtEl>
                                      </p:cBhvr>
                                    </p:animEffect>
                                  </p:childTnLst>
                                </p:cTn>
                              </p:par>
                              <p:par>
                                <p:cTn id="27" presetID="3" presetClass="entr" presetSubtype="10" fill="hold" nodeType="withEffect">
                                  <p:stCondLst>
                                    <p:cond delay="0"/>
                                  </p:stCondLst>
                                  <p:childTnLst>
                                    <p:set>
                                      <p:cBhvr>
                                        <p:cTn id="28" dur="1" fill="hold">
                                          <p:stCondLst>
                                            <p:cond delay="0"/>
                                          </p:stCondLst>
                                        </p:cTn>
                                        <p:tgtEl>
                                          <p:spTgt spid="442406"/>
                                        </p:tgtEl>
                                        <p:attrNameLst>
                                          <p:attrName>style.visibility</p:attrName>
                                        </p:attrNameLst>
                                      </p:cBhvr>
                                      <p:to>
                                        <p:strVal val="visible"/>
                                      </p:to>
                                    </p:set>
                                    <p:animEffect transition="in" filter="blinds(horizontal)">
                                      <p:cBhvr>
                                        <p:cTn id="29" dur="500"/>
                                        <p:tgtEl>
                                          <p:spTgt spid="442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85" grpId="0" animBg="1"/>
      <p:bldP spid="442408" grpId="0" animBg="1"/>
      <p:bldP spid="32" grpId="0"/>
      <p:bldP spid="33" grpId="0"/>
      <p:bldP spid="34" grpId="0"/>
      <p:bldP spid="35" grpId="0"/>
      <p:bldP spid="38" grpId="0"/>
      <p:bldP spid="256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1"/>
          </p:nvPr>
        </p:nvSpPr>
        <p:spPr>
          <a:xfrm>
            <a:off x="6781800" y="6553200"/>
            <a:ext cx="2133600"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0F6A14E-933B-421E-AD5B-7479717C384D}" type="slidenum">
              <a:rPr lang="it-IT" sz="1400"/>
              <a:pPr eaLnBrk="1" hangingPunct="1"/>
              <a:t>15</a:t>
            </a:fld>
            <a:endParaRPr lang="it-IT" sz="1400"/>
          </a:p>
        </p:txBody>
      </p:sp>
      <p:sp>
        <p:nvSpPr>
          <p:cNvPr id="44035" name="Rectangle 2"/>
          <p:cNvSpPr>
            <a:spLocks noGrp="1" noChangeArrowheads="1"/>
          </p:cNvSpPr>
          <p:nvPr>
            <p:ph type="title"/>
          </p:nvPr>
        </p:nvSpPr>
        <p:spPr>
          <a:xfrm>
            <a:off x="533400" y="-19050"/>
            <a:ext cx="7467600" cy="685800"/>
          </a:xfrm>
        </p:spPr>
        <p:txBody>
          <a:bodyPr/>
          <a:lstStyle/>
          <a:p>
            <a:pPr eaLnBrk="1" hangingPunct="1"/>
            <a:r>
              <a:rPr lang="en-US" b="1" smtClean="0">
                <a:ea typeface="ＭＳ Ｐゴシック" pitchFamily="34" charset="-128"/>
              </a:rPr>
              <a:t>3D structure of the nucleon</a:t>
            </a:r>
          </a:p>
        </p:txBody>
      </p:sp>
      <p:pic>
        <p:nvPicPr>
          <p:cNvPr id="44036" name="Picture 5" descr="wigner2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1620838"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7" name="Group 2"/>
          <p:cNvGrpSpPr>
            <a:grpSpLocks/>
          </p:cNvGrpSpPr>
          <p:nvPr/>
        </p:nvGrpSpPr>
        <p:grpSpPr bwMode="auto">
          <a:xfrm>
            <a:off x="2286000" y="1295400"/>
            <a:ext cx="2895600" cy="1447800"/>
            <a:chOff x="2514600" y="1405619"/>
            <a:chExt cx="2305050" cy="1032781"/>
          </a:xfrm>
        </p:grpSpPr>
        <p:pic>
          <p:nvPicPr>
            <p:cNvPr id="44061" name="Picture 8" descr="cur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494800"/>
              <a:ext cx="2209800" cy="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2" name="Text Box 9"/>
            <p:cNvSpPr txBox="1">
              <a:spLocks noChangeArrowheads="1"/>
            </p:cNvSpPr>
            <p:nvPr/>
          </p:nvSpPr>
          <p:spPr bwMode="auto">
            <a:xfrm>
              <a:off x="4495800" y="1405619"/>
              <a:ext cx="323850" cy="36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800"/>
                <a:t>h</a:t>
              </a:r>
            </a:p>
          </p:txBody>
        </p:sp>
        <p:sp>
          <p:nvSpPr>
            <p:cNvPr id="44063" name="Text Box 10"/>
            <p:cNvSpPr txBox="1">
              <a:spLocks noChangeArrowheads="1"/>
            </p:cNvSpPr>
            <p:nvPr/>
          </p:nvSpPr>
          <p:spPr bwMode="auto">
            <a:xfrm>
              <a:off x="3143250" y="2096058"/>
              <a:ext cx="666750" cy="3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400"/>
                <a:t>TMDs</a:t>
              </a:r>
            </a:p>
          </p:txBody>
        </p:sp>
      </p:grpSp>
      <p:sp>
        <p:nvSpPr>
          <p:cNvPr id="44038" name="Text Box 11"/>
          <p:cNvSpPr txBox="1">
            <a:spLocks noChangeArrowheads="1"/>
          </p:cNvSpPr>
          <p:nvPr/>
        </p:nvSpPr>
        <p:spPr bwMode="auto">
          <a:xfrm>
            <a:off x="-76200" y="7620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Semi-Inclusive processes and </a:t>
            </a:r>
            <a:r>
              <a:rPr lang="en-US" sz="2000">
                <a:solidFill>
                  <a:srgbClr val="0000FF"/>
                </a:solidFill>
              </a:rPr>
              <a:t>transverse momentum distributions</a:t>
            </a:r>
          </a:p>
        </p:txBody>
      </p:sp>
      <p:pic>
        <p:nvPicPr>
          <p:cNvPr id="44039" name="Picture 25" descr="screenshot_1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838200"/>
            <a:ext cx="18288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24" descr="screenshot_1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1976438"/>
            <a:ext cx="190500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Box 26"/>
          <p:cNvSpPr txBox="1">
            <a:spLocks noChangeArrowheads="1"/>
          </p:cNvSpPr>
          <p:nvPr/>
        </p:nvSpPr>
        <p:spPr bwMode="auto">
          <a:xfrm>
            <a:off x="7696200" y="8382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up</a:t>
            </a:r>
          </a:p>
        </p:txBody>
      </p:sp>
      <p:sp>
        <p:nvSpPr>
          <p:cNvPr id="44042" name="TextBox 27"/>
          <p:cNvSpPr txBox="1">
            <a:spLocks noChangeArrowheads="1"/>
          </p:cNvSpPr>
          <p:nvPr/>
        </p:nvSpPr>
        <p:spPr bwMode="auto">
          <a:xfrm>
            <a:off x="7696200" y="19923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down</a:t>
            </a:r>
          </a:p>
        </p:txBody>
      </p:sp>
      <p:pic>
        <p:nvPicPr>
          <p:cNvPr id="44043" name="Picture 29" descr="screenshot_2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34400" y="914400"/>
            <a:ext cx="368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4" name="Rectangle 32"/>
          <p:cNvSpPr>
            <a:spLocks noChangeArrowheads="1"/>
          </p:cNvSpPr>
          <p:nvPr/>
        </p:nvSpPr>
        <p:spPr bwMode="auto">
          <a:xfrm>
            <a:off x="7543800" y="18288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Pasquini  &amp; Yuan</a:t>
            </a:r>
          </a:p>
        </p:txBody>
      </p:sp>
      <p:pic>
        <p:nvPicPr>
          <p:cNvPr id="44045" name="Picture 32" descr="screenshot_06.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1219200"/>
            <a:ext cx="21018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Oval 9"/>
          <p:cNvSpPr>
            <a:spLocks noChangeArrowheads="1"/>
          </p:cNvSpPr>
          <p:nvPr/>
        </p:nvSpPr>
        <p:spPr bwMode="auto">
          <a:xfrm>
            <a:off x="6629400" y="1828800"/>
            <a:ext cx="457200" cy="381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grpSp>
        <p:nvGrpSpPr>
          <p:cNvPr id="3" name="Group 30"/>
          <p:cNvGrpSpPr>
            <a:grpSpLocks/>
          </p:cNvGrpSpPr>
          <p:nvPr/>
        </p:nvGrpSpPr>
        <p:grpSpPr bwMode="auto">
          <a:xfrm>
            <a:off x="76200" y="3105150"/>
            <a:ext cx="8915400" cy="3440113"/>
            <a:chOff x="76200" y="3105150"/>
            <a:chExt cx="8915400" cy="3440113"/>
          </a:xfrm>
        </p:grpSpPr>
        <p:sp>
          <p:nvSpPr>
            <p:cNvPr id="44049" name="Text Box 3"/>
            <p:cNvSpPr txBox="1">
              <a:spLocks noChangeArrowheads="1"/>
            </p:cNvSpPr>
            <p:nvPr/>
          </p:nvSpPr>
          <p:spPr bwMode="auto">
            <a:xfrm>
              <a:off x="76200" y="5715000"/>
              <a:ext cx="7162800" cy="830263"/>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Wide kinematic coverage of large acceptance detectors allows studies of exclusive (GPDs) and semi-inclusive (TMDs) processes providing complementary information on transverse structure of nucleon</a:t>
              </a:r>
            </a:p>
          </p:txBody>
        </p:sp>
        <p:pic>
          <p:nvPicPr>
            <p:cNvPr id="44050" name="Picture 14" descr="wigner2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657600"/>
              <a:ext cx="17526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1" name="Text Box 19"/>
            <p:cNvSpPr txBox="1">
              <a:spLocks noChangeArrowheads="1"/>
            </p:cNvSpPr>
            <p:nvPr/>
          </p:nvSpPr>
          <p:spPr bwMode="auto">
            <a:xfrm>
              <a:off x="76200" y="31051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Hard exclusive processes and </a:t>
              </a:r>
              <a:r>
                <a:rPr lang="en-US" sz="2000">
                  <a:solidFill>
                    <a:srgbClr val="0000FF"/>
                  </a:solidFill>
                </a:rPr>
                <a:t>spatial distributions of partons</a:t>
              </a:r>
            </a:p>
          </p:txBody>
        </p:sp>
        <p:grpSp>
          <p:nvGrpSpPr>
            <p:cNvPr id="44052" name="Group 4"/>
            <p:cNvGrpSpPr>
              <a:grpSpLocks/>
            </p:cNvGrpSpPr>
            <p:nvPr/>
          </p:nvGrpSpPr>
          <p:grpSpPr bwMode="auto">
            <a:xfrm>
              <a:off x="2133600" y="3886200"/>
              <a:ext cx="2819400" cy="1219200"/>
              <a:chOff x="2438400" y="3886200"/>
              <a:chExt cx="2819400" cy="1219200"/>
            </a:xfrm>
          </p:grpSpPr>
          <p:pic>
            <p:nvPicPr>
              <p:cNvPr id="44058" name="Picture 17" descr="h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3886200"/>
                <a:ext cx="2819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9" name="Text Box 18"/>
              <p:cNvSpPr txBox="1">
                <a:spLocks noChangeArrowheads="1"/>
              </p:cNvSpPr>
              <p:nvPr/>
            </p:nvSpPr>
            <p:spPr bwMode="auto">
              <a:xfrm>
                <a:off x="4216400" y="3892550"/>
                <a:ext cx="481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800">
                    <a:latin typeface="Symbol" pitchFamily="18" charset="2"/>
                  </a:rPr>
                  <a:t>g</a:t>
                </a:r>
                <a:r>
                  <a:rPr lang="en-US" sz="1800"/>
                  <a:t>,h</a:t>
                </a:r>
              </a:p>
            </p:txBody>
          </p:sp>
          <p:sp>
            <p:nvSpPr>
              <p:cNvPr id="44060" name="Text Box 20"/>
              <p:cNvSpPr txBox="1">
                <a:spLocks noChangeArrowheads="1"/>
              </p:cNvSpPr>
              <p:nvPr/>
            </p:nvSpPr>
            <p:spPr bwMode="auto">
              <a:xfrm>
                <a:off x="3276600" y="4800600"/>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400"/>
                  <a:t>GPDs</a:t>
                </a:r>
              </a:p>
            </p:txBody>
          </p:sp>
        </p:grpSp>
        <p:pic>
          <p:nvPicPr>
            <p:cNvPr id="44053" name="Picture 22" descr="screenshot_10.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54888" y="3482975"/>
              <a:ext cx="1560512"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23" descr="screenshot_11.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88213" y="4624388"/>
              <a:ext cx="16398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Rectangle 39"/>
            <p:cNvSpPr>
              <a:spLocks noChangeArrowheads="1"/>
            </p:cNvSpPr>
            <p:nvPr/>
          </p:nvSpPr>
          <p:spPr bwMode="auto">
            <a:xfrm>
              <a:off x="7696200" y="5867400"/>
              <a:ext cx="114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(QCDSF)</a:t>
              </a:r>
            </a:p>
          </p:txBody>
        </p:sp>
        <p:pic>
          <p:nvPicPr>
            <p:cNvPr id="44056" name="Picture 34" descr="screenshot_07.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81600" y="35052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7" name="Oval 9"/>
            <p:cNvSpPr>
              <a:spLocks noChangeArrowheads="1"/>
            </p:cNvSpPr>
            <p:nvPr/>
          </p:nvSpPr>
          <p:spPr bwMode="auto">
            <a:xfrm flipV="1">
              <a:off x="6469063" y="4114800"/>
              <a:ext cx="541337" cy="496888"/>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grpSp>
      <p:sp>
        <p:nvSpPr>
          <p:cNvPr id="44048"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idx="4294967295"/>
          </p:nvPr>
        </p:nvSpPr>
        <p:spPr>
          <a:xfrm>
            <a:off x="533400" y="0"/>
            <a:ext cx="7467600" cy="685800"/>
          </a:xfrm>
        </p:spPr>
        <p:txBody>
          <a:bodyPr/>
          <a:lstStyle/>
          <a:p>
            <a:pPr eaLnBrk="1" hangingPunct="1"/>
            <a:r>
              <a:rPr lang="en-US" smtClean="0">
                <a:solidFill>
                  <a:schemeClr val="tx1"/>
                </a:solidFill>
                <a:ea typeface="ＭＳ Ｐゴシック" pitchFamily="34" charset="-128"/>
              </a:rPr>
              <a:t>SIDIS: partonic cross sections</a:t>
            </a:r>
          </a:p>
        </p:txBody>
      </p:sp>
      <p:grpSp>
        <p:nvGrpSpPr>
          <p:cNvPr id="46083" name="Group 32"/>
          <p:cNvGrpSpPr>
            <a:grpSpLocks/>
          </p:cNvGrpSpPr>
          <p:nvPr/>
        </p:nvGrpSpPr>
        <p:grpSpPr bwMode="auto">
          <a:xfrm>
            <a:off x="3886200" y="1049338"/>
            <a:ext cx="5257800" cy="3141662"/>
            <a:chOff x="384" y="1152"/>
            <a:chExt cx="2736" cy="1787"/>
          </a:xfrm>
        </p:grpSpPr>
        <p:pic>
          <p:nvPicPr>
            <p:cNvPr id="46098" name="Picture 33"/>
            <p:cNvPicPr>
              <a:picLocks noChangeAspect="1" noChangeArrowheads="1"/>
            </p:cNvPicPr>
            <p:nvPr/>
          </p:nvPicPr>
          <p:blipFill>
            <a:blip r:embed="rId5">
              <a:extLst>
                <a:ext uri="{28A0092B-C50C-407E-A947-70E740481C1C}">
                  <a14:useLocalDpi xmlns:a14="http://schemas.microsoft.com/office/drawing/2010/main" val="0"/>
                </a:ext>
              </a:extLst>
            </a:blip>
            <a:srcRect l="5171" r="6735" b="18639"/>
            <a:stretch>
              <a:fillRect/>
            </a:stretch>
          </p:blipFill>
          <p:spPr bwMode="auto">
            <a:xfrm>
              <a:off x="384" y="1152"/>
              <a:ext cx="2736" cy="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9" name="Text Box 34"/>
            <p:cNvSpPr txBox="1">
              <a:spLocks noChangeArrowheads="1"/>
            </p:cNvSpPr>
            <p:nvPr/>
          </p:nvSpPr>
          <p:spPr bwMode="auto">
            <a:xfrm rot="284803">
              <a:off x="940" y="1564"/>
              <a:ext cx="183" cy="173"/>
            </a:xfrm>
            <a:prstGeom prst="rect">
              <a:avLst/>
            </a:prstGeom>
            <a:solidFill>
              <a:srgbClr val="D0F8E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b="1">
                  <a:solidFill>
                    <a:srgbClr val="FF3300"/>
                  </a:solidFill>
                </a:rPr>
                <a:t>k</a:t>
              </a:r>
              <a:r>
                <a:rPr lang="en-US" sz="1400" b="1" baseline="-25000">
                  <a:solidFill>
                    <a:srgbClr val="FF3300"/>
                  </a:solidFill>
                </a:rPr>
                <a:t>T</a:t>
              </a:r>
            </a:p>
          </p:txBody>
        </p:sp>
      </p:grpSp>
      <p:sp>
        <p:nvSpPr>
          <p:cNvPr id="46084" name="Text Box 35"/>
          <p:cNvSpPr txBox="1">
            <a:spLocks noChangeArrowheads="1"/>
          </p:cNvSpPr>
          <p:nvPr/>
        </p:nvSpPr>
        <p:spPr bwMode="auto">
          <a:xfrm>
            <a:off x="4419600" y="3276600"/>
            <a:ext cx="3873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it-IT" sz="2000" b="1">
                <a:solidFill>
                  <a:schemeClr val="accent2"/>
                </a:solidFill>
                <a:cs typeface="Arial" pitchFamily="34" charset="0"/>
              </a:rPr>
              <a:t>P</a:t>
            </a:r>
            <a:r>
              <a:rPr lang="it-IT" sz="2000" b="1" baseline="-25000">
                <a:solidFill>
                  <a:schemeClr val="accent2"/>
                </a:solidFill>
                <a:cs typeface="Arial" pitchFamily="34" charset="0"/>
              </a:rPr>
              <a:t>T </a:t>
            </a:r>
            <a:r>
              <a:rPr lang="it-IT" sz="2000" b="1">
                <a:cs typeface="Arial" pitchFamily="34" charset="0"/>
              </a:rPr>
              <a:t>= </a:t>
            </a:r>
            <a:r>
              <a:rPr lang="it-IT" sz="2000" b="1">
                <a:solidFill>
                  <a:srgbClr val="FF0000"/>
                </a:solidFill>
                <a:cs typeface="Arial" pitchFamily="34" charset="0"/>
              </a:rPr>
              <a:t>p</a:t>
            </a:r>
            <a:r>
              <a:rPr lang="it-IT" sz="2000" b="1" baseline="-25000">
                <a:solidFill>
                  <a:srgbClr val="FF0000"/>
                </a:solidFill>
                <a:cs typeface="Arial" pitchFamily="34" charset="0"/>
              </a:rPr>
              <a:t>┴</a:t>
            </a:r>
            <a:r>
              <a:rPr lang="it-IT" sz="2000" b="1" baseline="-25000">
                <a:cs typeface="Arial" pitchFamily="34" charset="0"/>
              </a:rPr>
              <a:t> </a:t>
            </a:r>
            <a:r>
              <a:rPr lang="it-IT" sz="2000" b="1">
                <a:solidFill>
                  <a:schemeClr val="accent2"/>
                </a:solidFill>
                <a:cs typeface="Arial" pitchFamily="34" charset="0"/>
              </a:rPr>
              <a:t>+z</a:t>
            </a:r>
            <a:r>
              <a:rPr lang="it-IT" sz="2000" b="1">
                <a:cs typeface="Arial" pitchFamily="34" charset="0"/>
              </a:rPr>
              <a:t> </a:t>
            </a:r>
            <a:r>
              <a:rPr lang="it-IT" sz="2000" b="1">
                <a:solidFill>
                  <a:srgbClr val="FF0000"/>
                </a:solidFill>
                <a:cs typeface="Arial" pitchFamily="34" charset="0"/>
              </a:rPr>
              <a:t>k</a:t>
            </a:r>
            <a:r>
              <a:rPr lang="it-IT" sz="2000" b="1" baseline="-25000">
                <a:solidFill>
                  <a:srgbClr val="FF0000"/>
                </a:solidFill>
                <a:cs typeface="Arial" pitchFamily="34" charset="0"/>
              </a:rPr>
              <a:t>T</a:t>
            </a:r>
            <a:r>
              <a:rPr lang="it-IT" sz="2000" b="1" baseline="-25000">
                <a:cs typeface="Arial" pitchFamily="34" charset="0"/>
              </a:rPr>
              <a:t> </a:t>
            </a:r>
          </a:p>
        </p:txBody>
      </p:sp>
      <p:sp>
        <p:nvSpPr>
          <p:cNvPr id="46085" name="Rectangle 59"/>
          <p:cNvSpPr>
            <a:spLocks noChangeArrowheads="1"/>
          </p:cNvSpPr>
          <p:nvPr/>
        </p:nvSpPr>
        <p:spPr bwMode="auto">
          <a:xfrm>
            <a:off x="5735638" y="2384425"/>
            <a:ext cx="400050" cy="3048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400" b="1">
                <a:solidFill>
                  <a:srgbClr val="FF0000"/>
                </a:solidFill>
              </a:rPr>
              <a:t>p</a:t>
            </a:r>
            <a:r>
              <a:rPr lang="it-IT" sz="1800" b="1" baseline="-25000">
                <a:solidFill>
                  <a:srgbClr val="FF0000"/>
                </a:solidFill>
                <a:cs typeface="Arial" pitchFamily="34" charset="0"/>
              </a:rPr>
              <a:t>┴</a:t>
            </a:r>
            <a:endParaRPr lang="en-US" sz="1800" b="1" baseline="-25000">
              <a:solidFill>
                <a:srgbClr val="FF0000"/>
              </a:solidFill>
              <a:cs typeface="Arial" pitchFamily="34" charset="0"/>
            </a:endParaRPr>
          </a:p>
        </p:txBody>
      </p:sp>
      <p:sp>
        <p:nvSpPr>
          <p:cNvPr id="46086"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46087" name="Picture 16" descr="txp_fi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52400" y="838200"/>
            <a:ext cx="220980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32" descr="txp_fi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354388" y="787400"/>
            <a:ext cx="578961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Rectangle 39"/>
          <p:cNvSpPr>
            <a:spLocks noChangeArrowheads="1"/>
          </p:cNvSpPr>
          <p:nvPr/>
        </p:nvSpPr>
        <p:spPr bwMode="auto">
          <a:xfrm>
            <a:off x="152400" y="3352800"/>
            <a:ext cx="3810000" cy="1200150"/>
          </a:xfrm>
          <a:prstGeom prst="rect">
            <a:avLst/>
          </a:prstGeom>
          <a:solidFill>
            <a:srgbClr val="FFFF99"/>
          </a:solidFill>
          <a:ln w="9525">
            <a:solidFill>
              <a:schemeClr val="tx1"/>
            </a:solidFill>
            <a:miter lim="800000"/>
            <a:headEnd/>
            <a:tailEnd/>
          </a:ln>
        </p:spPr>
        <p:txBody>
          <a:bodyPr>
            <a:spAutoFit/>
          </a:bodyPr>
          <a:lstStyle/>
          <a:p>
            <a:r>
              <a:rPr lang="en-US" sz="1800"/>
              <a:t>Transverse momentum of hadrons  in SIDIS provides access to orbital motion of quarks, but TMDs appear in convolution with other TMDs </a:t>
            </a:r>
          </a:p>
        </p:txBody>
      </p:sp>
      <p:sp>
        <p:nvSpPr>
          <p:cNvPr id="46090" name="Footer Placeholder 1"/>
          <p:cNvSpPr>
            <a:spLocks noGrp="1"/>
          </p:cNvSpPr>
          <p:nvPr>
            <p:ph type="ftr" sz="quarter" idx="10"/>
          </p:nvPr>
        </p:nvSpPr>
        <p:spPr>
          <a:xfrm>
            <a:off x="3124200" y="6477000"/>
            <a:ext cx="28956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46091" name="Slide Number Placeholder 2"/>
          <p:cNvSpPr>
            <a:spLocks noGrp="1"/>
          </p:cNvSpPr>
          <p:nvPr>
            <p:ph type="sldNum" sz="quarter" idx="11"/>
          </p:nvPr>
        </p:nvSpPr>
        <p:spPr>
          <a:xfrm>
            <a:off x="8382000" y="6477000"/>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EDDC529-18C3-4A26-842E-632E19E24F52}" type="slidenum">
              <a:rPr lang="en-US" sz="1400"/>
              <a:pPr eaLnBrk="1" hangingPunct="1"/>
              <a:t>16</a:t>
            </a:fld>
            <a:endParaRPr lang="en-US" sz="1400"/>
          </a:p>
        </p:txBody>
      </p:sp>
      <p:pic>
        <p:nvPicPr>
          <p:cNvPr id="46092" name="Picture 16"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4876800"/>
            <a:ext cx="67960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TextBox 17"/>
          <p:cNvSpPr txBox="1">
            <a:spLocks noChangeArrowheads="1"/>
          </p:cNvSpPr>
          <p:nvPr/>
        </p:nvSpPr>
        <p:spPr bwMode="auto">
          <a:xfrm>
            <a:off x="304800" y="5334000"/>
            <a:ext cx="2160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Sources of asymmetries: </a:t>
            </a:r>
          </a:p>
        </p:txBody>
      </p:sp>
      <p:cxnSp>
        <p:nvCxnSpPr>
          <p:cNvPr id="46094" name="Connecteur droit avec flèche 40"/>
          <p:cNvCxnSpPr>
            <a:cxnSpLocks noChangeShapeType="1"/>
          </p:cNvCxnSpPr>
          <p:nvPr/>
        </p:nvCxnSpPr>
        <p:spPr bwMode="auto">
          <a:xfrm rot="10800000" flipV="1">
            <a:off x="3505200" y="5257800"/>
            <a:ext cx="457200" cy="3810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46095" name="Connecteur droit avec flèche 40"/>
          <p:cNvCxnSpPr>
            <a:cxnSpLocks noChangeShapeType="1"/>
          </p:cNvCxnSpPr>
          <p:nvPr/>
        </p:nvCxnSpPr>
        <p:spPr bwMode="auto">
          <a:xfrm>
            <a:off x="6477000" y="5257800"/>
            <a:ext cx="457200" cy="3810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sp>
        <p:nvSpPr>
          <p:cNvPr id="46096" name="TextBox 25"/>
          <p:cNvSpPr txBox="1">
            <a:spLocks noChangeArrowheads="1"/>
          </p:cNvSpPr>
          <p:nvPr/>
        </p:nvSpPr>
        <p:spPr bwMode="auto">
          <a:xfrm>
            <a:off x="0" y="5638800"/>
            <a:ext cx="4621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Initial distributions asymmetric “Sivers type”</a:t>
            </a:r>
          </a:p>
        </p:txBody>
      </p:sp>
      <p:sp>
        <p:nvSpPr>
          <p:cNvPr id="46097" name="TextBox 26"/>
          <p:cNvSpPr txBox="1">
            <a:spLocks noChangeArrowheads="1"/>
          </p:cNvSpPr>
          <p:nvPr/>
        </p:nvSpPr>
        <p:spPr bwMode="auto">
          <a:xfrm>
            <a:off x="4814888" y="5878513"/>
            <a:ext cx="4329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generated in hadronization “Collins type”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0"/>
          </p:nvPr>
        </p:nvSpPr>
        <p:spPr>
          <a:xfrm>
            <a:off x="3124200" y="7070725"/>
            <a:ext cx="28956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Transversity 2011 </a:t>
            </a:r>
          </a:p>
        </p:txBody>
      </p:sp>
      <p:sp>
        <p:nvSpPr>
          <p:cNvPr id="48131" name="Slide Number Placeholder 4"/>
          <p:cNvSpPr>
            <a:spLocks noGrp="1"/>
          </p:cNvSpPr>
          <p:nvPr>
            <p:ph type="sldNum" sz="quarter" idx="11"/>
          </p:nvPr>
        </p:nvSpPr>
        <p:spPr>
          <a:xfrm>
            <a:off x="8458200" y="69691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BA350D3-CD05-4C03-86BD-574CA0F1F3B9}" type="slidenum">
              <a:rPr lang="en-US" sz="1400"/>
              <a:pPr eaLnBrk="1" hangingPunct="1"/>
              <a:t>17</a:t>
            </a:fld>
            <a:endParaRPr lang="en-US" sz="1400"/>
          </a:p>
        </p:txBody>
      </p:sp>
      <p:pic>
        <p:nvPicPr>
          <p:cNvPr id="4813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3124200"/>
            <a:ext cx="255428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990600" y="4419600"/>
            <a:ext cx="1550988" cy="1041400"/>
            <a:chOff x="990600" y="4419600"/>
            <a:chExt cx="1550988" cy="1041400"/>
          </a:xfrm>
        </p:grpSpPr>
        <p:sp>
          <p:nvSpPr>
            <p:cNvPr id="48147" name="Text Box 14"/>
            <p:cNvSpPr txBox="1">
              <a:spLocks noChangeArrowheads="1"/>
            </p:cNvSpPr>
            <p:nvPr/>
          </p:nvSpPr>
          <p:spPr bwMode="auto">
            <a:xfrm>
              <a:off x="990600" y="4419600"/>
              <a:ext cx="141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EMC (1987)</a:t>
              </a:r>
            </a:p>
          </p:txBody>
        </p:sp>
        <p:pic>
          <p:nvPicPr>
            <p:cNvPr id="48148" name="Picture 24"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84763"/>
              <a:ext cx="1017588" cy="376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 name="Group 26"/>
          <p:cNvGrpSpPr>
            <a:grpSpLocks/>
          </p:cNvGrpSpPr>
          <p:nvPr/>
        </p:nvGrpSpPr>
        <p:grpSpPr bwMode="auto">
          <a:xfrm>
            <a:off x="76200" y="3200400"/>
            <a:ext cx="8991600" cy="3124200"/>
            <a:chOff x="76200" y="3200400"/>
            <a:chExt cx="8991600" cy="3124200"/>
          </a:xfrm>
        </p:grpSpPr>
        <p:sp>
          <p:nvSpPr>
            <p:cNvPr id="48141" name="Text Box 13"/>
            <p:cNvSpPr txBox="1">
              <a:spLocks noChangeArrowheads="1"/>
            </p:cNvSpPr>
            <p:nvPr/>
          </p:nvSpPr>
          <p:spPr bwMode="auto">
            <a:xfrm>
              <a:off x="76200" y="5678488"/>
              <a:ext cx="8991600" cy="646112"/>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Large cos</a:t>
              </a:r>
              <a:r>
                <a:rPr lang="en-US" sz="1800">
                  <a:latin typeface="Symbol" pitchFamily="18" charset="2"/>
                </a:rPr>
                <a:t>f</a:t>
              </a:r>
              <a:r>
                <a:rPr lang="en-US" sz="1800"/>
                <a:t>  modulations observed by EMC were reproduced in electroproduction of hadrons in SIDIS with  unpolarized targets at  COMPASS and HERMES</a:t>
              </a:r>
            </a:p>
          </p:txBody>
        </p:sp>
        <p:cxnSp>
          <p:nvCxnSpPr>
            <p:cNvPr id="45075" name="Straight Connector 23"/>
            <p:cNvCxnSpPr>
              <a:cxnSpLocks noChangeShapeType="1"/>
            </p:cNvCxnSpPr>
            <p:nvPr/>
          </p:nvCxnSpPr>
          <p:spPr bwMode="auto">
            <a:xfrm>
              <a:off x="2971800" y="4089400"/>
              <a:ext cx="381000" cy="1588"/>
            </a:xfrm>
            <a:prstGeom prst="line">
              <a:avLst/>
            </a:prstGeom>
            <a:noFill/>
            <a:ln w="25400">
              <a:solidFill>
                <a:schemeClr val="tx1"/>
              </a:solidFill>
              <a:round/>
              <a:headEnd/>
              <a:tailEnd type="triangle"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4814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276600"/>
              <a:ext cx="2349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406775"/>
              <a:ext cx="1104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200400"/>
              <a:ext cx="3175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6"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352800"/>
              <a:ext cx="1600200" cy="18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8135" name="Picture 4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 y="787400"/>
            <a:ext cx="67818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7"/>
          <p:cNvGrpSpPr>
            <a:grpSpLocks/>
          </p:cNvGrpSpPr>
          <p:nvPr/>
        </p:nvGrpSpPr>
        <p:grpSpPr bwMode="auto">
          <a:xfrm>
            <a:off x="6915150" y="995363"/>
            <a:ext cx="1009650" cy="452437"/>
            <a:chOff x="6534150" y="930275"/>
            <a:chExt cx="1009650" cy="452438"/>
          </a:xfrm>
        </p:grpSpPr>
        <p:sp>
          <p:nvSpPr>
            <p:cNvPr id="23" name="Oval Callout 22"/>
            <p:cNvSpPr>
              <a:spLocks noChangeArrowheads="1"/>
            </p:cNvSpPr>
            <p:nvPr/>
          </p:nvSpPr>
          <p:spPr bwMode="auto">
            <a:xfrm>
              <a:off x="6534150" y="930275"/>
              <a:ext cx="1009650" cy="441325"/>
            </a:xfrm>
            <a:prstGeom prst="wedgeEllipseCallout">
              <a:avLst>
                <a:gd name="adj1" fmla="val -23611"/>
                <a:gd name="adj2" fmla="val 81157"/>
              </a:avLst>
            </a:prstGeom>
            <a:solidFill>
              <a:schemeClr val="bg1"/>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48140" name="TextBox 49"/>
            <p:cNvSpPr txBox="1">
              <a:spLocks noChangeArrowheads="1"/>
            </p:cNvSpPr>
            <p:nvPr/>
          </p:nvSpPr>
          <p:spPr bwMode="auto">
            <a:xfrm>
              <a:off x="6734175" y="982663"/>
              <a:ext cx="657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HT</a:t>
              </a:r>
            </a:p>
          </p:txBody>
        </p:sp>
      </p:grpSp>
      <p:sp>
        <p:nvSpPr>
          <p:cNvPr id="48137" name="Rectangle 2"/>
          <p:cNvSpPr>
            <a:spLocks noGrp="1" noChangeArrowheads="1"/>
          </p:cNvSpPr>
          <p:nvPr>
            <p:ph type="title"/>
          </p:nvPr>
        </p:nvSpPr>
        <p:spPr>
          <a:xfrm>
            <a:off x="0" y="228600"/>
            <a:ext cx="8991600" cy="563563"/>
          </a:xfrm>
        </p:spPr>
        <p:txBody>
          <a:bodyPr/>
          <a:lstStyle/>
          <a:p>
            <a:pPr eaLnBrk="1" hangingPunct="1"/>
            <a:r>
              <a:rPr lang="en-US" sz="2800" smtClean="0">
                <a:ea typeface="ＭＳ Ｐゴシック" pitchFamily="34" charset="-128"/>
              </a:rPr>
              <a:t>Azimuthal distributions in  SIDIS</a:t>
            </a:r>
          </a:p>
        </p:txBody>
      </p:sp>
      <p:pic>
        <p:nvPicPr>
          <p:cNvPr id="27" name="Picture 26" descr="Screen shot 2013-05-30 at 10.41.11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96200" y="1828800"/>
            <a:ext cx="12652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2" presetClass="entr" presetSubtype="2" accel="50000" decel="5000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1+#ppt_w/2"/>
                                          </p:val>
                                        </p:tav>
                                        <p:tav tm="100000">
                                          <p:val>
                                            <p:strVal val="#ppt_x"/>
                                          </p:val>
                                        </p:tav>
                                      </p:tavLst>
                                    </p:anim>
                                    <p:anim calcmode="lin" valueType="num">
                                      <p:cBhvr additive="base">
                                        <p:cTn id="1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7492618-2D6A-43B3-8C5F-4C9C3D6B4253}" type="slidenum">
              <a:rPr lang="en-US" sz="1400"/>
              <a:pPr eaLnBrk="1" hangingPunct="1"/>
              <a:t>18</a:t>
            </a:fld>
            <a:endParaRPr lang="en-US" sz="1400"/>
          </a:p>
        </p:txBody>
      </p:sp>
      <p:pic>
        <p:nvPicPr>
          <p:cNvPr id="49156" name="Picture 2" descr="kinemaP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2425"/>
            <a:ext cx="3751263"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5"/>
          <p:cNvSpPr>
            <a:spLocks noChangeArrowheads="1"/>
          </p:cNvSpPr>
          <p:nvPr/>
        </p:nvSpPr>
        <p:spPr bwMode="auto">
          <a:xfrm>
            <a:off x="0" y="3190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p>
        </p:txBody>
      </p:sp>
      <p:sp>
        <p:nvSpPr>
          <p:cNvPr id="49158" name="Rectangle 6"/>
          <p:cNvSpPr>
            <a:spLocks noChangeArrowheads="1"/>
          </p:cNvSpPr>
          <p:nvPr/>
        </p:nvSpPr>
        <p:spPr bwMode="auto">
          <a:xfrm>
            <a:off x="0" y="3190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p>
        </p:txBody>
      </p:sp>
      <p:graphicFrame>
        <p:nvGraphicFramePr>
          <p:cNvPr id="49154" name="Object 3"/>
          <p:cNvGraphicFramePr>
            <a:graphicFrameLocks noChangeAspect="1"/>
          </p:cNvGraphicFramePr>
          <p:nvPr/>
        </p:nvGraphicFramePr>
        <p:xfrm>
          <a:off x="5638800" y="176213"/>
          <a:ext cx="2362200" cy="661987"/>
        </p:xfrm>
        <a:graphic>
          <a:graphicData uri="http://schemas.openxmlformats.org/presentationml/2006/ole">
            <mc:AlternateContent xmlns:mc="http://schemas.openxmlformats.org/markup-compatibility/2006">
              <mc:Choice xmlns:v="urn:schemas-microsoft-com:vml" Requires="v">
                <p:oleObj spid="_x0000_s49168" name="Equation" r:id="rId6" imgW="1511300" imgH="317500" progId="Equation.3">
                  <p:embed/>
                </p:oleObj>
              </mc:Choice>
              <mc:Fallback>
                <p:oleObj name="Equation" r:id="rId6" imgW="1511300" imgH="3175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176213"/>
                        <a:ext cx="23622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159" name="Rectangle 11"/>
          <p:cNvSpPr>
            <a:spLocks noGrp="1" noChangeArrowheads="1"/>
          </p:cNvSpPr>
          <p:nvPr>
            <p:ph type="title"/>
          </p:nvPr>
        </p:nvSpPr>
        <p:spPr>
          <a:xfrm>
            <a:off x="457200" y="-76200"/>
            <a:ext cx="5334000" cy="838200"/>
          </a:xfrm>
        </p:spPr>
        <p:txBody>
          <a:bodyPr/>
          <a:lstStyle/>
          <a:p>
            <a:pPr eaLnBrk="1" hangingPunct="1"/>
            <a:r>
              <a:rPr lang="en-US" sz="2400" smtClean="0">
                <a:ea typeface="ＭＳ Ｐゴシック" pitchFamily="34" charset="-128"/>
              </a:rPr>
              <a:t>Single Spin Asymmetries in</a:t>
            </a:r>
            <a:r>
              <a:rPr lang="en-US" smtClean="0">
                <a:ea typeface="ＭＳ Ｐゴシック" pitchFamily="34" charset="-128"/>
              </a:rPr>
              <a:t> </a:t>
            </a:r>
            <a:endParaRPr lang="en-US" sz="2800" smtClean="0">
              <a:ea typeface="ＭＳ Ｐゴシック" pitchFamily="34" charset="-128"/>
            </a:endParaRPr>
          </a:p>
        </p:txBody>
      </p:sp>
      <p:sp>
        <p:nvSpPr>
          <p:cNvPr id="49160" name="Text Box 12"/>
          <p:cNvSpPr txBox="1">
            <a:spLocks noChangeArrowheads="1"/>
          </p:cNvSpPr>
          <p:nvPr/>
        </p:nvSpPr>
        <p:spPr bwMode="auto">
          <a:xfrm>
            <a:off x="3276600" y="2543175"/>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Tx/>
              <a:buChar char="•"/>
            </a:pPr>
            <a:endParaRPr lang="it-IT" sz="1800"/>
          </a:p>
        </p:txBody>
      </p:sp>
      <p:sp>
        <p:nvSpPr>
          <p:cNvPr id="49161" name="Text Box 13"/>
          <p:cNvSpPr txBox="1">
            <a:spLocks noChangeArrowheads="1"/>
          </p:cNvSpPr>
          <p:nvPr/>
        </p:nvSpPr>
        <p:spPr bwMode="auto">
          <a:xfrm>
            <a:off x="381000" y="1905000"/>
            <a:ext cx="403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Tx/>
              <a:buChar char="•"/>
            </a:pPr>
            <a:r>
              <a:rPr lang="en-US" sz="1600"/>
              <a:t> Large transverse single-spin effects were observed, confirmed   in </a:t>
            </a:r>
            <a:r>
              <a:rPr lang="en-US" sz="1600">
                <a:solidFill>
                  <a:srgbClr val="008040"/>
                </a:solidFill>
              </a:rPr>
              <a:t>p+p collisions (RHIC)</a:t>
            </a:r>
            <a:r>
              <a:rPr lang="en-US" sz="1600"/>
              <a:t>, at much higher CM energies. </a:t>
            </a:r>
          </a:p>
        </p:txBody>
      </p:sp>
      <p:sp>
        <p:nvSpPr>
          <p:cNvPr id="49162" name="Text Box 15"/>
          <p:cNvSpPr txBox="1">
            <a:spLocks noChangeArrowheads="1"/>
          </p:cNvSpPr>
          <p:nvPr/>
        </p:nvSpPr>
        <p:spPr bwMode="auto">
          <a:xfrm>
            <a:off x="762000" y="5562600"/>
            <a:ext cx="7772400" cy="78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Tx/>
              <a:buChar char="•"/>
            </a:pPr>
            <a:r>
              <a:rPr lang="en-US" sz="1800"/>
              <a:t>  In </a:t>
            </a:r>
            <a:r>
              <a:rPr lang="en-US" sz="1800">
                <a:solidFill>
                  <a:srgbClr val="FF0000"/>
                </a:solidFill>
              </a:rPr>
              <a:t>collinear picture</a:t>
            </a:r>
            <a:r>
              <a:rPr lang="en-US" sz="1800"/>
              <a:t>, the QCD predict (</a:t>
            </a:r>
            <a:r>
              <a:rPr lang="en-US" sz="1400">
                <a:solidFill>
                  <a:schemeClr val="accent2"/>
                </a:solidFill>
              </a:rPr>
              <a:t>Kane, Pumplin, Repko </a:t>
            </a:r>
            <a:r>
              <a:rPr lang="fr-FR" altLang="ja-JP" sz="1400">
                <a:solidFill>
                  <a:schemeClr val="accent2"/>
                </a:solidFill>
              </a:rPr>
              <a:t>’</a:t>
            </a:r>
            <a:r>
              <a:rPr lang="en-US" altLang="ja-JP" sz="1400">
                <a:solidFill>
                  <a:schemeClr val="accent2"/>
                </a:solidFill>
              </a:rPr>
              <a:t>78)</a:t>
            </a:r>
            <a:endParaRPr lang="en-US" altLang="ja-JP" sz="1400">
              <a:solidFill>
                <a:srgbClr val="1A8415"/>
              </a:solidFill>
            </a:endParaRPr>
          </a:p>
          <a:p>
            <a:pPr eaLnBrk="1" hangingPunct="1">
              <a:spcBef>
                <a:spcPct val="50000"/>
              </a:spcBef>
              <a:buFontTx/>
              <a:buChar char="•"/>
            </a:pPr>
            <a:r>
              <a:rPr lang="en-US" sz="1800"/>
              <a:t>small SSAs with transversely polarized protons colliding at high energies.</a:t>
            </a:r>
          </a:p>
        </p:txBody>
      </p:sp>
      <p:pic>
        <p:nvPicPr>
          <p:cNvPr id="49163" name="Picture 18"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57200" y="914400"/>
            <a:ext cx="25146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pic>
        <p:nvPicPr>
          <p:cNvPr id="49165" name="Picture 6" descr="C:\Users\lorenzon\Documents\talks\pol-DY\pp-incl-asy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2743200"/>
            <a:ext cx="754380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Screen shot 2013-05-30 at 10.41.11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26363" y="1676400"/>
            <a:ext cx="126523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Screen shot 2012-10-18 at 11.22.09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371600"/>
            <a:ext cx="42322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5120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8758CA6-A346-4F40-A7C7-11CF431EA979}" type="slidenum">
              <a:rPr lang="en-US" sz="1400"/>
              <a:pPr eaLnBrk="1" hangingPunct="1"/>
              <a:t>19</a:t>
            </a:fld>
            <a:endParaRPr lang="en-US" sz="1400"/>
          </a:p>
        </p:txBody>
      </p:sp>
      <p:sp>
        <p:nvSpPr>
          <p:cNvPr id="513026" name="Rectangle 2"/>
          <p:cNvSpPr>
            <a:spLocks noGrp="1" noChangeArrowheads="1"/>
          </p:cNvSpPr>
          <p:nvPr>
            <p:ph type="title"/>
          </p:nvPr>
        </p:nvSpPr>
        <p:spPr>
          <a:xfrm>
            <a:off x="533400" y="228600"/>
            <a:ext cx="8382000" cy="381000"/>
          </a:xfrm>
        </p:spPr>
        <p:txBody>
          <a:bodyPr/>
          <a:lstStyle/>
          <a:p>
            <a:pPr eaLnBrk="1" hangingPunct="1">
              <a:defRPr/>
            </a:pPr>
            <a:r>
              <a:rPr lang="en-US" sz="3000">
                <a:effectLst>
                  <a:outerShdw blurRad="38100" dist="38100" dir="2700000" algn="tl">
                    <a:srgbClr val="DDDDDD"/>
                  </a:outerShdw>
                </a:effectLst>
              </a:rPr>
              <a:t>Logitudinally polarized Target SSA</a:t>
            </a:r>
          </a:p>
        </p:txBody>
      </p:sp>
      <p:sp>
        <p:nvSpPr>
          <p:cNvPr id="513029" name="Text Box 5"/>
          <p:cNvSpPr txBox="1">
            <a:spLocks noChangeArrowheads="1"/>
          </p:cNvSpPr>
          <p:nvPr/>
        </p:nvSpPr>
        <p:spPr bwMode="auto">
          <a:xfrm>
            <a:off x="381000" y="5816600"/>
            <a:ext cx="4191000" cy="584200"/>
          </a:xfrm>
          <a:prstGeom prst="rect">
            <a:avLst/>
          </a:prstGeom>
          <a:solidFill>
            <a:srgbClr val="FFFF99"/>
          </a:solidFill>
          <a:ln w="9525">
            <a:solidFill>
              <a:schemeClr val="tx1"/>
            </a:solid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Longitudinal target SSA first measured by HERMES reproduced at JLab. </a:t>
            </a:r>
          </a:p>
        </p:txBody>
      </p:sp>
      <p:pic>
        <p:nvPicPr>
          <p:cNvPr id="51207" name="Picture 14" descr="hermes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524000"/>
            <a:ext cx="425450" cy="3143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1208" name="Picture 32" descr="txp_fig"/>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048000" y="838200"/>
            <a:ext cx="2133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Rectangle 13"/>
          <p:cNvSpPr>
            <a:spLocks noChangeArrowheads="1"/>
          </p:cNvSpPr>
          <p:nvPr/>
        </p:nvSpPr>
        <p:spPr bwMode="auto">
          <a:xfrm>
            <a:off x="3124200" y="2438400"/>
            <a:ext cx="1176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 </a:t>
            </a:r>
            <a:r>
              <a:rPr lang="en-US" sz="1000"/>
              <a:t>hep-ex/0104005 </a:t>
            </a:r>
          </a:p>
        </p:txBody>
      </p:sp>
      <p:pic>
        <p:nvPicPr>
          <p:cNvPr id="51210" name="Picture 6"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8263" y="4046537"/>
            <a:ext cx="717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20" descr="Screen shot 2012-10-18 at 1.37.01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2000" y="3581400"/>
            <a:ext cx="297656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22"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5614988"/>
            <a:ext cx="182563"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TextBox 37"/>
          <p:cNvSpPr txBox="1">
            <a:spLocks noChangeArrowheads="1"/>
          </p:cNvSpPr>
          <p:nvPr/>
        </p:nvSpPr>
        <p:spPr bwMode="auto">
          <a:xfrm>
            <a:off x="2057400" y="5157788"/>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CLAS PRELIMINARY</a:t>
            </a:r>
          </a:p>
        </p:txBody>
      </p:sp>
      <p:pic>
        <p:nvPicPr>
          <p:cNvPr id="25" name="Picture 24" descr="Screen shot 2013-05-30 at 10.41.11 P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94513" y="828675"/>
            <a:ext cx="8016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5"/>
          <p:cNvGrpSpPr>
            <a:grpSpLocks/>
          </p:cNvGrpSpPr>
          <p:nvPr/>
        </p:nvGrpSpPr>
        <p:grpSpPr bwMode="auto">
          <a:xfrm>
            <a:off x="6019800" y="1752600"/>
            <a:ext cx="2667000" cy="1828800"/>
            <a:chOff x="6019800" y="1752600"/>
            <a:chExt cx="2667000" cy="1828800"/>
          </a:xfrm>
        </p:grpSpPr>
        <p:sp>
          <p:nvSpPr>
            <p:cNvPr id="51219" name="Text Box 27"/>
            <p:cNvSpPr txBox="1">
              <a:spLocks noChangeArrowheads="1"/>
            </p:cNvSpPr>
            <p:nvPr/>
          </p:nvSpPr>
          <p:spPr bwMode="auto">
            <a:xfrm>
              <a:off x="6629400" y="3048000"/>
              <a:ext cx="1397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Kotzinian et al (1999)</a:t>
              </a:r>
            </a:p>
          </p:txBody>
        </p:sp>
        <p:pic>
          <p:nvPicPr>
            <p:cNvPr id="51220" name="Picture 16"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58000" y="3276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8001000" y="1993900"/>
              <a:ext cx="304800" cy="2286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a:solidFill>
                  <a:schemeClr val="lt1"/>
                </a:solidFill>
                <a:latin typeface="+mn-lt"/>
                <a:ea typeface="+mn-ea"/>
              </a:endParaRPr>
            </a:p>
          </p:txBody>
        </p:sp>
        <p:sp>
          <p:nvSpPr>
            <p:cNvPr id="42" name="Rectangle 41"/>
            <p:cNvSpPr>
              <a:spLocks noChangeArrowheads="1"/>
            </p:cNvSpPr>
            <p:nvPr/>
          </p:nvSpPr>
          <p:spPr bwMode="auto">
            <a:xfrm>
              <a:off x="6553200" y="2001838"/>
              <a:ext cx="304800" cy="2286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a:solidFill>
                  <a:schemeClr val="lt1"/>
                </a:solidFill>
                <a:latin typeface="+mn-lt"/>
                <a:ea typeface="+mn-ea"/>
              </a:endParaRPr>
            </a:p>
          </p:txBody>
        </p:sp>
        <p:sp>
          <p:nvSpPr>
            <p:cNvPr id="43" name="Rectangle 42"/>
            <p:cNvSpPr>
              <a:spLocks noChangeArrowheads="1"/>
            </p:cNvSpPr>
            <p:nvPr/>
          </p:nvSpPr>
          <p:spPr bwMode="auto">
            <a:xfrm>
              <a:off x="7086600" y="1993900"/>
              <a:ext cx="304800" cy="2286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a:solidFill>
                  <a:schemeClr val="lt1"/>
                </a:solidFill>
                <a:latin typeface="+mn-lt"/>
                <a:ea typeface="+mn-ea"/>
              </a:endParaRPr>
            </a:p>
          </p:txBody>
        </p:sp>
        <p:grpSp>
          <p:nvGrpSpPr>
            <p:cNvPr id="51224" name="Group 14"/>
            <p:cNvGrpSpPr>
              <a:grpSpLocks/>
            </p:cNvGrpSpPr>
            <p:nvPr/>
          </p:nvGrpSpPr>
          <p:grpSpPr bwMode="auto">
            <a:xfrm>
              <a:off x="6019800" y="1752600"/>
              <a:ext cx="2667000" cy="1227138"/>
              <a:chOff x="304800" y="2924607"/>
              <a:chExt cx="3200400" cy="1293812"/>
            </a:xfrm>
          </p:grpSpPr>
          <p:pic>
            <p:nvPicPr>
              <p:cNvPr id="51226" name="Picture 23" descr="txp_fig"/>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304800" y="2924607"/>
                <a:ext cx="320040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7" name="Rectangle 103"/>
              <p:cNvSpPr>
                <a:spLocks noChangeArrowheads="1"/>
              </p:cNvSpPr>
              <p:nvPr/>
            </p:nvSpPr>
            <p:spPr bwMode="auto">
              <a:xfrm>
                <a:off x="1676400" y="3591616"/>
                <a:ext cx="457200"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1228" name="Rectangle 104"/>
              <p:cNvSpPr>
                <a:spLocks noChangeArrowheads="1"/>
              </p:cNvSpPr>
              <p:nvPr/>
            </p:nvSpPr>
            <p:spPr bwMode="auto">
              <a:xfrm>
                <a:off x="990600" y="3591616"/>
                <a:ext cx="457200"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1229" name="Rectangle 106"/>
              <p:cNvSpPr>
                <a:spLocks noChangeArrowheads="1"/>
              </p:cNvSpPr>
              <p:nvPr/>
            </p:nvSpPr>
            <p:spPr bwMode="auto">
              <a:xfrm>
                <a:off x="2447926" y="3299516"/>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1230" name="Rectangle 107"/>
              <p:cNvSpPr>
                <a:spLocks noChangeArrowheads="1"/>
              </p:cNvSpPr>
              <p:nvPr/>
            </p:nvSpPr>
            <p:spPr bwMode="auto">
              <a:xfrm>
                <a:off x="1676400" y="3338513"/>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1231" name="Rectangle 108"/>
              <p:cNvSpPr>
                <a:spLocks noChangeArrowheads="1"/>
              </p:cNvSpPr>
              <p:nvPr/>
            </p:nvSpPr>
            <p:spPr bwMode="auto">
              <a:xfrm>
                <a:off x="979488" y="3299516"/>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1232" name="Rectangle 109"/>
              <p:cNvSpPr>
                <a:spLocks noChangeArrowheads="1"/>
              </p:cNvSpPr>
              <p:nvPr/>
            </p:nvSpPr>
            <p:spPr bwMode="auto">
              <a:xfrm>
                <a:off x="1871663" y="3922116"/>
                <a:ext cx="261937"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1233" name="Rectangle 110"/>
              <p:cNvSpPr>
                <a:spLocks noChangeArrowheads="1"/>
              </p:cNvSpPr>
              <p:nvPr/>
            </p:nvSpPr>
            <p:spPr bwMode="auto">
              <a:xfrm>
                <a:off x="2330450" y="3910704"/>
                <a:ext cx="1111250" cy="260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bIns="137160" anchor="ctr"/>
              <a:lstStyle/>
              <a:p>
                <a:endParaRPr lang="it-IT" sz="1800"/>
              </a:p>
            </p:txBody>
          </p:sp>
          <p:sp>
            <p:nvSpPr>
              <p:cNvPr id="51234" name="Rectangle 111"/>
              <p:cNvSpPr>
                <a:spLocks noChangeArrowheads="1"/>
              </p:cNvSpPr>
              <p:nvPr/>
            </p:nvSpPr>
            <p:spPr bwMode="auto">
              <a:xfrm>
                <a:off x="901700" y="3917054"/>
                <a:ext cx="596900" cy="24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1235" name="Rectangle 112"/>
              <p:cNvSpPr>
                <a:spLocks noChangeArrowheads="1"/>
              </p:cNvSpPr>
              <p:nvPr/>
            </p:nvSpPr>
            <p:spPr bwMode="auto">
              <a:xfrm>
                <a:off x="2819400" y="3649663"/>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grpSp>
        <p:cxnSp>
          <p:nvCxnSpPr>
            <p:cNvPr id="32" name="Straight Connector 31"/>
            <p:cNvCxnSpPr>
              <a:cxnSpLocks noChangeShapeType="1"/>
            </p:cNvCxnSpPr>
            <p:nvPr/>
          </p:nvCxnSpPr>
          <p:spPr bwMode="auto">
            <a:xfrm rot="5400000">
              <a:off x="7696200" y="2920258"/>
              <a:ext cx="685800" cy="762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4" name="Group 46"/>
          <p:cNvGrpSpPr>
            <a:grpSpLocks/>
          </p:cNvGrpSpPr>
          <p:nvPr/>
        </p:nvGrpSpPr>
        <p:grpSpPr bwMode="auto">
          <a:xfrm>
            <a:off x="4038600" y="3735388"/>
            <a:ext cx="5105400" cy="2487612"/>
            <a:chOff x="4038600" y="3735652"/>
            <a:chExt cx="5105400" cy="2487924"/>
          </a:xfrm>
        </p:grpSpPr>
        <p:pic>
          <p:nvPicPr>
            <p:cNvPr id="51217" name="Picture 10" descr="Screen shot 2012-10-23 at 10.12.34 AM.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038600" y="3735652"/>
              <a:ext cx="5105400" cy="182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8" name="Text Box 7"/>
            <p:cNvSpPr txBox="1">
              <a:spLocks noChangeArrowheads="1"/>
            </p:cNvSpPr>
            <p:nvPr/>
          </p:nvSpPr>
          <p:spPr bwMode="auto">
            <a:xfrm>
              <a:off x="5257800" y="5638800"/>
              <a:ext cx="3657600" cy="584776"/>
            </a:xfrm>
            <a:prstGeom prst="rect">
              <a:avLst/>
            </a:prstGeom>
            <a:solidFill>
              <a:srgbClr val="FCE6D8"/>
            </a:solidFill>
            <a:ln w="9525">
              <a:solidFill>
                <a:schemeClr val="tx1"/>
              </a:solidFill>
              <a:miter lim="800000"/>
              <a:headEnd/>
              <a:tailEnd/>
            </a:ln>
          </p:spPr>
          <p:txBody>
            <a:bodyPr>
              <a:spAutoFit/>
            </a:bodyPr>
            <a:lstStyle>
              <a:lvl1pPr marL="285750" indent="-28575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sz="1600"/>
                <a:t>Latest lattice calculations confirm large HT pdfs predicted by models</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accel="50000" decel="5000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8435" name="Rectangle 5"/>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EC94807-3320-401A-990F-AE0D463B11C5}" type="slidenum">
              <a:rPr lang="en-US" sz="1400"/>
              <a:pPr eaLnBrk="1" hangingPunct="1"/>
              <a:t>2</a:t>
            </a:fld>
            <a:endParaRPr lang="en-US" sz="1400"/>
          </a:p>
        </p:txBody>
      </p:sp>
      <p:sp>
        <p:nvSpPr>
          <p:cNvPr id="18436" name="Rectangle 2"/>
          <p:cNvSpPr>
            <a:spLocks noChangeArrowheads="1"/>
          </p:cNvSpPr>
          <p:nvPr/>
        </p:nvSpPr>
        <p:spPr bwMode="auto">
          <a:xfrm>
            <a:off x="685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600">
                <a:solidFill>
                  <a:schemeClr val="tx2"/>
                </a:solidFill>
              </a:rPr>
              <a:t>Outline</a:t>
            </a:r>
          </a:p>
        </p:txBody>
      </p:sp>
      <p:sp>
        <p:nvSpPr>
          <p:cNvPr id="18437" name="Rectangle 4"/>
          <p:cNvSpPr>
            <a:spLocks noChangeArrowheads="1"/>
          </p:cNvSpPr>
          <p:nvPr/>
        </p:nvSpPr>
        <p:spPr bwMode="auto">
          <a:xfrm>
            <a:off x="1447800" y="1074738"/>
            <a:ext cx="5638800" cy="830262"/>
          </a:xfrm>
          <a:prstGeom prst="rect">
            <a:avLst/>
          </a:prstGeom>
          <a:solidFill>
            <a:srgbClr val="FFFF99"/>
          </a:solidFill>
          <a:ln w="9525">
            <a:solidFill>
              <a:schemeClr val="tx1"/>
            </a:solidFill>
            <a:miter lim="800000"/>
            <a:headEnd/>
            <a:tailEnd/>
          </a:ln>
        </p:spPr>
        <p:txBody>
          <a:bodyPr>
            <a:spAutoFit/>
          </a:bodyPr>
          <a:lstStyle/>
          <a:p>
            <a:r>
              <a:rPr lang="en-US">
                <a:solidFill>
                  <a:srgbClr val="3333CC"/>
                </a:solidFill>
              </a:rPr>
              <a:t>Structure of the nucleon in terms of partonic  degrees of freedom of QCD</a:t>
            </a:r>
          </a:p>
        </p:txBody>
      </p:sp>
      <p:sp>
        <p:nvSpPr>
          <p:cNvPr id="18438" name="Rectangle 7"/>
          <p:cNvSpPr>
            <a:spLocks noGrp="1" noChangeArrowheads="1"/>
          </p:cNvSpPr>
          <p:nvPr>
            <p:ph type="subTitle" idx="1"/>
          </p:nvPr>
        </p:nvSpPr>
        <p:spPr>
          <a:xfrm>
            <a:off x="381000" y="2057400"/>
            <a:ext cx="8229600" cy="3657600"/>
          </a:xfrm>
        </p:spPr>
        <p:txBody>
          <a:bodyPr/>
          <a:lstStyle/>
          <a:p>
            <a:pPr>
              <a:lnSpc>
                <a:spcPct val="80000"/>
              </a:lnSpc>
            </a:pPr>
            <a:endParaRPr lang="en-US" sz="2400" smtClean="0">
              <a:ea typeface="ＭＳ Ｐゴシック" pitchFamily="34" charset="-128"/>
            </a:endParaRPr>
          </a:p>
          <a:p>
            <a:pPr algn="l">
              <a:lnSpc>
                <a:spcPct val="80000"/>
              </a:lnSpc>
              <a:buFontTx/>
              <a:buChar char="•"/>
            </a:pPr>
            <a:r>
              <a:rPr lang="en-US" sz="2400" smtClean="0">
                <a:ea typeface="ＭＳ Ｐゴシック" pitchFamily="34" charset="-128"/>
              </a:rPr>
              <a:t>Introduction</a:t>
            </a:r>
          </a:p>
          <a:p>
            <a:pPr algn="l">
              <a:lnSpc>
                <a:spcPct val="80000"/>
              </a:lnSpc>
              <a:buFontTx/>
              <a:buChar char="•"/>
            </a:pPr>
            <a:r>
              <a:rPr lang="en-US" sz="2400" smtClean="0">
                <a:ea typeface="ＭＳ Ｐゴシック" pitchFamily="34" charset="-128"/>
              </a:rPr>
              <a:t>Form factors and collinear PDFs</a:t>
            </a:r>
          </a:p>
          <a:p>
            <a:pPr algn="l">
              <a:lnSpc>
                <a:spcPct val="80000"/>
              </a:lnSpc>
              <a:buFontTx/>
              <a:buChar char="•"/>
            </a:pPr>
            <a:r>
              <a:rPr lang="en-US" sz="2400" smtClean="0">
                <a:ea typeface="ＭＳ Ｐゴシック" pitchFamily="34" charset="-128"/>
              </a:rPr>
              <a:t>Hard scattering processes and correlations between transverse degrees of freedom </a:t>
            </a:r>
          </a:p>
          <a:p>
            <a:pPr algn="l">
              <a:lnSpc>
                <a:spcPct val="80000"/>
              </a:lnSpc>
              <a:buFontTx/>
              <a:buChar char="•"/>
            </a:pPr>
            <a:r>
              <a:rPr lang="en-US" sz="2400" smtClean="0">
                <a:ea typeface="ＭＳ Ｐゴシック" pitchFamily="34" charset="-128"/>
              </a:rPr>
              <a:t>Orbiting quarks in unpolarized and  polarized SIDIS</a:t>
            </a:r>
          </a:p>
          <a:p>
            <a:pPr algn="l">
              <a:lnSpc>
                <a:spcPct val="80000"/>
              </a:lnSpc>
              <a:buFontTx/>
              <a:buChar char="•"/>
            </a:pPr>
            <a:r>
              <a:rPr lang="en-US" sz="2400" smtClean="0">
                <a:ea typeface="ＭＳ Ｐゴシック" pitchFamily="34" charset="-128"/>
              </a:rPr>
              <a:t>DY experiments</a:t>
            </a:r>
            <a:endParaRPr lang="en-US" altLang="ja-JP" sz="2400" smtClean="0">
              <a:ea typeface="ＭＳ Ｐゴシック" pitchFamily="34" charset="-128"/>
            </a:endParaRPr>
          </a:p>
          <a:p>
            <a:pPr algn="l">
              <a:lnSpc>
                <a:spcPct val="80000"/>
              </a:lnSpc>
              <a:buFontTx/>
              <a:buChar char="•"/>
            </a:pPr>
            <a:r>
              <a:rPr lang="en-US" sz="2400" smtClean="0">
                <a:ea typeface="ＭＳ Ｐゴシック" pitchFamily="34" charset="-128"/>
              </a:rPr>
              <a:t>Future studies of 3D structure of the nucleon</a:t>
            </a:r>
          </a:p>
          <a:p>
            <a:pPr algn="l">
              <a:lnSpc>
                <a:spcPct val="80000"/>
              </a:lnSpc>
              <a:buFontTx/>
              <a:buChar char="•"/>
            </a:pPr>
            <a:r>
              <a:rPr lang="en-US" sz="2400" smtClean="0">
                <a:ea typeface="ＭＳ Ｐゴシック" pitchFamily="34" charset="-128"/>
              </a:rPr>
              <a:t>Summary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5325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4B18E63-14EA-4CD8-BF02-0B7BD3A24FAD}" type="slidenum">
              <a:rPr lang="en-US" sz="1400"/>
              <a:pPr eaLnBrk="1" hangingPunct="1"/>
              <a:t>20</a:t>
            </a:fld>
            <a:endParaRPr lang="en-US" sz="1400"/>
          </a:p>
        </p:txBody>
      </p:sp>
      <p:sp>
        <p:nvSpPr>
          <p:cNvPr id="533519" name="Rectangle 15"/>
          <p:cNvSpPr>
            <a:spLocks noChangeArrowheads="1"/>
          </p:cNvSpPr>
          <p:nvPr/>
        </p:nvSpPr>
        <p:spPr bwMode="auto">
          <a:xfrm>
            <a:off x="609600" y="304800"/>
            <a:ext cx="7924800" cy="381000"/>
          </a:xfrm>
          <a:prstGeom prst="rect">
            <a:avLst/>
          </a:prstGeom>
          <a:noFill/>
          <a:ln w="9525">
            <a:noFill/>
            <a:miter lim="800000"/>
            <a:headEnd/>
            <a:tailEnd/>
          </a:ln>
          <a:effectLst/>
        </p:spPr>
        <p:txBody>
          <a:bodyPr anchor="ctr"/>
          <a:lstStyle/>
          <a:p>
            <a:pPr algn="ctr">
              <a:defRPr/>
            </a:pPr>
            <a:r>
              <a:rPr lang="en-US">
                <a:solidFill>
                  <a:schemeClr val="tx2"/>
                </a:solidFill>
                <a:latin typeface="Arial" charset="0"/>
                <a:ea typeface="ＭＳ Ｐゴシック" charset="-128"/>
                <a:cs typeface="ＭＳ Ｐゴシック" charset="-128"/>
              </a:rPr>
              <a:t> </a:t>
            </a:r>
            <a:r>
              <a:rPr lang="en-US" sz="2800">
                <a:solidFill>
                  <a:schemeClr val="tx2"/>
                </a:solidFill>
                <a:effectLst>
                  <a:outerShdw blurRad="38100" dist="38100" dir="2700000" algn="tl">
                    <a:srgbClr val="DDDDDD"/>
                  </a:outerShdw>
                </a:effectLst>
                <a:latin typeface="Arial" charset="0"/>
                <a:ea typeface="ＭＳ Ｐゴシック" charset="-128"/>
                <a:cs typeface="ＭＳ Ｐゴシック" charset="-128"/>
              </a:rPr>
              <a:t>CLAS  Longitudinally Polarized Beam SSA</a:t>
            </a:r>
          </a:p>
        </p:txBody>
      </p:sp>
      <p:sp>
        <p:nvSpPr>
          <p:cNvPr id="53253" name="Text Box 16"/>
          <p:cNvSpPr txBox="1">
            <a:spLocks noChangeArrowheads="1"/>
          </p:cNvSpPr>
          <p:nvPr/>
        </p:nvSpPr>
        <p:spPr bwMode="auto">
          <a:xfrm>
            <a:off x="304800" y="5867400"/>
            <a:ext cx="4876800" cy="70802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Longitudinal target SSA first measured at JLab reproduced by HERMES. </a:t>
            </a:r>
          </a:p>
        </p:txBody>
      </p:sp>
      <p:pic>
        <p:nvPicPr>
          <p:cNvPr id="53254"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90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6764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31" name="Text Box 27"/>
          <p:cNvSpPr txBox="1">
            <a:spLocks noChangeArrowheads="1"/>
          </p:cNvSpPr>
          <p:nvPr/>
        </p:nvSpPr>
        <p:spPr bwMode="auto">
          <a:xfrm>
            <a:off x="609600" y="5562600"/>
            <a:ext cx="225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Efremov et al (2003)</a:t>
            </a:r>
          </a:p>
        </p:txBody>
      </p:sp>
      <p:pic>
        <p:nvPicPr>
          <p:cNvPr id="53257" name="Picture 16" descr="txp_fig"/>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00038" y="1069975"/>
            <a:ext cx="21431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8" name="Group 14"/>
          <p:cNvGrpSpPr>
            <a:grpSpLocks/>
          </p:cNvGrpSpPr>
          <p:nvPr/>
        </p:nvGrpSpPr>
        <p:grpSpPr bwMode="auto">
          <a:xfrm>
            <a:off x="228600" y="3657600"/>
            <a:ext cx="2667000" cy="1227138"/>
            <a:chOff x="304800" y="2963863"/>
            <a:chExt cx="3200400" cy="1293812"/>
          </a:xfrm>
        </p:grpSpPr>
        <p:pic>
          <p:nvPicPr>
            <p:cNvPr id="53271" name="Picture 23"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304800" y="2963863"/>
              <a:ext cx="320040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2" name="Rectangle 103"/>
            <p:cNvSpPr>
              <a:spLocks noChangeArrowheads="1"/>
            </p:cNvSpPr>
            <p:nvPr/>
          </p:nvSpPr>
          <p:spPr bwMode="auto">
            <a:xfrm>
              <a:off x="1676400" y="3630613"/>
              <a:ext cx="457200"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3273" name="Rectangle 104"/>
            <p:cNvSpPr>
              <a:spLocks noChangeArrowheads="1"/>
            </p:cNvSpPr>
            <p:nvPr/>
          </p:nvSpPr>
          <p:spPr bwMode="auto">
            <a:xfrm>
              <a:off x="990600" y="3630613"/>
              <a:ext cx="457200"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3274" name="Rectangle 106"/>
            <p:cNvSpPr>
              <a:spLocks noChangeArrowheads="1"/>
            </p:cNvSpPr>
            <p:nvPr/>
          </p:nvSpPr>
          <p:spPr bwMode="auto">
            <a:xfrm>
              <a:off x="2447925" y="3338513"/>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3275" name="Rectangle 107"/>
            <p:cNvSpPr>
              <a:spLocks noChangeArrowheads="1"/>
            </p:cNvSpPr>
            <p:nvPr/>
          </p:nvSpPr>
          <p:spPr bwMode="auto">
            <a:xfrm>
              <a:off x="1676400" y="3338513"/>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3276" name="Rectangle 108"/>
            <p:cNvSpPr>
              <a:spLocks noChangeArrowheads="1"/>
            </p:cNvSpPr>
            <p:nvPr/>
          </p:nvSpPr>
          <p:spPr bwMode="auto">
            <a:xfrm>
              <a:off x="979488" y="3338513"/>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3277" name="Rectangle 109"/>
            <p:cNvSpPr>
              <a:spLocks noChangeArrowheads="1"/>
            </p:cNvSpPr>
            <p:nvPr/>
          </p:nvSpPr>
          <p:spPr bwMode="auto">
            <a:xfrm>
              <a:off x="1871663" y="3948113"/>
              <a:ext cx="261937"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3278" name="Rectangle 110"/>
            <p:cNvSpPr>
              <a:spLocks noChangeArrowheads="1"/>
            </p:cNvSpPr>
            <p:nvPr/>
          </p:nvSpPr>
          <p:spPr bwMode="auto">
            <a:xfrm>
              <a:off x="2330450" y="3949700"/>
              <a:ext cx="1111250" cy="260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bIns="137160" anchor="ctr"/>
            <a:lstStyle/>
            <a:p>
              <a:endParaRPr lang="it-IT" sz="1800"/>
            </a:p>
          </p:txBody>
        </p:sp>
        <p:sp>
          <p:nvSpPr>
            <p:cNvPr id="53279" name="Rectangle 111"/>
            <p:cNvSpPr>
              <a:spLocks noChangeArrowheads="1"/>
            </p:cNvSpPr>
            <p:nvPr/>
          </p:nvSpPr>
          <p:spPr bwMode="auto">
            <a:xfrm>
              <a:off x="901700" y="3956050"/>
              <a:ext cx="596900" cy="24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3280" name="Rectangle 112"/>
            <p:cNvSpPr>
              <a:spLocks noChangeArrowheads="1"/>
            </p:cNvSpPr>
            <p:nvPr/>
          </p:nvSpPr>
          <p:spPr bwMode="auto">
            <a:xfrm>
              <a:off x="2819400" y="3649663"/>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grpSp>
      <p:pic>
        <p:nvPicPr>
          <p:cNvPr id="53259" name="Picture 25"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8600" y="5105400"/>
            <a:ext cx="23368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p:cNvCxnSpPr>
            <a:cxnSpLocks noChangeShapeType="1"/>
          </p:cNvCxnSpPr>
          <p:nvPr/>
        </p:nvCxnSpPr>
        <p:spPr bwMode="auto">
          <a:xfrm rot="5400000">
            <a:off x="1866900" y="4457700"/>
            <a:ext cx="914400" cy="3810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3261" name="Rectangle 1"/>
          <p:cNvSpPr>
            <a:spLocks noChangeArrowheads="1"/>
          </p:cNvSpPr>
          <p:nvPr/>
        </p:nvSpPr>
        <p:spPr bwMode="auto">
          <a:xfrm>
            <a:off x="5646738" y="914400"/>
            <a:ext cx="3497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hu-HU" sz="1400"/>
              <a:t>HERMES (Phys.Lett.B648:164-170,2007)</a:t>
            </a:r>
            <a:endParaRPr lang="en-US" sz="1400"/>
          </a:p>
        </p:txBody>
      </p:sp>
      <p:pic>
        <p:nvPicPr>
          <p:cNvPr id="53262" name="Picture 3" descr="Screen shot 2013-05-29 at 5.07.23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1295400"/>
            <a:ext cx="33528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4"/>
          <p:cNvGrpSpPr>
            <a:grpSpLocks/>
          </p:cNvGrpSpPr>
          <p:nvPr/>
        </p:nvGrpSpPr>
        <p:grpSpPr bwMode="auto">
          <a:xfrm>
            <a:off x="4038600" y="3505200"/>
            <a:ext cx="5105400" cy="1687513"/>
            <a:chOff x="4038600" y="3505200"/>
            <a:chExt cx="5105400" cy="1686818"/>
          </a:xfrm>
        </p:grpSpPr>
        <p:pic>
          <p:nvPicPr>
            <p:cNvPr id="53268" name="Picture 3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91450" y="3505200"/>
              <a:ext cx="13525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9" name="Text Box 27"/>
            <p:cNvSpPr txBox="1">
              <a:spLocks noChangeArrowheads="1"/>
            </p:cNvSpPr>
            <p:nvPr/>
          </p:nvSpPr>
          <p:spPr bwMode="auto">
            <a:xfrm>
              <a:off x="4038600" y="4114800"/>
              <a:ext cx="3962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Quark polarized in the x-direction with k</a:t>
              </a:r>
              <a:r>
                <a:rPr lang="en-US" sz="1600" baseline="-25000"/>
                <a:t>T</a:t>
              </a:r>
              <a:r>
                <a:rPr lang="en-US" sz="1600"/>
                <a:t> in the y-direction right after </a:t>
              </a:r>
            </a:p>
            <a:p>
              <a:pPr eaLnBrk="1" hangingPunct="1"/>
              <a:r>
                <a:rPr lang="en-US" sz="1600"/>
                <a:t>scattering feels a force </a:t>
              </a:r>
              <a:r>
                <a:rPr lang="en-US" sz="1800"/>
                <a:t>~</a:t>
              </a:r>
            </a:p>
            <a:p>
              <a:pPr eaLnBrk="1" hangingPunct="1"/>
              <a:r>
                <a:rPr lang="en-US" sz="1400"/>
                <a:t>Burkardt (2008)</a:t>
              </a:r>
            </a:p>
          </p:txBody>
        </p:sp>
        <p:pic>
          <p:nvPicPr>
            <p:cNvPr id="53270" name="Picture 1"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4419600"/>
              <a:ext cx="14224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0"/>
          <p:cNvGrpSpPr>
            <a:grpSpLocks/>
          </p:cNvGrpSpPr>
          <p:nvPr/>
        </p:nvGrpSpPr>
        <p:grpSpPr bwMode="auto">
          <a:xfrm>
            <a:off x="6400800" y="5751513"/>
            <a:ext cx="1716088" cy="344487"/>
            <a:chOff x="7391400" y="5410200"/>
            <a:chExt cx="1716088" cy="344488"/>
          </a:xfrm>
        </p:grpSpPr>
        <p:sp>
          <p:nvSpPr>
            <p:cNvPr id="53266" name="Rectangle 28"/>
            <p:cNvSpPr>
              <a:spLocks noChangeArrowheads="1"/>
            </p:cNvSpPr>
            <p:nvPr/>
          </p:nvSpPr>
          <p:spPr bwMode="auto">
            <a:xfrm>
              <a:off x="7913688" y="5410200"/>
              <a:ext cx="119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rPr>
                <a:t>Marco Mirazita </a:t>
              </a:r>
              <a:endParaRPr lang="en-US"/>
            </a:p>
          </p:txBody>
        </p:sp>
        <p:pic>
          <p:nvPicPr>
            <p:cNvPr id="53267" name="Picture 2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391400" y="5486400"/>
              <a:ext cx="482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Straight Connector 32"/>
          <p:cNvCxnSpPr>
            <a:cxnSpLocks noChangeShapeType="1"/>
          </p:cNvCxnSpPr>
          <p:nvPr/>
        </p:nvCxnSpPr>
        <p:spPr bwMode="auto">
          <a:xfrm rot="5400000">
            <a:off x="7467600" y="1447800"/>
            <a:ext cx="838200" cy="3810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33531"/>
                                        </p:tgtEl>
                                        <p:attrNameLst>
                                          <p:attrName>style.visibility</p:attrName>
                                        </p:attrNameLst>
                                      </p:cBhvr>
                                      <p:to>
                                        <p:strVal val="visible"/>
                                      </p:to>
                                    </p:set>
                                    <p:animEffect transition="in" filter="blinds(horizontal)">
                                      <p:cBhvr>
                                        <p:cTn id="7" dur="500"/>
                                        <p:tgtEl>
                                          <p:spTgt spid="533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title"/>
          </p:nvPr>
        </p:nvSpPr>
        <p:spPr>
          <a:xfrm>
            <a:off x="1371600" y="152400"/>
            <a:ext cx="7391400" cy="381000"/>
          </a:xfrm>
        </p:spPr>
        <p:txBody>
          <a:bodyPr/>
          <a:lstStyle/>
          <a:p>
            <a:r>
              <a:rPr lang="en-US" sz="3200" smtClean="0">
                <a:ea typeface="ＭＳ Ｐゴシック" pitchFamily="34" charset="-128"/>
              </a:rPr>
              <a:t>TMD  Distributions: Transverse target </a:t>
            </a:r>
          </a:p>
        </p:txBody>
      </p:sp>
      <p:pic>
        <p:nvPicPr>
          <p:cNvPr id="55299"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8"/>
          <p:cNvSpPr txBox="1">
            <a:spLocks noChangeArrowheads="1"/>
          </p:cNvSpPr>
          <p:nvPr/>
        </p:nvSpPr>
        <p:spPr bwMode="auto">
          <a:xfrm>
            <a:off x="152400" y="5410200"/>
            <a:ext cx="7315200" cy="830263"/>
          </a:xfrm>
          <a:prstGeom prst="rect">
            <a:avLst/>
          </a:prstGeom>
          <a:solidFill>
            <a:srgbClr val="FFFF00"/>
          </a:solidFill>
          <a:ln w="9525">
            <a:solidFill>
              <a:schemeClr val="tx1"/>
            </a:solidFill>
            <a:miter lim="800000"/>
            <a:headEnd/>
            <a:tailEnd/>
          </a:ln>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800100" indent="-3429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sz="1600"/>
              <a:t>Large Collins effect with opposite sign for</a:t>
            </a:r>
            <a:r>
              <a:rPr lang="en-US" sz="1600">
                <a:latin typeface="Symbol" pitchFamily="18" charset="2"/>
              </a:rPr>
              <a:t> p </a:t>
            </a:r>
            <a:r>
              <a:rPr lang="en-US" sz="1600"/>
              <a:t>– (HERES &amp; COMPASS agree)</a:t>
            </a:r>
          </a:p>
          <a:p>
            <a:pPr eaLnBrk="1" hangingPunct="1">
              <a:buFont typeface="Arial" pitchFamily="34" charset="0"/>
              <a:buChar char="•"/>
            </a:pPr>
            <a:r>
              <a:rPr lang="en-US" sz="1600"/>
              <a:t>Data suggests Q</a:t>
            </a:r>
            <a:r>
              <a:rPr lang="en-US" sz="1600" baseline="30000"/>
              <a:t>2</a:t>
            </a:r>
            <a:r>
              <a:rPr lang="en-US" sz="1600"/>
              <a:t> evolution of Sivers function may be significant</a:t>
            </a:r>
          </a:p>
          <a:p>
            <a:pPr lvl="1" eaLnBrk="1" hangingPunct="1">
              <a:buFont typeface="Arial" pitchFamily="34" charset="0"/>
              <a:buChar char="•"/>
            </a:pPr>
            <a:r>
              <a:rPr lang="en-US" sz="1600"/>
              <a:t>Sivers effect in high P</a:t>
            </a:r>
            <a:r>
              <a:rPr lang="en-US" sz="1600" baseline="-25000"/>
              <a:t>T</a:t>
            </a:r>
            <a:r>
              <a:rPr lang="en-US" sz="1600"/>
              <a:t> limit is related to collinear twist-3</a:t>
            </a:r>
          </a:p>
        </p:txBody>
      </p:sp>
      <p:grpSp>
        <p:nvGrpSpPr>
          <p:cNvPr id="55301" name="Group 92"/>
          <p:cNvGrpSpPr>
            <a:grpSpLocks/>
          </p:cNvGrpSpPr>
          <p:nvPr/>
        </p:nvGrpSpPr>
        <p:grpSpPr bwMode="auto">
          <a:xfrm>
            <a:off x="304800" y="762000"/>
            <a:ext cx="8763000" cy="4648200"/>
            <a:chOff x="304800" y="762000"/>
            <a:chExt cx="8763000" cy="4648200"/>
          </a:xfrm>
        </p:grpSpPr>
        <p:sp>
          <p:nvSpPr>
            <p:cNvPr id="89" name="Rectangle 88"/>
            <p:cNvSpPr>
              <a:spLocks noChangeArrowheads="1"/>
            </p:cNvSpPr>
            <p:nvPr/>
          </p:nvSpPr>
          <p:spPr bwMode="auto">
            <a:xfrm>
              <a:off x="304800" y="762000"/>
              <a:ext cx="304800" cy="304800"/>
            </a:xfrm>
            <a:prstGeom prst="rect">
              <a:avLst/>
            </a:prstGeom>
            <a:noFill/>
            <a:ln w="25400">
              <a:solidFill>
                <a:srgbClr val="0000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pic>
          <p:nvPicPr>
            <p:cNvPr id="55314" name="Picture 4" descr="screenshot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600200"/>
              <a:ext cx="4800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302" name="Group 89"/>
          <p:cNvGrpSpPr>
            <a:grpSpLocks/>
          </p:cNvGrpSpPr>
          <p:nvPr/>
        </p:nvGrpSpPr>
        <p:grpSpPr bwMode="auto">
          <a:xfrm>
            <a:off x="0" y="762000"/>
            <a:ext cx="4316413" cy="4648200"/>
            <a:chOff x="0" y="762000"/>
            <a:chExt cx="4317175" cy="4648200"/>
          </a:xfrm>
        </p:grpSpPr>
        <p:pic>
          <p:nvPicPr>
            <p:cNvPr id="55311" name="Picture 79" descr="Screen shot 2012-06-03 at 10.57.16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600200"/>
              <a:ext cx="43171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p:cNvSpPr>
              <a:spLocks noChangeArrowheads="1"/>
            </p:cNvSpPr>
            <p:nvPr/>
          </p:nvSpPr>
          <p:spPr bwMode="auto">
            <a:xfrm>
              <a:off x="990775" y="762000"/>
              <a:ext cx="304854" cy="304800"/>
            </a:xfrm>
            <a:prstGeom prst="rect">
              <a:avLst/>
            </a:prstGeom>
            <a:noFill/>
            <a:ln w="254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grpSp>
      <p:sp>
        <p:nvSpPr>
          <p:cNvPr id="5530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5530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234ABC4-628E-495E-93E5-BE2E00C41D6B}" type="slidenum">
              <a:rPr lang="en-US" sz="1400"/>
              <a:pPr eaLnBrk="1" hangingPunct="1"/>
              <a:t>21</a:t>
            </a:fld>
            <a:endParaRPr lang="en-US" sz="1400"/>
          </a:p>
        </p:txBody>
      </p:sp>
      <p:pic>
        <p:nvPicPr>
          <p:cNvPr id="55305" name="Picture 5"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8138" y="1147763"/>
            <a:ext cx="90646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6"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64250" y="1211263"/>
            <a:ext cx="8699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Rectangle 1"/>
          <p:cNvSpPr>
            <a:spLocks noChangeArrowheads="1"/>
          </p:cNvSpPr>
          <p:nvPr/>
        </p:nvSpPr>
        <p:spPr bwMode="auto">
          <a:xfrm>
            <a:off x="7942263" y="5867400"/>
            <a:ext cx="1201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Federica Sozzi</a:t>
            </a:r>
            <a:endParaRPr lang="en-US"/>
          </a:p>
        </p:txBody>
      </p:sp>
      <p:pic>
        <p:nvPicPr>
          <p:cNvPr id="55308"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5791200"/>
            <a:ext cx="482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9" name="TextBox 16"/>
          <p:cNvSpPr txBox="1">
            <a:spLocks noChangeArrowheads="1"/>
          </p:cNvSpPr>
          <p:nvPr/>
        </p:nvSpPr>
        <p:spPr bwMode="auto">
          <a:xfrm>
            <a:off x="7162800" y="1143000"/>
            <a:ext cx="124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(Sivers)</a:t>
            </a:r>
          </a:p>
        </p:txBody>
      </p:sp>
      <p:sp>
        <p:nvSpPr>
          <p:cNvPr id="55310" name="TextBox 17"/>
          <p:cNvSpPr txBox="1">
            <a:spLocks noChangeArrowheads="1"/>
          </p:cNvSpPr>
          <p:nvPr/>
        </p:nvSpPr>
        <p:spPr bwMode="auto">
          <a:xfrm>
            <a:off x="2743200" y="1143000"/>
            <a:ext cx="1312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(Collins)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5734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FFDDA8B-CD55-43D8-9A96-FD88A0AE8A0D}" type="slidenum">
              <a:rPr lang="en-US" sz="1400"/>
              <a:pPr eaLnBrk="1" hangingPunct="1"/>
              <a:t>22</a:t>
            </a:fld>
            <a:endParaRPr lang="en-US" sz="1400"/>
          </a:p>
        </p:txBody>
      </p:sp>
      <p:pic>
        <p:nvPicPr>
          <p:cNvPr id="57348" name="Picture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67000"/>
            <a:ext cx="5127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482975"/>
            <a:ext cx="39624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Slide Number Placeholder 2"/>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19553106-3F65-4FDA-BE26-698D212CC84F}" type="slidenum">
              <a:rPr lang="en-US" sz="1400"/>
              <a:pPr algn="r" eaLnBrk="1" hangingPunct="1"/>
              <a:t>22</a:t>
            </a:fld>
            <a:endParaRPr lang="en-US" sz="1400"/>
          </a:p>
        </p:txBody>
      </p:sp>
      <p:sp>
        <p:nvSpPr>
          <p:cNvPr id="452610" name="Rectangle 2"/>
          <p:cNvSpPr>
            <a:spLocks noGrp="1" noChangeArrowheads="1"/>
          </p:cNvSpPr>
          <p:nvPr>
            <p:ph type="title" idx="4294967295"/>
          </p:nvPr>
        </p:nvSpPr>
        <p:spPr>
          <a:xfrm>
            <a:off x="0" y="115888"/>
            <a:ext cx="9020175" cy="474662"/>
          </a:xfrm>
        </p:spPr>
        <p:txBody>
          <a:bodyPr/>
          <a:lstStyle/>
          <a:p>
            <a:pPr eaLnBrk="1" hangingPunct="1"/>
            <a:r>
              <a:rPr lang="en-US" sz="3200" smtClean="0">
                <a:effectLst>
                  <a:outerShdw blurRad="38100" dist="38100" dir="2700000" algn="tl">
                    <a:srgbClr val="C0C0C0"/>
                  </a:outerShdw>
                </a:effectLst>
                <a:ea typeface="ＭＳ Ｐゴシック" pitchFamily="34" charset="-128"/>
              </a:rPr>
              <a:t>Quark distributions at large k</a:t>
            </a:r>
            <a:r>
              <a:rPr lang="en-US" sz="3200" baseline="-25000" smtClean="0">
                <a:effectLst>
                  <a:outerShdw blurRad="38100" dist="38100" dir="2700000" algn="tl">
                    <a:srgbClr val="C0C0C0"/>
                  </a:outerShdw>
                </a:effectLst>
                <a:ea typeface="ＭＳ Ｐゴシック" pitchFamily="34" charset="-128"/>
              </a:rPr>
              <a:t>T</a:t>
            </a:r>
            <a:r>
              <a:rPr lang="en-US" sz="3200" smtClean="0">
                <a:effectLst>
                  <a:outerShdw blurRad="38100" dist="38100" dir="2700000" algn="tl">
                    <a:srgbClr val="C0C0C0"/>
                  </a:outerShdw>
                </a:effectLst>
                <a:ea typeface="ＭＳ Ｐゴシック" pitchFamily="34" charset="-128"/>
              </a:rPr>
              <a:t>:  lattice</a:t>
            </a:r>
          </a:p>
        </p:txBody>
      </p:sp>
      <p:pic>
        <p:nvPicPr>
          <p:cNvPr id="57352"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100" y="838200"/>
            <a:ext cx="3975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30"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376238" y="1066800"/>
            <a:ext cx="309562"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Rectangle 15"/>
          <p:cNvSpPr>
            <a:spLocks noChangeArrowheads="1"/>
          </p:cNvSpPr>
          <p:nvPr/>
        </p:nvSpPr>
        <p:spPr bwMode="auto">
          <a:xfrm>
            <a:off x="4800600" y="2286000"/>
            <a:ext cx="4267200" cy="8064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600">
                <a:solidFill>
                  <a:schemeClr val="accent2"/>
                </a:solidFill>
              </a:rPr>
              <a:t>Higher probability to find a quark anti-aligned with proton spin  at large </a:t>
            </a:r>
            <a:r>
              <a:rPr lang="en-US" sz="1600">
                <a:solidFill>
                  <a:srgbClr val="CC3300"/>
                </a:solidFill>
              </a:rPr>
              <a:t>k</a:t>
            </a:r>
            <a:r>
              <a:rPr lang="en-US" sz="1600" baseline="-25000">
                <a:solidFill>
                  <a:srgbClr val="CC3300"/>
                </a:solidFill>
              </a:rPr>
              <a:t>T</a:t>
            </a:r>
            <a:r>
              <a:rPr lang="en-US" sz="1600">
                <a:solidFill>
                  <a:srgbClr val="CC3300"/>
                </a:solidFill>
              </a:rPr>
              <a:t> and b</a:t>
            </a:r>
            <a:r>
              <a:rPr lang="en-US" sz="1600" baseline="-25000">
                <a:solidFill>
                  <a:srgbClr val="CC3300"/>
                </a:solidFill>
              </a:rPr>
              <a:t>T</a:t>
            </a:r>
          </a:p>
          <a:p>
            <a:endParaRPr lang="en-US" sz="1600" baseline="-25000">
              <a:solidFill>
                <a:srgbClr val="CC3300"/>
              </a:solidFill>
            </a:endParaRPr>
          </a:p>
        </p:txBody>
      </p:sp>
      <p:pic>
        <p:nvPicPr>
          <p:cNvPr id="57355" name="Picture 35" descr="txp_fig"/>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1295400" y="1066800"/>
            <a:ext cx="9906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Rectangle 37"/>
          <p:cNvSpPr>
            <a:spLocks noChangeArrowheads="1"/>
          </p:cNvSpPr>
          <p:nvPr/>
        </p:nvSpPr>
        <p:spPr bwMode="auto">
          <a:xfrm>
            <a:off x="1676400" y="1905000"/>
            <a:ext cx="2754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b="1"/>
              <a:t>B.Musch et al arXiv:1011.1213</a:t>
            </a:r>
            <a:r>
              <a:rPr lang="en-US" sz="1400"/>
              <a:t> </a:t>
            </a:r>
          </a:p>
        </p:txBody>
      </p:sp>
      <p:pic>
        <p:nvPicPr>
          <p:cNvPr id="369713"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324225"/>
            <a:ext cx="4191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8" name="Text Box 22"/>
          <p:cNvSpPr txBox="1">
            <a:spLocks noChangeArrowheads="1"/>
          </p:cNvSpPr>
          <p:nvPr/>
        </p:nvSpPr>
        <p:spPr bwMode="auto">
          <a:xfrm>
            <a:off x="6324600" y="3200400"/>
            <a:ext cx="177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B.Pasquini et al</a:t>
            </a:r>
          </a:p>
        </p:txBody>
      </p:sp>
      <p:pic>
        <p:nvPicPr>
          <p:cNvPr id="37906" name="Picture 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35814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28" descr="txp_fig"/>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304800" y="4167188"/>
            <a:ext cx="27781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1" name="TextBox 21"/>
          <p:cNvSpPr txBox="1">
            <a:spLocks noChangeArrowheads="1"/>
          </p:cNvSpPr>
          <p:nvPr/>
        </p:nvSpPr>
        <p:spPr bwMode="auto">
          <a:xfrm>
            <a:off x="279400" y="53467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800"/>
          </a:p>
        </p:txBody>
      </p:sp>
      <p:sp>
        <p:nvSpPr>
          <p:cNvPr id="57362" name="TextBox 20"/>
          <p:cNvSpPr txBox="1">
            <a:spLocks noChangeArrowheads="1"/>
          </p:cNvSpPr>
          <p:nvPr/>
        </p:nvSpPr>
        <p:spPr bwMode="auto">
          <a:xfrm>
            <a:off x="1609725" y="6096000"/>
            <a:ext cx="5856288" cy="369888"/>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k</a:t>
            </a:r>
            <a:r>
              <a:rPr lang="en-US" sz="1800" baseline="-25000"/>
              <a:t>T</a:t>
            </a:r>
            <a:r>
              <a:rPr lang="en-US" sz="1800"/>
              <a:t>-distributions of TMDs may depend on flavor and spin</a:t>
            </a:r>
          </a:p>
        </p:txBody>
      </p:sp>
      <p:sp>
        <p:nvSpPr>
          <p:cNvPr id="57363" name="TextBox 22"/>
          <p:cNvSpPr txBox="1">
            <a:spLocks noChangeArrowheads="1"/>
          </p:cNvSpPr>
          <p:nvPr/>
        </p:nvSpPr>
        <p:spPr bwMode="auto">
          <a:xfrm>
            <a:off x="2514600" y="2297113"/>
            <a:ext cx="1844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g</a:t>
            </a:r>
            <a:r>
              <a:rPr lang="en-US" sz="1800" baseline="-25000"/>
              <a:t>1</a:t>
            </a:r>
            <a:r>
              <a:rPr lang="en-US" sz="1800" baseline="30000"/>
              <a:t>q</a:t>
            </a:r>
            <a:r>
              <a:rPr lang="en-US" sz="1800"/>
              <a:t>=</a:t>
            </a:r>
            <a:r>
              <a:rPr lang="en-US" sz="1800">
                <a:latin typeface="Symbol" pitchFamily="18" charset="2"/>
              </a:rPr>
              <a:t>D</a:t>
            </a:r>
            <a:r>
              <a:rPr lang="en-US" sz="1800"/>
              <a:t>q=(q</a:t>
            </a:r>
            <a:r>
              <a:rPr lang="en-US" sz="1800" baseline="30000"/>
              <a:t>+</a:t>
            </a:r>
            <a:r>
              <a:rPr lang="en-US" sz="1800"/>
              <a:t>-q</a:t>
            </a:r>
            <a:r>
              <a:rPr lang="en-US" sz="1800" baseline="30000"/>
              <a:t>-</a:t>
            </a:r>
            <a:r>
              <a:rPr lang="en-US" sz="1800"/>
              <a:t>)/2</a:t>
            </a:r>
          </a:p>
        </p:txBody>
      </p:sp>
      <p:pic>
        <p:nvPicPr>
          <p:cNvPr id="57364" name="Picture 27" descr="Screen shot 2013-06-02 at 6.30.05 PM.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100806" y="1562894"/>
            <a:ext cx="6858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5" name="Picture 28"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257800" y="1295400"/>
            <a:ext cx="11557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6" name="TextBox 30"/>
          <p:cNvSpPr txBox="1">
            <a:spLocks noChangeArrowheads="1"/>
          </p:cNvSpPr>
          <p:nvPr/>
        </p:nvSpPr>
        <p:spPr bwMode="auto">
          <a:xfrm>
            <a:off x="6553200" y="1219200"/>
            <a:ext cx="3651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a:t>&gt;</a:t>
            </a:r>
          </a:p>
        </p:txBody>
      </p:sp>
      <p:pic>
        <p:nvPicPr>
          <p:cNvPr id="57367" name="Picture 31" descr="latex-image-1.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181850" y="1295400"/>
            <a:ext cx="12001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90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369713"/>
                                        </p:tgtEl>
                                        <p:attrNameLst>
                                          <p:attrName>style.visibility</p:attrName>
                                        </p:attrNameLst>
                                      </p:cBhvr>
                                      <p:to>
                                        <p:strVal val="visible"/>
                                      </p:to>
                                    </p:set>
                                    <p:animEffect transition="in" filter="blinds(horizontal)">
                                      <p:cBhvr>
                                        <p:cTn id="13" dur="500"/>
                                        <p:tgtEl>
                                          <p:spTgt spid="36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z="2800" smtClean="0">
                <a:ea typeface="ＭＳ Ｐゴシック" pitchFamily="34" charset="-128"/>
              </a:rPr>
              <a:t>Flavor separation of  form factors</a:t>
            </a:r>
          </a:p>
        </p:txBody>
      </p:sp>
      <p:sp>
        <p:nvSpPr>
          <p:cNvPr id="59395" name="Content Placeholder 2"/>
          <p:cNvSpPr>
            <a:spLocks noGrp="1"/>
          </p:cNvSpPr>
          <p:nvPr>
            <p:ph idx="1"/>
          </p:nvPr>
        </p:nvSpPr>
        <p:spPr>
          <a:xfrm>
            <a:off x="685800" y="6019800"/>
            <a:ext cx="7696200" cy="381000"/>
          </a:xfrm>
          <a:solidFill>
            <a:srgbClr val="FFFF00"/>
          </a:solidFill>
          <a:ln>
            <a:solidFill>
              <a:schemeClr val="tx1"/>
            </a:solidFill>
            <a:miter lim="800000"/>
            <a:headEnd/>
            <a:tailEnd/>
          </a:ln>
        </p:spPr>
        <p:txBody>
          <a:bodyPr/>
          <a:lstStyle/>
          <a:p>
            <a:pPr marL="0" indent="0">
              <a:spcBef>
                <a:spcPts val="1200"/>
              </a:spcBef>
              <a:buFontTx/>
              <a:buNone/>
            </a:pPr>
            <a:r>
              <a:rPr lang="en-US" sz="2400" i="1" smtClean="0">
                <a:ea typeface="ＭＳ Ｐゴシック" pitchFamily="34" charset="-128"/>
              </a:rPr>
              <a:t>u</a:t>
            </a:r>
            <a:r>
              <a:rPr lang="en-US" sz="2400" smtClean="0">
                <a:ea typeface="ＭＳ Ｐゴシック" pitchFamily="34" charset="-128"/>
              </a:rPr>
              <a:t> &amp; </a:t>
            </a:r>
            <a:r>
              <a:rPr lang="en-US" sz="2400" i="1" smtClean="0">
                <a:ea typeface="ＭＳ Ｐゴシック" pitchFamily="34" charset="-128"/>
              </a:rPr>
              <a:t>d</a:t>
            </a:r>
            <a:r>
              <a:rPr lang="en-US" sz="2400" smtClean="0">
                <a:ea typeface="ＭＳ Ｐゴシック" pitchFamily="34" charset="-128"/>
              </a:rPr>
              <a:t> quarks will have different space distributions</a:t>
            </a:r>
          </a:p>
        </p:txBody>
      </p:sp>
      <p:grpSp>
        <p:nvGrpSpPr>
          <p:cNvPr id="59396" name="Group 4"/>
          <p:cNvGrpSpPr>
            <a:grpSpLocks/>
          </p:cNvGrpSpPr>
          <p:nvPr/>
        </p:nvGrpSpPr>
        <p:grpSpPr bwMode="auto">
          <a:xfrm>
            <a:off x="152400" y="838200"/>
            <a:ext cx="3810000" cy="2590800"/>
            <a:chOff x="381000" y="3200400"/>
            <a:chExt cx="3810000" cy="2590800"/>
          </a:xfrm>
        </p:grpSpPr>
        <p:pic>
          <p:nvPicPr>
            <p:cNvPr id="59409" name="Picture 6" descr="Bogdan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512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
          <p:nvSpPr>
            <p:cNvPr id="8" name="Rectangle 7"/>
            <p:cNvSpPr/>
            <p:nvPr/>
          </p:nvSpPr>
          <p:spPr bwMode="auto">
            <a:xfrm>
              <a:off x="914400" y="3276600"/>
              <a:ext cx="2895600" cy="228600"/>
            </a:xfrm>
            <a:prstGeom prst="rect">
              <a:avLst/>
            </a:prstGeom>
            <a:noFill/>
            <a:ln w="9525" cap="flat" cmpd="sng" algn="ctr">
              <a:noFill/>
              <a:prstDash val="solid"/>
              <a:round/>
              <a:headEnd type="none" w="med" len="med"/>
              <a:tailEnd type="none" w="med" len="med"/>
            </a:ln>
            <a:effectLst/>
          </p:spPr>
          <p:txBody>
            <a:bodyPr/>
            <a:lstStyle/>
            <a:p>
              <a:pPr algn="ctr">
                <a:defRPr/>
              </a:pPr>
              <a:r>
                <a:rPr lang="en-US" sz="1000" dirty="0">
                  <a:solidFill>
                    <a:schemeClr val="tx2">
                      <a:lumMod val="75000"/>
                    </a:schemeClr>
                  </a:solidFill>
                  <a:latin typeface="Century Gothic" pitchFamily="34" charset="0"/>
                  <a:ea typeface="ＭＳ Ｐゴシック" charset="0"/>
                  <a:cs typeface="ＭＳ Ｐゴシック" charset="0"/>
                </a:rPr>
                <a:t>G. Cates et al. PRL 106 (2011) 252003</a:t>
              </a:r>
            </a:p>
          </p:txBody>
        </p:sp>
        <p:sp>
          <p:nvSpPr>
            <p:cNvPr id="59411" name="Text Box 12"/>
            <p:cNvSpPr txBox="1">
              <a:spLocks noChangeArrowheads="1"/>
            </p:cNvSpPr>
            <p:nvPr/>
          </p:nvSpPr>
          <p:spPr bwMode="auto">
            <a:xfrm rot="-5400000">
              <a:off x="-22809" y="3680411"/>
              <a:ext cx="129857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sz="1600" b="1"/>
                <a:t>Q</a:t>
              </a:r>
              <a:r>
                <a:rPr lang="en-US" sz="1600" b="1" baseline="30000"/>
                <a:t>4</a:t>
              </a:r>
              <a:r>
                <a:rPr lang="en-US" sz="1600" b="1"/>
                <a:t>F</a:t>
              </a:r>
              <a:r>
                <a:rPr lang="en-US" sz="1600" b="1" baseline="-25000"/>
                <a:t>2</a:t>
              </a:r>
              <a:r>
                <a:rPr lang="en-US" sz="1600" b="1" baseline="30000"/>
                <a:t>q</a:t>
              </a:r>
              <a:r>
                <a:rPr lang="en-US" sz="1600" b="1"/>
                <a:t>/</a:t>
              </a:r>
              <a:r>
                <a:rPr lang="en-US" sz="1600" b="1">
                  <a:latin typeface="Symbol" pitchFamily="18" charset="2"/>
                </a:rPr>
                <a:t>k</a:t>
              </a:r>
              <a:endParaRPr lang="en-US" sz="1600" b="1"/>
            </a:p>
          </p:txBody>
        </p:sp>
        <p:sp>
          <p:nvSpPr>
            <p:cNvPr id="59412" name="Text Box 12"/>
            <p:cNvSpPr txBox="1">
              <a:spLocks noChangeArrowheads="1"/>
            </p:cNvSpPr>
            <p:nvPr/>
          </p:nvSpPr>
          <p:spPr bwMode="auto">
            <a:xfrm rot="-5400000">
              <a:off x="36721" y="4840080"/>
              <a:ext cx="1179513"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sz="1600" b="1"/>
                <a:t>Q</a:t>
              </a:r>
              <a:r>
                <a:rPr lang="en-US" sz="1600" b="1" baseline="30000"/>
                <a:t>4 </a:t>
              </a:r>
              <a:r>
                <a:rPr lang="en-US" sz="1600" b="1"/>
                <a:t>F</a:t>
              </a:r>
              <a:r>
                <a:rPr lang="en-US" sz="1600" b="1" baseline="-25000"/>
                <a:t>1</a:t>
              </a:r>
              <a:r>
                <a:rPr lang="en-US" sz="1600" b="1" baseline="30000"/>
                <a:t>q</a:t>
              </a:r>
              <a:endParaRPr lang="en-US" sz="1600" b="1"/>
            </a:p>
          </p:txBody>
        </p:sp>
      </p:grpSp>
      <p:sp>
        <p:nvSpPr>
          <p:cNvPr id="59397" name="Rectangle 11"/>
          <p:cNvSpPr>
            <a:spLocks noChangeArrowheads="1"/>
          </p:cNvSpPr>
          <p:nvPr/>
        </p:nvSpPr>
        <p:spPr bwMode="auto">
          <a:xfrm>
            <a:off x="4724400" y="990600"/>
            <a:ext cx="3706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i="1"/>
              <a:t>k</a:t>
            </a:r>
            <a:r>
              <a:rPr lang="en-US" sz="1200" baseline="-25000"/>
              <a:t>q</a:t>
            </a:r>
            <a:r>
              <a:rPr lang="en-US" sz="1200"/>
              <a:t> is the contribution of quarks with flavor </a:t>
            </a:r>
            <a:r>
              <a:rPr lang="en-US" sz="1200" b="1"/>
              <a:t>q </a:t>
            </a:r>
            <a:r>
              <a:rPr lang="en-US" sz="1200"/>
              <a:t>to the anomalous magnetic moment of the proton</a:t>
            </a:r>
          </a:p>
          <a:p>
            <a:r>
              <a:rPr lang="en-US" sz="1200" b="1"/>
              <a:t>F</a:t>
            </a:r>
            <a:r>
              <a:rPr lang="en-US" sz="1200" baseline="-25000"/>
              <a:t>1</a:t>
            </a:r>
            <a:r>
              <a:rPr lang="en-US" sz="1200" baseline="30000"/>
              <a:t>u</a:t>
            </a:r>
            <a:r>
              <a:rPr lang="en-US" sz="1200"/>
              <a:t> is dominated by the proton form factors</a:t>
            </a:r>
          </a:p>
        </p:txBody>
      </p:sp>
      <p:sp>
        <p:nvSpPr>
          <p:cNvPr id="59398" name="Rectangle 12"/>
          <p:cNvSpPr>
            <a:spLocks noChangeArrowheads="1"/>
          </p:cNvSpPr>
          <p:nvPr/>
        </p:nvSpPr>
        <p:spPr bwMode="auto">
          <a:xfrm>
            <a:off x="4456113" y="3436938"/>
            <a:ext cx="3276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Behavior of form factors at large Q</a:t>
            </a:r>
            <a:r>
              <a:rPr lang="en-US" sz="1200" baseline="30000"/>
              <a:t>2</a:t>
            </a:r>
            <a:r>
              <a:rPr lang="en-US" sz="1200"/>
              <a:t> are a measure of nonperturbative features of the quark-quark interaction and can be used to define their “parton-likeness”.</a:t>
            </a:r>
          </a:p>
        </p:txBody>
      </p:sp>
      <p:sp>
        <p:nvSpPr>
          <p:cNvPr id="59399" name="Rectangle 13"/>
          <p:cNvSpPr>
            <a:spLocks noChangeArrowheads="1"/>
          </p:cNvSpPr>
          <p:nvPr/>
        </p:nvSpPr>
        <p:spPr bwMode="auto">
          <a:xfrm>
            <a:off x="4343400" y="4800600"/>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 form factors of the nucleon fell off faster in nuclear matter</a:t>
            </a:r>
            <a:endParaRPr lang="en-US"/>
          </a:p>
        </p:txBody>
      </p:sp>
      <p:sp>
        <p:nvSpPr>
          <p:cNvPr id="59400" name="Rectangle 15"/>
          <p:cNvSpPr>
            <a:spLocks noChangeArrowheads="1"/>
          </p:cNvSpPr>
          <p:nvPr/>
        </p:nvSpPr>
        <p:spPr bwMode="auto">
          <a:xfrm>
            <a:off x="4191000" y="3152775"/>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rPr>
              <a:t>Cloet, Roberts &amp; Thomas arXiv:1304.0855</a:t>
            </a:r>
          </a:p>
        </p:txBody>
      </p:sp>
      <p:sp>
        <p:nvSpPr>
          <p:cNvPr id="59401" name="Rectangle 16"/>
          <p:cNvSpPr>
            <a:spLocks noChangeArrowheads="1"/>
          </p:cNvSpPr>
          <p:nvPr/>
        </p:nvSpPr>
        <p:spPr bwMode="auto">
          <a:xfrm>
            <a:off x="4114800" y="457200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rPr>
              <a:t>Yakhshiev &amp; Kim  arXiv:1304.5926</a:t>
            </a:r>
            <a:endParaRPr lang="en-US"/>
          </a:p>
        </p:txBody>
      </p:sp>
      <p:sp>
        <p:nvSpPr>
          <p:cNvPr id="59402" name="Rectangle 1"/>
          <p:cNvSpPr>
            <a:spLocks noChangeArrowheads="1"/>
          </p:cNvSpPr>
          <p:nvPr/>
        </p:nvSpPr>
        <p:spPr bwMode="auto">
          <a:xfrm>
            <a:off x="4191000" y="5562600"/>
            <a:ext cx="30353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G. Miller et al Phys.Rev.C84:045205,2011 </a:t>
            </a:r>
          </a:p>
        </p:txBody>
      </p:sp>
      <p:pic>
        <p:nvPicPr>
          <p:cNvPr id="59403" name="Picture 3" descr="Screen shot 2013-05-29 at 8.09.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02025"/>
            <a:ext cx="35814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Rectangle 5"/>
          <p:cNvSpPr>
            <a:spLocks noChangeArrowheads="1"/>
          </p:cNvSpPr>
          <p:nvPr/>
        </p:nvSpPr>
        <p:spPr bwMode="auto">
          <a:xfrm>
            <a:off x="4267200" y="1905000"/>
            <a:ext cx="2109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Diehl&amp;Kroll arXiv:1302.4604 </a:t>
            </a:r>
          </a:p>
        </p:txBody>
      </p:sp>
      <p:sp>
        <p:nvSpPr>
          <p:cNvPr id="59405" name="Rectangle 6"/>
          <p:cNvSpPr>
            <a:spLocks noChangeArrowheads="1"/>
          </p:cNvSpPr>
          <p:nvPr/>
        </p:nvSpPr>
        <p:spPr bwMode="auto">
          <a:xfrm>
            <a:off x="4419600" y="22860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determine generalized parton distributions for valence quarks, assuming a particular form for their functional dependence.</a:t>
            </a:r>
          </a:p>
        </p:txBody>
      </p:sp>
      <p:grpSp>
        <p:nvGrpSpPr>
          <p:cNvPr id="59406" name="Group 21"/>
          <p:cNvGrpSpPr>
            <a:grpSpLocks/>
          </p:cNvGrpSpPr>
          <p:nvPr/>
        </p:nvGrpSpPr>
        <p:grpSpPr bwMode="auto">
          <a:xfrm>
            <a:off x="7239000" y="5257800"/>
            <a:ext cx="1646238" cy="461963"/>
            <a:chOff x="7239000" y="5257800"/>
            <a:chExt cx="1646238" cy="461963"/>
          </a:xfrm>
        </p:grpSpPr>
        <p:sp>
          <p:nvSpPr>
            <p:cNvPr id="59407" name="Rectangle 10"/>
            <p:cNvSpPr>
              <a:spLocks noChangeArrowheads="1"/>
            </p:cNvSpPr>
            <p:nvPr/>
          </p:nvSpPr>
          <p:spPr bwMode="auto">
            <a:xfrm>
              <a:off x="7772400" y="5257800"/>
              <a:ext cx="1112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Vina Punjabi</a:t>
              </a:r>
            </a:p>
            <a:p>
              <a:r>
                <a:rPr lang="en-US" sz="1200"/>
                <a:t>Issam Qattan </a:t>
              </a:r>
            </a:p>
          </p:txBody>
        </p:sp>
        <p:pic>
          <p:nvPicPr>
            <p:cNvPr id="59408"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334000"/>
              <a:ext cx="482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26B3D49-D9EA-4BE3-8DFB-46741FE607F8}" type="slidenum">
              <a:rPr lang="en-US" sz="1400"/>
              <a:pPr eaLnBrk="1" hangingPunct="1"/>
              <a:t>24</a:t>
            </a:fld>
            <a:endParaRPr lang="en-US" sz="1400"/>
          </a:p>
        </p:txBody>
      </p:sp>
      <p:sp>
        <p:nvSpPr>
          <p:cNvPr id="60419" name="Text Box 3"/>
          <p:cNvSpPr txBox="1">
            <a:spLocks noChangeArrowheads="1"/>
          </p:cNvSpPr>
          <p:nvPr/>
        </p:nvSpPr>
        <p:spPr bwMode="auto">
          <a:xfrm rot="-5400000">
            <a:off x="2708276" y="2016125"/>
            <a:ext cx="715962"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a:t> A</a:t>
            </a:r>
            <a:r>
              <a:rPr lang="en-US" sz="3200" baseline="-25000"/>
              <a:t>1</a:t>
            </a:r>
          </a:p>
        </p:txBody>
      </p:sp>
      <p:sp>
        <p:nvSpPr>
          <p:cNvPr id="60420" name="Rectangle 4"/>
          <p:cNvSpPr>
            <a:spLocks noGrp="1" noChangeArrowheads="1"/>
          </p:cNvSpPr>
          <p:nvPr>
            <p:ph type="title"/>
          </p:nvPr>
        </p:nvSpPr>
        <p:spPr/>
        <p:txBody>
          <a:bodyPr/>
          <a:lstStyle/>
          <a:p>
            <a:r>
              <a:rPr lang="en-US" sz="3200" smtClean="0">
                <a:ea typeface="ＭＳ Ｐゴシック" pitchFamily="34" charset="-128"/>
              </a:rPr>
              <a:t>A</a:t>
            </a:r>
            <a:r>
              <a:rPr lang="en-US" sz="3200" baseline="-25000" smtClean="0">
                <a:ea typeface="ＭＳ Ｐゴシック" pitchFamily="34" charset="-128"/>
              </a:rPr>
              <a:t>1</a:t>
            </a:r>
            <a:r>
              <a:rPr lang="en-US" sz="3200" smtClean="0">
                <a:ea typeface="ＭＳ Ｐゴシック" pitchFamily="34" charset="-128"/>
              </a:rPr>
              <a:t> P</a:t>
            </a:r>
            <a:r>
              <a:rPr lang="en-US" sz="3200" baseline="-25000" smtClean="0">
                <a:ea typeface="ＭＳ Ｐゴシック" pitchFamily="34" charset="-128"/>
              </a:rPr>
              <a:t>T</a:t>
            </a:r>
            <a:r>
              <a:rPr lang="en-US" sz="3200" smtClean="0">
                <a:ea typeface="ＭＳ Ｐゴシック" pitchFamily="34" charset="-128"/>
              </a:rPr>
              <a:t>-dependence </a:t>
            </a:r>
          </a:p>
        </p:txBody>
      </p:sp>
      <p:pic>
        <p:nvPicPr>
          <p:cNvPr id="604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7213" y="2071688"/>
            <a:ext cx="1144587"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6"/>
          <p:cNvSpPr txBox="1">
            <a:spLocks noChangeArrowheads="1"/>
          </p:cNvSpPr>
          <p:nvPr/>
        </p:nvSpPr>
        <p:spPr bwMode="auto">
          <a:xfrm>
            <a:off x="228600" y="5791200"/>
            <a:ext cx="8601075" cy="466725"/>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CLAS data suggests that width of g</a:t>
            </a:r>
            <a:r>
              <a:rPr lang="en-US" baseline="-25000"/>
              <a:t>1</a:t>
            </a:r>
            <a:r>
              <a:rPr lang="en-US"/>
              <a:t> is less than the width of f</a:t>
            </a:r>
            <a:r>
              <a:rPr lang="en-US" baseline="-25000"/>
              <a:t>1</a:t>
            </a:r>
          </a:p>
        </p:txBody>
      </p:sp>
      <p:grpSp>
        <p:nvGrpSpPr>
          <p:cNvPr id="60423" name="Group 11"/>
          <p:cNvGrpSpPr>
            <a:grpSpLocks/>
          </p:cNvGrpSpPr>
          <p:nvPr/>
        </p:nvGrpSpPr>
        <p:grpSpPr bwMode="auto">
          <a:xfrm>
            <a:off x="914400" y="1516063"/>
            <a:ext cx="6073775" cy="3665537"/>
            <a:chOff x="144" y="624"/>
            <a:chExt cx="3120" cy="2658"/>
          </a:xfrm>
        </p:grpSpPr>
        <p:pic>
          <p:nvPicPr>
            <p:cNvPr id="6043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624"/>
              <a:ext cx="3120" cy="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2" name="Text Box 13"/>
            <p:cNvSpPr txBox="1">
              <a:spLocks noChangeArrowheads="1"/>
            </p:cNvSpPr>
            <p:nvPr/>
          </p:nvSpPr>
          <p:spPr bwMode="auto">
            <a:xfrm>
              <a:off x="2592" y="1200"/>
              <a:ext cx="551"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Lattice</a:t>
              </a:r>
            </a:p>
          </p:txBody>
        </p:sp>
        <p:sp>
          <p:nvSpPr>
            <p:cNvPr id="60433" name="Line 14"/>
            <p:cNvSpPr>
              <a:spLocks noChangeShapeType="1"/>
            </p:cNvSpPr>
            <p:nvPr/>
          </p:nvSpPr>
          <p:spPr bwMode="auto">
            <a:xfrm>
              <a:off x="3024" y="1392"/>
              <a:ext cx="0"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60424" name="Line 16"/>
          <p:cNvSpPr>
            <a:spLocks noChangeShapeType="1"/>
          </p:cNvSpPr>
          <p:nvPr/>
        </p:nvSpPr>
        <p:spPr bwMode="auto">
          <a:xfrm>
            <a:off x="6591300" y="2667000"/>
            <a:ext cx="571500" cy="2590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0425" name="Text Box 17"/>
          <p:cNvSpPr txBox="1">
            <a:spLocks noChangeArrowheads="1"/>
          </p:cNvSpPr>
          <p:nvPr/>
        </p:nvSpPr>
        <p:spPr bwMode="auto">
          <a:xfrm>
            <a:off x="152400" y="6324600"/>
            <a:ext cx="8534400" cy="3460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New CLAS data would allow multidimensional binning to study k</a:t>
            </a:r>
            <a:r>
              <a:rPr lang="en-US" sz="1600" baseline="-25000"/>
              <a:t>T</a:t>
            </a:r>
            <a:r>
              <a:rPr lang="en-US" sz="1600"/>
              <a:t>-dependence for fixed x</a:t>
            </a:r>
          </a:p>
        </p:txBody>
      </p:sp>
      <p:pic>
        <p:nvPicPr>
          <p:cNvPr id="60426" name="Picture 20" descr="txp_fig"/>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4724400" y="838200"/>
            <a:ext cx="441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Text Box 21"/>
          <p:cNvSpPr txBox="1">
            <a:spLocks noChangeArrowheads="1"/>
          </p:cNvSpPr>
          <p:nvPr/>
        </p:nvSpPr>
        <p:spPr bwMode="auto">
          <a:xfrm>
            <a:off x="4752975" y="5141913"/>
            <a:ext cx="538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P</a:t>
            </a:r>
            <a:r>
              <a:rPr lang="en-US" sz="1800" baseline="-25000"/>
              <a:t>T</a:t>
            </a:r>
          </a:p>
        </p:txBody>
      </p:sp>
      <p:pic>
        <p:nvPicPr>
          <p:cNvPr id="60428" name="Picture 15"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228600" y="838200"/>
            <a:ext cx="3429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9" name="Rectangle 24"/>
          <p:cNvSpPr>
            <a:spLocks noChangeArrowheads="1"/>
          </p:cNvSpPr>
          <p:nvPr/>
        </p:nvSpPr>
        <p:spPr bwMode="auto">
          <a:xfrm>
            <a:off x="1828800" y="4572000"/>
            <a:ext cx="1531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b="1"/>
              <a:t>arXiv:1003.4549</a:t>
            </a:r>
            <a:r>
              <a:rPr lang="en-US" sz="1400"/>
              <a:t> </a:t>
            </a:r>
          </a:p>
        </p:txBody>
      </p:sp>
      <p:pic>
        <p:nvPicPr>
          <p:cNvPr id="60430" name="Picture 25"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5257800"/>
            <a:ext cx="36083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886200"/>
            <a:ext cx="501967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6246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7A2DE00-2C96-478C-86A7-E18AB83744D5}" type="slidenum">
              <a:rPr lang="en-US" sz="1400"/>
              <a:pPr eaLnBrk="1" hangingPunct="1"/>
              <a:t>25</a:t>
            </a:fld>
            <a:endParaRPr lang="en-US" sz="1400"/>
          </a:p>
        </p:txBody>
      </p:sp>
      <p:pic>
        <p:nvPicPr>
          <p:cNvPr id="624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14400"/>
            <a:ext cx="36607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p:cNvPicPr>
            <a:picLocks noGrp="1" noChangeAspect="1" noChangeArrowheads="1"/>
          </p:cNvPicPr>
          <p:nvPr>
            <p:ph type="title"/>
          </p:nvPr>
        </p:nvPicPr>
        <p:blipFill>
          <a:blip r:embed="rId6">
            <a:extLst>
              <a:ext uri="{28A0092B-C50C-407E-A947-70E740481C1C}">
                <a14:useLocalDpi xmlns:a14="http://schemas.microsoft.com/office/drawing/2010/main" val="0"/>
              </a:ext>
            </a:extLst>
          </a:blip>
          <a:srcRect/>
          <a:stretch>
            <a:fillRect/>
          </a:stretch>
        </p:blipFill>
        <p:spPr>
          <a:xfrm>
            <a:off x="1111250" y="165100"/>
            <a:ext cx="6919913" cy="536575"/>
          </a:xfrm>
        </p:spPr>
      </p:pic>
      <p:pic>
        <p:nvPicPr>
          <p:cNvPr id="624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195388"/>
            <a:ext cx="5205413"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5105400"/>
            <a:ext cx="51038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2"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4114800" y="5788025"/>
            <a:ext cx="267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Rectangle 13"/>
          <p:cNvSpPr>
            <a:spLocks noChangeArrowheads="1"/>
          </p:cNvSpPr>
          <p:nvPr/>
        </p:nvSpPr>
        <p:spPr bwMode="auto">
          <a:xfrm>
            <a:off x="4114800" y="5715000"/>
            <a:ext cx="27432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62475" name="Rectangle 1"/>
          <p:cNvSpPr>
            <a:spLocks noChangeArrowheads="1"/>
          </p:cNvSpPr>
          <p:nvPr/>
        </p:nvSpPr>
        <p:spPr bwMode="auto">
          <a:xfrm>
            <a:off x="228600" y="6096000"/>
            <a:ext cx="13049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arXiv:1210.1267</a:t>
            </a:r>
          </a:p>
        </p:txBody>
      </p:sp>
      <p:pic>
        <p:nvPicPr>
          <p:cNvPr id="62476"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5791200"/>
            <a:ext cx="482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7" name="Rectangle 1"/>
          <p:cNvSpPr>
            <a:spLocks noChangeArrowheads="1"/>
          </p:cNvSpPr>
          <p:nvPr/>
        </p:nvSpPr>
        <p:spPr bwMode="auto">
          <a:xfrm>
            <a:off x="7543800" y="5867400"/>
            <a:ext cx="1350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rPr>
              <a:t>Peter Schweitzer </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ea typeface="ＭＳ Ｐゴシック" pitchFamily="34" charset="-128"/>
              </a:rPr>
              <a:t>Flavor‐dependent multiplicities</a:t>
            </a:r>
          </a:p>
        </p:txBody>
      </p:sp>
      <p:sp>
        <p:nvSpPr>
          <p:cNvPr id="6451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Avakian, Jlab May 28</a:t>
            </a:r>
          </a:p>
        </p:txBody>
      </p:sp>
      <p:sp>
        <p:nvSpPr>
          <p:cNvPr id="6451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F183221-4F76-4DDE-AC82-D6EEF920800A}" type="slidenum">
              <a:rPr lang="en-US" sz="1400"/>
              <a:pPr eaLnBrk="1" hangingPunct="1"/>
              <a:t>26</a:t>
            </a:fld>
            <a:endParaRPr lang="en-US" sz="1400"/>
          </a:p>
        </p:txBody>
      </p:sp>
      <p:sp>
        <p:nvSpPr>
          <p:cNvPr id="64517" name="TextBox 7"/>
          <p:cNvSpPr txBox="1">
            <a:spLocks noChangeArrowheads="1"/>
          </p:cNvSpPr>
          <p:nvPr/>
        </p:nvSpPr>
        <p:spPr bwMode="auto">
          <a:xfrm>
            <a:off x="0" y="762000"/>
            <a:ext cx="2636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A. Signori (Evolution-2013)</a:t>
            </a:r>
          </a:p>
        </p:txBody>
      </p:sp>
      <p:sp>
        <p:nvSpPr>
          <p:cNvPr id="64518" name="Rectangle 1"/>
          <p:cNvSpPr>
            <a:spLocks noChangeArrowheads="1"/>
          </p:cNvSpPr>
          <p:nvPr/>
        </p:nvSpPr>
        <p:spPr bwMode="auto">
          <a:xfrm>
            <a:off x="304800" y="1143000"/>
            <a:ext cx="601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Using a set of Gaussian fits of  the</a:t>
            </a:r>
          </a:p>
          <a:p>
            <a:r>
              <a:rPr lang="en-US" sz="1600"/>
              <a:t>Multiplicities from HERMES and COMPASS</a:t>
            </a:r>
          </a:p>
        </p:txBody>
      </p:sp>
      <p:sp>
        <p:nvSpPr>
          <p:cNvPr id="64519" name="Rectangle 3"/>
          <p:cNvSpPr>
            <a:spLocks noChangeArrowheads="1"/>
          </p:cNvSpPr>
          <p:nvPr/>
        </p:nvSpPr>
        <p:spPr bwMode="auto">
          <a:xfrm>
            <a:off x="152400" y="297180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Introducing a flavor dependence</a:t>
            </a:r>
          </a:p>
        </p:txBody>
      </p:sp>
      <p:pic>
        <p:nvPicPr>
          <p:cNvPr id="64520" name="Picture 5"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800600"/>
            <a:ext cx="2260600" cy="3889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4521" name="Picture 6"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352800"/>
            <a:ext cx="27432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8" descr="Screen shot 2013-05-30 at 5.11.2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914400"/>
            <a:ext cx="30003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10" descr="Screen shot 2013-05-30 at 5.11.37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54688" y="3200400"/>
            <a:ext cx="32797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11" descr="Screen shot 2013-05-30 at 5.11.58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600200"/>
            <a:ext cx="6016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16"/>
          <p:cNvSpPr>
            <a:spLocks noChangeShapeType="1"/>
          </p:cNvSpPr>
          <p:nvPr/>
        </p:nvSpPr>
        <p:spPr bwMode="auto">
          <a:xfrm flipH="1">
            <a:off x="4876800" y="4648200"/>
            <a:ext cx="8382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4526" name="TextBox 12"/>
          <p:cNvSpPr txBox="1">
            <a:spLocks noChangeArrowheads="1"/>
          </p:cNvSpPr>
          <p:nvPr/>
        </p:nvSpPr>
        <p:spPr bwMode="auto">
          <a:xfrm>
            <a:off x="5943600" y="5486400"/>
            <a:ext cx="304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Large error bars </a:t>
            </a:r>
          </a:p>
          <a:p>
            <a:pPr eaLnBrk="1" hangingPunct="1"/>
            <a:r>
              <a:rPr lang="en-US" sz="1400"/>
              <a:t>HERMES/COMPASS not consistent</a:t>
            </a:r>
          </a:p>
        </p:txBody>
      </p:sp>
      <p:sp>
        <p:nvSpPr>
          <p:cNvPr id="64527" name="TextBox 13"/>
          <p:cNvSpPr txBox="1">
            <a:spLocks noChangeArrowheads="1"/>
          </p:cNvSpPr>
          <p:nvPr/>
        </p:nvSpPr>
        <p:spPr bwMode="auto">
          <a:xfrm>
            <a:off x="6553200" y="1219200"/>
            <a:ext cx="1700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COMPASS</a:t>
            </a:r>
          </a:p>
        </p:txBody>
      </p:sp>
      <p:pic>
        <p:nvPicPr>
          <p:cNvPr id="64528" name="Picture 14"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114800"/>
            <a:ext cx="29384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Picture 16"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5334000"/>
            <a:ext cx="2624138" cy="3619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4530" name="Rectangle 18"/>
          <p:cNvSpPr>
            <a:spLocks noChangeArrowheads="1"/>
          </p:cNvSpPr>
          <p:nvPr/>
        </p:nvSpPr>
        <p:spPr bwMode="auto">
          <a:xfrm>
            <a:off x="7086600" y="6096000"/>
            <a:ext cx="1433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rPr>
              <a:t>Hrayr Matevosyan </a:t>
            </a:r>
            <a:endParaRPr lang="en-US"/>
          </a:p>
        </p:txBody>
      </p:sp>
      <p:sp>
        <p:nvSpPr>
          <p:cNvPr id="64531" name="TextBox 19"/>
          <p:cNvSpPr txBox="1">
            <a:spLocks noChangeArrowheads="1"/>
          </p:cNvSpPr>
          <p:nvPr/>
        </p:nvSpPr>
        <p:spPr bwMode="auto">
          <a:xfrm>
            <a:off x="838200" y="5867400"/>
            <a:ext cx="5029200" cy="584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Strong flavor dependence of transverse momenta in hadronization was  predicted from model studies</a:t>
            </a:r>
          </a:p>
        </p:txBody>
      </p:sp>
      <p:sp>
        <p:nvSpPr>
          <p:cNvPr id="64532" name="Rectangle 2"/>
          <p:cNvSpPr>
            <a:spLocks noChangeArrowheads="1"/>
          </p:cNvSpPr>
          <p:nvPr/>
        </p:nvSpPr>
        <p:spPr bwMode="auto">
          <a:xfrm>
            <a:off x="152400" y="1752600"/>
            <a:ext cx="541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1. One‐photon exchange</a:t>
            </a:r>
          </a:p>
          <a:p>
            <a:r>
              <a:rPr lang="en-US" sz="1800"/>
              <a:t>2. Small transverse momenta</a:t>
            </a:r>
          </a:p>
          <a:p>
            <a:r>
              <a:rPr lang="en-US" sz="1800"/>
              <a:t>3. Leading‐twist (LT): not including powers of M/Q</a:t>
            </a:r>
          </a:p>
          <a:p>
            <a:r>
              <a:rPr lang="en-US" sz="1800"/>
              <a:t>4. Leading‐order (LO): zero-order </a:t>
            </a:r>
            <a:r>
              <a:rPr lang="en-US" sz="1800">
                <a:latin typeface="Symbol" pitchFamily="18" charset="2"/>
              </a:rPr>
              <a:t>a</a:t>
            </a:r>
            <a:r>
              <a:rPr lang="en-US" sz="1800" baseline="30000">
                <a:latin typeface="Symbol" pitchFamily="18" charset="2"/>
              </a:rPr>
              <a:t>2</a:t>
            </a:r>
            <a:r>
              <a:rPr lang="en-US" sz="1800" baseline="-25000"/>
              <a:t>S</a:t>
            </a:r>
          </a:p>
        </p:txBody>
      </p:sp>
      <p:pic>
        <p:nvPicPr>
          <p:cNvPr id="64533" name="Picture 2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6096000"/>
            <a:ext cx="482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4" descr="screenshot_0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914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Slide Number Placeholder 5"/>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693699B-4CAC-4FA4-8F99-986D58D301F7}" type="slidenum">
              <a:rPr lang="it-IT" sz="1400"/>
              <a:pPr eaLnBrk="1" hangingPunct="1"/>
              <a:t>27</a:t>
            </a:fld>
            <a:endParaRPr lang="it-IT" sz="1400"/>
          </a:p>
        </p:txBody>
      </p:sp>
      <p:sp>
        <p:nvSpPr>
          <p:cNvPr id="66564" name="Rectangle 2"/>
          <p:cNvSpPr>
            <a:spLocks noGrp="1" noChangeArrowheads="1"/>
          </p:cNvSpPr>
          <p:nvPr>
            <p:ph type="title"/>
          </p:nvPr>
        </p:nvSpPr>
        <p:spPr>
          <a:xfrm>
            <a:off x="990600" y="-19050"/>
            <a:ext cx="6324600" cy="685800"/>
          </a:xfrm>
        </p:spPr>
        <p:txBody>
          <a:bodyPr/>
          <a:lstStyle/>
          <a:p>
            <a:pPr eaLnBrk="1" hangingPunct="1"/>
            <a:r>
              <a:rPr lang="en-US" b="1" smtClean="0">
                <a:ea typeface="ＭＳ Ｐゴシック" pitchFamily="34" charset="-128"/>
              </a:rPr>
              <a:t>3D structure: GPDs</a:t>
            </a:r>
          </a:p>
        </p:txBody>
      </p:sp>
      <p:sp>
        <p:nvSpPr>
          <p:cNvPr id="66565"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4" name="Rectangle 3"/>
          <p:cNvSpPr>
            <a:spLocks noChangeArrowheads="1"/>
          </p:cNvSpPr>
          <p:nvPr/>
        </p:nvSpPr>
        <p:spPr bwMode="auto">
          <a:xfrm>
            <a:off x="2895600" y="914400"/>
            <a:ext cx="1143000" cy="1981200"/>
          </a:xfrm>
          <a:prstGeom prst="rect">
            <a:avLst/>
          </a:prstGeom>
          <a:noFill/>
          <a:ln w="9525">
            <a:solidFill>
              <a:srgbClr val="3366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sp>
        <p:nvSpPr>
          <p:cNvPr id="35" name="Rectangle 34"/>
          <p:cNvSpPr>
            <a:spLocks noChangeArrowheads="1"/>
          </p:cNvSpPr>
          <p:nvPr/>
        </p:nvSpPr>
        <p:spPr bwMode="auto">
          <a:xfrm>
            <a:off x="4078288" y="914400"/>
            <a:ext cx="838200" cy="1981200"/>
          </a:xfrm>
          <a:prstGeom prst="rect">
            <a:avLst/>
          </a:prstGeom>
          <a:noFill/>
          <a:ln w="952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grpSp>
        <p:nvGrpSpPr>
          <p:cNvPr id="2" name="Group 90"/>
          <p:cNvGrpSpPr>
            <a:grpSpLocks/>
          </p:cNvGrpSpPr>
          <p:nvPr/>
        </p:nvGrpSpPr>
        <p:grpSpPr bwMode="auto">
          <a:xfrm>
            <a:off x="4953000" y="798513"/>
            <a:ext cx="3276600" cy="877887"/>
            <a:chOff x="4953000" y="798512"/>
            <a:chExt cx="3276600" cy="877888"/>
          </a:xfrm>
        </p:grpSpPr>
        <p:sp>
          <p:nvSpPr>
            <p:cNvPr id="66634" name="TextBox 41"/>
            <p:cNvSpPr txBox="1">
              <a:spLocks noChangeArrowheads="1"/>
            </p:cNvSpPr>
            <p:nvPr/>
          </p:nvSpPr>
          <p:spPr bwMode="auto">
            <a:xfrm>
              <a:off x="4953000" y="1066800"/>
              <a:ext cx="1390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ep</a:t>
              </a:r>
              <a:r>
                <a:rPr lang="en-US" sz="2000">
                  <a:latin typeface="Wingdings" pitchFamily="2" charset="2"/>
                  <a:sym typeface="Wingdings" pitchFamily="2" charset="2"/>
                </a:rPr>
                <a:t></a:t>
              </a:r>
              <a:r>
                <a:rPr lang="en-US" sz="2000"/>
                <a:t>e</a:t>
              </a:r>
              <a:r>
                <a:rPr lang="ja-JP" altLang="en-US" sz="2000"/>
                <a:t>’</a:t>
              </a:r>
              <a:r>
                <a:rPr lang="en-US" altLang="ja-JP" sz="2000"/>
                <a:t>p</a:t>
              </a:r>
              <a:r>
                <a:rPr lang="en-US" altLang="ja-JP" sz="2000">
                  <a:latin typeface="Symbol" pitchFamily="18" charset="2"/>
                </a:rPr>
                <a:t>p</a:t>
              </a:r>
              <a:r>
                <a:rPr lang="en-US" altLang="ja-JP" sz="2000" baseline="30000">
                  <a:latin typeface="Symbol" pitchFamily="18" charset="2"/>
                </a:rPr>
                <a:t>0</a:t>
              </a:r>
              <a:endParaRPr lang="en-US" sz="2000" baseline="30000">
                <a:latin typeface="Symbol" pitchFamily="18" charset="2"/>
              </a:endParaRPr>
            </a:p>
          </p:txBody>
        </p:sp>
        <p:pic>
          <p:nvPicPr>
            <p:cNvPr id="66635" name="Picture 6" descr="Screen shot 2012-05-31 at 5.36.34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798512"/>
              <a:ext cx="1828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9" name="Picture 49" descr="Screen shot 2012-06-03 at 12.11.03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1113"/>
            <a:ext cx="1454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2"/>
          <p:cNvGrpSpPr>
            <a:grpSpLocks/>
          </p:cNvGrpSpPr>
          <p:nvPr/>
        </p:nvGrpSpPr>
        <p:grpSpPr bwMode="auto">
          <a:xfrm>
            <a:off x="1752600" y="4749800"/>
            <a:ext cx="7162800" cy="1458913"/>
            <a:chOff x="1524000" y="4749911"/>
            <a:chExt cx="7162800" cy="1459100"/>
          </a:xfrm>
        </p:grpSpPr>
        <p:sp>
          <p:nvSpPr>
            <p:cNvPr id="66632" name="Text Box 3"/>
            <p:cNvSpPr txBox="1">
              <a:spLocks noChangeArrowheads="1"/>
            </p:cNvSpPr>
            <p:nvPr/>
          </p:nvSpPr>
          <p:spPr bwMode="auto">
            <a:xfrm>
              <a:off x="1524000" y="5562601"/>
              <a:ext cx="6629400" cy="646410"/>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Spin-azimuthal asymmetries in hard exclusive  production of photons and pions  give access to underlying  GPDs</a:t>
              </a:r>
            </a:p>
          </p:txBody>
        </p:sp>
        <p:sp>
          <p:nvSpPr>
            <p:cNvPr id="66633" name="TextBox 10"/>
            <p:cNvSpPr txBox="1">
              <a:spLocks noChangeArrowheads="1"/>
            </p:cNvSpPr>
            <p:nvPr/>
          </p:nvSpPr>
          <p:spPr bwMode="auto">
            <a:xfrm>
              <a:off x="4953000" y="4749911"/>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Transverse photon dominates the x-section for exclusive </a:t>
              </a:r>
              <a:r>
                <a:rPr lang="en-US" sz="1600">
                  <a:latin typeface="Symbol" pitchFamily="18" charset="2"/>
                </a:rPr>
                <a:t>p</a:t>
              </a:r>
              <a:r>
                <a:rPr lang="en-US" sz="1600" baseline="30000"/>
                <a:t>0</a:t>
              </a:r>
              <a:r>
                <a:rPr lang="en-US" sz="1600"/>
                <a:t> production</a:t>
              </a:r>
            </a:p>
          </p:txBody>
        </p:sp>
      </p:grpSp>
      <p:grpSp>
        <p:nvGrpSpPr>
          <p:cNvPr id="5" name="Group 95"/>
          <p:cNvGrpSpPr>
            <a:grpSpLocks/>
          </p:cNvGrpSpPr>
          <p:nvPr/>
        </p:nvGrpSpPr>
        <p:grpSpPr bwMode="auto">
          <a:xfrm>
            <a:off x="3048000" y="3352800"/>
            <a:ext cx="1828800" cy="1908175"/>
            <a:chOff x="3048000" y="3352800"/>
            <a:chExt cx="1828800" cy="1908175"/>
          </a:xfrm>
        </p:grpSpPr>
        <p:pic>
          <p:nvPicPr>
            <p:cNvPr id="66630" name="Picture 22" descr="screenshot_10.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352800"/>
              <a:ext cx="18288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31" name="Rectangle 11"/>
            <p:cNvSpPr>
              <a:spLocks noChangeArrowheads="1"/>
            </p:cNvSpPr>
            <p:nvPr/>
          </p:nvSpPr>
          <p:spPr bwMode="auto">
            <a:xfrm>
              <a:off x="3352800" y="4953000"/>
              <a:ext cx="1511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Lattice (QCDSF)</a:t>
              </a:r>
            </a:p>
          </p:txBody>
        </p:sp>
      </p:grpSp>
      <p:grpSp>
        <p:nvGrpSpPr>
          <p:cNvPr id="6" name="Group 94"/>
          <p:cNvGrpSpPr>
            <a:grpSpLocks/>
          </p:cNvGrpSpPr>
          <p:nvPr/>
        </p:nvGrpSpPr>
        <p:grpSpPr bwMode="auto">
          <a:xfrm>
            <a:off x="4267200" y="1524000"/>
            <a:ext cx="4343400" cy="3124200"/>
            <a:chOff x="4191000" y="1524000"/>
            <a:chExt cx="4343400" cy="3124200"/>
          </a:xfrm>
        </p:grpSpPr>
        <p:grpSp>
          <p:nvGrpSpPr>
            <p:cNvPr id="66624" name="Group 46"/>
            <p:cNvGrpSpPr>
              <a:grpSpLocks/>
            </p:cNvGrpSpPr>
            <p:nvPr/>
          </p:nvGrpSpPr>
          <p:grpSpPr bwMode="auto">
            <a:xfrm>
              <a:off x="4800601" y="1828800"/>
              <a:ext cx="3733799" cy="2819400"/>
              <a:chOff x="5166740" y="1180028"/>
              <a:chExt cx="3734357" cy="2133600"/>
            </a:xfrm>
          </p:grpSpPr>
          <p:pic>
            <p:nvPicPr>
              <p:cNvPr id="66626" name="Picture 47" descr="Screen shot 2012-06-02 at 12.57.59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24497" y="1180028"/>
                <a:ext cx="3276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27" name="Picture 50"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2570163"/>
                <a:ext cx="2057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28" name="TextBox 53"/>
              <p:cNvSpPr txBox="1">
                <a:spLocks noChangeArrowheads="1"/>
              </p:cNvSpPr>
              <p:nvPr/>
            </p:nvSpPr>
            <p:spPr bwMode="auto">
              <a:xfrm>
                <a:off x="6172200" y="1198563"/>
                <a:ext cx="1039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100"/>
                  <a:t>CLAS e1dvcs</a:t>
                </a:r>
              </a:p>
            </p:txBody>
          </p:sp>
          <p:cxnSp>
            <p:nvCxnSpPr>
              <p:cNvPr id="52" name="Straight Arrow Connector 51"/>
              <p:cNvCxnSpPr>
                <a:cxnSpLocks noChangeShapeType="1"/>
              </p:cNvCxnSpPr>
              <p:nvPr/>
            </p:nvCxnSpPr>
            <p:spPr bwMode="auto">
              <a:xfrm rot="10800000">
                <a:off x="5166740" y="1180028"/>
                <a:ext cx="1219382" cy="691978"/>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4" name="Oval 23"/>
            <p:cNvSpPr>
              <a:spLocks noChangeArrowheads="1"/>
            </p:cNvSpPr>
            <p:nvPr/>
          </p:nvSpPr>
          <p:spPr bwMode="auto">
            <a:xfrm>
              <a:off x="4191000" y="1524000"/>
              <a:ext cx="533400" cy="457200"/>
            </a:xfrm>
            <a:prstGeom prst="ellipse">
              <a:avLst/>
            </a:prstGeom>
            <a:noFill/>
            <a:ln w="2857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grpSp>
      <p:pic>
        <p:nvPicPr>
          <p:cNvPr id="25" name="Pictur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05800" y="838200"/>
            <a:ext cx="8382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er 4"/>
          <p:cNvGrpSpPr>
            <a:grpSpLocks/>
          </p:cNvGrpSpPr>
          <p:nvPr/>
        </p:nvGrpSpPr>
        <p:grpSpPr bwMode="auto">
          <a:xfrm>
            <a:off x="533400" y="828675"/>
            <a:ext cx="1844675" cy="1198563"/>
            <a:chOff x="1688090" y="122238"/>
            <a:chExt cx="4974691" cy="3045008"/>
          </a:xfrm>
        </p:grpSpPr>
        <p:sp>
          <p:nvSpPr>
            <p:cNvPr id="66591" name="Freeform 3"/>
            <p:cNvSpPr>
              <a:spLocks/>
            </p:cNvSpPr>
            <p:nvPr/>
          </p:nvSpPr>
          <p:spPr bwMode="auto">
            <a:xfrm>
              <a:off x="4576762" y="212725"/>
              <a:ext cx="996950" cy="598488"/>
            </a:xfrm>
            <a:custGeom>
              <a:avLst/>
              <a:gdLst>
                <a:gd name="T0" fmla="*/ 2147483647 w 308"/>
                <a:gd name="T1" fmla="*/ 2147483647 h 226"/>
                <a:gd name="T2" fmla="*/ 2147483647 w 308"/>
                <a:gd name="T3" fmla="*/ 2147483647 h 226"/>
                <a:gd name="T4" fmla="*/ 2147483647 w 308"/>
                <a:gd name="T5" fmla="*/ 2147483647 h 226"/>
                <a:gd name="T6" fmla="*/ 2147483647 w 308"/>
                <a:gd name="T7" fmla="*/ 2147483647 h 226"/>
                <a:gd name="T8" fmla="*/ 2147483647 w 308"/>
                <a:gd name="T9" fmla="*/ 2147483647 h 226"/>
                <a:gd name="T10" fmla="*/ 2147483647 w 308"/>
                <a:gd name="T11" fmla="*/ 2147483647 h 226"/>
                <a:gd name="T12" fmla="*/ 2147483647 w 308"/>
                <a:gd name="T13" fmla="*/ 2147483647 h 226"/>
                <a:gd name="T14" fmla="*/ 2147483647 w 308"/>
                <a:gd name="T15" fmla="*/ 2147483647 h 226"/>
                <a:gd name="T16" fmla="*/ 2147483647 w 308"/>
                <a:gd name="T17" fmla="*/ 2147483647 h 226"/>
                <a:gd name="T18" fmla="*/ 2147483647 w 308"/>
                <a:gd name="T19" fmla="*/ 2147483647 h 226"/>
                <a:gd name="T20" fmla="*/ 2147483647 w 308"/>
                <a:gd name="T21" fmla="*/ 2147483647 h 226"/>
                <a:gd name="T22" fmla="*/ 2147483647 w 308"/>
                <a:gd name="T23" fmla="*/ 2147483647 h 226"/>
                <a:gd name="T24" fmla="*/ 2147483647 w 308"/>
                <a:gd name="T25" fmla="*/ 2147483647 h 226"/>
                <a:gd name="T26" fmla="*/ 2147483647 w 308"/>
                <a:gd name="T27" fmla="*/ 2147483647 h 226"/>
                <a:gd name="T28" fmla="*/ 2147483647 w 308"/>
                <a:gd name="T29" fmla="*/ 2147483647 h 226"/>
                <a:gd name="T30" fmla="*/ 2147483647 w 308"/>
                <a:gd name="T31" fmla="*/ 2147483647 h 226"/>
                <a:gd name="T32" fmla="*/ 2147483647 w 308"/>
                <a:gd name="T33" fmla="*/ 2147483647 h 226"/>
                <a:gd name="T34" fmla="*/ 2147483647 w 308"/>
                <a:gd name="T35" fmla="*/ 2147483647 h 226"/>
                <a:gd name="T36" fmla="*/ 2147483647 w 308"/>
                <a:gd name="T37" fmla="*/ 2147483647 h 226"/>
                <a:gd name="T38" fmla="*/ 2147483647 w 308"/>
                <a:gd name="T39" fmla="*/ 2147483647 h 226"/>
                <a:gd name="T40" fmla="*/ 2147483647 w 308"/>
                <a:gd name="T41" fmla="*/ 2147483647 h 226"/>
                <a:gd name="T42" fmla="*/ 2147483647 w 308"/>
                <a:gd name="T43" fmla="*/ 2147483647 h 226"/>
                <a:gd name="T44" fmla="*/ 2147483647 w 308"/>
                <a:gd name="T45" fmla="*/ 2147483647 h 226"/>
                <a:gd name="T46" fmla="*/ 2147483647 w 308"/>
                <a:gd name="T47" fmla="*/ 2147483647 h 226"/>
                <a:gd name="T48" fmla="*/ 2147483647 w 308"/>
                <a:gd name="T49" fmla="*/ 2147483647 h 226"/>
                <a:gd name="T50" fmla="*/ 2147483647 w 308"/>
                <a:gd name="T51" fmla="*/ 2147483647 h 226"/>
                <a:gd name="T52" fmla="*/ 2147483647 w 308"/>
                <a:gd name="T53" fmla="*/ 2147483647 h 226"/>
                <a:gd name="T54" fmla="*/ 2147483647 w 308"/>
                <a:gd name="T55" fmla="*/ 2147483647 h 226"/>
                <a:gd name="T56" fmla="*/ 2147483647 w 308"/>
                <a:gd name="T57" fmla="*/ 2147483647 h 226"/>
                <a:gd name="T58" fmla="*/ 2147483647 w 308"/>
                <a:gd name="T59" fmla="*/ 2147483647 h 226"/>
                <a:gd name="T60" fmla="*/ 2147483647 w 308"/>
                <a:gd name="T61" fmla="*/ 2147483647 h 226"/>
                <a:gd name="T62" fmla="*/ 2147483647 w 308"/>
                <a:gd name="T63" fmla="*/ 2147483647 h 226"/>
                <a:gd name="T64" fmla="*/ 2147483647 w 308"/>
                <a:gd name="T65" fmla="*/ 2147483647 h 226"/>
                <a:gd name="T66" fmla="*/ 2147483647 w 308"/>
                <a:gd name="T67" fmla="*/ 2147483647 h 226"/>
                <a:gd name="T68" fmla="*/ 2147483647 w 308"/>
                <a:gd name="T69" fmla="*/ 2147483647 h 226"/>
                <a:gd name="T70" fmla="*/ 2147483647 w 308"/>
                <a:gd name="T71" fmla="*/ 2147483647 h 226"/>
                <a:gd name="T72" fmla="*/ 2147483647 w 308"/>
                <a:gd name="T73" fmla="*/ 2147483647 h 226"/>
                <a:gd name="T74" fmla="*/ 2147483647 w 308"/>
                <a:gd name="T75" fmla="*/ 2147483647 h 226"/>
                <a:gd name="T76" fmla="*/ 2147483647 w 308"/>
                <a:gd name="T77" fmla="*/ 2147483647 h 226"/>
                <a:gd name="T78" fmla="*/ 2147483647 w 308"/>
                <a:gd name="T79" fmla="*/ 2147483647 h 226"/>
                <a:gd name="T80" fmla="*/ 2147483647 w 308"/>
                <a:gd name="T81" fmla="*/ 2147483647 h 226"/>
                <a:gd name="T82" fmla="*/ 2147483647 w 308"/>
                <a:gd name="T83" fmla="*/ 2147483647 h 226"/>
                <a:gd name="T84" fmla="*/ 2147483647 w 308"/>
                <a:gd name="T85" fmla="*/ 2147483647 h 226"/>
                <a:gd name="T86" fmla="*/ 2147483647 w 308"/>
                <a:gd name="T87" fmla="*/ 2147483647 h 226"/>
                <a:gd name="T88" fmla="*/ 2147483647 w 308"/>
                <a:gd name="T89" fmla="*/ 2147483647 h 226"/>
                <a:gd name="T90" fmla="*/ 2147483647 w 308"/>
                <a:gd name="T91" fmla="*/ 2147483647 h 226"/>
                <a:gd name="T92" fmla="*/ 2147483647 w 308"/>
                <a:gd name="T93" fmla="*/ 2147483647 h 226"/>
                <a:gd name="T94" fmla="*/ 2147483647 w 308"/>
                <a:gd name="T95" fmla="*/ 2147483647 h 226"/>
                <a:gd name="T96" fmla="*/ 2147483647 w 308"/>
                <a:gd name="T97" fmla="*/ 2147483647 h 226"/>
                <a:gd name="T98" fmla="*/ 2147483647 w 308"/>
                <a:gd name="T99" fmla="*/ 2147483647 h 226"/>
                <a:gd name="T100" fmla="*/ 2147483647 w 308"/>
                <a:gd name="T101" fmla="*/ 2147483647 h 226"/>
                <a:gd name="T102" fmla="*/ 2147483647 w 308"/>
                <a:gd name="T103" fmla="*/ 2147483647 h 226"/>
                <a:gd name="T104" fmla="*/ 2147483647 w 308"/>
                <a:gd name="T105" fmla="*/ 2147483647 h 226"/>
                <a:gd name="T106" fmla="*/ 2147483647 w 308"/>
                <a:gd name="T107" fmla="*/ 2147483647 h 226"/>
                <a:gd name="T108" fmla="*/ 2147483647 w 308"/>
                <a:gd name="T109" fmla="*/ 2147483647 h 226"/>
                <a:gd name="T110" fmla="*/ 0 w 308"/>
                <a:gd name="T111" fmla="*/ 2147483647 h 226"/>
                <a:gd name="T112" fmla="*/ 2147483647 w 308"/>
                <a:gd name="T113" fmla="*/ 2147483647 h 2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8"/>
                <a:gd name="T172" fmla="*/ 0 h 226"/>
                <a:gd name="T173" fmla="*/ 308 w 308"/>
                <a:gd name="T174" fmla="*/ 226 h 2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8" h="226">
                  <a:moveTo>
                    <a:pt x="10" y="222"/>
                  </a:moveTo>
                  <a:lnTo>
                    <a:pt x="8" y="210"/>
                  </a:lnTo>
                  <a:lnTo>
                    <a:pt x="4" y="202"/>
                  </a:lnTo>
                  <a:lnTo>
                    <a:pt x="4" y="194"/>
                  </a:lnTo>
                  <a:lnTo>
                    <a:pt x="4" y="190"/>
                  </a:lnTo>
                  <a:lnTo>
                    <a:pt x="4" y="186"/>
                  </a:lnTo>
                  <a:lnTo>
                    <a:pt x="6" y="184"/>
                  </a:lnTo>
                  <a:lnTo>
                    <a:pt x="6" y="182"/>
                  </a:lnTo>
                  <a:lnTo>
                    <a:pt x="8" y="182"/>
                  </a:lnTo>
                  <a:lnTo>
                    <a:pt x="12" y="182"/>
                  </a:lnTo>
                  <a:lnTo>
                    <a:pt x="14" y="182"/>
                  </a:lnTo>
                  <a:lnTo>
                    <a:pt x="18" y="182"/>
                  </a:lnTo>
                  <a:lnTo>
                    <a:pt x="26" y="186"/>
                  </a:lnTo>
                  <a:lnTo>
                    <a:pt x="34" y="190"/>
                  </a:lnTo>
                  <a:lnTo>
                    <a:pt x="44" y="196"/>
                  </a:lnTo>
                  <a:lnTo>
                    <a:pt x="52" y="202"/>
                  </a:lnTo>
                  <a:lnTo>
                    <a:pt x="62" y="208"/>
                  </a:lnTo>
                  <a:lnTo>
                    <a:pt x="68" y="210"/>
                  </a:lnTo>
                  <a:lnTo>
                    <a:pt x="74" y="212"/>
                  </a:lnTo>
                  <a:lnTo>
                    <a:pt x="78" y="212"/>
                  </a:lnTo>
                  <a:lnTo>
                    <a:pt x="82" y="212"/>
                  </a:lnTo>
                  <a:lnTo>
                    <a:pt x="86" y="210"/>
                  </a:lnTo>
                  <a:lnTo>
                    <a:pt x="88" y="208"/>
                  </a:lnTo>
                  <a:lnTo>
                    <a:pt x="90" y="204"/>
                  </a:lnTo>
                  <a:lnTo>
                    <a:pt x="90" y="200"/>
                  </a:lnTo>
                  <a:lnTo>
                    <a:pt x="90" y="194"/>
                  </a:lnTo>
                  <a:lnTo>
                    <a:pt x="88" y="186"/>
                  </a:lnTo>
                  <a:lnTo>
                    <a:pt x="86" y="178"/>
                  </a:lnTo>
                  <a:lnTo>
                    <a:pt x="82" y="166"/>
                  </a:lnTo>
                  <a:lnTo>
                    <a:pt x="80" y="156"/>
                  </a:lnTo>
                  <a:lnTo>
                    <a:pt x="78" y="146"/>
                  </a:lnTo>
                  <a:lnTo>
                    <a:pt x="76" y="140"/>
                  </a:lnTo>
                  <a:lnTo>
                    <a:pt x="76" y="134"/>
                  </a:lnTo>
                  <a:lnTo>
                    <a:pt x="76" y="132"/>
                  </a:lnTo>
                  <a:lnTo>
                    <a:pt x="78" y="130"/>
                  </a:lnTo>
                  <a:lnTo>
                    <a:pt x="80" y="128"/>
                  </a:lnTo>
                  <a:lnTo>
                    <a:pt x="82" y="126"/>
                  </a:lnTo>
                  <a:lnTo>
                    <a:pt x="84" y="126"/>
                  </a:lnTo>
                  <a:lnTo>
                    <a:pt x="88" y="126"/>
                  </a:lnTo>
                  <a:lnTo>
                    <a:pt x="92" y="128"/>
                  </a:lnTo>
                  <a:lnTo>
                    <a:pt x="98" y="132"/>
                  </a:lnTo>
                  <a:lnTo>
                    <a:pt x="106" y="136"/>
                  </a:lnTo>
                  <a:lnTo>
                    <a:pt x="116" y="142"/>
                  </a:lnTo>
                  <a:lnTo>
                    <a:pt x="126" y="148"/>
                  </a:lnTo>
                  <a:lnTo>
                    <a:pt x="134" y="152"/>
                  </a:lnTo>
                  <a:lnTo>
                    <a:pt x="142" y="156"/>
                  </a:lnTo>
                  <a:lnTo>
                    <a:pt x="146" y="158"/>
                  </a:lnTo>
                  <a:lnTo>
                    <a:pt x="150" y="158"/>
                  </a:lnTo>
                  <a:lnTo>
                    <a:pt x="154" y="158"/>
                  </a:lnTo>
                  <a:lnTo>
                    <a:pt x="158" y="156"/>
                  </a:lnTo>
                  <a:lnTo>
                    <a:pt x="160" y="154"/>
                  </a:lnTo>
                  <a:lnTo>
                    <a:pt x="162" y="150"/>
                  </a:lnTo>
                  <a:lnTo>
                    <a:pt x="162" y="146"/>
                  </a:lnTo>
                  <a:lnTo>
                    <a:pt x="162" y="140"/>
                  </a:lnTo>
                  <a:lnTo>
                    <a:pt x="162" y="132"/>
                  </a:lnTo>
                  <a:lnTo>
                    <a:pt x="158" y="122"/>
                  </a:lnTo>
                  <a:lnTo>
                    <a:pt x="156" y="112"/>
                  </a:lnTo>
                  <a:lnTo>
                    <a:pt x="152" y="102"/>
                  </a:lnTo>
                  <a:lnTo>
                    <a:pt x="150" y="92"/>
                  </a:lnTo>
                  <a:lnTo>
                    <a:pt x="148" y="84"/>
                  </a:lnTo>
                  <a:lnTo>
                    <a:pt x="148" y="80"/>
                  </a:lnTo>
                  <a:lnTo>
                    <a:pt x="150" y="76"/>
                  </a:lnTo>
                  <a:lnTo>
                    <a:pt x="150" y="74"/>
                  </a:lnTo>
                  <a:lnTo>
                    <a:pt x="152" y="72"/>
                  </a:lnTo>
                  <a:lnTo>
                    <a:pt x="154" y="72"/>
                  </a:lnTo>
                  <a:lnTo>
                    <a:pt x="156" y="72"/>
                  </a:lnTo>
                  <a:lnTo>
                    <a:pt x="160" y="72"/>
                  </a:lnTo>
                  <a:lnTo>
                    <a:pt x="164" y="74"/>
                  </a:lnTo>
                  <a:lnTo>
                    <a:pt x="170" y="76"/>
                  </a:lnTo>
                  <a:lnTo>
                    <a:pt x="178" y="80"/>
                  </a:lnTo>
                  <a:lnTo>
                    <a:pt x="188" y="86"/>
                  </a:lnTo>
                  <a:lnTo>
                    <a:pt x="198" y="94"/>
                  </a:lnTo>
                  <a:lnTo>
                    <a:pt x="206" y="98"/>
                  </a:lnTo>
                  <a:lnTo>
                    <a:pt x="214" y="102"/>
                  </a:lnTo>
                  <a:lnTo>
                    <a:pt x="218" y="102"/>
                  </a:lnTo>
                  <a:lnTo>
                    <a:pt x="222" y="104"/>
                  </a:lnTo>
                  <a:lnTo>
                    <a:pt x="226" y="102"/>
                  </a:lnTo>
                  <a:lnTo>
                    <a:pt x="230" y="102"/>
                  </a:lnTo>
                  <a:lnTo>
                    <a:pt x="232" y="98"/>
                  </a:lnTo>
                  <a:lnTo>
                    <a:pt x="234" y="94"/>
                  </a:lnTo>
                  <a:lnTo>
                    <a:pt x="234" y="90"/>
                  </a:lnTo>
                  <a:lnTo>
                    <a:pt x="234" y="86"/>
                  </a:lnTo>
                  <a:lnTo>
                    <a:pt x="234" y="78"/>
                  </a:lnTo>
                  <a:lnTo>
                    <a:pt x="232" y="68"/>
                  </a:lnTo>
                  <a:lnTo>
                    <a:pt x="228" y="56"/>
                  </a:lnTo>
                  <a:lnTo>
                    <a:pt x="224" y="46"/>
                  </a:lnTo>
                  <a:lnTo>
                    <a:pt x="222" y="38"/>
                  </a:lnTo>
                  <a:lnTo>
                    <a:pt x="220" y="30"/>
                  </a:lnTo>
                  <a:lnTo>
                    <a:pt x="220" y="26"/>
                  </a:lnTo>
                  <a:lnTo>
                    <a:pt x="222" y="22"/>
                  </a:lnTo>
                  <a:lnTo>
                    <a:pt x="222" y="20"/>
                  </a:lnTo>
                  <a:lnTo>
                    <a:pt x="224" y="18"/>
                  </a:lnTo>
                  <a:lnTo>
                    <a:pt x="226" y="16"/>
                  </a:lnTo>
                  <a:lnTo>
                    <a:pt x="228" y="16"/>
                  </a:lnTo>
                  <a:lnTo>
                    <a:pt x="232" y="18"/>
                  </a:lnTo>
                  <a:lnTo>
                    <a:pt x="236" y="18"/>
                  </a:lnTo>
                  <a:lnTo>
                    <a:pt x="242" y="22"/>
                  </a:lnTo>
                  <a:lnTo>
                    <a:pt x="252" y="26"/>
                  </a:lnTo>
                  <a:lnTo>
                    <a:pt x="260" y="32"/>
                  </a:lnTo>
                  <a:lnTo>
                    <a:pt x="270" y="38"/>
                  </a:lnTo>
                  <a:lnTo>
                    <a:pt x="278" y="44"/>
                  </a:lnTo>
                  <a:lnTo>
                    <a:pt x="286" y="46"/>
                  </a:lnTo>
                  <a:lnTo>
                    <a:pt x="290" y="48"/>
                  </a:lnTo>
                  <a:lnTo>
                    <a:pt x="296" y="48"/>
                  </a:lnTo>
                  <a:lnTo>
                    <a:pt x="300" y="48"/>
                  </a:lnTo>
                  <a:lnTo>
                    <a:pt x="302" y="46"/>
                  </a:lnTo>
                  <a:lnTo>
                    <a:pt x="304" y="44"/>
                  </a:lnTo>
                  <a:lnTo>
                    <a:pt x="306" y="40"/>
                  </a:lnTo>
                  <a:lnTo>
                    <a:pt x="308" y="36"/>
                  </a:lnTo>
                  <a:lnTo>
                    <a:pt x="306" y="30"/>
                  </a:lnTo>
                  <a:lnTo>
                    <a:pt x="306" y="22"/>
                  </a:lnTo>
                  <a:lnTo>
                    <a:pt x="304" y="12"/>
                  </a:lnTo>
                  <a:lnTo>
                    <a:pt x="300" y="2"/>
                  </a:lnTo>
                  <a:lnTo>
                    <a:pt x="300" y="0"/>
                  </a:lnTo>
                  <a:lnTo>
                    <a:pt x="294" y="2"/>
                  </a:lnTo>
                  <a:lnTo>
                    <a:pt x="296" y="4"/>
                  </a:lnTo>
                  <a:lnTo>
                    <a:pt x="300" y="14"/>
                  </a:lnTo>
                  <a:lnTo>
                    <a:pt x="302" y="24"/>
                  </a:lnTo>
                  <a:lnTo>
                    <a:pt x="302" y="30"/>
                  </a:lnTo>
                  <a:lnTo>
                    <a:pt x="302" y="36"/>
                  </a:lnTo>
                  <a:lnTo>
                    <a:pt x="302" y="38"/>
                  </a:lnTo>
                  <a:lnTo>
                    <a:pt x="300" y="40"/>
                  </a:lnTo>
                  <a:lnTo>
                    <a:pt x="300" y="42"/>
                  </a:lnTo>
                  <a:lnTo>
                    <a:pt x="298" y="44"/>
                  </a:lnTo>
                  <a:lnTo>
                    <a:pt x="296" y="44"/>
                  </a:lnTo>
                  <a:lnTo>
                    <a:pt x="292" y="44"/>
                  </a:lnTo>
                  <a:lnTo>
                    <a:pt x="288" y="42"/>
                  </a:lnTo>
                  <a:lnTo>
                    <a:pt x="280" y="38"/>
                  </a:lnTo>
                  <a:lnTo>
                    <a:pt x="272" y="34"/>
                  </a:lnTo>
                  <a:lnTo>
                    <a:pt x="262" y="28"/>
                  </a:lnTo>
                  <a:lnTo>
                    <a:pt x="254" y="22"/>
                  </a:lnTo>
                  <a:lnTo>
                    <a:pt x="244" y="18"/>
                  </a:lnTo>
                  <a:lnTo>
                    <a:pt x="238" y="14"/>
                  </a:lnTo>
                  <a:lnTo>
                    <a:pt x="232" y="12"/>
                  </a:lnTo>
                  <a:lnTo>
                    <a:pt x="228" y="12"/>
                  </a:lnTo>
                  <a:lnTo>
                    <a:pt x="224" y="12"/>
                  </a:lnTo>
                  <a:lnTo>
                    <a:pt x="222" y="14"/>
                  </a:lnTo>
                  <a:lnTo>
                    <a:pt x="218" y="16"/>
                  </a:lnTo>
                  <a:lnTo>
                    <a:pt x="216" y="20"/>
                  </a:lnTo>
                  <a:lnTo>
                    <a:pt x="216" y="24"/>
                  </a:lnTo>
                  <a:lnTo>
                    <a:pt x="216" y="30"/>
                  </a:lnTo>
                  <a:lnTo>
                    <a:pt x="218" y="38"/>
                  </a:lnTo>
                  <a:lnTo>
                    <a:pt x="220" y="48"/>
                  </a:lnTo>
                  <a:lnTo>
                    <a:pt x="224" y="58"/>
                  </a:lnTo>
                  <a:lnTo>
                    <a:pt x="226" y="68"/>
                  </a:lnTo>
                  <a:lnTo>
                    <a:pt x="228" y="78"/>
                  </a:lnTo>
                  <a:lnTo>
                    <a:pt x="230" y="86"/>
                  </a:lnTo>
                  <a:lnTo>
                    <a:pt x="230" y="90"/>
                  </a:lnTo>
                  <a:lnTo>
                    <a:pt x="230" y="94"/>
                  </a:lnTo>
                  <a:lnTo>
                    <a:pt x="228" y="96"/>
                  </a:lnTo>
                  <a:lnTo>
                    <a:pt x="228" y="98"/>
                  </a:lnTo>
                  <a:lnTo>
                    <a:pt x="226" y="98"/>
                  </a:lnTo>
                  <a:lnTo>
                    <a:pt x="222" y="98"/>
                  </a:lnTo>
                  <a:lnTo>
                    <a:pt x="220" y="98"/>
                  </a:lnTo>
                  <a:lnTo>
                    <a:pt x="216" y="96"/>
                  </a:lnTo>
                  <a:lnTo>
                    <a:pt x="208" y="94"/>
                  </a:lnTo>
                  <a:lnTo>
                    <a:pt x="200" y="90"/>
                  </a:lnTo>
                  <a:lnTo>
                    <a:pt x="190" y="84"/>
                  </a:lnTo>
                  <a:lnTo>
                    <a:pt x="180" y="76"/>
                  </a:lnTo>
                  <a:lnTo>
                    <a:pt x="172" y="72"/>
                  </a:lnTo>
                  <a:lnTo>
                    <a:pt x="166" y="68"/>
                  </a:lnTo>
                  <a:lnTo>
                    <a:pt x="160" y="68"/>
                  </a:lnTo>
                  <a:lnTo>
                    <a:pt x="156" y="66"/>
                  </a:lnTo>
                  <a:lnTo>
                    <a:pt x="152" y="68"/>
                  </a:lnTo>
                  <a:lnTo>
                    <a:pt x="148" y="68"/>
                  </a:lnTo>
                  <a:lnTo>
                    <a:pt x="146" y="72"/>
                  </a:lnTo>
                  <a:lnTo>
                    <a:pt x="144" y="76"/>
                  </a:lnTo>
                  <a:lnTo>
                    <a:pt x="144" y="80"/>
                  </a:lnTo>
                  <a:lnTo>
                    <a:pt x="144" y="84"/>
                  </a:lnTo>
                  <a:lnTo>
                    <a:pt x="146" y="92"/>
                  </a:lnTo>
                  <a:lnTo>
                    <a:pt x="148" y="102"/>
                  </a:lnTo>
                  <a:lnTo>
                    <a:pt x="150" y="114"/>
                  </a:lnTo>
                  <a:lnTo>
                    <a:pt x="154" y="124"/>
                  </a:lnTo>
                  <a:lnTo>
                    <a:pt x="156" y="132"/>
                  </a:lnTo>
                  <a:lnTo>
                    <a:pt x="158" y="140"/>
                  </a:lnTo>
                  <a:lnTo>
                    <a:pt x="158" y="144"/>
                  </a:lnTo>
                  <a:lnTo>
                    <a:pt x="158" y="148"/>
                  </a:lnTo>
                  <a:lnTo>
                    <a:pt x="156" y="150"/>
                  </a:lnTo>
                  <a:lnTo>
                    <a:pt x="154" y="152"/>
                  </a:lnTo>
                  <a:lnTo>
                    <a:pt x="152" y="154"/>
                  </a:lnTo>
                  <a:lnTo>
                    <a:pt x="150" y="154"/>
                  </a:lnTo>
                  <a:lnTo>
                    <a:pt x="146" y="152"/>
                  </a:lnTo>
                  <a:lnTo>
                    <a:pt x="142" y="152"/>
                  </a:lnTo>
                  <a:lnTo>
                    <a:pt x="136" y="148"/>
                  </a:lnTo>
                  <a:lnTo>
                    <a:pt x="128" y="144"/>
                  </a:lnTo>
                  <a:lnTo>
                    <a:pt x="118" y="138"/>
                  </a:lnTo>
                  <a:lnTo>
                    <a:pt x="108" y="132"/>
                  </a:lnTo>
                  <a:lnTo>
                    <a:pt x="100" y="126"/>
                  </a:lnTo>
                  <a:lnTo>
                    <a:pt x="92" y="124"/>
                  </a:lnTo>
                  <a:lnTo>
                    <a:pt x="88" y="122"/>
                  </a:lnTo>
                  <a:lnTo>
                    <a:pt x="84" y="122"/>
                  </a:lnTo>
                  <a:lnTo>
                    <a:pt x="80" y="122"/>
                  </a:lnTo>
                  <a:lnTo>
                    <a:pt x="76" y="124"/>
                  </a:lnTo>
                  <a:lnTo>
                    <a:pt x="74" y="126"/>
                  </a:lnTo>
                  <a:lnTo>
                    <a:pt x="72" y="130"/>
                  </a:lnTo>
                  <a:lnTo>
                    <a:pt x="72" y="134"/>
                  </a:lnTo>
                  <a:lnTo>
                    <a:pt x="72" y="140"/>
                  </a:lnTo>
                  <a:lnTo>
                    <a:pt x="72" y="148"/>
                  </a:lnTo>
                  <a:lnTo>
                    <a:pt x="76" y="158"/>
                  </a:lnTo>
                  <a:lnTo>
                    <a:pt x="78" y="168"/>
                  </a:lnTo>
                  <a:lnTo>
                    <a:pt x="82" y="178"/>
                  </a:lnTo>
                  <a:lnTo>
                    <a:pt x="84" y="188"/>
                  </a:lnTo>
                  <a:lnTo>
                    <a:pt x="86" y="196"/>
                  </a:lnTo>
                  <a:lnTo>
                    <a:pt x="86" y="200"/>
                  </a:lnTo>
                  <a:lnTo>
                    <a:pt x="84" y="204"/>
                  </a:lnTo>
                  <a:lnTo>
                    <a:pt x="84" y="206"/>
                  </a:lnTo>
                  <a:lnTo>
                    <a:pt x="82" y="208"/>
                  </a:lnTo>
                  <a:lnTo>
                    <a:pt x="80" y="208"/>
                  </a:lnTo>
                  <a:lnTo>
                    <a:pt x="78" y="208"/>
                  </a:lnTo>
                  <a:lnTo>
                    <a:pt x="74" y="208"/>
                  </a:lnTo>
                  <a:lnTo>
                    <a:pt x="70" y="206"/>
                  </a:lnTo>
                  <a:lnTo>
                    <a:pt x="64" y="204"/>
                  </a:lnTo>
                  <a:lnTo>
                    <a:pt x="56" y="198"/>
                  </a:lnTo>
                  <a:lnTo>
                    <a:pt x="46" y="192"/>
                  </a:lnTo>
                  <a:lnTo>
                    <a:pt x="36" y="186"/>
                  </a:lnTo>
                  <a:lnTo>
                    <a:pt x="28" y="182"/>
                  </a:lnTo>
                  <a:lnTo>
                    <a:pt x="20" y="178"/>
                  </a:lnTo>
                  <a:lnTo>
                    <a:pt x="16" y="176"/>
                  </a:lnTo>
                  <a:lnTo>
                    <a:pt x="12" y="176"/>
                  </a:lnTo>
                  <a:lnTo>
                    <a:pt x="8" y="176"/>
                  </a:lnTo>
                  <a:lnTo>
                    <a:pt x="4" y="178"/>
                  </a:lnTo>
                  <a:lnTo>
                    <a:pt x="2" y="182"/>
                  </a:lnTo>
                  <a:lnTo>
                    <a:pt x="0" y="186"/>
                  </a:lnTo>
                  <a:lnTo>
                    <a:pt x="0" y="190"/>
                  </a:lnTo>
                  <a:lnTo>
                    <a:pt x="0" y="194"/>
                  </a:lnTo>
                  <a:lnTo>
                    <a:pt x="0" y="202"/>
                  </a:lnTo>
                  <a:lnTo>
                    <a:pt x="2" y="212"/>
                  </a:lnTo>
                  <a:lnTo>
                    <a:pt x="6" y="222"/>
                  </a:lnTo>
                  <a:lnTo>
                    <a:pt x="6" y="226"/>
                  </a:lnTo>
                  <a:lnTo>
                    <a:pt x="12" y="224"/>
                  </a:lnTo>
                  <a:lnTo>
                    <a:pt x="10" y="222"/>
                  </a:lnTo>
                  <a:close/>
                </a:path>
              </a:pathLst>
            </a:custGeom>
            <a:solidFill>
              <a:srgbClr val="FF9900"/>
            </a:solidFill>
            <a:ln w="0">
              <a:solidFill>
                <a:srgbClr val="FF9900"/>
              </a:solidFill>
              <a:round/>
              <a:headEnd/>
              <a:tailEnd/>
            </a:ln>
          </p:spPr>
          <p:txBody>
            <a:bodyPr/>
            <a:lstStyle/>
            <a:p>
              <a:endParaRPr lang="it-IT"/>
            </a:p>
          </p:txBody>
        </p:sp>
        <p:sp>
          <p:nvSpPr>
            <p:cNvPr id="66592" name="Freeform 4"/>
            <p:cNvSpPr>
              <a:spLocks/>
            </p:cNvSpPr>
            <p:nvPr/>
          </p:nvSpPr>
          <p:spPr bwMode="auto">
            <a:xfrm>
              <a:off x="2874962" y="206375"/>
              <a:ext cx="801688" cy="620713"/>
            </a:xfrm>
            <a:custGeom>
              <a:avLst/>
              <a:gdLst>
                <a:gd name="T0" fmla="*/ 2147483647 w 248"/>
                <a:gd name="T1" fmla="*/ 2147483647 h 234"/>
                <a:gd name="T2" fmla="*/ 2147483647 w 248"/>
                <a:gd name="T3" fmla="*/ 2147483647 h 234"/>
                <a:gd name="T4" fmla="*/ 2147483647 w 248"/>
                <a:gd name="T5" fmla="*/ 2147483647 h 234"/>
                <a:gd name="T6" fmla="*/ 2147483647 w 248"/>
                <a:gd name="T7" fmla="*/ 2147483647 h 234"/>
                <a:gd name="T8" fmla="*/ 2147483647 w 248"/>
                <a:gd name="T9" fmla="*/ 2147483647 h 234"/>
                <a:gd name="T10" fmla="*/ 2147483647 w 248"/>
                <a:gd name="T11" fmla="*/ 2147483647 h 234"/>
                <a:gd name="T12" fmla="*/ 2147483647 w 248"/>
                <a:gd name="T13" fmla="*/ 2147483647 h 234"/>
                <a:gd name="T14" fmla="*/ 2147483647 w 248"/>
                <a:gd name="T15" fmla="*/ 2147483647 h 234"/>
                <a:gd name="T16" fmla="*/ 2147483647 w 248"/>
                <a:gd name="T17" fmla="*/ 2147483647 h 234"/>
                <a:gd name="T18" fmla="*/ 2147483647 w 248"/>
                <a:gd name="T19" fmla="*/ 2147483647 h 234"/>
                <a:gd name="T20" fmla="*/ 2147483647 w 248"/>
                <a:gd name="T21" fmla="*/ 2147483647 h 234"/>
                <a:gd name="T22" fmla="*/ 2147483647 w 248"/>
                <a:gd name="T23" fmla="*/ 2147483647 h 234"/>
                <a:gd name="T24" fmla="*/ 2147483647 w 248"/>
                <a:gd name="T25" fmla="*/ 2147483647 h 234"/>
                <a:gd name="T26" fmla="*/ 2147483647 w 248"/>
                <a:gd name="T27" fmla="*/ 2147483647 h 234"/>
                <a:gd name="T28" fmla="*/ 2147483647 w 248"/>
                <a:gd name="T29" fmla="*/ 2147483647 h 234"/>
                <a:gd name="T30" fmla="*/ 2147483647 w 248"/>
                <a:gd name="T31" fmla="*/ 2147483647 h 234"/>
                <a:gd name="T32" fmla="*/ 2147483647 w 248"/>
                <a:gd name="T33" fmla="*/ 2147483647 h 234"/>
                <a:gd name="T34" fmla="*/ 2147483647 w 248"/>
                <a:gd name="T35" fmla="*/ 2147483647 h 234"/>
                <a:gd name="T36" fmla="*/ 2147483647 w 248"/>
                <a:gd name="T37" fmla="*/ 2147483647 h 234"/>
                <a:gd name="T38" fmla="*/ 2147483647 w 248"/>
                <a:gd name="T39" fmla="*/ 2147483647 h 234"/>
                <a:gd name="T40" fmla="*/ 2147483647 w 248"/>
                <a:gd name="T41" fmla="*/ 2147483647 h 234"/>
                <a:gd name="T42" fmla="*/ 2147483647 w 248"/>
                <a:gd name="T43" fmla="*/ 2147483647 h 234"/>
                <a:gd name="T44" fmla="*/ 2147483647 w 248"/>
                <a:gd name="T45" fmla="*/ 0 h 234"/>
                <a:gd name="T46" fmla="*/ 2147483647 w 248"/>
                <a:gd name="T47" fmla="*/ 2147483647 h 234"/>
                <a:gd name="T48" fmla="*/ 2147483647 w 248"/>
                <a:gd name="T49" fmla="*/ 2147483647 h 234"/>
                <a:gd name="T50" fmla="*/ 2147483647 w 248"/>
                <a:gd name="T51" fmla="*/ 2147483647 h 234"/>
                <a:gd name="T52" fmla="*/ 2147483647 w 248"/>
                <a:gd name="T53" fmla="*/ 2147483647 h 234"/>
                <a:gd name="T54" fmla="*/ 2147483647 w 248"/>
                <a:gd name="T55" fmla="*/ 2147483647 h 234"/>
                <a:gd name="T56" fmla="*/ 2147483647 w 248"/>
                <a:gd name="T57" fmla="*/ 2147483647 h 234"/>
                <a:gd name="T58" fmla="*/ 2147483647 w 248"/>
                <a:gd name="T59" fmla="*/ 2147483647 h 234"/>
                <a:gd name="T60" fmla="*/ 2147483647 w 248"/>
                <a:gd name="T61" fmla="*/ 2147483647 h 234"/>
                <a:gd name="T62" fmla="*/ 2147483647 w 248"/>
                <a:gd name="T63" fmla="*/ 2147483647 h 234"/>
                <a:gd name="T64" fmla="*/ 2147483647 w 248"/>
                <a:gd name="T65" fmla="*/ 2147483647 h 234"/>
                <a:gd name="T66" fmla="*/ 2147483647 w 248"/>
                <a:gd name="T67" fmla="*/ 2147483647 h 234"/>
                <a:gd name="T68" fmla="*/ 2147483647 w 248"/>
                <a:gd name="T69" fmla="*/ 2147483647 h 234"/>
                <a:gd name="T70" fmla="*/ 2147483647 w 248"/>
                <a:gd name="T71" fmla="*/ 2147483647 h 234"/>
                <a:gd name="T72" fmla="*/ 2147483647 w 248"/>
                <a:gd name="T73" fmla="*/ 2147483647 h 234"/>
                <a:gd name="T74" fmla="*/ 2147483647 w 248"/>
                <a:gd name="T75" fmla="*/ 2147483647 h 234"/>
                <a:gd name="T76" fmla="*/ 2147483647 w 248"/>
                <a:gd name="T77" fmla="*/ 2147483647 h 234"/>
                <a:gd name="T78" fmla="*/ 2147483647 w 248"/>
                <a:gd name="T79" fmla="*/ 2147483647 h 234"/>
                <a:gd name="T80" fmla="*/ 2147483647 w 248"/>
                <a:gd name="T81" fmla="*/ 2147483647 h 234"/>
                <a:gd name="T82" fmla="*/ 2147483647 w 248"/>
                <a:gd name="T83" fmla="*/ 2147483647 h 234"/>
                <a:gd name="T84" fmla="*/ 2147483647 w 248"/>
                <a:gd name="T85" fmla="*/ 2147483647 h 234"/>
                <a:gd name="T86" fmla="*/ 2147483647 w 248"/>
                <a:gd name="T87" fmla="*/ 2147483647 h 234"/>
                <a:gd name="T88" fmla="*/ 2147483647 w 248"/>
                <a:gd name="T89" fmla="*/ 2147483647 h 234"/>
                <a:gd name="T90" fmla="*/ 2147483647 w 248"/>
                <a:gd name="T91" fmla="*/ 2147483647 h 234"/>
                <a:gd name="T92" fmla="*/ 2147483647 w 248"/>
                <a:gd name="T93" fmla="*/ 2147483647 h 234"/>
                <a:gd name="T94" fmla="*/ 2147483647 w 248"/>
                <a:gd name="T95" fmla="*/ 2147483647 h 234"/>
                <a:gd name="T96" fmla="*/ 2147483647 w 248"/>
                <a:gd name="T97" fmla="*/ 2147483647 h 234"/>
                <a:gd name="T98" fmla="*/ 2147483647 w 248"/>
                <a:gd name="T99" fmla="*/ 2147483647 h 2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8"/>
                <a:gd name="T151" fmla="*/ 0 h 234"/>
                <a:gd name="T152" fmla="*/ 248 w 248"/>
                <a:gd name="T153" fmla="*/ 234 h 2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8" h="234">
                  <a:moveTo>
                    <a:pt x="244" y="218"/>
                  </a:moveTo>
                  <a:lnTo>
                    <a:pt x="234" y="222"/>
                  </a:lnTo>
                  <a:lnTo>
                    <a:pt x="224" y="226"/>
                  </a:lnTo>
                  <a:lnTo>
                    <a:pt x="218" y="228"/>
                  </a:lnTo>
                  <a:lnTo>
                    <a:pt x="212" y="230"/>
                  </a:lnTo>
                  <a:lnTo>
                    <a:pt x="208" y="228"/>
                  </a:lnTo>
                  <a:lnTo>
                    <a:pt x="204" y="228"/>
                  </a:lnTo>
                  <a:lnTo>
                    <a:pt x="202" y="224"/>
                  </a:lnTo>
                  <a:lnTo>
                    <a:pt x="200" y="220"/>
                  </a:lnTo>
                  <a:lnTo>
                    <a:pt x="200" y="214"/>
                  </a:lnTo>
                  <a:lnTo>
                    <a:pt x="200" y="206"/>
                  </a:lnTo>
                  <a:lnTo>
                    <a:pt x="204" y="196"/>
                  </a:lnTo>
                  <a:lnTo>
                    <a:pt x="206" y="186"/>
                  </a:lnTo>
                  <a:lnTo>
                    <a:pt x="210" y="174"/>
                  </a:lnTo>
                  <a:lnTo>
                    <a:pt x="212" y="164"/>
                  </a:lnTo>
                  <a:lnTo>
                    <a:pt x="214" y="156"/>
                  </a:lnTo>
                  <a:lnTo>
                    <a:pt x="214" y="150"/>
                  </a:lnTo>
                  <a:lnTo>
                    <a:pt x="212" y="144"/>
                  </a:lnTo>
                  <a:lnTo>
                    <a:pt x="208" y="140"/>
                  </a:lnTo>
                  <a:lnTo>
                    <a:pt x="204" y="138"/>
                  </a:lnTo>
                  <a:lnTo>
                    <a:pt x="198" y="136"/>
                  </a:lnTo>
                  <a:lnTo>
                    <a:pt x="190" y="138"/>
                  </a:lnTo>
                  <a:lnTo>
                    <a:pt x="182" y="140"/>
                  </a:lnTo>
                  <a:lnTo>
                    <a:pt x="174" y="144"/>
                  </a:lnTo>
                  <a:lnTo>
                    <a:pt x="162" y="148"/>
                  </a:lnTo>
                  <a:lnTo>
                    <a:pt x="152" y="154"/>
                  </a:lnTo>
                  <a:lnTo>
                    <a:pt x="144" y="158"/>
                  </a:lnTo>
                  <a:lnTo>
                    <a:pt x="136" y="160"/>
                  </a:lnTo>
                  <a:lnTo>
                    <a:pt x="130" y="160"/>
                  </a:lnTo>
                  <a:lnTo>
                    <a:pt x="126" y="160"/>
                  </a:lnTo>
                  <a:lnTo>
                    <a:pt x="122" y="158"/>
                  </a:lnTo>
                  <a:lnTo>
                    <a:pt x="120" y="156"/>
                  </a:lnTo>
                  <a:lnTo>
                    <a:pt x="120" y="152"/>
                  </a:lnTo>
                  <a:lnTo>
                    <a:pt x="120" y="146"/>
                  </a:lnTo>
                  <a:lnTo>
                    <a:pt x="120" y="138"/>
                  </a:lnTo>
                  <a:lnTo>
                    <a:pt x="122" y="128"/>
                  </a:lnTo>
                  <a:lnTo>
                    <a:pt x="126" y="118"/>
                  </a:lnTo>
                  <a:lnTo>
                    <a:pt x="130" y="106"/>
                  </a:lnTo>
                  <a:lnTo>
                    <a:pt x="132" y="96"/>
                  </a:lnTo>
                  <a:lnTo>
                    <a:pt x="132" y="88"/>
                  </a:lnTo>
                  <a:lnTo>
                    <a:pt x="132" y="80"/>
                  </a:lnTo>
                  <a:lnTo>
                    <a:pt x="130" y="76"/>
                  </a:lnTo>
                  <a:lnTo>
                    <a:pt x="128" y="72"/>
                  </a:lnTo>
                  <a:lnTo>
                    <a:pt x="122" y="68"/>
                  </a:lnTo>
                  <a:lnTo>
                    <a:pt x="116" y="68"/>
                  </a:lnTo>
                  <a:lnTo>
                    <a:pt x="110" y="68"/>
                  </a:lnTo>
                  <a:lnTo>
                    <a:pt x="102" y="72"/>
                  </a:lnTo>
                  <a:lnTo>
                    <a:pt x="92" y="76"/>
                  </a:lnTo>
                  <a:lnTo>
                    <a:pt x="82" y="80"/>
                  </a:lnTo>
                  <a:lnTo>
                    <a:pt x="72" y="86"/>
                  </a:lnTo>
                  <a:lnTo>
                    <a:pt x="64" y="90"/>
                  </a:lnTo>
                  <a:lnTo>
                    <a:pt x="56" y="92"/>
                  </a:lnTo>
                  <a:lnTo>
                    <a:pt x="50" y="92"/>
                  </a:lnTo>
                  <a:lnTo>
                    <a:pt x="46" y="92"/>
                  </a:lnTo>
                  <a:lnTo>
                    <a:pt x="42" y="90"/>
                  </a:lnTo>
                  <a:lnTo>
                    <a:pt x="40" y="88"/>
                  </a:lnTo>
                  <a:lnTo>
                    <a:pt x="38" y="82"/>
                  </a:lnTo>
                  <a:lnTo>
                    <a:pt x="38" y="76"/>
                  </a:lnTo>
                  <a:lnTo>
                    <a:pt x="40" y="70"/>
                  </a:lnTo>
                  <a:lnTo>
                    <a:pt x="42" y="60"/>
                  </a:lnTo>
                  <a:lnTo>
                    <a:pt x="44" y="50"/>
                  </a:lnTo>
                  <a:lnTo>
                    <a:pt x="48" y="38"/>
                  </a:lnTo>
                  <a:lnTo>
                    <a:pt x="50" y="28"/>
                  </a:lnTo>
                  <a:lnTo>
                    <a:pt x="52" y="20"/>
                  </a:lnTo>
                  <a:lnTo>
                    <a:pt x="52" y="12"/>
                  </a:lnTo>
                  <a:lnTo>
                    <a:pt x="50" y="6"/>
                  </a:lnTo>
                  <a:lnTo>
                    <a:pt x="46" y="2"/>
                  </a:lnTo>
                  <a:lnTo>
                    <a:pt x="42" y="0"/>
                  </a:lnTo>
                  <a:lnTo>
                    <a:pt x="36" y="0"/>
                  </a:lnTo>
                  <a:lnTo>
                    <a:pt x="28" y="0"/>
                  </a:lnTo>
                  <a:lnTo>
                    <a:pt x="20" y="2"/>
                  </a:lnTo>
                  <a:lnTo>
                    <a:pt x="12" y="6"/>
                  </a:lnTo>
                  <a:lnTo>
                    <a:pt x="2" y="12"/>
                  </a:lnTo>
                  <a:lnTo>
                    <a:pt x="0" y="14"/>
                  </a:lnTo>
                  <a:lnTo>
                    <a:pt x="2" y="18"/>
                  </a:lnTo>
                  <a:lnTo>
                    <a:pt x="4" y="16"/>
                  </a:lnTo>
                  <a:lnTo>
                    <a:pt x="14" y="10"/>
                  </a:lnTo>
                  <a:lnTo>
                    <a:pt x="22" y="8"/>
                  </a:lnTo>
                  <a:lnTo>
                    <a:pt x="30" y="4"/>
                  </a:lnTo>
                  <a:lnTo>
                    <a:pt x="36" y="4"/>
                  </a:lnTo>
                  <a:lnTo>
                    <a:pt x="40" y="4"/>
                  </a:lnTo>
                  <a:lnTo>
                    <a:pt x="44" y="6"/>
                  </a:lnTo>
                  <a:lnTo>
                    <a:pt x="46" y="10"/>
                  </a:lnTo>
                  <a:lnTo>
                    <a:pt x="48" y="14"/>
                  </a:lnTo>
                  <a:lnTo>
                    <a:pt x="48" y="20"/>
                  </a:lnTo>
                  <a:lnTo>
                    <a:pt x="46" y="28"/>
                  </a:lnTo>
                  <a:lnTo>
                    <a:pt x="44" y="36"/>
                  </a:lnTo>
                  <a:lnTo>
                    <a:pt x="40" y="48"/>
                  </a:lnTo>
                  <a:lnTo>
                    <a:pt x="36" y="58"/>
                  </a:lnTo>
                  <a:lnTo>
                    <a:pt x="34" y="68"/>
                  </a:lnTo>
                  <a:lnTo>
                    <a:pt x="34" y="76"/>
                  </a:lnTo>
                  <a:lnTo>
                    <a:pt x="34" y="84"/>
                  </a:lnTo>
                  <a:lnTo>
                    <a:pt x="36" y="90"/>
                  </a:lnTo>
                  <a:lnTo>
                    <a:pt x="38" y="94"/>
                  </a:lnTo>
                  <a:lnTo>
                    <a:pt x="44" y="96"/>
                  </a:lnTo>
                  <a:lnTo>
                    <a:pt x="50" y="98"/>
                  </a:lnTo>
                  <a:lnTo>
                    <a:pt x="56" y="96"/>
                  </a:lnTo>
                  <a:lnTo>
                    <a:pt x="64" y="94"/>
                  </a:lnTo>
                  <a:lnTo>
                    <a:pt x="74" y="90"/>
                  </a:lnTo>
                  <a:lnTo>
                    <a:pt x="84" y="84"/>
                  </a:lnTo>
                  <a:lnTo>
                    <a:pt x="94" y="80"/>
                  </a:lnTo>
                  <a:lnTo>
                    <a:pt x="104" y="76"/>
                  </a:lnTo>
                  <a:lnTo>
                    <a:pt x="110" y="74"/>
                  </a:lnTo>
                  <a:lnTo>
                    <a:pt x="116" y="72"/>
                  </a:lnTo>
                  <a:lnTo>
                    <a:pt x="122" y="72"/>
                  </a:lnTo>
                  <a:lnTo>
                    <a:pt x="124" y="74"/>
                  </a:lnTo>
                  <a:lnTo>
                    <a:pt x="126" y="78"/>
                  </a:lnTo>
                  <a:lnTo>
                    <a:pt x="128" y="82"/>
                  </a:lnTo>
                  <a:lnTo>
                    <a:pt x="128" y="88"/>
                  </a:lnTo>
                  <a:lnTo>
                    <a:pt x="128" y="96"/>
                  </a:lnTo>
                  <a:lnTo>
                    <a:pt x="124" y="106"/>
                  </a:lnTo>
                  <a:lnTo>
                    <a:pt x="122" y="116"/>
                  </a:lnTo>
                  <a:lnTo>
                    <a:pt x="118" y="128"/>
                  </a:lnTo>
                  <a:lnTo>
                    <a:pt x="116" y="136"/>
                  </a:lnTo>
                  <a:lnTo>
                    <a:pt x="114" y="146"/>
                  </a:lnTo>
                  <a:lnTo>
                    <a:pt x="114" y="152"/>
                  </a:lnTo>
                  <a:lnTo>
                    <a:pt x="116" y="158"/>
                  </a:lnTo>
                  <a:lnTo>
                    <a:pt x="120" y="162"/>
                  </a:lnTo>
                  <a:lnTo>
                    <a:pt x="124" y="164"/>
                  </a:lnTo>
                  <a:lnTo>
                    <a:pt x="130" y="166"/>
                  </a:lnTo>
                  <a:lnTo>
                    <a:pt x="138" y="164"/>
                  </a:lnTo>
                  <a:lnTo>
                    <a:pt x="146" y="162"/>
                  </a:lnTo>
                  <a:lnTo>
                    <a:pt x="154" y="158"/>
                  </a:lnTo>
                  <a:lnTo>
                    <a:pt x="166" y="154"/>
                  </a:lnTo>
                  <a:lnTo>
                    <a:pt x="176" y="148"/>
                  </a:lnTo>
                  <a:lnTo>
                    <a:pt x="184" y="144"/>
                  </a:lnTo>
                  <a:lnTo>
                    <a:pt x="192" y="142"/>
                  </a:lnTo>
                  <a:lnTo>
                    <a:pt x="198" y="140"/>
                  </a:lnTo>
                  <a:lnTo>
                    <a:pt x="202" y="142"/>
                  </a:lnTo>
                  <a:lnTo>
                    <a:pt x="206" y="144"/>
                  </a:lnTo>
                  <a:lnTo>
                    <a:pt x="208" y="146"/>
                  </a:lnTo>
                  <a:lnTo>
                    <a:pt x="208" y="150"/>
                  </a:lnTo>
                  <a:lnTo>
                    <a:pt x="210" y="156"/>
                  </a:lnTo>
                  <a:lnTo>
                    <a:pt x="208" y="164"/>
                  </a:lnTo>
                  <a:lnTo>
                    <a:pt x="206" y="174"/>
                  </a:lnTo>
                  <a:lnTo>
                    <a:pt x="202" y="184"/>
                  </a:lnTo>
                  <a:lnTo>
                    <a:pt x="198" y="196"/>
                  </a:lnTo>
                  <a:lnTo>
                    <a:pt x="196" y="206"/>
                  </a:lnTo>
                  <a:lnTo>
                    <a:pt x="196" y="214"/>
                  </a:lnTo>
                  <a:lnTo>
                    <a:pt x="196" y="220"/>
                  </a:lnTo>
                  <a:lnTo>
                    <a:pt x="198" y="226"/>
                  </a:lnTo>
                  <a:lnTo>
                    <a:pt x="200" y="230"/>
                  </a:lnTo>
                  <a:lnTo>
                    <a:pt x="206" y="234"/>
                  </a:lnTo>
                  <a:lnTo>
                    <a:pt x="212" y="234"/>
                  </a:lnTo>
                  <a:lnTo>
                    <a:pt x="218" y="234"/>
                  </a:lnTo>
                  <a:lnTo>
                    <a:pt x="226" y="230"/>
                  </a:lnTo>
                  <a:lnTo>
                    <a:pt x="236" y="226"/>
                  </a:lnTo>
                  <a:lnTo>
                    <a:pt x="246" y="222"/>
                  </a:lnTo>
                  <a:lnTo>
                    <a:pt x="248" y="220"/>
                  </a:lnTo>
                  <a:lnTo>
                    <a:pt x="246" y="216"/>
                  </a:lnTo>
                  <a:lnTo>
                    <a:pt x="244" y="218"/>
                  </a:lnTo>
                  <a:close/>
                </a:path>
              </a:pathLst>
            </a:custGeom>
            <a:solidFill>
              <a:srgbClr val="FF9900"/>
            </a:solidFill>
            <a:ln w="0">
              <a:solidFill>
                <a:srgbClr val="FF9900"/>
              </a:solidFill>
              <a:round/>
              <a:headEnd/>
              <a:tailEnd/>
            </a:ln>
          </p:spPr>
          <p:txBody>
            <a:bodyPr/>
            <a:lstStyle/>
            <a:p>
              <a:endParaRPr lang="it-IT"/>
            </a:p>
          </p:txBody>
        </p:sp>
        <p:pic>
          <p:nvPicPr>
            <p:cNvPr id="66593" name="Picture 5" descr="txp_fig"/>
            <p:cNvPicPr>
              <a:picLocks noChangeAspect="1"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2470943" y="122238"/>
              <a:ext cx="2746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4" name="Picture 6" descr="txp_fig"/>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5656262" y="122238"/>
              <a:ext cx="2746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5" name="Freeform 12"/>
            <p:cNvSpPr>
              <a:spLocks/>
            </p:cNvSpPr>
            <p:nvPr/>
          </p:nvSpPr>
          <p:spPr bwMode="auto">
            <a:xfrm>
              <a:off x="4098925" y="754063"/>
              <a:ext cx="76200" cy="41275"/>
            </a:xfrm>
            <a:custGeom>
              <a:avLst/>
              <a:gdLst>
                <a:gd name="T0" fmla="*/ 2147483647 w 24"/>
                <a:gd name="T1" fmla="*/ 2147483647 h 16"/>
                <a:gd name="T2" fmla="*/ 0 w 24"/>
                <a:gd name="T3" fmla="*/ 2147483647 h 16"/>
                <a:gd name="T4" fmla="*/ 2147483647 w 24"/>
                <a:gd name="T5" fmla="*/ 2147483647 h 16"/>
                <a:gd name="T6" fmla="*/ 0 w 24"/>
                <a:gd name="T7" fmla="*/ 0 h 16"/>
                <a:gd name="T8" fmla="*/ 2147483647 w 24"/>
                <a:gd name="T9" fmla="*/ 2147483647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8"/>
                  </a:moveTo>
                  <a:lnTo>
                    <a:pt x="0" y="16"/>
                  </a:lnTo>
                  <a:lnTo>
                    <a:pt x="4" y="8"/>
                  </a:lnTo>
                  <a:lnTo>
                    <a:pt x="0" y="0"/>
                  </a:lnTo>
                  <a:lnTo>
                    <a:pt x="24" y="8"/>
                  </a:lnTo>
                  <a:close/>
                </a:path>
              </a:pathLst>
            </a:custGeom>
            <a:solidFill>
              <a:srgbClr val="000000"/>
            </a:solidFill>
            <a:ln w="0">
              <a:solidFill>
                <a:srgbClr val="000000"/>
              </a:solidFill>
              <a:round/>
              <a:headEnd/>
              <a:tailEnd/>
            </a:ln>
          </p:spPr>
          <p:txBody>
            <a:bodyPr/>
            <a:lstStyle/>
            <a:p>
              <a:endParaRPr lang="it-IT"/>
            </a:p>
          </p:txBody>
        </p:sp>
        <p:sp>
          <p:nvSpPr>
            <p:cNvPr id="66596" name="Freeform 13"/>
            <p:cNvSpPr>
              <a:spLocks noEditPoints="1"/>
            </p:cNvSpPr>
            <p:nvPr/>
          </p:nvSpPr>
          <p:spPr bwMode="auto">
            <a:xfrm>
              <a:off x="4065587" y="731838"/>
              <a:ext cx="155575" cy="85725"/>
            </a:xfrm>
            <a:custGeom>
              <a:avLst/>
              <a:gdLst>
                <a:gd name="T0" fmla="*/ 2147483647 w 48"/>
                <a:gd name="T1" fmla="*/ 2147483647 h 32"/>
                <a:gd name="T2" fmla="*/ 2147483647 w 48"/>
                <a:gd name="T3" fmla="*/ 2147483647 h 32"/>
                <a:gd name="T4" fmla="*/ 2147483647 w 48"/>
                <a:gd name="T5" fmla="*/ 2147483647 h 32"/>
                <a:gd name="T6" fmla="*/ 2147483647 w 48"/>
                <a:gd name="T7" fmla="*/ 2147483647 h 32"/>
                <a:gd name="T8" fmla="*/ 2147483647 w 48"/>
                <a:gd name="T9" fmla="*/ 2147483647 h 32"/>
                <a:gd name="T10" fmla="*/ 2147483647 w 48"/>
                <a:gd name="T11" fmla="*/ 2147483647 h 32"/>
                <a:gd name="T12" fmla="*/ 2147483647 w 48"/>
                <a:gd name="T13" fmla="*/ 2147483647 h 32"/>
                <a:gd name="T14" fmla="*/ 2147483647 w 48"/>
                <a:gd name="T15" fmla="*/ 2147483647 h 32"/>
                <a:gd name="T16" fmla="*/ 2147483647 w 48"/>
                <a:gd name="T17" fmla="*/ 2147483647 h 32"/>
                <a:gd name="T18" fmla="*/ 2147483647 w 48"/>
                <a:gd name="T19" fmla="*/ 2147483647 h 32"/>
                <a:gd name="T20" fmla="*/ 2147483647 w 48"/>
                <a:gd name="T21" fmla="*/ 2147483647 h 32"/>
                <a:gd name="T22" fmla="*/ 2147483647 w 48"/>
                <a:gd name="T23" fmla="*/ 2147483647 h 32"/>
                <a:gd name="T24" fmla="*/ 2147483647 w 48"/>
                <a:gd name="T25" fmla="*/ 2147483647 h 32"/>
                <a:gd name="T26" fmla="*/ 2147483647 w 48"/>
                <a:gd name="T27" fmla="*/ 2147483647 h 32"/>
                <a:gd name="T28" fmla="*/ 2147483647 w 48"/>
                <a:gd name="T29" fmla="*/ 2147483647 h 32"/>
                <a:gd name="T30" fmla="*/ 0 w 48"/>
                <a:gd name="T31" fmla="*/ 0 h 32"/>
                <a:gd name="T32" fmla="*/ 2147483647 w 48"/>
                <a:gd name="T33" fmla="*/ 2147483647 h 32"/>
                <a:gd name="T34" fmla="*/ 2147483647 w 48"/>
                <a:gd name="T35" fmla="*/ 2147483647 h 32"/>
                <a:gd name="T36" fmla="*/ 2147483647 w 48"/>
                <a:gd name="T37" fmla="*/ 2147483647 h 32"/>
                <a:gd name="T38" fmla="*/ 2147483647 w 48"/>
                <a:gd name="T39" fmla="*/ 2147483647 h 32"/>
                <a:gd name="T40" fmla="*/ 2147483647 w 48"/>
                <a:gd name="T41" fmla="*/ 2147483647 h 32"/>
                <a:gd name="T42" fmla="*/ 0 w 48"/>
                <a:gd name="T43" fmla="*/ 2147483647 h 32"/>
                <a:gd name="T44" fmla="*/ 2147483647 w 48"/>
                <a:gd name="T45" fmla="*/ 2147483647 h 32"/>
                <a:gd name="T46" fmla="*/ 2147483647 w 48"/>
                <a:gd name="T47" fmla="*/ 2147483647 h 32"/>
                <a:gd name="T48" fmla="*/ 2147483647 w 48"/>
                <a:gd name="T49" fmla="*/ 2147483647 h 32"/>
                <a:gd name="T50" fmla="*/ 2147483647 w 48"/>
                <a:gd name="T51" fmla="*/ 2147483647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32"/>
                <a:gd name="T80" fmla="*/ 48 w 48"/>
                <a:gd name="T81" fmla="*/ 32 h 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32">
                  <a:moveTo>
                    <a:pt x="32" y="12"/>
                  </a:moveTo>
                  <a:lnTo>
                    <a:pt x="8" y="20"/>
                  </a:lnTo>
                  <a:lnTo>
                    <a:pt x="10" y="24"/>
                  </a:lnTo>
                  <a:lnTo>
                    <a:pt x="14" y="26"/>
                  </a:lnTo>
                  <a:lnTo>
                    <a:pt x="18" y="18"/>
                  </a:lnTo>
                  <a:lnTo>
                    <a:pt x="20" y="16"/>
                  </a:lnTo>
                  <a:lnTo>
                    <a:pt x="18" y="14"/>
                  </a:lnTo>
                  <a:lnTo>
                    <a:pt x="14" y="6"/>
                  </a:lnTo>
                  <a:lnTo>
                    <a:pt x="10" y="8"/>
                  </a:lnTo>
                  <a:lnTo>
                    <a:pt x="8" y="14"/>
                  </a:lnTo>
                  <a:lnTo>
                    <a:pt x="32" y="22"/>
                  </a:lnTo>
                  <a:lnTo>
                    <a:pt x="34" y="16"/>
                  </a:lnTo>
                  <a:lnTo>
                    <a:pt x="32" y="12"/>
                  </a:lnTo>
                  <a:close/>
                  <a:moveTo>
                    <a:pt x="34" y="12"/>
                  </a:moveTo>
                  <a:lnTo>
                    <a:pt x="12" y="4"/>
                  </a:lnTo>
                  <a:lnTo>
                    <a:pt x="0" y="0"/>
                  </a:lnTo>
                  <a:lnTo>
                    <a:pt x="6" y="12"/>
                  </a:lnTo>
                  <a:lnTo>
                    <a:pt x="10" y="18"/>
                  </a:lnTo>
                  <a:lnTo>
                    <a:pt x="14" y="16"/>
                  </a:lnTo>
                  <a:lnTo>
                    <a:pt x="10" y="14"/>
                  </a:lnTo>
                  <a:lnTo>
                    <a:pt x="6" y="22"/>
                  </a:lnTo>
                  <a:lnTo>
                    <a:pt x="0" y="32"/>
                  </a:lnTo>
                  <a:lnTo>
                    <a:pt x="12" y="28"/>
                  </a:lnTo>
                  <a:lnTo>
                    <a:pt x="34" y="22"/>
                  </a:lnTo>
                  <a:lnTo>
                    <a:pt x="48" y="16"/>
                  </a:lnTo>
                  <a:lnTo>
                    <a:pt x="34" y="12"/>
                  </a:lnTo>
                  <a:close/>
                </a:path>
              </a:pathLst>
            </a:custGeom>
            <a:solidFill>
              <a:srgbClr val="000000"/>
            </a:solidFill>
            <a:ln w="0">
              <a:solidFill>
                <a:srgbClr val="000000"/>
              </a:solidFill>
              <a:round/>
              <a:headEnd/>
              <a:tailEnd/>
            </a:ln>
          </p:spPr>
          <p:txBody>
            <a:bodyPr/>
            <a:lstStyle/>
            <a:p>
              <a:endParaRPr lang="it-IT"/>
            </a:p>
          </p:txBody>
        </p:sp>
        <p:sp>
          <p:nvSpPr>
            <p:cNvPr id="41" name="AutoShape 14"/>
            <p:cNvSpPr>
              <a:spLocks noChangeArrowheads="1"/>
            </p:cNvSpPr>
            <p:nvPr/>
          </p:nvSpPr>
          <p:spPr bwMode="auto">
            <a:xfrm>
              <a:off x="3905723" y="202900"/>
              <a:ext cx="149841" cy="302485"/>
            </a:xfrm>
            <a:prstGeom prst="downArrow">
              <a:avLst>
                <a:gd name="adj1" fmla="val 50000"/>
                <a:gd name="adj2" fmla="val 50000"/>
              </a:avLst>
            </a:prstGeom>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fontAlgn="auto">
                <a:spcBef>
                  <a:spcPts val="0"/>
                </a:spcBef>
                <a:spcAft>
                  <a:spcPts val="0"/>
                </a:spcAft>
                <a:defRPr/>
              </a:pPr>
              <a:endParaRPr lang="en-US" sz="1000"/>
            </a:p>
          </p:txBody>
        </p:sp>
        <p:sp>
          <p:nvSpPr>
            <p:cNvPr id="66598" name="Freeform 15"/>
            <p:cNvSpPr>
              <a:spLocks/>
            </p:cNvSpPr>
            <p:nvPr/>
          </p:nvSpPr>
          <p:spPr bwMode="auto">
            <a:xfrm>
              <a:off x="5314950" y="1538288"/>
              <a:ext cx="84137" cy="38100"/>
            </a:xfrm>
            <a:custGeom>
              <a:avLst/>
              <a:gdLst>
                <a:gd name="T0" fmla="*/ 2147483647 w 26"/>
                <a:gd name="T1" fmla="*/ 2147483647 h 14"/>
                <a:gd name="T2" fmla="*/ 0 w 26"/>
                <a:gd name="T3" fmla="*/ 2147483647 h 14"/>
                <a:gd name="T4" fmla="*/ 2147483647 w 26"/>
                <a:gd name="T5" fmla="*/ 2147483647 h 14"/>
                <a:gd name="T6" fmla="*/ 2147483647 w 26"/>
                <a:gd name="T7" fmla="*/ 0 h 14"/>
                <a:gd name="T8" fmla="*/ 2147483647 w 26"/>
                <a:gd name="T9" fmla="*/ 2147483647 h 14"/>
                <a:gd name="T10" fmla="*/ 0 60000 65536"/>
                <a:gd name="T11" fmla="*/ 0 60000 65536"/>
                <a:gd name="T12" fmla="*/ 0 60000 65536"/>
                <a:gd name="T13" fmla="*/ 0 60000 65536"/>
                <a:gd name="T14" fmla="*/ 0 60000 65536"/>
                <a:gd name="T15" fmla="*/ 0 w 26"/>
                <a:gd name="T16" fmla="*/ 0 h 14"/>
                <a:gd name="T17" fmla="*/ 26 w 26"/>
                <a:gd name="T18" fmla="*/ 14 h 14"/>
              </a:gdLst>
              <a:ahLst/>
              <a:cxnLst>
                <a:cxn ang="T10">
                  <a:pos x="T0" y="T1"/>
                </a:cxn>
                <a:cxn ang="T11">
                  <a:pos x="T2" y="T3"/>
                </a:cxn>
                <a:cxn ang="T12">
                  <a:pos x="T4" y="T5"/>
                </a:cxn>
                <a:cxn ang="T13">
                  <a:pos x="T6" y="T7"/>
                </a:cxn>
                <a:cxn ang="T14">
                  <a:pos x="T8" y="T9"/>
                </a:cxn>
              </a:cxnLst>
              <a:rect l="T15" t="T16" r="T17" b="T18"/>
              <a:pathLst>
                <a:path w="26" h="14">
                  <a:moveTo>
                    <a:pt x="26" y="12"/>
                  </a:moveTo>
                  <a:lnTo>
                    <a:pt x="0" y="14"/>
                  </a:lnTo>
                  <a:lnTo>
                    <a:pt x="6" y="8"/>
                  </a:lnTo>
                  <a:lnTo>
                    <a:pt x="4" y="0"/>
                  </a:lnTo>
                  <a:lnTo>
                    <a:pt x="26" y="12"/>
                  </a:lnTo>
                  <a:close/>
                </a:path>
              </a:pathLst>
            </a:custGeom>
            <a:solidFill>
              <a:srgbClr val="000000"/>
            </a:solidFill>
            <a:ln w="0">
              <a:solidFill>
                <a:srgbClr val="000000"/>
              </a:solidFill>
              <a:round/>
              <a:headEnd/>
              <a:tailEnd/>
            </a:ln>
          </p:spPr>
          <p:txBody>
            <a:bodyPr/>
            <a:lstStyle/>
            <a:p>
              <a:endParaRPr lang="it-IT"/>
            </a:p>
          </p:txBody>
        </p:sp>
        <p:sp>
          <p:nvSpPr>
            <p:cNvPr id="66599" name="Freeform 16"/>
            <p:cNvSpPr>
              <a:spLocks noEditPoints="1"/>
            </p:cNvSpPr>
            <p:nvPr/>
          </p:nvSpPr>
          <p:spPr bwMode="auto">
            <a:xfrm>
              <a:off x="5283200" y="1512888"/>
              <a:ext cx="161925" cy="79375"/>
            </a:xfrm>
            <a:custGeom>
              <a:avLst/>
              <a:gdLst>
                <a:gd name="T0" fmla="*/ 2147483647 w 50"/>
                <a:gd name="T1" fmla="*/ 2147483647 h 30"/>
                <a:gd name="T2" fmla="*/ 2147483647 w 50"/>
                <a:gd name="T3" fmla="*/ 2147483647 h 30"/>
                <a:gd name="T4" fmla="*/ 2147483647 w 50"/>
                <a:gd name="T5" fmla="*/ 2147483647 h 30"/>
                <a:gd name="T6" fmla="*/ 2147483647 w 50"/>
                <a:gd name="T7" fmla="*/ 2147483647 h 30"/>
                <a:gd name="T8" fmla="*/ 2147483647 w 50"/>
                <a:gd name="T9" fmla="*/ 2147483647 h 30"/>
                <a:gd name="T10" fmla="*/ 2147483647 w 50"/>
                <a:gd name="T11" fmla="*/ 2147483647 h 30"/>
                <a:gd name="T12" fmla="*/ 2147483647 w 50"/>
                <a:gd name="T13" fmla="*/ 2147483647 h 30"/>
                <a:gd name="T14" fmla="*/ 2147483647 w 50"/>
                <a:gd name="T15" fmla="*/ 2147483647 h 30"/>
                <a:gd name="T16" fmla="*/ 2147483647 w 50"/>
                <a:gd name="T17" fmla="*/ 2147483647 h 30"/>
                <a:gd name="T18" fmla="*/ 2147483647 w 50"/>
                <a:gd name="T19" fmla="*/ 2147483647 h 30"/>
                <a:gd name="T20" fmla="*/ 2147483647 w 50"/>
                <a:gd name="T21" fmla="*/ 2147483647 h 30"/>
                <a:gd name="T22" fmla="*/ 2147483647 w 50"/>
                <a:gd name="T23" fmla="*/ 2147483647 h 30"/>
                <a:gd name="T24" fmla="*/ 2147483647 w 50"/>
                <a:gd name="T25" fmla="*/ 2147483647 h 30"/>
                <a:gd name="T26" fmla="*/ 2147483647 w 50"/>
                <a:gd name="T27" fmla="*/ 2147483647 h 30"/>
                <a:gd name="T28" fmla="*/ 2147483647 w 50"/>
                <a:gd name="T29" fmla="*/ 2147483647 h 30"/>
                <a:gd name="T30" fmla="*/ 2147483647 w 50"/>
                <a:gd name="T31" fmla="*/ 0 h 30"/>
                <a:gd name="T32" fmla="*/ 2147483647 w 50"/>
                <a:gd name="T33" fmla="*/ 2147483647 h 30"/>
                <a:gd name="T34" fmla="*/ 2147483647 w 50"/>
                <a:gd name="T35" fmla="*/ 2147483647 h 30"/>
                <a:gd name="T36" fmla="*/ 2147483647 w 50"/>
                <a:gd name="T37" fmla="*/ 2147483647 h 30"/>
                <a:gd name="T38" fmla="*/ 2147483647 w 50"/>
                <a:gd name="T39" fmla="*/ 2147483647 h 30"/>
                <a:gd name="T40" fmla="*/ 2147483647 w 50"/>
                <a:gd name="T41" fmla="*/ 2147483647 h 30"/>
                <a:gd name="T42" fmla="*/ 0 w 50"/>
                <a:gd name="T43" fmla="*/ 2147483647 h 30"/>
                <a:gd name="T44" fmla="*/ 2147483647 w 50"/>
                <a:gd name="T45" fmla="*/ 2147483647 h 30"/>
                <a:gd name="T46" fmla="*/ 2147483647 w 50"/>
                <a:gd name="T47" fmla="*/ 2147483647 h 30"/>
                <a:gd name="T48" fmla="*/ 2147483647 w 50"/>
                <a:gd name="T49" fmla="*/ 2147483647 h 30"/>
                <a:gd name="T50" fmla="*/ 2147483647 w 50"/>
                <a:gd name="T51" fmla="*/ 2147483647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30"/>
                <a:gd name="T80" fmla="*/ 50 w 50"/>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30">
                  <a:moveTo>
                    <a:pt x="34" y="18"/>
                  </a:moveTo>
                  <a:lnTo>
                    <a:pt x="10" y="20"/>
                  </a:lnTo>
                  <a:lnTo>
                    <a:pt x="10" y="24"/>
                  </a:lnTo>
                  <a:lnTo>
                    <a:pt x="14" y="28"/>
                  </a:lnTo>
                  <a:lnTo>
                    <a:pt x="20" y="20"/>
                  </a:lnTo>
                  <a:lnTo>
                    <a:pt x="22" y="18"/>
                  </a:lnTo>
                  <a:lnTo>
                    <a:pt x="20" y="16"/>
                  </a:lnTo>
                  <a:lnTo>
                    <a:pt x="18" y="8"/>
                  </a:lnTo>
                  <a:lnTo>
                    <a:pt x="14" y="10"/>
                  </a:lnTo>
                  <a:lnTo>
                    <a:pt x="12" y="14"/>
                  </a:lnTo>
                  <a:lnTo>
                    <a:pt x="32" y="26"/>
                  </a:lnTo>
                  <a:lnTo>
                    <a:pt x="36" y="22"/>
                  </a:lnTo>
                  <a:lnTo>
                    <a:pt x="34" y="18"/>
                  </a:lnTo>
                  <a:close/>
                  <a:moveTo>
                    <a:pt x="38" y="18"/>
                  </a:moveTo>
                  <a:lnTo>
                    <a:pt x="16" y="6"/>
                  </a:lnTo>
                  <a:lnTo>
                    <a:pt x="6" y="0"/>
                  </a:lnTo>
                  <a:lnTo>
                    <a:pt x="10" y="10"/>
                  </a:lnTo>
                  <a:lnTo>
                    <a:pt x="12" y="18"/>
                  </a:lnTo>
                  <a:lnTo>
                    <a:pt x="16" y="18"/>
                  </a:lnTo>
                  <a:lnTo>
                    <a:pt x="12" y="14"/>
                  </a:lnTo>
                  <a:lnTo>
                    <a:pt x="8" y="22"/>
                  </a:lnTo>
                  <a:lnTo>
                    <a:pt x="0" y="30"/>
                  </a:lnTo>
                  <a:lnTo>
                    <a:pt x="12" y="28"/>
                  </a:lnTo>
                  <a:lnTo>
                    <a:pt x="36" y="26"/>
                  </a:lnTo>
                  <a:lnTo>
                    <a:pt x="50" y="24"/>
                  </a:lnTo>
                  <a:lnTo>
                    <a:pt x="38" y="18"/>
                  </a:lnTo>
                  <a:close/>
                </a:path>
              </a:pathLst>
            </a:custGeom>
            <a:solidFill>
              <a:srgbClr val="000000"/>
            </a:solidFill>
            <a:ln w="0">
              <a:solidFill>
                <a:srgbClr val="000000"/>
              </a:solidFill>
              <a:round/>
              <a:headEnd/>
              <a:tailEnd/>
            </a:ln>
          </p:spPr>
          <p:txBody>
            <a:bodyPr/>
            <a:lstStyle/>
            <a:p>
              <a:endParaRPr lang="it-IT"/>
            </a:p>
          </p:txBody>
        </p:sp>
        <p:sp>
          <p:nvSpPr>
            <p:cNvPr id="66600" name="Freeform 17"/>
            <p:cNvSpPr>
              <a:spLocks/>
            </p:cNvSpPr>
            <p:nvPr/>
          </p:nvSpPr>
          <p:spPr bwMode="auto">
            <a:xfrm>
              <a:off x="4835525" y="1463675"/>
              <a:ext cx="1049337" cy="196850"/>
            </a:xfrm>
            <a:custGeom>
              <a:avLst/>
              <a:gdLst>
                <a:gd name="T0" fmla="*/ 2147483647 w 324"/>
                <a:gd name="T1" fmla="*/ 2147483647 h 74"/>
                <a:gd name="T2" fmla="*/ 2147483647 w 324"/>
                <a:gd name="T3" fmla="*/ 2147483647 h 74"/>
                <a:gd name="T4" fmla="*/ 2147483647 w 324"/>
                <a:gd name="T5" fmla="*/ 2147483647 h 74"/>
                <a:gd name="T6" fmla="*/ 2147483647 w 324"/>
                <a:gd name="T7" fmla="*/ 2147483647 h 74"/>
                <a:gd name="T8" fmla="*/ 2147483647 w 324"/>
                <a:gd name="T9" fmla="*/ 2147483647 h 74"/>
                <a:gd name="T10" fmla="*/ 2147483647 w 324"/>
                <a:gd name="T11" fmla="*/ 0 h 74"/>
                <a:gd name="T12" fmla="*/ 2147483647 w 324"/>
                <a:gd name="T13" fmla="*/ 0 h 74"/>
                <a:gd name="T14" fmla="*/ 0 w 324"/>
                <a:gd name="T15" fmla="*/ 2147483647 h 74"/>
                <a:gd name="T16" fmla="*/ 2147483647 w 324"/>
                <a:gd name="T17" fmla="*/ 2147483647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74"/>
                <a:gd name="T29" fmla="*/ 324 w 324"/>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74">
                  <a:moveTo>
                    <a:pt x="2" y="4"/>
                  </a:moveTo>
                  <a:lnTo>
                    <a:pt x="320" y="74"/>
                  </a:lnTo>
                  <a:lnTo>
                    <a:pt x="322" y="74"/>
                  </a:lnTo>
                  <a:lnTo>
                    <a:pt x="324" y="70"/>
                  </a:lnTo>
                  <a:lnTo>
                    <a:pt x="322" y="70"/>
                  </a:lnTo>
                  <a:lnTo>
                    <a:pt x="4" y="0"/>
                  </a:lnTo>
                  <a:lnTo>
                    <a:pt x="2" y="0"/>
                  </a:lnTo>
                  <a:lnTo>
                    <a:pt x="0" y="4"/>
                  </a:lnTo>
                  <a:lnTo>
                    <a:pt x="2" y="4"/>
                  </a:lnTo>
                  <a:close/>
                </a:path>
              </a:pathLst>
            </a:custGeom>
            <a:solidFill>
              <a:srgbClr val="000000"/>
            </a:solidFill>
            <a:ln w="0">
              <a:solidFill>
                <a:srgbClr val="000000"/>
              </a:solidFill>
              <a:round/>
              <a:headEnd/>
              <a:tailEnd/>
            </a:ln>
          </p:spPr>
          <p:txBody>
            <a:bodyPr/>
            <a:lstStyle/>
            <a:p>
              <a:endParaRPr lang="it-IT"/>
            </a:p>
          </p:txBody>
        </p:sp>
        <p:sp>
          <p:nvSpPr>
            <p:cNvPr id="66601" name="Freeform 18"/>
            <p:cNvSpPr>
              <a:spLocks/>
            </p:cNvSpPr>
            <p:nvPr/>
          </p:nvSpPr>
          <p:spPr bwMode="auto">
            <a:xfrm>
              <a:off x="5327650" y="1592263"/>
              <a:ext cx="77787" cy="41275"/>
            </a:xfrm>
            <a:custGeom>
              <a:avLst/>
              <a:gdLst>
                <a:gd name="T0" fmla="*/ 2147483647 w 24"/>
                <a:gd name="T1" fmla="*/ 2147483647 h 16"/>
                <a:gd name="T2" fmla="*/ 0 w 24"/>
                <a:gd name="T3" fmla="*/ 2147483647 h 16"/>
                <a:gd name="T4" fmla="*/ 2147483647 w 24"/>
                <a:gd name="T5" fmla="*/ 2147483647 h 16"/>
                <a:gd name="T6" fmla="*/ 2147483647 w 24"/>
                <a:gd name="T7" fmla="*/ 0 h 16"/>
                <a:gd name="T8" fmla="*/ 2147483647 w 24"/>
                <a:gd name="T9" fmla="*/ 2147483647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12"/>
                  </a:moveTo>
                  <a:lnTo>
                    <a:pt x="0" y="16"/>
                  </a:lnTo>
                  <a:lnTo>
                    <a:pt x="4" y="8"/>
                  </a:lnTo>
                  <a:lnTo>
                    <a:pt x="2" y="0"/>
                  </a:lnTo>
                  <a:lnTo>
                    <a:pt x="24" y="12"/>
                  </a:lnTo>
                  <a:close/>
                </a:path>
              </a:pathLst>
            </a:custGeom>
            <a:solidFill>
              <a:srgbClr val="000000"/>
            </a:solidFill>
            <a:ln w="0">
              <a:solidFill>
                <a:srgbClr val="000000"/>
              </a:solidFill>
              <a:round/>
              <a:headEnd/>
              <a:tailEnd/>
            </a:ln>
          </p:spPr>
          <p:txBody>
            <a:bodyPr/>
            <a:lstStyle/>
            <a:p>
              <a:endParaRPr lang="it-IT"/>
            </a:p>
          </p:txBody>
        </p:sp>
        <p:sp>
          <p:nvSpPr>
            <p:cNvPr id="66602" name="Freeform 19"/>
            <p:cNvSpPr>
              <a:spLocks noEditPoints="1"/>
            </p:cNvSpPr>
            <p:nvPr/>
          </p:nvSpPr>
          <p:spPr bwMode="auto">
            <a:xfrm>
              <a:off x="5289550" y="1565275"/>
              <a:ext cx="161925" cy="84138"/>
            </a:xfrm>
            <a:custGeom>
              <a:avLst/>
              <a:gdLst>
                <a:gd name="T0" fmla="*/ 2147483647 w 50"/>
                <a:gd name="T1" fmla="*/ 2147483647 h 32"/>
                <a:gd name="T2" fmla="*/ 2147483647 w 50"/>
                <a:gd name="T3" fmla="*/ 2147483647 h 32"/>
                <a:gd name="T4" fmla="*/ 2147483647 w 50"/>
                <a:gd name="T5" fmla="*/ 2147483647 h 32"/>
                <a:gd name="T6" fmla="*/ 2147483647 w 50"/>
                <a:gd name="T7" fmla="*/ 2147483647 h 32"/>
                <a:gd name="T8" fmla="*/ 2147483647 w 50"/>
                <a:gd name="T9" fmla="*/ 2147483647 h 32"/>
                <a:gd name="T10" fmla="*/ 2147483647 w 50"/>
                <a:gd name="T11" fmla="*/ 2147483647 h 32"/>
                <a:gd name="T12" fmla="*/ 2147483647 w 50"/>
                <a:gd name="T13" fmla="*/ 2147483647 h 32"/>
                <a:gd name="T14" fmla="*/ 2147483647 w 50"/>
                <a:gd name="T15" fmla="*/ 2147483647 h 32"/>
                <a:gd name="T16" fmla="*/ 2147483647 w 50"/>
                <a:gd name="T17" fmla="*/ 2147483647 h 32"/>
                <a:gd name="T18" fmla="*/ 2147483647 w 50"/>
                <a:gd name="T19" fmla="*/ 2147483647 h 32"/>
                <a:gd name="T20" fmla="*/ 2147483647 w 50"/>
                <a:gd name="T21" fmla="*/ 2147483647 h 32"/>
                <a:gd name="T22" fmla="*/ 2147483647 w 50"/>
                <a:gd name="T23" fmla="*/ 2147483647 h 32"/>
                <a:gd name="T24" fmla="*/ 2147483647 w 50"/>
                <a:gd name="T25" fmla="*/ 2147483647 h 32"/>
                <a:gd name="T26" fmla="*/ 2147483647 w 50"/>
                <a:gd name="T27" fmla="*/ 2147483647 h 32"/>
                <a:gd name="T28" fmla="*/ 2147483647 w 50"/>
                <a:gd name="T29" fmla="*/ 2147483647 h 32"/>
                <a:gd name="T30" fmla="*/ 2147483647 w 50"/>
                <a:gd name="T31" fmla="*/ 0 h 32"/>
                <a:gd name="T32" fmla="*/ 2147483647 w 50"/>
                <a:gd name="T33" fmla="*/ 2147483647 h 32"/>
                <a:gd name="T34" fmla="*/ 2147483647 w 50"/>
                <a:gd name="T35" fmla="*/ 2147483647 h 32"/>
                <a:gd name="T36" fmla="*/ 2147483647 w 50"/>
                <a:gd name="T37" fmla="*/ 2147483647 h 32"/>
                <a:gd name="T38" fmla="*/ 2147483647 w 50"/>
                <a:gd name="T39" fmla="*/ 2147483647 h 32"/>
                <a:gd name="T40" fmla="*/ 2147483647 w 50"/>
                <a:gd name="T41" fmla="*/ 2147483647 h 32"/>
                <a:gd name="T42" fmla="*/ 0 w 50"/>
                <a:gd name="T43" fmla="*/ 2147483647 h 32"/>
                <a:gd name="T44" fmla="*/ 2147483647 w 50"/>
                <a:gd name="T45" fmla="*/ 2147483647 h 32"/>
                <a:gd name="T46" fmla="*/ 2147483647 w 50"/>
                <a:gd name="T47" fmla="*/ 2147483647 h 32"/>
                <a:gd name="T48" fmla="*/ 2147483647 w 50"/>
                <a:gd name="T49" fmla="*/ 2147483647 h 32"/>
                <a:gd name="T50" fmla="*/ 2147483647 w 50"/>
                <a:gd name="T51" fmla="*/ 2147483647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32"/>
                <a:gd name="T80" fmla="*/ 50 w 50"/>
                <a:gd name="T81" fmla="*/ 32 h 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32">
                  <a:moveTo>
                    <a:pt x="36" y="18"/>
                  </a:moveTo>
                  <a:lnTo>
                    <a:pt x="10" y="20"/>
                  </a:lnTo>
                  <a:lnTo>
                    <a:pt x="12" y="26"/>
                  </a:lnTo>
                  <a:lnTo>
                    <a:pt x="14" y="28"/>
                  </a:lnTo>
                  <a:lnTo>
                    <a:pt x="20" y="22"/>
                  </a:lnTo>
                  <a:lnTo>
                    <a:pt x="22" y="20"/>
                  </a:lnTo>
                  <a:lnTo>
                    <a:pt x="22" y="18"/>
                  </a:lnTo>
                  <a:lnTo>
                    <a:pt x="18" y="10"/>
                  </a:lnTo>
                  <a:lnTo>
                    <a:pt x="14" y="10"/>
                  </a:lnTo>
                  <a:lnTo>
                    <a:pt x="12" y="14"/>
                  </a:lnTo>
                  <a:lnTo>
                    <a:pt x="34" y="26"/>
                  </a:lnTo>
                  <a:lnTo>
                    <a:pt x="36" y="22"/>
                  </a:lnTo>
                  <a:lnTo>
                    <a:pt x="36" y="18"/>
                  </a:lnTo>
                  <a:close/>
                  <a:moveTo>
                    <a:pt x="38" y="18"/>
                  </a:moveTo>
                  <a:lnTo>
                    <a:pt x="16" y="6"/>
                  </a:lnTo>
                  <a:lnTo>
                    <a:pt x="6" y="0"/>
                  </a:lnTo>
                  <a:lnTo>
                    <a:pt x="10" y="12"/>
                  </a:lnTo>
                  <a:lnTo>
                    <a:pt x="12" y="20"/>
                  </a:lnTo>
                  <a:lnTo>
                    <a:pt x="16" y="18"/>
                  </a:lnTo>
                  <a:lnTo>
                    <a:pt x="12" y="16"/>
                  </a:lnTo>
                  <a:lnTo>
                    <a:pt x="8" y="22"/>
                  </a:lnTo>
                  <a:lnTo>
                    <a:pt x="0" y="32"/>
                  </a:lnTo>
                  <a:lnTo>
                    <a:pt x="12" y="30"/>
                  </a:lnTo>
                  <a:lnTo>
                    <a:pt x="36" y="28"/>
                  </a:lnTo>
                  <a:lnTo>
                    <a:pt x="50" y="26"/>
                  </a:lnTo>
                  <a:lnTo>
                    <a:pt x="38" y="18"/>
                  </a:lnTo>
                  <a:close/>
                </a:path>
              </a:pathLst>
            </a:custGeom>
            <a:solidFill>
              <a:srgbClr val="000000"/>
            </a:solidFill>
            <a:ln w="0">
              <a:solidFill>
                <a:srgbClr val="000000"/>
              </a:solidFill>
              <a:round/>
              <a:headEnd/>
              <a:tailEnd/>
            </a:ln>
          </p:spPr>
          <p:txBody>
            <a:bodyPr/>
            <a:lstStyle/>
            <a:p>
              <a:endParaRPr lang="it-IT"/>
            </a:p>
          </p:txBody>
        </p:sp>
        <p:sp>
          <p:nvSpPr>
            <p:cNvPr id="66603" name="Freeform 20"/>
            <p:cNvSpPr>
              <a:spLocks/>
            </p:cNvSpPr>
            <p:nvPr/>
          </p:nvSpPr>
          <p:spPr bwMode="auto">
            <a:xfrm>
              <a:off x="4856162" y="1522413"/>
              <a:ext cx="1028700" cy="192087"/>
            </a:xfrm>
            <a:custGeom>
              <a:avLst/>
              <a:gdLst>
                <a:gd name="T0" fmla="*/ 2147483647 w 318"/>
                <a:gd name="T1" fmla="*/ 2147483647 h 72"/>
                <a:gd name="T2" fmla="*/ 2147483647 w 318"/>
                <a:gd name="T3" fmla="*/ 2147483647 h 72"/>
                <a:gd name="T4" fmla="*/ 2147483647 w 318"/>
                <a:gd name="T5" fmla="*/ 2147483647 h 72"/>
                <a:gd name="T6" fmla="*/ 2147483647 w 318"/>
                <a:gd name="T7" fmla="*/ 2147483647 h 72"/>
                <a:gd name="T8" fmla="*/ 2147483647 w 318"/>
                <a:gd name="T9" fmla="*/ 2147483647 h 72"/>
                <a:gd name="T10" fmla="*/ 2147483647 w 318"/>
                <a:gd name="T11" fmla="*/ 2147483647 h 72"/>
                <a:gd name="T12" fmla="*/ 0 w 318"/>
                <a:gd name="T13" fmla="*/ 0 h 72"/>
                <a:gd name="T14" fmla="*/ 0 w 318"/>
                <a:gd name="T15" fmla="*/ 2147483647 h 72"/>
                <a:gd name="T16" fmla="*/ 2147483647 w 318"/>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
                <a:gd name="T28" fmla="*/ 0 h 72"/>
                <a:gd name="T29" fmla="*/ 318 w 318"/>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 h="72">
                  <a:moveTo>
                    <a:pt x="2" y="6"/>
                  </a:moveTo>
                  <a:lnTo>
                    <a:pt x="314" y="72"/>
                  </a:lnTo>
                  <a:lnTo>
                    <a:pt x="316" y="72"/>
                  </a:lnTo>
                  <a:lnTo>
                    <a:pt x="318" y="68"/>
                  </a:lnTo>
                  <a:lnTo>
                    <a:pt x="316" y="66"/>
                  </a:lnTo>
                  <a:lnTo>
                    <a:pt x="2" y="2"/>
                  </a:lnTo>
                  <a:lnTo>
                    <a:pt x="0" y="0"/>
                  </a:lnTo>
                  <a:lnTo>
                    <a:pt x="0" y="6"/>
                  </a:lnTo>
                  <a:lnTo>
                    <a:pt x="2" y="6"/>
                  </a:lnTo>
                  <a:close/>
                </a:path>
              </a:pathLst>
            </a:custGeom>
            <a:solidFill>
              <a:srgbClr val="000000"/>
            </a:solidFill>
            <a:ln w="0">
              <a:solidFill>
                <a:srgbClr val="000000"/>
              </a:solidFill>
              <a:round/>
              <a:headEnd/>
              <a:tailEnd/>
            </a:ln>
          </p:spPr>
          <p:txBody>
            <a:bodyPr/>
            <a:lstStyle/>
            <a:p>
              <a:endParaRPr lang="it-IT"/>
            </a:p>
          </p:txBody>
        </p:sp>
        <p:sp>
          <p:nvSpPr>
            <p:cNvPr id="66604" name="Freeform 21"/>
            <p:cNvSpPr>
              <a:spLocks/>
            </p:cNvSpPr>
            <p:nvPr/>
          </p:nvSpPr>
          <p:spPr bwMode="auto">
            <a:xfrm>
              <a:off x="5327650" y="1655763"/>
              <a:ext cx="77787" cy="36512"/>
            </a:xfrm>
            <a:custGeom>
              <a:avLst/>
              <a:gdLst>
                <a:gd name="T0" fmla="*/ 2147483647 w 24"/>
                <a:gd name="T1" fmla="*/ 2147483647 h 14"/>
                <a:gd name="T2" fmla="*/ 0 w 24"/>
                <a:gd name="T3" fmla="*/ 2147483647 h 14"/>
                <a:gd name="T4" fmla="*/ 2147483647 w 24"/>
                <a:gd name="T5" fmla="*/ 2147483647 h 14"/>
                <a:gd name="T6" fmla="*/ 2147483647 w 24"/>
                <a:gd name="T7" fmla="*/ 0 h 14"/>
                <a:gd name="T8" fmla="*/ 2147483647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24" y="12"/>
                  </a:moveTo>
                  <a:lnTo>
                    <a:pt x="0" y="14"/>
                  </a:lnTo>
                  <a:lnTo>
                    <a:pt x="4" y="8"/>
                  </a:lnTo>
                  <a:lnTo>
                    <a:pt x="2" y="0"/>
                  </a:lnTo>
                  <a:lnTo>
                    <a:pt x="24" y="12"/>
                  </a:lnTo>
                  <a:close/>
                </a:path>
              </a:pathLst>
            </a:custGeom>
            <a:solidFill>
              <a:srgbClr val="000000"/>
            </a:solidFill>
            <a:ln w="0">
              <a:solidFill>
                <a:srgbClr val="000000"/>
              </a:solidFill>
              <a:round/>
              <a:headEnd/>
              <a:tailEnd/>
            </a:ln>
          </p:spPr>
          <p:txBody>
            <a:bodyPr/>
            <a:lstStyle/>
            <a:p>
              <a:endParaRPr lang="it-IT"/>
            </a:p>
          </p:txBody>
        </p:sp>
        <p:sp>
          <p:nvSpPr>
            <p:cNvPr id="66605" name="Freeform 22"/>
            <p:cNvSpPr>
              <a:spLocks noEditPoints="1"/>
            </p:cNvSpPr>
            <p:nvPr/>
          </p:nvSpPr>
          <p:spPr bwMode="auto">
            <a:xfrm>
              <a:off x="5289550" y="1628775"/>
              <a:ext cx="161925" cy="79375"/>
            </a:xfrm>
            <a:custGeom>
              <a:avLst/>
              <a:gdLst>
                <a:gd name="T0" fmla="*/ 2147483647 w 50"/>
                <a:gd name="T1" fmla="*/ 2147483647 h 30"/>
                <a:gd name="T2" fmla="*/ 2147483647 w 50"/>
                <a:gd name="T3" fmla="*/ 2147483647 h 30"/>
                <a:gd name="T4" fmla="*/ 2147483647 w 50"/>
                <a:gd name="T5" fmla="*/ 2147483647 h 30"/>
                <a:gd name="T6" fmla="*/ 2147483647 w 50"/>
                <a:gd name="T7" fmla="*/ 2147483647 h 30"/>
                <a:gd name="T8" fmla="*/ 2147483647 w 50"/>
                <a:gd name="T9" fmla="*/ 2147483647 h 30"/>
                <a:gd name="T10" fmla="*/ 2147483647 w 50"/>
                <a:gd name="T11" fmla="*/ 2147483647 h 30"/>
                <a:gd name="T12" fmla="*/ 2147483647 w 50"/>
                <a:gd name="T13" fmla="*/ 2147483647 h 30"/>
                <a:gd name="T14" fmla="*/ 2147483647 w 50"/>
                <a:gd name="T15" fmla="*/ 2147483647 h 30"/>
                <a:gd name="T16" fmla="*/ 2147483647 w 50"/>
                <a:gd name="T17" fmla="*/ 2147483647 h 30"/>
                <a:gd name="T18" fmla="*/ 2147483647 w 50"/>
                <a:gd name="T19" fmla="*/ 2147483647 h 30"/>
                <a:gd name="T20" fmla="*/ 2147483647 w 50"/>
                <a:gd name="T21" fmla="*/ 2147483647 h 30"/>
                <a:gd name="T22" fmla="*/ 2147483647 w 50"/>
                <a:gd name="T23" fmla="*/ 2147483647 h 30"/>
                <a:gd name="T24" fmla="*/ 2147483647 w 50"/>
                <a:gd name="T25" fmla="*/ 2147483647 h 30"/>
                <a:gd name="T26" fmla="*/ 2147483647 w 50"/>
                <a:gd name="T27" fmla="*/ 2147483647 h 30"/>
                <a:gd name="T28" fmla="*/ 2147483647 w 50"/>
                <a:gd name="T29" fmla="*/ 2147483647 h 30"/>
                <a:gd name="T30" fmla="*/ 2147483647 w 50"/>
                <a:gd name="T31" fmla="*/ 0 h 30"/>
                <a:gd name="T32" fmla="*/ 2147483647 w 50"/>
                <a:gd name="T33" fmla="*/ 2147483647 h 30"/>
                <a:gd name="T34" fmla="*/ 2147483647 w 50"/>
                <a:gd name="T35" fmla="*/ 2147483647 h 30"/>
                <a:gd name="T36" fmla="*/ 2147483647 w 50"/>
                <a:gd name="T37" fmla="*/ 2147483647 h 30"/>
                <a:gd name="T38" fmla="*/ 2147483647 w 50"/>
                <a:gd name="T39" fmla="*/ 2147483647 h 30"/>
                <a:gd name="T40" fmla="*/ 2147483647 w 50"/>
                <a:gd name="T41" fmla="*/ 2147483647 h 30"/>
                <a:gd name="T42" fmla="*/ 0 w 50"/>
                <a:gd name="T43" fmla="*/ 2147483647 h 30"/>
                <a:gd name="T44" fmla="*/ 2147483647 w 50"/>
                <a:gd name="T45" fmla="*/ 2147483647 h 30"/>
                <a:gd name="T46" fmla="*/ 2147483647 w 50"/>
                <a:gd name="T47" fmla="*/ 2147483647 h 30"/>
                <a:gd name="T48" fmla="*/ 2147483647 w 50"/>
                <a:gd name="T49" fmla="*/ 2147483647 h 30"/>
                <a:gd name="T50" fmla="*/ 2147483647 w 50"/>
                <a:gd name="T51" fmla="*/ 2147483647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30"/>
                <a:gd name="T80" fmla="*/ 50 w 50"/>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30">
                  <a:moveTo>
                    <a:pt x="36" y="18"/>
                  </a:moveTo>
                  <a:lnTo>
                    <a:pt x="10" y="20"/>
                  </a:lnTo>
                  <a:lnTo>
                    <a:pt x="12" y="24"/>
                  </a:lnTo>
                  <a:lnTo>
                    <a:pt x="14" y="28"/>
                  </a:lnTo>
                  <a:lnTo>
                    <a:pt x="20" y="20"/>
                  </a:lnTo>
                  <a:lnTo>
                    <a:pt x="22" y="20"/>
                  </a:lnTo>
                  <a:lnTo>
                    <a:pt x="22" y="16"/>
                  </a:lnTo>
                  <a:lnTo>
                    <a:pt x="18" y="8"/>
                  </a:lnTo>
                  <a:lnTo>
                    <a:pt x="14" y="10"/>
                  </a:lnTo>
                  <a:lnTo>
                    <a:pt x="12" y="14"/>
                  </a:lnTo>
                  <a:lnTo>
                    <a:pt x="34" y="26"/>
                  </a:lnTo>
                  <a:lnTo>
                    <a:pt x="36" y="22"/>
                  </a:lnTo>
                  <a:lnTo>
                    <a:pt x="36" y="18"/>
                  </a:lnTo>
                  <a:close/>
                  <a:moveTo>
                    <a:pt x="38" y="18"/>
                  </a:moveTo>
                  <a:lnTo>
                    <a:pt x="16" y="6"/>
                  </a:lnTo>
                  <a:lnTo>
                    <a:pt x="6" y="0"/>
                  </a:lnTo>
                  <a:lnTo>
                    <a:pt x="10" y="10"/>
                  </a:lnTo>
                  <a:lnTo>
                    <a:pt x="12" y="20"/>
                  </a:lnTo>
                  <a:lnTo>
                    <a:pt x="16" y="18"/>
                  </a:lnTo>
                  <a:lnTo>
                    <a:pt x="12" y="16"/>
                  </a:lnTo>
                  <a:lnTo>
                    <a:pt x="8" y="22"/>
                  </a:lnTo>
                  <a:lnTo>
                    <a:pt x="0" y="30"/>
                  </a:lnTo>
                  <a:lnTo>
                    <a:pt x="12" y="30"/>
                  </a:lnTo>
                  <a:lnTo>
                    <a:pt x="36" y="26"/>
                  </a:lnTo>
                  <a:lnTo>
                    <a:pt x="50" y="24"/>
                  </a:lnTo>
                  <a:lnTo>
                    <a:pt x="38" y="18"/>
                  </a:lnTo>
                  <a:close/>
                </a:path>
              </a:pathLst>
            </a:custGeom>
            <a:solidFill>
              <a:srgbClr val="000000"/>
            </a:solidFill>
            <a:ln w="0">
              <a:solidFill>
                <a:srgbClr val="000000"/>
              </a:solidFill>
              <a:round/>
              <a:headEnd/>
              <a:tailEnd/>
            </a:ln>
          </p:spPr>
          <p:txBody>
            <a:bodyPr/>
            <a:lstStyle/>
            <a:p>
              <a:endParaRPr lang="it-IT"/>
            </a:p>
          </p:txBody>
        </p:sp>
        <p:sp>
          <p:nvSpPr>
            <p:cNvPr id="66606" name="Freeform 23"/>
            <p:cNvSpPr>
              <a:spLocks/>
            </p:cNvSpPr>
            <p:nvPr/>
          </p:nvSpPr>
          <p:spPr bwMode="auto">
            <a:xfrm>
              <a:off x="4856162" y="1585913"/>
              <a:ext cx="1028700" cy="185737"/>
            </a:xfrm>
            <a:custGeom>
              <a:avLst/>
              <a:gdLst>
                <a:gd name="T0" fmla="*/ 2147483647 w 318"/>
                <a:gd name="T1" fmla="*/ 2147483647 h 70"/>
                <a:gd name="T2" fmla="*/ 2147483647 w 318"/>
                <a:gd name="T3" fmla="*/ 2147483647 h 70"/>
                <a:gd name="T4" fmla="*/ 2147483647 w 318"/>
                <a:gd name="T5" fmla="*/ 2147483647 h 70"/>
                <a:gd name="T6" fmla="*/ 2147483647 w 318"/>
                <a:gd name="T7" fmla="*/ 2147483647 h 70"/>
                <a:gd name="T8" fmla="*/ 2147483647 w 318"/>
                <a:gd name="T9" fmla="*/ 2147483647 h 70"/>
                <a:gd name="T10" fmla="*/ 2147483647 w 318"/>
                <a:gd name="T11" fmla="*/ 0 h 70"/>
                <a:gd name="T12" fmla="*/ 0 w 318"/>
                <a:gd name="T13" fmla="*/ 0 h 70"/>
                <a:gd name="T14" fmla="*/ 0 w 318"/>
                <a:gd name="T15" fmla="*/ 2147483647 h 70"/>
                <a:gd name="T16" fmla="*/ 2147483647 w 318"/>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
                <a:gd name="T28" fmla="*/ 0 h 70"/>
                <a:gd name="T29" fmla="*/ 318 w 318"/>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 h="70">
                  <a:moveTo>
                    <a:pt x="2" y="6"/>
                  </a:moveTo>
                  <a:lnTo>
                    <a:pt x="314" y="70"/>
                  </a:lnTo>
                  <a:lnTo>
                    <a:pt x="316" y="70"/>
                  </a:lnTo>
                  <a:lnTo>
                    <a:pt x="318" y="66"/>
                  </a:lnTo>
                  <a:lnTo>
                    <a:pt x="316" y="66"/>
                  </a:lnTo>
                  <a:lnTo>
                    <a:pt x="2" y="0"/>
                  </a:lnTo>
                  <a:lnTo>
                    <a:pt x="0" y="0"/>
                  </a:lnTo>
                  <a:lnTo>
                    <a:pt x="0" y="4"/>
                  </a:lnTo>
                  <a:lnTo>
                    <a:pt x="2" y="6"/>
                  </a:lnTo>
                  <a:close/>
                </a:path>
              </a:pathLst>
            </a:custGeom>
            <a:solidFill>
              <a:srgbClr val="000000"/>
            </a:solidFill>
            <a:ln w="0">
              <a:solidFill>
                <a:srgbClr val="000000"/>
              </a:solidFill>
              <a:round/>
              <a:headEnd/>
              <a:tailEnd/>
            </a:ln>
          </p:spPr>
          <p:txBody>
            <a:bodyPr/>
            <a:lstStyle/>
            <a:p>
              <a:endParaRPr lang="it-IT"/>
            </a:p>
          </p:txBody>
        </p:sp>
        <p:sp>
          <p:nvSpPr>
            <p:cNvPr id="66607" name="Freeform 24"/>
            <p:cNvSpPr>
              <a:spLocks/>
            </p:cNvSpPr>
            <p:nvPr/>
          </p:nvSpPr>
          <p:spPr bwMode="auto">
            <a:xfrm>
              <a:off x="2265362" y="1485900"/>
              <a:ext cx="1095375" cy="138113"/>
            </a:xfrm>
            <a:custGeom>
              <a:avLst/>
              <a:gdLst>
                <a:gd name="T0" fmla="*/ 2147483647 w 338"/>
                <a:gd name="T1" fmla="*/ 2147483647 h 52"/>
                <a:gd name="T2" fmla="*/ 2147483647 w 338"/>
                <a:gd name="T3" fmla="*/ 2147483647 h 52"/>
                <a:gd name="T4" fmla="*/ 2147483647 w 338"/>
                <a:gd name="T5" fmla="*/ 2147483647 h 52"/>
                <a:gd name="T6" fmla="*/ 2147483647 w 338"/>
                <a:gd name="T7" fmla="*/ 0 h 52"/>
                <a:gd name="T8" fmla="*/ 2147483647 w 338"/>
                <a:gd name="T9" fmla="*/ 2147483647 h 52"/>
                <a:gd name="T10" fmla="*/ 2147483647 w 338"/>
                <a:gd name="T11" fmla="*/ 2147483647 h 52"/>
                <a:gd name="T12" fmla="*/ 0 w 338"/>
                <a:gd name="T13" fmla="*/ 2147483647 h 52"/>
                <a:gd name="T14" fmla="*/ 2147483647 w 338"/>
                <a:gd name="T15" fmla="*/ 2147483647 h 52"/>
                <a:gd name="T16" fmla="*/ 2147483647 w 338"/>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8"/>
                <a:gd name="T28" fmla="*/ 0 h 52"/>
                <a:gd name="T29" fmla="*/ 338 w 338"/>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8" h="52">
                  <a:moveTo>
                    <a:pt x="4" y="52"/>
                  </a:moveTo>
                  <a:lnTo>
                    <a:pt x="336" y="6"/>
                  </a:lnTo>
                  <a:lnTo>
                    <a:pt x="338" y="6"/>
                  </a:lnTo>
                  <a:lnTo>
                    <a:pt x="336" y="0"/>
                  </a:lnTo>
                  <a:lnTo>
                    <a:pt x="334" y="2"/>
                  </a:lnTo>
                  <a:lnTo>
                    <a:pt x="4" y="48"/>
                  </a:lnTo>
                  <a:lnTo>
                    <a:pt x="0" y="48"/>
                  </a:lnTo>
                  <a:lnTo>
                    <a:pt x="2" y="52"/>
                  </a:lnTo>
                  <a:lnTo>
                    <a:pt x="4" y="52"/>
                  </a:lnTo>
                  <a:close/>
                </a:path>
              </a:pathLst>
            </a:custGeom>
            <a:solidFill>
              <a:srgbClr val="000000"/>
            </a:solidFill>
            <a:ln w="0">
              <a:solidFill>
                <a:srgbClr val="000000"/>
              </a:solidFill>
              <a:round/>
              <a:headEnd/>
              <a:tailEnd/>
            </a:ln>
          </p:spPr>
          <p:txBody>
            <a:bodyPr/>
            <a:lstStyle/>
            <a:p>
              <a:endParaRPr lang="it-IT"/>
            </a:p>
          </p:txBody>
        </p:sp>
        <p:sp>
          <p:nvSpPr>
            <p:cNvPr id="66608" name="Freeform 25"/>
            <p:cNvSpPr>
              <a:spLocks/>
            </p:cNvSpPr>
            <p:nvPr/>
          </p:nvSpPr>
          <p:spPr bwMode="auto">
            <a:xfrm>
              <a:off x="2265362" y="1549400"/>
              <a:ext cx="1108075" cy="138113"/>
            </a:xfrm>
            <a:custGeom>
              <a:avLst/>
              <a:gdLst>
                <a:gd name="T0" fmla="*/ 2147483647 w 342"/>
                <a:gd name="T1" fmla="*/ 2147483647 h 52"/>
                <a:gd name="T2" fmla="*/ 2147483647 w 342"/>
                <a:gd name="T3" fmla="*/ 2147483647 h 52"/>
                <a:gd name="T4" fmla="*/ 2147483647 w 342"/>
                <a:gd name="T5" fmla="*/ 2147483647 h 52"/>
                <a:gd name="T6" fmla="*/ 2147483647 w 342"/>
                <a:gd name="T7" fmla="*/ 0 h 52"/>
                <a:gd name="T8" fmla="*/ 2147483647 w 342"/>
                <a:gd name="T9" fmla="*/ 0 h 52"/>
                <a:gd name="T10" fmla="*/ 2147483647 w 342"/>
                <a:gd name="T11" fmla="*/ 2147483647 h 52"/>
                <a:gd name="T12" fmla="*/ 0 w 342"/>
                <a:gd name="T13" fmla="*/ 2147483647 h 52"/>
                <a:gd name="T14" fmla="*/ 2147483647 w 342"/>
                <a:gd name="T15" fmla="*/ 2147483647 h 52"/>
                <a:gd name="T16" fmla="*/ 2147483647 w 342"/>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2"/>
                <a:gd name="T28" fmla="*/ 0 h 52"/>
                <a:gd name="T29" fmla="*/ 342 w 342"/>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2" h="52">
                  <a:moveTo>
                    <a:pt x="4" y="52"/>
                  </a:moveTo>
                  <a:lnTo>
                    <a:pt x="340" y="6"/>
                  </a:lnTo>
                  <a:lnTo>
                    <a:pt x="342" y="4"/>
                  </a:lnTo>
                  <a:lnTo>
                    <a:pt x="342" y="0"/>
                  </a:lnTo>
                  <a:lnTo>
                    <a:pt x="340" y="0"/>
                  </a:lnTo>
                  <a:lnTo>
                    <a:pt x="4" y="48"/>
                  </a:lnTo>
                  <a:lnTo>
                    <a:pt x="0" y="48"/>
                  </a:lnTo>
                  <a:lnTo>
                    <a:pt x="2" y="52"/>
                  </a:lnTo>
                  <a:lnTo>
                    <a:pt x="4" y="52"/>
                  </a:lnTo>
                  <a:close/>
                </a:path>
              </a:pathLst>
            </a:custGeom>
            <a:solidFill>
              <a:srgbClr val="000000"/>
            </a:solidFill>
            <a:ln w="0">
              <a:solidFill>
                <a:srgbClr val="000000"/>
              </a:solidFill>
              <a:round/>
              <a:headEnd/>
              <a:tailEnd/>
            </a:ln>
          </p:spPr>
          <p:txBody>
            <a:bodyPr/>
            <a:lstStyle/>
            <a:p>
              <a:endParaRPr lang="it-IT"/>
            </a:p>
          </p:txBody>
        </p:sp>
        <p:sp>
          <p:nvSpPr>
            <p:cNvPr id="66609" name="Freeform 26"/>
            <p:cNvSpPr>
              <a:spLocks/>
            </p:cNvSpPr>
            <p:nvPr/>
          </p:nvSpPr>
          <p:spPr bwMode="auto">
            <a:xfrm>
              <a:off x="2265362" y="1597025"/>
              <a:ext cx="1152525" cy="153988"/>
            </a:xfrm>
            <a:custGeom>
              <a:avLst/>
              <a:gdLst>
                <a:gd name="T0" fmla="*/ 2147483647 w 356"/>
                <a:gd name="T1" fmla="*/ 2147483647 h 58"/>
                <a:gd name="T2" fmla="*/ 2147483647 w 356"/>
                <a:gd name="T3" fmla="*/ 2147483647 h 58"/>
                <a:gd name="T4" fmla="*/ 2147483647 w 356"/>
                <a:gd name="T5" fmla="*/ 2147483647 h 58"/>
                <a:gd name="T6" fmla="*/ 2147483647 w 356"/>
                <a:gd name="T7" fmla="*/ 0 h 58"/>
                <a:gd name="T8" fmla="*/ 2147483647 w 356"/>
                <a:gd name="T9" fmla="*/ 2147483647 h 58"/>
                <a:gd name="T10" fmla="*/ 2147483647 w 356"/>
                <a:gd name="T11" fmla="*/ 2147483647 h 58"/>
                <a:gd name="T12" fmla="*/ 0 w 356"/>
                <a:gd name="T13" fmla="*/ 2147483647 h 58"/>
                <a:gd name="T14" fmla="*/ 2147483647 w 356"/>
                <a:gd name="T15" fmla="*/ 2147483647 h 58"/>
                <a:gd name="T16" fmla="*/ 2147483647 w 356"/>
                <a:gd name="T17" fmla="*/ 2147483647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6"/>
                <a:gd name="T28" fmla="*/ 0 h 58"/>
                <a:gd name="T29" fmla="*/ 356 w 356"/>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6" h="58">
                  <a:moveTo>
                    <a:pt x="4" y="58"/>
                  </a:moveTo>
                  <a:lnTo>
                    <a:pt x="354" y="6"/>
                  </a:lnTo>
                  <a:lnTo>
                    <a:pt x="356" y="6"/>
                  </a:lnTo>
                  <a:lnTo>
                    <a:pt x="356" y="0"/>
                  </a:lnTo>
                  <a:lnTo>
                    <a:pt x="354" y="2"/>
                  </a:lnTo>
                  <a:lnTo>
                    <a:pt x="4" y="52"/>
                  </a:lnTo>
                  <a:lnTo>
                    <a:pt x="0" y="52"/>
                  </a:lnTo>
                  <a:lnTo>
                    <a:pt x="2" y="58"/>
                  </a:lnTo>
                  <a:lnTo>
                    <a:pt x="4" y="58"/>
                  </a:lnTo>
                  <a:close/>
                </a:path>
              </a:pathLst>
            </a:custGeom>
            <a:solidFill>
              <a:srgbClr val="000000"/>
            </a:solidFill>
            <a:ln w="0">
              <a:solidFill>
                <a:srgbClr val="000000"/>
              </a:solidFill>
              <a:round/>
              <a:headEnd/>
              <a:tailEnd/>
            </a:ln>
          </p:spPr>
          <p:txBody>
            <a:bodyPr/>
            <a:lstStyle/>
            <a:p>
              <a:endParaRPr lang="it-IT"/>
            </a:p>
          </p:txBody>
        </p:sp>
        <p:sp>
          <p:nvSpPr>
            <p:cNvPr id="66610" name="Freeform 27"/>
            <p:cNvSpPr>
              <a:spLocks/>
            </p:cNvSpPr>
            <p:nvPr/>
          </p:nvSpPr>
          <p:spPr bwMode="auto">
            <a:xfrm>
              <a:off x="3554412" y="1039813"/>
              <a:ext cx="46038" cy="63500"/>
            </a:xfrm>
            <a:custGeom>
              <a:avLst/>
              <a:gdLst>
                <a:gd name="T0" fmla="*/ 2147483647 w 14"/>
                <a:gd name="T1" fmla="*/ 0 h 24"/>
                <a:gd name="T2" fmla="*/ 2147483647 w 14"/>
                <a:gd name="T3" fmla="*/ 2147483647 h 24"/>
                <a:gd name="T4" fmla="*/ 2147483647 w 14"/>
                <a:gd name="T5" fmla="*/ 2147483647 h 24"/>
                <a:gd name="T6" fmla="*/ 0 w 14"/>
                <a:gd name="T7" fmla="*/ 2147483647 h 24"/>
                <a:gd name="T8" fmla="*/ 2147483647 w 14"/>
                <a:gd name="T9" fmla="*/ 0 h 24"/>
                <a:gd name="T10" fmla="*/ 0 60000 65536"/>
                <a:gd name="T11" fmla="*/ 0 60000 65536"/>
                <a:gd name="T12" fmla="*/ 0 60000 65536"/>
                <a:gd name="T13" fmla="*/ 0 60000 65536"/>
                <a:gd name="T14" fmla="*/ 0 60000 65536"/>
                <a:gd name="T15" fmla="*/ 0 w 14"/>
                <a:gd name="T16" fmla="*/ 0 h 24"/>
                <a:gd name="T17" fmla="*/ 14 w 14"/>
                <a:gd name="T18" fmla="*/ 24 h 24"/>
              </a:gdLst>
              <a:ahLst/>
              <a:cxnLst>
                <a:cxn ang="T10">
                  <a:pos x="T0" y="T1"/>
                </a:cxn>
                <a:cxn ang="T11">
                  <a:pos x="T2" y="T3"/>
                </a:cxn>
                <a:cxn ang="T12">
                  <a:pos x="T4" y="T5"/>
                </a:cxn>
                <a:cxn ang="T13">
                  <a:pos x="T6" y="T7"/>
                </a:cxn>
                <a:cxn ang="T14">
                  <a:pos x="T8" y="T9"/>
                </a:cxn>
              </a:cxnLst>
              <a:rect l="T15" t="T16" r="T17" b="T18"/>
              <a:pathLst>
                <a:path w="14" h="24">
                  <a:moveTo>
                    <a:pt x="12" y="0"/>
                  </a:moveTo>
                  <a:lnTo>
                    <a:pt x="14" y="24"/>
                  </a:lnTo>
                  <a:lnTo>
                    <a:pt x="8" y="18"/>
                  </a:lnTo>
                  <a:lnTo>
                    <a:pt x="0" y="20"/>
                  </a:lnTo>
                  <a:lnTo>
                    <a:pt x="12" y="0"/>
                  </a:lnTo>
                  <a:close/>
                </a:path>
              </a:pathLst>
            </a:custGeom>
            <a:solidFill>
              <a:srgbClr val="000000"/>
            </a:solidFill>
            <a:ln w="0">
              <a:solidFill>
                <a:srgbClr val="000000"/>
              </a:solidFill>
              <a:round/>
              <a:headEnd/>
              <a:tailEnd/>
            </a:ln>
          </p:spPr>
          <p:txBody>
            <a:bodyPr/>
            <a:lstStyle/>
            <a:p>
              <a:endParaRPr lang="it-IT"/>
            </a:p>
          </p:txBody>
        </p:sp>
        <p:sp>
          <p:nvSpPr>
            <p:cNvPr id="66611" name="Freeform 28"/>
            <p:cNvSpPr>
              <a:spLocks noEditPoints="1"/>
            </p:cNvSpPr>
            <p:nvPr/>
          </p:nvSpPr>
          <p:spPr bwMode="auto">
            <a:xfrm>
              <a:off x="3522662" y="996950"/>
              <a:ext cx="96838" cy="133350"/>
            </a:xfrm>
            <a:custGeom>
              <a:avLst/>
              <a:gdLst>
                <a:gd name="T0" fmla="*/ 2147483647 w 30"/>
                <a:gd name="T1" fmla="*/ 2147483647 h 50"/>
                <a:gd name="T2" fmla="*/ 2147483647 w 30"/>
                <a:gd name="T3" fmla="*/ 2147483647 h 50"/>
                <a:gd name="T4" fmla="*/ 2147483647 w 30"/>
                <a:gd name="T5" fmla="*/ 2147483647 h 50"/>
                <a:gd name="T6" fmla="*/ 2147483647 w 30"/>
                <a:gd name="T7" fmla="*/ 2147483647 h 50"/>
                <a:gd name="T8" fmla="*/ 2147483647 w 30"/>
                <a:gd name="T9" fmla="*/ 2147483647 h 50"/>
                <a:gd name="T10" fmla="*/ 2147483647 w 30"/>
                <a:gd name="T11" fmla="*/ 2147483647 h 50"/>
                <a:gd name="T12" fmla="*/ 2147483647 w 30"/>
                <a:gd name="T13" fmla="*/ 2147483647 h 50"/>
                <a:gd name="T14" fmla="*/ 2147483647 w 30"/>
                <a:gd name="T15" fmla="*/ 2147483647 h 50"/>
                <a:gd name="T16" fmla="*/ 2147483647 w 30"/>
                <a:gd name="T17" fmla="*/ 2147483647 h 50"/>
                <a:gd name="T18" fmla="*/ 2147483647 w 30"/>
                <a:gd name="T19" fmla="*/ 2147483647 h 50"/>
                <a:gd name="T20" fmla="*/ 2147483647 w 30"/>
                <a:gd name="T21" fmla="*/ 2147483647 h 50"/>
                <a:gd name="T22" fmla="*/ 2147483647 w 30"/>
                <a:gd name="T23" fmla="*/ 2147483647 h 50"/>
                <a:gd name="T24" fmla="*/ 2147483647 w 30"/>
                <a:gd name="T25" fmla="*/ 2147483647 h 50"/>
                <a:gd name="T26" fmla="*/ 2147483647 w 30"/>
                <a:gd name="T27" fmla="*/ 2147483647 h 50"/>
                <a:gd name="T28" fmla="*/ 2147483647 w 30"/>
                <a:gd name="T29" fmla="*/ 2147483647 h 50"/>
                <a:gd name="T30" fmla="*/ 0 w 30"/>
                <a:gd name="T31" fmla="*/ 2147483647 h 50"/>
                <a:gd name="T32" fmla="*/ 2147483647 w 30"/>
                <a:gd name="T33" fmla="*/ 2147483647 h 50"/>
                <a:gd name="T34" fmla="*/ 2147483647 w 30"/>
                <a:gd name="T35" fmla="*/ 2147483647 h 50"/>
                <a:gd name="T36" fmla="*/ 2147483647 w 30"/>
                <a:gd name="T37" fmla="*/ 2147483647 h 50"/>
                <a:gd name="T38" fmla="*/ 2147483647 w 30"/>
                <a:gd name="T39" fmla="*/ 2147483647 h 50"/>
                <a:gd name="T40" fmla="*/ 2147483647 w 30"/>
                <a:gd name="T41" fmla="*/ 2147483647 h 50"/>
                <a:gd name="T42" fmla="*/ 2147483647 w 30"/>
                <a:gd name="T43" fmla="*/ 2147483647 h 50"/>
                <a:gd name="T44" fmla="*/ 2147483647 w 30"/>
                <a:gd name="T45" fmla="*/ 2147483647 h 50"/>
                <a:gd name="T46" fmla="*/ 2147483647 w 30"/>
                <a:gd name="T47" fmla="*/ 2147483647 h 50"/>
                <a:gd name="T48" fmla="*/ 2147483647 w 30"/>
                <a:gd name="T49" fmla="*/ 0 h 50"/>
                <a:gd name="T50" fmla="*/ 2147483647 w 30"/>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
                <a:gd name="T79" fmla="*/ 0 h 50"/>
                <a:gd name="T80" fmla="*/ 30 w 30"/>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 h="50">
                  <a:moveTo>
                    <a:pt x="18" y="16"/>
                  </a:moveTo>
                  <a:lnTo>
                    <a:pt x="20" y="40"/>
                  </a:lnTo>
                  <a:lnTo>
                    <a:pt x="24" y="40"/>
                  </a:lnTo>
                  <a:lnTo>
                    <a:pt x="28" y="36"/>
                  </a:lnTo>
                  <a:lnTo>
                    <a:pt x="20" y="30"/>
                  </a:lnTo>
                  <a:lnTo>
                    <a:pt x="18" y="28"/>
                  </a:lnTo>
                  <a:lnTo>
                    <a:pt x="16" y="30"/>
                  </a:lnTo>
                  <a:lnTo>
                    <a:pt x="8" y="32"/>
                  </a:lnTo>
                  <a:lnTo>
                    <a:pt x="10" y="36"/>
                  </a:lnTo>
                  <a:lnTo>
                    <a:pt x="14" y="38"/>
                  </a:lnTo>
                  <a:lnTo>
                    <a:pt x="26" y="18"/>
                  </a:lnTo>
                  <a:lnTo>
                    <a:pt x="22" y="16"/>
                  </a:lnTo>
                  <a:lnTo>
                    <a:pt x="18" y="16"/>
                  </a:lnTo>
                  <a:close/>
                  <a:moveTo>
                    <a:pt x="18" y="12"/>
                  </a:moveTo>
                  <a:lnTo>
                    <a:pt x="6" y="34"/>
                  </a:lnTo>
                  <a:lnTo>
                    <a:pt x="0" y="44"/>
                  </a:lnTo>
                  <a:lnTo>
                    <a:pt x="10" y="40"/>
                  </a:lnTo>
                  <a:lnTo>
                    <a:pt x="18" y="38"/>
                  </a:lnTo>
                  <a:lnTo>
                    <a:pt x="18" y="34"/>
                  </a:lnTo>
                  <a:lnTo>
                    <a:pt x="14" y="38"/>
                  </a:lnTo>
                  <a:lnTo>
                    <a:pt x="22" y="44"/>
                  </a:lnTo>
                  <a:lnTo>
                    <a:pt x="30" y="50"/>
                  </a:lnTo>
                  <a:lnTo>
                    <a:pt x="28" y="40"/>
                  </a:lnTo>
                  <a:lnTo>
                    <a:pt x="26" y="14"/>
                  </a:lnTo>
                  <a:lnTo>
                    <a:pt x="26" y="0"/>
                  </a:lnTo>
                  <a:lnTo>
                    <a:pt x="18" y="12"/>
                  </a:lnTo>
                  <a:close/>
                </a:path>
              </a:pathLst>
            </a:custGeom>
            <a:solidFill>
              <a:srgbClr val="000000"/>
            </a:solidFill>
            <a:ln w="0">
              <a:solidFill>
                <a:srgbClr val="000000"/>
              </a:solidFill>
              <a:round/>
              <a:headEnd/>
              <a:tailEnd/>
            </a:ln>
          </p:spPr>
          <p:txBody>
            <a:bodyPr/>
            <a:lstStyle/>
            <a:p>
              <a:endParaRPr lang="it-IT"/>
            </a:p>
          </p:txBody>
        </p:sp>
        <p:sp>
          <p:nvSpPr>
            <p:cNvPr id="66612" name="Freeform 29"/>
            <p:cNvSpPr>
              <a:spLocks/>
            </p:cNvSpPr>
            <p:nvPr/>
          </p:nvSpPr>
          <p:spPr bwMode="auto">
            <a:xfrm>
              <a:off x="3489325" y="769938"/>
              <a:ext cx="187325" cy="593725"/>
            </a:xfrm>
            <a:custGeom>
              <a:avLst/>
              <a:gdLst>
                <a:gd name="T0" fmla="*/ 2147483647 w 58"/>
                <a:gd name="T1" fmla="*/ 2147483647 h 224"/>
                <a:gd name="T2" fmla="*/ 2147483647 w 58"/>
                <a:gd name="T3" fmla="*/ 2147483647 h 224"/>
                <a:gd name="T4" fmla="*/ 2147483647 w 58"/>
                <a:gd name="T5" fmla="*/ 2147483647 h 224"/>
                <a:gd name="T6" fmla="*/ 2147483647 w 58"/>
                <a:gd name="T7" fmla="*/ 0 h 224"/>
                <a:gd name="T8" fmla="*/ 2147483647 w 58"/>
                <a:gd name="T9" fmla="*/ 2147483647 h 224"/>
                <a:gd name="T10" fmla="*/ 2147483647 w 58"/>
                <a:gd name="T11" fmla="*/ 2147483647 h 224"/>
                <a:gd name="T12" fmla="*/ 0 w 58"/>
                <a:gd name="T13" fmla="*/ 2147483647 h 224"/>
                <a:gd name="T14" fmla="*/ 2147483647 w 58"/>
                <a:gd name="T15" fmla="*/ 2147483647 h 224"/>
                <a:gd name="T16" fmla="*/ 2147483647 w 58"/>
                <a:gd name="T17" fmla="*/ 2147483647 h 2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24"/>
                <a:gd name="T29" fmla="*/ 58 w 58"/>
                <a:gd name="T30" fmla="*/ 224 h 2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24">
                  <a:moveTo>
                    <a:pt x="6" y="222"/>
                  </a:moveTo>
                  <a:lnTo>
                    <a:pt x="58" y="4"/>
                  </a:lnTo>
                  <a:lnTo>
                    <a:pt x="58" y="2"/>
                  </a:lnTo>
                  <a:lnTo>
                    <a:pt x="54" y="0"/>
                  </a:lnTo>
                  <a:lnTo>
                    <a:pt x="52" y="2"/>
                  </a:lnTo>
                  <a:lnTo>
                    <a:pt x="2" y="222"/>
                  </a:lnTo>
                  <a:lnTo>
                    <a:pt x="0" y="224"/>
                  </a:lnTo>
                  <a:lnTo>
                    <a:pt x="6" y="224"/>
                  </a:lnTo>
                  <a:lnTo>
                    <a:pt x="6" y="222"/>
                  </a:lnTo>
                  <a:close/>
                </a:path>
              </a:pathLst>
            </a:custGeom>
            <a:solidFill>
              <a:srgbClr val="000000"/>
            </a:solidFill>
            <a:ln w="0">
              <a:solidFill>
                <a:srgbClr val="000000"/>
              </a:solidFill>
              <a:round/>
              <a:headEnd/>
              <a:tailEnd/>
            </a:ln>
          </p:spPr>
          <p:txBody>
            <a:bodyPr/>
            <a:lstStyle/>
            <a:p>
              <a:endParaRPr lang="it-IT"/>
            </a:p>
          </p:txBody>
        </p:sp>
        <p:sp>
          <p:nvSpPr>
            <p:cNvPr id="66613" name="Freeform 30"/>
            <p:cNvSpPr>
              <a:spLocks/>
            </p:cNvSpPr>
            <p:nvPr/>
          </p:nvSpPr>
          <p:spPr bwMode="auto">
            <a:xfrm>
              <a:off x="4660900" y="1071563"/>
              <a:ext cx="52387" cy="63500"/>
            </a:xfrm>
            <a:custGeom>
              <a:avLst/>
              <a:gdLst>
                <a:gd name="T0" fmla="*/ 2147483647 w 16"/>
                <a:gd name="T1" fmla="*/ 2147483647 h 24"/>
                <a:gd name="T2" fmla="*/ 0 w 16"/>
                <a:gd name="T3" fmla="*/ 2147483647 h 24"/>
                <a:gd name="T4" fmla="*/ 2147483647 w 16"/>
                <a:gd name="T5" fmla="*/ 2147483647 h 24"/>
                <a:gd name="T6" fmla="*/ 2147483647 w 16"/>
                <a:gd name="T7" fmla="*/ 0 h 24"/>
                <a:gd name="T8" fmla="*/ 2147483647 w 16"/>
                <a:gd name="T9" fmla="*/ 2147483647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12" y="24"/>
                  </a:moveTo>
                  <a:lnTo>
                    <a:pt x="0" y="2"/>
                  </a:lnTo>
                  <a:lnTo>
                    <a:pt x="8" y="4"/>
                  </a:lnTo>
                  <a:lnTo>
                    <a:pt x="16" y="0"/>
                  </a:lnTo>
                  <a:lnTo>
                    <a:pt x="12" y="24"/>
                  </a:lnTo>
                  <a:close/>
                </a:path>
              </a:pathLst>
            </a:custGeom>
            <a:solidFill>
              <a:srgbClr val="000000"/>
            </a:solidFill>
            <a:ln w="0">
              <a:solidFill>
                <a:srgbClr val="000000"/>
              </a:solidFill>
              <a:round/>
              <a:headEnd/>
              <a:tailEnd/>
            </a:ln>
          </p:spPr>
          <p:txBody>
            <a:bodyPr/>
            <a:lstStyle/>
            <a:p>
              <a:endParaRPr lang="it-IT"/>
            </a:p>
          </p:txBody>
        </p:sp>
        <p:sp>
          <p:nvSpPr>
            <p:cNvPr id="66614" name="Freeform 31"/>
            <p:cNvSpPr>
              <a:spLocks noEditPoints="1"/>
            </p:cNvSpPr>
            <p:nvPr/>
          </p:nvSpPr>
          <p:spPr bwMode="auto">
            <a:xfrm>
              <a:off x="4629150" y="1039813"/>
              <a:ext cx="103187" cy="133350"/>
            </a:xfrm>
            <a:custGeom>
              <a:avLst/>
              <a:gdLst>
                <a:gd name="T0" fmla="*/ 2147483647 w 32"/>
                <a:gd name="T1" fmla="*/ 2147483647 h 50"/>
                <a:gd name="T2" fmla="*/ 2147483647 w 32"/>
                <a:gd name="T3" fmla="*/ 2147483647 h 50"/>
                <a:gd name="T4" fmla="*/ 2147483647 w 32"/>
                <a:gd name="T5" fmla="*/ 2147483647 h 50"/>
                <a:gd name="T6" fmla="*/ 2147483647 w 32"/>
                <a:gd name="T7" fmla="*/ 2147483647 h 50"/>
                <a:gd name="T8" fmla="*/ 2147483647 w 32"/>
                <a:gd name="T9" fmla="*/ 2147483647 h 50"/>
                <a:gd name="T10" fmla="*/ 2147483647 w 32"/>
                <a:gd name="T11" fmla="*/ 2147483647 h 50"/>
                <a:gd name="T12" fmla="*/ 2147483647 w 32"/>
                <a:gd name="T13" fmla="*/ 2147483647 h 50"/>
                <a:gd name="T14" fmla="*/ 2147483647 w 32"/>
                <a:gd name="T15" fmla="*/ 2147483647 h 50"/>
                <a:gd name="T16" fmla="*/ 2147483647 w 32"/>
                <a:gd name="T17" fmla="*/ 2147483647 h 50"/>
                <a:gd name="T18" fmla="*/ 2147483647 w 32"/>
                <a:gd name="T19" fmla="*/ 2147483647 h 50"/>
                <a:gd name="T20" fmla="*/ 2147483647 w 32"/>
                <a:gd name="T21" fmla="*/ 2147483647 h 50"/>
                <a:gd name="T22" fmla="*/ 2147483647 w 32"/>
                <a:gd name="T23" fmla="*/ 2147483647 h 50"/>
                <a:gd name="T24" fmla="*/ 2147483647 w 32"/>
                <a:gd name="T25" fmla="*/ 2147483647 h 50"/>
                <a:gd name="T26" fmla="*/ 2147483647 w 32"/>
                <a:gd name="T27" fmla="*/ 2147483647 h 50"/>
                <a:gd name="T28" fmla="*/ 2147483647 w 32"/>
                <a:gd name="T29" fmla="*/ 2147483647 h 50"/>
                <a:gd name="T30" fmla="*/ 2147483647 w 32"/>
                <a:gd name="T31" fmla="*/ 0 h 50"/>
                <a:gd name="T32" fmla="*/ 2147483647 w 32"/>
                <a:gd name="T33" fmla="*/ 2147483647 h 50"/>
                <a:gd name="T34" fmla="*/ 2147483647 w 32"/>
                <a:gd name="T35" fmla="*/ 2147483647 h 50"/>
                <a:gd name="T36" fmla="*/ 2147483647 w 32"/>
                <a:gd name="T37" fmla="*/ 2147483647 h 50"/>
                <a:gd name="T38" fmla="*/ 2147483647 w 32"/>
                <a:gd name="T39" fmla="*/ 2147483647 h 50"/>
                <a:gd name="T40" fmla="*/ 2147483647 w 32"/>
                <a:gd name="T41" fmla="*/ 2147483647 h 50"/>
                <a:gd name="T42" fmla="*/ 0 w 32"/>
                <a:gd name="T43" fmla="*/ 2147483647 h 50"/>
                <a:gd name="T44" fmla="*/ 2147483647 w 32"/>
                <a:gd name="T45" fmla="*/ 2147483647 h 50"/>
                <a:gd name="T46" fmla="*/ 2147483647 w 32"/>
                <a:gd name="T47" fmla="*/ 2147483647 h 50"/>
                <a:gd name="T48" fmla="*/ 2147483647 w 32"/>
                <a:gd name="T49" fmla="*/ 2147483647 h 50"/>
                <a:gd name="T50" fmla="*/ 2147483647 w 32"/>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50"/>
                <a:gd name="T80" fmla="*/ 32 w 3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50">
                  <a:moveTo>
                    <a:pt x="26" y="34"/>
                  </a:moveTo>
                  <a:lnTo>
                    <a:pt x="14" y="12"/>
                  </a:lnTo>
                  <a:lnTo>
                    <a:pt x="10" y="14"/>
                  </a:lnTo>
                  <a:lnTo>
                    <a:pt x="10" y="20"/>
                  </a:lnTo>
                  <a:lnTo>
                    <a:pt x="18" y="22"/>
                  </a:lnTo>
                  <a:lnTo>
                    <a:pt x="20" y="22"/>
                  </a:lnTo>
                  <a:lnTo>
                    <a:pt x="22" y="20"/>
                  </a:lnTo>
                  <a:lnTo>
                    <a:pt x="28" y="14"/>
                  </a:lnTo>
                  <a:lnTo>
                    <a:pt x="26" y="12"/>
                  </a:lnTo>
                  <a:lnTo>
                    <a:pt x="20" y="10"/>
                  </a:lnTo>
                  <a:lnTo>
                    <a:pt x="18" y="36"/>
                  </a:lnTo>
                  <a:lnTo>
                    <a:pt x="22" y="36"/>
                  </a:lnTo>
                  <a:lnTo>
                    <a:pt x="26" y="34"/>
                  </a:lnTo>
                  <a:close/>
                  <a:moveTo>
                    <a:pt x="28" y="36"/>
                  </a:moveTo>
                  <a:lnTo>
                    <a:pt x="30" y="12"/>
                  </a:lnTo>
                  <a:lnTo>
                    <a:pt x="32" y="0"/>
                  </a:lnTo>
                  <a:lnTo>
                    <a:pt x="22" y="8"/>
                  </a:lnTo>
                  <a:lnTo>
                    <a:pt x="16" y="14"/>
                  </a:lnTo>
                  <a:lnTo>
                    <a:pt x="18" y="16"/>
                  </a:lnTo>
                  <a:lnTo>
                    <a:pt x="20" y="12"/>
                  </a:lnTo>
                  <a:lnTo>
                    <a:pt x="12" y="10"/>
                  </a:lnTo>
                  <a:lnTo>
                    <a:pt x="0" y="8"/>
                  </a:lnTo>
                  <a:lnTo>
                    <a:pt x="6" y="18"/>
                  </a:lnTo>
                  <a:lnTo>
                    <a:pt x="18" y="38"/>
                  </a:lnTo>
                  <a:lnTo>
                    <a:pt x="26" y="50"/>
                  </a:lnTo>
                  <a:lnTo>
                    <a:pt x="28" y="36"/>
                  </a:lnTo>
                  <a:close/>
                </a:path>
              </a:pathLst>
            </a:custGeom>
            <a:solidFill>
              <a:srgbClr val="000000"/>
            </a:solidFill>
            <a:ln w="0">
              <a:solidFill>
                <a:srgbClr val="000000"/>
              </a:solidFill>
              <a:round/>
              <a:headEnd/>
              <a:tailEnd/>
            </a:ln>
          </p:spPr>
          <p:txBody>
            <a:bodyPr/>
            <a:lstStyle/>
            <a:p>
              <a:endParaRPr lang="it-IT"/>
            </a:p>
          </p:txBody>
        </p:sp>
        <p:sp>
          <p:nvSpPr>
            <p:cNvPr id="66615" name="Freeform 32"/>
            <p:cNvSpPr>
              <a:spLocks/>
            </p:cNvSpPr>
            <p:nvPr/>
          </p:nvSpPr>
          <p:spPr bwMode="auto">
            <a:xfrm>
              <a:off x="4597400" y="769938"/>
              <a:ext cx="200025" cy="668337"/>
            </a:xfrm>
            <a:custGeom>
              <a:avLst/>
              <a:gdLst>
                <a:gd name="T0" fmla="*/ 0 w 62"/>
                <a:gd name="T1" fmla="*/ 2147483647 h 252"/>
                <a:gd name="T2" fmla="*/ 2147483647 w 62"/>
                <a:gd name="T3" fmla="*/ 2147483647 h 252"/>
                <a:gd name="T4" fmla="*/ 2147483647 w 62"/>
                <a:gd name="T5" fmla="*/ 2147483647 h 252"/>
                <a:gd name="T6" fmla="*/ 2147483647 w 62"/>
                <a:gd name="T7" fmla="*/ 2147483647 h 252"/>
                <a:gd name="T8" fmla="*/ 2147483647 w 62"/>
                <a:gd name="T9" fmla="*/ 2147483647 h 252"/>
                <a:gd name="T10" fmla="*/ 2147483647 w 62"/>
                <a:gd name="T11" fmla="*/ 2147483647 h 252"/>
                <a:gd name="T12" fmla="*/ 2147483647 w 62"/>
                <a:gd name="T13" fmla="*/ 0 h 252"/>
                <a:gd name="T14" fmla="*/ 0 w 62"/>
                <a:gd name="T15" fmla="*/ 2147483647 h 252"/>
                <a:gd name="T16" fmla="*/ 0 w 62"/>
                <a:gd name="T17" fmla="*/ 2147483647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252"/>
                <a:gd name="T29" fmla="*/ 62 w 62"/>
                <a:gd name="T30" fmla="*/ 252 h 2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252">
                  <a:moveTo>
                    <a:pt x="0" y="4"/>
                  </a:moveTo>
                  <a:lnTo>
                    <a:pt x="56" y="250"/>
                  </a:lnTo>
                  <a:lnTo>
                    <a:pt x="56" y="252"/>
                  </a:lnTo>
                  <a:lnTo>
                    <a:pt x="62" y="252"/>
                  </a:lnTo>
                  <a:lnTo>
                    <a:pt x="60" y="250"/>
                  </a:lnTo>
                  <a:lnTo>
                    <a:pt x="4" y="2"/>
                  </a:lnTo>
                  <a:lnTo>
                    <a:pt x="4" y="0"/>
                  </a:lnTo>
                  <a:lnTo>
                    <a:pt x="0" y="2"/>
                  </a:lnTo>
                  <a:lnTo>
                    <a:pt x="0" y="4"/>
                  </a:lnTo>
                  <a:close/>
                </a:path>
              </a:pathLst>
            </a:custGeom>
            <a:solidFill>
              <a:srgbClr val="000000"/>
            </a:solidFill>
            <a:ln w="0">
              <a:solidFill>
                <a:srgbClr val="000000"/>
              </a:solidFill>
              <a:round/>
              <a:headEnd/>
              <a:tailEnd/>
            </a:ln>
          </p:spPr>
          <p:txBody>
            <a:bodyPr/>
            <a:lstStyle/>
            <a:p>
              <a:endParaRPr lang="it-IT"/>
            </a:p>
          </p:txBody>
        </p:sp>
        <p:sp>
          <p:nvSpPr>
            <p:cNvPr id="66616" name="Text Box 33"/>
            <p:cNvSpPr txBox="1">
              <a:spLocks noChangeArrowheads="1"/>
            </p:cNvSpPr>
            <p:nvPr/>
          </p:nvSpPr>
          <p:spPr bwMode="auto">
            <a:xfrm>
              <a:off x="1805701" y="808037"/>
              <a:ext cx="1857069" cy="70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200">
                  <a:solidFill>
                    <a:srgbClr val="FF0000"/>
                  </a:solidFill>
                  <a:latin typeface="Calibri" pitchFamily="34" charset="0"/>
                  <a:cs typeface="Arial" pitchFamily="34" charset="0"/>
                </a:rPr>
                <a:t>x + ξ</a:t>
              </a:r>
            </a:p>
          </p:txBody>
        </p:sp>
        <p:sp>
          <p:nvSpPr>
            <p:cNvPr id="66617" name="Text Box 34"/>
            <p:cNvSpPr txBox="1">
              <a:spLocks noChangeArrowheads="1"/>
            </p:cNvSpPr>
            <p:nvPr/>
          </p:nvSpPr>
          <p:spPr bwMode="auto">
            <a:xfrm>
              <a:off x="4058042" y="808037"/>
              <a:ext cx="2604739" cy="7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200">
                  <a:solidFill>
                    <a:srgbClr val="FF0000"/>
                  </a:solidFill>
                  <a:latin typeface="Calibri" pitchFamily="34" charset="0"/>
                  <a:cs typeface="Arial" pitchFamily="34" charset="0"/>
                </a:rPr>
                <a:t>x - ξ</a:t>
              </a:r>
            </a:p>
          </p:txBody>
        </p:sp>
        <p:sp>
          <p:nvSpPr>
            <p:cNvPr id="67" name="Freeform 48"/>
            <p:cNvSpPr>
              <a:spLocks/>
            </p:cNvSpPr>
            <p:nvPr/>
          </p:nvSpPr>
          <p:spPr bwMode="auto">
            <a:xfrm>
              <a:off x="3344895" y="1259578"/>
              <a:ext cx="1515525" cy="520274"/>
            </a:xfrm>
            <a:custGeom>
              <a:avLst/>
              <a:gdLst/>
              <a:ahLst/>
              <a:cxnLst>
                <a:cxn ang="0">
                  <a:pos x="468" y="94"/>
                </a:cxn>
                <a:cxn ang="0">
                  <a:pos x="462" y="114"/>
                </a:cxn>
                <a:cxn ang="0">
                  <a:pos x="444" y="134"/>
                </a:cxn>
                <a:cxn ang="0">
                  <a:pos x="416" y="152"/>
                </a:cxn>
                <a:cxn ang="0">
                  <a:pos x="380" y="166"/>
                </a:cxn>
                <a:cxn ang="0">
                  <a:pos x="336" y="178"/>
                </a:cxn>
                <a:cxn ang="0">
                  <a:pos x="288" y="184"/>
                </a:cxn>
                <a:cxn ang="0">
                  <a:pos x="234" y="186"/>
                </a:cxn>
                <a:cxn ang="0">
                  <a:pos x="180" y="184"/>
                </a:cxn>
                <a:cxn ang="0">
                  <a:pos x="132" y="178"/>
                </a:cxn>
                <a:cxn ang="0">
                  <a:pos x="88" y="166"/>
                </a:cxn>
                <a:cxn ang="0">
                  <a:pos x="52" y="152"/>
                </a:cxn>
                <a:cxn ang="0">
                  <a:pos x="24" y="134"/>
                </a:cxn>
                <a:cxn ang="0">
                  <a:pos x="8" y="114"/>
                </a:cxn>
                <a:cxn ang="0">
                  <a:pos x="0" y="94"/>
                </a:cxn>
                <a:cxn ang="0">
                  <a:pos x="8" y="72"/>
                </a:cxn>
                <a:cxn ang="0">
                  <a:pos x="24" y="52"/>
                </a:cxn>
                <a:cxn ang="0">
                  <a:pos x="52" y="36"/>
                </a:cxn>
                <a:cxn ang="0">
                  <a:pos x="88" y="20"/>
                </a:cxn>
                <a:cxn ang="0">
                  <a:pos x="132" y="10"/>
                </a:cxn>
                <a:cxn ang="0">
                  <a:pos x="180" y="2"/>
                </a:cxn>
                <a:cxn ang="0">
                  <a:pos x="234" y="0"/>
                </a:cxn>
                <a:cxn ang="0">
                  <a:pos x="288" y="2"/>
                </a:cxn>
                <a:cxn ang="0">
                  <a:pos x="336" y="10"/>
                </a:cxn>
                <a:cxn ang="0">
                  <a:pos x="380" y="20"/>
                </a:cxn>
                <a:cxn ang="0">
                  <a:pos x="416" y="36"/>
                </a:cxn>
                <a:cxn ang="0">
                  <a:pos x="444" y="52"/>
                </a:cxn>
                <a:cxn ang="0">
                  <a:pos x="462" y="72"/>
                </a:cxn>
                <a:cxn ang="0">
                  <a:pos x="468" y="94"/>
                </a:cxn>
              </a:cxnLst>
              <a:rect l="0" t="0" r="r" b="b"/>
              <a:pathLst>
                <a:path w="468" h="186">
                  <a:moveTo>
                    <a:pt x="468" y="94"/>
                  </a:moveTo>
                  <a:lnTo>
                    <a:pt x="462" y="114"/>
                  </a:lnTo>
                  <a:lnTo>
                    <a:pt x="444" y="134"/>
                  </a:lnTo>
                  <a:lnTo>
                    <a:pt x="416" y="152"/>
                  </a:lnTo>
                  <a:lnTo>
                    <a:pt x="380" y="166"/>
                  </a:lnTo>
                  <a:lnTo>
                    <a:pt x="336" y="178"/>
                  </a:lnTo>
                  <a:lnTo>
                    <a:pt x="288" y="184"/>
                  </a:lnTo>
                  <a:lnTo>
                    <a:pt x="234" y="186"/>
                  </a:lnTo>
                  <a:lnTo>
                    <a:pt x="180" y="184"/>
                  </a:lnTo>
                  <a:lnTo>
                    <a:pt x="132" y="178"/>
                  </a:lnTo>
                  <a:lnTo>
                    <a:pt x="88" y="166"/>
                  </a:lnTo>
                  <a:lnTo>
                    <a:pt x="52" y="152"/>
                  </a:lnTo>
                  <a:lnTo>
                    <a:pt x="24" y="134"/>
                  </a:lnTo>
                  <a:lnTo>
                    <a:pt x="8" y="114"/>
                  </a:lnTo>
                  <a:lnTo>
                    <a:pt x="0" y="94"/>
                  </a:lnTo>
                  <a:lnTo>
                    <a:pt x="8" y="72"/>
                  </a:lnTo>
                  <a:lnTo>
                    <a:pt x="24" y="52"/>
                  </a:lnTo>
                  <a:lnTo>
                    <a:pt x="52" y="36"/>
                  </a:lnTo>
                  <a:lnTo>
                    <a:pt x="88" y="20"/>
                  </a:lnTo>
                  <a:lnTo>
                    <a:pt x="132" y="10"/>
                  </a:lnTo>
                  <a:lnTo>
                    <a:pt x="180" y="2"/>
                  </a:lnTo>
                  <a:lnTo>
                    <a:pt x="234" y="0"/>
                  </a:lnTo>
                  <a:lnTo>
                    <a:pt x="288" y="2"/>
                  </a:lnTo>
                  <a:lnTo>
                    <a:pt x="336" y="10"/>
                  </a:lnTo>
                  <a:lnTo>
                    <a:pt x="380" y="20"/>
                  </a:lnTo>
                  <a:lnTo>
                    <a:pt x="416" y="36"/>
                  </a:lnTo>
                  <a:lnTo>
                    <a:pt x="444" y="52"/>
                  </a:lnTo>
                  <a:lnTo>
                    <a:pt x="462" y="72"/>
                  </a:lnTo>
                  <a:lnTo>
                    <a:pt x="468" y="94"/>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fontAlgn="auto">
                <a:spcBef>
                  <a:spcPts val="0"/>
                </a:spcBef>
                <a:spcAft>
                  <a:spcPts val="0"/>
                </a:spcAft>
                <a:defRPr/>
              </a:pPr>
              <a:endParaRPr lang="en-US" sz="1000"/>
            </a:p>
          </p:txBody>
        </p:sp>
        <p:grpSp>
          <p:nvGrpSpPr>
            <p:cNvPr id="66619" name="Grouper 53"/>
            <p:cNvGrpSpPr>
              <a:grpSpLocks/>
            </p:cNvGrpSpPr>
            <p:nvPr/>
          </p:nvGrpSpPr>
          <p:grpSpPr bwMode="auto">
            <a:xfrm>
              <a:off x="1688090" y="2248115"/>
              <a:ext cx="4853680" cy="919131"/>
              <a:chOff x="1688090" y="2248115"/>
              <a:chExt cx="4853680" cy="919131"/>
            </a:xfrm>
          </p:grpSpPr>
          <p:sp>
            <p:nvSpPr>
              <p:cNvPr id="66622" name="Text Box 37"/>
              <p:cNvSpPr txBox="1">
                <a:spLocks noChangeArrowheads="1"/>
              </p:cNvSpPr>
              <p:nvPr/>
            </p:nvSpPr>
            <p:spPr bwMode="auto">
              <a:xfrm>
                <a:off x="1688090" y="2248115"/>
                <a:ext cx="4853680" cy="4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endParaRPr lang="it-IT" sz="1100">
                  <a:solidFill>
                    <a:srgbClr val="FF0000"/>
                  </a:solidFill>
                  <a:latin typeface="Calibri" pitchFamily="34" charset="0"/>
                  <a:cs typeface="Arial" pitchFamily="34" charset="0"/>
                </a:endParaRPr>
              </a:p>
            </p:txBody>
          </p:sp>
          <p:sp>
            <p:nvSpPr>
              <p:cNvPr id="66623" name="Text Box 37"/>
              <p:cNvSpPr txBox="1">
                <a:spLocks noChangeArrowheads="1"/>
              </p:cNvSpPr>
              <p:nvPr/>
            </p:nvSpPr>
            <p:spPr bwMode="auto">
              <a:xfrm>
                <a:off x="3162821" y="2541749"/>
                <a:ext cx="307655" cy="62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FF0000"/>
                    </a:solidFill>
                    <a:latin typeface="Calibri" pitchFamily="34" charset="0"/>
                    <a:cs typeface="Arial" pitchFamily="34" charset="0"/>
                  </a:rPr>
                  <a:t>~</a:t>
                </a:r>
              </a:p>
            </p:txBody>
          </p:sp>
        </p:grpSp>
        <p:sp>
          <p:nvSpPr>
            <p:cNvPr id="66620" name="Freeform 2"/>
            <p:cNvSpPr>
              <a:spLocks/>
            </p:cNvSpPr>
            <p:nvPr/>
          </p:nvSpPr>
          <p:spPr bwMode="auto">
            <a:xfrm>
              <a:off x="3657600" y="769938"/>
              <a:ext cx="952500" cy="15875"/>
            </a:xfrm>
            <a:custGeom>
              <a:avLst/>
              <a:gdLst>
                <a:gd name="T0" fmla="*/ 2147483647 w 294"/>
                <a:gd name="T1" fmla="*/ 2147483647 h 6"/>
                <a:gd name="T2" fmla="*/ 2147483647 w 294"/>
                <a:gd name="T3" fmla="*/ 2147483647 h 6"/>
                <a:gd name="T4" fmla="*/ 2147483647 w 294"/>
                <a:gd name="T5" fmla="*/ 2147483647 h 6"/>
                <a:gd name="T6" fmla="*/ 2147483647 w 294"/>
                <a:gd name="T7" fmla="*/ 0 h 6"/>
                <a:gd name="T8" fmla="*/ 2147483647 w 294"/>
                <a:gd name="T9" fmla="*/ 0 h 6"/>
                <a:gd name="T10" fmla="*/ 2147483647 w 294"/>
                <a:gd name="T11" fmla="*/ 0 h 6"/>
                <a:gd name="T12" fmla="*/ 0 w 294"/>
                <a:gd name="T13" fmla="*/ 0 h 6"/>
                <a:gd name="T14" fmla="*/ 0 w 294"/>
                <a:gd name="T15" fmla="*/ 2147483647 h 6"/>
                <a:gd name="T16" fmla="*/ 2147483647 w 294"/>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
                <a:gd name="T28" fmla="*/ 0 h 6"/>
                <a:gd name="T29" fmla="*/ 294 w 29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 h="6">
                  <a:moveTo>
                    <a:pt x="2" y="6"/>
                  </a:moveTo>
                  <a:lnTo>
                    <a:pt x="292" y="6"/>
                  </a:lnTo>
                  <a:lnTo>
                    <a:pt x="294" y="6"/>
                  </a:lnTo>
                  <a:lnTo>
                    <a:pt x="294" y="0"/>
                  </a:lnTo>
                  <a:lnTo>
                    <a:pt x="292" y="0"/>
                  </a:lnTo>
                  <a:lnTo>
                    <a:pt x="2" y="0"/>
                  </a:lnTo>
                  <a:lnTo>
                    <a:pt x="0" y="0"/>
                  </a:lnTo>
                  <a:lnTo>
                    <a:pt x="0" y="6"/>
                  </a:lnTo>
                  <a:lnTo>
                    <a:pt x="2" y="6"/>
                  </a:lnTo>
                  <a:close/>
                </a:path>
              </a:pathLst>
            </a:custGeom>
            <a:solidFill>
              <a:srgbClr val="000000"/>
            </a:solidFill>
            <a:ln w="0">
              <a:solidFill>
                <a:srgbClr val="000000"/>
              </a:solidFill>
              <a:round/>
              <a:headEnd/>
              <a:tailEnd/>
            </a:ln>
          </p:spPr>
          <p:txBody>
            <a:bodyPr/>
            <a:lstStyle/>
            <a:p>
              <a:endParaRPr lang="it-IT"/>
            </a:p>
          </p:txBody>
        </p:sp>
        <p:sp>
          <p:nvSpPr>
            <p:cNvPr id="66621" name="Text Box 37"/>
            <p:cNvSpPr txBox="1">
              <a:spLocks noChangeArrowheads="1"/>
            </p:cNvSpPr>
            <p:nvPr/>
          </p:nvSpPr>
          <p:spPr bwMode="auto">
            <a:xfrm>
              <a:off x="3217860" y="1115218"/>
              <a:ext cx="1828799" cy="62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FF0000"/>
                  </a:solidFill>
                  <a:latin typeface="Calibri" pitchFamily="34" charset="0"/>
                  <a:cs typeface="Arial" pitchFamily="34" charset="0"/>
                </a:rPr>
                <a:t>GPDs</a:t>
              </a:r>
            </a:p>
          </p:txBody>
        </p:sp>
      </p:grpSp>
      <p:sp>
        <p:nvSpPr>
          <p:cNvPr id="66575" name="ZoneTexte 5"/>
          <p:cNvSpPr txBox="1">
            <a:spLocks noChangeArrowheads="1"/>
          </p:cNvSpPr>
          <p:nvPr/>
        </p:nvSpPr>
        <p:spPr bwMode="auto">
          <a:xfrm>
            <a:off x="838200" y="685800"/>
            <a:ext cx="160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rgbClr val="FF0000"/>
                </a:solidFill>
              </a:rPr>
              <a:t>*</a:t>
            </a:r>
          </a:p>
        </p:txBody>
      </p:sp>
      <p:sp>
        <p:nvSpPr>
          <p:cNvPr id="66576" name="ZoneTexte 81"/>
          <p:cNvSpPr txBox="1">
            <a:spLocks noChangeArrowheads="1"/>
          </p:cNvSpPr>
          <p:nvPr/>
        </p:nvSpPr>
        <p:spPr bwMode="auto">
          <a:xfrm>
            <a:off x="998538" y="1671638"/>
            <a:ext cx="15875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200">
              <a:solidFill>
                <a:srgbClr val="FF0000"/>
              </a:solidFill>
            </a:endParaRPr>
          </a:p>
        </p:txBody>
      </p:sp>
      <p:grpSp>
        <p:nvGrpSpPr>
          <p:cNvPr id="10" name="Group 86"/>
          <p:cNvGrpSpPr>
            <a:grpSpLocks/>
          </p:cNvGrpSpPr>
          <p:nvPr/>
        </p:nvGrpSpPr>
        <p:grpSpPr bwMode="auto">
          <a:xfrm>
            <a:off x="1903413" y="2362200"/>
            <a:ext cx="1525587" cy="398463"/>
            <a:chOff x="1903378" y="2362200"/>
            <a:chExt cx="1525622" cy="398874"/>
          </a:xfrm>
        </p:grpSpPr>
        <p:pic>
          <p:nvPicPr>
            <p:cNvPr id="66589" name="Picture 74"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903378" y="2362200"/>
              <a:ext cx="687422" cy="39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Straight Arrow Connector 75"/>
            <p:cNvCxnSpPr>
              <a:cxnSpLocks noChangeShapeType="1"/>
            </p:cNvCxnSpPr>
            <p:nvPr/>
          </p:nvCxnSpPr>
          <p:spPr bwMode="auto">
            <a:xfrm flipV="1">
              <a:off x="2514600" y="2590800"/>
              <a:ext cx="914400" cy="152400"/>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1" name="Group 84"/>
          <p:cNvGrpSpPr>
            <a:grpSpLocks/>
          </p:cNvGrpSpPr>
          <p:nvPr/>
        </p:nvGrpSpPr>
        <p:grpSpPr bwMode="auto">
          <a:xfrm>
            <a:off x="508000" y="1797050"/>
            <a:ext cx="2921000" cy="412750"/>
            <a:chOff x="508000" y="1797050"/>
            <a:chExt cx="2921000" cy="412750"/>
          </a:xfrm>
        </p:grpSpPr>
        <p:pic>
          <p:nvPicPr>
            <p:cNvPr id="66587" name="Picture 72"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08000" y="1797050"/>
              <a:ext cx="684989"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Arrow Connector 77"/>
            <p:cNvCxnSpPr>
              <a:cxnSpLocks noChangeShapeType="1"/>
            </p:cNvCxnSpPr>
            <p:nvPr/>
          </p:nvCxnSpPr>
          <p:spPr bwMode="auto">
            <a:xfrm flipV="1">
              <a:off x="1295400" y="1828800"/>
              <a:ext cx="2133600" cy="228600"/>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2" name="Group 85"/>
          <p:cNvGrpSpPr>
            <a:grpSpLocks/>
          </p:cNvGrpSpPr>
          <p:nvPr/>
        </p:nvGrpSpPr>
        <p:grpSpPr bwMode="auto">
          <a:xfrm>
            <a:off x="1262063" y="2057400"/>
            <a:ext cx="2547937" cy="387350"/>
            <a:chOff x="1262163" y="2057400"/>
            <a:chExt cx="2547837" cy="387350"/>
          </a:xfrm>
        </p:grpSpPr>
        <p:pic>
          <p:nvPicPr>
            <p:cNvPr id="66585" name="Picture 73"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262163" y="2057400"/>
              <a:ext cx="6428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Straight Arrow Connector 78"/>
            <p:cNvCxnSpPr>
              <a:cxnSpLocks noChangeShapeType="1"/>
            </p:cNvCxnSpPr>
            <p:nvPr/>
          </p:nvCxnSpPr>
          <p:spPr bwMode="auto">
            <a:xfrm flipV="1">
              <a:off x="1905000" y="2057400"/>
              <a:ext cx="1905000" cy="193675"/>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3" name="Group 91"/>
          <p:cNvGrpSpPr>
            <a:grpSpLocks/>
          </p:cNvGrpSpPr>
          <p:nvPr/>
        </p:nvGrpSpPr>
        <p:grpSpPr bwMode="auto">
          <a:xfrm>
            <a:off x="228600" y="3200400"/>
            <a:ext cx="2971800" cy="1909763"/>
            <a:chOff x="228600" y="3200400"/>
            <a:chExt cx="2971800" cy="1909763"/>
          </a:xfrm>
        </p:grpSpPr>
        <p:sp>
          <p:nvSpPr>
            <p:cNvPr id="66582" name="TextBox 87"/>
            <p:cNvSpPr txBox="1">
              <a:spLocks noChangeArrowheads="1"/>
            </p:cNvSpPr>
            <p:nvPr/>
          </p:nvSpPr>
          <p:spPr bwMode="auto">
            <a:xfrm>
              <a:off x="228600" y="3200400"/>
              <a:ext cx="2971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Asymmetries measured at HERMES &amp; JLAB</a:t>
              </a:r>
            </a:p>
            <a:p>
              <a:pPr eaLnBrk="1" hangingPunct="1"/>
              <a:r>
                <a:rPr lang="en-US" sz="1600"/>
                <a:t>More measurements at</a:t>
              </a:r>
            </a:p>
            <a:p>
              <a:pPr eaLnBrk="1" hangingPunct="1"/>
              <a:r>
                <a:rPr lang="en-US" sz="1600"/>
                <a:t>JLab, Compass, RHIC</a:t>
              </a:r>
            </a:p>
          </p:txBody>
        </p:sp>
        <p:pic>
          <p:nvPicPr>
            <p:cNvPr id="66583" name="Picture 7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76225" y="4800600"/>
              <a:ext cx="482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4" name="Rectangle 4"/>
            <p:cNvSpPr>
              <a:spLocks noChangeArrowheads="1"/>
            </p:cNvSpPr>
            <p:nvPr/>
          </p:nvSpPr>
          <p:spPr bwMode="auto">
            <a:xfrm>
              <a:off x="685800" y="4648200"/>
              <a:ext cx="1681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Michel Guidal </a:t>
              </a:r>
            </a:p>
            <a:p>
              <a:r>
                <a:rPr lang="en-US" sz="1200">
                  <a:solidFill>
                    <a:srgbClr val="000000"/>
                  </a:solidFill>
                </a:rPr>
                <a:t>Francois-Xavier Girod </a:t>
              </a:r>
              <a:endParaRPr lang="en-US"/>
            </a:p>
          </p:txBody>
        </p:sp>
      </p:grpSp>
      <p:sp>
        <p:nvSpPr>
          <p:cNvPr id="49" name="TextBox 48"/>
          <p:cNvSpPr txBox="1">
            <a:spLocks noChangeArrowheads="1"/>
          </p:cNvSpPr>
          <p:nvPr/>
        </p:nvSpPr>
        <p:spPr bwMode="auto">
          <a:xfrm>
            <a:off x="7239000" y="2286000"/>
            <a:ext cx="13001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100"/>
              <a:t>Liuti&amp;Goldstein</a:t>
            </a:r>
          </a:p>
          <a:p>
            <a:pPr eaLnBrk="1" hangingPunct="1"/>
            <a:r>
              <a:rPr lang="en-US" sz="1100"/>
              <a:t>Kroll&amp;Goloskokov</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30"/>
          <p:cNvGrpSpPr>
            <a:grpSpLocks/>
          </p:cNvGrpSpPr>
          <p:nvPr/>
        </p:nvGrpSpPr>
        <p:grpSpPr bwMode="auto">
          <a:xfrm>
            <a:off x="6172200" y="2057400"/>
            <a:ext cx="2917825" cy="1912938"/>
            <a:chOff x="808" y="1385"/>
            <a:chExt cx="4951" cy="3685"/>
          </a:xfrm>
        </p:grpSpPr>
        <p:pic>
          <p:nvPicPr>
            <p:cNvPr id="68662" name="Picture 3" descr="Layout-3D-1L"/>
            <p:cNvPicPr>
              <a:picLocks noChangeAspect="1" noChangeArrowheads="1"/>
            </p:cNvPicPr>
            <p:nvPr/>
          </p:nvPicPr>
          <p:blipFill>
            <a:blip r:embed="rId2">
              <a:extLst>
                <a:ext uri="{28A0092B-C50C-407E-A947-70E740481C1C}">
                  <a14:useLocalDpi xmlns:a14="http://schemas.microsoft.com/office/drawing/2010/main" val="0"/>
                </a:ext>
              </a:extLst>
            </a:blip>
            <a:srcRect b="2954"/>
            <a:stretch>
              <a:fillRect/>
            </a:stretch>
          </p:blipFill>
          <p:spPr bwMode="auto">
            <a:xfrm>
              <a:off x="1151" y="1385"/>
              <a:ext cx="4608" cy="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63" name="Line 6"/>
            <p:cNvSpPr>
              <a:spLocks noChangeShapeType="1"/>
            </p:cNvSpPr>
            <p:nvPr/>
          </p:nvSpPr>
          <p:spPr bwMode="auto">
            <a:xfrm flipV="1">
              <a:off x="1079" y="4118"/>
              <a:ext cx="264" cy="154"/>
            </a:xfrm>
            <a:prstGeom prst="line">
              <a:avLst/>
            </a:prstGeom>
            <a:noFill/>
            <a:ln w="19050">
              <a:solidFill>
                <a:srgbClr val="292929"/>
              </a:solidFill>
              <a:round/>
              <a:headEnd/>
              <a:tailEnd type="triangle" w="med" len="lg"/>
            </a:ln>
            <a:extLst>
              <a:ext uri="{909E8E84-426E-40DD-AFC4-6F175D3DCCD1}">
                <a14:hiddenFill xmlns:a14="http://schemas.microsoft.com/office/drawing/2010/main">
                  <a:noFill/>
                </a14:hiddenFill>
              </a:ext>
            </a:extLst>
          </p:spPr>
          <p:txBody>
            <a:bodyPr/>
            <a:lstStyle/>
            <a:p>
              <a:endParaRPr lang="it-IT"/>
            </a:p>
          </p:txBody>
        </p:sp>
        <p:sp>
          <p:nvSpPr>
            <p:cNvPr id="68664" name="Text Box 7"/>
            <p:cNvSpPr txBox="1">
              <a:spLocks noChangeArrowheads="1"/>
            </p:cNvSpPr>
            <p:nvPr/>
          </p:nvSpPr>
          <p:spPr bwMode="auto">
            <a:xfrm>
              <a:off x="891" y="4281"/>
              <a:ext cx="985"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hangingPunct="0">
                <a:defRPr sz="2400">
                  <a:solidFill>
                    <a:schemeClr val="tx1"/>
                  </a:solidFill>
                  <a:latin typeface="Arial" pitchFamily="34" charset="0"/>
                  <a:ea typeface="ＭＳ Ｐゴシック" pitchFamily="34" charset="-128"/>
                </a:defRPr>
              </a:lvl1pPr>
              <a:lvl2pPr marL="37931725" indent="-37474525" defTabSz="10080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b="1">
                  <a:latin typeface="Times New Roman" pitchFamily="18" charset="0"/>
                </a:rPr>
                <a:t> </a:t>
              </a:r>
              <a:r>
                <a:rPr lang="en-US" sz="1000" b="1">
                  <a:latin typeface="Symbol" pitchFamily="18" charset="2"/>
                </a:rPr>
                <a:t>m</a:t>
              </a:r>
              <a:r>
                <a:rPr lang="en-US" sz="1000" b="1">
                  <a:latin typeface="Times New Roman" pitchFamily="18" charset="0"/>
                </a:rPr>
                <a:t> </a:t>
              </a:r>
              <a:r>
                <a:rPr lang="en-US" sz="1000" b="1"/>
                <a:t>beam</a:t>
              </a:r>
            </a:p>
          </p:txBody>
        </p:sp>
        <p:sp>
          <p:nvSpPr>
            <p:cNvPr id="68665" name="Text Box 13"/>
            <p:cNvSpPr txBox="1">
              <a:spLocks noChangeArrowheads="1"/>
            </p:cNvSpPr>
            <p:nvPr/>
          </p:nvSpPr>
          <p:spPr bwMode="auto">
            <a:xfrm>
              <a:off x="808" y="2833"/>
              <a:ext cx="1506"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eaLnBrk="0" hangingPunct="0">
                <a:defRPr sz="2400">
                  <a:solidFill>
                    <a:schemeClr val="tx1"/>
                  </a:solidFill>
                  <a:latin typeface="Arial" pitchFamily="34" charset="0"/>
                  <a:ea typeface="ＭＳ Ｐゴシック" pitchFamily="34" charset="-128"/>
                </a:defRPr>
              </a:lvl1pPr>
              <a:lvl2pPr marL="37931725" indent="-37474525" defTabSz="1008063"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b="1">
                  <a:solidFill>
                    <a:srgbClr val="CC6600"/>
                  </a:solidFill>
                </a:rPr>
                <a:t>Polarised Target</a:t>
              </a:r>
            </a:p>
          </p:txBody>
        </p:sp>
      </p:grpSp>
      <p:sp>
        <p:nvSpPr>
          <p:cNvPr id="68611" name="Title 1"/>
          <p:cNvSpPr>
            <a:spLocks noGrp="1"/>
          </p:cNvSpPr>
          <p:nvPr>
            <p:ph type="title"/>
          </p:nvPr>
        </p:nvSpPr>
        <p:spPr/>
        <p:txBody>
          <a:bodyPr/>
          <a:lstStyle/>
          <a:p>
            <a:r>
              <a:rPr lang="en-US" smtClean="0">
                <a:ea typeface="ＭＳ Ｐゴシック" pitchFamily="34" charset="-128"/>
              </a:rPr>
              <a:t>Drell-Yan </a:t>
            </a:r>
          </a:p>
        </p:txBody>
      </p:sp>
      <p:sp>
        <p:nvSpPr>
          <p:cNvPr id="6861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6861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97701EC-8832-4A02-9230-3D750360FB25}" type="slidenum">
              <a:rPr lang="en-US" sz="1400"/>
              <a:pPr eaLnBrk="1" hangingPunct="1"/>
              <a:t>28</a:t>
            </a:fld>
            <a:endParaRPr lang="en-US" sz="1400"/>
          </a:p>
        </p:txBody>
      </p:sp>
      <p:grpSp>
        <p:nvGrpSpPr>
          <p:cNvPr id="68614" name="Group 71"/>
          <p:cNvGrpSpPr>
            <a:grpSpLocks/>
          </p:cNvGrpSpPr>
          <p:nvPr/>
        </p:nvGrpSpPr>
        <p:grpSpPr bwMode="auto">
          <a:xfrm>
            <a:off x="76200" y="914400"/>
            <a:ext cx="647700" cy="647700"/>
            <a:chOff x="4368" y="720"/>
            <a:chExt cx="408" cy="408"/>
          </a:xfrm>
        </p:grpSpPr>
        <p:pic>
          <p:nvPicPr>
            <p:cNvPr id="68660" name="Picture 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 y="720"/>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61" name="Text Box 73"/>
            <p:cNvSpPr txBox="1">
              <a:spLocks noChangeArrowheads="1"/>
            </p:cNvSpPr>
            <p:nvPr/>
          </p:nvSpPr>
          <p:spPr bwMode="auto">
            <a:xfrm>
              <a:off x="4440" y="862"/>
              <a:ext cx="31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b="1">
                  <a:latin typeface="Times New Roman" pitchFamily="18" charset="0"/>
                </a:rPr>
                <a:t>FNAL</a:t>
              </a:r>
            </a:p>
          </p:txBody>
        </p:sp>
      </p:grpSp>
      <p:pic>
        <p:nvPicPr>
          <p:cNvPr id="68615" name="Picture 44" descr="Screen shot 2013-05-23 at 10.44.27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505200"/>
            <a:ext cx="7635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Box 75"/>
          <p:cNvSpPr txBox="1">
            <a:spLocks noChangeArrowheads="1"/>
          </p:cNvSpPr>
          <p:nvPr/>
        </p:nvSpPr>
        <p:spPr bwMode="auto">
          <a:xfrm>
            <a:off x="381000" y="4114800"/>
            <a:ext cx="2613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solidFill>
                  <a:srgbClr val="FF0000"/>
                </a:solidFill>
              </a:rPr>
              <a:t>N</a:t>
            </a:r>
            <a:r>
              <a:rPr lang="en-US" sz="1200"/>
              <a:t>uclotron based </a:t>
            </a:r>
            <a:r>
              <a:rPr lang="en-US" sz="1200">
                <a:solidFill>
                  <a:srgbClr val="FF0000"/>
                </a:solidFill>
              </a:rPr>
              <a:t>I</a:t>
            </a:r>
            <a:r>
              <a:rPr lang="en-US" sz="1200"/>
              <a:t>on </a:t>
            </a:r>
            <a:r>
              <a:rPr lang="en-US" sz="1200">
                <a:solidFill>
                  <a:srgbClr val="FF0000"/>
                </a:solidFill>
              </a:rPr>
              <a:t>C</a:t>
            </a:r>
            <a:r>
              <a:rPr lang="en-US" sz="1200"/>
              <a:t>ollider f</a:t>
            </a:r>
            <a:r>
              <a:rPr lang="en-US" sz="1200">
                <a:solidFill>
                  <a:srgbClr val="FF0000"/>
                </a:solidFill>
              </a:rPr>
              <a:t>A</a:t>
            </a:r>
            <a:r>
              <a:rPr lang="en-US" sz="1200"/>
              <a:t>cility</a:t>
            </a:r>
          </a:p>
        </p:txBody>
      </p:sp>
      <p:pic>
        <p:nvPicPr>
          <p:cNvPr id="68617" name="Picture 77" descr="Screen shot 2013-05-23 at 10.57.44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572000"/>
            <a:ext cx="2159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990600"/>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68619" name="Group 80"/>
          <p:cNvGrpSpPr>
            <a:grpSpLocks/>
          </p:cNvGrpSpPr>
          <p:nvPr/>
        </p:nvGrpSpPr>
        <p:grpSpPr bwMode="auto">
          <a:xfrm>
            <a:off x="76200" y="-76200"/>
            <a:ext cx="1752600" cy="793750"/>
            <a:chOff x="5511572" y="1220414"/>
            <a:chExt cx="3215709" cy="1675186"/>
          </a:xfrm>
        </p:grpSpPr>
        <p:sp>
          <p:nvSpPr>
            <p:cNvPr id="82" name="Rounded Rectangle 81"/>
            <p:cNvSpPr>
              <a:spLocks noChangeArrowheads="1"/>
            </p:cNvSpPr>
            <p:nvPr/>
          </p:nvSpPr>
          <p:spPr bwMode="auto">
            <a:xfrm>
              <a:off x="6324239" y="1599007"/>
              <a:ext cx="230109" cy="459000"/>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83" name="Straight Arrow Connector 82"/>
            <p:cNvCxnSpPr>
              <a:cxnSpLocks noChangeShapeType="1"/>
              <a:endCxn id="82" idx="1"/>
            </p:cNvCxnSpPr>
            <p:nvPr/>
          </p:nvCxnSpPr>
          <p:spPr bwMode="auto">
            <a:xfrm>
              <a:off x="5866931" y="1830182"/>
              <a:ext cx="457307" cy="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4" name="Rounded Rectangle 83"/>
            <p:cNvSpPr>
              <a:spLocks noChangeArrowheads="1"/>
            </p:cNvSpPr>
            <p:nvPr/>
          </p:nvSpPr>
          <p:spPr bwMode="auto">
            <a:xfrm>
              <a:off x="6324239" y="2439949"/>
              <a:ext cx="230109" cy="455651"/>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85" name="Straight Connector 84"/>
            <p:cNvCxnSpPr>
              <a:cxnSpLocks noChangeShapeType="1"/>
            </p:cNvCxnSpPr>
            <p:nvPr/>
          </p:nvCxnSpPr>
          <p:spPr bwMode="auto">
            <a:xfrm>
              <a:off x="6554347" y="1753124"/>
              <a:ext cx="457307" cy="2680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6" name="Straight Connector 85"/>
            <p:cNvCxnSpPr>
              <a:cxnSpLocks noChangeShapeType="1"/>
            </p:cNvCxnSpPr>
            <p:nvPr/>
          </p:nvCxnSpPr>
          <p:spPr bwMode="auto">
            <a:xfrm>
              <a:off x="6554347" y="1702868"/>
              <a:ext cx="457307"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 name="Straight Connector 86"/>
            <p:cNvCxnSpPr>
              <a:cxnSpLocks noChangeShapeType="1"/>
            </p:cNvCxnSpPr>
            <p:nvPr/>
          </p:nvCxnSpPr>
          <p:spPr bwMode="auto">
            <a:xfrm flipV="1">
              <a:off x="6554347" y="1625810"/>
              <a:ext cx="457307" cy="16751"/>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8" name="Freeform 87"/>
            <p:cNvSpPr>
              <a:spLocks noChangeArrowheads="1"/>
            </p:cNvSpPr>
            <p:nvPr/>
          </p:nvSpPr>
          <p:spPr bwMode="auto">
            <a:xfrm>
              <a:off x="7011655" y="2158518"/>
              <a:ext cx="911699" cy="127314"/>
            </a:xfrm>
            <a:custGeom>
              <a:avLst/>
              <a:gdLst>
                <a:gd name="T0" fmla="*/ 0 w 2844317"/>
                <a:gd name="T1" fmla="*/ 62141 h 730714"/>
                <a:gd name="T2" fmla="*/ 33457 w 2844317"/>
                <a:gd name="T3" fmla="*/ 0 h 730714"/>
                <a:gd name="T4" fmla="*/ 66914 w 2844317"/>
                <a:gd name="T5" fmla="*/ 62141 h 730714"/>
                <a:gd name="T6" fmla="*/ 97583 w 2844317"/>
                <a:gd name="T7" fmla="*/ 127313 h 730714"/>
                <a:gd name="T8" fmla="*/ 131039 w 2844317"/>
                <a:gd name="T9" fmla="*/ 62141 h 730714"/>
                <a:gd name="T10" fmla="*/ 164496 w 2844317"/>
                <a:gd name="T11" fmla="*/ 0 h 730714"/>
                <a:gd name="T12" fmla="*/ 195165 w 2844317"/>
                <a:gd name="T13" fmla="*/ 62141 h 730714"/>
                <a:gd name="T14" fmla="*/ 225834 w 2844317"/>
                <a:gd name="T15" fmla="*/ 127313 h 730714"/>
                <a:gd name="T16" fmla="*/ 262079 w 2844317"/>
                <a:gd name="T17" fmla="*/ 62141 h 730714"/>
                <a:gd name="T18" fmla="*/ 292747 w 2844317"/>
                <a:gd name="T19" fmla="*/ 0 h 730714"/>
                <a:gd name="T20" fmla="*/ 326204 w 2844317"/>
                <a:gd name="T21" fmla="*/ 62141 h 730714"/>
                <a:gd name="T22" fmla="*/ 359661 w 2844317"/>
                <a:gd name="T23" fmla="*/ 127313 h 730714"/>
                <a:gd name="T24" fmla="*/ 390330 w 2844317"/>
                <a:gd name="T25" fmla="*/ 62141 h 730714"/>
                <a:gd name="T26" fmla="*/ 420999 w 2844317"/>
                <a:gd name="T27" fmla="*/ 0 h 730714"/>
                <a:gd name="T28" fmla="*/ 457244 w 2844317"/>
                <a:gd name="T29" fmla="*/ 62141 h 730714"/>
                <a:gd name="T30" fmla="*/ 487912 w 2844317"/>
                <a:gd name="T31" fmla="*/ 127313 h 730714"/>
                <a:gd name="T32" fmla="*/ 521369 w 2844317"/>
                <a:gd name="T33" fmla="*/ 62141 h 730714"/>
                <a:gd name="T34" fmla="*/ 552038 w 2844317"/>
                <a:gd name="T35" fmla="*/ 0 h 730714"/>
                <a:gd name="T36" fmla="*/ 585495 w 2844317"/>
                <a:gd name="T37" fmla="*/ 62141 h 730714"/>
                <a:gd name="T38" fmla="*/ 618952 w 2844317"/>
                <a:gd name="T39" fmla="*/ 127313 h 730714"/>
                <a:gd name="T40" fmla="*/ 652409 w 2844317"/>
                <a:gd name="T41" fmla="*/ 62141 h 730714"/>
                <a:gd name="T42" fmla="*/ 685865 w 2844317"/>
                <a:gd name="T43" fmla="*/ 0 h 730714"/>
                <a:gd name="T44" fmla="*/ 716534 w 2844317"/>
                <a:gd name="T45" fmla="*/ 62141 h 730714"/>
                <a:gd name="T46" fmla="*/ 747203 w 2844317"/>
                <a:gd name="T47" fmla="*/ 127313 h 730714"/>
                <a:gd name="T48" fmla="*/ 780660 w 2844317"/>
                <a:gd name="T49" fmla="*/ 62141 h 730714"/>
                <a:gd name="T50" fmla="*/ 814116 w 2844317"/>
                <a:gd name="T51" fmla="*/ 0 h 730714"/>
                <a:gd name="T52" fmla="*/ 844785 w 2844317"/>
                <a:gd name="T53" fmla="*/ 62141 h 730714"/>
                <a:gd name="T54" fmla="*/ 878242 w 2844317"/>
                <a:gd name="T55" fmla="*/ 127313 h 730714"/>
                <a:gd name="T56" fmla="*/ 911699 w 2844317"/>
                <a:gd name="T57" fmla="*/ 60625 h 7307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44317"/>
                <a:gd name="T88" fmla="*/ 0 h 730714"/>
                <a:gd name="T89" fmla="*/ 2844317 w 2844317"/>
                <a:gd name="T90" fmla="*/ 730714 h 7307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44317" h="730714">
                  <a:moveTo>
                    <a:pt x="0" y="356655"/>
                  </a:moveTo>
                  <a:cubicBezTo>
                    <a:pt x="34793" y="178327"/>
                    <a:pt x="69586" y="0"/>
                    <a:pt x="104379" y="0"/>
                  </a:cubicBezTo>
                  <a:cubicBezTo>
                    <a:pt x="139172" y="0"/>
                    <a:pt x="175414" y="234870"/>
                    <a:pt x="208757" y="356655"/>
                  </a:cubicBezTo>
                  <a:cubicBezTo>
                    <a:pt x="242100" y="478440"/>
                    <a:pt x="271095" y="730708"/>
                    <a:pt x="304438" y="730708"/>
                  </a:cubicBezTo>
                  <a:cubicBezTo>
                    <a:pt x="337781" y="730708"/>
                    <a:pt x="374023" y="478440"/>
                    <a:pt x="408816" y="356655"/>
                  </a:cubicBezTo>
                  <a:cubicBezTo>
                    <a:pt x="443609" y="234870"/>
                    <a:pt x="479852" y="0"/>
                    <a:pt x="513195" y="0"/>
                  </a:cubicBezTo>
                  <a:cubicBezTo>
                    <a:pt x="546538" y="0"/>
                    <a:pt x="576982" y="234870"/>
                    <a:pt x="608875" y="356655"/>
                  </a:cubicBezTo>
                  <a:cubicBezTo>
                    <a:pt x="640768" y="478440"/>
                    <a:pt x="669763" y="730708"/>
                    <a:pt x="704556" y="730708"/>
                  </a:cubicBezTo>
                  <a:cubicBezTo>
                    <a:pt x="739349" y="730708"/>
                    <a:pt x="782840" y="478440"/>
                    <a:pt x="817633" y="356655"/>
                  </a:cubicBezTo>
                  <a:cubicBezTo>
                    <a:pt x="852426" y="234870"/>
                    <a:pt x="879970" y="0"/>
                    <a:pt x="913313" y="0"/>
                  </a:cubicBezTo>
                  <a:cubicBezTo>
                    <a:pt x="946656" y="0"/>
                    <a:pt x="982899" y="234870"/>
                    <a:pt x="1017692" y="356655"/>
                  </a:cubicBezTo>
                  <a:cubicBezTo>
                    <a:pt x="1052485" y="478440"/>
                    <a:pt x="1088727" y="730708"/>
                    <a:pt x="1122070" y="730708"/>
                  </a:cubicBezTo>
                  <a:cubicBezTo>
                    <a:pt x="1155413" y="730708"/>
                    <a:pt x="1185858" y="478440"/>
                    <a:pt x="1217751" y="356655"/>
                  </a:cubicBezTo>
                  <a:cubicBezTo>
                    <a:pt x="1249644" y="234870"/>
                    <a:pt x="1278638" y="0"/>
                    <a:pt x="1313431" y="0"/>
                  </a:cubicBezTo>
                  <a:cubicBezTo>
                    <a:pt x="1348224" y="0"/>
                    <a:pt x="1391715" y="234870"/>
                    <a:pt x="1426508" y="356655"/>
                  </a:cubicBezTo>
                  <a:cubicBezTo>
                    <a:pt x="1461301" y="478440"/>
                    <a:pt x="1488845" y="730708"/>
                    <a:pt x="1522188" y="730708"/>
                  </a:cubicBezTo>
                  <a:cubicBezTo>
                    <a:pt x="1555531" y="730708"/>
                    <a:pt x="1593224" y="478440"/>
                    <a:pt x="1626567" y="356655"/>
                  </a:cubicBezTo>
                  <a:cubicBezTo>
                    <a:pt x="1659910" y="234870"/>
                    <a:pt x="1688904" y="0"/>
                    <a:pt x="1722247" y="0"/>
                  </a:cubicBezTo>
                  <a:cubicBezTo>
                    <a:pt x="1755590" y="0"/>
                    <a:pt x="1791833" y="234870"/>
                    <a:pt x="1826626" y="356655"/>
                  </a:cubicBezTo>
                  <a:cubicBezTo>
                    <a:pt x="1861419" y="478440"/>
                    <a:pt x="1896211" y="730708"/>
                    <a:pt x="1931004" y="730708"/>
                  </a:cubicBezTo>
                  <a:cubicBezTo>
                    <a:pt x="1965797" y="730708"/>
                    <a:pt x="2000590" y="478440"/>
                    <a:pt x="2035383" y="356655"/>
                  </a:cubicBezTo>
                  <a:cubicBezTo>
                    <a:pt x="2070176" y="234870"/>
                    <a:pt x="2106418" y="0"/>
                    <a:pt x="2139761" y="0"/>
                  </a:cubicBezTo>
                  <a:cubicBezTo>
                    <a:pt x="2173104" y="0"/>
                    <a:pt x="2203549" y="234870"/>
                    <a:pt x="2235442" y="356655"/>
                  </a:cubicBezTo>
                  <a:cubicBezTo>
                    <a:pt x="2267335" y="478440"/>
                    <a:pt x="2297779" y="730708"/>
                    <a:pt x="2331122" y="730708"/>
                  </a:cubicBezTo>
                  <a:cubicBezTo>
                    <a:pt x="2364465" y="730708"/>
                    <a:pt x="2400708" y="478440"/>
                    <a:pt x="2435501" y="356655"/>
                  </a:cubicBezTo>
                  <a:cubicBezTo>
                    <a:pt x="2470294" y="234870"/>
                    <a:pt x="2506536" y="0"/>
                    <a:pt x="2539879" y="0"/>
                  </a:cubicBezTo>
                  <a:cubicBezTo>
                    <a:pt x="2573222" y="0"/>
                    <a:pt x="2602217" y="234870"/>
                    <a:pt x="2635560" y="356655"/>
                  </a:cubicBezTo>
                  <a:cubicBezTo>
                    <a:pt x="2668903" y="478440"/>
                    <a:pt x="2705145" y="732158"/>
                    <a:pt x="2739938" y="730708"/>
                  </a:cubicBezTo>
                  <a:cubicBezTo>
                    <a:pt x="2774731" y="729258"/>
                    <a:pt x="2809524" y="538607"/>
                    <a:pt x="2844317" y="347956"/>
                  </a:cubicBezTo>
                </a:path>
              </a:pathLst>
            </a:custGeom>
            <a:noFill/>
            <a:ln w="25400">
              <a:solidFill>
                <a:srgbClr val="660066"/>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grpSp>
          <p:nvGrpSpPr>
            <p:cNvPr id="68638" name="Group 88"/>
            <p:cNvGrpSpPr>
              <a:grpSpLocks/>
            </p:cNvGrpSpPr>
            <p:nvPr/>
          </p:nvGrpSpPr>
          <p:grpSpPr bwMode="auto">
            <a:xfrm rot="10800000">
              <a:off x="7924800" y="1761299"/>
              <a:ext cx="609600" cy="457200"/>
              <a:chOff x="7924800" y="2438400"/>
              <a:chExt cx="609600" cy="457200"/>
            </a:xfrm>
          </p:grpSpPr>
          <p:cxnSp>
            <p:nvCxnSpPr>
              <p:cNvPr id="109" name="Straight Connector 108"/>
              <p:cNvCxnSpPr>
                <a:cxnSpLocks noChangeShapeType="1"/>
              </p:cNvCxnSpPr>
              <p:nvPr/>
            </p:nvCxnSpPr>
            <p:spPr bwMode="auto">
              <a:xfrm flipV="1">
                <a:off x="7976592" y="2669248"/>
                <a:ext cx="305841" cy="227825"/>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0" name="Straight Arrow Connector 109"/>
              <p:cNvCxnSpPr>
                <a:cxnSpLocks noChangeShapeType="1"/>
              </p:cNvCxnSpPr>
              <p:nvPr/>
            </p:nvCxnSpPr>
            <p:spPr bwMode="auto">
              <a:xfrm flipH="1">
                <a:off x="8160096" y="2438073"/>
                <a:ext cx="439831" cy="314935"/>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68639" name="Group 89"/>
            <p:cNvGrpSpPr>
              <a:grpSpLocks/>
            </p:cNvGrpSpPr>
            <p:nvPr/>
          </p:nvGrpSpPr>
          <p:grpSpPr bwMode="auto">
            <a:xfrm rot="-6555312">
              <a:off x="7947712" y="2201566"/>
              <a:ext cx="609600" cy="457200"/>
              <a:chOff x="7924800" y="2438400"/>
              <a:chExt cx="609600" cy="457200"/>
            </a:xfrm>
          </p:grpSpPr>
          <p:cxnSp>
            <p:nvCxnSpPr>
              <p:cNvPr id="107" name="Straight Connector 106"/>
              <p:cNvCxnSpPr>
                <a:cxnSpLocks noChangeShapeType="1"/>
              </p:cNvCxnSpPr>
              <p:nvPr/>
            </p:nvCxnSpPr>
            <p:spPr bwMode="auto">
              <a:xfrm flipV="1">
                <a:off x="7976060" y="2667267"/>
                <a:ext cx="304884" cy="212632"/>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8" name="Straight Arrow Connector 107"/>
              <p:cNvCxnSpPr>
                <a:cxnSpLocks noChangeShapeType="1"/>
              </p:cNvCxnSpPr>
              <p:nvPr/>
            </p:nvCxnSpPr>
            <p:spPr bwMode="auto">
              <a:xfrm flipH="1">
                <a:off x="8152036" y="2444227"/>
                <a:ext cx="418797" cy="294190"/>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68640" name="Group 90"/>
            <p:cNvGrpSpPr>
              <a:grpSpLocks/>
            </p:cNvGrpSpPr>
            <p:nvPr/>
          </p:nvGrpSpPr>
          <p:grpSpPr bwMode="auto">
            <a:xfrm>
              <a:off x="6553200" y="2209800"/>
              <a:ext cx="457200" cy="381000"/>
              <a:chOff x="6553200" y="2209800"/>
              <a:chExt cx="457200" cy="381000"/>
            </a:xfrm>
          </p:grpSpPr>
          <p:cxnSp>
            <p:nvCxnSpPr>
              <p:cNvPr id="105" name="Straight Connector 104"/>
              <p:cNvCxnSpPr>
                <a:cxnSpLocks noChangeShapeType="1"/>
              </p:cNvCxnSpPr>
              <p:nvPr/>
            </p:nvCxnSpPr>
            <p:spPr bwMode="auto">
              <a:xfrm flipV="1">
                <a:off x="6554347" y="2208774"/>
                <a:ext cx="457308" cy="381943"/>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6" name="Straight Connector 105"/>
              <p:cNvCxnSpPr>
                <a:cxnSpLocks noChangeShapeType="1"/>
              </p:cNvCxnSpPr>
              <p:nvPr/>
            </p:nvCxnSpPr>
            <p:spPr bwMode="auto">
              <a:xfrm flipV="1">
                <a:off x="6554347" y="2285832"/>
                <a:ext cx="381576" cy="304886"/>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68641" name="Group 91"/>
            <p:cNvGrpSpPr>
              <a:grpSpLocks/>
            </p:cNvGrpSpPr>
            <p:nvPr/>
          </p:nvGrpSpPr>
          <p:grpSpPr bwMode="auto">
            <a:xfrm>
              <a:off x="6553200" y="1828800"/>
              <a:ext cx="457200" cy="381000"/>
              <a:chOff x="6553200" y="1828800"/>
              <a:chExt cx="457200" cy="381000"/>
            </a:xfrm>
          </p:grpSpPr>
          <p:cxnSp>
            <p:nvCxnSpPr>
              <p:cNvPr id="103" name="Straight Connector 102"/>
              <p:cNvCxnSpPr>
                <a:cxnSpLocks noChangeShapeType="1"/>
                <a:stCxn id="82" idx="3"/>
              </p:cNvCxnSpPr>
              <p:nvPr/>
            </p:nvCxnSpPr>
            <p:spPr bwMode="auto">
              <a:xfrm>
                <a:off x="6554347" y="1830182"/>
                <a:ext cx="457308" cy="378594"/>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4" name="Straight Connector 103"/>
              <p:cNvCxnSpPr>
                <a:cxnSpLocks noChangeShapeType="1"/>
              </p:cNvCxnSpPr>
              <p:nvPr/>
            </p:nvCxnSpPr>
            <p:spPr bwMode="auto">
              <a:xfrm>
                <a:off x="6554347" y="1830182"/>
                <a:ext cx="349534" cy="291484"/>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93" name="Straight Arrow Connector 92"/>
            <p:cNvCxnSpPr>
              <a:cxnSpLocks noChangeShapeType="1"/>
            </p:cNvCxnSpPr>
            <p:nvPr/>
          </p:nvCxnSpPr>
          <p:spPr bwMode="auto">
            <a:xfrm>
              <a:off x="5866931" y="2667775"/>
              <a:ext cx="457307" cy="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4" name="Straight Connector 93"/>
            <p:cNvCxnSpPr>
              <a:cxnSpLocks noChangeShapeType="1"/>
            </p:cNvCxnSpPr>
            <p:nvPr/>
          </p:nvCxnSpPr>
          <p:spPr bwMode="auto">
            <a:xfrm>
              <a:off x="6554347" y="2855396"/>
              <a:ext cx="457307" cy="23454"/>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5" name="Straight Connector 94"/>
            <p:cNvCxnSpPr>
              <a:cxnSpLocks noChangeShapeType="1"/>
            </p:cNvCxnSpPr>
            <p:nvPr/>
          </p:nvCxnSpPr>
          <p:spPr bwMode="auto">
            <a:xfrm>
              <a:off x="6554347" y="2805141"/>
              <a:ext cx="457307"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6" name="Straight Connector 95"/>
            <p:cNvCxnSpPr>
              <a:cxnSpLocks noChangeShapeType="1"/>
            </p:cNvCxnSpPr>
            <p:nvPr/>
          </p:nvCxnSpPr>
          <p:spPr bwMode="auto">
            <a:xfrm flipV="1">
              <a:off x="6554347" y="2728081"/>
              <a:ext cx="457307" cy="1675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8646" name="TextBox 96"/>
            <p:cNvSpPr txBox="1">
              <a:spLocks noChangeArrowheads="1"/>
            </p:cNvSpPr>
            <p:nvPr/>
          </p:nvSpPr>
          <p:spPr bwMode="auto">
            <a:xfrm>
              <a:off x="5511572" y="1220414"/>
              <a:ext cx="63184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P</a:t>
              </a:r>
              <a:r>
                <a:rPr lang="en-US" sz="1200" baseline="-25000"/>
                <a:t>1</a:t>
              </a:r>
            </a:p>
          </p:txBody>
        </p:sp>
        <p:sp>
          <p:nvSpPr>
            <p:cNvPr id="68647" name="TextBox 97"/>
            <p:cNvSpPr txBox="1">
              <a:spLocks noChangeArrowheads="1"/>
            </p:cNvSpPr>
            <p:nvPr/>
          </p:nvSpPr>
          <p:spPr bwMode="auto">
            <a:xfrm>
              <a:off x="5511572" y="2024747"/>
              <a:ext cx="63184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P</a:t>
              </a:r>
              <a:r>
                <a:rPr lang="en-US" sz="1200" baseline="-25000"/>
                <a:t>2</a:t>
              </a:r>
            </a:p>
          </p:txBody>
        </p:sp>
        <p:pic>
          <p:nvPicPr>
            <p:cNvPr id="68648" name="Picture 98"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93402" y="1905000"/>
              <a:ext cx="95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9" name="Picture 99"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438400"/>
              <a:ext cx="108491" cy="19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50" name="Picture 100"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10600" y="2438400"/>
              <a:ext cx="116681" cy="24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51" name="Picture 101"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610600" y="1752600"/>
              <a:ext cx="7913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20" name="Rectangle 110"/>
          <p:cNvSpPr>
            <a:spLocks noChangeArrowheads="1"/>
          </p:cNvSpPr>
          <p:nvPr/>
        </p:nvSpPr>
        <p:spPr bwMode="auto">
          <a:xfrm>
            <a:off x="3886200" y="838200"/>
            <a:ext cx="2049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 test of QCD</a:t>
            </a:r>
          </a:p>
        </p:txBody>
      </p:sp>
      <p:sp>
        <p:nvSpPr>
          <p:cNvPr id="68621" name="Rectangle 117"/>
          <p:cNvSpPr>
            <a:spLocks noChangeArrowheads="1"/>
          </p:cNvSpPr>
          <p:nvPr/>
        </p:nvSpPr>
        <p:spPr bwMode="auto">
          <a:xfrm>
            <a:off x="2971800" y="28194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Low Drell-Yan cross section requires a high intensity beams</a:t>
            </a:r>
          </a:p>
        </p:txBody>
      </p:sp>
      <p:pic>
        <p:nvPicPr>
          <p:cNvPr id="68622"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175" y="1524000"/>
            <a:ext cx="266382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3" name="Rectangle 6"/>
          <p:cNvSpPr txBox="1">
            <a:spLocks noChangeArrowheads="1"/>
          </p:cNvSpPr>
          <p:nvPr/>
        </p:nvSpPr>
        <p:spPr bwMode="auto">
          <a:xfrm>
            <a:off x="1393825" y="2667000"/>
            <a:ext cx="1533525" cy="269875"/>
          </a:xfrm>
          <a:prstGeom prst="rect">
            <a:avLst/>
          </a:prstGeom>
          <a:solidFill>
            <a:schemeClr val="bg1"/>
          </a:solidFill>
          <a:ln w="9525">
            <a:solidFill>
              <a:schemeClr val="bg1"/>
            </a:solidFill>
            <a:miter lim="800000"/>
            <a:headEnd/>
            <a:tailEnd/>
          </a:ln>
        </p:spPr>
        <p:txBody>
          <a:bodyPr/>
          <a:lstStyle>
            <a:lvl1pPr eaLnBrk="0" hangingPunct="0">
              <a:tabLst>
                <a:tab pos="863600" algn="l"/>
              </a:tabLst>
              <a:defRPr sz="2400">
                <a:solidFill>
                  <a:schemeClr val="tx1"/>
                </a:solidFill>
                <a:latin typeface="Arial" pitchFamily="34" charset="0"/>
                <a:ea typeface="ＭＳ Ｐゴシック" pitchFamily="34" charset="-128"/>
              </a:defRPr>
            </a:lvl1pPr>
            <a:lvl2pPr marL="37931725" indent="-37474525" eaLnBrk="0" hangingPunct="0">
              <a:tabLst>
                <a:tab pos="863600" algn="l"/>
              </a:tabLst>
              <a:defRPr sz="2400">
                <a:solidFill>
                  <a:schemeClr val="tx1"/>
                </a:solidFill>
                <a:latin typeface="Arial" pitchFamily="34" charset="0"/>
                <a:ea typeface="ＭＳ Ｐゴシック" pitchFamily="34" charset="-128"/>
              </a:defRPr>
            </a:lvl2pPr>
            <a:lvl3pPr eaLnBrk="0" hangingPunct="0">
              <a:tabLst>
                <a:tab pos="863600" algn="l"/>
              </a:tabLst>
              <a:defRPr sz="2400">
                <a:solidFill>
                  <a:schemeClr val="tx1"/>
                </a:solidFill>
                <a:latin typeface="Arial" pitchFamily="34" charset="0"/>
                <a:ea typeface="ＭＳ Ｐゴシック" pitchFamily="34" charset="-128"/>
              </a:defRPr>
            </a:lvl3pPr>
            <a:lvl4pPr eaLnBrk="0" hangingPunct="0">
              <a:tabLst>
                <a:tab pos="863600" algn="l"/>
              </a:tabLst>
              <a:defRPr sz="2400">
                <a:solidFill>
                  <a:schemeClr val="tx1"/>
                </a:solidFill>
                <a:latin typeface="Arial" pitchFamily="34" charset="0"/>
                <a:ea typeface="ＭＳ Ｐゴシック" pitchFamily="34" charset="-128"/>
              </a:defRPr>
            </a:lvl4pPr>
            <a:lvl5pPr eaLnBrk="0" hangingPunct="0">
              <a:tabLst>
                <a:tab pos="863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863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863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863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863600" algn="l"/>
              </a:tabLst>
              <a:defRPr sz="2400">
                <a:solidFill>
                  <a:schemeClr val="tx1"/>
                </a:solidFill>
                <a:latin typeface="Arial" pitchFamily="34" charset="0"/>
                <a:ea typeface="ＭＳ Ｐゴシック" pitchFamily="34" charset="-128"/>
              </a:defRPr>
            </a:lvl9pPr>
          </a:lstStyle>
          <a:p>
            <a:pPr algn="ctr" eaLnBrk="1" hangingPunct="1">
              <a:spcBef>
                <a:spcPts val="200"/>
              </a:spcBef>
            </a:pPr>
            <a:r>
              <a:rPr lang="en-US" sz="1400" b="1">
                <a:solidFill>
                  <a:srgbClr val="C00000"/>
                </a:solidFill>
                <a:sym typeface="Arial" pitchFamily="34" charset="0"/>
              </a:rPr>
              <a:t>SeaQuest Spectrometer</a:t>
            </a:r>
          </a:p>
        </p:txBody>
      </p:sp>
      <p:sp>
        <p:nvSpPr>
          <p:cNvPr id="68624" name="Rectangle 1"/>
          <p:cNvSpPr>
            <a:spLocks noChangeArrowheads="1"/>
          </p:cNvSpPr>
          <p:nvPr/>
        </p:nvSpPr>
        <p:spPr bwMode="auto">
          <a:xfrm>
            <a:off x="5334000" y="4724400"/>
            <a:ext cx="37338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buSzPct val="200000"/>
              <a:tabLst>
                <a:tab pos="815975" algn="l"/>
                <a:tab pos="1192213" algn="l"/>
              </a:tabLst>
            </a:pPr>
            <a:r>
              <a:rPr lang="en-US" sz="1400">
                <a:solidFill>
                  <a:srgbClr val="1C11FD"/>
                </a:solidFill>
              </a:rPr>
              <a:t>Clean probe to study hadron structure:</a:t>
            </a:r>
            <a:endParaRPr lang="en-US" sz="1400" b="1">
              <a:solidFill>
                <a:srgbClr val="1C11FD"/>
              </a:solidFill>
              <a:sym typeface="Arial" pitchFamily="34" charset="0"/>
            </a:endParaRPr>
          </a:p>
          <a:p>
            <a:pPr marL="703263" lvl="1" indent="-334963">
              <a:spcBef>
                <a:spcPts val="600"/>
              </a:spcBef>
              <a:buClr>
                <a:srgbClr val="0000FF"/>
              </a:buClr>
              <a:buSzPct val="150000"/>
              <a:buFont typeface="Zapf Dingbats" charset="2"/>
              <a:buChar char="➡"/>
              <a:tabLst>
                <a:tab pos="815975" algn="l"/>
                <a:tab pos="1192213" algn="l"/>
              </a:tabLst>
            </a:pPr>
            <a:r>
              <a:rPr lang="en-US" sz="1400"/>
              <a:t> convolution of parton distributions </a:t>
            </a:r>
          </a:p>
          <a:p>
            <a:pPr marL="703263" lvl="1" indent="-334963">
              <a:spcBef>
                <a:spcPts val="600"/>
              </a:spcBef>
              <a:buClr>
                <a:srgbClr val="0000FF"/>
              </a:buClr>
              <a:buSzPct val="150000"/>
              <a:buFont typeface="Zapf Dingbats" charset="2"/>
              <a:buChar char="➡"/>
              <a:tabLst>
                <a:tab pos="815975" algn="l"/>
                <a:tab pos="1192213" algn="l"/>
              </a:tabLst>
            </a:pPr>
            <a:r>
              <a:rPr lang="en-US" sz="1400"/>
              <a:t> no QCD final state effects </a:t>
            </a:r>
          </a:p>
          <a:p>
            <a:pPr marL="703263" lvl="1" indent="-334963">
              <a:spcBef>
                <a:spcPts val="600"/>
              </a:spcBef>
              <a:buClr>
                <a:srgbClr val="0000FF"/>
              </a:buClr>
              <a:buSzPct val="150000"/>
              <a:buFont typeface="Zapf Dingbats" charset="2"/>
              <a:buChar char="➡"/>
              <a:tabLst>
                <a:tab pos="815975" algn="l"/>
                <a:tab pos="1192213" algn="l"/>
              </a:tabLst>
            </a:pPr>
            <a:r>
              <a:rPr lang="en-US" sz="1400"/>
              <a:t> no fragmentation process</a:t>
            </a:r>
          </a:p>
        </p:txBody>
      </p:sp>
      <p:grpSp>
        <p:nvGrpSpPr>
          <p:cNvPr id="68625" name="Group 65"/>
          <p:cNvGrpSpPr>
            <a:grpSpLocks/>
          </p:cNvGrpSpPr>
          <p:nvPr/>
        </p:nvGrpSpPr>
        <p:grpSpPr bwMode="auto">
          <a:xfrm>
            <a:off x="3886200" y="3657600"/>
            <a:ext cx="582613" cy="590550"/>
            <a:chOff x="5088" y="576"/>
            <a:chExt cx="367" cy="372"/>
          </a:xfrm>
        </p:grpSpPr>
        <p:pic>
          <p:nvPicPr>
            <p:cNvPr id="68629" name="Picture 66" descr="center_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8" y="576"/>
              <a:ext cx="367"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0" name="Text Box 67"/>
            <p:cNvSpPr txBox="1">
              <a:spLocks noChangeArrowheads="1"/>
            </p:cNvSpPr>
            <p:nvPr/>
          </p:nvSpPr>
          <p:spPr bwMode="auto">
            <a:xfrm>
              <a:off x="5088" y="739"/>
              <a:ext cx="31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b="1">
                  <a:latin typeface="Times New Roman" pitchFamily="18" charset="0"/>
                </a:rPr>
                <a:t>BNL</a:t>
              </a:r>
            </a:p>
          </p:txBody>
        </p:sp>
      </p:grpSp>
      <p:pic>
        <p:nvPicPr>
          <p:cNvPr id="68626" name="Group 3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1400" y="1244600"/>
            <a:ext cx="2819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14800" y="2514600"/>
            <a:ext cx="1219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8628" name="Picture 2" descr="Screen shot 2013-05-30 at 10.04.29 AM.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4495800"/>
            <a:ext cx="22352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28"/>
          <p:cNvSpPr txBox="1">
            <a:spLocks/>
          </p:cNvSpPr>
          <p:nvPr/>
        </p:nvSpPr>
        <p:spPr bwMode="auto">
          <a:xfrm>
            <a:off x="990600" y="228600"/>
            <a:ext cx="6934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ts val="200"/>
              </a:spcBef>
            </a:pPr>
            <a:r>
              <a:rPr lang="en-US" b="1">
                <a:solidFill>
                  <a:srgbClr val="190EFF"/>
                </a:solidFill>
                <a:sym typeface="Arial" pitchFamily="34" charset="0"/>
              </a:rPr>
              <a:t>DY at Fermilab: Polarized Beam and/or Target </a:t>
            </a:r>
          </a:p>
        </p:txBody>
      </p:sp>
      <p:sp>
        <p:nvSpPr>
          <p:cNvPr id="69636" name="Slide Number Placeholder 8"/>
          <p:cNvSpPr>
            <a:spLocks noGrp="1"/>
          </p:cNvSpPr>
          <p:nvPr>
            <p:ph type="sldNum" sz="quarter" idx="11"/>
          </p:nvPr>
        </p:nvSpPr>
        <p:spPr>
          <a:xfrm>
            <a:off x="3124200" y="6565900"/>
            <a:ext cx="28956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137C605C-A548-4A6A-9AE8-8E1056FDC693}" type="slidenum">
              <a:rPr lang="en-US" sz="1400"/>
              <a:pPr algn="ctr" eaLnBrk="1" hangingPunct="1"/>
              <a:t>29</a:t>
            </a:fld>
            <a:endParaRPr lang="en-US" sz="1400"/>
          </a:p>
        </p:txBody>
      </p:sp>
      <p:grpSp>
        <p:nvGrpSpPr>
          <p:cNvPr id="69637" name="Group 17"/>
          <p:cNvGrpSpPr>
            <a:grpSpLocks/>
          </p:cNvGrpSpPr>
          <p:nvPr/>
        </p:nvGrpSpPr>
        <p:grpSpPr bwMode="auto">
          <a:xfrm>
            <a:off x="5181600" y="838200"/>
            <a:ext cx="3962400" cy="3048000"/>
            <a:chOff x="533400" y="1828800"/>
            <a:chExt cx="6611112" cy="4169664"/>
          </a:xfrm>
        </p:grpSpPr>
        <p:sp>
          <p:nvSpPr>
            <p:cNvPr id="69649" name="TextBox 7"/>
            <p:cNvSpPr txBox="1">
              <a:spLocks noChangeArrowheads="1"/>
            </p:cNvSpPr>
            <p:nvPr/>
          </p:nvSpPr>
          <p:spPr bwMode="auto">
            <a:xfrm>
              <a:off x="4952999" y="4876800"/>
              <a:ext cx="1447801" cy="6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330k DY events</a:t>
              </a:r>
            </a:p>
          </p:txBody>
        </p:sp>
        <p:sp>
          <p:nvSpPr>
            <p:cNvPr id="69650" name="TextBox 12"/>
            <p:cNvSpPr txBox="1">
              <a:spLocks noChangeArrowheads="1"/>
            </p:cNvSpPr>
            <p:nvPr/>
          </p:nvSpPr>
          <p:spPr bwMode="auto">
            <a:xfrm>
              <a:off x="5333999" y="4523601"/>
              <a:ext cx="1371601" cy="88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~650k DY events</a:t>
              </a:r>
            </a:p>
          </p:txBody>
        </p:sp>
        <p:pic>
          <p:nvPicPr>
            <p:cNvPr id="69651" name="Picture 1" descr="comparison_75.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33400" y="1828800"/>
              <a:ext cx="6611112" cy="4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9652" name="Straight Arrow Connector 13"/>
            <p:cNvCxnSpPr>
              <a:cxnSpLocks noChangeShapeType="1"/>
            </p:cNvCxnSpPr>
            <p:nvPr/>
          </p:nvCxnSpPr>
          <p:spPr bwMode="auto">
            <a:xfrm flipH="1">
              <a:off x="5181600" y="2209800"/>
              <a:ext cx="640080" cy="1295400"/>
            </a:xfrm>
            <a:prstGeom prst="straightConnector1">
              <a:avLst/>
            </a:prstGeom>
            <a:noFill/>
            <a:ln w="19050">
              <a:solidFill>
                <a:srgbClr val="FF5050"/>
              </a:solidFill>
              <a:round/>
              <a:headEnd/>
              <a:tailEnd type="arrow" w="med" len="med"/>
            </a:ln>
            <a:extLst>
              <a:ext uri="{909E8E84-426E-40DD-AFC4-6F175D3DCCD1}">
                <a14:hiddenFill xmlns:a14="http://schemas.microsoft.com/office/drawing/2010/main">
                  <a:noFill/>
                </a14:hiddenFill>
              </a:ext>
            </a:extLst>
          </p:spPr>
        </p:cxnSp>
        <p:sp>
          <p:nvSpPr>
            <p:cNvPr id="15" name="TextBox 14"/>
            <p:cNvSpPr txBox="1"/>
            <p:nvPr/>
          </p:nvSpPr>
          <p:spPr>
            <a:xfrm>
              <a:off x="1677631" y="2541118"/>
              <a:ext cx="1599804" cy="631965"/>
            </a:xfrm>
            <a:prstGeom prst="rect">
              <a:avLst/>
            </a:prstGeom>
            <a:noFill/>
          </p:spPr>
          <p:txBody>
            <a:bodyPr>
              <a:spAutoFit/>
            </a:bodyPr>
            <a:lstStyle/>
            <a:p>
              <a:pPr>
                <a:defRPr/>
              </a:pPr>
              <a:r>
                <a:rPr lang="en-US" sz="1200" dirty="0">
                  <a:solidFill>
                    <a:srgbClr val="FF5050"/>
                  </a:solidFill>
                  <a:latin typeface="Symbol" pitchFamily="18" charset="2"/>
                  <a:ea typeface="ＭＳ Ｐゴシック" charset="0"/>
                  <a:cs typeface="ＭＳ Ｐゴシック" charset="0"/>
                </a:rPr>
                <a:t>Dc</a:t>
              </a:r>
              <a:r>
                <a:rPr lang="en-US" sz="1200" baseline="30000" dirty="0">
                  <a:solidFill>
                    <a:srgbClr val="FF5050"/>
                  </a:solidFill>
                  <a:latin typeface="Symbol" pitchFamily="18" charset="2"/>
                  <a:ea typeface="ＭＳ Ｐゴシック" charset="0"/>
                  <a:cs typeface="ＭＳ Ｐゴシック" charset="0"/>
                </a:rPr>
                <a:t>2</a:t>
              </a:r>
              <a:r>
                <a:rPr lang="en-US" sz="1200" dirty="0">
                  <a:solidFill>
                    <a:srgbClr val="FF5050"/>
                  </a:solidFill>
                  <a:latin typeface="Symbol" pitchFamily="18" charset="2"/>
                  <a:ea typeface="ＭＳ Ｐゴシック" charset="0"/>
                  <a:cs typeface="ＭＳ Ｐゴシック" charset="0"/>
                </a:rPr>
                <a:t>=20 </a:t>
              </a:r>
              <a:r>
                <a:rPr lang="en-US" sz="1200" dirty="0">
                  <a:solidFill>
                    <a:srgbClr val="FF5050"/>
                  </a:solidFill>
                  <a:latin typeface="+mn-lt"/>
                  <a:ea typeface="ＭＳ Ｐゴシック" charset="0"/>
                  <a:cs typeface="ＭＳ Ｐゴシック" charset="0"/>
                </a:rPr>
                <a:t>error band</a:t>
              </a:r>
              <a:r>
                <a:rPr lang="en-US" sz="1200" dirty="0">
                  <a:solidFill>
                    <a:srgbClr val="FF5050"/>
                  </a:solidFill>
                  <a:latin typeface="Symbol" pitchFamily="18" charset="2"/>
                  <a:ea typeface="ＭＳ Ｐゴシック" charset="0"/>
                  <a:cs typeface="ＭＳ Ｐゴシック" charset="0"/>
                </a:rPr>
                <a:t> </a:t>
              </a:r>
            </a:p>
          </p:txBody>
        </p:sp>
        <p:sp>
          <p:nvSpPr>
            <p:cNvPr id="69654" name="TextBox 19"/>
            <p:cNvSpPr txBox="1">
              <a:spLocks noChangeArrowheads="1"/>
            </p:cNvSpPr>
            <p:nvPr/>
          </p:nvSpPr>
          <p:spPr bwMode="auto">
            <a:xfrm>
              <a:off x="2567588" y="4330597"/>
              <a:ext cx="3761114" cy="8841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b="1">
                  <a:solidFill>
                    <a:srgbClr val="3333FF"/>
                  </a:solidFill>
                </a:rPr>
                <a:t>FNAL pol DY stat errors</a:t>
              </a:r>
            </a:p>
            <a:p>
              <a:pPr eaLnBrk="1" hangingPunct="1"/>
              <a:r>
                <a:rPr lang="en-US" sz="1200" b="1">
                  <a:solidFill>
                    <a:srgbClr val="3333FF"/>
                  </a:solidFill>
                </a:rPr>
                <a:t>3.2 x 10</a:t>
              </a:r>
              <a:r>
                <a:rPr lang="en-US" sz="1200" b="1" baseline="30000">
                  <a:solidFill>
                    <a:srgbClr val="3333FF"/>
                  </a:solidFill>
                </a:rPr>
                <a:t>18</a:t>
              </a:r>
              <a:r>
                <a:rPr lang="en-US" sz="1200" b="1">
                  <a:solidFill>
                    <a:srgbClr val="3333FF"/>
                  </a:solidFill>
                </a:rPr>
                <a:t> POT</a:t>
              </a:r>
            </a:p>
            <a:p>
              <a:pPr eaLnBrk="1" hangingPunct="1"/>
              <a:r>
                <a:rPr lang="en-US" sz="1200" b="1">
                  <a:solidFill>
                    <a:srgbClr val="3333FF"/>
                  </a:solidFill>
                </a:rPr>
                <a:t>~1,288k DY events</a:t>
              </a:r>
            </a:p>
          </p:txBody>
        </p:sp>
      </p:grpSp>
      <p:grpSp>
        <p:nvGrpSpPr>
          <p:cNvPr id="69638" name="Group 18"/>
          <p:cNvGrpSpPr>
            <a:grpSpLocks noChangeAspect="1"/>
          </p:cNvGrpSpPr>
          <p:nvPr/>
        </p:nvGrpSpPr>
        <p:grpSpPr bwMode="auto">
          <a:xfrm>
            <a:off x="381000" y="2819400"/>
            <a:ext cx="4038600" cy="3284538"/>
            <a:chOff x="4661" y="2163"/>
            <a:chExt cx="1783" cy="1778"/>
          </a:xfrm>
        </p:grpSpPr>
        <p:pic>
          <p:nvPicPr>
            <p:cNvPr id="69647" name="Picture 19" descr="x1x2_acce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1" y="2163"/>
              <a:ext cx="1783" cy="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8" name="Text Box 20"/>
            <p:cNvSpPr txBox="1">
              <a:spLocks noChangeArrowheads="1"/>
            </p:cNvSpPr>
            <p:nvPr/>
          </p:nvSpPr>
          <p:spPr bwMode="auto">
            <a:xfrm rot="-2852075">
              <a:off x="5042" y="2648"/>
              <a:ext cx="59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E906 Spect.</a:t>
              </a:r>
              <a:r>
                <a:rPr lang="en-US" sz="1400"/>
                <a:t> </a:t>
              </a:r>
            </a:p>
            <a:p>
              <a:pPr eaLnBrk="1" hangingPunct="1"/>
              <a:r>
                <a:rPr lang="en-US" sz="1000"/>
                <a:t>Monte Carlo</a:t>
              </a:r>
            </a:p>
          </p:txBody>
        </p:sp>
      </p:grpSp>
      <p:sp>
        <p:nvSpPr>
          <p:cNvPr id="69639" name="Rectangle 3"/>
          <p:cNvSpPr>
            <a:spLocks noChangeArrowheads="1"/>
          </p:cNvSpPr>
          <p:nvPr/>
        </p:nvSpPr>
        <p:spPr bwMode="auto">
          <a:xfrm>
            <a:off x="6324600" y="2743200"/>
            <a:ext cx="2286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spcBef>
                <a:spcPts val="600"/>
              </a:spcBef>
              <a:tabLst>
                <a:tab pos="815975" algn="l"/>
                <a:tab pos="1192213" algn="l"/>
              </a:tabLst>
            </a:pPr>
            <a:r>
              <a:rPr lang="en-US" sz="1600"/>
              <a:t> </a:t>
            </a:r>
            <a:r>
              <a:rPr lang="en-US" sz="1600">
                <a:solidFill>
                  <a:srgbClr val="0000FF"/>
                </a:solidFill>
              </a:rPr>
              <a:t>3.2 x 10</a:t>
            </a:r>
            <a:r>
              <a:rPr lang="en-US" sz="1600" baseline="30000">
                <a:solidFill>
                  <a:srgbClr val="0000FF"/>
                </a:solidFill>
              </a:rPr>
              <a:t>18</a:t>
            </a:r>
            <a:r>
              <a:rPr lang="en-US" sz="1600">
                <a:solidFill>
                  <a:srgbClr val="0000FF"/>
                </a:solidFill>
              </a:rPr>
              <a:t> total protons (2 years)</a:t>
            </a:r>
            <a:endParaRPr lang="en-US" sz="1600"/>
          </a:p>
        </p:txBody>
      </p:sp>
      <p:sp>
        <p:nvSpPr>
          <p:cNvPr id="69640" name="Rectangle 4"/>
          <p:cNvSpPr>
            <a:spLocks noChangeArrowheads="1"/>
          </p:cNvSpPr>
          <p:nvPr/>
        </p:nvSpPr>
        <p:spPr bwMode="auto">
          <a:xfrm>
            <a:off x="4038600" y="5921375"/>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spcBef>
                <a:spcPts val="600"/>
              </a:spcBef>
              <a:tabLst>
                <a:tab pos="815975" algn="l"/>
                <a:tab pos="1192213" algn="l"/>
              </a:tabLst>
            </a:pPr>
            <a:r>
              <a:rPr lang="en-US" sz="1600">
                <a:solidFill>
                  <a:srgbClr val="009900"/>
                </a:solidFill>
              </a:rPr>
              <a:t>Can measure not only </a:t>
            </a:r>
            <a:r>
              <a:rPr lang="en-US" sz="1600">
                <a:solidFill>
                  <a:srgbClr val="C00000"/>
                </a:solidFill>
              </a:rPr>
              <a:t>sign</a:t>
            </a:r>
            <a:r>
              <a:rPr lang="en-US" sz="1600">
                <a:solidFill>
                  <a:srgbClr val="009900"/>
                </a:solidFill>
              </a:rPr>
              <a:t>, but also the </a:t>
            </a:r>
            <a:r>
              <a:rPr lang="en-US" sz="1600">
                <a:solidFill>
                  <a:srgbClr val="C00000"/>
                </a:solidFill>
              </a:rPr>
              <a:t>size</a:t>
            </a:r>
            <a:r>
              <a:rPr lang="en-US" sz="1600">
                <a:solidFill>
                  <a:srgbClr val="009900"/>
                </a:solidFill>
              </a:rPr>
              <a:t> &amp; maybe </a:t>
            </a:r>
            <a:r>
              <a:rPr lang="en-US" sz="1600">
                <a:solidFill>
                  <a:srgbClr val="C00000"/>
                </a:solidFill>
              </a:rPr>
              <a:t>shape</a:t>
            </a:r>
            <a:r>
              <a:rPr lang="en-US" sz="1600">
                <a:solidFill>
                  <a:srgbClr val="009900"/>
                </a:solidFill>
              </a:rPr>
              <a:t> of the Sivers function !</a:t>
            </a:r>
            <a:r>
              <a:rPr lang="en-US" sz="1600"/>
              <a:t/>
            </a:r>
            <a:br>
              <a:rPr lang="en-US" sz="1600"/>
            </a:br>
            <a:r>
              <a:rPr lang="en-US" sz="800"/>
              <a:t> </a:t>
            </a:r>
            <a:endParaRPr lang="en-US" sz="1600"/>
          </a:p>
        </p:txBody>
      </p:sp>
      <p:sp>
        <p:nvSpPr>
          <p:cNvPr id="69641" name="Rectangle 6"/>
          <p:cNvSpPr>
            <a:spLocks noChangeArrowheads="1"/>
          </p:cNvSpPr>
          <p:nvPr/>
        </p:nvSpPr>
        <p:spPr bwMode="auto">
          <a:xfrm>
            <a:off x="5791200" y="2362200"/>
            <a:ext cx="935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1">
              <a:spcBef>
                <a:spcPts val="600"/>
              </a:spcBef>
              <a:tabLst>
                <a:tab pos="815975" algn="l"/>
                <a:tab pos="1192213" algn="l"/>
              </a:tabLst>
            </a:pPr>
            <a:r>
              <a:rPr lang="en-US" sz="1400"/>
              <a:t>P</a:t>
            </a:r>
            <a:r>
              <a:rPr lang="en-US" sz="1400" baseline="-25000"/>
              <a:t>b</a:t>
            </a:r>
            <a:r>
              <a:rPr lang="en-US" sz="1400"/>
              <a:t> = 70%</a:t>
            </a:r>
          </a:p>
        </p:txBody>
      </p:sp>
      <p:sp>
        <p:nvSpPr>
          <p:cNvPr id="69642" name="Rectangle 7"/>
          <p:cNvSpPr>
            <a:spLocks noChangeArrowheads="1"/>
          </p:cNvSpPr>
          <p:nvPr/>
        </p:nvSpPr>
        <p:spPr bwMode="auto">
          <a:xfrm>
            <a:off x="1981200" y="6096000"/>
            <a:ext cx="1493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90"/>
                </a:solidFill>
                <a:ea typeface="ヒラギノ角ゴ ProN W3" charset="-128"/>
                <a:sym typeface="Arial" pitchFamily="34" charset="0"/>
              </a:rPr>
              <a:t>x</a:t>
            </a:r>
            <a:r>
              <a:rPr lang="en-US" sz="1400" baseline="-25000">
                <a:solidFill>
                  <a:srgbClr val="000090"/>
                </a:solidFill>
                <a:ea typeface="ヒラギノ角ゴ ProN W3" charset="-128"/>
                <a:sym typeface="Arial" pitchFamily="34" charset="0"/>
              </a:rPr>
              <a:t>b</a:t>
            </a:r>
            <a:r>
              <a:rPr lang="en-US" sz="1400">
                <a:solidFill>
                  <a:srgbClr val="000090"/>
                </a:solidFill>
                <a:ea typeface="ヒラギノ角ゴ ProN W3" charset="-128"/>
                <a:sym typeface="Arial" pitchFamily="34" charset="0"/>
              </a:rPr>
              <a:t>  = 0.35 – 0.85 </a:t>
            </a:r>
            <a:endParaRPr lang="en-US"/>
          </a:p>
        </p:txBody>
      </p:sp>
      <p:sp>
        <p:nvSpPr>
          <p:cNvPr id="69643" name="Rectangle 8"/>
          <p:cNvSpPr>
            <a:spLocks noChangeArrowheads="1"/>
          </p:cNvSpPr>
          <p:nvPr/>
        </p:nvSpPr>
        <p:spPr bwMode="auto">
          <a:xfrm rot="-5400000">
            <a:off x="-448469" y="5020469"/>
            <a:ext cx="1509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C00000"/>
                </a:solidFill>
                <a:ea typeface="ヒラギノ角ゴ ProN W3" charset="-128"/>
                <a:sym typeface="Arial" pitchFamily="34" charset="0"/>
              </a:rPr>
              <a:t>x</a:t>
            </a:r>
            <a:r>
              <a:rPr lang="en-US" sz="1400" baseline="-25000">
                <a:solidFill>
                  <a:srgbClr val="C00000"/>
                </a:solidFill>
                <a:ea typeface="ヒラギノ角ゴ ProN W3" charset="-128"/>
                <a:sym typeface="Arial" pitchFamily="34" charset="0"/>
              </a:rPr>
              <a:t>t</a:t>
            </a:r>
            <a:r>
              <a:rPr lang="en-US" sz="1400">
                <a:solidFill>
                  <a:srgbClr val="C00000"/>
                </a:solidFill>
                <a:ea typeface="ヒラギノ角ゴ ProN W3" charset="-128"/>
                <a:sym typeface="Arial" pitchFamily="34" charset="0"/>
              </a:rPr>
              <a:t>   = 0.1   – 0.45 </a:t>
            </a:r>
            <a:endParaRPr lang="en-US"/>
          </a:p>
        </p:txBody>
      </p:sp>
      <p:sp>
        <p:nvSpPr>
          <p:cNvPr id="69644" name="Rectangle 9"/>
          <p:cNvSpPr>
            <a:spLocks noChangeArrowheads="1"/>
          </p:cNvSpPr>
          <p:nvPr/>
        </p:nvSpPr>
        <p:spPr bwMode="auto">
          <a:xfrm>
            <a:off x="5638800" y="914400"/>
            <a:ext cx="2481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90EFF"/>
                </a:solidFill>
              </a:rPr>
              <a:t>E-1027 Collaboration </a:t>
            </a:r>
            <a:endParaRPr lang="en-US" sz="1800"/>
          </a:p>
        </p:txBody>
      </p:sp>
      <p:sp>
        <p:nvSpPr>
          <p:cNvPr id="69645" name="Rectangle 11"/>
          <p:cNvSpPr>
            <a:spLocks noChangeArrowheads="1"/>
          </p:cNvSpPr>
          <p:nvPr/>
        </p:nvSpPr>
        <p:spPr bwMode="auto">
          <a:xfrm>
            <a:off x="914400" y="9906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000000"/>
                </a:solidFill>
                <a:ea typeface="ヒラギノ角ゴ ProN W3" charset="-128"/>
                <a:sym typeface="Arial" pitchFamily="34" charset="0"/>
              </a:rPr>
              <a:t>Single Spin Asymmetries and Sivers Function </a:t>
            </a:r>
            <a:endParaRPr lang="en-US"/>
          </a:p>
        </p:txBody>
      </p:sp>
      <p:graphicFrame>
        <p:nvGraphicFramePr>
          <p:cNvPr id="69634" name="Object 2"/>
          <p:cNvGraphicFramePr>
            <a:graphicFrameLocks noChangeAspect="1"/>
          </p:cNvGraphicFramePr>
          <p:nvPr/>
        </p:nvGraphicFramePr>
        <p:xfrm>
          <a:off x="1295400" y="1752600"/>
          <a:ext cx="2108200" cy="674688"/>
        </p:xfrm>
        <a:graphic>
          <a:graphicData uri="http://schemas.openxmlformats.org/presentationml/2006/ole">
            <mc:AlternateContent xmlns:mc="http://schemas.openxmlformats.org/markup-compatibility/2006">
              <mc:Choice xmlns:v="urn:schemas-microsoft-com:vml" Requires="v">
                <p:oleObj spid="_x0000_s69656" name="Equation" r:id="rId6" imgW="1054100" imgH="317500" progId="Equation.3">
                  <p:embed/>
                </p:oleObj>
              </mc:Choice>
              <mc:Fallback>
                <p:oleObj name="Equation" r:id="rId6" imgW="1054100" imgH="3175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752600"/>
                        <a:ext cx="2108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9646" name="Picture 1" descr="Screen shot 2013-05-21 at 5.12.05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3883025"/>
            <a:ext cx="28956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1"/>
          </p:nvPr>
        </p:nvSpPr>
        <p:spPr>
          <a:xfrm>
            <a:off x="8458200" y="5105400"/>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F46F98B-4951-47C2-B7DB-BD99EF7E02D6}" type="slidenum">
              <a:rPr lang="en-US" sz="1400"/>
              <a:pPr eaLnBrk="1" hangingPunct="1"/>
              <a:t>3</a:t>
            </a:fld>
            <a:endParaRPr lang="en-US" sz="1400"/>
          </a:p>
        </p:txBody>
      </p:sp>
      <p:sp>
        <p:nvSpPr>
          <p:cNvPr id="20483" name="Rectangle 2"/>
          <p:cNvSpPr>
            <a:spLocks noGrp="1" noChangeArrowheads="1"/>
          </p:cNvSpPr>
          <p:nvPr>
            <p:ph type="title"/>
          </p:nvPr>
        </p:nvSpPr>
        <p:spPr>
          <a:xfrm>
            <a:off x="533400" y="0"/>
            <a:ext cx="7467600" cy="685800"/>
          </a:xfrm>
        </p:spPr>
        <p:txBody>
          <a:bodyPr/>
          <a:lstStyle/>
          <a:p>
            <a:r>
              <a:rPr lang="en-US" b="1" smtClean="0">
                <a:solidFill>
                  <a:schemeClr val="tx1"/>
                </a:solidFill>
                <a:ea typeface="ＭＳ Ｐゴシック" pitchFamily="34" charset="-128"/>
              </a:rPr>
              <a:t>Parton Distribution Functions</a:t>
            </a:r>
          </a:p>
        </p:txBody>
      </p:sp>
      <p:grpSp>
        <p:nvGrpSpPr>
          <p:cNvPr id="2" name="Group 21"/>
          <p:cNvGrpSpPr>
            <a:grpSpLocks/>
          </p:cNvGrpSpPr>
          <p:nvPr/>
        </p:nvGrpSpPr>
        <p:grpSpPr bwMode="auto">
          <a:xfrm>
            <a:off x="53975" y="1447800"/>
            <a:ext cx="4822825" cy="4191000"/>
            <a:chOff x="150570" y="1371600"/>
            <a:chExt cx="4938631" cy="4191000"/>
          </a:xfrm>
        </p:grpSpPr>
        <p:sp>
          <p:nvSpPr>
            <p:cNvPr id="20489" name="Text Box 4"/>
            <p:cNvSpPr txBox="1">
              <a:spLocks noChangeArrowheads="1"/>
            </p:cNvSpPr>
            <p:nvPr/>
          </p:nvSpPr>
          <p:spPr bwMode="auto">
            <a:xfrm>
              <a:off x="822001" y="48006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2000">
                  <a:latin typeface="Times" charset="0"/>
                </a:rPr>
                <a:t>q(</a:t>
              </a:r>
              <a:r>
                <a:rPr lang="en-US" sz="2000" i="1">
                  <a:latin typeface="Times" charset="0"/>
                </a:rPr>
                <a:t>x</a:t>
              </a:r>
              <a:r>
                <a:rPr lang="en-US" sz="2000">
                  <a:latin typeface="Times" charset="0"/>
                </a:rPr>
                <a:t>) - Probability to find a quark with a fraction </a:t>
              </a:r>
              <a:r>
                <a:rPr lang="en-US" i="1">
                  <a:latin typeface="Times" charset="0"/>
                </a:rPr>
                <a:t>x</a:t>
              </a:r>
              <a:r>
                <a:rPr lang="en-US" sz="2000">
                  <a:latin typeface="Times" charset="0"/>
                </a:rPr>
                <a:t> of proton momentum P</a:t>
              </a:r>
            </a:p>
          </p:txBody>
        </p:sp>
        <p:sp>
          <p:nvSpPr>
            <p:cNvPr id="20490" name="Text Box 9"/>
            <p:cNvSpPr txBox="1">
              <a:spLocks noChangeArrowheads="1"/>
            </p:cNvSpPr>
            <p:nvPr/>
          </p:nvSpPr>
          <p:spPr bwMode="auto">
            <a:xfrm>
              <a:off x="818342" y="3352800"/>
              <a:ext cx="411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a:latin typeface="Times" charset="0"/>
                </a:rPr>
                <a:t>In the frame with fast moving hadron, with “frozen” interactions study longitudinal momentum distributions</a:t>
              </a:r>
            </a:p>
          </p:txBody>
        </p:sp>
        <p:sp>
          <p:nvSpPr>
            <p:cNvPr id="20491" name="Text Box 3"/>
            <p:cNvSpPr txBox="1">
              <a:spLocks noChangeArrowheads="1"/>
            </p:cNvSpPr>
            <p:nvPr/>
          </p:nvSpPr>
          <p:spPr bwMode="auto">
            <a:xfrm>
              <a:off x="150570" y="1371600"/>
              <a:ext cx="4704542" cy="180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marL="24161750" indent="-24161750" eaLnBrk="0" hangingPunct="0">
                <a:defRPr sz="2400">
                  <a:solidFill>
                    <a:schemeClr val="tx1"/>
                  </a:solidFill>
                  <a:latin typeface="Arial" pitchFamily="34" charset="0"/>
                  <a:ea typeface="ＭＳ Ｐゴシック" pitchFamily="34" charset="-128"/>
                </a:defRPr>
              </a:lvl1pPr>
              <a:lvl2pPr marL="687388" indent="-223838"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buFontTx/>
                <a:buChar char="•"/>
              </a:pPr>
              <a:r>
                <a:rPr lang="en-US" sz="2000">
                  <a:solidFill>
                    <a:schemeClr val="accent2"/>
                  </a:solidFill>
                  <a:latin typeface="Times New Roman" pitchFamily="18" charset="0"/>
                </a:rPr>
                <a:t>Distribution of quarks, antiquarks and gluons (PDFs)</a:t>
              </a:r>
            </a:p>
            <a:p>
              <a:pPr lvl="1" eaLnBrk="1" hangingPunct="1">
                <a:lnSpc>
                  <a:spcPct val="120000"/>
                </a:lnSpc>
                <a:buFontTx/>
                <a:buChar char="–"/>
              </a:pPr>
              <a:r>
                <a:rPr lang="en-US" sz="2000">
                  <a:solidFill>
                    <a:schemeClr val="accent2"/>
                  </a:solidFill>
                  <a:latin typeface="Times New Roman" pitchFamily="18" charset="0"/>
                </a:rPr>
                <a:t>QCD evolution tells us how distribution evolves, but not original distributions</a:t>
              </a:r>
            </a:p>
          </p:txBody>
        </p:sp>
      </p:grpSp>
      <p:sp>
        <p:nvSpPr>
          <p:cNvPr id="20485"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pic>
        <p:nvPicPr>
          <p:cNvPr id="2048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653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3400" y="1993900"/>
            <a:ext cx="3051175" cy="2362200"/>
          </a:xfrm>
          <a:prstGeom prst="rect">
            <a:avLst/>
          </a:prstGeom>
          <a:solidFill>
            <a:srgbClr val="99FF66"/>
          </a:solidFill>
          <a:ln w="9525">
            <a:solidFill>
              <a:srgbClr val="FFFF00"/>
            </a:solidFill>
            <a:miter lim="800000"/>
            <a:headEnd/>
            <a:tailEnd/>
          </a:ln>
        </p:spPr>
      </p:pic>
      <p:sp>
        <p:nvSpPr>
          <p:cNvPr id="20488" name="Rectangle 20"/>
          <p:cNvSpPr>
            <a:spLocks noChangeArrowheads="1"/>
          </p:cNvSpPr>
          <p:nvPr/>
        </p:nvSpPr>
        <p:spPr bwMode="auto">
          <a:xfrm>
            <a:off x="5562600" y="914400"/>
            <a:ext cx="1838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25425" indent="-225425">
              <a:buFontTx/>
              <a:buChar char="•"/>
            </a:pPr>
            <a:r>
              <a:rPr lang="en-US">
                <a:solidFill>
                  <a:schemeClr val="accent2"/>
                </a:solidFill>
                <a:latin typeface="Times New Roman" pitchFamily="18" charset="0"/>
              </a:rPr>
              <a:t>The Proton: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smtClean="0">
                <a:ea typeface="ＭＳ Ｐゴシック" pitchFamily="34" charset="-128"/>
              </a:rPr>
              <a:t>Drell-Yan at COMPASS</a:t>
            </a:r>
          </a:p>
        </p:txBody>
      </p:sp>
      <p:sp>
        <p:nvSpPr>
          <p:cNvPr id="7168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7168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C9B6FFD-E49E-421B-A1CC-44B93EDF490F}" type="slidenum">
              <a:rPr lang="en-US" sz="1400"/>
              <a:pPr eaLnBrk="1" hangingPunct="1"/>
              <a:t>30</a:t>
            </a:fld>
            <a:endParaRPr lang="en-US" sz="1400"/>
          </a:p>
        </p:txBody>
      </p:sp>
      <p:pic>
        <p:nvPicPr>
          <p:cNvPr id="71685"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38200"/>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71686" name="Group 80"/>
          <p:cNvGrpSpPr>
            <a:grpSpLocks/>
          </p:cNvGrpSpPr>
          <p:nvPr/>
        </p:nvGrpSpPr>
        <p:grpSpPr bwMode="auto">
          <a:xfrm>
            <a:off x="76200" y="-76200"/>
            <a:ext cx="1752600" cy="793750"/>
            <a:chOff x="5511572" y="1220414"/>
            <a:chExt cx="3215709" cy="1675186"/>
          </a:xfrm>
        </p:grpSpPr>
        <p:sp>
          <p:nvSpPr>
            <p:cNvPr id="82" name="Rounded Rectangle 81"/>
            <p:cNvSpPr>
              <a:spLocks noChangeArrowheads="1"/>
            </p:cNvSpPr>
            <p:nvPr/>
          </p:nvSpPr>
          <p:spPr bwMode="auto">
            <a:xfrm>
              <a:off x="6324239" y="1599007"/>
              <a:ext cx="230109" cy="459000"/>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83" name="Straight Arrow Connector 82"/>
            <p:cNvCxnSpPr>
              <a:cxnSpLocks noChangeShapeType="1"/>
              <a:endCxn id="82" idx="1"/>
            </p:cNvCxnSpPr>
            <p:nvPr/>
          </p:nvCxnSpPr>
          <p:spPr bwMode="auto">
            <a:xfrm>
              <a:off x="5866931" y="1830182"/>
              <a:ext cx="457307" cy="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4" name="Rounded Rectangle 83"/>
            <p:cNvSpPr>
              <a:spLocks noChangeArrowheads="1"/>
            </p:cNvSpPr>
            <p:nvPr/>
          </p:nvSpPr>
          <p:spPr bwMode="auto">
            <a:xfrm>
              <a:off x="6324239" y="2439949"/>
              <a:ext cx="230109" cy="455651"/>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85" name="Straight Connector 84"/>
            <p:cNvCxnSpPr>
              <a:cxnSpLocks noChangeShapeType="1"/>
            </p:cNvCxnSpPr>
            <p:nvPr/>
          </p:nvCxnSpPr>
          <p:spPr bwMode="auto">
            <a:xfrm>
              <a:off x="6554347" y="1753124"/>
              <a:ext cx="457307" cy="2680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6" name="Straight Connector 85"/>
            <p:cNvCxnSpPr>
              <a:cxnSpLocks noChangeShapeType="1"/>
            </p:cNvCxnSpPr>
            <p:nvPr/>
          </p:nvCxnSpPr>
          <p:spPr bwMode="auto">
            <a:xfrm>
              <a:off x="6554347" y="1702868"/>
              <a:ext cx="457307"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 name="Straight Connector 86"/>
            <p:cNvCxnSpPr>
              <a:cxnSpLocks noChangeShapeType="1"/>
            </p:cNvCxnSpPr>
            <p:nvPr/>
          </p:nvCxnSpPr>
          <p:spPr bwMode="auto">
            <a:xfrm flipV="1">
              <a:off x="6554347" y="1625810"/>
              <a:ext cx="457307" cy="16751"/>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8" name="Freeform 87"/>
            <p:cNvSpPr>
              <a:spLocks noChangeArrowheads="1"/>
            </p:cNvSpPr>
            <p:nvPr/>
          </p:nvSpPr>
          <p:spPr bwMode="auto">
            <a:xfrm>
              <a:off x="7011655" y="2158518"/>
              <a:ext cx="911699" cy="127314"/>
            </a:xfrm>
            <a:custGeom>
              <a:avLst/>
              <a:gdLst>
                <a:gd name="T0" fmla="*/ 0 w 2844317"/>
                <a:gd name="T1" fmla="*/ 62141 h 730714"/>
                <a:gd name="T2" fmla="*/ 33457 w 2844317"/>
                <a:gd name="T3" fmla="*/ 0 h 730714"/>
                <a:gd name="T4" fmla="*/ 66914 w 2844317"/>
                <a:gd name="T5" fmla="*/ 62141 h 730714"/>
                <a:gd name="T6" fmla="*/ 97583 w 2844317"/>
                <a:gd name="T7" fmla="*/ 127313 h 730714"/>
                <a:gd name="T8" fmla="*/ 131039 w 2844317"/>
                <a:gd name="T9" fmla="*/ 62141 h 730714"/>
                <a:gd name="T10" fmla="*/ 164496 w 2844317"/>
                <a:gd name="T11" fmla="*/ 0 h 730714"/>
                <a:gd name="T12" fmla="*/ 195165 w 2844317"/>
                <a:gd name="T13" fmla="*/ 62141 h 730714"/>
                <a:gd name="T14" fmla="*/ 225834 w 2844317"/>
                <a:gd name="T15" fmla="*/ 127313 h 730714"/>
                <a:gd name="T16" fmla="*/ 262079 w 2844317"/>
                <a:gd name="T17" fmla="*/ 62141 h 730714"/>
                <a:gd name="T18" fmla="*/ 292747 w 2844317"/>
                <a:gd name="T19" fmla="*/ 0 h 730714"/>
                <a:gd name="T20" fmla="*/ 326204 w 2844317"/>
                <a:gd name="T21" fmla="*/ 62141 h 730714"/>
                <a:gd name="T22" fmla="*/ 359661 w 2844317"/>
                <a:gd name="T23" fmla="*/ 127313 h 730714"/>
                <a:gd name="T24" fmla="*/ 390330 w 2844317"/>
                <a:gd name="T25" fmla="*/ 62141 h 730714"/>
                <a:gd name="T26" fmla="*/ 420999 w 2844317"/>
                <a:gd name="T27" fmla="*/ 0 h 730714"/>
                <a:gd name="T28" fmla="*/ 457244 w 2844317"/>
                <a:gd name="T29" fmla="*/ 62141 h 730714"/>
                <a:gd name="T30" fmla="*/ 487912 w 2844317"/>
                <a:gd name="T31" fmla="*/ 127313 h 730714"/>
                <a:gd name="T32" fmla="*/ 521369 w 2844317"/>
                <a:gd name="T33" fmla="*/ 62141 h 730714"/>
                <a:gd name="T34" fmla="*/ 552038 w 2844317"/>
                <a:gd name="T35" fmla="*/ 0 h 730714"/>
                <a:gd name="T36" fmla="*/ 585495 w 2844317"/>
                <a:gd name="T37" fmla="*/ 62141 h 730714"/>
                <a:gd name="T38" fmla="*/ 618952 w 2844317"/>
                <a:gd name="T39" fmla="*/ 127313 h 730714"/>
                <a:gd name="T40" fmla="*/ 652409 w 2844317"/>
                <a:gd name="T41" fmla="*/ 62141 h 730714"/>
                <a:gd name="T42" fmla="*/ 685865 w 2844317"/>
                <a:gd name="T43" fmla="*/ 0 h 730714"/>
                <a:gd name="T44" fmla="*/ 716534 w 2844317"/>
                <a:gd name="T45" fmla="*/ 62141 h 730714"/>
                <a:gd name="T46" fmla="*/ 747203 w 2844317"/>
                <a:gd name="T47" fmla="*/ 127313 h 730714"/>
                <a:gd name="T48" fmla="*/ 780660 w 2844317"/>
                <a:gd name="T49" fmla="*/ 62141 h 730714"/>
                <a:gd name="T50" fmla="*/ 814116 w 2844317"/>
                <a:gd name="T51" fmla="*/ 0 h 730714"/>
                <a:gd name="T52" fmla="*/ 844785 w 2844317"/>
                <a:gd name="T53" fmla="*/ 62141 h 730714"/>
                <a:gd name="T54" fmla="*/ 878242 w 2844317"/>
                <a:gd name="T55" fmla="*/ 127313 h 730714"/>
                <a:gd name="T56" fmla="*/ 911699 w 2844317"/>
                <a:gd name="T57" fmla="*/ 60625 h 7307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44317"/>
                <a:gd name="T88" fmla="*/ 0 h 730714"/>
                <a:gd name="T89" fmla="*/ 2844317 w 2844317"/>
                <a:gd name="T90" fmla="*/ 730714 h 7307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44317" h="730714">
                  <a:moveTo>
                    <a:pt x="0" y="356655"/>
                  </a:moveTo>
                  <a:cubicBezTo>
                    <a:pt x="34793" y="178327"/>
                    <a:pt x="69586" y="0"/>
                    <a:pt x="104379" y="0"/>
                  </a:cubicBezTo>
                  <a:cubicBezTo>
                    <a:pt x="139172" y="0"/>
                    <a:pt x="175414" y="234870"/>
                    <a:pt x="208757" y="356655"/>
                  </a:cubicBezTo>
                  <a:cubicBezTo>
                    <a:pt x="242100" y="478440"/>
                    <a:pt x="271095" y="730708"/>
                    <a:pt x="304438" y="730708"/>
                  </a:cubicBezTo>
                  <a:cubicBezTo>
                    <a:pt x="337781" y="730708"/>
                    <a:pt x="374023" y="478440"/>
                    <a:pt x="408816" y="356655"/>
                  </a:cubicBezTo>
                  <a:cubicBezTo>
                    <a:pt x="443609" y="234870"/>
                    <a:pt x="479852" y="0"/>
                    <a:pt x="513195" y="0"/>
                  </a:cubicBezTo>
                  <a:cubicBezTo>
                    <a:pt x="546538" y="0"/>
                    <a:pt x="576982" y="234870"/>
                    <a:pt x="608875" y="356655"/>
                  </a:cubicBezTo>
                  <a:cubicBezTo>
                    <a:pt x="640768" y="478440"/>
                    <a:pt x="669763" y="730708"/>
                    <a:pt x="704556" y="730708"/>
                  </a:cubicBezTo>
                  <a:cubicBezTo>
                    <a:pt x="739349" y="730708"/>
                    <a:pt x="782840" y="478440"/>
                    <a:pt x="817633" y="356655"/>
                  </a:cubicBezTo>
                  <a:cubicBezTo>
                    <a:pt x="852426" y="234870"/>
                    <a:pt x="879970" y="0"/>
                    <a:pt x="913313" y="0"/>
                  </a:cubicBezTo>
                  <a:cubicBezTo>
                    <a:pt x="946656" y="0"/>
                    <a:pt x="982899" y="234870"/>
                    <a:pt x="1017692" y="356655"/>
                  </a:cubicBezTo>
                  <a:cubicBezTo>
                    <a:pt x="1052485" y="478440"/>
                    <a:pt x="1088727" y="730708"/>
                    <a:pt x="1122070" y="730708"/>
                  </a:cubicBezTo>
                  <a:cubicBezTo>
                    <a:pt x="1155413" y="730708"/>
                    <a:pt x="1185858" y="478440"/>
                    <a:pt x="1217751" y="356655"/>
                  </a:cubicBezTo>
                  <a:cubicBezTo>
                    <a:pt x="1249644" y="234870"/>
                    <a:pt x="1278638" y="0"/>
                    <a:pt x="1313431" y="0"/>
                  </a:cubicBezTo>
                  <a:cubicBezTo>
                    <a:pt x="1348224" y="0"/>
                    <a:pt x="1391715" y="234870"/>
                    <a:pt x="1426508" y="356655"/>
                  </a:cubicBezTo>
                  <a:cubicBezTo>
                    <a:pt x="1461301" y="478440"/>
                    <a:pt x="1488845" y="730708"/>
                    <a:pt x="1522188" y="730708"/>
                  </a:cubicBezTo>
                  <a:cubicBezTo>
                    <a:pt x="1555531" y="730708"/>
                    <a:pt x="1593224" y="478440"/>
                    <a:pt x="1626567" y="356655"/>
                  </a:cubicBezTo>
                  <a:cubicBezTo>
                    <a:pt x="1659910" y="234870"/>
                    <a:pt x="1688904" y="0"/>
                    <a:pt x="1722247" y="0"/>
                  </a:cubicBezTo>
                  <a:cubicBezTo>
                    <a:pt x="1755590" y="0"/>
                    <a:pt x="1791833" y="234870"/>
                    <a:pt x="1826626" y="356655"/>
                  </a:cubicBezTo>
                  <a:cubicBezTo>
                    <a:pt x="1861419" y="478440"/>
                    <a:pt x="1896211" y="730708"/>
                    <a:pt x="1931004" y="730708"/>
                  </a:cubicBezTo>
                  <a:cubicBezTo>
                    <a:pt x="1965797" y="730708"/>
                    <a:pt x="2000590" y="478440"/>
                    <a:pt x="2035383" y="356655"/>
                  </a:cubicBezTo>
                  <a:cubicBezTo>
                    <a:pt x="2070176" y="234870"/>
                    <a:pt x="2106418" y="0"/>
                    <a:pt x="2139761" y="0"/>
                  </a:cubicBezTo>
                  <a:cubicBezTo>
                    <a:pt x="2173104" y="0"/>
                    <a:pt x="2203549" y="234870"/>
                    <a:pt x="2235442" y="356655"/>
                  </a:cubicBezTo>
                  <a:cubicBezTo>
                    <a:pt x="2267335" y="478440"/>
                    <a:pt x="2297779" y="730708"/>
                    <a:pt x="2331122" y="730708"/>
                  </a:cubicBezTo>
                  <a:cubicBezTo>
                    <a:pt x="2364465" y="730708"/>
                    <a:pt x="2400708" y="478440"/>
                    <a:pt x="2435501" y="356655"/>
                  </a:cubicBezTo>
                  <a:cubicBezTo>
                    <a:pt x="2470294" y="234870"/>
                    <a:pt x="2506536" y="0"/>
                    <a:pt x="2539879" y="0"/>
                  </a:cubicBezTo>
                  <a:cubicBezTo>
                    <a:pt x="2573222" y="0"/>
                    <a:pt x="2602217" y="234870"/>
                    <a:pt x="2635560" y="356655"/>
                  </a:cubicBezTo>
                  <a:cubicBezTo>
                    <a:pt x="2668903" y="478440"/>
                    <a:pt x="2705145" y="732158"/>
                    <a:pt x="2739938" y="730708"/>
                  </a:cubicBezTo>
                  <a:cubicBezTo>
                    <a:pt x="2774731" y="729258"/>
                    <a:pt x="2809524" y="538607"/>
                    <a:pt x="2844317" y="347956"/>
                  </a:cubicBezTo>
                </a:path>
              </a:pathLst>
            </a:custGeom>
            <a:noFill/>
            <a:ln w="25400">
              <a:solidFill>
                <a:srgbClr val="660066"/>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grpSp>
          <p:nvGrpSpPr>
            <p:cNvPr id="71706" name="Group 88"/>
            <p:cNvGrpSpPr>
              <a:grpSpLocks/>
            </p:cNvGrpSpPr>
            <p:nvPr/>
          </p:nvGrpSpPr>
          <p:grpSpPr bwMode="auto">
            <a:xfrm rot="10800000">
              <a:off x="7924800" y="1761299"/>
              <a:ext cx="609600" cy="457200"/>
              <a:chOff x="7924800" y="2438400"/>
              <a:chExt cx="609600" cy="457200"/>
            </a:xfrm>
          </p:grpSpPr>
          <p:cxnSp>
            <p:nvCxnSpPr>
              <p:cNvPr id="109" name="Straight Connector 108"/>
              <p:cNvCxnSpPr>
                <a:cxnSpLocks noChangeShapeType="1"/>
              </p:cNvCxnSpPr>
              <p:nvPr/>
            </p:nvCxnSpPr>
            <p:spPr bwMode="auto">
              <a:xfrm flipV="1">
                <a:off x="7976592" y="2669248"/>
                <a:ext cx="305841" cy="227825"/>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0" name="Straight Arrow Connector 109"/>
              <p:cNvCxnSpPr>
                <a:cxnSpLocks noChangeShapeType="1"/>
              </p:cNvCxnSpPr>
              <p:nvPr/>
            </p:nvCxnSpPr>
            <p:spPr bwMode="auto">
              <a:xfrm flipH="1">
                <a:off x="8160096" y="2438073"/>
                <a:ext cx="439831" cy="314935"/>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71707" name="Group 89"/>
            <p:cNvGrpSpPr>
              <a:grpSpLocks/>
            </p:cNvGrpSpPr>
            <p:nvPr/>
          </p:nvGrpSpPr>
          <p:grpSpPr bwMode="auto">
            <a:xfrm rot="-6555312">
              <a:off x="7947712" y="2201566"/>
              <a:ext cx="609600" cy="457200"/>
              <a:chOff x="7924800" y="2438400"/>
              <a:chExt cx="609600" cy="457200"/>
            </a:xfrm>
          </p:grpSpPr>
          <p:cxnSp>
            <p:nvCxnSpPr>
              <p:cNvPr id="107" name="Straight Connector 106"/>
              <p:cNvCxnSpPr>
                <a:cxnSpLocks noChangeShapeType="1"/>
              </p:cNvCxnSpPr>
              <p:nvPr/>
            </p:nvCxnSpPr>
            <p:spPr bwMode="auto">
              <a:xfrm flipV="1">
                <a:off x="7976060" y="2667267"/>
                <a:ext cx="304884" cy="212632"/>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8" name="Straight Arrow Connector 107"/>
              <p:cNvCxnSpPr>
                <a:cxnSpLocks noChangeShapeType="1"/>
              </p:cNvCxnSpPr>
              <p:nvPr/>
            </p:nvCxnSpPr>
            <p:spPr bwMode="auto">
              <a:xfrm flipH="1">
                <a:off x="8152036" y="2444227"/>
                <a:ext cx="418797" cy="294190"/>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71708" name="Group 90"/>
            <p:cNvGrpSpPr>
              <a:grpSpLocks/>
            </p:cNvGrpSpPr>
            <p:nvPr/>
          </p:nvGrpSpPr>
          <p:grpSpPr bwMode="auto">
            <a:xfrm>
              <a:off x="6553200" y="2209800"/>
              <a:ext cx="457200" cy="381000"/>
              <a:chOff x="6553200" y="2209800"/>
              <a:chExt cx="457200" cy="381000"/>
            </a:xfrm>
          </p:grpSpPr>
          <p:cxnSp>
            <p:nvCxnSpPr>
              <p:cNvPr id="105" name="Straight Connector 104"/>
              <p:cNvCxnSpPr>
                <a:cxnSpLocks noChangeShapeType="1"/>
              </p:cNvCxnSpPr>
              <p:nvPr/>
            </p:nvCxnSpPr>
            <p:spPr bwMode="auto">
              <a:xfrm flipV="1">
                <a:off x="6554347" y="2208774"/>
                <a:ext cx="457308" cy="381943"/>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6" name="Straight Connector 105"/>
              <p:cNvCxnSpPr>
                <a:cxnSpLocks noChangeShapeType="1"/>
              </p:cNvCxnSpPr>
              <p:nvPr/>
            </p:nvCxnSpPr>
            <p:spPr bwMode="auto">
              <a:xfrm flipV="1">
                <a:off x="6554347" y="2285832"/>
                <a:ext cx="381576" cy="304886"/>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71709" name="Group 91"/>
            <p:cNvGrpSpPr>
              <a:grpSpLocks/>
            </p:cNvGrpSpPr>
            <p:nvPr/>
          </p:nvGrpSpPr>
          <p:grpSpPr bwMode="auto">
            <a:xfrm>
              <a:off x="6553200" y="1828800"/>
              <a:ext cx="457200" cy="381000"/>
              <a:chOff x="6553200" y="1828800"/>
              <a:chExt cx="457200" cy="381000"/>
            </a:xfrm>
          </p:grpSpPr>
          <p:cxnSp>
            <p:nvCxnSpPr>
              <p:cNvPr id="103" name="Straight Connector 102"/>
              <p:cNvCxnSpPr>
                <a:cxnSpLocks noChangeShapeType="1"/>
                <a:stCxn id="82" idx="3"/>
              </p:cNvCxnSpPr>
              <p:nvPr/>
            </p:nvCxnSpPr>
            <p:spPr bwMode="auto">
              <a:xfrm>
                <a:off x="6554347" y="1830182"/>
                <a:ext cx="457308" cy="378594"/>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4" name="Straight Connector 103"/>
              <p:cNvCxnSpPr>
                <a:cxnSpLocks noChangeShapeType="1"/>
              </p:cNvCxnSpPr>
              <p:nvPr/>
            </p:nvCxnSpPr>
            <p:spPr bwMode="auto">
              <a:xfrm>
                <a:off x="6554347" y="1830182"/>
                <a:ext cx="349534" cy="291484"/>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93" name="Straight Arrow Connector 92"/>
            <p:cNvCxnSpPr>
              <a:cxnSpLocks noChangeShapeType="1"/>
            </p:cNvCxnSpPr>
            <p:nvPr/>
          </p:nvCxnSpPr>
          <p:spPr bwMode="auto">
            <a:xfrm>
              <a:off x="5866931" y="2667775"/>
              <a:ext cx="457307" cy="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4" name="Straight Connector 93"/>
            <p:cNvCxnSpPr>
              <a:cxnSpLocks noChangeShapeType="1"/>
            </p:cNvCxnSpPr>
            <p:nvPr/>
          </p:nvCxnSpPr>
          <p:spPr bwMode="auto">
            <a:xfrm>
              <a:off x="6554347" y="2855396"/>
              <a:ext cx="457307" cy="23454"/>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5" name="Straight Connector 94"/>
            <p:cNvCxnSpPr>
              <a:cxnSpLocks noChangeShapeType="1"/>
            </p:cNvCxnSpPr>
            <p:nvPr/>
          </p:nvCxnSpPr>
          <p:spPr bwMode="auto">
            <a:xfrm>
              <a:off x="6554347" y="2805141"/>
              <a:ext cx="457307"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6" name="Straight Connector 95"/>
            <p:cNvCxnSpPr>
              <a:cxnSpLocks noChangeShapeType="1"/>
            </p:cNvCxnSpPr>
            <p:nvPr/>
          </p:nvCxnSpPr>
          <p:spPr bwMode="auto">
            <a:xfrm flipV="1">
              <a:off x="6554347" y="2728081"/>
              <a:ext cx="457307" cy="1675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1714" name="TextBox 96"/>
            <p:cNvSpPr txBox="1">
              <a:spLocks noChangeArrowheads="1"/>
            </p:cNvSpPr>
            <p:nvPr/>
          </p:nvSpPr>
          <p:spPr bwMode="auto">
            <a:xfrm>
              <a:off x="5511572" y="1220414"/>
              <a:ext cx="63184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P</a:t>
              </a:r>
              <a:r>
                <a:rPr lang="en-US" sz="1200" baseline="-25000"/>
                <a:t>1</a:t>
              </a:r>
            </a:p>
          </p:txBody>
        </p:sp>
        <p:sp>
          <p:nvSpPr>
            <p:cNvPr id="71715" name="TextBox 97"/>
            <p:cNvSpPr txBox="1">
              <a:spLocks noChangeArrowheads="1"/>
            </p:cNvSpPr>
            <p:nvPr/>
          </p:nvSpPr>
          <p:spPr bwMode="auto">
            <a:xfrm>
              <a:off x="5511572" y="2024747"/>
              <a:ext cx="63184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P</a:t>
              </a:r>
              <a:r>
                <a:rPr lang="en-US" sz="1200" baseline="-25000"/>
                <a:t>2</a:t>
              </a:r>
            </a:p>
          </p:txBody>
        </p:sp>
        <p:pic>
          <p:nvPicPr>
            <p:cNvPr id="71716" name="Picture 98"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3402" y="1905000"/>
              <a:ext cx="95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7" name="Picture 99"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438400"/>
              <a:ext cx="108491" cy="19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8" name="Picture 100"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2438400"/>
              <a:ext cx="116681" cy="24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9" name="Picture 101"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1752600"/>
              <a:ext cx="7913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687" name="Picture 111" descr="Screen shot 2013-05-23 at 4.21.39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838200"/>
            <a:ext cx="43021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2" descr="Screen shot 2013-05-23 at 5.09.35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3429000"/>
            <a:ext cx="601980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Rectangle 6"/>
          <p:cNvSpPr>
            <a:spLocks noChangeArrowheads="1"/>
          </p:cNvSpPr>
          <p:nvPr/>
        </p:nvSpPr>
        <p:spPr bwMode="auto">
          <a:xfrm>
            <a:off x="3733800" y="5334000"/>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Boer-Mulders</a:t>
            </a:r>
          </a:p>
        </p:txBody>
      </p:sp>
      <p:sp>
        <p:nvSpPr>
          <p:cNvPr id="71690" name="Rectangle 7"/>
          <p:cNvSpPr>
            <a:spLocks noChangeArrowheads="1"/>
          </p:cNvSpPr>
          <p:nvPr/>
        </p:nvSpPr>
        <p:spPr bwMode="auto">
          <a:xfrm>
            <a:off x="6172200" y="4953000"/>
            <a:ext cx="2895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first experiment</a:t>
            </a:r>
          </a:p>
          <a:p>
            <a:r>
              <a:rPr lang="en-US" sz="1800"/>
              <a:t>to collect single polarized Drell-Yan data</a:t>
            </a:r>
          </a:p>
        </p:txBody>
      </p:sp>
      <p:pic>
        <p:nvPicPr>
          <p:cNvPr id="71691" name="Picture 8" descr="Screen shot 2013-05-23 at 5.13.03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838200"/>
            <a:ext cx="3109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2" name="Rectangle 9"/>
          <p:cNvSpPr>
            <a:spLocks noChangeArrowheads="1"/>
          </p:cNvSpPr>
          <p:nvPr/>
        </p:nvSpPr>
        <p:spPr bwMode="auto">
          <a:xfrm>
            <a:off x="26988" y="1752600"/>
            <a:ext cx="1725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Drell-Yan beam </a:t>
            </a:r>
            <a:r>
              <a:rPr lang="nl-NL" sz="1200"/>
              <a:t>results are in agreement with  the simulations</a:t>
            </a:r>
            <a:endParaRPr lang="en-US" sz="1200"/>
          </a:p>
        </p:txBody>
      </p:sp>
      <p:sp>
        <p:nvSpPr>
          <p:cNvPr id="71693" name="Rectangle 10"/>
          <p:cNvSpPr>
            <a:spLocks noChangeArrowheads="1"/>
          </p:cNvSpPr>
          <p:nvPr/>
        </p:nvSpPr>
        <p:spPr bwMode="auto">
          <a:xfrm>
            <a:off x="6172200" y="3581400"/>
            <a:ext cx="2743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Asymmetries are expected to be signicant in valence quark region, up to 10%</a:t>
            </a:r>
          </a:p>
        </p:txBody>
      </p:sp>
      <p:pic>
        <p:nvPicPr>
          <p:cNvPr id="71694" name="Picture 2" descr="Screen shot 2013-05-24 at 4.00.12 P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3352800"/>
            <a:ext cx="3276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5" name="Rectangle 5"/>
          <p:cNvSpPr>
            <a:spLocks noChangeArrowheads="1"/>
          </p:cNvSpPr>
          <p:nvPr/>
        </p:nvSpPr>
        <p:spPr bwMode="auto">
          <a:xfrm>
            <a:off x="762000" y="5410200"/>
            <a:ext cx="754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Sivers</a:t>
            </a:r>
          </a:p>
        </p:txBody>
      </p:sp>
      <p:sp>
        <p:nvSpPr>
          <p:cNvPr id="71696" name="Rectangle 1"/>
          <p:cNvSpPr>
            <a:spLocks noChangeArrowheads="1"/>
          </p:cNvSpPr>
          <p:nvPr/>
        </p:nvSpPr>
        <p:spPr bwMode="auto">
          <a:xfrm>
            <a:off x="533400" y="38100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4&lt;M&lt;9 GeV/c</a:t>
            </a:r>
            <a:r>
              <a:rPr lang="en-US" sz="1600" b="1" baseline="30000"/>
              <a:t>2</a:t>
            </a:r>
            <a:endParaRPr lang="en-US" sz="1600" baseline="30000"/>
          </a:p>
        </p:txBody>
      </p:sp>
      <p:pic>
        <p:nvPicPr>
          <p:cNvPr id="71697" name="Picture 4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400800" y="6096000"/>
            <a:ext cx="482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8" name="Rectangle 1"/>
          <p:cNvSpPr>
            <a:spLocks noChangeArrowheads="1"/>
          </p:cNvSpPr>
          <p:nvPr/>
        </p:nvSpPr>
        <p:spPr bwMode="auto">
          <a:xfrm>
            <a:off x="7010400" y="6096000"/>
            <a:ext cx="1428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rPr>
              <a:t>Catarina Quintans </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z="3200" smtClean="0">
                <a:ea typeface="ＭＳ Ｐゴシック" pitchFamily="34" charset="-128"/>
              </a:rPr>
              <a:t>SIDIS at JLab12 </a:t>
            </a:r>
          </a:p>
        </p:txBody>
      </p:sp>
      <p:pic>
        <p:nvPicPr>
          <p:cNvPr id="73731" name="Picture 4" descr="targetfr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5575"/>
            <a:ext cx="985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32"/>
          <p:cNvSpPr txBox="1">
            <a:spLocks noChangeArrowheads="1"/>
          </p:cNvSpPr>
          <p:nvPr/>
        </p:nvSpPr>
        <p:spPr bwMode="auto">
          <a:xfrm>
            <a:off x="1095375" y="-76200"/>
            <a:ext cx="379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800" b="1">
                <a:latin typeface="Symbol" pitchFamily="18" charset="2"/>
              </a:rPr>
              <a:t> p</a:t>
            </a:r>
            <a:endParaRPr lang="en-US" sz="1800" b="1" baseline="-25000">
              <a:latin typeface="Symbol" pitchFamily="18" charset="2"/>
            </a:endParaRPr>
          </a:p>
        </p:txBody>
      </p:sp>
      <p:sp>
        <p:nvSpPr>
          <p:cNvPr id="73733" name="Line 13"/>
          <p:cNvSpPr>
            <a:spLocks noChangeShapeType="1"/>
          </p:cNvSpPr>
          <p:nvPr/>
        </p:nvSpPr>
        <p:spPr bwMode="auto">
          <a:xfrm flipV="1">
            <a:off x="1020763" y="155575"/>
            <a:ext cx="219075" cy="460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73734" name="Picture 34" descr="screenshot_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6663" y="914400"/>
            <a:ext cx="14811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10" descr="screenshot_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838200"/>
            <a:ext cx="18049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2" descr="screenshot_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624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15" descr="screenshot_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798513"/>
            <a:ext cx="594360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838200"/>
            <a:ext cx="1028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9" name="Group 19"/>
          <p:cNvGrpSpPr>
            <a:grpSpLocks/>
          </p:cNvGrpSpPr>
          <p:nvPr/>
        </p:nvGrpSpPr>
        <p:grpSpPr bwMode="auto">
          <a:xfrm>
            <a:off x="2160588" y="3124200"/>
            <a:ext cx="4773612" cy="1905000"/>
            <a:chOff x="2160495" y="3124200"/>
            <a:chExt cx="4773705" cy="1905000"/>
          </a:xfrm>
        </p:grpSpPr>
        <p:pic>
          <p:nvPicPr>
            <p:cNvPr id="7374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60495" y="3124200"/>
              <a:ext cx="477370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3200400"/>
              <a:ext cx="495300" cy="40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740" name="Group 20"/>
          <p:cNvGrpSpPr>
            <a:grpSpLocks/>
          </p:cNvGrpSpPr>
          <p:nvPr/>
        </p:nvGrpSpPr>
        <p:grpSpPr bwMode="auto">
          <a:xfrm>
            <a:off x="3200400" y="4876800"/>
            <a:ext cx="3352800" cy="1981200"/>
            <a:chOff x="3200400" y="4876800"/>
            <a:chExt cx="3352800" cy="1981200"/>
          </a:xfrm>
        </p:grpSpPr>
        <p:pic>
          <p:nvPicPr>
            <p:cNvPr id="73746" name="Picture 14" descr="screenshot_4.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4902292"/>
              <a:ext cx="3352800" cy="195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4876800"/>
              <a:ext cx="565150" cy="34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41" name="Slide Number Placeholder 1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9259F46-688E-4FA3-A759-058217ADAD0E}" type="slidenum">
              <a:rPr lang="en-US" sz="1400"/>
              <a:pPr eaLnBrk="1" hangingPunct="1"/>
              <a:t>31</a:t>
            </a:fld>
            <a:endParaRPr lang="en-US" sz="1400"/>
          </a:p>
        </p:txBody>
      </p:sp>
      <p:sp>
        <p:nvSpPr>
          <p:cNvPr id="7374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pic>
        <p:nvPicPr>
          <p:cNvPr id="73743"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6172200"/>
            <a:ext cx="482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13" descr="screenshot_2.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705600" y="4114800"/>
            <a:ext cx="222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5" name="Rectangle 3"/>
          <p:cNvSpPr>
            <a:spLocks noChangeArrowheads="1"/>
          </p:cNvSpPr>
          <p:nvPr/>
        </p:nvSpPr>
        <p:spPr bwMode="auto">
          <a:xfrm>
            <a:off x="7315200" y="6172200"/>
            <a:ext cx="1211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rPr>
              <a:t>Larry Cardman </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4" descr="venus and sat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4495800"/>
            <a:ext cx="1930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495800"/>
            <a:ext cx="22574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5"/>
          <p:cNvSpPr>
            <a:spLocks noGrp="1" noChangeArrowheads="1"/>
          </p:cNvSpPr>
          <p:nvPr>
            <p:ph type="sldNum" sz="quarter" idx="11"/>
          </p:nvPr>
        </p:nvSpPr>
        <p:spPr>
          <a:xfrm>
            <a:off x="8505825" y="6464300"/>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10310B3-0BCF-4202-B540-F5B7BB037314}" type="slidenum">
              <a:rPr lang="en-US" sz="1400"/>
              <a:pPr eaLnBrk="1" hangingPunct="1"/>
              <a:t>32</a:t>
            </a:fld>
            <a:endParaRPr lang="en-US" sz="1400"/>
          </a:p>
        </p:txBody>
      </p:sp>
      <p:sp>
        <p:nvSpPr>
          <p:cNvPr id="75781" name="Rectangle 2"/>
          <p:cNvSpPr>
            <a:spLocks noGrp="1" noChangeArrowheads="1"/>
          </p:cNvSpPr>
          <p:nvPr>
            <p:ph type="title"/>
          </p:nvPr>
        </p:nvSpPr>
        <p:spPr>
          <a:xfrm>
            <a:off x="457200" y="152400"/>
            <a:ext cx="7924800" cy="203200"/>
          </a:xfrm>
        </p:spPr>
        <p:txBody>
          <a:bodyPr/>
          <a:lstStyle/>
          <a:p>
            <a:r>
              <a:rPr lang="en-US" sz="3200" smtClean="0">
                <a:ea typeface="ＭＳ Ｐゴシック" pitchFamily="34" charset="-128"/>
              </a:rPr>
              <a:t>Summary</a:t>
            </a:r>
          </a:p>
        </p:txBody>
      </p:sp>
      <p:sp>
        <p:nvSpPr>
          <p:cNvPr id="75782" name="Footer Placeholder 8"/>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72037" name="Rectangle 3"/>
          <p:cNvSpPr txBox="1">
            <a:spLocks noChangeArrowheads="1"/>
          </p:cNvSpPr>
          <p:nvPr/>
        </p:nvSpPr>
        <p:spPr bwMode="auto">
          <a:xfrm>
            <a:off x="1066800" y="762000"/>
            <a:ext cx="7924800" cy="4876800"/>
          </a:xfrm>
          <a:prstGeom prst="rect">
            <a:avLst/>
          </a:prstGeom>
          <a:no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20000"/>
              </a:spcBef>
              <a:buFontTx/>
              <a:buChar char="•"/>
              <a:defRPr/>
            </a:pPr>
            <a:r>
              <a:rPr lang="en-US" sz="2000" b="1" dirty="0" smtClean="0">
                <a:latin typeface="Comic Sans MS" charset="0"/>
                <a:cs typeface="Comic Sans MS" charset="0"/>
              </a:rPr>
              <a:t>Measurements of gluon and sea polarizations, future measurements of TMDs and GPDs using jets, W, photons, DY </a:t>
            </a:r>
            <a:r>
              <a:rPr lang="en-US" sz="2000" b="1" dirty="0" smtClean="0">
                <a:latin typeface="Wingdings"/>
                <a:ea typeface="Wingdings"/>
                <a:cs typeface="Wingdings"/>
                <a:sym typeface="Wingdings"/>
              </a:rPr>
              <a:t></a:t>
            </a:r>
            <a:r>
              <a:rPr lang="en-US" sz="2000" b="1" dirty="0" smtClean="0">
                <a:latin typeface="Comic Sans MS" charset="0"/>
                <a:cs typeface="Comic Sans MS" charset="0"/>
              </a:rPr>
              <a:t> improved  precisions of collinear PDFs</a:t>
            </a:r>
          </a:p>
          <a:p>
            <a:pPr marL="0" indent="0">
              <a:lnSpc>
                <a:spcPct val="80000"/>
              </a:lnSpc>
              <a:spcBef>
                <a:spcPct val="20000"/>
              </a:spcBef>
              <a:defRPr/>
            </a:pPr>
            <a:endParaRPr lang="en-US" sz="2000" b="1" dirty="0" smtClean="0">
              <a:latin typeface="Comic Sans MS" charset="0"/>
              <a:cs typeface="Comic Sans MS" charset="0"/>
            </a:endParaRPr>
          </a:p>
          <a:p>
            <a:pPr>
              <a:lnSpc>
                <a:spcPct val="80000"/>
              </a:lnSpc>
              <a:spcBef>
                <a:spcPct val="20000"/>
              </a:spcBef>
              <a:buFontTx/>
              <a:buChar char="•"/>
              <a:defRPr/>
            </a:pPr>
            <a:r>
              <a:rPr lang="en-US" sz="2000" b="1" dirty="0" smtClean="0">
                <a:latin typeface="Comic Sans MS" charset="0"/>
                <a:cs typeface="Comic Sans MS" charset="0"/>
              </a:rPr>
              <a:t>Detailed studies of leading and sub-leading azimuthal moments and multiplicities of hadrons and di-hadrons in SIDIS </a:t>
            </a:r>
            <a:r>
              <a:rPr lang="en-US" sz="2000" b="1" dirty="0" smtClean="0">
                <a:latin typeface="Wingdings"/>
                <a:ea typeface="Wingdings"/>
                <a:cs typeface="Wingdings"/>
                <a:sym typeface="Wingdings"/>
              </a:rPr>
              <a:t></a:t>
            </a:r>
            <a:r>
              <a:rPr lang="en-US" sz="2000" b="1" dirty="0" smtClean="0">
                <a:latin typeface="Comic Sans MS" charset="0"/>
                <a:cs typeface="Comic Sans MS" charset="0"/>
              </a:rPr>
              <a:t>extractions of TMDs and GPDs </a:t>
            </a:r>
            <a:r>
              <a:rPr lang="en-US" sz="2000" b="1" dirty="0" smtClean="0">
                <a:latin typeface="Wingdings"/>
                <a:ea typeface="Wingdings"/>
                <a:cs typeface="Wingdings"/>
                <a:sym typeface="Wingdings"/>
              </a:rPr>
              <a:t> </a:t>
            </a:r>
            <a:endParaRPr lang="en-US" sz="2000" b="1" dirty="0" smtClean="0">
              <a:latin typeface="Comic Sans MS" charset="0"/>
              <a:cs typeface="Comic Sans MS" charset="0"/>
            </a:endParaRPr>
          </a:p>
          <a:p>
            <a:pPr>
              <a:lnSpc>
                <a:spcPct val="80000"/>
              </a:lnSpc>
              <a:spcBef>
                <a:spcPct val="20000"/>
              </a:spcBef>
              <a:buFontTx/>
              <a:buChar char="•"/>
              <a:defRPr/>
            </a:pPr>
            <a:endParaRPr lang="en-US" sz="2000" b="1" dirty="0" smtClean="0">
              <a:latin typeface="Comic Sans MS" charset="0"/>
              <a:cs typeface="Comic Sans MS" charset="0"/>
            </a:endParaRPr>
          </a:p>
          <a:p>
            <a:pPr>
              <a:lnSpc>
                <a:spcPct val="80000"/>
              </a:lnSpc>
              <a:spcBef>
                <a:spcPct val="20000"/>
              </a:spcBef>
              <a:buFontTx/>
              <a:buChar char="•"/>
              <a:defRPr/>
            </a:pPr>
            <a:r>
              <a:rPr lang="en-US" sz="2000" b="1" dirty="0" err="1" smtClean="0">
                <a:latin typeface="Comic Sans MS" charset="0"/>
                <a:cs typeface="Comic Sans MS" charset="0"/>
              </a:rPr>
              <a:t>e+e</a:t>
            </a:r>
            <a:r>
              <a:rPr lang="en-US" sz="2000" b="1" dirty="0" smtClean="0">
                <a:latin typeface="Comic Sans MS" charset="0"/>
                <a:cs typeface="Comic Sans MS" charset="0"/>
              </a:rPr>
              <a:t>- provides complementary info on </a:t>
            </a:r>
            <a:r>
              <a:rPr lang="en-US" sz="2000" b="1" dirty="0" err="1" smtClean="0">
                <a:latin typeface="Comic Sans MS" charset="0"/>
                <a:cs typeface="Comic Sans MS" charset="0"/>
              </a:rPr>
              <a:t>hadronization</a:t>
            </a:r>
            <a:r>
              <a:rPr lang="en-US" sz="2000" b="1" dirty="0" smtClean="0">
                <a:latin typeface="Comic Sans MS" charset="0"/>
                <a:cs typeface="Comic Sans MS" charset="0"/>
              </a:rPr>
              <a:t> process, crucial for interpretation of SIDIS results </a:t>
            </a:r>
            <a:r>
              <a:rPr lang="en-US" sz="2000" b="1" dirty="0" smtClean="0">
                <a:latin typeface="Wingdings"/>
                <a:ea typeface="Wingdings"/>
                <a:cs typeface="Wingdings"/>
                <a:sym typeface="Wingdings"/>
              </a:rPr>
              <a:t></a:t>
            </a:r>
            <a:r>
              <a:rPr lang="en-US" sz="2000" b="1" dirty="0" err="1" smtClean="0">
                <a:latin typeface="Comic Sans MS" charset="0"/>
                <a:cs typeface="Comic Sans MS" charset="0"/>
              </a:rPr>
              <a:t>unpolarized</a:t>
            </a:r>
            <a:r>
              <a:rPr lang="en-US" sz="2000" b="1" dirty="0" smtClean="0">
                <a:latin typeface="Comic Sans MS" charset="0"/>
                <a:cs typeface="Comic Sans MS" charset="0"/>
              </a:rPr>
              <a:t> and polarized fragmentation functions </a:t>
            </a:r>
          </a:p>
          <a:p>
            <a:pPr>
              <a:lnSpc>
                <a:spcPct val="80000"/>
              </a:lnSpc>
              <a:spcBef>
                <a:spcPct val="20000"/>
              </a:spcBef>
              <a:buFontTx/>
              <a:buChar char="•"/>
              <a:defRPr/>
            </a:pPr>
            <a:endParaRPr lang="en-US" sz="2000" b="1" dirty="0" smtClean="0">
              <a:latin typeface="Comic Sans MS" charset="0"/>
              <a:cs typeface="Comic Sans MS" charset="0"/>
            </a:endParaRPr>
          </a:p>
          <a:p>
            <a:pPr>
              <a:lnSpc>
                <a:spcPct val="80000"/>
              </a:lnSpc>
              <a:spcBef>
                <a:spcPct val="20000"/>
              </a:spcBef>
              <a:buFontTx/>
              <a:buChar char="•"/>
              <a:defRPr/>
            </a:pPr>
            <a:r>
              <a:rPr lang="en-US" sz="2000" b="1" dirty="0" smtClean="0">
                <a:latin typeface="Comic Sans MS" charset="0"/>
                <a:cs typeface="Comic Sans MS" charset="0"/>
              </a:rPr>
              <a:t>DY experiments will provide important complementary information on distribution functions </a:t>
            </a:r>
            <a:r>
              <a:rPr lang="en-US" sz="2000" b="1" dirty="0" smtClean="0">
                <a:latin typeface="Wingdings"/>
                <a:ea typeface="Wingdings"/>
                <a:cs typeface="Wingdings"/>
                <a:sym typeface="Wingdings"/>
              </a:rPr>
              <a:t></a:t>
            </a:r>
            <a:r>
              <a:rPr lang="en-US" sz="2000" b="1" dirty="0" smtClean="0">
                <a:latin typeface="Comic Sans MS" charset="0"/>
                <a:cs typeface="Comic Sans MS" charset="0"/>
              </a:rPr>
              <a:t>measure TMDs test factorization</a:t>
            </a:r>
          </a:p>
        </p:txBody>
      </p:sp>
      <p:grpSp>
        <p:nvGrpSpPr>
          <p:cNvPr id="75784" name="Group 51"/>
          <p:cNvGrpSpPr>
            <a:grpSpLocks/>
          </p:cNvGrpSpPr>
          <p:nvPr/>
        </p:nvGrpSpPr>
        <p:grpSpPr bwMode="auto">
          <a:xfrm>
            <a:off x="152400" y="914400"/>
            <a:ext cx="533400" cy="457200"/>
            <a:chOff x="5088" y="576"/>
            <a:chExt cx="367" cy="372"/>
          </a:xfrm>
        </p:grpSpPr>
        <p:pic>
          <p:nvPicPr>
            <p:cNvPr id="75799" name="Picture 52" descr="center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8" y="576"/>
              <a:ext cx="367"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0" name="Text Box 53"/>
            <p:cNvSpPr txBox="1">
              <a:spLocks noChangeArrowheads="1"/>
            </p:cNvSpPr>
            <p:nvPr/>
          </p:nvSpPr>
          <p:spPr bwMode="auto">
            <a:xfrm>
              <a:off x="5088" y="738"/>
              <a:ext cx="31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800" b="1">
                  <a:latin typeface="Times New Roman" pitchFamily="18" charset="0"/>
                </a:rPr>
                <a:t>BNL</a:t>
              </a:r>
            </a:p>
          </p:txBody>
        </p:sp>
      </p:grpSp>
      <p:pic>
        <p:nvPicPr>
          <p:cNvPr id="7578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828800"/>
            <a:ext cx="457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14" descr="hermes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286000"/>
            <a:ext cx="457200" cy="3381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5787" name="Picture 54" descr="new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2590800"/>
            <a:ext cx="7508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8" name="Group 51"/>
          <p:cNvGrpSpPr>
            <a:grpSpLocks/>
          </p:cNvGrpSpPr>
          <p:nvPr/>
        </p:nvGrpSpPr>
        <p:grpSpPr bwMode="auto">
          <a:xfrm>
            <a:off x="76200" y="4572000"/>
            <a:ext cx="533400" cy="457200"/>
            <a:chOff x="5088" y="576"/>
            <a:chExt cx="367" cy="372"/>
          </a:xfrm>
        </p:grpSpPr>
        <p:pic>
          <p:nvPicPr>
            <p:cNvPr id="75797" name="Picture 52" descr="center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8" y="576"/>
              <a:ext cx="367"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8" name="Text Box 53"/>
            <p:cNvSpPr txBox="1">
              <a:spLocks noChangeArrowheads="1"/>
            </p:cNvSpPr>
            <p:nvPr/>
          </p:nvSpPr>
          <p:spPr bwMode="auto">
            <a:xfrm>
              <a:off x="5088" y="738"/>
              <a:ext cx="31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800" b="1">
                  <a:latin typeface="Times New Roman" pitchFamily="18" charset="0"/>
                </a:rPr>
                <a:t>BNL</a:t>
              </a:r>
            </a:p>
          </p:txBody>
        </p:sp>
      </p:grpSp>
      <p:pic>
        <p:nvPicPr>
          <p:cNvPr id="75789"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5800" y="4548188"/>
            <a:ext cx="4826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90" name="Group 71"/>
          <p:cNvGrpSpPr>
            <a:grpSpLocks/>
          </p:cNvGrpSpPr>
          <p:nvPr/>
        </p:nvGrpSpPr>
        <p:grpSpPr bwMode="auto">
          <a:xfrm>
            <a:off x="457200" y="3962400"/>
            <a:ext cx="685800" cy="647700"/>
            <a:chOff x="4368" y="720"/>
            <a:chExt cx="408" cy="408"/>
          </a:xfrm>
        </p:grpSpPr>
        <p:pic>
          <p:nvPicPr>
            <p:cNvPr id="75795" name="Picture 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8" y="720"/>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6" name="Text Box 73"/>
            <p:cNvSpPr txBox="1">
              <a:spLocks noChangeArrowheads="1"/>
            </p:cNvSpPr>
            <p:nvPr/>
          </p:nvSpPr>
          <p:spPr bwMode="auto">
            <a:xfrm>
              <a:off x="4440" y="862"/>
              <a:ext cx="31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b="1">
                  <a:latin typeface="Times New Roman" pitchFamily="18" charset="0"/>
                </a:rPr>
                <a:t>FNAL</a:t>
              </a:r>
            </a:p>
          </p:txBody>
        </p:sp>
      </p:grpSp>
      <p:pic>
        <p:nvPicPr>
          <p:cNvPr id="7579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038600"/>
            <a:ext cx="457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2" name="Picture 108" descr="B-logo-smal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3248025"/>
            <a:ext cx="34925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3" name="Picture 1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3200400"/>
            <a:ext cx="481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4" name="Rectangle 1"/>
          <p:cNvSpPr>
            <a:spLocks noChangeArrowheads="1"/>
          </p:cNvSpPr>
          <p:nvPr/>
        </p:nvSpPr>
        <p:spPr bwMode="auto">
          <a:xfrm>
            <a:off x="0" y="5181600"/>
            <a:ext cx="7315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20000"/>
              </a:spcBef>
              <a:buFontTx/>
              <a:buChar char="•"/>
            </a:pPr>
            <a:r>
              <a:rPr lang="en-US" b="1">
                <a:latin typeface="Comic Sans MS" pitchFamily="66" charset="0"/>
              </a:rPr>
              <a:t>Studies of 3D structure offer a key to strong interactions, correlations of spin, transverse and longitudinal degrees of freedom.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890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a:xfrm>
            <a:off x="2590800" y="2514600"/>
            <a:ext cx="4419600" cy="1600200"/>
          </a:xfrm>
        </p:spPr>
        <p:txBody>
          <a:bodyPr/>
          <a:lstStyle/>
          <a:p>
            <a:r>
              <a:rPr lang="en-US" smtClean="0">
                <a:ea typeface="ＭＳ Ｐゴシック" pitchFamily="34" charset="-128"/>
              </a:rPr>
              <a:t>Medium effects</a:t>
            </a:r>
          </a:p>
        </p:txBody>
      </p:sp>
      <p:sp>
        <p:nvSpPr>
          <p:cNvPr id="7782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7782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A91F262-31D4-4D51-83E9-E6E7EC40E6BB}" type="slidenum">
              <a:rPr lang="en-US" sz="1400"/>
              <a:pPr eaLnBrk="1" hangingPunct="1"/>
              <a:t>33</a:t>
            </a:fld>
            <a:endParaRPr 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7" descr="Screen shot 2012-03-28 at 7.29.4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0750" y="2362200"/>
            <a:ext cx="387985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78852"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7237776-3F6F-4257-B919-AF89CB0062AD}" type="slidenum">
              <a:rPr lang="en-US" sz="1400"/>
              <a:pPr eaLnBrk="1" hangingPunct="1"/>
              <a:t>34</a:t>
            </a:fld>
            <a:endParaRPr lang="en-US" sz="1400"/>
          </a:p>
        </p:txBody>
      </p:sp>
      <p:sp>
        <p:nvSpPr>
          <p:cNvPr id="78853" name="Text Box 2"/>
          <p:cNvSpPr txBox="1">
            <a:spLocks noChangeArrowheads="1"/>
          </p:cNvSpPr>
          <p:nvPr/>
        </p:nvSpPr>
        <p:spPr bwMode="auto">
          <a:xfrm>
            <a:off x="1676400" y="76200"/>
            <a:ext cx="495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3600">
                <a:solidFill>
                  <a:schemeClr val="accent2"/>
                </a:solidFill>
              </a:rPr>
              <a:t>From JLab12 to EIC</a:t>
            </a:r>
          </a:p>
        </p:txBody>
      </p:sp>
      <p:sp>
        <p:nvSpPr>
          <p:cNvPr id="78854" name="Line 3"/>
          <p:cNvSpPr>
            <a:spLocks noChangeShapeType="1"/>
          </p:cNvSpPr>
          <p:nvPr/>
        </p:nvSpPr>
        <p:spPr bwMode="auto">
          <a:xfrm>
            <a:off x="0" y="762000"/>
            <a:ext cx="914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8855" name="Text Box 4"/>
          <p:cNvSpPr txBox="1">
            <a:spLocks noChangeArrowheads="1"/>
          </p:cNvSpPr>
          <p:nvPr/>
        </p:nvSpPr>
        <p:spPr bwMode="auto">
          <a:xfrm>
            <a:off x="152400" y="5562600"/>
            <a:ext cx="7315200" cy="830263"/>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sz="1600">
                <a:latin typeface="Times New Roman" pitchFamily="18" charset="0"/>
              </a:rPr>
              <a:t>Study of high </a:t>
            </a:r>
            <a:r>
              <a:rPr lang="en-US" sz="1600" b="1">
                <a:latin typeface="Times New Roman" pitchFamily="18" charset="0"/>
              </a:rPr>
              <a:t>x </a:t>
            </a:r>
            <a:r>
              <a:rPr lang="en-US" sz="1600">
                <a:latin typeface="Times New Roman" pitchFamily="18" charset="0"/>
              </a:rPr>
              <a:t>domain  requires high luminosity, low </a:t>
            </a:r>
            <a:r>
              <a:rPr lang="en-US" sz="1600" b="1">
                <a:latin typeface="Times New Roman" pitchFamily="18" charset="0"/>
              </a:rPr>
              <a:t>x</a:t>
            </a:r>
            <a:r>
              <a:rPr lang="en-US" sz="1600">
                <a:latin typeface="Times New Roman" pitchFamily="18" charset="0"/>
              </a:rPr>
              <a:t> higher energies </a:t>
            </a:r>
          </a:p>
          <a:p>
            <a:pPr eaLnBrk="1" hangingPunct="1">
              <a:buFont typeface="Arial" pitchFamily="34" charset="0"/>
              <a:buChar char="•"/>
            </a:pPr>
            <a:r>
              <a:rPr lang="en-US" sz="1600">
                <a:latin typeface="Times New Roman" pitchFamily="18" charset="0"/>
              </a:rPr>
              <a:t>Wide range in Q</a:t>
            </a:r>
            <a:r>
              <a:rPr lang="en-US" sz="1600" baseline="30000">
                <a:latin typeface="Times New Roman" pitchFamily="18" charset="0"/>
              </a:rPr>
              <a:t>2</a:t>
            </a:r>
            <a:r>
              <a:rPr lang="en-US" sz="1600">
                <a:latin typeface="Times New Roman" pitchFamily="18" charset="0"/>
              </a:rPr>
              <a:t> is crucial to study the evolution</a:t>
            </a:r>
          </a:p>
          <a:p>
            <a:pPr eaLnBrk="1" hangingPunct="1">
              <a:buFont typeface="Arial" pitchFamily="34" charset="0"/>
              <a:buChar char="•"/>
            </a:pPr>
            <a:r>
              <a:rPr lang="en-US" sz="1600">
                <a:latin typeface="Times New Roman" pitchFamily="18" charset="0"/>
              </a:rPr>
              <a:t>Overlap of EIC and JLab12 in the valence region will be crucial for the TMD program</a:t>
            </a:r>
          </a:p>
        </p:txBody>
      </p:sp>
      <p:sp>
        <p:nvSpPr>
          <p:cNvPr id="78856" name="Rectangle 20"/>
          <p:cNvSpPr>
            <a:spLocks noChangeArrowheads="1"/>
          </p:cNvSpPr>
          <p:nvPr/>
        </p:nvSpPr>
        <p:spPr bwMode="auto">
          <a:xfrm>
            <a:off x="4572000" y="812800"/>
            <a:ext cx="4419600" cy="1631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2000">
                <a:latin typeface="Times New Roman" pitchFamily="18" charset="0"/>
              </a:rPr>
              <a:t>JLab@</a:t>
            </a:r>
            <a:r>
              <a:rPr lang="en-US" sz="2000">
                <a:solidFill>
                  <a:srgbClr val="0000FF"/>
                </a:solidFill>
                <a:latin typeface="Times New Roman" pitchFamily="18" charset="0"/>
              </a:rPr>
              <a:t>12</a:t>
            </a:r>
            <a:r>
              <a:rPr lang="en-US" sz="2000">
                <a:latin typeface="Times New Roman" pitchFamily="18" charset="0"/>
              </a:rPr>
              <a:t>GeV (25/</a:t>
            </a:r>
            <a:r>
              <a:rPr lang="en-US" sz="2000">
                <a:solidFill>
                  <a:schemeClr val="accent2"/>
                </a:solidFill>
                <a:latin typeface="Times New Roman" pitchFamily="18" charset="0"/>
              </a:rPr>
              <a:t>50</a:t>
            </a:r>
            <a:r>
              <a:rPr lang="en-US" sz="2000">
                <a:latin typeface="Times New Roman" pitchFamily="18" charset="0"/>
              </a:rPr>
              <a:t>/75)</a:t>
            </a:r>
          </a:p>
          <a:p>
            <a:pPr>
              <a:buFont typeface="Wingdings" pitchFamily="2" charset="2"/>
              <a:buChar char="à"/>
            </a:pPr>
            <a:r>
              <a:rPr lang="en-US" sz="2000">
                <a:solidFill>
                  <a:srgbClr val="0000FF"/>
                </a:solidFill>
                <a:latin typeface="Times New Roman" pitchFamily="18" charset="0"/>
                <a:sym typeface="Wingdings" pitchFamily="2" charset="2"/>
              </a:rPr>
              <a:t>0.1&lt;</a:t>
            </a:r>
            <a:r>
              <a:rPr lang="en-US" sz="2000" i="1">
                <a:solidFill>
                  <a:srgbClr val="0000FF"/>
                </a:solidFill>
                <a:latin typeface="Times New Roman" pitchFamily="18" charset="0"/>
                <a:sym typeface="Wingdings" pitchFamily="2" charset="2"/>
              </a:rPr>
              <a:t>x</a:t>
            </a:r>
            <a:r>
              <a:rPr lang="en-US" sz="2000" i="1" baseline="-25000">
                <a:solidFill>
                  <a:srgbClr val="0000FF"/>
                </a:solidFill>
                <a:latin typeface="Times New Roman" pitchFamily="18" charset="0"/>
                <a:sym typeface="Wingdings" pitchFamily="2" charset="2"/>
              </a:rPr>
              <a:t>B</a:t>
            </a:r>
            <a:r>
              <a:rPr lang="en-US" sz="2000">
                <a:solidFill>
                  <a:srgbClr val="0000FF"/>
                </a:solidFill>
                <a:latin typeface="Times New Roman" pitchFamily="18" charset="0"/>
                <a:sym typeface="Wingdings" pitchFamily="2" charset="2"/>
              </a:rPr>
              <a:t>&lt;0.7</a:t>
            </a:r>
            <a:r>
              <a:rPr lang="en-US" sz="2000">
                <a:latin typeface="Times New Roman" pitchFamily="18" charset="0"/>
                <a:sym typeface="Wingdings" pitchFamily="2" charset="2"/>
              </a:rPr>
              <a:t> </a:t>
            </a:r>
            <a:r>
              <a:rPr lang="en-US" sz="2000">
                <a:solidFill>
                  <a:srgbClr val="0000FF"/>
                </a:solidFill>
                <a:latin typeface="Times New Roman" pitchFamily="18" charset="0"/>
                <a:sym typeface="Wingdings" pitchFamily="2" charset="2"/>
              </a:rPr>
              <a:t>:</a:t>
            </a:r>
            <a:r>
              <a:rPr lang="en-US" sz="2000">
                <a:latin typeface="Times New Roman" pitchFamily="18" charset="0"/>
                <a:sym typeface="Wingdings" pitchFamily="2" charset="2"/>
              </a:rPr>
              <a:t> valence quarks</a:t>
            </a:r>
          </a:p>
          <a:p>
            <a:r>
              <a:rPr lang="en-US" sz="2000">
                <a:solidFill>
                  <a:schemeClr val="accent2"/>
                </a:solidFill>
                <a:latin typeface="Times New Roman" pitchFamily="18" charset="0"/>
              </a:rPr>
              <a:t>EIC   </a:t>
            </a:r>
            <a:r>
              <a:rPr lang="en-US" sz="2000"/>
              <a:t>√s = 140, 50</a:t>
            </a:r>
            <a:r>
              <a:rPr lang="en-US" sz="2000">
                <a:solidFill>
                  <a:srgbClr val="0000FF"/>
                </a:solidFill>
              </a:rPr>
              <a:t>, 15 </a:t>
            </a:r>
            <a:r>
              <a:rPr lang="en-US" sz="2000"/>
              <a:t>GeV </a:t>
            </a:r>
            <a:endParaRPr lang="en-US" sz="2000">
              <a:latin typeface="Times New Roman" pitchFamily="18" charset="0"/>
              <a:sym typeface="Wingdings" pitchFamily="2" charset="2"/>
            </a:endParaRPr>
          </a:p>
          <a:p>
            <a:pPr>
              <a:buFont typeface="Wingdings" pitchFamily="2" charset="2"/>
              <a:buChar char="à"/>
            </a:pPr>
            <a:r>
              <a:rPr lang="en-US" sz="2000">
                <a:solidFill>
                  <a:srgbClr val="0000FF"/>
                </a:solidFill>
                <a:latin typeface="Times New Roman" pitchFamily="18" charset="0"/>
                <a:sym typeface="Wingdings" pitchFamily="2" charset="2"/>
              </a:rPr>
              <a:t>10</a:t>
            </a:r>
            <a:r>
              <a:rPr lang="en-US" sz="2000" baseline="30000">
                <a:solidFill>
                  <a:srgbClr val="0000FF"/>
                </a:solidFill>
                <a:latin typeface="Times New Roman" pitchFamily="18" charset="0"/>
                <a:sym typeface="Wingdings" pitchFamily="2" charset="2"/>
              </a:rPr>
              <a:t>-4</a:t>
            </a:r>
            <a:r>
              <a:rPr lang="en-US" sz="2000">
                <a:solidFill>
                  <a:srgbClr val="0000FF"/>
                </a:solidFill>
                <a:latin typeface="Times New Roman" pitchFamily="18" charset="0"/>
                <a:sym typeface="Wingdings" pitchFamily="2" charset="2"/>
              </a:rPr>
              <a:t>&lt;</a:t>
            </a:r>
            <a:r>
              <a:rPr lang="en-US" sz="2000" i="1">
                <a:solidFill>
                  <a:srgbClr val="0000FF"/>
                </a:solidFill>
                <a:latin typeface="Times New Roman" pitchFamily="18" charset="0"/>
                <a:sym typeface="Wingdings" pitchFamily="2" charset="2"/>
              </a:rPr>
              <a:t>x</a:t>
            </a:r>
            <a:r>
              <a:rPr lang="en-US" sz="2000" i="1" baseline="-25000">
                <a:solidFill>
                  <a:srgbClr val="0000FF"/>
                </a:solidFill>
                <a:latin typeface="Times New Roman" pitchFamily="18" charset="0"/>
                <a:sym typeface="Wingdings" pitchFamily="2" charset="2"/>
              </a:rPr>
              <a:t>B</a:t>
            </a:r>
            <a:r>
              <a:rPr lang="en-US" sz="2000">
                <a:solidFill>
                  <a:srgbClr val="0000FF"/>
                </a:solidFill>
                <a:latin typeface="Times New Roman" pitchFamily="18" charset="0"/>
                <a:sym typeface="Wingdings" pitchFamily="2" charset="2"/>
              </a:rPr>
              <a:t>&lt;</a:t>
            </a:r>
            <a:r>
              <a:rPr lang="en-US" sz="2000">
                <a:solidFill>
                  <a:schemeClr val="accent2"/>
                </a:solidFill>
                <a:latin typeface="Times New Roman" pitchFamily="18" charset="0"/>
                <a:sym typeface="Wingdings" pitchFamily="2" charset="2"/>
              </a:rPr>
              <a:t>0.3:</a:t>
            </a:r>
            <a:r>
              <a:rPr lang="en-US" sz="2000" i="1">
                <a:solidFill>
                  <a:srgbClr val="0000FF"/>
                </a:solidFill>
                <a:latin typeface="Times New Roman" pitchFamily="18" charset="0"/>
                <a:sym typeface="Wingdings" pitchFamily="2" charset="2"/>
              </a:rPr>
              <a:t> </a:t>
            </a:r>
            <a:r>
              <a:rPr lang="en-US" sz="2000">
                <a:latin typeface="Times New Roman" pitchFamily="18" charset="0"/>
                <a:sym typeface="Wingdings" pitchFamily="2" charset="2"/>
              </a:rPr>
              <a:t>gluons </a:t>
            </a:r>
            <a:r>
              <a:rPr lang="en-US" sz="2000">
                <a:solidFill>
                  <a:schemeClr val="accent2"/>
                </a:solidFill>
                <a:latin typeface="Times New Roman" pitchFamily="18" charset="0"/>
                <a:sym typeface="Wingdings" pitchFamily="2" charset="2"/>
              </a:rPr>
              <a:t>and quarks, higher P</a:t>
            </a:r>
            <a:r>
              <a:rPr lang="en-US" sz="2000" baseline="-25000">
                <a:solidFill>
                  <a:schemeClr val="accent2"/>
                </a:solidFill>
                <a:latin typeface="Times New Roman" pitchFamily="18" charset="0"/>
                <a:sym typeface="Wingdings" pitchFamily="2" charset="2"/>
              </a:rPr>
              <a:t>T</a:t>
            </a:r>
            <a:r>
              <a:rPr lang="en-US" sz="2000">
                <a:solidFill>
                  <a:schemeClr val="accent2"/>
                </a:solidFill>
                <a:latin typeface="Times New Roman" pitchFamily="18" charset="0"/>
                <a:sym typeface="Wingdings" pitchFamily="2" charset="2"/>
              </a:rPr>
              <a:t> and Q</a:t>
            </a:r>
            <a:r>
              <a:rPr lang="en-US" sz="2000" baseline="30000">
                <a:solidFill>
                  <a:schemeClr val="accent2"/>
                </a:solidFill>
                <a:latin typeface="Times New Roman" pitchFamily="18" charset="0"/>
                <a:sym typeface="Wingdings" pitchFamily="2" charset="2"/>
              </a:rPr>
              <a:t>2</a:t>
            </a:r>
            <a:r>
              <a:rPr lang="en-US" sz="2000">
                <a:solidFill>
                  <a:schemeClr val="accent2"/>
                </a:solidFill>
                <a:latin typeface="Times New Roman" pitchFamily="18" charset="0"/>
                <a:sym typeface="Wingdings" pitchFamily="2" charset="2"/>
              </a:rPr>
              <a:t>. </a:t>
            </a:r>
            <a:endParaRPr lang="en-US" sz="2000">
              <a:latin typeface="Times New Roman" pitchFamily="18" charset="0"/>
              <a:sym typeface="Wingdings" pitchFamily="2" charset="2"/>
            </a:endParaRPr>
          </a:p>
        </p:txBody>
      </p:sp>
      <p:sp>
        <p:nvSpPr>
          <p:cNvPr id="78857" name="Rectangle 33"/>
          <p:cNvSpPr>
            <a:spLocks noChangeArrowheads="1"/>
          </p:cNvSpPr>
          <p:nvPr/>
        </p:nvSpPr>
        <p:spPr bwMode="auto">
          <a:xfrm>
            <a:off x="6400800" y="26670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a:t>Aybat,Prokudin&amp;Rogers hep:1112.4423</a:t>
            </a:r>
          </a:p>
          <a:p>
            <a:r>
              <a:rPr lang="en-US" sz="900"/>
              <a:t>Sun &amp; Yuan arXiv:1304.5037</a:t>
            </a:r>
          </a:p>
        </p:txBody>
      </p:sp>
      <p:pic>
        <p:nvPicPr>
          <p:cNvPr id="78858" name="Picture 10"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4800600"/>
            <a:ext cx="350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9" name="Group 27"/>
          <p:cNvGrpSpPr>
            <a:grpSpLocks/>
          </p:cNvGrpSpPr>
          <p:nvPr/>
        </p:nvGrpSpPr>
        <p:grpSpPr bwMode="auto">
          <a:xfrm>
            <a:off x="0" y="1066800"/>
            <a:ext cx="4495800" cy="3657600"/>
            <a:chOff x="51" y="1248"/>
            <a:chExt cx="2763" cy="2508"/>
          </a:xfrm>
        </p:grpSpPr>
        <p:pic>
          <p:nvPicPr>
            <p:cNvPr id="78862" name="Picture 28" descr="eicencvsclasxqlin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 y="1248"/>
              <a:ext cx="2688" cy="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3" name="Text Box 29"/>
            <p:cNvSpPr txBox="1">
              <a:spLocks noChangeArrowheads="1"/>
            </p:cNvSpPr>
            <p:nvPr/>
          </p:nvSpPr>
          <p:spPr bwMode="auto">
            <a:xfrm>
              <a:off x="1008" y="2880"/>
              <a:ext cx="54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JLab12</a:t>
              </a:r>
            </a:p>
          </p:txBody>
        </p:sp>
        <p:sp>
          <p:nvSpPr>
            <p:cNvPr id="78864" name="Text Box 30"/>
            <p:cNvSpPr txBox="1">
              <a:spLocks noChangeArrowheads="1"/>
            </p:cNvSpPr>
            <p:nvPr/>
          </p:nvSpPr>
          <p:spPr bwMode="auto">
            <a:xfrm>
              <a:off x="379" y="2136"/>
              <a:ext cx="86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solidFill>
                    <a:srgbClr val="FFFF00"/>
                  </a:solidFill>
                </a:rPr>
                <a:t>EIC@Jlab/BNL</a:t>
              </a:r>
            </a:p>
          </p:txBody>
        </p:sp>
        <p:sp>
          <p:nvSpPr>
            <p:cNvPr id="78865" name="Text Box 31"/>
            <p:cNvSpPr txBox="1">
              <a:spLocks noChangeArrowheads="1"/>
            </p:cNvSpPr>
            <p:nvPr/>
          </p:nvSpPr>
          <p:spPr bwMode="auto">
            <a:xfrm>
              <a:off x="423" y="2554"/>
              <a:ext cx="705"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EIC@HIAF</a:t>
              </a:r>
            </a:p>
            <a:p>
              <a:pPr eaLnBrk="1" hangingPunct="1"/>
              <a:r>
                <a:rPr lang="en-US" sz="1400"/>
                <a:t>ENC@FAIR </a:t>
              </a:r>
              <a:endParaRPr lang="en-US" sz="1400">
                <a:solidFill>
                  <a:srgbClr val="FF3300"/>
                </a:solidFill>
              </a:endParaRPr>
            </a:p>
          </p:txBody>
        </p:sp>
        <p:sp>
          <p:nvSpPr>
            <p:cNvPr id="78866" name="Text Box 32"/>
            <p:cNvSpPr txBox="1">
              <a:spLocks noChangeArrowheads="1"/>
            </p:cNvSpPr>
            <p:nvPr/>
          </p:nvSpPr>
          <p:spPr bwMode="auto">
            <a:xfrm rot="-5400000">
              <a:off x="42" y="1357"/>
              <a:ext cx="23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Q</a:t>
              </a:r>
              <a:r>
                <a:rPr lang="en-US" sz="2000" baseline="30000"/>
                <a:t>2</a:t>
              </a:r>
            </a:p>
          </p:txBody>
        </p:sp>
      </p:grpSp>
      <p:sp>
        <p:nvSpPr>
          <p:cNvPr id="78860" name="Rectangle 1"/>
          <p:cNvSpPr>
            <a:spLocks noChangeArrowheads="1"/>
          </p:cNvSpPr>
          <p:nvPr/>
        </p:nvSpPr>
        <p:spPr bwMode="auto">
          <a:xfrm>
            <a:off x="7924800" y="5334000"/>
            <a:ext cx="1109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t>Tanja Horn </a:t>
            </a:r>
          </a:p>
        </p:txBody>
      </p:sp>
      <p:pic>
        <p:nvPicPr>
          <p:cNvPr id="78861"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94588" y="5354638"/>
            <a:ext cx="4826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smtClean="0">
                <a:ea typeface="ＭＳ Ｐゴシック" pitchFamily="34" charset="-128"/>
              </a:rPr>
              <a:t>Dihadron production</a:t>
            </a:r>
          </a:p>
        </p:txBody>
      </p:sp>
      <p:sp>
        <p:nvSpPr>
          <p:cNvPr id="8089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8090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B65C4F0-7CB8-4DDA-9CC2-8165911E7314}" type="slidenum">
              <a:rPr lang="en-US" sz="1400"/>
              <a:pPr eaLnBrk="1" hangingPunct="1"/>
              <a:t>35</a:t>
            </a:fld>
            <a:endParaRPr lang="en-US" sz="1400"/>
          </a:p>
        </p:txBody>
      </p:sp>
      <p:pic>
        <p:nvPicPr>
          <p:cNvPr id="8090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066800"/>
            <a:ext cx="28956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23"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447800"/>
            <a:ext cx="2309813" cy="334963"/>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80903" name="TextBox 25"/>
          <p:cNvSpPr txBox="1">
            <a:spLocks noChangeArrowheads="1"/>
          </p:cNvSpPr>
          <p:nvPr/>
        </p:nvSpPr>
        <p:spPr bwMode="auto">
          <a:xfrm>
            <a:off x="152400" y="5029200"/>
            <a:ext cx="5334000" cy="923925"/>
          </a:xfrm>
          <a:prstGeom prst="rect">
            <a:avLst/>
          </a:prstGeom>
          <a:solidFill>
            <a:srgbClr val="FCE6D8"/>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Dihadron productions offers exciting possibility to access transversity distribution as we deal with the product of functions instead of convolution</a:t>
            </a:r>
          </a:p>
        </p:txBody>
      </p:sp>
      <p:pic>
        <p:nvPicPr>
          <p:cNvPr id="80904"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914400"/>
            <a:ext cx="91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1" descr="Screen shot 2012-05-23 at 12.21.10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13" y="2209800"/>
            <a:ext cx="43005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6" name="Group 7"/>
          <p:cNvGrpSpPr>
            <a:grpSpLocks/>
          </p:cNvGrpSpPr>
          <p:nvPr/>
        </p:nvGrpSpPr>
        <p:grpSpPr bwMode="auto">
          <a:xfrm>
            <a:off x="381000" y="914400"/>
            <a:ext cx="1855788" cy="1252538"/>
            <a:chOff x="192" y="1920"/>
            <a:chExt cx="1169" cy="789"/>
          </a:xfrm>
        </p:grpSpPr>
        <p:pic>
          <p:nvPicPr>
            <p:cNvPr id="80918" name="Picture 4" descr="targetfra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 y="2160"/>
              <a:ext cx="864"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9" name="Text Box 32"/>
            <p:cNvSpPr txBox="1">
              <a:spLocks noChangeArrowheads="1"/>
            </p:cNvSpPr>
            <p:nvPr/>
          </p:nvSpPr>
          <p:spPr bwMode="auto">
            <a:xfrm>
              <a:off x="1056" y="1920"/>
              <a:ext cx="25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b="1"/>
                <a:t>h</a:t>
              </a:r>
              <a:r>
                <a:rPr lang="en-US" b="1" baseline="-25000"/>
                <a:t>1</a:t>
              </a:r>
            </a:p>
          </p:txBody>
        </p:sp>
        <p:sp>
          <p:nvSpPr>
            <p:cNvPr id="80920" name="Line 10"/>
            <p:cNvSpPr>
              <a:spLocks noChangeShapeType="1"/>
            </p:cNvSpPr>
            <p:nvPr/>
          </p:nvSpPr>
          <p:spPr bwMode="auto">
            <a:xfrm flipV="1">
              <a:off x="953" y="2160"/>
              <a:ext cx="192" cy="4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0921" name="Line 11"/>
            <p:cNvSpPr>
              <a:spLocks noChangeShapeType="1"/>
            </p:cNvSpPr>
            <p:nvPr/>
          </p:nvSpPr>
          <p:spPr bwMode="auto">
            <a:xfrm>
              <a:off x="953" y="2221"/>
              <a:ext cx="199" cy="3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0922" name="Text Box 32"/>
            <p:cNvSpPr txBox="1">
              <a:spLocks noChangeArrowheads="1"/>
            </p:cNvSpPr>
            <p:nvPr/>
          </p:nvSpPr>
          <p:spPr bwMode="auto">
            <a:xfrm>
              <a:off x="1104" y="2160"/>
              <a:ext cx="25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b="1"/>
                <a:t>h</a:t>
              </a:r>
              <a:r>
                <a:rPr lang="en-US" b="1" baseline="-25000"/>
                <a:t>2</a:t>
              </a:r>
            </a:p>
          </p:txBody>
        </p:sp>
      </p:grpSp>
      <p:pic>
        <p:nvPicPr>
          <p:cNvPr id="80907" name="Picture 16" descr="Screen shot 2013-05-27 at 12.35.54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2895600"/>
            <a:ext cx="3098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108" descr="B-logo-sm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2057400"/>
            <a:ext cx="6096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1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1000" y="2057400"/>
            <a:ext cx="8382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0" name="Picture 34" descr="new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3429000"/>
            <a:ext cx="1524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1" name="Picture 3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9800" y="3371850"/>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80912" name="Picture 36" descr="des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57800" y="3352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13" name="Group 65"/>
          <p:cNvGrpSpPr>
            <a:grpSpLocks/>
          </p:cNvGrpSpPr>
          <p:nvPr/>
        </p:nvGrpSpPr>
        <p:grpSpPr bwMode="auto">
          <a:xfrm>
            <a:off x="8458200" y="3352800"/>
            <a:ext cx="582613" cy="590550"/>
            <a:chOff x="5088" y="576"/>
            <a:chExt cx="367" cy="372"/>
          </a:xfrm>
        </p:grpSpPr>
        <p:pic>
          <p:nvPicPr>
            <p:cNvPr id="80916" name="Picture 66" descr="center_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88" y="576"/>
              <a:ext cx="367"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7" name="Text Box 67"/>
            <p:cNvSpPr txBox="1">
              <a:spLocks noChangeArrowheads="1"/>
            </p:cNvSpPr>
            <p:nvPr/>
          </p:nvSpPr>
          <p:spPr bwMode="auto">
            <a:xfrm>
              <a:off x="5088" y="739"/>
              <a:ext cx="31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b="1">
                  <a:latin typeface="Times New Roman" pitchFamily="18" charset="0"/>
                </a:rPr>
                <a:t>BNL</a:t>
              </a:r>
            </a:p>
          </p:txBody>
        </p:sp>
      </p:grpSp>
      <p:pic>
        <p:nvPicPr>
          <p:cNvPr id="80914" name="Picture 2" descr="Screen shot 2012-06-18 at 9.21.55 AM.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867400" y="4114800"/>
            <a:ext cx="31242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5" name="Rectangle 11"/>
          <p:cNvSpPr>
            <a:spLocks noChangeArrowheads="1"/>
          </p:cNvSpPr>
          <p:nvPr/>
        </p:nvSpPr>
        <p:spPr bwMode="auto">
          <a:xfrm>
            <a:off x="7315200" y="5499100"/>
            <a:ext cx="1479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arXiv:1106.5897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8" descr="Screen shot 2013-05-27 at 1.02.1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219200"/>
            <a:ext cx="1781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JLab PAC39 </a:t>
            </a:r>
          </a:p>
        </p:txBody>
      </p:sp>
      <p:sp>
        <p:nvSpPr>
          <p:cNvPr id="8294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6A7165A-FF0F-4539-891C-234037099B92}" type="slidenum">
              <a:rPr lang="en-US" sz="1400"/>
              <a:pPr eaLnBrk="1" hangingPunct="1"/>
              <a:t>36</a:t>
            </a:fld>
            <a:endParaRPr lang="en-US" sz="1400"/>
          </a:p>
        </p:txBody>
      </p:sp>
      <p:sp>
        <p:nvSpPr>
          <p:cNvPr id="82949" name="Rectangle 2"/>
          <p:cNvSpPr>
            <a:spLocks noGrp="1" noChangeArrowheads="1"/>
          </p:cNvSpPr>
          <p:nvPr>
            <p:ph type="title"/>
          </p:nvPr>
        </p:nvSpPr>
        <p:spPr/>
        <p:txBody>
          <a:bodyPr/>
          <a:lstStyle/>
          <a:p>
            <a:pPr eaLnBrk="1" hangingPunct="1"/>
            <a:r>
              <a:rPr lang="en-US" sz="3200" smtClean="0">
                <a:ea typeface="ＭＳ Ｐゴシック" pitchFamily="34" charset="-128"/>
              </a:rPr>
              <a:t>Dihadron production at JLab12 </a:t>
            </a:r>
          </a:p>
        </p:txBody>
      </p:sp>
      <p:pic>
        <p:nvPicPr>
          <p:cNvPr id="82950" name="Picture 3" descr="CLAS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12954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1" descr="Screen shot 2012-06-07 at 6.43.1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0975" y="4267200"/>
            <a:ext cx="3451225"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TextBox 19"/>
          <p:cNvSpPr txBox="1">
            <a:spLocks noChangeArrowheads="1"/>
          </p:cNvSpPr>
          <p:nvPr/>
        </p:nvSpPr>
        <p:spPr bwMode="auto">
          <a:xfrm>
            <a:off x="228600" y="914400"/>
            <a:ext cx="316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Measurements with polarized protons </a:t>
            </a:r>
          </a:p>
        </p:txBody>
      </p:sp>
      <p:sp>
        <p:nvSpPr>
          <p:cNvPr id="82953" name="TextBox 22"/>
          <p:cNvSpPr txBox="1">
            <a:spLocks noChangeArrowheads="1"/>
          </p:cNvSpPr>
          <p:nvPr/>
        </p:nvSpPr>
        <p:spPr bwMode="auto">
          <a:xfrm>
            <a:off x="5334000" y="914400"/>
            <a:ext cx="3268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Measurements with polarized neutrons</a:t>
            </a:r>
          </a:p>
        </p:txBody>
      </p:sp>
      <p:sp>
        <p:nvSpPr>
          <p:cNvPr id="82954" name="TextBox 24"/>
          <p:cNvSpPr txBox="1">
            <a:spLocks noChangeArrowheads="1"/>
          </p:cNvSpPr>
          <p:nvPr/>
        </p:nvSpPr>
        <p:spPr bwMode="auto">
          <a:xfrm>
            <a:off x="381000" y="12192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CLAS12</a:t>
            </a:r>
          </a:p>
        </p:txBody>
      </p:sp>
      <p:sp>
        <p:nvSpPr>
          <p:cNvPr id="82955" name="TextBox 25"/>
          <p:cNvSpPr txBox="1">
            <a:spLocks noChangeArrowheads="1"/>
          </p:cNvSpPr>
          <p:nvPr/>
        </p:nvSpPr>
        <p:spPr bwMode="auto">
          <a:xfrm>
            <a:off x="5880100" y="12954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SoLID</a:t>
            </a:r>
          </a:p>
        </p:txBody>
      </p:sp>
      <p:pic>
        <p:nvPicPr>
          <p:cNvPr id="82956" name="Picture 1" descr="Screen shot 2012-06-07 at 6.45.3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281238"/>
            <a:ext cx="388620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7" name="Picture 27" descr="Screen shot 2013-05-27 at 1.03.07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286000"/>
            <a:ext cx="3727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8" name="Picture 29" descr="Screen shot 2013-05-27 at 1.09.59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371600"/>
            <a:ext cx="24939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31" descr="Screen shot 2013-05-27 at 1.11.53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97600" y="4864100"/>
            <a:ext cx="28702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0" name="Picture 16" descr="Screen shot 2013-05-31 at 12.35.52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5029200"/>
            <a:ext cx="2667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 descr="Screen shot 2012-06-01 at 9.20.54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22625" y="4114800"/>
            <a:ext cx="32543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4" descr="screenshot_07.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0668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2"/>
          <p:cNvSpPr>
            <a:spLocks noGrp="1" noChangeArrowheads="1"/>
          </p:cNvSpPr>
          <p:nvPr>
            <p:ph type="title"/>
          </p:nvPr>
        </p:nvSpPr>
        <p:spPr>
          <a:xfrm>
            <a:off x="990600" y="-19050"/>
            <a:ext cx="6324600" cy="685800"/>
          </a:xfrm>
        </p:spPr>
        <p:txBody>
          <a:bodyPr/>
          <a:lstStyle/>
          <a:p>
            <a:pPr eaLnBrk="1" hangingPunct="1"/>
            <a:r>
              <a:rPr lang="en-US" b="1" smtClean="0">
                <a:ea typeface="ＭＳ Ｐゴシック" pitchFamily="34" charset="-128"/>
              </a:rPr>
              <a:t>3D structure: GPDs</a:t>
            </a:r>
          </a:p>
        </p:txBody>
      </p:sp>
      <p:sp>
        <p:nvSpPr>
          <p:cNvPr id="83973" name="Text Box 3"/>
          <p:cNvSpPr txBox="1">
            <a:spLocks noChangeArrowheads="1"/>
          </p:cNvSpPr>
          <p:nvPr/>
        </p:nvSpPr>
        <p:spPr bwMode="auto">
          <a:xfrm>
            <a:off x="1219200" y="6096000"/>
            <a:ext cx="6934200" cy="646113"/>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Spin-azimuthal asymmetries in hard exclusive photon (DVCS) production give access to underlying chiral-even GPDs</a:t>
            </a:r>
          </a:p>
        </p:txBody>
      </p:sp>
      <p:sp>
        <p:nvSpPr>
          <p:cNvPr id="4" name="Rectangle 3"/>
          <p:cNvSpPr>
            <a:spLocks noChangeArrowheads="1"/>
          </p:cNvSpPr>
          <p:nvPr/>
        </p:nvSpPr>
        <p:spPr bwMode="auto">
          <a:xfrm>
            <a:off x="3886200" y="1066800"/>
            <a:ext cx="1143000" cy="1981200"/>
          </a:xfrm>
          <a:prstGeom prst="rect">
            <a:avLst/>
          </a:prstGeom>
          <a:noFill/>
          <a:ln w="9525">
            <a:solidFill>
              <a:srgbClr val="3366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sp>
        <p:nvSpPr>
          <p:cNvPr id="35" name="Rectangle 34"/>
          <p:cNvSpPr>
            <a:spLocks noChangeArrowheads="1"/>
          </p:cNvSpPr>
          <p:nvPr/>
        </p:nvSpPr>
        <p:spPr bwMode="auto">
          <a:xfrm>
            <a:off x="5068888" y="1066800"/>
            <a:ext cx="838200" cy="1981200"/>
          </a:xfrm>
          <a:prstGeom prst="rect">
            <a:avLst/>
          </a:prstGeom>
          <a:noFill/>
          <a:ln w="952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cxnSp>
        <p:nvCxnSpPr>
          <p:cNvPr id="6" name="Straight Arrow Connector 5"/>
          <p:cNvCxnSpPr>
            <a:cxnSpLocks noChangeShapeType="1"/>
          </p:cNvCxnSpPr>
          <p:nvPr/>
        </p:nvCxnSpPr>
        <p:spPr bwMode="auto">
          <a:xfrm>
            <a:off x="4495800" y="3048000"/>
            <a:ext cx="1219200" cy="152400"/>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83977" name="Picture 13"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27425" y="3810000"/>
            <a:ext cx="2852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8"/>
          <p:cNvGrpSpPr>
            <a:grpSpLocks/>
          </p:cNvGrpSpPr>
          <p:nvPr/>
        </p:nvGrpSpPr>
        <p:grpSpPr bwMode="auto">
          <a:xfrm>
            <a:off x="5972175" y="990600"/>
            <a:ext cx="2992438" cy="2733675"/>
            <a:chOff x="2667000" y="3289280"/>
            <a:chExt cx="2992191" cy="2733497"/>
          </a:xfrm>
        </p:grpSpPr>
        <p:pic>
          <p:nvPicPr>
            <p:cNvPr id="84036" name="Picture 9" descr="Screen shot 2012-05-30 at 7.19.21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886200"/>
              <a:ext cx="270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37" name="TextBox 10"/>
            <p:cNvSpPr txBox="1">
              <a:spLocks noChangeArrowheads="1"/>
            </p:cNvSpPr>
            <p:nvPr/>
          </p:nvSpPr>
          <p:spPr bwMode="auto">
            <a:xfrm>
              <a:off x="2667000" y="3810000"/>
              <a:ext cx="801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100"/>
                <a:t>Q</a:t>
              </a:r>
              <a:r>
                <a:rPr lang="en-US" sz="1100" baseline="30000"/>
                <a:t>2 </a:t>
              </a:r>
              <a:r>
                <a:rPr lang="en-US" sz="1100"/>
                <a:t>(GeV</a:t>
              </a:r>
              <a:r>
                <a:rPr lang="en-US" sz="1100" baseline="30000"/>
                <a:t>2</a:t>
              </a:r>
              <a:r>
                <a:rPr lang="en-US" sz="1100"/>
                <a:t>)</a:t>
              </a:r>
            </a:p>
          </p:txBody>
        </p:sp>
        <p:sp>
          <p:nvSpPr>
            <p:cNvPr id="84038" name="TextBox 44"/>
            <p:cNvSpPr txBox="1">
              <a:spLocks noChangeArrowheads="1"/>
            </p:cNvSpPr>
            <p:nvPr/>
          </p:nvSpPr>
          <p:spPr bwMode="auto">
            <a:xfrm>
              <a:off x="5105400" y="5715000"/>
              <a:ext cx="5537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    x</a:t>
              </a:r>
              <a:r>
                <a:rPr lang="en-US" sz="1400" baseline="-25000"/>
                <a:t>B</a:t>
              </a:r>
            </a:p>
          </p:txBody>
        </p:sp>
        <p:sp>
          <p:nvSpPr>
            <p:cNvPr id="84039" name="TextBox 45"/>
            <p:cNvSpPr txBox="1">
              <a:spLocks noChangeArrowheads="1"/>
            </p:cNvSpPr>
            <p:nvPr/>
          </p:nvSpPr>
          <p:spPr bwMode="auto">
            <a:xfrm>
              <a:off x="4038600" y="3886200"/>
              <a:ext cx="923925" cy="369888"/>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E</a:t>
              </a:r>
              <a:r>
                <a:rPr lang="en-US" sz="1800" baseline="-25000"/>
                <a:t>im</a:t>
              </a:r>
              <a:r>
                <a:rPr lang="en-US" sz="1800"/>
                <a:t> vs t</a:t>
              </a:r>
              <a:r>
                <a:rPr lang="en-US" sz="1800" baseline="30000"/>
                <a:t> </a:t>
              </a:r>
              <a:endParaRPr lang="en-US" sz="1800"/>
            </a:p>
          </p:txBody>
        </p:sp>
        <p:pic>
          <p:nvPicPr>
            <p:cNvPr id="84040" name="Picture 11" descr="Screen shot 2012-05-30 at 7.29.18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14071" y="3289280"/>
              <a:ext cx="2903107" cy="4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41" name="TextBox 32"/>
            <p:cNvSpPr txBox="1">
              <a:spLocks noChangeArrowheads="1"/>
            </p:cNvSpPr>
            <p:nvPr/>
          </p:nvSpPr>
          <p:spPr bwMode="auto">
            <a:xfrm>
              <a:off x="4230199" y="5117961"/>
              <a:ext cx="1023665" cy="4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100" b="1"/>
                <a:t>JLab12</a:t>
              </a:r>
            </a:p>
            <a:p>
              <a:pPr eaLnBrk="1" hangingPunct="1"/>
              <a:r>
                <a:rPr lang="en-US" sz="1100" b="1"/>
                <a:t>PR12-12-010</a:t>
              </a:r>
            </a:p>
          </p:txBody>
        </p:sp>
      </p:grpSp>
      <p:sp>
        <p:nvSpPr>
          <p:cNvPr id="83979" name="TextBox 33"/>
          <p:cNvSpPr txBox="1">
            <a:spLocks noChangeArrowheads="1"/>
          </p:cNvSpPr>
          <p:nvPr/>
        </p:nvSpPr>
        <p:spPr bwMode="auto">
          <a:xfrm>
            <a:off x="3857625" y="4267200"/>
            <a:ext cx="9064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100"/>
              <a:t>CLAS 2012</a:t>
            </a:r>
          </a:p>
          <a:p>
            <a:pPr eaLnBrk="1" hangingPunct="1"/>
            <a:r>
              <a:rPr lang="en-US" sz="1100"/>
              <a:t>CLAS 2006</a:t>
            </a:r>
          </a:p>
          <a:p>
            <a:pPr eaLnBrk="1" hangingPunct="1"/>
            <a:r>
              <a:rPr lang="en-US" sz="1100"/>
              <a:t>HERMES</a:t>
            </a:r>
          </a:p>
        </p:txBody>
      </p:sp>
      <p:sp>
        <p:nvSpPr>
          <p:cNvPr id="36" name="Oval 35"/>
          <p:cNvSpPr>
            <a:spLocks noChangeArrowheads="1"/>
          </p:cNvSpPr>
          <p:nvPr/>
        </p:nvSpPr>
        <p:spPr bwMode="auto">
          <a:xfrm>
            <a:off x="3756025" y="4343400"/>
            <a:ext cx="76200" cy="76200"/>
          </a:xfrm>
          <a:prstGeom prst="ellipse">
            <a:avLst/>
          </a:prstGeom>
          <a:solidFill>
            <a:srgbClr val="FF0000"/>
          </a:solidFill>
          <a:ln w="9525">
            <a:solidFill>
              <a:srgbClr val="FF0000"/>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40" name="Oval 39"/>
          <p:cNvSpPr>
            <a:spLocks noChangeArrowheads="1"/>
          </p:cNvSpPr>
          <p:nvPr/>
        </p:nvSpPr>
        <p:spPr bwMode="auto">
          <a:xfrm>
            <a:off x="3756025" y="4495800"/>
            <a:ext cx="76200" cy="76200"/>
          </a:xfrm>
          <a:prstGeom prst="ellipse">
            <a:avLst/>
          </a:prstGeom>
          <a:solidFill>
            <a:srgbClr val="0000FF"/>
          </a:solidFill>
          <a:ln w="9525">
            <a:solidFill>
              <a:srgbClr val="0000FF"/>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41" name="Rectangle 40"/>
          <p:cNvSpPr>
            <a:spLocks noChangeArrowheads="1"/>
          </p:cNvSpPr>
          <p:nvPr/>
        </p:nvSpPr>
        <p:spPr bwMode="auto">
          <a:xfrm>
            <a:off x="3756025" y="4673600"/>
            <a:ext cx="76200" cy="76200"/>
          </a:xfrm>
          <a:prstGeom prst="rect">
            <a:avLst/>
          </a:prstGeom>
          <a:solidFill>
            <a:schemeClr val="bg1"/>
          </a:solidFill>
          <a:ln w="9525">
            <a:solidFill>
              <a:srgbClr val="0000F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83983" name="TextBox 41"/>
          <p:cNvSpPr txBox="1">
            <a:spLocks noChangeArrowheads="1"/>
          </p:cNvSpPr>
          <p:nvPr/>
        </p:nvSpPr>
        <p:spPr bwMode="auto">
          <a:xfrm>
            <a:off x="6934200" y="152400"/>
            <a:ext cx="1477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ep</a:t>
            </a:r>
            <a:r>
              <a:rPr lang="en-US">
                <a:latin typeface="Wingdings" pitchFamily="2" charset="2"/>
                <a:sym typeface="Wingdings" pitchFamily="2" charset="2"/>
              </a:rPr>
              <a:t></a:t>
            </a:r>
            <a:r>
              <a:rPr lang="en-US"/>
              <a:t>e</a:t>
            </a:r>
            <a:r>
              <a:rPr lang="ja-JP" altLang="en-US"/>
              <a:t>’</a:t>
            </a:r>
            <a:r>
              <a:rPr lang="en-US" altLang="ja-JP"/>
              <a:t>p</a:t>
            </a:r>
            <a:r>
              <a:rPr lang="en-US" altLang="ja-JP">
                <a:latin typeface="Symbol" pitchFamily="18" charset="2"/>
              </a:rPr>
              <a:t>g</a:t>
            </a:r>
            <a:endParaRPr lang="en-US" baseline="30000">
              <a:latin typeface="Symbol" pitchFamily="18" charset="2"/>
            </a:endParaRPr>
          </a:p>
        </p:txBody>
      </p:sp>
      <p:pic>
        <p:nvPicPr>
          <p:cNvPr id="83984" name="Picture 49" descr="Screen shot 2012-06-03 at 12.11.03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11113"/>
            <a:ext cx="1454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50"/>
          <p:cNvCxnSpPr>
            <a:cxnSpLocks noChangeShapeType="1"/>
          </p:cNvCxnSpPr>
          <p:nvPr/>
        </p:nvCxnSpPr>
        <p:spPr bwMode="auto">
          <a:xfrm flipH="1">
            <a:off x="3581400" y="2438400"/>
            <a:ext cx="1143000" cy="1143000"/>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83986" name="Group 66"/>
          <p:cNvGrpSpPr>
            <a:grpSpLocks/>
          </p:cNvGrpSpPr>
          <p:nvPr/>
        </p:nvGrpSpPr>
        <p:grpSpPr bwMode="auto">
          <a:xfrm>
            <a:off x="-7938" y="746125"/>
            <a:ext cx="3817938" cy="1692275"/>
            <a:chOff x="-7938" y="746125"/>
            <a:chExt cx="4592638" cy="1823593"/>
          </a:xfrm>
        </p:grpSpPr>
        <p:grpSp>
          <p:nvGrpSpPr>
            <p:cNvPr id="83993" name="Grouper 4"/>
            <p:cNvGrpSpPr>
              <a:grpSpLocks/>
            </p:cNvGrpSpPr>
            <p:nvPr/>
          </p:nvGrpSpPr>
          <p:grpSpPr bwMode="auto">
            <a:xfrm>
              <a:off x="-7938" y="866775"/>
              <a:ext cx="4592638" cy="1680763"/>
              <a:chOff x="9525" y="92075"/>
              <a:chExt cx="7780336" cy="2848368"/>
            </a:xfrm>
          </p:grpSpPr>
          <p:sp>
            <p:nvSpPr>
              <p:cNvPr id="83996" name="Freeform 3"/>
              <p:cNvSpPr>
                <a:spLocks/>
              </p:cNvSpPr>
              <p:nvPr/>
            </p:nvSpPr>
            <p:spPr bwMode="auto">
              <a:xfrm>
                <a:off x="4576762" y="212725"/>
                <a:ext cx="996950" cy="598488"/>
              </a:xfrm>
              <a:custGeom>
                <a:avLst/>
                <a:gdLst>
                  <a:gd name="T0" fmla="*/ 2147483647 w 308"/>
                  <a:gd name="T1" fmla="*/ 2147483647 h 226"/>
                  <a:gd name="T2" fmla="*/ 2147483647 w 308"/>
                  <a:gd name="T3" fmla="*/ 2147483647 h 226"/>
                  <a:gd name="T4" fmla="*/ 2147483647 w 308"/>
                  <a:gd name="T5" fmla="*/ 2147483647 h 226"/>
                  <a:gd name="T6" fmla="*/ 2147483647 w 308"/>
                  <a:gd name="T7" fmla="*/ 2147483647 h 226"/>
                  <a:gd name="T8" fmla="*/ 2147483647 w 308"/>
                  <a:gd name="T9" fmla="*/ 2147483647 h 226"/>
                  <a:gd name="T10" fmla="*/ 2147483647 w 308"/>
                  <a:gd name="T11" fmla="*/ 2147483647 h 226"/>
                  <a:gd name="T12" fmla="*/ 2147483647 w 308"/>
                  <a:gd name="T13" fmla="*/ 2147483647 h 226"/>
                  <a:gd name="T14" fmla="*/ 2147483647 w 308"/>
                  <a:gd name="T15" fmla="*/ 2147483647 h 226"/>
                  <a:gd name="T16" fmla="*/ 2147483647 w 308"/>
                  <a:gd name="T17" fmla="*/ 2147483647 h 226"/>
                  <a:gd name="T18" fmla="*/ 2147483647 w 308"/>
                  <a:gd name="T19" fmla="*/ 2147483647 h 226"/>
                  <a:gd name="T20" fmla="*/ 2147483647 w 308"/>
                  <a:gd name="T21" fmla="*/ 2147483647 h 226"/>
                  <a:gd name="T22" fmla="*/ 2147483647 w 308"/>
                  <a:gd name="T23" fmla="*/ 2147483647 h 226"/>
                  <a:gd name="T24" fmla="*/ 2147483647 w 308"/>
                  <a:gd name="T25" fmla="*/ 2147483647 h 226"/>
                  <a:gd name="T26" fmla="*/ 2147483647 w 308"/>
                  <a:gd name="T27" fmla="*/ 2147483647 h 226"/>
                  <a:gd name="T28" fmla="*/ 2147483647 w 308"/>
                  <a:gd name="T29" fmla="*/ 2147483647 h 226"/>
                  <a:gd name="T30" fmla="*/ 2147483647 w 308"/>
                  <a:gd name="T31" fmla="*/ 2147483647 h 226"/>
                  <a:gd name="T32" fmla="*/ 2147483647 w 308"/>
                  <a:gd name="T33" fmla="*/ 2147483647 h 226"/>
                  <a:gd name="T34" fmla="*/ 2147483647 w 308"/>
                  <a:gd name="T35" fmla="*/ 2147483647 h 226"/>
                  <a:gd name="T36" fmla="*/ 2147483647 w 308"/>
                  <a:gd name="T37" fmla="*/ 2147483647 h 226"/>
                  <a:gd name="T38" fmla="*/ 2147483647 w 308"/>
                  <a:gd name="T39" fmla="*/ 2147483647 h 226"/>
                  <a:gd name="T40" fmla="*/ 2147483647 w 308"/>
                  <a:gd name="T41" fmla="*/ 2147483647 h 226"/>
                  <a:gd name="T42" fmla="*/ 2147483647 w 308"/>
                  <a:gd name="T43" fmla="*/ 2147483647 h 226"/>
                  <a:gd name="T44" fmla="*/ 2147483647 w 308"/>
                  <a:gd name="T45" fmla="*/ 2147483647 h 226"/>
                  <a:gd name="T46" fmla="*/ 2147483647 w 308"/>
                  <a:gd name="T47" fmla="*/ 2147483647 h 226"/>
                  <a:gd name="T48" fmla="*/ 2147483647 w 308"/>
                  <a:gd name="T49" fmla="*/ 2147483647 h 226"/>
                  <a:gd name="T50" fmla="*/ 2147483647 w 308"/>
                  <a:gd name="T51" fmla="*/ 2147483647 h 226"/>
                  <a:gd name="T52" fmla="*/ 2147483647 w 308"/>
                  <a:gd name="T53" fmla="*/ 2147483647 h 226"/>
                  <a:gd name="T54" fmla="*/ 2147483647 w 308"/>
                  <a:gd name="T55" fmla="*/ 2147483647 h 226"/>
                  <a:gd name="T56" fmla="*/ 2147483647 w 308"/>
                  <a:gd name="T57" fmla="*/ 2147483647 h 226"/>
                  <a:gd name="T58" fmla="*/ 2147483647 w 308"/>
                  <a:gd name="T59" fmla="*/ 2147483647 h 226"/>
                  <a:gd name="T60" fmla="*/ 2147483647 w 308"/>
                  <a:gd name="T61" fmla="*/ 2147483647 h 226"/>
                  <a:gd name="T62" fmla="*/ 2147483647 w 308"/>
                  <a:gd name="T63" fmla="*/ 2147483647 h 226"/>
                  <a:gd name="T64" fmla="*/ 2147483647 w 308"/>
                  <a:gd name="T65" fmla="*/ 2147483647 h 226"/>
                  <a:gd name="T66" fmla="*/ 2147483647 w 308"/>
                  <a:gd name="T67" fmla="*/ 2147483647 h 226"/>
                  <a:gd name="T68" fmla="*/ 2147483647 w 308"/>
                  <a:gd name="T69" fmla="*/ 2147483647 h 226"/>
                  <a:gd name="T70" fmla="*/ 2147483647 w 308"/>
                  <a:gd name="T71" fmla="*/ 2147483647 h 226"/>
                  <a:gd name="T72" fmla="*/ 2147483647 w 308"/>
                  <a:gd name="T73" fmla="*/ 2147483647 h 226"/>
                  <a:gd name="T74" fmla="*/ 2147483647 w 308"/>
                  <a:gd name="T75" fmla="*/ 2147483647 h 226"/>
                  <a:gd name="T76" fmla="*/ 2147483647 w 308"/>
                  <a:gd name="T77" fmla="*/ 2147483647 h 226"/>
                  <a:gd name="T78" fmla="*/ 2147483647 w 308"/>
                  <a:gd name="T79" fmla="*/ 2147483647 h 226"/>
                  <a:gd name="T80" fmla="*/ 2147483647 w 308"/>
                  <a:gd name="T81" fmla="*/ 2147483647 h 226"/>
                  <a:gd name="T82" fmla="*/ 2147483647 w 308"/>
                  <a:gd name="T83" fmla="*/ 2147483647 h 226"/>
                  <a:gd name="T84" fmla="*/ 2147483647 w 308"/>
                  <a:gd name="T85" fmla="*/ 2147483647 h 226"/>
                  <a:gd name="T86" fmla="*/ 2147483647 w 308"/>
                  <a:gd name="T87" fmla="*/ 2147483647 h 226"/>
                  <a:gd name="T88" fmla="*/ 2147483647 w 308"/>
                  <a:gd name="T89" fmla="*/ 2147483647 h 226"/>
                  <a:gd name="T90" fmla="*/ 2147483647 w 308"/>
                  <a:gd name="T91" fmla="*/ 2147483647 h 226"/>
                  <a:gd name="T92" fmla="*/ 2147483647 w 308"/>
                  <a:gd name="T93" fmla="*/ 2147483647 h 226"/>
                  <a:gd name="T94" fmla="*/ 2147483647 w 308"/>
                  <a:gd name="T95" fmla="*/ 2147483647 h 226"/>
                  <a:gd name="T96" fmla="*/ 2147483647 w 308"/>
                  <a:gd name="T97" fmla="*/ 2147483647 h 226"/>
                  <a:gd name="T98" fmla="*/ 2147483647 w 308"/>
                  <a:gd name="T99" fmla="*/ 2147483647 h 226"/>
                  <a:gd name="T100" fmla="*/ 2147483647 w 308"/>
                  <a:gd name="T101" fmla="*/ 2147483647 h 226"/>
                  <a:gd name="T102" fmla="*/ 2147483647 w 308"/>
                  <a:gd name="T103" fmla="*/ 2147483647 h 226"/>
                  <a:gd name="T104" fmla="*/ 2147483647 w 308"/>
                  <a:gd name="T105" fmla="*/ 2147483647 h 226"/>
                  <a:gd name="T106" fmla="*/ 2147483647 w 308"/>
                  <a:gd name="T107" fmla="*/ 2147483647 h 226"/>
                  <a:gd name="T108" fmla="*/ 2147483647 w 308"/>
                  <a:gd name="T109" fmla="*/ 2147483647 h 226"/>
                  <a:gd name="T110" fmla="*/ 0 w 308"/>
                  <a:gd name="T111" fmla="*/ 2147483647 h 226"/>
                  <a:gd name="T112" fmla="*/ 2147483647 w 308"/>
                  <a:gd name="T113" fmla="*/ 2147483647 h 2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8"/>
                  <a:gd name="T172" fmla="*/ 0 h 226"/>
                  <a:gd name="T173" fmla="*/ 308 w 308"/>
                  <a:gd name="T174" fmla="*/ 226 h 2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8" h="226">
                    <a:moveTo>
                      <a:pt x="10" y="222"/>
                    </a:moveTo>
                    <a:lnTo>
                      <a:pt x="8" y="210"/>
                    </a:lnTo>
                    <a:lnTo>
                      <a:pt x="4" y="202"/>
                    </a:lnTo>
                    <a:lnTo>
                      <a:pt x="4" y="194"/>
                    </a:lnTo>
                    <a:lnTo>
                      <a:pt x="4" y="190"/>
                    </a:lnTo>
                    <a:lnTo>
                      <a:pt x="4" y="186"/>
                    </a:lnTo>
                    <a:lnTo>
                      <a:pt x="6" y="184"/>
                    </a:lnTo>
                    <a:lnTo>
                      <a:pt x="6" y="182"/>
                    </a:lnTo>
                    <a:lnTo>
                      <a:pt x="8" y="182"/>
                    </a:lnTo>
                    <a:lnTo>
                      <a:pt x="12" y="182"/>
                    </a:lnTo>
                    <a:lnTo>
                      <a:pt x="14" y="182"/>
                    </a:lnTo>
                    <a:lnTo>
                      <a:pt x="18" y="182"/>
                    </a:lnTo>
                    <a:lnTo>
                      <a:pt x="26" y="186"/>
                    </a:lnTo>
                    <a:lnTo>
                      <a:pt x="34" y="190"/>
                    </a:lnTo>
                    <a:lnTo>
                      <a:pt x="44" y="196"/>
                    </a:lnTo>
                    <a:lnTo>
                      <a:pt x="52" y="202"/>
                    </a:lnTo>
                    <a:lnTo>
                      <a:pt x="62" y="208"/>
                    </a:lnTo>
                    <a:lnTo>
                      <a:pt x="68" y="210"/>
                    </a:lnTo>
                    <a:lnTo>
                      <a:pt x="74" y="212"/>
                    </a:lnTo>
                    <a:lnTo>
                      <a:pt x="78" y="212"/>
                    </a:lnTo>
                    <a:lnTo>
                      <a:pt x="82" y="212"/>
                    </a:lnTo>
                    <a:lnTo>
                      <a:pt x="86" y="210"/>
                    </a:lnTo>
                    <a:lnTo>
                      <a:pt x="88" y="208"/>
                    </a:lnTo>
                    <a:lnTo>
                      <a:pt x="90" y="204"/>
                    </a:lnTo>
                    <a:lnTo>
                      <a:pt x="90" y="200"/>
                    </a:lnTo>
                    <a:lnTo>
                      <a:pt x="90" y="194"/>
                    </a:lnTo>
                    <a:lnTo>
                      <a:pt x="88" y="186"/>
                    </a:lnTo>
                    <a:lnTo>
                      <a:pt x="86" y="178"/>
                    </a:lnTo>
                    <a:lnTo>
                      <a:pt x="82" y="166"/>
                    </a:lnTo>
                    <a:lnTo>
                      <a:pt x="80" y="156"/>
                    </a:lnTo>
                    <a:lnTo>
                      <a:pt x="78" y="146"/>
                    </a:lnTo>
                    <a:lnTo>
                      <a:pt x="76" y="140"/>
                    </a:lnTo>
                    <a:lnTo>
                      <a:pt x="76" y="134"/>
                    </a:lnTo>
                    <a:lnTo>
                      <a:pt x="76" y="132"/>
                    </a:lnTo>
                    <a:lnTo>
                      <a:pt x="78" y="130"/>
                    </a:lnTo>
                    <a:lnTo>
                      <a:pt x="80" y="128"/>
                    </a:lnTo>
                    <a:lnTo>
                      <a:pt x="82" y="126"/>
                    </a:lnTo>
                    <a:lnTo>
                      <a:pt x="84" y="126"/>
                    </a:lnTo>
                    <a:lnTo>
                      <a:pt x="88" y="126"/>
                    </a:lnTo>
                    <a:lnTo>
                      <a:pt x="92" y="128"/>
                    </a:lnTo>
                    <a:lnTo>
                      <a:pt x="98" y="132"/>
                    </a:lnTo>
                    <a:lnTo>
                      <a:pt x="106" y="136"/>
                    </a:lnTo>
                    <a:lnTo>
                      <a:pt x="116" y="142"/>
                    </a:lnTo>
                    <a:lnTo>
                      <a:pt x="126" y="148"/>
                    </a:lnTo>
                    <a:lnTo>
                      <a:pt x="134" y="152"/>
                    </a:lnTo>
                    <a:lnTo>
                      <a:pt x="142" y="156"/>
                    </a:lnTo>
                    <a:lnTo>
                      <a:pt x="146" y="158"/>
                    </a:lnTo>
                    <a:lnTo>
                      <a:pt x="150" y="158"/>
                    </a:lnTo>
                    <a:lnTo>
                      <a:pt x="154" y="158"/>
                    </a:lnTo>
                    <a:lnTo>
                      <a:pt x="158" y="156"/>
                    </a:lnTo>
                    <a:lnTo>
                      <a:pt x="160" y="154"/>
                    </a:lnTo>
                    <a:lnTo>
                      <a:pt x="162" y="150"/>
                    </a:lnTo>
                    <a:lnTo>
                      <a:pt x="162" y="146"/>
                    </a:lnTo>
                    <a:lnTo>
                      <a:pt x="162" y="140"/>
                    </a:lnTo>
                    <a:lnTo>
                      <a:pt x="162" y="132"/>
                    </a:lnTo>
                    <a:lnTo>
                      <a:pt x="158" y="122"/>
                    </a:lnTo>
                    <a:lnTo>
                      <a:pt x="156" y="112"/>
                    </a:lnTo>
                    <a:lnTo>
                      <a:pt x="152" y="102"/>
                    </a:lnTo>
                    <a:lnTo>
                      <a:pt x="150" y="92"/>
                    </a:lnTo>
                    <a:lnTo>
                      <a:pt x="148" y="84"/>
                    </a:lnTo>
                    <a:lnTo>
                      <a:pt x="148" y="80"/>
                    </a:lnTo>
                    <a:lnTo>
                      <a:pt x="150" y="76"/>
                    </a:lnTo>
                    <a:lnTo>
                      <a:pt x="150" y="74"/>
                    </a:lnTo>
                    <a:lnTo>
                      <a:pt x="152" y="72"/>
                    </a:lnTo>
                    <a:lnTo>
                      <a:pt x="154" y="72"/>
                    </a:lnTo>
                    <a:lnTo>
                      <a:pt x="156" y="72"/>
                    </a:lnTo>
                    <a:lnTo>
                      <a:pt x="160" y="72"/>
                    </a:lnTo>
                    <a:lnTo>
                      <a:pt x="164" y="74"/>
                    </a:lnTo>
                    <a:lnTo>
                      <a:pt x="170" y="76"/>
                    </a:lnTo>
                    <a:lnTo>
                      <a:pt x="178" y="80"/>
                    </a:lnTo>
                    <a:lnTo>
                      <a:pt x="188" y="86"/>
                    </a:lnTo>
                    <a:lnTo>
                      <a:pt x="198" y="94"/>
                    </a:lnTo>
                    <a:lnTo>
                      <a:pt x="206" y="98"/>
                    </a:lnTo>
                    <a:lnTo>
                      <a:pt x="214" y="102"/>
                    </a:lnTo>
                    <a:lnTo>
                      <a:pt x="218" y="102"/>
                    </a:lnTo>
                    <a:lnTo>
                      <a:pt x="222" y="104"/>
                    </a:lnTo>
                    <a:lnTo>
                      <a:pt x="226" y="102"/>
                    </a:lnTo>
                    <a:lnTo>
                      <a:pt x="230" y="102"/>
                    </a:lnTo>
                    <a:lnTo>
                      <a:pt x="232" y="98"/>
                    </a:lnTo>
                    <a:lnTo>
                      <a:pt x="234" y="94"/>
                    </a:lnTo>
                    <a:lnTo>
                      <a:pt x="234" y="90"/>
                    </a:lnTo>
                    <a:lnTo>
                      <a:pt x="234" y="86"/>
                    </a:lnTo>
                    <a:lnTo>
                      <a:pt x="234" y="78"/>
                    </a:lnTo>
                    <a:lnTo>
                      <a:pt x="232" y="68"/>
                    </a:lnTo>
                    <a:lnTo>
                      <a:pt x="228" y="56"/>
                    </a:lnTo>
                    <a:lnTo>
                      <a:pt x="224" y="46"/>
                    </a:lnTo>
                    <a:lnTo>
                      <a:pt x="222" y="38"/>
                    </a:lnTo>
                    <a:lnTo>
                      <a:pt x="220" y="30"/>
                    </a:lnTo>
                    <a:lnTo>
                      <a:pt x="220" y="26"/>
                    </a:lnTo>
                    <a:lnTo>
                      <a:pt x="222" y="22"/>
                    </a:lnTo>
                    <a:lnTo>
                      <a:pt x="222" y="20"/>
                    </a:lnTo>
                    <a:lnTo>
                      <a:pt x="224" y="18"/>
                    </a:lnTo>
                    <a:lnTo>
                      <a:pt x="226" y="16"/>
                    </a:lnTo>
                    <a:lnTo>
                      <a:pt x="228" y="16"/>
                    </a:lnTo>
                    <a:lnTo>
                      <a:pt x="232" y="18"/>
                    </a:lnTo>
                    <a:lnTo>
                      <a:pt x="236" y="18"/>
                    </a:lnTo>
                    <a:lnTo>
                      <a:pt x="242" y="22"/>
                    </a:lnTo>
                    <a:lnTo>
                      <a:pt x="252" y="26"/>
                    </a:lnTo>
                    <a:lnTo>
                      <a:pt x="260" y="32"/>
                    </a:lnTo>
                    <a:lnTo>
                      <a:pt x="270" y="38"/>
                    </a:lnTo>
                    <a:lnTo>
                      <a:pt x="278" y="44"/>
                    </a:lnTo>
                    <a:lnTo>
                      <a:pt x="286" y="46"/>
                    </a:lnTo>
                    <a:lnTo>
                      <a:pt x="290" y="48"/>
                    </a:lnTo>
                    <a:lnTo>
                      <a:pt x="296" y="48"/>
                    </a:lnTo>
                    <a:lnTo>
                      <a:pt x="300" y="48"/>
                    </a:lnTo>
                    <a:lnTo>
                      <a:pt x="302" y="46"/>
                    </a:lnTo>
                    <a:lnTo>
                      <a:pt x="304" y="44"/>
                    </a:lnTo>
                    <a:lnTo>
                      <a:pt x="306" y="40"/>
                    </a:lnTo>
                    <a:lnTo>
                      <a:pt x="308" y="36"/>
                    </a:lnTo>
                    <a:lnTo>
                      <a:pt x="306" y="30"/>
                    </a:lnTo>
                    <a:lnTo>
                      <a:pt x="306" y="22"/>
                    </a:lnTo>
                    <a:lnTo>
                      <a:pt x="304" y="12"/>
                    </a:lnTo>
                    <a:lnTo>
                      <a:pt x="300" y="2"/>
                    </a:lnTo>
                    <a:lnTo>
                      <a:pt x="300" y="0"/>
                    </a:lnTo>
                    <a:lnTo>
                      <a:pt x="294" y="2"/>
                    </a:lnTo>
                    <a:lnTo>
                      <a:pt x="296" y="4"/>
                    </a:lnTo>
                    <a:lnTo>
                      <a:pt x="300" y="14"/>
                    </a:lnTo>
                    <a:lnTo>
                      <a:pt x="302" y="24"/>
                    </a:lnTo>
                    <a:lnTo>
                      <a:pt x="302" y="30"/>
                    </a:lnTo>
                    <a:lnTo>
                      <a:pt x="302" y="36"/>
                    </a:lnTo>
                    <a:lnTo>
                      <a:pt x="302" y="38"/>
                    </a:lnTo>
                    <a:lnTo>
                      <a:pt x="300" y="40"/>
                    </a:lnTo>
                    <a:lnTo>
                      <a:pt x="300" y="42"/>
                    </a:lnTo>
                    <a:lnTo>
                      <a:pt x="298" y="44"/>
                    </a:lnTo>
                    <a:lnTo>
                      <a:pt x="296" y="44"/>
                    </a:lnTo>
                    <a:lnTo>
                      <a:pt x="292" y="44"/>
                    </a:lnTo>
                    <a:lnTo>
                      <a:pt x="288" y="42"/>
                    </a:lnTo>
                    <a:lnTo>
                      <a:pt x="280" y="38"/>
                    </a:lnTo>
                    <a:lnTo>
                      <a:pt x="272" y="34"/>
                    </a:lnTo>
                    <a:lnTo>
                      <a:pt x="262" y="28"/>
                    </a:lnTo>
                    <a:lnTo>
                      <a:pt x="254" y="22"/>
                    </a:lnTo>
                    <a:lnTo>
                      <a:pt x="244" y="18"/>
                    </a:lnTo>
                    <a:lnTo>
                      <a:pt x="238" y="14"/>
                    </a:lnTo>
                    <a:lnTo>
                      <a:pt x="232" y="12"/>
                    </a:lnTo>
                    <a:lnTo>
                      <a:pt x="228" y="12"/>
                    </a:lnTo>
                    <a:lnTo>
                      <a:pt x="224" y="12"/>
                    </a:lnTo>
                    <a:lnTo>
                      <a:pt x="222" y="14"/>
                    </a:lnTo>
                    <a:lnTo>
                      <a:pt x="218" y="16"/>
                    </a:lnTo>
                    <a:lnTo>
                      <a:pt x="216" y="20"/>
                    </a:lnTo>
                    <a:lnTo>
                      <a:pt x="216" y="24"/>
                    </a:lnTo>
                    <a:lnTo>
                      <a:pt x="216" y="30"/>
                    </a:lnTo>
                    <a:lnTo>
                      <a:pt x="218" y="38"/>
                    </a:lnTo>
                    <a:lnTo>
                      <a:pt x="220" y="48"/>
                    </a:lnTo>
                    <a:lnTo>
                      <a:pt x="224" y="58"/>
                    </a:lnTo>
                    <a:lnTo>
                      <a:pt x="226" y="68"/>
                    </a:lnTo>
                    <a:lnTo>
                      <a:pt x="228" y="78"/>
                    </a:lnTo>
                    <a:lnTo>
                      <a:pt x="230" y="86"/>
                    </a:lnTo>
                    <a:lnTo>
                      <a:pt x="230" y="90"/>
                    </a:lnTo>
                    <a:lnTo>
                      <a:pt x="230" y="94"/>
                    </a:lnTo>
                    <a:lnTo>
                      <a:pt x="228" y="96"/>
                    </a:lnTo>
                    <a:lnTo>
                      <a:pt x="228" y="98"/>
                    </a:lnTo>
                    <a:lnTo>
                      <a:pt x="226" y="98"/>
                    </a:lnTo>
                    <a:lnTo>
                      <a:pt x="222" y="98"/>
                    </a:lnTo>
                    <a:lnTo>
                      <a:pt x="220" y="98"/>
                    </a:lnTo>
                    <a:lnTo>
                      <a:pt x="216" y="96"/>
                    </a:lnTo>
                    <a:lnTo>
                      <a:pt x="208" y="94"/>
                    </a:lnTo>
                    <a:lnTo>
                      <a:pt x="200" y="90"/>
                    </a:lnTo>
                    <a:lnTo>
                      <a:pt x="190" y="84"/>
                    </a:lnTo>
                    <a:lnTo>
                      <a:pt x="180" y="76"/>
                    </a:lnTo>
                    <a:lnTo>
                      <a:pt x="172" y="72"/>
                    </a:lnTo>
                    <a:lnTo>
                      <a:pt x="166" y="68"/>
                    </a:lnTo>
                    <a:lnTo>
                      <a:pt x="160" y="68"/>
                    </a:lnTo>
                    <a:lnTo>
                      <a:pt x="156" y="66"/>
                    </a:lnTo>
                    <a:lnTo>
                      <a:pt x="152" y="68"/>
                    </a:lnTo>
                    <a:lnTo>
                      <a:pt x="148" y="68"/>
                    </a:lnTo>
                    <a:lnTo>
                      <a:pt x="146" y="72"/>
                    </a:lnTo>
                    <a:lnTo>
                      <a:pt x="144" y="76"/>
                    </a:lnTo>
                    <a:lnTo>
                      <a:pt x="144" y="80"/>
                    </a:lnTo>
                    <a:lnTo>
                      <a:pt x="144" y="84"/>
                    </a:lnTo>
                    <a:lnTo>
                      <a:pt x="146" y="92"/>
                    </a:lnTo>
                    <a:lnTo>
                      <a:pt x="148" y="102"/>
                    </a:lnTo>
                    <a:lnTo>
                      <a:pt x="150" y="114"/>
                    </a:lnTo>
                    <a:lnTo>
                      <a:pt x="154" y="124"/>
                    </a:lnTo>
                    <a:lnTo>
                      <a:pt x="156" y="132"/>
                    </a:lnTo>
                    <a:lnTo>
                      <a:pt x="158" y="140"/>
                    </a:lnTo>
                    <a:lnTo>
                      <a:pt x="158" y="144"/>
                    </a:lnTo>
                    <a:lnTo>
                      <a:pt x="158" y="148"/>
                    </a:lnTo>
                    <a:lnTo>
                      <a:pt x="156" y="150"/>
                    </a:lnTo>
                    <a:lnTo>
                      <a:pt x="154" y="152"/>
                    </a:lnTo>
                    <a:lnTo>
                      <a:pt x="152" y="154"/>
                    </a:lnTo>
                    <a:lnTo>
                      <a:pt x="150" y="154"/>
                    </a:lnTo>
                    <a:lnTo>
                      <a:pt x="146" y="152"/>
                    </a:lnTo>
                    <a:lnTo>
                      <a:pt x="142" y="152"/>
                    </a:lnTo>
                    <a:lnTo>
                      <a:pt x="136" y="148"/>
                    </a:lnTo>
                    <a:lnTo>
                      <a:pt x="128" y="144"/>
                    </a:lnTo>
                    <a:lnTo>
                      <a:pt x="118" y="138"/>
                    </a:lnTo>
                    <a:lnTo>
                      <a:pt x="108" y="132"/>
                    </a:lnTo>
                    <a:lnTo>
                      <a:pt x="100" y="126"/>
                    </a:lnTo>
                    <a:lnTo>
                      <a:pt x="92" y="124"/>
                    </a:lnTo>
                    <a:lnTo>
                      <a:pt x="88" y="122"/>
                    </a:lnTo>
                    <a:lnTo>
                      <a:pt x="84" y="122"/>
                    </a:lnTo>
                    <a:lnTo>
                      <a:pt x="80" y="122"/>
                    </a:lnTo>
                    <a:lnTo>
                      <a:pt x="76" y="124"/>
                    </a:lnTo>
                    <a:lnTo>
                      <a:pt x="74" y="126"/>
                    </a:lnTo>
                    <a:lnTo>
                      <a:pt x="72" y="130"/>
                    </a:lnTo>
                    <a:lnTo>
                      <a:pt x="72" y="134"/>
                    </a:lnTo>
                    <a:lnTo>
                      <a:pt x="72" y="140"/>
                    </a:lnTo>
                    <a:lnTo>
                      <a:pt x="72" y="148"/>
                    </a:lnTo>
                    <a:lnTo>
                      <a:pt x="76" y="158"/>
                    </a:lnTo>
                    <a:lnTo>
                      <a:pt x="78" y="168"/>
                    </a:lnTo>
                    <a:lnTo>
                      <a:pt x="82" y="178"/>
                    </a:lnTo>
                    <a:lnTo>
                      <a:pt x="84" y="188"/>
                    </a:lnTo>
                    <a:lnTo>
                      <a:pt x="86" y="196"/>
                    </a:lnTo>
                    <a:lnTo>
                      <a:pt x="86" y="200"/>
                    </a:lnTo>
                    <a:lnTo>
                      <a:pt x="84" y="204"/>
                    </a:lnTo>
                    <a:lnTo>
                      <a:pt x="84" y="206"/>
                    </a:lnTo>
                    <a:lnTo>
                      <a:pt x="82" y="208"/>
                    </a:lnTo>
                    <a:lnTo>
                      <a:pt x="80" y="208"/>
                    </a:lnTo>
                    <a:lnTo>
                      <a:pt x="78" y="208"/>
                    </a:lnTo>
                    <a:lnTo>
                      <a:pt x="74" y="208"/>
                    </a:lnTo>
                    <a:lnTo>
                      <a:pt x="70" y="206"/>
                    </a:lnTo>
                    <a:lnTo>
                      <a:pt x="64" y="204"/>
                    </a:lnTo>
                    <a:lnTo>
                      <a:pt x="56" y="198"/>
                    </a:lnTo>
                    <a:lnTo>
                      <a:pt x="46" y="192"/>
                    </a:lnTo>
                    <a:lnTo>
                      <a:pt x="36" y="186"/>
                    </a:lnTo>
                    <a:lnTo>
                      <a:pt x="28" y="182"/>
                    </a:lnTo>
                    <a:lnTo>
                      <a:pt x="20" y="178"/>
                    </a:lnTo>
                    <a:lnTo>
                      <a:pt x="16" y="176"/>
                    </a:lnTo>
                    <a:lnTo>
                      <a:pt x="12" y="176"/>
                    </a:lnTo>
                    <a:lnTo>
                      <a:pt x="8" y="176"/>
                    </a:lnTo>
                    <a:lnTo>
                      <a:pt x="4" y="178"/>
                    </a:lnTo>
                    <a:lnTo>
                      <a:pt x="2" y="182"/>
                    </a:lnTo>
                    <a:lnTo>
                      <a:pt x="0" y="186"/>
                    </a:lnTo>
                    <a:lnTo>
                      <a:pt x="0" y="190"/>
                    </a:lnTo>
                    <a:lnTo>
                      <a:pt x="0" y="194"/>
                    </a:lnTo>
                    <a:lnTo>
                      <a:pt x="0" y="202"/>
                    </a:lnTo>
                    <a:lnTo>
                      <a:pt x="2" y="212"/>
                    </a:lnTo>
                    <a:lnTo>
                      <a:pt x="6" y="222"/>
                    </a:lnTo>
                    <a:lnTo>
                      <a:pt x="6" y="226"/>
                    </a:lnTo>
                    <a:lnTo>
                      <a:pt x="12" y="224"/>
                    </a:lnTo>
                    <a:lnTo>
                      <a:pt x="10" y="222"/>
                    </a:lnTo>
                    <a:close/>
                  </a:path>
                </a:pathLst>
              </a:custGeom>
              <a:solidFill>
                <a:srgbClr val="FF9900"/>
              </a:solidFill>
              <a:ln w="0">
                <a:solidFill>
                  <a:srgbClr val="FF9900"/>
                </a:solidFill>
                <a:round/>
                <a:headEnd/>
                <a:tailEnd/>
              </a:ln>
            </p:spPr>
            <p:txBody>
              <a:bodyPr/>
              <a:lstStyle/>
              <a:p>
                <a:endParaRPr lang="it-IT"/>
              </a:p>
            </p:txBody>
          </p:sp>
          <p:sp>
            <p:nvSpPr>
              <p:cNvPr id="83997" name="Freeform 4"/>
              <p:cNvSpPr>
                <a:spLocks/>
              </p:cNvSpPr>
              <p:nvPr/>
            </p:nvSpPr>
            <p:spPr bwMode="auto">
              <a:xfrm>
                <a:off x="2874962" y="206375"/>
                <a:ext cx="801688" cy="620713"/>
              </a:xfrm>
              <a:custGeom>
                <a:avLst/>
                <a:gdLst>
                  <a:gd name="T0" fmla="*/ 2147483647 w 248"/>
                  <a:gd name="T1" fmla="*/ 2147483647 h 234"/>
                  <a:gd name="T2" fmla="*/ 2147483647 w 248"/>
                  <a:gd name="T3" fmla="*/ 2147483647 h 234"/>
                  <a:gd name="T4" fmla="*/ 2147483647 w 248"/>
                  <a:gd name="T5" fmla="*/ 2147483647 h 234"/>
                  <a:gd name="T6" fmla="*/ 2147483647 w 248"/>
                  <a:gd name="T7" fmla="*/ 2147483647 h 234"/>
                  <a:gd name="T8" fmla="*/ 2147483647 w 248"/>
                  <a:gd name="T9" fmla="*/ 2147483647 h 234"/>
                  <a:gd name="T10" fmla="*/ 2147483647 w 248"/>
                  <a:gd name="T11" fmla="*/ 2147483647 h 234"/>
                  <a:gd name="T12" fmla="*/ 2147483647 w 248"/>
                  <a:gd name="T13" fmla="*/ 2147483647 h 234"/>
                  <a:gd name="T14" fmla="*/ 2147483647 w 248"/>
                  <a:gd name="T15" fmla="*/ 2147483647 h 234"/>
                  <a:gd name="T16" fmla="*/ 2147483647 w 248"/>
                  <a:gd name="T17" fmla="*/ 2147483647 h 234"/>
                  <a:gd name="T18" fmla="*/ 2147483647 w 248"/>
                  <a:gd name="T19" fmla="*/ 2147483647 h 234"/>
                  <a:gd name="T20" fmla="*/ 2147483647 w 248"/>
                  <a:gd name="T21" fmla="*/ 2147483647 h 234"/>
                  <a:gd name="T22" fmla="*/ 2147483647 w 248"/>
                  <a:gd name="T23" fmla="*/ 2147483647 h 234"/>
                  <a:gd name="T24" fmla="*/ 2147483647 w 248"/>
                  <a:gd name="T25" fmla="*/ 2147483647 h 234"/>
                  <a:gd name="T26" fmla="*/ 2147483647 w 248"/>
                  <a:gd name="T27" fmla="*/ 2147483647 h 234"/>
                  <a:gd name="T28" fmla="*/ 2147483647 w 248"/>
                  <a:gd name="T29" fmla="*/ 2147483647 h 234"/>
                  <a:gd name="T30" fmla="*/ 2147483647 w 248"/>
                  <a:gd name="T31" fmla="*/ 2147483647 h 234"/>
                  <a:gd name="T32" fmla="*/ 2147483647 w 248"/>
                  <a:gd name="T33" fmla="*/ 2147483647 h 234"/>
                  <a:gd name="T34" fmla="*/ 2147483647 w 248"/>
                  <a:gd name="T35" fmla="*/ 2147483647 h 234"/>
                  <a:gd name="T36" fmla="*/ 2147483647 w 248"/>
                  <a:gd name="T37" fmla="*/ 2147483647 h 234"/>
                  <a:gd name="T38" fmla="*/ 2147483647 w 248"/>
                  <a:gd name="T39" fmla="*/ 2147483647 h 234"/>
                  <a:gd name="T40" fmla="*/ 2147483647 w 248"/>
                  <a:gd name="T41" fmla="*/ 2147483647 h 234"/>
                  <a:gd name="T42" fmla="*/ 2147483647 w 248"/>
                  <a:gd name="T43" fmla="*/ 2147483647 h 234"/>
                  <a:gd name="T44" fmla="*/ 2147483647 w 248"/>
                  <a:gd name="T45" fmla="*/ 0 h 234"/>
                  <a:gd name="T46" fmla="*/ 2147483647 w 248"/>
                  <a:gd name="T47" fmla="*/ 2147483647 h 234"/>
                  <a:gd name="T48" fmla="*/ 2147483647 w 248"/>
                  <a:gd name="T49" fmla="*/ 2147483647 h 234"/>
                  <a:gd name="T50" fmla="*/ 2147483647 w 248"/>
                  <a:gd name="T51" fmla="*/ 2147483647 h 234"/>
                  <a:gd name="T52" fmla="*/ 2147483647 w 248"/>
                  <a:gd name="T53" fmla="*/ 2147483647 h 234"/>
                  <a:gd name="T54" fmla="*/ 2147483647 w 248"/>
                  <a:gd name="T55" fmla="*/ 2147483647 h 234"/>
                  <a:gd name="T56" fmla="*/ 2147483647 w 248"/>
                  <a:gd name="T57" fmla="*/ 2147483647 h 234"/>
                  <a:gd name="T58" fmla="*/ 2147483647 w 248"/>
                  <a:gd name="T59" fmla="*/ 2147483647 h 234"/>
                  <a:gd name="T60" fmla="*/ 2147483647 w 248"/>
                  <a:gd name="T61" fmla="*/ 2147483647 h 234"/>
                  <a:gd name="T62" fmla="*/ 2147483647 w 248"/>
                  <a:gd name="T63" fmla="*/ 2147483647 h 234"/>
                  <a:gd name="T64" fmla="*/ 2147483647 w 248"/>
                  <a:gd name="T65" fmla="*/ 2147483647 h 234"/>
                  <a:gd name="T66" fmla="*/ 2147483647 w 248"/>
                  <a:gd name="T67" fmla="*/ 2147483647 h 234"/>
                  <a:gd name="T68" fmla="*/ 2147483647 w 248"/>
                  <a:gd name="T69" fmla="*/ 2147483647 h 234"/>
                  <a:gd name="T70" fmla="*/ 2147483647 w 248"/>
                  <a:gd name="T71" fmla="*/ 2147483647 h 234"/>
                  <a:gd name="T72" fmla="*/ 2147483647 w 248"/>
                  <a:gd name="T73" fmla="*/ 2147483647 h 234"/>
                  <a:gd name="T74" fmla="*/ 2147483647 w 248"/>
                  <a:gd name="T75" fmla="*/ 2147483647 h 234"/>
                  <a:gd name="T76" fmla="*/ 2147483647 w 248"/>
                  <a:gd name="T77" fmla="*/ 2147483647 h 234"/>
                  <a:gd name="T78" fmla="*/ 2147483647 w 248"/>
                  <a:gd name="T79" fmla="*/ 2147483647 h 234"/>
                  <a:gd name="T80" fmla="*/ 2147483647 w 248"/>
                  <a:gd name="T81" fmla="*/ 2147483647 h 234"/>
                  <a:gd name="T82" fmla="*/ 2147483647 w 248"/>
                  <a:gd name="T83" fmla="*/ 2147483647 h 234"/>
                  <a:gd name="T84" fmla="*/ 2147483647 w 248"/>
                  <a:gd name="T85" fmla="*/ 2147483647 h 234"/>
                  <a:gd name="T86" fmla="*/ 2147483647 w 248"/>
                  <a:gd name="T87" fmla="*/ 2147483647 h 234"/>
                  <a:gd name="T88" fmla="*/ 2147483647 w 248"/>
                  <a:gd name="T89" fmla="*/ 2147483647 h 234"/>
                  <a:gd name="T90" fmla="*/ 2147483647 w 248"/>
                  <a:gd name="T91" fmla="*/ 2147483647 h 234"/>
                  <a:gd name="T92" fmla="*/ 2147483647 w 248"/>
                  <a:gd name="T93" fmla="*/ 2147483647 h 234"/>
                  <a:gd name="T94" fmla="*/ 2147483647 w 248"/>
                  <a:gd name="T95" fmla="*/ 2147483647 h 234"/>
                  <a:gd name="T96" fmla="*/ 2147483647 w 248"/>
                  <a:gd name="T97" fmla="*/ 2147483647 h 234"/>
                  <a:gd name="T98" fmla="*/ 2147483647 w 248"/>
                  <a:gd name="T99" fmla="*/ 2147483647 h 2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8"/>
                  <a:gd name="T151" fmla="*/ 0 h 234"/>
                  <a:gd name="T152" fmla="*/ 248 w 248"/>
                  <a:gd name="T153" fmla="*/ 234 h 2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8" h="234">
                    <a:moveTo>
                      <a:pt x="244" y="218"/>
                    </a:moveTo>
                    <a:lnTo>
                      <a:pt x="234" y="222"/>
                    </a:lnTo>
                    <a:lnTo>
                      <a:pt x="224" y="226"/>
                    </a:lnTo>
                    <a:lnTo>
                      <a:pt x="218" y="228"/>
                    </a:lnTo>
                    <a:lnTo>
                      <a:pt x="212" y="230"/>
                    </a:lnTo>
                    <a:lnTo>
                      <a:pt x="208" y="228"/>
                    </a:lnTo>
                    <a:lnTo>
                      <a:pt x="204" y="228"/>
                    </a:lnTo>
                    <a:lnTo>
                      <a:pt x="202" y="224"/>
                    </a:lnTo>
                    <a:lnTo>
                      <a:pt x="200" y="220"/>
                    </a:lnTo>
                    <a:lnTo>
                      <a:pt x="200" y="214"/>
                    </a:lnTo>
                    <a:lnTo>
                      <a:pt x="200" y="206"/>
                    </a:lnTo>
                    <a:lnTo>
                      <a:pt x="204" y="196"/>
                    </a:lnTo>
                    <a:lnTo>
                      <a:pt x="206" y="186"/>
                    </a:lnTo>
                    <a:lnTo>
                      <a:pt x="210" y="174"/>
                    </a:lnTo>
                    <a:lnTo>
                      <a:pt x="212" y="164"/>
                    </a:lnTo>
                    <a:lnTo>
                      <a:pt x="214" y="156"/>
                    </a:lnTo>
                    <a:lnTo>
                      <a:pt x="214" y="150"/>
                    </a:lnTo>
                    <a:lnTo>
                      <a:pt x="212" y="144"/>
                    </a:lnTo>
                    <a:lnTo>
                      <a:pt x="208" y="140"/>
                    </a:lnTo>
                    <a:lnTo>
                      <a:pt x="204" y="138"/>
                    </a:lnTo>
                    <a:lnTo>
                      <a:pt x="198" y="136"/>
                    </a:lnTo>
                    <a:lnTo>
                      <a:pt x="190" y="138"/>
                    </a:lnTo>
                    <a:lnTo>
                      <a:pt x="182" y="140"/>
                    </a:lnTo>
                    <a:lnTo>
                      <a:pt x="174" y="144"/>
                    </a:lnTo>
                    <a:lnTo>
                      <a:pt x="162" y="148"/>
                    </a:lnTo>
                    <a:lnTo>
                      <a:pt x="152" y="154"/>
                    </a:lnTo>
                    <a:lnTo>
                      <a:pt x="144" y="158"/>
                    </a:lnTo>
                    <a:lnTo>
                      <a:pt x="136" y="160"/>
                    </a:lnTo>
                    <a:lnTo>
                      <a:pt x="130" y="160"/>
                    </a:lnTo>
                    <a:lnTo>
                      <a:pt x="126" y="160"/>
                    </a:lnTo>
                    <a:lnTo>
                      <a:pt x="122" y="158"/>
                    </a:lnTo>
                    <a:lnTo>
                      <a:pt x="120" y="156"/>
                    </a:lnTo>
                    <a:lnTo>
                      <a:pt x="120" y="152"/>
                    </a:lnTo>
                    <a:lnTo>
                      <a:pt x="120" y="146"/>
                    </a:lnTo>
                    <a:lnTo>
                      <a:pt x="120" y="138"/>
                    </a:lnTo>
                    <a:lnTo>
                      <a:pt x="122" y="128"/>
                    </a:lnTo>
                    <a:lnTo>
                      <a:pt x="126" y="118"/>
                    </a:lnTo>
                    <a:lnTo>
                      <a:pt x="130" y="106"/>
                    </a:lnTo>
                    <a:lnTo>
                      <a:pt x="132" y="96"/>
                    </a:lnTo>
                    <a:lnTo>
                      <a:pt x="132" y="88"/>
                    </a:lnTo>
                    <a:lnTo>
                      <a:pt x="132" y="80"/>
                    </a:lnTo>
                    <a:lnTo>
                      <a:pt x="130" y="76"/>
                    </a:lnTo>
                    <a:lnTo>
                      <a:pt x="128" y="72"/>
                    </a:lnTo>
                    <a:lnTo>
                      <a:pt x="122" y="68"/>
                    </a:lnTo>
                    <a:lnTo>
                      <a:pt x="116" y="68"/>
                    </a:lnTo>
                    <a:lnTo>
                      <a:pt x="110" y="68"/>
                    </a:lnTo>
                    <a:lnTo>
                      <a:pt x="102" y="72"/>
                    </a:lnTo>
                    <a:lnTo>
                      <a:pt x="92" y="76"/>
                    </a:lnTo>
                    <a:lnTo>
                      <a:pt x="82" y="80"/>
                    </a:lnTo>
                    <a:lnTo>
                      <a:pt x="72" y="86"/>
                    </a:lnTo>
                    <a:lnTo>
                      <a:pt x="64" y="90"/>
                    </a:lnTo>
                    <a:lnTo>
                      <a:pt x="56" y="92"/>
                    </a:lnTo>
                    <a:lnTo>
                      <a:pt x="50" y="92"/>
                    </a:lnTo>
                    <a:lnTo>
                      <a:pt x="46" y="92"/>
                    </a:lnTo>
                    <a:lnTo>
                      <a:pt x="42" y="90"/>
                    </a:lnTo>
                    <a:lnTo>
                      <a:pt x="40" y="88"/>
                    </a:lnTo>
                    <a:lnTo>
                      <a:pt x="38" y="82"/>
                    </a:lnTo>
                    <a:lnTo>
                      <a:pt x="38" y="76"/>
                    </a:lnTo>
                    <a:lnTo>
                      <a:pt x="40" y="70"/>
                    </a:lnTo>
                    <a:lnTo>
                      <a:pt x="42" y="60"/>
                    </a:lnTo>
                    <a:lnTo>
                      <a:pt x="44" y="50"/>
                    </a:lnTo>
                    <a:lnTo>
                      <a:pt x="48" y="38"/>
                    </a:lnTo>
                    <a:lnTo>
                      <a:pt x="50" y="28"/>
                    </a:lnTo>
                    <a:lnTo>
                      <a:pt x="52" y="20"/>
                    </a:lnTo>
                    <a:lnTo>
                      <a:pt x="52" y="12"/>
                    </a:lnTo>
                    <a:lnTo>
                      <a:pt x="50" y="6"/>
                    </a:lnTo>
                    <a:lnTo>
                      <a:pt x="46" y="2"/>
                    </a:lnTo>
                    <a:lnTo>
                      <a:pt x="42" y="0"/>
                    </a:lnTo>
                    <a:lnTo>
                      <a:pt x="36" y="0"/>
                    </a:lnTo>
                    <a:lnTo>
                      <a:pt x="28" y="0"/>
                    </a:lnTo>
                    <a:lnTo>
                      <a:pt x="20" y="2"/>
                    </a:lnTo>
                    <a:lnTo>
                      <a:pt x="12" y="6"/>
                    </a:lnTo>
                    <a:lnTo>
                      <a:pt x="2" y="12"/>
                    </a:lnTo>
                    <a:lnTo>
                      <a:pt x="0" y="14"/>
                    </a:lnTo>
                    <a:lnTo>
                      <a:pt x="2" y="18"/>
                    </a:lnTo>
                    <a:lnTo>
                      <a:pt x="4" y="16"/>
                    </a:lnTo>
                    <a:lnTo>
                      <a:pt x="14" y="10"/>
                    </a:lnTo>
                    <a:lnTo>
                      <a:pt x="22" y="8"/>
                    </a:lnTo>
                    <a:lnTo>
                      <a:pt x="30" y="4"/>
                    </a:lnTo>
                    <a:lnTo>
                      <a:pt x="36" y="4"/>
                    </a:lnTo>
                    <a:lnTo>
                      <a:pt x="40" y="4"/>
                    </a:lnTo>
                    <a:lnTo>
                      <a:pt x="44" y="6"/>
                    </a:lnTo>
                    <a:lnTo>
                      <a:pt x="46" y="10"/>
                    </a:lnTo>
                    <a:lnTo>
                      <a:pt x="48" y="14"/>
                    </a:lnTo>
                    <a:lnTo>
                      <a:pt x="48" y="20"/>
                    </a:lnTo>
                    <a:lnTo>
                      <a:pt x="46" y="28"/>
                    </a:lnTo>
                    <a:lnTo>
                      <a:pt x="44" y="36"/>
                    </a:lnTo>
                    <a:lnTo>
                      <a:pt x="40" y="48"/>
                    </a:lnTo>
                    <a:lnTo>
                      <a:pt x="36" y="58"/>
                    </a:lnTo>
                    <a:lnTo>
                      <a:pt x="34" y="68"/>
                    </a:lnTo>
                    <a:lnTo>
                      <a:pt x="34" y="76"/>
                    </a:lnTo>
                    <a:lnTo>
                      <a:pt x="34" y="84"/>
                    </a:lnTo>
                    <a:lnTo>
                      <a:pt x="36" y="90"/>
                    </a:lnTo>
                    <a:lnTo>
                      <a:pt x="38" y="94"/>
                    </a:lnTo>
                    <a:lnTo>
                      <a:pt x="44" y="96"/>
                    </a:lnTo>
                    <a:lnTo>
                      <a:pt x="50" y="98"/>
                    </a:lnTo>
                    <a:lnTo>
                      <a:pt x="56" y="96"/>
                    </a:lnTo>
                    <a:lnTo>
                      <a:pt x="64" y="94"/>
                    </a:lnTo>
                    <a:lnTo>
                      <a:pt x="74" y="90"/>
                    </a:lnTo>
                    <a:lnTo>
                      <a:pt x="84" y="84"/>
                    </a:lnTo>
                    <a:lnTo>
                      <a:pt x="94" y="80"/>
                    </a:lnTo>
                    <a:lnTo>
                      <a:pt x="104" y="76"/>
                    </a:lnTo>
                    <a:lnTo>
                      <a:pt x="110" y="74"/>
                    </a:lnTo>
                    <a:lnTo>
                      <a:pt x="116" y="72"/>
                    </a:lnTo>
                    <a:lnTo>
                      <a:pt x="122" y="72"/>
                    </a:lnTo>
                    <a:lnTo>
                      <a:pt x="124" y="74"/>
                    </a:lnTo>
                    <a:lnTo>
                      <a:pt x="126" y="78"/>
                    </a:lnTo>
                    <a:lnTo>
                      <a:pt x="128" y="82"/>
                    </a:lnTo>
                    <a:lnTo>
                      <a:pt x="128" y="88"/>
                    </a:lnTo>
                    <a:lnTo>
                      <a:pt x="128" y="96"/>
                    </a:lnTo>
                    <a:lnTo>
                      <a:pt x="124" y="106"/>
                    </a:lnTo>
                    <a:lnTo>
                      <a:pt x="122" y="116"/>
                    </a:lnTo>
                    <a:lnTo>
                      <a:pt x="118" y="128"/>
                    </a:lnTo>
                    <a:lnTo>
                      <a:pt x="116" y="136"/>
                    </a:lnTo>
                    <a:lnTo>
                      <a:pt x="114" y="146"/>
                    </a:lnTo>
                    <a:lnTo>
                      <a:pt x="114" y="152"/>
                    </a:lnTo>
                    <a:lnTo>
                      <a:pt x="116" y="158"/>
                    </a:lnTo>
                    <a:lnTo>
                      <a:pt x="120" y="162"/>
                    </a:lnTo>
                    <a:lnTo>
                      <a:pt x="124" y="164"/>
                    </a:lnTo>
                    <a:lnTo>
                      <a:pt x="130" y="166"/>
                    </a:lnTo>
                    <a:lnTo>
                      <a:pt x="138" y="164"/>
                    </a:lnTo>
                    <a:lnTo>
                      <a:pt x="146" y="162"/>
                    </a:lnTo>
                    <a:lnTo>
                      <a:pt x="154" y="158"/>
                    </a:lnTo>
                    <a:lnTo>
                      <a:pt x="166" y="154"/>
                    </a:lnTo>
                    <a:lnTo>
                      <a:pt x="176" y="148"/>
                    </a:lnTo>
                    <a:lnTo>
                      <a:pt x="184" y="144"/>
                    </a:lnTo>
                    <a:lnTo>
                      <a:pt x="192" y="142"/>
                    </a:lnTo>
                    <a:lnTo>
                      <a:pt x="198" y="140"/>
                    </a:lnTo>
                    <a:lnTo>
                      <a:pt x="202" y="142"/>
                    </a:lnTo>
                    <a:lnTo>
                      <a:pt x="206" y="144"/>
                    </a:lnTo>
                    <a:lnTo>
                      <a:pt x="208" y="146"/>
                    </a:lnTo>
                    <a:lnTo>
                      <a:pt x="208" y="150"/>
                    </a:lnTo>
                    <a:lnTo>
                      <a:pt x="210" y="156"/>
                    </a:lnTo>
                    <a:lnTo>
                      <a:pt x="208" y="164"/>
                    </a:lnTo>
                    <a:lnTo>
                      <a:pt x="206" y="174"/>
                    </a:lnTo>
                    <a:lnTo>
                      <a:pt x="202" y="184"/>
                    </a:lnTo>
                    <a:lnTo>
                      <a:pt x="198" y="196"/>
                    </a:lnTo>
                    <a:lnTo>
                      <a:pt x="196" y="206"/>
                    </a:lnTo>
                    <a:lnTo>
                      <a:pt x="196" y="214"/>
                    </a:lnTo>
                    <a:lnTo>
                      <a:pt x="196" y="220"/>
                    </a:lnTo>
                    <a:lnTo>
                      <a:pt x="198" y="226"/>
                    </a:lnTo>
                    <a:lnTo>
                      <a:pt x="200" y="230"/>
                    </a:lnTo>
                    <a:lnTo>
                      <a:pt x="206" y="234"/>
                    </a:lnTo>
                    <a:lnTo>
                      <a:pt x="212" y="234"/>
                    </a:lnTo>
                    <a:lnTo>
                      <a:pt x="218" y="234"/>
                    </a:lnTo>
                    <a:lnTo>
                      <a:pt x="226" y="230"/>
                    </a:lnTo>
                    <a:lnTo>
                      <a:pt x="236" y="226"/>
                    </a:lnTo>
                    <a:lnTo>
                      <a:pt x="246" y="222"/>
                    </a:lnTo>
                    <a:lnTo>
                      <a:pt x="248" y="220"/>
                    </a:lnTo>
                    <a:lnTo>
                      <a:pt x="246" y="216"/>
                    </a:lnTo>
                    <a:lnTo>
                      <a:pt x="244" y="218"/>
                    </a:lnTo>
                    <a:close/>
                  </a:path>
                </a:pathLst>
              </a:custGeom>
              <a:solidFill>
                <a:srgbClr val="FF9900"/>
              </a:solidFill>
              <a:ln w="0">
                <a:solidFill>
                  <a:srgbClr val="FF9900"/>
                </a:solidFill>
                <a:round/>
                <a:headEnd/>
                <a:tailEnd/>
              </a:ln>
            </p:spPr>
            <p:txBody>
              <a:bodyPr/>
              <a:lstStyle/>
              <a:p>
                <a:endParaRPr lang="it-IT"/>
              </a:p>
            </p:txBody>
          </p:sp>
          <p:pic>
            <p:nvPicPr>
              <p:cNvPr id="83998" name="Picture 5" descr="txp_fig"/>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2470943" y="122238"/>
                <a:ext cx="2746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9" name="Picture 6" descr="txp_fig"/>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5656262" y="122238"/>
                <a:ext cx="2746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00" name="Text Box 8"/>
              <p:cNvSpPr txBox="1">
                <a:spLocks noChangeArrowheads="1"/>
              </p:cNvSpPr>
              <p:nvPr/>
            </p:nvSpPr>
            <p:spPr bwMode="auto">
              <a:xfrm>
                <a:off x="527051" y="92075"/>
                <a:ext cx="1676402" cy="4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Clr>
                    <a:schemeClr val="bg2"/>
                  </a:buClr>
                  <a:buSzPct val="75000"/>
                  <a:buFont typeface="Wingdings" pitchFamily="2" charset="2"/>
                  <a:buNone/>
                </a:pPr>
                <a:r>
                  <a:rPr lang="en-US" sz="1100">
                    <a:solidFill>
                      <a:srgbClr val="31859C"/>
                    </a:solidFill>
                    <a:latin typeface="Calibri" pitchFamily="34" charset="0"/>
                    <a:cs typeface="Arial" pitchFamily="34" charset="0"/>
                  </a:rPr>
                  <a:t>Q</a:t>
                </a:r>
                <a:r>
                  <a:rPr lang="en-US" sz="1100" baseline="-25000">
                    <a:solidFill>
                      <a:srgbClr val="31859C"/>
                    </a:solidFill>
                    <a:latin typeface="Calibri" pitchFamily="34" charset="0"/>
                    <a:cs typeface="Arial" pitchFamily="34" charset="0"/>
                  </a:rPr>
                  <a:t>hard</a:t>
                </a:r>
                <a:r>
                  <a:rPr lang="en-US" sz="1100" baseline="30000">
                    <a:solidFill>
                      <a:srgbClr val="31859C"/>
                    </a:solidFill>
                    <a:latin typeface="Calibri" pitchFamily="34" charset="0"/>
                    <a:cs typeface="Arial" pitchFamily="34" charset="0"/>
                  </a:rPr>
                  <a:t>2</a:t>
                </a:r>
                <a:r>
                  <a:rPr lang="en-US" sz="1100">
                    <a:solidFill>
                      <a:srgbClr val="31859C"/>
                    </a:solidFill>
                    <a:latin typeface="Calibri" pitchFamily="34" charset="0"/>
                    <a:cs typeface="Arial" pitchFamily="34" charset="0"/>
                  </a:rPr>
                  <a:t>  large</a:t>
                </a:r>
              </a:p>
            </p:txBody>
          </p:sp>
          <p:sp>
            <p:nvSpPr>
              <p:cNvPr id="63" name="Text Box 9"/>
              <p:cNvSpPr txBox="1">
                <a:spLocks noChangeArrowheads="1"/>
              </p:cNvSpPr>
              <p:nvPr/>
            </p:nvSpPr>
            <p:spPr bwMode="auto">
              <a:xfrm>
                <a:off x="3904547" y="125335"/>
                <a:ext cx="1141977" cy="449359"/>
              </a:xfrm>
              <a:prstGeom prst="rect">
                <a:avLst/>
              </a:prstGeom>
              <a:noFill/>
              <a:ln w="9525">
                <a:noFill/>
                <a:miter lim="800000"/>
                <a:headEnd/>
                <a:tailEnd/>
              </a:ln>
              <a:effec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0000FF"/>
                    </a:solidFill>
                    <a:cs typeface="Arial" pitchFamily="34" charset="0"/>
                  </a:rPr>
                  <a:t>t = Δ</a:t>
                </a:r>
                <a:r>
                  <a:rPr lang="en-US" sz="1000" baseline="30000">
                    <a:solidFill>
                      <a:srgbClr val="0000FF"/>
                    </a:solidFill>
                    <a:cs typeface="Arial" pitchFamily="34" charset="0"/>
                  </a:rPr>
                  <a:t>2</a:t>
                </a:r>
                <a:r>
                  <a:rPr lang="en-US" sz="1000">
                    <a:solidFill>
                      <a:srgbClr val="0000FF"/>
                    </a:solidFill>
                    <a:cs typeface="Arial" pitchFamily="34" charset="0"/>
                  </a:rPr>
                  <a:t> </a:t>
                </a:r>
              </a:p>
            </p:txBody>
          </p:sp>
          <p:sp>
            <p:nvSpPr>
              <p:cNvPr id="84002" name="Text Box 10"/>
              <p:cNvSpPr txBox="1">
                <a:spLocks noChangeArrowheads="1"/>
              </p:cNvSpPr>
              <p:nvPr/>
            </p:nvSpPr>
            <p:spPr bwMode="auto">
              <a:xfrm>
                <a:off x="5656261" y="522136"/>
                <a:ext cx="2133600" cy="83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100">
                    <a:solidFill>
                      <a:srgbClr val="31859C"/>
                    </a:solidFill>
                    <a:latin typeface="Calibri" pitchFamily="34" charset="0"/>
                    <a:cs typeface="Arial" pitchFamily="34" charset="0"/>
                  </a:rPr>
                  <a:t>low -t process :</a:t>
                </a:r>
              </a:p>
              <a:p>
                <a:pPr algn="ctr" eaLnBrk="1" hangingPunct="1">
                  <a:spcBef>
                    <a:spcPct val="50000"/>
                  </a:spcBef>
                  <a:buClr>
                    <a:schemeClr val="bg2"/>
                  </a:buClr>
                  <a:buSzPct val="75000"/>
                  <a:buFont typeface="Wingdings" pitchFamily="2" charset="2"/>
                  <a:buNone/>
                </a:pPr>
                <a:r>
                  <a:rPr lang="en-US" sz="1100">
                    <a:solidFill>
                      <a:srgbClr val="31859C"/>
                    </a:solidFill>
                    <a:latin typeface="Calibri" pitchFamily="34" charset="0"/>
                    <a:cs typeface="Arial" pitchFamily="34" charset="0"/>
                  </a:rPr>
                  <a:t>-t &lt;&lt; Q</a:t>
                </a:r>
                <a:r>
                  <a:rPr lang="en-US" sz="1100" baseline="-25000">
                    <a:solidFill>
                      <a:srgbClr val="31859C"/>
                    </a:solidFill>
                    <a:latin typeface="Calibri" pitchFamily="34" charset="0"/>
                    <a:cs typeface="Arial" pitchFamily="34" charset="0"/>
                  </a:rPr>
                  <a:t>hard</a:t>
                </a:r>
                <a:r>
                  <a:rPr lang="en-US" sz="1100" baseline="30000">
                    <a:solidFill>
                      <a:srgbClr val="31859C"/>
                    </a:solidFill>
                    <a:latin typeface="Calibri" pitchFamily="34" charset="0"/>
                    <a:cs typeface="Arial" pitchFamily="34" charset="0"/>
                  </a:rPr>
                  <a:t>2</a:t>
                </a:r>
                <a:endParaRPr lang="en-US" sz="1100">
                  <a:solidFill>
                    <a:srgbClr val="31859C"/>
                  </a:solidFill>
                  <a:latin typeface="Calibri" pitchFamily="34" charset="0"/>
                  <a:cs typeface="Arial" pitchFamily="34" charset="0"/>
                </a:endParaRPr>
              </a:p>
            </p:txBody>
          </p:sp>
          <p:sp>
            <p:nvSpPr>
              <p:cNvPr id="84003" name="Text Box 11"/>
              <p:cNvSpPr txBox="1">
                <a:spLocks noChangeArrowheads="1"/>
              </p:cNvSpPr>
              <p:nvPr/>
            </p:nvSpPr>
            <p:spPr bwMode="auto">
              <a:xfrm>
                <a:off x="9525" y="577864"/>
                <a:ext cx="2568575" cy="64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Clr>
                    <a:schemeClr val="bg2"/>
                  </a:buClr>
                  <a:buSzPct val="75000"/>
                  <a:buFont typeface="Wingdings" pitchFamily="2" charset="2"/>
                  <a:buNone/>
                </a:pPr>
                <a:r>
                  <a:rPr lang="en-US" sz="1000" b="1">
                    <a:solidFill>
                      <a:srgbClr val="77933C"/>
                    </a:solidFill>
                    <a:latin typeface="Calibri" pitchFamily="34" charset="0"/>
                    <a:cs typeface="Arial" pitchFamily="34" charset="0"/>
                  </a:rPr>
                  <a:t>Mueller, Ji, Radyushkin (94-96)</a:t>
                </a:r>
              </a:p>
            </p:txBody>
          </p:sp>
          <p:sp>
            <p:nvSpPr>
              <p:cNvPr id="84004" name="Freeform 12"/>
              <p:cNvSpPr>
                <a:spLocks/>
              </p:cNvSpPr>
              <p:nvPr/>
            </p:nvSpPr>
            <p:spPr bwMode="auto">
              <a:xfrm>
                <a:off x="4098925" y="754063"/>
                <a:ext cx="76200" cy="41275"/>
              </a:xfrm>
              <a:custGeom>
                <a:avLst/>
                <a:gdLst>
                  <a:gd name="T0" fmla="*/ 2147483647 w 24"/>
                  <a:gd name="T1" fmla="*/ 2147483647 h 16"/>
                  <a:gd name="T2" fmla="*/ 0 w 24"/>
                  <a:gd name="T3" fmla="*/ 2147483647 h 16"/>
                  <a:gd name="T4" fmla="*/ 2147483647 w 24"/>
                  <a:gd name="T5" fmla="*/ 2147483647 h 16"/>
                  <a:gd name="T6" fmla="*/ 0 w 24"/>
                  <a:gd name="T7" fmla="*/ 0 h 16"/>
                  <a:gd name="T8" fmla="*/ 2147483647 w 24"/>
                  <a:gd name="T9" fmla="*/ 2147483647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8"/>
                    </a:moveTo>
                    <a:lnTo>
                      <a:pt x="0" y="16"/>
                    </a:lnTo>
                    <a:lnTo>
                      <a:pt x="4" y="8"/>
                    </a:lnTo>
                    <a:lnTo>
                      <a:pt x="0" y="0"/>
                    </a:lnTo>
                    <a:lnTo>
                      <a:pt x="24" y="8"/>
                    </a:lnTo>
                    <a:close/>
                  </a:path>
                </a:pathLst>
              </a:custGeom>
              <a:solidFill>
                <a:srgbClr val="000000"/>
              </a:solidFill>
              <a:ln w="0">
                <a:solidFill>
                  <a:srgbClr val="000000"/>
                </a:solidFill>
                <a:round/>
                <a:headEnd/>
                <a:tailEnd/>
              </a:ln>
            </p:spPr>
            <p:txBody>
              <a:bodyPr/>
              <a:lstStyle/>
              <a:p>
                <a:endParaRPr lang="it-IT"/>
              </a:p>
            </p:txBody>
          </p:sp>
          <p:sp>
            <p:nvSpPr>
              <p:cNvPr id="84005" name="Freeform 13"/>
              <p:cNvSpPr>
                <a:spLocks noEditPoints="1"/>
              </p:cNvSpPr>
              <p:nvPr/>
            </p:nvSpPr>
            <p:spPr bwMode="auto">
              <a:xfrm>
                <a:off x="4065587" y="731838"/>
                <a:ext cx="155575" cy="85725"/>
              </a:xfrm>
              <a:custGeom>
                <a:avLst/>
                <a:gdLst>
                  <a:gd name="T0" fmla="*/ 2147483647 w 48"/>
                  <a:gd name="T1" fmla="*/ 2147483647 h 32"/>
                  <a:gd name="T2" fmla="*/ 2147483647 w 48"/>
                  <a:gd name="T3" fmla="*/ 2147483647 h 32"/>
                  <a:gd name="T4" fmla="*/ 2147483647 w 48"/>
                  <a:gd name="T5" fmla="*/ 2147483647 h 32"/>
                  <a:gd name="T6" fmla="*/ 2147483647 w 48"/>
                  <a:gd name="T7" fmla="*/ 2147483647 h 32"/>
                  <a:gd name="T8" fmla="*/ 2147483647 w 48"/>
                  <a:gd name="T9" fmla="*/ 2147483647 h 32"/>
                  <a:gd name="T10" fmla="*/ 2147483647 w 48"/>
                  <a:gd name="T11" fmla="*/ 2147483647 h 32"/>
                  <a:gd name="T12" fmla="*/ 2147483647 w 48"/>
                  <a:gd name="T13" fmla="*/ 2147483647 h 32"/>
                  <a:gd name="T14" fmla="*/ 2147483647 w 48"/>
                  <a:gd name="T15" fmla="*/ 2147483647 h 32"/>
                  <a:gd name="T16" fmla="*/ 2147483647 w 48"/>
                  <a:gd name="T17" fmla="*/ 2147483647 h 32"/>
                  <a:gd name="T18" fmla="*/ 2147483647 w 48"/>
                  <a:gd name="T19" fmla="*/ 2147483647 h 32"/>
                  <a:gd name="T20" fmla="*/ 2147483647 w 48"/>
                  <a:gd name="T21" fmla="*/ 2147483647 h 32"/>
                  <a:gd name="T22" fmla="*/ 2147483647 w 48"/>
                  <a:gd name="T23" fmla="*/ 2147483647 h 32"/>
                  <a:gd name="T24" fmla="*/ 2147483647 w 48"/>
                  <a:gd name="T25" fmla="*/ 2147483647 h 32"/>
                  <a:gd name="T26" fmla="*/ 2147483647 w 48"/>
                  <a:gd name="T27" fmla="*/ 2147483647 h 32"/>
                  <a:gd name="T28" fmla="*/ 2147483647 w 48"/>
                  <a:gd name="T29" fmla="*/ 2147483647 h 32"/>
                  <a:gd name="T30" fmla="*/ 0 w 48"/>
                  <a:gd name="T31" fmla="*/ 0 h 32"/>
                  <a:gd name="T32" fmla="*/ 2147483647 w 48"/>
                  <a:gd name="T33" fmla="*/ 2147483647 h 32"/>
                  <a:gd name="T34" fmla="*/ 2147483647 w 48"/>
                  <a:gd name="T35" fmla="*/ 2147483647 h 32"/>
                  <a:gd name="T36" fmla="*/ 2147483647 w 48"/>
                  <a:gd name="T37" fmla="*/ 2147483647 h 32"/>
                  <a:gd name="T38" fmla="*/ 2147483647 w 48"/>
                  <a:gd name="T39" fmla="*/ 2147483647 h 32"/>
                  <a:gd name="T40" fmla="*/ 2147483647 w 48"/>
                  <a:gd name="T41" fmla="*/ 2147483647 h 32"/>
                  <a:gd name="T42" fmla="*/ 0 w 48"/>
                  <a:gd name="T43" fmla="*/ 2147483647 h 32"/>
                  <a:gd name="T44" fmla="*/ 2147483647 w 48"/>
                  <a:gd name="T45" fmla="*/ 2147483647 h 32"/>
                  <a:gd name="T46" fmla="*/ 2147483647 w 48"/>
                  <a:gd name="T47" fmla="*/ 2147483647 h 32"/>
                  <a:gd name="T48" fmla="*/ 2147483647 w 48"/>
                  <a:gd name="T49" fmla="*/ 2147483647 h 32"/>
                  <a:gd name="T50" fmla="*/ 2147483647 w 48"/>
                  <a:gd name="T51" fmla="*/ 2147483647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32"/>
                  <a:gd name="T80" fmla="*/ 48 w 48"/>
                  <a:gd name="T81" fmla="*/ 32 h 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32">
                    <a:moveTo>
                      <a:pt x="32" y="12"/>
                    </a:moveTo>
                    <a:lnTo>
                      <a:pt x="8" y="20"/>
                    </a:lnTo>
                    <a:lnTo>
                      <a:pt x="10" y="24"/>
                    </a:lnTo>
                    <a:lnTo>
                      <a:pt x="14" y="26"/>
                    </a:lnTo>
                    <a:lnTo>
                      <a:pt x="18" y="18"/>
                    </a:lnTo>
                    <a:lnTo>
                      <a:pt x="20" y="16"/>
                    </a:lnTo>
                    <a:lnTo>
                      <a:pt x="18" y="14"/>
                    </a:lnTo>
                    <a:lnTo>
                      <a:pt x="14" y="6"/>
                    </a:lnTo>
                    <a:lnTo>
                      <a:pt x="10" y="8"/>
                    </a:lnTo>
                    <a:lnTo>
                      <a:pt x="8" y="14"/>
                    </a:lnTo>
                    <a:lnTo>
                      <a:pt x="32" y="22"/>
                    </a:lnTo>
                    <a:lnTo>
                      <a:pt x="34" y="16"/>
                    </a:lnTo>
                    <a:lnTo>
                      <a:pt x="32" y="12"/>
                    </a:lnTo>
                    <a:close/>
                    <a:moveTo>
                      <a:pt x="34" y="12"/>
                    </a:moveTo>
                    <a:lnTo>
                      <a:pt x="12" y="4"/>
                    </a:lnTo>
                    <a:lnTo>
                      <a:pt x="0" y="0"/>
                    </a:lnTo>
                    <a:lnTo>
                      <a:pt x="6" y="12"/>
                    </a:lnTo>
                    <a:lnTo>
                      <a:pt x="10" y="18"/>
                    </a:lnTo>
                    <a:lnTo>
                      <a:pt x="14" y="16"/>
                    </a:lnTo>
                    <a:lnTo>
                      <a:pt x="10" y="14"/>
                    </a:lnTo>
                    <a:lnTo>
                      <a:pt x="6" y="22"/>
                    </a:lnTo>
                    <a:lnTo>
                      <a:pt x="0" y="32"/>
                    </a:lnTo>
                    <a:lnTo>
                      <a:pt x="12" y="28"/>
                    </a:lnTo>
                    <a:lnTo>
                      <a:pt x="34" y="22"/>
                    </a:lnTo>
                    <a:lnTo>
                      <a:pt x="48" y="16"/>
                    </a:lnTo>
                    <a:lnTo>
                      <a:pt x="34" y="12"/>
                    </a:lnTo>
                    <a:close/>
                  </a:path>
                </a:pathLst>
              </a:custGeom>
              <a:solidFill>
                <a:srgbClr val="000000"/>
              </a:solidFill>
              <a:ln w="0">
                <a:solidFill>
                  <a:srgbClr val="000000"/>
                </a:solidFill>
                <a:round/>
                <a:headEnd/>
                <a:tailEnd/>
              </a:ln>
            </p:spPr>
            <p:txBody>
              <a:bodyPr/>
              <a:lstStyle/>
              <a:p>
                <a:endParaRPr lang="it-IT"/>
              </a:p>
            </p:txBody>
          </p:sp>
          <p:sp>
            <p:nvSpPr>
              <p:cNvPr id="68" name="AutoShape 14"/>
              <p:cNvSpPr>
                <a:spLocks noChangeArrowheads="1"/>
              </p:cNvSpPr>
              <p:nvPr/>
            </p:nvSpPr>
            <p:spPr bwMode="auto">
              <a:xfrm>
                <a:off x="3904547" y="203612"/>
                <a:ext cx="152047" cy="301504"/>
              </a:xfrm>
              <a:prstGeom prst="downArrow">
                <a:avLst>
                  <a:gd name="adj1" fmla="val 50000"/>
                  <a:gd name="adj2" fmla="val 50000"/>
                </a:avLst>
              </a:prstGeom>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fontAlgn="auto">
                  <a:spcBef>
                    <a:spcPts val="0"/>
                  </a:spcBef>
                  <a:spcAft>
                    <a:spcPts val="0"/>
                  </a:spcAft>
                  <a:defRPr/>
                </a:pPr>
                <a:endParaRPr lang="en-US" sz="1000"/>
              </a:p>
            </p:txBody>
          </p:sp>
          <p:sp>
            <p:nvSpPr>
              <p:cNvPr id="84007" name="Freeform 15"/>
              <p:cNvSpPr>
                <a:spLocks/>
              </p:cNvSpPr>
              <p:nvPr/>
            </p:nvSpPr>
            <p:spPr bwMode="auto">
              <a:xfrm>
                <a:off x="5314950" y="1538288"/>
                <a:ext cx="84137" cy="38100"/>
              </a:xfrm>
              <a:custGeom>
                <a:avLst/>
                <a:gdLst>
                  <a:gd name="T0" fmla="*/ 2147483647 w 26"/>
                  <a:gd name="T1" fmla="*/ 2147483647 h 14"/>
                  <a:gd name="T2" fmla="*/ 0 w 26"/>
                  <a:gd name="T3" fmla="*/ 2147483647 h 14"/>
                  <a:gd name="T4" fmla="*/ 2147483647 w 26"/>
                  <a:gd name="T5" fmla="*/ 2147483647 h 14"/>
                  <a:gd name="T6" fmla="*/ 2147483647 w 26"/>
                  <a:gd name="T7" fmla="*/ 0 h 14"/>
                  <a:gd name="T8" fmla="*/ 2147483647 w 26"/>
                  <a:gd name="T9" fmla="*/ 2147483647 h 14"/>
                  <a:gd name="T10" fmla="*/ 0 60000 65536"/>
                  <a:gd name="T11" fmla="*/ 0 60000 65536"/>
                  <a:gd name="T12" fmla="*/ 0 60000 65536"/>
                  <a:gd name="T13" fmla="*/ 0 60000 65536"/>
                  <a:gd name="T14" fmla="*/ 0 60000 65536"/>
                  <a:gd name="T15" fmla="*/ 0 w 26"/>
                  <a:gd name="T16" fmla="*/ 0 h 14"/>
                  <a:gd name="T17" fmla="*/ 26 w 26"/>
                  <a:gd name="T18" fmla="*/ 14 h 14"/>
                </a:gdLst>
                <a:ahLst/>
                <a:cxnLst>
                  <a:cxn ang="T10">
                    <a:pos x="T0" y="T1"/>
                  </a:cxn>
                  <a:cxn ang="T11">
                    <a:pos x="T2" y="T3"/>
                  </a:cxn>
                  <a:cxn ang="T12">
                    <a:pos x="T4" y="T5"/>
                  </a:cxn>
                  <a:cxn ang="T13">
                    <a:pos x="T6" y="T7"/>
                  </a:cxn>
                  <a:cxn ang="T14">
                    <a:pos x="T8" y="T9"/>
                  </a:cxn>
                </a:cxnLst>
                <a:rect l="T15" t="T16" r="T17" b="T18"/>
                <a:pathLst>
                  <a:path w="26" h="14">
                    <a:moveTo>
                      <a:pt x="26" y="12"/>
                    </a:moveTo>
                    <a:lnTo>
                      <a:pt x="0" y="14"/>
                    </a:lnTo>
                    <a:lnTo>
                      <a:pt x="6" y="8"/>
                    </a:lnTo>
                    <a:lnTo>
                      <a:pt x="4" y="0"/>
                    </a:lnTo>
                    <a:lnTo>
                      <a:pt x="26" y="12"/>
                    </a:lnTo>
                    <a:close/>
                  </a:path>
                </a:pathLst>
              </a:custGeom>
              <a:solidFill>
                <a:srgbClr val="000000"/>
              </a:solidFill>
              <a:ln w="0">
                <a:solidFill>
                  <a:srgbClr val="000000"/>
                </a:solidFill>
                <a:round/>
                <a:headEnd/>
                <a:tailEnd/>
              </a:ln>
            </p:spPr>
            <p:txBody>
              <a:bodyPr/>
              <a:lstStyle/>
              <a:p>
                <a:endParaRPr lang="it-IT"/>
              </a:p>
            </p:txBody>
          </p:sp>
          <p:sp>
            <p:nvSpPr>
              <p:cNvPr id="84008" name="Freeform 16"/>
              <p:cNvSpPr>
                <a:spLocks noEditPoints="1"/>
              </p:cNvSpPr>
              <p:nvPr/>
            </p:nvSpPr>
            <p:spPr bwMode="auto">
              <a:xfrm>
                <a:off x="5283200" y="1512888"/>
                <a:ext cx="161925" cy="79375"/>
              </a:xfrm>
              <a:custGeom>
                <a:avLst/>
                <a:gdLst>
                  <a:gd name="T0" fmla="*/ 2147483647 w 50"/>
                  <a:gd name="T1" fmla="*/ 2147483647 h 30"/>
                  <a:gd name="T2" fmla="*/ 2147483647 w 50"/>
                  <a:gd name="T3" fmla="*/ 2147483647 h 30"/>
                  <a:gd name="T4" fmla="*/ 2147483647 w 50"/>
                  <a:gd name="T5" fmla="*/ 2147483647 h 30"/>
                  <a:gd name="T6" fmla="*/ 2147483647 w 50"/>
                  <a:gd name="T7" fmla="*/ 2147483647 h 30"/>
                  <a:gd name="T8" fmla="*/ 2147483647 w 50"/>
                  <a:gd name="T9" fmla="*/ 2147483647 h 30"/>
                  <a:gd name="T10" fmla="*/ 2147483647 w 50"/>
                  <a:gd name="T11" fmla="*/ 2147483647 h 30"/>
                  <a:gd name="T12" fmla="*/ 2147483647 w 50"/>
                  <a:gd name="T13" fmla="*/ 2147483647 h 30"/>
                  <a:gd name="T14" fmla="*/ 2147483647 w 50"/>
                  <a:gd name="T15" fmla="*/ 2147483647 h 30"/>
                  <a:gd name="T16" fmla="*/ 2147483647 w 50"/>
                  <a:gd name="T17" fmla="*/ 2147483647 h 30"/>
                  <a:gd name="T18" fmla="*/ 2147483647 w 50"/>
                  <a:gd name="T19" fmla="*/ 2147483647 h 30"/>
                  <a:gd name="T20" fmla="*/ 2147483647 w 50"/>
                  <a:gd name="T21" fmla="*/ 2147483647 h 30"/>
                  <a:gd name="T22" fmla="*/ 2147483647 w 50"/>
                  <a:gd name="T23" fmla="*/ 2147483647 h 30"/>
                  <a:gd name="T24" fmla="*/ 2147483647 w 50"/>
                  <a:gd name="T25" fmla="*/ 2147483647 h 30"/>
                  <a:gd name="T26" fmla="*/ 2147483647 w 50"/>
                  <a:gd name="T27" fmla="*/ 2147483647 h 30"/>
                  <a:gd name="T28" fmla="*/ 2147483647 w 50"/>
                  <a:gd name="T29" fmla="*/ 2147483647 h 30"/>
                  <a:gd name="T30" fmla="*/ 2147483647 w 50"/>
                  <a:gd name="T31" fmla="*/ 0 h 30"/>
                  <a:gd name="T32" fmla="*/ 2147483647 w 50"/>
                  <a:gd name="T33" fmla="*/ 2147483647 h 30"/>
                  <a:gd name="T34" fmla="*/ 2147483647 w 50"/>
                  <a:gd name="T35" fmla="*/ 2147483647 h 30"/>
                  <a:gd name="T36" fmla="*/ 2147483647 w 50"/>
                  <a:gd name="T37" fmla="*/ 2147483647 h 30"/>
                  <a:gd name="T38" fmla="*/ 2147483647 w 50"/>
                  <a:gd name="T39" fmla="*/ 2147483647 h 30"/>
                  <a:gd name="T40" fmla="*/ 2147483647 w 50"/>
                  <a:gd name="T41" fmla="*/ 2147483647 h 30"/>
                  <a:gd name="T42" fmla="*/ 0 w 50"/>
                  <a:gd name="T43" fmla="*/ 2147483647 h 30"/>
                  <a:gd name="T44" fmla="*/ 2147483647 w 50"/>
                  <a:gd name="T45" fmla="*/ 2147483647 h 30"/>
                  <a:gd name="T46" fmla="*/ 2147483647 w 50"/>
                  <a:gd name="T47" fmla="*/ 2147483647 h 30"/>
                  <a:gd name="T48" fmla="*/ 2147483647 w 50"/>
                  <a:gd name="T49" fmla="*/ 2147483647 h 30"/>
                  <a:gd name="T50" fmla="*/ 2147483647 w 50"/>
                  <a:gd name="T51" fmla="*/ 2147483647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30"/>
                  <a:gd name="T80" fmla="*/ 50 w 50"/>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30">
                    <a:moveTo>
                      <a:pt x="34" y="18"/>
                    </a:moveTo>
                    <a:lnTo>
                      <a:pt x="10" y="20"/>
                    </a:lnTo>
                    <a:lnTo>
                      <a:pt x="10" y="24"/>
                    </a:lnTo>
                    <a:lnTo>
                      <a:pt x="14" y="28"/>
                    </a:lnTo>
                    <a:lnTo>
                      <a:pt x="20" y="20"/>
                    </a:lnTo>
                    <a:lnTo>
                      <a:pt x="22" y="18"/>
                    </a:lnTo>
                    <a:lnTo>
                      <a:pt x="20" y="16"/>
                    </a:lnTo>
                    <a:lnTo>
                      <a:pt x="18" y="8"/>
                    </a:lnTo>
                    <a:lnTo>
                      <a:pt x="14" y="10"/>
                    </a:lnTo>
                    <a:lnTo>
                      <a:pt x="12" y="14"/>
                    </a:lnTo>
                    <a:lnTo>
                      <a:pt x="32" y="26"/>
                    </a:lnTo>
                    <a:lnTo>
                      <a:pt x="36" y="22"/>
                    </a:lnTo>
                    <a:lnTo>
                      <a:pt x="34" y="18"/>
                    </a:lnTo>
                    <a:close/>
                    <a:moveTo>
                      <a:pt x="38" y="18"/>
                    </a:moveTo>
                    <a:lnTo>
                      <a:pt x="16" y="6"/>
                    </a:lnTo>
                    <a:lnTo>
                      <a:pt x="6" y="0"/>
                    </a:lnTo>
                    <a:lnTo>
                      <a:pt x="10" y="10"/>
                    </a:lnTo>
                    <a:lnTo>
                      <a:pt x="12" y="18"/>
                    </a:lnTo>
                    <a:lnTo>
                      <a:pt x="16" y="18"/>
                    </a:lnTo>
                    <a:lnTo>
                      <a:pt x="12" y="14"/>
                    </a:lnTo>
                    <a:lnTo>
                      <a:pt x="8" y="22"/>
                    </a:lnTo>
                    <a:lnTo>
                      <a:pt x="0" y="30"/>
                    </a:lnTo>
                    <a:lnTo>
                      <a:pt x="12" y="28"/>
                    </a:lnTo>
                    <a:lnTo>
                      <a:pt x="36" y="26"/>
                    </a:lnTo>
                    <a:lnTo>
                      <a:pt x="50" y="24"/>
                    </a:lnTo>
                    <a:lnTo>
                      <a:pt x="38" y="18"/>
                    </a:lnTo>
                    <a:close/>
                  </a:path>
                </a:pathLst>
              </a:custGeom>
              <a:solidFill>
                <a:srgbClr val="000000"/>
              </a:solidFill>
              <a:ln w="0">
                <a:solidFill>
                  <a:srgbClr val="000000"/>
                </a:solidFill>
                <a:round/>
                <a:headEnd/>
                <a:tailEnd/>
              </a:ln>
            </p:spPr>
            <p:txBody>
              <a:bodyPr/>
              <a:lstStyle/>
              <a:p>
                <a:endParaRPr lang="it-IT"/>
              </a:p>
            </p:txBody>
          </p:sp>
          <p:sp>
            <p:nvSpPr>
              <p:cNvPr id="84009" name="Freeform 17"/>
              <p:cNvSpPr>
                <a:spLocks/>
              </p:cNvSpPr>
              <p:nvPr/>
            </p:nvSpPr>
            <p:spPr bwMode="auto">
              <a:xfrm>
                <a:off x="4835525" y="1463675"/>
                <a:ext cx="1049337" cy="196850"/>
              </a:xfrm>
              <a:custGeom>
                <a:avLst/>
                <a:gdLst>
                  <a:gd name="T0" fmla="*/ 2147483647 w 324"/>
                  <a:gd name="T1" fmla="*/ 2147483647 h 74"/>
                  <a:gd name="T2" fmla="*/ 2147483647 w 324"/>
                  <a:gd name="T3" fmla="*/ 2147483647 h 74"/>
                  <a:gd name="T4" fmla="*/ 2147483647 w 324"/>
                  <a:gd name="T5" fmla="*/ 2147483647 h 74"/>
                  <a:gd name="T6" fmla="*/ 2147483647 w 324"/>
                  <a:gd name="T7" fmla="*/ 2147483647 h 74"/>
                  <a:gd name="T8" fmla="*/ 2147483647 w 324"/>
                  <a:gd name="T9" fmla="*/ 2147483647 h 74"/>
                  <a:gd name="T10" fmla="*/ 2147483647 w 324"/>
                  <a:gd name="T11" fmla="*/ 0 h 74"/>
                  <a:gd name="T12" fmla="*/ 2147483647 w 324"/>
                  <a:gd name="T13" fmla="*/ 0 h 74"/>
                  <a:gd name="T14" fmla="*/ 0 w 324"/>
                  <a:gd name="T15" fmla="*/ 2147483647 h 74"/>
                  <a:gd name="T16" fmla="*/ 2147483647 w 324"/>
                  <a:gd name="T17" fmla="*/ 2147483647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74"/>
                  <a:gd name="T29" fmla="*/ 324 w 324"/>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74">
                    <a:moveTo>
                      <a:pt x="2" y="4"/>
                    </a:moveTo>
                    <a:lnTo>
                      <a:pt x="320" y="74"/>
                    </a:lnTo>
                    <a:lnTo>
                      <a:pt x="322" y="74"/>
                    </a:lnTo>
                    <a:lnTo>
                      <a:pt x="324" y="70"/>
                    </a:lnTo>
                    <a:lnTo>
                      <a:pt x="322" y="70"/>
                    </a:lnTo>
                    <a:lnTo>
                      <a:pt x="4" y="0"/>
                    </a:lnTo>
                    <a:lnTo>
                      <a:pt x="2" y="0"/>
                    </a:lnTo>
                    <a:lnTo>
                      <a:pt x="0" y="4"/>
                    </a:lnTo>
                    <a:lnTo>
                      <a:pt x="2" y="4"/>
                    </a:lnTo>
                    <a:close/>
                  </a:path>
                </a:pathLst>
              </a:custGeom>
              <a:solidFill>
                <a:srgbClr val="000000"/>
              </a:solidFill>
              <a:ln w="0">
                <a:solidFill>
                  <a:srgbClr val="000000"/>
                </a:solidFill>
                <a:round/>
                <a:headEnd/>
                <a:tailEnd/>
              </a:ln>
            </p:spPr>
            <p:txBody>
              <a:bodyPr/>
              <a:lstStyle/>
              <a:p>
                <a:endParaRPr lang="it-IT"/>
              </a:p>
            </p:txBody>
          </p:sp>
          <p:sp>
            <p:nvSpPr>
              <p:cNvPr id="84010" name="Freeform 18"/>
              <p:cNvSpPr>
                <a:spLocks/>
              </p:cNvSpPr>
              <p:nvPr/>
            </p:nvSpPr>
            <p:spPr bwMode="auto">
              <a:xfrm>
                <a:off x="5327650" y="1592263"/>
                <a:ext cx="77787" cy="41275"/>
              </a:xfrm>
              <a:custGeom>
                <a:avLst/>
                <a:gdLst>
                  <a:gd name="T0" fmla="*/ 2147483647 w 24"/>
                  <a:gd name="T1" fmla="*/ 2147483647 h 16"/>
                  <a:gd name="T2" fmla="*/ 0 w 24"/>
                  <a:gd name="T3" fmla="*/ 2147483647 h 16"/>
                  <a:gd name="T4" fmla="*/ 2147483647 w 24"/>
                  <a:gd name="T5" fmla="*/ 2147483647 h 16"/>
                  <a:gd name="T6" fmla="*/ 2147483647 w 24"/>
                  <a:gd name="T7" fmla="*/ 0 h 16"/>
                  <a:gd name="T8" fmla="*/ 2147483647 w 24"/>
                  <a:gd name="T9" fmla="*/ 2147483647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12"/>
                    </a:moveTo>
                    <a:lnTo>
                      <a:pt x="0" y="16"/>
                    </a:lnTo>
                    <a:lnTo>
                      <a:pt x="4" y="8"/>
                    </a:lnTo>
                    <a:lnTo>
                      <a:pt x="2" y="0"/>
                    </a:lnTo>
                    <a:lnTo>
                      <a:pt x="24" y="12"/>
                    </a:lnTo>
                    <a:close/>
                  </a:path>
                </a:pathLst>
              </a:custGeom>
              <a:solidFill>
                <a:srgbClr val="000000"/>
              </a:solidFill>
              <a:ln w="0">
                <a:solidFill>
                  <a:srgbClr val="000000"/>
                </a:solidFill>
                <a:round/>
                <a:headEnd/>
                <a:tailEnd/>
              </a:ln>
            </p:spPr>
            <p:txBody>
              <a:bodyPr/>
              <a:lstStyle/>
              <a:p>
                <a:endParaRPr lang="it-IT"/>
              </a:p>
            </p:txBody>
          </p:sp>
          <p:sp>
            <p:nvSpPr>
              <p:cNvPr id="84011" name="Freeform 19"/>
              <p:cNvSpPr>
                <a:spLocks noEditPoints="1"/>
              </p:cNvSpPr>
              <p:nvPr/>
            </p:nvSpPr>
            <p:spPr bwMode="auto">
              <a:xfrm>
                <a:off x="5289550" y="1565275"/>
                <a:ext cx="161925" cy="84138"/>
              </a:xfrm>
              <a:custGeom>
                <a:avLst/>
                <a:gdLst>
                  <a:gd name="T0" fmla="*/ 2147483647 w 50"/>
                  <a:gd name="T1" fmla="*/ 2147483647 h 32"/>
                  <a:gd name="T2" fmla="*/ 2147483647 w 50"/>
                  <a:gd name="T3" fmla="*/ 2147483647 h 32"/>
                  <a:gd name="T4" fmla="*/ 2147483647 w 50"/>
                  <a:gd name="T5" fmla="*/ 2147483647 h 32"/>
                  <a:gd name="T6" fmla="*/ 2147483647 w 50"/>
                  <a:gd name="T7" fmla="*/ 2147483647 h 32"/>
                  <a:gd name="T8" fmla="*/ 2147483647 w 50"/>
                  <a:gd name="T9" fmla="*/ 2147483647 h 32"/>
                  <a:gd name="T10" fmla="*/ 2147483647 w 50"/>
                  <a:gd name="T11" fmla="*/ 2147483647 h 32"/>
                  <a:gd name="T12" fmla="*/ 2147483647 w 50"/>
                  <a:gd name="T13" fmla="*/ 2147483647 h 32"/>
                  <a:gd name="T14" fmla="*/ 2147483647 w 50"/>
                  <a:gd name="T15" fmla="*/ 2147483647 h 32"/>
                  <a:gd name="T16" fmla="*/ 2147483647 w 50"/>
                  <a:gd name="T17" fmla="*/ 2147483647 h 32"/>
                  <a:gd name="T18" fmla="*/ 2147483647 w 50"/>
                  <a:gd name="T19" fmla="*/ 2147483647 h 32"/>
                  <a:gd name="T20" fmla="*/ 2147483647 w 50"/>
                  <a:gd name="T21" fmla="*/ 2147483647 h 32"/>
                  <a:gd name="T22" fmla="*/ 2147483647 w 50"/>
                  <a:gd name="T23" fmla="*/ 2147483647 h 32"/>
                  <a:gd name="T24" fmla="*/ 2147483647 w 50"/>
                  <a:gd name="T25" fmla="*/ 2147483647 h 32"/>
                  <a:gd name="T26" fmla="*/ 2147483647 w 50"/>
                  <a:gd name="T27" fmla="*/ 2147483647 h 32"/>
                  <a:gd name="T28" fmla="*/ 2147483647 w 50"/>
                  <a:gd name="T29" fmla="*/ 2147483647 h 32"/>
                  <a:gd name="T30" fmla="*/ 2147483647 w 50"/>
                  <a:gd name="T31" fmla="*/ 0 h 32"/>
                  <a:gd name="T32" fmla="*/ 2147483647 w 50"/>
                  <a:gd name="T33" fmla="*/ 2147483647 h 32"/>
                  <a:gd name="T34" fmla="*/ 2147483647 w 50"/>
                  <a:gd name="T35" fmla="*/ 2147483647 h 32"/>
                  <a:gd name="T36" fmla="*/ 2147483647 w 50"/>
                  <a:gd name="T37" fmla="*/ 2147483647 h 32"/>
                  <a:gd name="T38" fmla="*/ 2147483647 w 50"/>
                  <a:gd name="T39" fmla="*/ 2147483647 h 32"/>
                  <a:gd name="T40" fmla="*/ 2147483647 w 50"/>
                  <a:gd name="T41" fmla="*/ 2147483647 h 32"/>
                  <a:gd name="T42" fmla="*/ 0 w 50"/>
                  <a:gd name="T43" fmla="*/ 2147483647 h 32"/>
                  <a:gd name="T44" fmla="*/ 2147483647 w 50"/>
                  <a:gd name="T45" fmla="*/ 2147483647 h 32"/>
                  <a:gd name="T46" fmla="*/ 2147483647 w 50"/>
                  <a:gd name="T47" fmla="*/ 2147483647 h 32"/>
                  <a:gd name="T48" fmla="*/ 2147483647 w 50"/>
                  <a:gd name="T49" fmla="*/ 2147483647 h 32"/>
                  <a:gd name="T50" fmla="*/ 2147483647 w 50"/>
                  <a:gd name="T51" fmla="*/ 2147483647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32"/>
                  <a:gd name="T80" fmla="*/ 50 w 50"/>
                  <a:gd name="T81" fmla="*/ 32 h 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32">
                    <a:moveTo>
                      <a:pt x="36" y="18"/>
                    </a:moveTo>
                    <a:lnTo>
                      <a:pt x="10" y="20"/>
                    </a:lnTo>
                    <a:lnTo>
                      <a:pt x="12" y="26"/>
                    </a:lnTo>
                    <a:lnTo>
                      <a:pt x="14" y="28"/>
                    </a:lnTo>
                    <a:lnTo>
                      <a:pt x="20" y="22"/>
                    </a:lnTo>
                    <a:lnTo>
                      <a:pt x="22" y="20"/>
                    </a:lnTo>
                    <a:lnTo>
                      <a:pt x="22" y="18"/>
                    </a:lnTo>
                    <a:lnTo>
                      <a:pt x="18" y="10"/>
                    </a:lnTo>
                    <a:lnTo>
                      <a:pt x="14" y="10"/>
                    </a:lnTo>
                    <a:lnTo>
                      <a:pt x="12" y="14"/>
                    </a:lnTo>
                    <a:lnTo>
                      <a:pt x="34" y="26"/>
                    </a:lnTo>
                    <a:lnTo>
                      <a:pt x="36" y="22"/>
                    </a:lnTo>
                    <a:lnTo>
                      <a:pt x="36" y="18"/>
                    </a:lnTo>
                    <a:close/>
                    <a:moveTo>
                      <a:pt x="38" y="18"/>
                    </a:moveTo>
                    <a:lnTo>
                      <a:pt x="16" y="6"/>
                    </a:lnTo>
                    <a:lnTo>
                      <a:pt x="6" y="0"/>
                    </a:lnTo>
                    <a:lnTo>
                      <a:pt x="10" y="12"/>
                    </a:lnTo>
                    <a:lnTo>
                      <a:pt x="12" y="20"/>
                    </a:lnTo>
                    <a:lnTo>
                      <a:pt x="16" y="18"/>
                    </a:lnTo>
                    <a:lnTo>
                      <a:pt x="12" y="16"/>
                    </a:lnTo>
                    <a:lnTo>
                      <a:pt x="8" y="22"/>
                    </a:lnTo>
                    <a:lnTo>
                      <a:pt x="0" y="32"/>
                    </a:lnTo>
                    <a:lnTo>
                      <a:pt x="12" y="30"/>
                    </a:lnTo>
                    <a:lnTo>
                      <a:pt x="36" y="28"/>
                    </a:lnTo>
                    <a:lnTo>
                      <a:pt x="50" y="26"/>
                    </a:lnTo>
                    <a:lnTo>
                      <a:pt x="38" y="18"/>
                    </a:lnTo>
                    <a:close/>
                  </a:path>
                </a:pathLst>
              </a:custGeom>
              <a:solidFill>
                <a:srgbClr val="000000"/>
              </a:solidFill>
              <a:ln w="0">
                <a:solidFill>
                  <a:srgbClr val="000000"/>
                </a:solidFill>
                <a:round/>
                <a:headEnd/>
                <a:tailEnd/>
              </a:ln>
            </p:spPr>
            <p:txBody>
              <a:bodyPr/>
              <a:lstStyle/>
              <a:p>
                <a:endParaRPr lang="it-IT"/>
              </a:p>
            </p:txBody>
          </p:sp>
          <p:sp>
            <p:nvSpPr>
              <p:cNvPr id="84012" name="Freeform 20"/>
              <p:cNvSpPr>
                <a:spLocks/>
              </p:cNvSpPr>
              <p:nvPr/>
            </p:nvSpPr>
            <p:spPr bwMode="auto">
              <a:xfrm>
                <a:off x="4856162" y="1522413"/>
                <a:ext cx="1028700" cy="192087"/>
              </a:xfrm>
              <a:custGeom>
                <a:avLst/>
                <a:gdLst>
                  <a:gd name="T0" fmla="*/ 2147483647 w 318"/>
                  <a:gd name="T1" fmla="*/ 2147483647 h 72"/>
                  <a:gd name="T2" fmla="*/ 2147483647 w 318"/>
                  <a:gd name="T3" fmla="*/ 2147483647 h 72"/>
                  <a:gd name="T4" fmla="*/ 2147483647 w 318"/>
                  <a:gd name="T5" fmla="*/ 2147483647 h 72"/>
                  <a:gd name="T6" fmla="*/ 2147483647 w 318"/>
                  <a:gd name="T7" fmla="*/ 2147483647 h 72"/>
                  <a:gd name="T8" fmla="*/ 2147483647 w 318"/>
                  <a:gd name="T9" fmla="*/ 2147483647 h 72"/>
                  <a:gd name="T10" fmla="*/ 2147483647 w 318"/>
                  <a:gd name="T11" fmla="*/ 2147483647 h 72"/>
                  <a:gd name="T12" fmla="*/ 0 w 318"/>
                  <a:gd name="T13" fmla="*/ 0 h 72"/>
                  <a:gd name="T14" fmla="*/ 0 w 318"/>
                  <a:gd name="T15" fmla="*/ 2147483647 h 72"/>
                  <a:gd name="T16" fmla="*/ 2147483647 w 318"/>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
                  <a:gd name="T28" fmla="*/ 0 h 72"/>
                  <a:gd name="T29" fmla="*/ 318 w 318"/>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 h="72">
                    <a:moveTo>
                      <a:pt x="2" y="6"/>
                    </a:moveTo>
                    <a:lnTo>
                      <a:pt x="314" y="72"/>
                    </a:lnTo>
                    <a:lnTo>
                      <a:pt x="316" y="72"/>
                    </a:lnTo>
                    <a:lnTo>
                      <a:pt x="318" y="68"/>
                    </a:lnTo>
                    <a:lnTo>
                      <a:pt x="316" y="66"/>
                    </a:lnTo>
                    <a:lnTo>
                      <a:pt x="2" y="2"/>
                    </a:lnTo>
                    <a:lnTo>
                      <a:pt x="0" y="0"/>
                    </a:lnTo>
                    <a:lnTo>
                      <a:pt x="0" y="6"/>
                    </a:lnTo>
                    <a:lnTo>
                      <a:pt x="2" y="6"/>
                    </a:lnTo>
                    <a:close/>
                  </a:path>
                </a:pathLst>
              </a:custGeom>
              <a:solidFill>
                <a:srgbClr val="000000"/>
              </a:solidFill>
              <a:ln w="0">
                <a:solidFill>
                  <a:srgbClr val="000000"/>
                </a:solidFill>
                <a:round/>
                <a:headEnd/>
                <a:tailEnd/>
              </a:ln>
            </p:spPr>
            <p:txBody>
              <a:bodyPr/>
              <a:lstStyle/>
              <a:p>
                <a:endParaRPr lang="it-IT"/>
              </a:p>
            </p:txBody>
          </p:sp>
          <p:sp>
            <p:nvSpPr>
              <p:cNvPr id="84013" name="Freeform 21"/>
              <p:cNvSpPr>
                <a:spLocks/>
              </p:cNvSpPr>
              <p:nvPr/>
            </p:nvSpPr>
            <p:spPr bwMode="auto">
              <a:xfrm>
                <a:off x="5327650" y="1655763"/>
                <a:ext cx="77787" cy="36512"/>
              </a:xfrm>
              <a:custGeom>
                <a:avLst/>
                <a:gdLst>
                  <a:gd name="T0" fmla="*/ 2147483647 w 24"/>
                  <a:gd name="T1" fmla="*/ 2147483647 h 14"/>
                  <a:gd name="T2" fmla="*/ 0 w 24"/>
                  <a:gd name="T3" fmla="*/ 2147483647 h 14"/>
                  <a:gd name="T4" fmla="*/ 2147483647 w 24"/>
                  <a:gd name="T5" fmla="*/ 2147483647 h 14"/>
                  <a:gd name="T6" fmla="*/ 2147483647 w 24"/>
                  <a:gd name="T7" fmla="*/ 0 h 14"/>
                  <a:gd name="T8" fmla="*/ 2147483647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24" y="12"/>
                    </a:moveTo>
                    <a:lnTo>
                      <a:pt x="0" y="14"/>
                    </a:lnTo>
                    <a:lnTo>
                      <a:pt x="4" y="8"/>
                    </a:lnTo>
                    <a:lnTo>
                      <a:pt x="2" y="0"/>
                    </a:lnTo>
                    <a:lnTo>
                      <a:pt x="24" y="12"/>
                    </a:lnTo>
                    <a:close/>
                  </a:path>
                </a:pathLst>
              </a:custGeom>
              <a:solidFill>
                <a:srgbClr val="000000"/>
              </a:solidFill>
              <a:ln w="0">
                <a:solidFill>
                  <a:srgbClr val="000000"/>
                </a:solidFill>
                <a:round/>
                <a:headEnd/>
                <a:tailEnd/>
              </a:ln>
            </p:spPr>
            <p:txBody>
              <a:bodyPr/>
              <a:lstStyle/>
              <a:p>
                <a:endParaRPr lang="it-IT"/>
              </a:p>
            </p:txBody>
          </p:sp>
          <p:sp>
            <p:nvSpPr>
              <p:cNvPr id="84014" name="Freeform 22"/>
              <p:cNvSpPr>
                <a:spLocks noEditPoints="1"/>
              </p:cNvSpPr>
              <p:nvPr/>
            </p:nvSpPr>
            <p:spPr bwMode="auto">
              <a:xfrm>
                <a:off x="5289550" y="1628775"/>
                <a:ext cx="161925" cy="79375"/>
              </a:xfrm>
              <a:custGeom>
                <a:avLst/>
                <a:gdLst>
                  <a:gd name="T0" fmla="*/ 2147483647 w 50"/>
                  <a:gd name="T1" fmla="*/ 2147483647 h 30"/>
                  <a:gd name="T2" fmla="*/ 2147483647 w 50"/>
                  <a:gd name="T3" fmla="*/ 2147483647 h 30"/>
                  <a:gd name="T4" fmla="*/ 2147483647 w 50"/>
                  <a:gd name="T5" fmla="*/ 2147483647 h 30"/>
                  <a:gd name="T6" fmla="*/ 2147483647 w 50"/>
                  <a:gd name="T7" fmla="*/ 2147483647 h 30"/>
                  <a:gd name="T8" fmla="*/ 2147483647 w 50"/>
                  <a:gd name="T9" fmla="*/ 2147483647 h 30"/>
                  <a:gd name="T10" fmla="*/ 2147483647 w 50"/>
                  <a:gd name="T11" fmla="*/ 2147483647 h 30"/>
                  <a:gd name="T12" fmla="*/ 2147483647 w 50"/>
                  <a:gd name="T13" fmla="*/ 2147483647 h 30"/>
                  <a:gd name="T14" fmla="*/ 2147483647 w 50"/>
                  <a:gd name="T15" fmla="*/ 2147483647 h 30"/>
                  <a:gd name="T16" fmla="*/ 2147483647 w 50"/>
                  <a:gd name="T17" fmla="*/ 2147483647 h 30"/>
                  <a:gd name="T18" fmla="*/ 2147483647 w 50"/>
                  <a:gd name="T19" fmla="*/ 2147483647 h 30"/>
                  <a:gd name="T20" fmla="*/ 2147483647 w 50"/>
                  <a:gd name="T21" fmla="*/ 2147483647 h 30"/>
                  <a:gd name="T22" fmla="*/ 2147483647 w 50"/>
                  <a:gd name="T23" fmla="*/ 2147483647 h 30"/>
                  <a:gd name="T24" fmla="*/ 2147483647 w 50"/>
                  <a:gd name="T25" fmla="*/ 2147483647 h 30"/>
                  <a:gd name="T26" fmla="*/ 2147483647 w 50"/>
                  <a:gd name="T27" fmla="*/ 2147483647 h 30"/>
                  <a:gd name="T28" fmla="*/ 2147483647 w 50"/>
                  <a:gd name="T29" fmla="*/ 2147483647 h 30"/>
                  <a:gd name="T30" fmla="*/ 2147483647 w 50"/>
                  <a:gd name="T31" fmla="*/ 0 h 30"/>
                  <a:gd name="T32" fmla="*/ 2147483647 w 50"/>
                  <a:gd name="T33" fmla="*/ 2147483647 h 30"/>
                  <a:gd name="T34" fmla="*/ 2147483647 w 50"/>
                  <a:gd name="T35" fmla="*/ 2147483647 h 30"/>
                  <a:gd name="T36" fmla="*/ 2147483647 w 50"/>
                  <a:gd name="T37" fmla="*/ 2147483647 h 30"/>
                  <a:gd name="T38" fmla="*/ 2147483647 w 50"/>
                  <a:gd name="T39" fmla="*/ 2147483647 h 30"/>
                  <a:gd name="T40" fmla="*/ 2147483647 w 50"/>
                  <a:gd name="T41" fmla="*/ 2147483647 h 30"/>
                  <a:gd name="T42" fmla="*/ 0 w 50"/>
                  <a:gd name="T43" fmla="*/ 2147483647 h 30"/>
                  <a:gd name="T44" fmla="*/ 2147483647 w 50"/>
                  <a:gd name="T45" fmla="*/ 2147483647 h 30"/>
                  <a:gd name="T46" fmla="*/ 2147483647 w 50"/>
                  <a:gd name="T47" fmla="*/ 2147483647 h 30"/>
                  <a:gd name="T48" fmla="*/ 2147483647 w 50"/>
                  <a:gd name="T49" fmla="*/ 2147483647 h 30"/>
                  <a:gd name="T50" fmla="*/ 2147483647 w 50"/>
                  <a:gd name="T51" fmla="*/ 2147483647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30"/>
                  <a:gd name="T80" fmla="*/ 50 w 50"/>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30">
                    <a:moveTo>
                      <a:pt x="36" y="18"/>
                    </a:moveTo>
                    <a:lnTo>
                      <a:pt x="10" y="20"/>
                    </a:lnTo>
                    <a:lnTo>
                      <a:pt x="12" y="24"/>
                    </a:lnTo>
                    <a:lnTo>
                      <a:pt x="14" y="28"/>
                    </a:lnTo>
                    <a:lnTo>
                      <a:pt x="20" y="20"/>
                    </a:lnTo>
                    <a:lnTo>
                      <a:pt x="22" y="20"/>
                    </a:lnTo>
                    <a:lnTo>
                      <a:pt x="22" y="16"/>
                    </a:lnTo>
                    <a:lnTo>
                      <a:pt x="18" y="8"/>
                    </a:lnTo>
                    <a:lnTo>
                      <a:pt x="14" y="10"/>
                    </a:lnTo>
                    <a:lnTo>
                      <a:pt x="12" y="14"/>
                    </a:lnTo>
                    <a:lnTo>
                      <a:pt x="34" y="26"/>
                    </a:lnTo>
                    <a:lnTo>
                      <a:pt x="36" y="22"/>
                    </a:lnTo>
                    <a:lnTo>
                      <a:pt x="36" y="18"/>
                    </a:lnTo>
                    <a:close/>
                    <a:moveTo>
                      <a:pt x="38" y="18"/>
                    </a:moveTo>
                    <a:lnTo>
                      <a:pt x="16" y="6"/>
                    </a:lnTo>
                    <a:lnTo>
                      <a:pt x="6" y="0"/>
                    </a:lnTo>
                    <a:lnTo>
                      <a:pt x="10" y="10"/>
                    </a:lnTo>
                    <a:lnTo>
                      <a:pt x="12" y="20"/>
                    </a:lnTo>
                    <a:lnTo>
                      <a:pt x="16" y="18"/>
                    </a:lnTo>
                    <a:lnTo>
                      <a:pt x="12" y="16"/>
                    </a:lnTo>
                    <a:lnTo>
                      <a:pt x="8" y="22"/>
                    </a:lnTo>
                    <a:lnTo>
                      <a:pt x="0" y="30"/>
                    </a:lnTo>
                    <a:lnTo>
                      <a:pt x="12" y="30"/>
                    </a:lnTo>
                    <a:lnTo>
                      <a:pt x="36" y="26"/>
                    </a:lnTo>
                    <a:lnTo>
                      <a:pt x="50" y="24"/>
                    </a:lnTo>
                    <a:lnTo>
                      <a:pt x="38" y="18"/>
                    </a:lnTo>
                    <a:close/>
                  </a:path>
                </a:pathLst>
              </a:custGeom>
              <a:solidFill>
                <a:srgbClr val="000000"/>
              </a:solidFill>
              <a:ln w="0">
                <a:solidFill>
                  <a:srgbClr val="000000"/>
                </a:solidFill>
                <a:round/>
                <a:headEnd/>
                <a:tailEnd/>
              </a:ln>
            </p:spPr>
            <p:txBody>
              <a:bodyPr/>
              <a:lstStyle/>
              <a:p>
                <a:endParaRPr lang="it-IT"/>
              </a:p>
            </p:txBody>
          </p:sp>
          <p:sp>
            <p:nvSpPr>
              <p:cNvPr id="84015" name="Freeform 23"/>
              <p:cNvSpPr>
                <a:spLocks/>
              </p:cNvSpPr>
              <p:nvPr/>
            </p:nvSpPr>
            <p:spPr bwMode="auto">
              <a:xfrm>
                <a:off x="4856162" y="1585913"/>
                <a:ext cx="1028700" cy="185737"/>
              </a:xfrm>
              <a:custGeom>
                <a:avLst/>
                <a:gdLst>
                  <a:gd name="T0" fmla="*/ 2147483647 w 318"/>
                  <a:gd name="T1" fmla="*/ 2147483647 h 70"/>
                  <a:gd name="T2" fmla="*/ 2147483647 w 318"/>
                  <a:gd name="T3" fmla="*/ 2147483647 h 70"/>
                  <a:gd name="T4" fmla="*/ 2147483647 w 318"/>
                  <a:gd name="T5" fmla="*/ 2147483647 h 70"/>
                  <a:gd name="T6" fmla="*/ 2147483647 w 318"/>
                  <a:gd name="T7" fmla="*/ 2147483647 h 70"/>
                  <a:gd name="T8" fmla="*/ 2147483647 w 318"/>
                  <a:gd name="T9" fmla="*/ 2147483647 h 70"/>
                  <a:gd name="T10" fmla="*/ 2147483647 w 318"/>
                  <a:gd name="T11" fmla="*/ 0 h 70"/>
                  <a:gd name="T12" fmla="*/ 0 w 318"/>
                  <a:gd name="T13" fmla="*/ 0 h 70"/>
                  <a:gd name="T14" fmla="*/ 0 w 318"/>
                  <a:gd name="T15" fmla="*/ 2147483647 h 70"/>
                  <a:gd name="T16" fmla="*/ 2147483647 w 318"/>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
                  <a:gd name="T28" fmla="*/ 0 h 70"/>
                  <a:gd name="T29" fmla="*/ 318 w 318"/>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 h="70">
                    <a:moveTo>
                      <a:pt x="2" y="6"/>
                    </a:moveTo>
                    <a:lnTo>
                      <a:pt x="314" y="70"/>
                    </a:lnTo>
                    <a:lnTo>
                      <a:pt x="316" y="70"/>
                    </a:lnTo>
                    <a:lnTo>
                      <a:pt x="318" y="66"/>
                    </a:lnTo>
                    <a:lnTo>
                      <a:pt x="316" y="66"/>
                    </a:lnTo>
                    <a:lnTo>
                      <a:pt x="2" y="0"/>
                    </a:lnTo>
                    <a:lnTo>
                      <a:pt x="0" y="0"/>
                    </a:lnTo>
                    <a:lnTo>
                      <a:pt x="0" y="4"/>
                    </a:lnTo>
                    <a:lnTo>
                      <a:pt x="2" y="6"/>
                    </a:lnTo>
                    <a:close/>
                  </a:path>
                </a:pathLst>
              </a:custGeom>
              <a:solidFill>
                <a:srgbClr val="000000"/>
              </a:solidFill>
              <a:ln w="0">
                <a:solidFill>
                  <a:srgbClr val="000000"/>
                </a:solidFill>
                <a:round/>
                <a:headEnd/>
                <a:tailEnd/>
              </a:ln>
            </p:spPr>
            <p:txBody>
              <a:bodyPr/>
              <a:lstStyle/>
              <a:p>
                <a:endParaRPr lang="it-IT"/>
              </a:p>
            </p:txBody>
          </p:sp>
          <p:sp>
            <p:nvSpPr>
              <p:cNvPr id="84016" name="Freeform 24"/>
              <p:cNvSpPr>
                <a:spLocks/>
              </p:cNvSpPr>
              <p:nvPr/>
            </p:nvSpPr>
            <p:spPr bwMode="auto">
              <a:xfrm>
                <a:off x="2265362" y="1485900"/>
                <a:ext cx="1095375" cy="138113"/>
              </a:xfrm>
              <a:custGeom>
                <a:avLst/>
                <a:gdLst>
                  <a:gd name="T0" fmla="*/ 2147483647 w 338"/>
                  <a:gd name="T1" fmla="*/ 2147483647 h 52"/>
                  <a:gd name="T2" fmla="*/ 2147483647 w 338"/>
                  <a:gd name="T3" fmla="*/ 2147483647 h 52"/>
                  <a:gd name="T4" fmla="*/ 2147483647 w 338"/>
                  <a:gd name="T5" fmla="*/ 2147483647 h 52"/>
                  <a:gd name="T6" fmla="*/ 2147483647 w 338"/>
                  <a:gd name="T7" fmla="*/ 0 h 52"/>
                  <a:gd name="T8" fmla="*/ 2147483647 w 338"/>
                  <a:gd name="T9" fmla="*/ 2147483647 h 52"/>
                  <a:gd name="T10" fmla="*/ 2147483647 w 338"/>
                  <a:gd name="T11" fmla="*/ 2147483647 h 52"/>
                  <a:gd name="T12" fmla="*/ 0 w 338"/>
                  <a:gd name="T13" fmla="*/ 2147483647 h 52"/>
                  <a:gd name="T14" fmla="*/ 2147483647 w 338"/>
                  <a:gd name="T15" fmla="*/ 2147483647 h 52"/>
                  <a:gd name="T16" fmla="*/ 2147483647 w 338"/>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8"/>
                  <a:gd name="T28" fmla="*/ 0 h 52"/>
                  <a:gd name="T29" fmla="*/ 338 w 338"/>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8" h="52">
                    <a:moveTo>
                      <a:pt x="4" y="52"/>
                    </a:moveTo>
                    <a:lnTo>
                      <a:pt x="336" y="6"/>
                    </a:lnTo>
                    <a:lnTo>
                      <a:pt x="338" y="6"/>
                    </a:lnTo>
                    <a:lnTo>
                      <a:pt x="336" y="0"/>
                    </a:lnTo>
                    <a:lnTo>
                      <a:pt x="334" y="2"/>
                    </a:lnTo>
                    <a:lnTo>
                      <a:pt x="4" y="48"/>
                    </a:lnTo>
                    <a:lnTo>
                      <a:pt x="0" y="48"/>
                    </a:lnTo>
                    <a:lnTo>
                      <a:pt x="2" y="52"/>
                    </a:lnTo>
                    <a:lnTo>
                      <a:pt x="4" y="52"/>
                    </a:lnTo>
                    <a:close/>
                  </a:path>
                </a:pathLst>
              </a:custGeom>
              <a:solidFill>
                <a:srgbClr val="000000"/>
              </a:solidFill>
              <a:ln w="0">
                <a:solidFill>
                  <a:srgbClr val="000000"/>
                </a:solidFill>
                <a:round/>
                <a:headEnd/>
                <a:tailEnd/>
              </a:ln>
            </p:spPr>
            <p:txBody>
              <a:bodyPr/>
              <a:lstStyle/>
              <a:p>
                <a:endParaRPr lang="it-IT"/>
              </a:p>
            </p:txBody>
          </p:sp>
          <p:sp>
            <p:nvSpPr>
              <p:cNvPr id="84017" name="Freeform 25"/>
              <p:cNvSpPr>
                <a:spLocks/>
              </p:cNvSpPr>
              <p:nvPr/>
            </p:nvSpPr>
            <p:spPr bwMode="auto">
              <a:xfrm>
                <a:off x="2265362" y="1549400"/>
                <a:ext cx="1108075" cy="138113"/>
              </a:xfrm>
              <a:custGeom>
                <a:avLst/>
                <a:gdLst>
                  <a:gd name="T0" fmla="*/ 2147483647 w 342"/>
                  <a:gd name="T1" fmla="*/ 2147483647 h 52"/>
                  <a:gd name="T2" fmla="*/ 2147483647 w 342"/>
                  <a:gd name="T3" fmla="*/ 2147483647 h 52"/>
                  <a:gd name="T4" fmla="*/ 2147483647 w 342"/>
                  <a:gd name="T5" fmla="*/ 2147483647 h 52"/>
                  <a:gd name="T6" fmla="*/ 2147483647 w 342"/>
                  <a:gd name="T7" fmla="*/ 0 h 52"/>
                  <a:gd name="T8" fmla="*/ 2147483647 w 342"/>
                  <a:gd name="T9" fmla="*/ 0 h 52"/>
                  <a:gd name="T10" fmla="*/ 2147483647 w 342"/>
                  <a:gd name="T11" fmla="*/ 2147483647 h 52"/>
                  <a:gd name="T12" fmla="*/ 0 w 342"/>
                  <a:gd name="T13" fmla="*/ 2147483647 h 52"/>
                  <a:gd name="T14" fmla="*/ 2147483647 w 342"/>
                  <a:gd name="T15" fmla="*/ 2147483647 h 52"/>
                  <a:gd name="T16" fmla="*/ 2147483647 w 342"/>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2"/>
                  <a:gd name="T28" fmla="*/ 0 h 52"/>
                  <a:gd name="T29" fmla="*/ 342 w 342"/>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2" h="52">
                    <a:moveTo>
                      <a:pt x="4" y="52"/>
                    </a:moveTo>
                    <a:lnTo>
                      <a:pt x="340" y="6"/>
                    </a:lnTo>
                    <a:lnTo>
                      <a:pt x="342" y="4"/>
                    </a:lnTo>
                    <a:lnTo>
                      <a:pt x="342" y="0"/>
                    </a:lnTo>
                    <a:lnTo>
                      <a:pt x="340" y="0"/>
                    </a:lnTo>
                    <a:lnTo>
                      <a:pt x="4" y="48"/>
                    </a:lnTo>
                    <a:lnTo>
                      <a:pt x="0" y="48"/>
                    </a:lnTo>
                    <a:lnTo>
                      <a:pt x="2" y="52"/>
                    </a:lnTo>
                    <a:lnTo>
                      <a:pt x="4" y="52"/>
                    </a:lnTo>
                    <a:close/>
                  </a:path>
                </a:pathLst>
              </a:custGeom>
              <a:solidFill>
                <a:srgbClr val="000000"/>
              </a:solidFill>
              <a:ln w="0">
                <a:solidFill>
                  <a:srgbClr val="000000"/>
                </a:solidFill>
                <a:round/>
                <a:headEnd/>
                <a:tailEnd/>
              </a:ln>
            </p:spPr>
            <p:txBody>
              <a:bodyPr/>
              <a:lstStyle/>
              <a:p>
                <a:endParaRPr lang="it-IT"/>
              </a:p>
            </p:txBody>
          </p:sp>
          <p:sp>
            <p:nvSpPr>
              <p:cNvPr id="84018" name="Freeform 26"/>
              <p:cNvSpPr>
                <a:spLocks/>
              </p:cNvSpPr>
              <p:nvPr/>
            </p:nvSpPr>
            <p:spPr bwMode="auto">
              <a:xfrm>
                <a:off x="2265362" y="1597025"/>
                <a:ext cx="1152525" cy="153988"/>
              </a:xfrm>
              <a:custGeom>
                <a:avLst/>
                <a:gdLst>
                  <a:gd name="T0" fmla="*/ 2147483647 w 356"/>
                  <a:gd name="T1" fmla="*/ 2147483647 h 58"/>
                  <a:gd name="T2" fmla="*/ 2147483647 w 356"/>
                  <a:gd name="T3" fmla="*/ 2147483647 h 58"/>
                  <a:gd name="T4" fmla="*/ 2147483647 w 356"/>
                  <a:gd name="T5" fmla="*/ 2147483647 h 58"/>
                  <a:gd name="T6" fmla="*/ 2147483647 w 356"/>
                  <a:gd name="T7" fmla="*/ 0 h 58"/>
                  <a:gd name="T8" fmla="*/ 2147483647 w 356"/>
                  <a:gd name="T9" fmla="*/ 2147483647 h 58"/>
                  <a:gd name="T10" fmla="*/ 2147483647 w 356"/>
                  <a:gd name="T11" fmla="*/ 2147483647 h 58"/>
                  <a:gd name="T12" fmla="*/ 0 w 356"/>
                  <a:gd name="T13" fmla="*/ 2147483647 h 58"/>
                  <a:gd name="T14" fmla="*/ 2147483647 w 356"/>
                  <a:gd name="T15" fmla="*/ 2147483647 h 58"/>
                  <a:gd name="T16" fmla="*/ 2147483647 w 356"/>
                  <a:gd name="T17" fmla="*/ 2147483647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6"/>
                  <a:gd name="T28" fmla="*/ 0 h 58"/>
                  <a:gd name="T29" fmla="*/ 356 w 356"/>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6" h="58">
                    <a:moveTo>
                      <a:pt x="4" y="58"/>
                    </a:moveTo>
                    <a:lnTo>
                      <a:pt x="354" y="6"/>
                    </a:lnTo>
                    <a:lnTo>
                      <a:pt x="356" y="6"/>
                    </a:lnTo>
                    <a:lnTo>
                      <a:pt x="356" y="0"/>
                    </a:lnTo>
                    <a:lnTo>
                      <a:pt x="354" y="2"/>
                    </a:lnTo>
                    <a:lnTo>
                      <a:pt x="4" y="52"/>
                    </a:lnTo>
                    <a:lnTo>
                      <a:pt x="0" y="52"/>
                    </a:lnTo>
                    <a:lnTo>
                      <a:pt x="2" y="58"/>
                    </a:lnTo>
                    <a:lnTo>
                      <a:pt x="4" y="58"/>
                    </a:lnTo>
                    <a:close/>
                  </a:path>
                </a:pathLst>
              </a:custGeom>
              <a:solidFill>
                <a:srgbClr val="000000"/>
              </a:solidFill>
              <a:ln w="0">
                <a:solidFill>
                  <a:srgbClr val="000000"/>
                </a:solidFill>
                <a:round/>
                <a:headEnd/>
                <a:tailEnd/>
              </a:ln>
            </p:spPr>
            <p:txBody>
              <a:bodyPr/>
              <a:lstStyle/>
              <a:p>
                <a:endParaRPr lang="it-IT"/>
              </a:p>
            </p:txBody>
          </p:sp>
          <p:sp>
            <p:nvSpPr>
              <p:cNvPr id="84019" name="Freeform 27"/>
              <p:cNvSpPr>
                <a:spLocks/>
              </p:cNvSpPr>
              <p:nvPr/>
            </p:nvSpPr>
            <p:spPr bwMode="auto">
              <a:xfrm>
                <a:off x="3554412" y="1039813"/>
                <a:ext cx="46038" cy="63500"/>
              </a:xfrm>
              <a:custGeom>
                <a:avLst/>
                <a:gdLst>
                  <a:gd name="T0" fmla="*/ 2147483647 w 14"/>
                  <a:gd name="T1" fmla="*/ 0 h 24"/>
                  <a:gd name="T2" fmla="*/ 2147483647 w 14"/>
                  <a:gd name="T3" fmla="*/ 2147483647 h 24"/>
                  <a:gd name="T4" fmla="*/ 2147483647 w 14"/>
                  <a:gd name="T5" fmla="*/ 2147483647 h 24"/>
                  <a:gd name="T6" fmla="*/ 0 w 14"/>
                  <a:gd name="T7" fmla="*/ 2147483647 h 24"/>
                  <a:gd name="T8" fmla="*/ 2147483647 w 14"/>
                  <a:gd name="T9" fmla="*/ 0 h 24"/>
                  <a:gd name="T10" fmla="*/ 0 60000 65536"/>
                  <a:gd name="T11" fmla="*/ 0 60000 65536"/>
                  <a:gd name="T12" fmla="*/ 0 60000 65536"/>
                  <a:gd name="T13" fmla="*/ 0 60000 65536"/>
                  <a:gd name="T14" fmla="*/ 0 60000 65536"/>
                  <a:gd name="T15" fmla="*/ 0 w 14"/>
                  <a:gd name="T16" fmla="*/ 0 h 24"/>
                  <a:gd name="T17" fmla="*/ 14 w 14"/>
                  <a:gd name="T18" fmla="*/ 24 h 24"/>
                </a:gdLst>
                <a:ahLst/>
                <a:cxnLst>
                  <a:cxn ang="T10">
                    <a:pos x="T0" y="T1"/>
                  </a:cxn>
                  <a:cxn ang="T11">
                    <a:pos x="T2" y="T3"/>
                  </a:cxn>
                  <a:cxn ang="T12">
                    <a:pos x="T4" y="T5"/>
                  </a:cxn>
                  <a:cxn ang="T13">
                    <a:pos x="T6" y="T7"/>
                  </a:cxn>
                  <a:cxn ang="T14">
                    <a:pos x="T8" y="T9"/>
                  </a:cxn>
                </a:cxnLst>
                <a:rect l="T15" t="T16" r="T17" b="T18"/>
                <a:pathLst>
                  <a:path w="14" h="24">
                    <a:moveTo>
                      <a:pt x="12" y="0"/>
                    </a:moveTo>
                    <a:lnTo>
                      <a:pt x="14" y="24"/>
                    </a:lnTo>
                    <a:lnTo>
                      <a:pt x="8" y="18"/>
                    </a:lnTo>
                    <a:lnTo>
                      <a:pt x="0" y="20"/>
                    </a:lnTo>
                    <a:lnTo>
                      <a:pt x="12" y="0"/>
                    </a:lnTo>
                    <a:close/>
                  </a:path>
                </a:pathLst>
              </a:custGeom>
              <a:solidFill>
                <a:srgbClr val="000000"/>
              </a:solidFill>
              <a:ln w="0">
                <a:solidFill>
                  <a:srgbClr val="000000"/>
                </a:solidFill>
                <a:round/>
                <a:headEnd/>
                <a:tailEnd/>
              </a:ln>
            </p:spPr>
            <p:txBody>
              <a:bodyPr/>
              <a:lstStyle/>
              <a:p>
                <a:endParaRPr lang="it-IT"/>
              </a:p>
            </p:txBody>
          </p:sp>
          <p:sp>
            <p:nvSpPr>
              <p:cNvPr id="84020" name="Freeform 28"/>
              <p:cNvSpPr>
                <a:spLocks noEditPoints="1"/>
              </p:cNvSpPr>
              <p:nvPr/>
            </p:nvSpPr>
            <p:spPr bwMode="auto">
              <a:xfrm>
                <a:off x="3522662" y="996950"/>
                <a:ext cx="96838" cy="133350"/>
              </a:xfrm>
              <a:custGeom>
                <a:avLst/>
                <a:gdLst>
                  <a:gd name="T0" fmla="*/ 2147483647 w 30"/>
                  <a:gd name="T1" fmla="*/ 2147483647 h 50"/>
                  <a:gd name="T2" fmla="*/ 2147483647 w 30"/>
                  <a:gd name="T3" fmla="*/ 2147483647 h 50"/>
                  <a:gd name="T4" fmla="*/ 2147483647 w 30"/>
                  <a:gd name="T5" fmla="*/ 2147483647 h 50"/>
                  <a:gd name="T6" fmla="*/ 2147483647 w 30"/>
                  <a:gd name="T7" fmla="*/ 2147483647 h 50"/>
                  <a:gd name="T8" fmla="*/ 2147483647 w 30"/>
                  <a:gd name="T9" fmla="*/ 2147483647 h 50"/>
                  <a:gd name="T10" fmla="*/ 2147483647 w 30"/>
                  <a:gd name="T11" fmla="*/ 2147483647 h 50"/>
                  <a:gd name="T12" fmla="*/ 2147483647 w 30"/>
                  <a:gd name="T13" fmla="*/ 2147483647 h 50"/>
                  <a:gd name="T14" fmla="*/ 2147483647 w 30"/>
                  <a:gd name="T15" fmla="*/ 2147483647 h 50"/>
                  <a:gd name="T16" fmla="*/ 2147483647 w 30"/>
                  <a:gd name="T17" fmla="*/ 2147483647 h 50"/>
                  <a:gd name="T18" fmla="*/ 2147483647 w 30"/>
                  <a:gd name="T19" fmla="*/ 2147483647 h 50"/>
                  <a:gd name="T20" fmla="*/ 2147483647 w 30"/>
                  <a:gd name="T21" fmla="*/ 2147483647 h 50"/>
                  <a:gd name="T22" fmla="*/ 2147483647 w 30"/>
                  <a:gd name="T23" fmla="*/ 2147483647 h 50"/>
                  <a:gd name="T24" fmla="*/ 2147483647 w 30"/>
                  <a:gd name="T25" fmla="*/ 2147483647 h 50"/>
                  <a:gd name="T26" fmla="*/ 2147483647 w 30"/>
                  <a:gd name="T27" fmla="*/ 2147483647 h 50"/>
                  <a:gd name="T28" fmla="*/ 2147483647 w 30"/>
                  <a:gd name="T29" fmla="*/ 2147483647 h 50"/>
                  <a:gd name="T30" fmla="*/ 0 w 30"/>
                  <a:gd name="T31" fmla="*/ 2147483647 h 50"/>
                  <a:gd name="T32" fmla="*/ 2147483647 w 30"/>
                  <a:gd name="T33" fmla="*/ 2147483647 h 50"/>
                  <a:gd name="T34" fmla="*/ 2147483647 w 30"/>
                  <a:gd name="T35" fmla="*/ 2147483647 h 50"/>
                  <a:gd name="T36" fmla="*/ 2147483647 w 30"/>
                  <a:gd name="T37" fmla="*/ 2147483647 h 50"/>
                  <a:gd name="T38" fmla="*/ 2147483647 w 30"/>
                  <a:gd name="T39" fmla="*/ 2147483647 h 50"/>
                  <a:gd name="T40" fmla="*/ 2147483647 w 30"/>
                  <a:gd name="T41" fmla="*/ 2147483647 h 50"/>
                  <a:gd name="T42" fmla="*/ 2147483647 w 30"/>
                  <a:gd name="T43" fmla="*/ 2147483647 h 50"/>
                  <a:gd name="T44" fmla="*/ 2147483647 w 30"/>
                  <a:gd name="T45" fmla="*/ 2147483647 h 50"/>
                  <a:gd name="T46" fmla="*/ 2147483647 w 30"/>
                  <a:gd name="T47" fmla="*/ 2147483647 h 50"/>
                  <a:gd name="T48" fmla="*/ 2147483647 w 30"/>
                  <a:gd name="T49" fmla="*/ 0 h 50"/>
                  <a:gd name="T50" fmla="*/ 2147483647 w 30"/>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
                  <a:gd name="T79" fmla="*/ 0 h 50"/>
                  <a:gd name="T80" fmla="*/ 30 w 30"/>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 h="50">
                    <a:moveTo>
                      <a:pt x="18" y="16"/>
                    </a:moveTo>
                    <a:lnTo>
                      <a:pt x="20" y="40"/>
                    </a:lnTo>
                    <a:lnTo>
                      <a:pt x="24" y="40"/>
                    </a:lnTo>
                    <a:lnTo>
                      <a:pt x="28" y="36"/>
                    </a:lnTo>
                    <a:lnTo>
                      <a:pt x="20" y="30"/>
                    </a:lnTo>
                    <a:lnTo>
                      <a:pt x="18" y="28"/>
                    </a:lnTo>
                    <a:lnTo>
                      <a:pt x="16" y="30"/>
                    </a:lnTo>
                    <a:lnTo>
                      <a:pt x="8" y="32"/>
                    </a:lnTo>
                    <a:lnTo>
                      <a:pt x="10" y="36"/>
                    </a:lnTo>
                    <a:lnTo>
                      <a:pt x="14" y="38"/>
                    </a:lnTo>
                    <a:lnTo>
                      <a:pt x="26" y="18"/>
                    </a:lnTo>
                    <a:lnTo>
                      <a:pt x="22" y="16"/>
                    </a:lnTo>
                    <a:lnTo>
                      <a:pt x="18" y="16"/>
                    </a:lnTo>
                    <a:close/>
                    <a:moveTo>
                      <a:pt x="18" y="12"/>
                    </a:moveTo>
                    <a:lnTo>
                      <a:pt x="6" y="34"/>
                    </a:lnTo>
                    <a:lnTo>
                      <a:pt x="0" y="44"/>
                    </a:lnTo>
                    <a:lnTo>
                      <a:pt x="10" y="40"/>
                    </a:lnTo>
                    <a:lnTo>
                      <a:pt x="18" y="38"/>
                    </a:lnTo>
                    <a:lnTo>
                      <a:pt x="18" y="34"/>
                    </a:lnTo>
                    <a:lnTo>
                      <a:pt x="14" y="38"/>
                    </a:lnTo>
                    <a:lnTo>
                      <a:pt x="22" y="44"/>
                    </a:lnTo>
                    <a:lnTo>
                      <a:pt x="30" y="50"/>
                    </a:lnTo>
                    <a:lnTo>
                      <a:pt x="28" y="40"/>
                    </a:lnTo>
                    <a:lnTo>
                      <a:pt x="26" y="14"/>
                    </a:lnTo>
                    <a:lnTo>
                      <a:pt x="26" y="0"/>
                    </a:lnTo>
                    <a:lnTo>
                      <a:pt x="18" y="12"/>
                    </a:lnTo>
                    <a:close/>
                  </a:path>
                </a:pathLst>
              </a:custGeom>
              <a:solidFill>
                <a:srgbClr val="000000"/>
              </a:solidFill>
              <a:ln w="0">
                <a:solidFill>
                  <a:srgbClr val="000000"/>
                </a:solidFill>
                <a:round/>
                <a:headEnd/>
                <a:tailEnd/>
              </a:ln>
            </p:spPr>
            <p:txBody>
              <a:bodyPr/>
              <a:lstStyle/>
              <a:p>
                <a:endParaRPr lang="it-IT"/>
              </a:p>
            </p:txBody>
          </p:sp>
          <p:sp>
            <p:nvSpPr>
              <p:cNvPr id="84021" name="Freeform 29"/>
              <p:cNvSpPr>
                <a:spLocks/>
              </p:cNvSpPr>
              <p:nvPr/>
            </p:nvSpPr>
            <p:spPr bwMode="auto">
              <a:xfrm>
                <a:off x="3489325" y="769938"/>
                <a:ext cx="187325" cy="593725"/>
              </a:xfrm>
              <a:custGeom>
                <a:avLst/>
                <a:gdLst>
                  <a:gd name="T0" fmla="*/ 2147483647 w 58"/>
                  <a:gd name="T1" fmla="*/ 2147483647 h 224"/>
                  <a:gd name="T2" fmla="*/ 2147483647 w 58"/>
                  <a:gd name="T3" fmla="*/ 2147483647 h 224"/>
                  <a:gd name="T4" fmla="*/ 2147483647 w 58"/>
                  <a:gd name="T5" fmla="*/ 2147483647 h 224"/>
                  <a:gd name="T6" fmla="*/ 2147483647 w 58"/>
                  <a:gd name="T7" fmla="*/ 0 h 224"/>
                  <a:gd name="T8" fmla="*/ 2147483647 w 58"/>
                  <a:gd name="T9" fmla="*/ 2147483647 h 224"/>
                  <a:gd name="T10" fmla="*/ 2147483647 w 58"/>
                  <a:gd name="T11" fmla="*/ 2147483647 h 224"/>
                  <a:gd name="T12" fmla="*/ 0 w 58"/>
                  <a:gd name="T13" fmla="*/ 2147483647 h 224"/>
                  <a:gd name="T14" fmla="*/ 2147483647 w 58"/>
                  <a:gd name="T15" fmla="*/ 2147483647 h 224"/>
                  <a:gd name="T16" fmla="*/ 2147483647 w 58"/>
                  <a:gd name="T17" fmla="*/ 2147483647 h 2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24"/>
                  <a:gd name="T29" fmla="*/ 58 w 58"/>
                  <a:gd name="T30" fmla="*/ 224 h 2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24">
                    <a:moveTo>
                      <a:pt x="6" y="222"/>
                    </a:moveTo>
                    <a:lnTo>
                      <a:pt x="58" y="4"/>
                    </a:lnTo>
                    <a:lnTo>
                      <a:pt x="58" y="2"/>
                    </a:lnTo>
                    <a:lnTo>
                      <a:pt x="54" y="0"/>
                    </a:lnTo>
                    <a:lnTo>
                      <a:pt x="52" y="2"/>
                    </a:lnTo>
                    <a:lnTo>
                      <a:pt x="2" y="222"/>
                    </a:lnTo>
                    <a:lnTo>
                      <a:pt x="0" y="224"/>
                    </a:lnTo>
                    <a:lnTo>
                      <a:pt x="6" y="224"/>
                    </a:lnTo>
                    <a:lnTo>
                      <a:pt x="6" y="222"/>
                    </a:lnTo>
                    <a:close/>
                  </a:path>
                </a:pathLst>
              </a:custGeom>
              <a:solidFill>
                <a:srgbClr val="000000"/>
              </a:solidFill>
              <a:ln w="0">
                <a:solidFill>
                  <a:srgbClr val="000000"/>
                </a:solidFill>
                <a:round/>
                <a:headEnd/>
                <a:tailEnd/>
              </a:ln>
            </p:spPr>
            <p:txBody>
              <a:bodyPr/>
              <a:lstStyle/>
              <a:p>
                <a:endParaRPr lang="it-IT"/>
              </a:p>
            </p:txBody>
          </p:sp>
          <p:sp>
            <p:nvSpPr>
              <p:cNvPr id="84022" name="Freeform 30"/>
              <p:cNvSpPr>
                <a:spLocks/>
              </p:cNvSpPr>
              <p:nvPr/>
            </p:nvSpPr>
            <p:spPr bwMode="auto">
              <a:xfrm>
                <a:off x="4660900" y="1071563"/>
                <a:ext cx="52387" cy="63500"/>
              </a:xfrm>
              <a:custGeom>
                <a:avLst/>
                <a:gdLst>
                  <a:gd name="T0" fmla="*/ 2147483647 w 16"/>
                  <a:gd name="T1" fmla="*/ 2147483647 h 24"/>
                  <a:gd name="T2" fmla="*/ 0 w 16"/>
                  <a:gd name="T3" fmla="*/ 2147483647 h 24"/>
                  <a:gd name="T4" fmla="*/ 2147483647 w 16"/>
                  <a:gd name="T5" fmla="*/ 2147483647 h 24"/>
                  <a:gd name="T6" fmla="*/ 2147483647 w 16"/>
                  <a:gd name="T7" fmla="*/ 0 h 24"/>
                  <a:gd name="T8" fmla="*/ 2147483647 w 16"/>
                  <a:gd name="T9" fmla="*/ 2147483647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12" y="24"/>
                    </a:moveTo>
                    <a:lnTo>
                      <a:pt x="0" y="2"/>
                    </a:lnTo>
                    <a:lnTo>
                      <a:pt x="8" y="4"/>
                    </a:lnTo>
                    <a:lnTo>
                      <a:pt x="16" y="0"/>
                    </a:lnTo>
                    <a:lnTo>
                      <a:pt x="12" y="24"/>
                    </a:lnTo>
                    <a:close/>
                  </a:path>
                </a:pathLst>
              </a:custGeom>
              <a:solidFill>
                <a:srgbClr val="000000"/>
              </a:solidFill>
              <a:ln w="0">
                <a:solidFill>
                  <a:srgbClr val="000000"/>
                </a:solidFill>
                <a:round/>
                <a:headEnd/>
                <a:tailEnd/>
              </a:ln>
            </p:spPr>
            <p:txBody>
              <a:bodyPr/>
              <a:lstStyle/>
              <a:p>
                <a:endParaRPr lang="it-IT"/>
              </a:p>
            </p:txBody>
          </p:sp>
          <p:sp>
            <p:nvSpPr>
              <p:cNvPr id="84023" name="Freeform 31"/>
              <p:cNvSpPr>
                <a:spLocks noEditPoints="1"/>
              </p:cNvSpPr>
              <p:nvPr/>
            </p:nvSpPr>
            <p:spPr bwMode="auto">
              <a:xfrm>
                <a:off x="4629150" y="1039813"/>
                <a:ext cx="103187" cy="133350"/>
              </a:xfrm>
              <a:custGeom>
                <a:avLst/>
                <a:gdLst>
                  <a:gd name="T0" fmla="*/ 2147483647 w 32"/>
                  <a:gd name="T1" fmla="*/ 2147483647 h 50"/>
                  <a:gd name="T2" fmla="*/ 2147483647 w 32"/>
                  <a:gd name="T3" fmla="*/ 2147483647 h 50"/>
                  <a:gd name="T4" fmla="*/ 2147483647 w 32"/>
                  <a:gd name="T5" fmla="*/ 2147483647 h 50"/>
                  <a:gd name="T6" fmla="*/ 2147483647 w 32"/>
                  <a:gd name="T7" fmla="*/ 2147483647 h 50"/>
                  <a:gd name="T8" fmla="*/ 2147483647 w 32"/>
                  <a:gd name="T9" fmla="*/ 2147483647 h 50"/>
                  <a:gd name="T10" fmla="*/ 2147483647 w 32"/>
                  <a:gd name="T11" fmla="*/ 2147483647 h 50"/>
                  <a:gd name="T12" fmla="*/ 2147483647 w 32"/>
                  <a:gd name="T13" fmla="*/ 2147483647 h 50"/>
                  <a:gd name="T14" fmla="*/ 2147483647 w 32"/>
                  <a:gd name="T15" fmla="*/ 2147483647 h 50"/>
                  <a:gd name="T16" fmla="*/ 2147483647 w 32"/>
                  <a:gd name="T17" fmla="*/ 2147483647 h 50"/>
                  <a:gd name="T18" fmla="*/ 2147483647 w 32"/>
                  <a:gd name="T19" fmla="*/ 2147483647 h 50"/>
                  <a:gd name="T20" fmla="*/ 2147483647 w 32"/>
                  <a:gd name="T21" fmla="*/ 2147483647 h 50"/>
                  <a:gd name="T22" fmla="*/ 2147483647 w 32"/>
                  <a:gd name="T23" fmla="*/ 2147483647 h 50"/>
                  <a:gd name="T24" fmla="*/ 2147483647 w 32"/>
                  <a:gd name="T25" fmla="*/ 2147483647 h 50"/>
                  <a:gd name="T26" fmla="*/ 2147483647 w 32"/>
                  <a:gd name="T27" fmla="*/ 2147483647 h 50"/>
                  <a:gd name="T28" fmla="*/ 2147483647 w 32"/>
                  <a:gd name="T29" fmla="*/ 2147483647 h 50"/>
                  <a:gd name="T30" fmla="*/ 2147483647 w 32"/>
                  <a:gd name="T31" fmla="*/ 0 h 50"/>
                  <a:gd name="T32" fmla="*/ 2147483647 w 32"/>
                  <a:gd name="T33" fmla="*/ 2147483647 h 50"/>
                  <a:gd name="T34" fmla="*/ 2147483647 w 32"/>
                  <a:gd name="T35" fmla="*/ 2147483647 h 50"/>
                  <a:gd name="T36" fmla="*/ 2147483647 w 32"/>
                  <a:gd name="T37" fmla="*/ 2147483647 h 50"/>
                  <a:gd name="T38" fmla="*/ 2147483647 w 32"/>
                  <a:gd name="T39" fmla="*/ 2147483647 h 50"/>
                  <a:gd name="T40" fmla="*/ 2147483647 w 32"/>
                  <a:gd name="T41" fmla="*/ 2147483647 h 50"/>
                  <a:gd name="T42" fmla="*/ 0 w 32"/>
                  <a:gd name="T43" fmla="*/ 2147483647 h 50"/>
                  <a:gd name="T44" fmla="*/ 2147483647 w 32"/>
                  <a:gd name="T45" fmla="*/ 2147483647 h 50"/>
                  <a:gd name="T46" fmla="*/ 2147483647 w 32"/>
                  <a:gd name="T47" fmla="*/ 2147483647 h 50"/>
                  <a:gd name="T48" fmla="*/ 2147483647 w 32"/>
                  <a:gd name="T49" fmla="*/ 2147483647 h 50"/>
                  <a:gd name="T50" fmla="*/ 2147483647 w 32"/>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50"/>
                  <a:gd name="T80" fmla="*/ 32 w 3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50">
                    <a:moveTo>
                      <a:pt x="26" y="34"/>
                    </a:moveTo>
                    <a:lnTo>
                      <a:pt x="14" y="12"/>
                    </a:lnTo>
                    <a:lnTo>
                      <a:pt x="10" y="14"/>
                    </a:lnTo>
                    <a:lnTo>
                      <a:pt x="10" y="20"/>
                    </a:lnTo>
                    <a:lnTo>
                      <a:pt x="18" y="22"/>
                    </a:lnTo>
                    <a:lnTo>
                      <a:pt x="20" y="22"/>
                    </a:lnTo>
                    <a:lnTo>
                      <a:pt x="22" y="20"/>
                    </a:lnTo>
                    <a:lnTo>
                      <a:pt x="28" y="14"/>
                    </a:lnTo>
                    <a:lnTo>
                      <a:pt x="26" y="12"/>
                    </a:lnTo>
                    <a:lnTo>
                      <a:pt x="20" y="10"/>
                    </a:lnTo>
                    <a:lnTo>
                      <a:pt x="18" y="36"/>
                    </a:lnTo>
                    <a:lnTo>
                      <a:pt x="22" y="36"/>
                    </a:lnTo>
                    <a:lnTo>
                      <a:pt x="26" y="34"/>
                    </a:lnTo>
                    <a:close/>
                    <a:moveTo>
                      <a:pt x="28" y="36"/>
                    </a:moveTo>
                    <a:lnTo>
                      <a:pt x="30" y="12"/>
                    </a:lnTo>
                    <a:lnTo>
                      <a:pt x="32" y="0"/>
                    </a:lnTo>
                    <a:lnTo>
                      <a:pt x="22" y="8"/>
                    </a:lnTo>
                    <a:lnTo>
                      <a:pt x="16" y="14"/>
                    </a:lnTo>
                    <a:lnTo>
                      <a:pt x="18" y="16"/>
                    </a:lnTo>
                    <a:lnTo>
                      <a:pt x="20" y="12"/>
                    </a:lnTo>
                    <a:lnTo>
                      <a:pt x="12" y="10"/>
                    </a:lnTo>
                    <a:lnTo>
                      <a:pt x="0" y="8"/>
                    </a:lnTo>
                    <a:lnTo>
                      <a:pt x="6" y="18"/>
                    </a:lnTo>
                    <a:lnTo>
                      <a:pt x="18" y="38"/>
                    </a:lnTo>
                    <a:lnTo>
                      <a:pt x="26" y="50"/>
                    </a:lnTo>
                    <a:lnTo>
                      <a:pt x="28" y="36"/>
                    </a:lnTo>
                    <a:close/>
                  </a:path>
                </a:pathLst>
              </a:custGeom>
              <a:solidFill>
                <a:srgbClr val="000000"/>
              </a:solidFill>
              <a:ln w="0">
                <a:solidFill>
                  <a:srgbClr val="000000"/>
                </a:solidFill>
                <a:round/>
                <a:headEnd/>
                <a:tailEnd/>
              </a:ln>
            </p:spPr>
            <p:txBody>
              <a:bodyPr/>
              <a:lstStyle/>
              <a:p>
                <a:endParaRPr lang="it-IT"/>
              </a:p>
            </p:txBody>
          </p:sp>
          <p:sp>
            <p:nvSpPr>
              <p:cNvPr id="84024" name="Freeform 32"/>
              <p:cNvSpPr>
                <a:spLocks/>
              </p:cNvSpPr>
              <p:nvPr/>
            </p:nvSpPr>
            <p:spPr bwMode="auto">
              <a:xfrm>
                <a:off x="4597400" y="769938"/>
                <a:ext cx="200025" cy="668337"/>
              </a:xfrm>
              <a:custGeom>
                <a:avLst/>
                <a:gdLst>
                  <a:gd name="T0" fmla="*/ 0 w 62"/>
                  <a:gd name="T1" fmla="*/ 2147483647 h 252"/>
                  <a:gd name="T2" fmla="*/ 2147483647 w 62"/>
                  <a:gd name="T3" fmla="*/ 2147483647 h 252"/>
                  <a:gd name="T4" fmla="*/ 2147483647 w 62"/>
                  <a:gd name="T5" fmla="*/ 2147483647 h 252"/>
                  <a:gd name="T6" fmla="*/ 2147483647 w 62"/>
                  <a:gd name="T7" fmla="*/ 2147483647 h 252"/>
                  <a:gd name="T8" fmla="*/ 2147483647 w 62"/>
                  <a:gd name="T9" fmla="*/ 2147483647 h 252"/>
                  <a:gd name="T10" fmla="*/ 2147483647 w 62"/>
                  <a:gd name="T11" fmla="*/ 2147483647 h 252"/>
                  <a:gd name="T12" fmla="*/ 2147483647 w 62"/>
                  <a:gd name="T13" fmla="*/ 0 h 252"/>
                  <a:gd name="T14" fmla="*/ 0 w 62"/>
                  <a:gd name="T15" fmla="*/ 2147483647 h 252"/>
                  <a:gd name="T16" fmla="*/ 0 w 62"/>
                  <a:gd name="T17" fmla="*/ 2147483647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252"/>
                  <a:gd name="T29" fmla="*/ 62 w 62"/>
                  <a:gd name="T30" fmla="*/ 252 h 2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252">
                    <a:moveTo>
                      <a:pt x="0" y="4"/>
                    </a:moveTo>
                    <a:lnTo>
                      <a:pt x="56" y="250"/>
                    </a:lnTo>
                    <a:lnTo>
                      <a:pt x="56" y="252"/>
                    </a:lnTo>
                    <a:lnTo>
                      <a:pt x="62" y="252"/>
                    </a:lnTo>
                    <a:lnTo>
                      <a:pt x="60" y="250"/>
                    </a:lnTo>
                    <a:lnTo>
                      <a:pt x="4" y="2"/>
                    </a:lnTo>
                    <a:lnTo>
                      <a:pt x="4" y="0"/>
                    </a:lnTo>
                    <a:lnTo>
                      <a:pt x="0" y="2"/>
                    </a:lnTo>
                    <a:lnTo>
                      <a:pt x="0" y="4"/>
                    </a:lnTo>
                    <a:close/>
                  </a:path>
                </a:pathLst>
              </a:custGeom>
              <a:solidFill>
                <a:srgbClr val="000000"/>
              </a:solidFill>
              <a:ln w="0">
                <a:solidFill>
                  <a:srgbClr val="000000"/>
                </a:solidFill>
                <a:round/>
                <a:headEnd/>
                <a:tailEnd/>
              </a:ln>
            </p:spPr>
            <p:txBody>
              <a:bodyPr/>
              <a:lstStyle/>
              <a:p>
                <a:endParaRPr lang="it-IT"/>
              </a:p>
            </p:txBody>
          </p:sp>
          <p:sp>
            <p:nvSpPr>
              <p:cNvPr id="84025" name="Text Box 33"/>
              <p:cNvSpPr txBox="1">
                <a:spLocks noChangeArrowheads="1"/>
              </p:cNvSpPr>
              <p:nvPr/>
            </p:nvSpPr>
            <p:spPr bwMode="auto">
              <a:xfrm>
                <a:off x="2608263" y="808037"/>
                <a:ext cx="914399" cy="4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200">
                    <a:solidFill>
                      <a:srgbClr val="FF0000"/>
                    </a:solidFill>
                    <a:latin typeface="Calibri" pitchFamily="34" charset="0"/>
                    <a:cs typeface="Arial" pitchFamily="34" charset="0"/>
                  </a:rPr>
                  <a:t>x + ξ</a:t>
                </a:r>
              </a:p>
            </p:txBody>
          </p:sp>
          <p:sp>
            <p:nvSpPr>
              <p:cNvPr id="84026" name="Text Box 34"/>
              <p:cNvSpPr txBox="1">
                <a:spLocks noChangeArrowheads="1"/>
              </p:cNvSpPr>
              <p:nvPr/>
            </p:nvSpPr>
            <p:spPr bwMode="auto">
              <a:xfrm>
                <a:off x="4741860" y="808037"/>
                <a:ext cx="838198" cy="4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200">
                    <a:solidFill>
                      <a:srgbClr val="FF0000"/>
                    </a:solidFill>
                    <a:latin typeface="Calibri" pitchFamily="34" charset="0"/>
                    <a:cs typeface="Arial" pitchFamily="34" charset="0"/>
                  </a:rPr>
                  <a:t>x - ξ</a:t>
                </a:r>
              </a:p>
            </p:txBody>
          </p:sp>
          <p:sp>
            <p:nvSpPr>
              <p:cNvPr id="84027" name="Text Box 35"/>
              <p:cNvSpPr txBox="1">
                <a:spLocks noChangeArrowheads="1"/>
              </p:cNvSpPr>
              <p:nvPr/>
            </p:nvSpPr>
            <p:spPr bwMode="auto">
              <a:xfrm>
                <a:off x="1481137" y="1819322"/>
                <a:ext cx="1219200" cy="39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31859C"/>
                    </a:solidFill>
                    <a:latin typeface="Calibri" pitchFamily="34" charset="0"/>
                    <a:cs typeface="Arial" pitchFamily="34" charset="0"/>
                  </a:rPr>
                  <a:t>P - Δ/2</a:t>
                </a:r>
              </a:p>
            </p:txBody>
          </p:sp>
          <p:sp>
            <p:nvSpPr>
              <p:cNvPr id="84028" name="Text Box 36"/>
              <p:cNvSpPr txBox="1">
                <a:spLocks noChangeArrowheads="1"/>
              </p:cNvSpPr>
              <p:nvPr/>
            </p:nvSpPr>
            <p:spPr bwMode="auto">
              <a:xfrm>
                <a:off x="5440363" y="1819322"/>
                <a:ext cx="1219200" cy="39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31859C"/>
                    </a:solidFill>
                    <a:latin typeface="Calibri" pitchFamily="34" charset="0"/>
                    <a:cs typeface="Arial" pitchFamily="34" charset="0"/>
                  </a:rPr>
                  <a:t>P + Δ/2</a:t>
                </a:r>
              </a:p>
            </p:txBody>
          </p:sp>
          <p:sp>
            <p:nvSpPr>
              <p:cNvPr id="84029" name="Text Box 37"/>
              <p:cNvSpPr txBox="1">
                <a:spLocks noChangeArrowheads="1"/>
              </p:cNvSpPr>
              <p:nvPr/>
            </p:nvSpPr>
            <p:spPr bwMode="auto">
              <a:xfrm>
                <a:off x="3217861" y="1874838"/>
                <a:ext cx="1828799" cy="39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FF0000"/>
                    </a:solidFill>
                    <a:latin typeface="Calibri" pitchFamily="34" charset="0"/>
                    <a:cs typeface="Arial" pitchFamily="34" charset="0"/>
                  </a:rPr>
                  <a:t>GPDs (x, ξ ,t)</a:t>
                </a:r>
              </a:p>
            </p:txBody>
          </p:sp>
          <p:sp>
            <p:nvSpPr>
              <p:cNvPr id="92" name="Freeform 48"/>
              <p:cNvSpPr>
                <a:spLocks/>
              </p:cNvSpPr>
              <p:nvPr/>
            </p:nvSpPr>
            <p:spPr bwMode="auto">
              <a:xfrm>
                <a:off x="3344880" y="1258877"/>
                <a:ext cx="1517247" cy="521835"/>
              </a:xfrm>
              <a:custGeom>
                <a:avLst/>
                <a:gdLst/>
                <a:ahLst/>
                <a:cxnLst>
                  <a:cxn ang="0">
                    <a:pos x="468" y="94"/>
                  </a:cxn>
                  <a:cxn ang="0">
                    <a:pos x="462" y="114"/>
                  </a:cxn>
                  <a:cxn ang="0">
                    <a:pos x="444" y="134"/>
                  </a:cxn>
                  <a:cxn ang="0">
                    <a:pos x="416" y="152"/>
                  </a:cxn>
                  <a:cxn ang="0">
                    <a:pos x="380" y="166"/>
                  </a:cxn>
                  <a:cxn ang="0">
                    <a:pos x="336" y="178"/>
                  </a:cxn>
                  <a:cxn ang="0">
                    <a:pos x="288" y="184"/>
                  </a:cxn>
                  <a:cxn ang="0">
                    <a:pos x="234" y="186"/>
                  </a:cxn>
                  <a:cxn ang="0">
                    <a:pos x="180" y="184"/>
                  </a:cxn>
                  <a:cxn ang="0">
                    <a:pos x="132" y="178"/>
                  </a:cxn>
                  <a:cxn ang="0">
                    <a:pos x="88" y="166"/>
                  </a:cxn>
                  <a:cxn ang="0">
                    <a:pos x="52" y="152"/>
                  </a:cxn>
                  <a:cxn ang="0">
                    <a:pos x="24" y="134"/>
                  </a:cxn>
                  <a:cxn ang="0">
                    <a:pos x="8" y="114"/>
                  </a:cxn>
                  <a:cxn ang="0">
                    <a:pos x="0" y="94"/>
                  </a:cxn>
                  <a:cxn ang="0">
                    <a:pos x="8" y="72"/>
                  </a:cxn>
                  <a:cxn ang="0">
                    <a:pos x="24" y="52"/>
                  </a:cxn>
                  <a:cxn ang="0">
                    <a:pos x="52" y="36"/>
                  </a:cxn>
                  <a:cxn ang="0">
                    <a:pos x="88" y="20"/>
                  </a:cxn>
                  <a:cxn ang="0">
                    <a:pos x="132" y="10"/>
                  </a:cxn>
                  <a:cxn ang="0">
                    <a:pos x="180" y="2"/>
                  </a:cxn>
                  <a:cxn ang="0">
                    <a:pos x="234" y="0"/>
                  </a:cxn>
                  <a:cxn ang="0">
                    <a:pos x="288" y="2"/>
                  </a:cxn>
                  <a:cxn ang="0">
                    <a:pos x="336" y="10"/>
                  </a:cxn>
                  <a:cxn ang="0">
                    <a:pos x="380" y="20"/>
                  </a:cxn>
                  <a:cxn ang="0">
                    <a:pos x="416" y="36"/>
                  </a:cxn>
                  <a:cxn ang="0">
                    <a:pos x="444" y="52"/>
                  </a:cxn>
                  <a:cxn ang="0">
                    <a:pos x="462" y="72"/>
                  </a:cxn>
                  <a:cxn ang="0">
                    <a:pos x="468" y="94"/>
                  </a:cxn>
                </a:cxnLst>
                <a:rect l="0" t="0" r="r" b="b"/>
                <a:pathLst>
                  <a:path w="468" h="186">
                    <a:moveTo>
                      <a:pt x="468" y="94"/>
                    </a:moveTo>
                    <a:lnTo>
                      <a:pt x="462" y="114"/>
                    </a:lnTo>
                    <a:lnTo>
                      <a:pt x="444" y="134"/>
                    </a:lnTo>
                    <a:lnTo>
                      <a:pt x="416" y="152"/>
                    </a:lnTo>
                    <a:lnTo>
                      <a:pt x="380" y="166"/>
                    </a:lnTo>
                    <a:lnTo>
                      <a:pt x="336" y="178"/>
                    </a:lnTo>
                    <a:lnTo>
                      <a:pt x="288" y="184"/>
                    </a:lnTo>
                    <a:lnTo>
                      <a:pt x="234" y="186"/>
                    </a:lnTo>
                    <a:lnTo>
                      <a:pt x="180" y="184"/>
                    </a:lnTo>
                    <a:lnTo>
                      <a:pt x="132" y="178"/>
                    </a:lnTo>
                    <a:lnTo>
                      <a:pt x="88" y="166"/>
                    </a:lnTo>
                    <a:lnTo>
                      <a:pt x="52" y="152"/>
                    </a:lnTo>
                    <a:lnTo>
                      <a:pt x="24" y="134"/>
                    </a:lnTo>
                    <a:lnTo>
                      <a:pt x="8" y="114"/>
                    </a:lnTo>
                    <a:lnTo>
                      <a:pt x="0" y="94"/>
                    </a:lnTo>
                    <a:lnTo>
                      <a:pt x="8" y="72"/>
                    </a:lnTo>
                    <a:lnTo>
                      <a:pt x="24" y="52"/>
                    </a:lnTo>
                    <a:lnTo>
                      <a:pt x="52" y="36"/>
                    </a:lnTo>
                    <a:lnTo>
                      <a:pt x="88" y="20"/>
                    </a:lnTo>
                    <a:lnTo>
                      <a:pt x="132" y="10"/>
                    </a:lnTo>
                    <a:lnTo>
                      <a:pt x="180" y="2"/>
                    </a:lnTo>
                    <a:lnTo>
                      <a:pt x="234" y="0"/>
                    </a:lnTo>
                    <a:lnTo>
                      <a:pt x="288" y="2"/>
                    </a:lnTo>
                    <a:lnTo>
                      <a:pt x="336" y="10"/>
                    </a:lnTo>
                    <a:lnTo>
                      <a:pt x="380" y="20"/>
                    </a:lnTo>
                    <a:lnTo>
                      <a:pt x="416" y="36"/>
                    </a:lnTo>
                    <a:lnTo>
                      <a:pt x="444" y="52"/>
                    </a:lnTo>
                    <a:lnTo>
                      <a:pt x="462" y="72"/>
                    </a:lnTo>
                    <a:lnTo>
                      <a:pt x="468" y="94"/>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fontAlgn="auto">
                  <a:spcBef>
                    <a:spcPts val="0"/>
                  </a:spcBef>
                  <a:spcAft>
                    <a:spcPts val="0"/>
                  </a:spcAft>
                  <a:defRPr/>
                </a:pPr>
                <a:endParaRPr lang="en-US" sz="1000"/>
              </a:p>
            </p:txBody>
          </p:sp>
          <p:sp>
            <p:nvSpPr>
              <p:cNvPr id="84031" name="Line 49"/>
              <p:cNvSpPr>
                <a:spLocks noChangeShapeType="1"/>
              </p:cNvSpPr>
              <p:nvPr/>
            </p:nvSpPr>
            <p:spPr bwMode="auto">
              <a:xfrm flipV="1">
                <a:off x="4132262" y="1493838"/>
                <a:ext cx="0" cy="457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84032" name="Grouper 53"/>
              <p:cNvGrpSpPr>
                <a:grpSpLocks/>
              </p:cNvGrpSpPr>
              <p:nvPr/>
            </p:nvGrpSpPr>
            <p:grpSpPr bwMode="auto">
              <a:xfrm>
                <a:off x="1688090" y="2248115"/>
                <a:ext cx="4853680" cy="692328"/>
                <a:chOff x="1688090" y="2248115"/>
                <a:chExt cx="4853680" cy="692328"/>
              </a:xfrm>
            </p:grpSpPr>
            <p:sp>
              <p:nvSpPr>
                <p:cNvPr id="84034" name="Text Box 37"/>
                <p:cNvSpPr txBox="1">
                  <a:spLocks noChangeArrowheads="1"/>
                </p:cNvSpPr>
                <p:nvPr/>
              </p:nvSpPr>
              <p:spPr bwMode="auto">
                <a:xfrm>
                  <a:off x="1688090" y="2248115"/>
                  <a:ext cx="4853680" cy="4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endParaRPr lang="it-IT" sz="1100">
                    <a:solidFill>
                      <a:srgbClr val="FF0000"/>
                    </a:solidFill>
                    <a:latin typeface="Calibri" pitchFamily="34" charset="0"/>
                    <a:cs typeface="Arial" pitchFamily="34" charset="0"/>
                  </a:endParaRPr>
                </a:p>
              </p:txBody>
            </p:sp>
            <p:sp>
              <p:nvSpPr>
                <p:cNvPr id="84035" name="Text Box 37"/>
                <p:cNvSpPr txBox="1">
                  <a:spLocks noChangeArrowheads="1"/>
                </p:cNvSpPr>
                <p:nvPr/>
              </p:nvSpPr>
              <p:spPr bwMode="auto">
                <a:xfrm>
                  <a:off x="3162821" y="2541750"/>
                  <a:ext cx="307656" cy="39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FF0000"/>
                      </a:solidFill>
                      <a:latin typeface="Calibri" pitchFamily="34" charset="0"/>
                      <a:cs typeface="Arial" pitchFamily="34" charset="0"/>
                    </a:rPr>
                    <a:t>~</a:t>
                  </a:r>
                </a:p>
              </p:txBody>
            </p:sp>
          </p:grpSp>
          <p:sp>
            <p:nvSpPr>
              <p:cNvPr id="84033" name="Freeform 2"/>
              <p:cNvSpPr>
                <a:spLocks/>
              </p:cNvSpPr>
              <p:nvPr/>
            </p:nvSpPr>
            <p:spPr bwMode="auto">
              <a:xfrm>
                <a:off x="3657600" y="769938"/>
                <a:ext cx="952500" cy="15875"/>
              </a:xfrm>
              <a:custGeom>
                <a:avLst/>
                <a:gdLst>
                  <a:gd name="T0" fmla="*/ 2147483647 w 294"/>
                  <a:gd name="T1" fmla="*/ 2147483647 h 6"/>
                  <a:gd name="T2" fmla="*/ 2147483647 w 294"/>
                  <a:gd name="T3" fmla="*/ 2147483647 h 6"/>
                  <a:gd name="T4" fmla="*/ 2147483647 w 294"/>
                  <a:gd name="T5" fmla="*/ 2147483647 h 6"/>
                  <a:gd name="T6" fmla="*/ 2147483647 w 294"/>
                  <a:gd name="T7" fmla="*/ 0 h 6"/>
                  <a:gd name="T8" fmla="*/ 2147483647 w 294"/>
                  <a:gd name="T9" fmla="*/ 0 h 6"/>
                  <a:gd name="T10" fmla="*/ 2147483647 w 294"/>
                  <a:gd name="T11" fmla="*/ 0 h 6"/>
                  <a:gd name="T12" fmla="*/ 0 w 294"/>
                  <a:gd name="T13" fmla="*/ 0 h 6"/>
                  <a:gd name="T14" fmla="*/ 0 w 294"/>
                  <a:gd name="T15" fmla="*/ 2147483647 h 6"/>
                  <a:gd name="T16" fmla="*/ 2147483647 w 294"/>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
                  <a:gd name="T28" fmla="*/ 0 h 6"/>
                  <a:gd name="T29" fmla="*/ 294 w 29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 h="6">
                    <a:moveTo>
                      <a:pt x="2" y="6"/>
                    </a:moveTo>
                    <a:lnTo>
                      <a:pt x="292" y="6"/>
                    </a:lnTo>
                    <a:lnTo>
                      <a:pt x="294" y="6"/>
                    </a:lnTo>
                    <a:lnTo>
                      <a:pt x="294" y="0"/>
                    </a:lnTo>
                    <a:lnTo>
                      <a:pt x="292" y="0"/>
                    </a:lnTo>
                    <a:lnTo>
                      <a:pt x="2" y="0"/>
                    </a:lnTo>
                    <a:lnTo>
                      <a:pt x="0" y="0"/>
                    </a:lnTo>
                    <a:lnTo>
                      <a:pt x="0" y="6"/>
                    </a:lnTo>
                    <a:lnTo>
                      <a:pt x="2" y="6"/>
                    </a:lnTo>
                    <a:close/>
                  </a:path>
                </a:pathLst>
              </a:custGeom>
              <a:solidFill>
                <a:srgbClr val="000000"/>
              </a:solidFill>
              <a:ln w="0">
                <a:solidFill>
                  <a:srgbClr val="000000"/>
                </a:solidFill>
                <a:round/>
                <a:headEnd/>
                <a:tailEnd/>
              </a:ln>
            </p:spPr>
            <p:txBody>
              <a:bodyPr/>
              <a:lstStyle/>
              <a:p>
                <a:endParaRPr lang="it-IT"/>
              </a:p>
            </p:txBody>
          </p:sp>
        </p:grpSp>
        <p:sp>
          <p:nvSpPr>
            <p:cNvPr id="83994" name="ZoneTexte 5"/>
            <p:cNvSpPr txBox="1">
              <a:spLocks noChangeArrowheads="1"/>
            </p:cNvSpPr>
            <p:nvPr/>
          </p:nvSpPr>
          <p:spPr bwMode="auto">
            <a:xfrm>
              <a:off x="1517649" y="746125"/>
              <a:ext cx="274638" cy="61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rgbClr val="FF0000"/>
                  </a:solidFill>
                </a:rPr>
                <a:t>*</a:t>
              </a:r>
            </a:p>
          </p:txBody>
        </p:sp>
        <p:sp>
          <p:nvSpPr>
            <p:cNvPr id="83995" name="ZoneTexte 81"/>
            <p:cNvSpPr txBox="1">
              <a:spLocks noChangeArrowheads="1"/>
            </p:cNvSpPr>
            <p:nvPr/>
          </p:nvSpPr>
          <p:spPr bwMode="auto">
            <a:xfrm>
              <a:off x="1719262" y="2305050"/>
              <a:ext cx="274637" cy="26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200">
                <a:solidFill>
                  <a:srgbClr val="FF0000"/>
                </a:solidFill>
              </a:endParaRPr>
            </a:p>
          </p:txBody>
        </p:sp>
      </p:grpSp>
      <p:pic>
        <p:nvPicPr>
          <p:cNvPr id="83987"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2895600"/>
            <a:ext cx="32051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8" name="Text Box 24"/>
          <p:cNvSpPr txBox="1">
            <a:spLocks noChangeArrowheads="1"/>
          </p:cNvSpPr>
          <p:nvPr/>
        </p:nvSpPr>
        <p:spPr bwMode="auto">
          <a:xfrm>
            <a:off x="1828800" y="2971800"/>
            <a:ext cx="15605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Hall-A, nucl-ph/0607029</a:t>
            </a:r>
          </a:p>
        </p:txBody>
      </p:sp>
      <p:pic>
        <p:nvPicPr>
          <p:cNvPr id="83989" name="Picture 14"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2438400"/>
            <a:ext cx="31242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Straight Arrow Connector 70"/>
          <p:cNvCxnSpPr>
            <a:cxnSpLocks noChangeShapeType="1"/>
          </p:cNvCxnSpPr>
          <p:nvPr/>
        </p:nvCxnSpPr>
        <p:spPr bwMode="auto">
          <a:xfrm flipH="1">
            <a:off x="2209800" y="1905000"/>
            <a:ext cx="2133600" cy="457200"/>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83991" name="Picture 7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5029200"/>
            <a:ext cx="482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2" name="Rectangle 4"/>
          <p:cNvSpPr>
            <a:spLocks noChangeArrowheads="1"/>
          </p:cNvSpPr>
          <p:nvPr/>
        </p:nvSpPr>
        <p:spPr bwMode="auto">
          <a:xfrm>
            <a:off x="7419975" y="4876800"/>
            <a:ext cx="1681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Michel Guidal </a:t>
            </a:r>
          </a:p>
          <a:p>
            <a:r>
              <a:rPr lang="en-US" sz="1200">
                <a:solidFill>
                  <a:srgbClr val="000000"/>
                </a:solidFill>
              </a:rPr>
              <a:t>Francois-Xavier Girod </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31950"/>
            <a:ext cx="45720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86020"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0303FA1-FAB8-4886-9F37-CA61A6D221C0}" type="slidenum">
              <a:rPr lang="en-US" sz="1400"/>
              <a:pPr eaLnBrk="1" hangingPunct="1"/>
              <a:t>38</a:t>
            </a:fld>
            <a:endParaRPr lang="en-US" sz="1400"/>
          </a:p>
        </p:txBody>
      </p:sp>
      <p:sp>
        <p:nvSpPr>
          <p:cNvPr id="86021" name="Rectangle 3"/>
          <p:cNvSpPr>
            <a:spLocks noChangeArrowheads="1"/>
          </p:cNvSpPr>
          <p:nvPr/>
        </p:nvSpPr>
        <p:spPr bwMode="auto">
          <a:xfrm>
            <a:off x="914400" y="838200"/>
            <a:ext cx="685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Matching  the angular integrated cross section at low P</a:t>
            </a:r>
            <a:r>
              <a:rPr lang="en-US" sz="1800" baseline="-25000"/>
              <a:t>T</a:t>
            </a:r>
            <a:r>
              <a:rPr lang="en-US" sz="1800"/>
              <a:t> to fixed order pQCD collinear factorization calculations at high P</a:t>
            </a:r>
            <a:r>
              <a:rPr lang="en-US" sz="1800" baseline="-25000"/>
              <a:t>T</a:t>
            </a:r>
          </a:p>
        </p:txBody>
      </p:sp>
      <p:sp>
        <p:nvSpPr>
          <p:cNvPr id="86022" name="TextBox 4"/>
          <p:cNvSpPr txBox="1">
            <a:spLocks noChangeArrowheads="1"/>
          </p:cNvSpPr>
          <p:nvPr/>
        </p:nvSpPr>
        <p:spPr bwMode="auto">
          <a:xfrm>
            <a:off x="1905000" y="304800"/>
            <a:ext cx="5538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From low P</a:t>
            </a:r>
            <a:r>
              <a:rPr lang="en-US" baseline="-25000"/>
              <a:t>T</a:t>
            </a:r>
            <a:r>
              <a:rPr lang="en-US"/>
              <a:t> TMDs to high P</a:t>
            </a:r>
            <a:r>
              <a:rPr lang="en-US" baseline="-25000"/>
              <a:t>T</a:t>
            </a:r>
            <a:r>
              <a:rPr lang="en-US"/>
              <a:t> collinear</a:t>
            </a:r>
          </a:p>
        </p:txBody>
      </p:sp>
      <p:sp>
        <p:nvSpPr>
          <p:cNvPr id="86023" name="TextBox 17"/>
          <p:cNvSpPr txBox="1">
            <a:spLocks noChangeArrowheads="1"/>
          </p:cNvSpPr>
          <p:nvPr/>
        </p:nvSpPr>
        <p:spPr bwMode="auto">
          <a:xfrm>
            <a:off x="2895600" y="3124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b="1">
                <a:solidFill>
                  <a:srgbClr val="FF0000"/>
                </a:solidFill>
                <a:latin typeface="Symbol" pitchFamily="18" charset="2"/>
                <a:sym typeface="Mathematica1" charset="0"/>
              </a:rPr>
              <a:t>L</a:t>
            </a:r>
            <a:r>
              <a:rPr lang="en-US" sz="1600" b="1" baseline="-25000">
                <a:solidFill>
                  <a:srgbClr val="FF0000"/>
                </a:solidFill>
                <a:latin typeface="Comic Sans MS" pitchFamily="66" charset="0"/>
                <a:sym typeface="Mathematica1" charset="0"/>
              </a:rPr>
              <a:t>QCD</a:t>
            </a:r>
            <a:r>
              <a:rPr lang="en-US" sz="1600">
                <a:latin typeface="Calibri" pitchFamily="34" charset="0"/>
              </a:rPr>
              <a:t>&lt;&lt;  </a:t>
            </a:r>
            <a:r>
              <a:rPr lang="en-US" sz="1600" b="1">
                <a:solidFill>
                  <a:srgbClr val="1818FF"/>
                </a:solidFill>
                <a:latin typeface="Comic Sans MS" pitchFamily="66" charset="0"/>
              </a:rPr>
              <a:t>P</a:t>
            </a:r>
            <a:r>
              <a:rPr lang="en-US" sz="1600" b="1" baseline="-25000">
                <a:solidFill>
                  <a:srgbClr val="1818FF"/>
                </a:solidFill>
                <a:latin typeface="Comic Sans MS" pitchFamily="66" charset="0"/>
              </a:rPr>
              <a:t>T</a:t>
            </a:r>
            <a:r>
              <a:rPr lang="en-US" sz="1600" b="1">
                <a:solidFill>
                  <a:srgbClr val="1818FF"/>
                </a:solidFill>
                <a:latin typeface="Comic Sans MS" pitchFamily="66" charset="0"/>
              </a:rPr>
              <a:t> </a:t>
            </a:r>
            <a:r>
              <a:rPr lang="en-US" sz="1600">
                <a:latin typeface="Calibri" pitchFamily="34" charset="0"/>
              </a:rPr>
              <a:t>&lt;&lt;</a:t>
            </a:r>
            <a:r>
              <a:rPr lang="en-US" sz="1600" b="1">
                <a:solidFill>
                  <a:srgbClr val="FF0000"/>
                </a:solidFill>
                <a:latin typeface="Comic Sans MS" pitchFamily="66" charset="0"/>
              </a:rPr>
              <a:t>Q</a:t>
            </a:r>
          </a:p>
        </p:txBody>
      </p:sp>
      <p:sp>
        <p:nvSpPr>
          <p:cNvPr id="86024" name="TextBox 20"/>
          <p:cNvSpPr txBox="1">
            <a:spLocks noChangeArrowheads="1"/>
          </p:cNvSpPr>
          <p:nvPr/>
        </p:nvSpPr>
        <p:spPr bwMode="auto">
          <a:xfrm>
            <a:off x="4419600" y="4800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atin typeface="Calibri" pitchFamily="34" charset="0"/>
              </a:rPr>
              <a:t>   </a:t>
            </a:r>
          </a:p>
        </p:txBody>
      </p:sp>
      <p:sp>
        <p:nvSpPr>
          <p:cNvPr id="86025" name="TextBox 64"/>
          <p:cNvSpPr txBox="1">
            <a:spLocks noChangeArrowheads="1"/>
          </p:cNvSpPr>
          <p:nvPr/>
        </p:nvSpPr>
        <p:spPr bwMode="auto">
          <a:xfrm>
            <a:off x="6061075" y="357663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solidFill>
                  <a:srgbClr val="1818FF"/>
                </a:solidFill>
                <a:latin typeface="Comic Sans MS" pitchFamily="66" charset="0"/>
              </a:rPr>
              <a:t>P</a:t>
            </a:r>
            <a:r>
              <a:rPr lang="en-US" b="1" baseline="-25000">
                <a:solidFill>
                  <a:srgbClr val="1818FF"/>
                </a:solidFill>
                <a:latin typeface="Comic Sans MS" pitchFamily="66" charset="0"/>
              </a:rPr>
              <a:t>T</a:t>
            </a:r>
          </a:p>
        </p:txBody>
      </p:sp>
      <p:sp>
        <p:nvSpPr>
          <p:cNvPr id="23" name="TextBox 22"/>
          <p:cNvSpPr txBox="1"/>
          <p:nvPr/>
        </p:nvSpPr>
        <p:spPr>
          <a:xfrm>
            <a:off x="7337425" y="4191000"/>
            <a:ext cx="1009650" cy="523875"/>
          </a:xfrm>
          <a:prstGeom prst="rect">
            <a:avLst/>
          </a:prstGeom>
          <a:solidFill>
            <a:schemeClr val="accent6">
              <a:lumMod val="20000"/>
              <a:lumOff val="80000"/>
            </a:schemeClr>
          </a:solidFill>
          <a:ln w="12700">
            <a:solidFill>
              <a:schemeClr val="tx1"/>
            </a:solidFill>
          </a:ln>
          <a:effectLst/>
        </p:spPr>
        <p:txBody>
          <a:bodyPr wrap="none">
            <a:spAutoFit/>
          </a:bodyPr>
          <a:lstStyle/>
          <a:p>
            <a:pPr algn="ctr">
              <a:defRPr/>
            </a:pPr>
            <a:r>
              <a:rPr lang="en-US" sz="1400" b="1">
                <a:latin typeface="Comic Sans MS" charset="0"/>
                <a:ea typeface="Comic Sans MS" charset="0"/>
                <a:cs typeface="Comic Sans MS" charset="0"/>
              </a:rPr>
              <a:t>Collinear/</a:t>
            </a:r>
          </a:p>
          <a:p>
            <a:pPr algn="ctr">
              <a:defRPr/>
            </a:pPr>
            <a:r>
              <a:rPr lang="en-US" sz="1400" b="1">
                <a:latin typeface="Comic Sans MS" charset="0"/>
                <a:ea typeface="Comic Sans MS" charset="0"/>
                <a:cs typeface="Comic Sans MS" charset="0"/>
              </a:rPr>
              <a:t>Twist-2</a:t>
            </a:r>
          </a:p>
        </p:txBody>
      </p:sp>
      <p:sp>
        <p:nvSpPr>
          <p:cNvPr id="86027" name="TextBox 24"/>
          <p:cNvSpPr txBox="1">
            <a:spLocks noChangeArrowheads="1"/>
          </p:cNvSpPr>
          <p:nvPr/>
        </p:nvSpPr>
        <p:spPr bwMode="auto">
          <a:xfrm>
            <a:off x="258763" y="1887538"/>
            <a:ext cx="1347787" cy="954087"/>
          </a:xfrm>
          <a:prstGeom prst="rect">
            <a:avLst/>
          </a:prstGeom>
          <a:solidFill>
            <a:srgbClr val="CCBE7F"/>
          </a:solidFill>
          <a:ln w="1270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400" b="1">
                <a:latin typeface="Comic Sans MS" pitchFamily="66" charset="0"/>
              </a:rPr>
              <a:t>Transverse</a:t>
            </a:r>
          </a:p>
          <a:p>
            <a:pPr algn="ctr" eaLnBrk="1" hangingPunct="1"/>
            <a:r>
              <a:rPr lang="en-US" sz="1400" b="1">
                <a:latin typeface="Comic Sans MS" pitchFamily="66" charset="0"/>
              </a:rPr>
              <a:t>momentum</a:t>
            </a:r>
          </a:p>
          <a:p>
            <a:pPr algn="ctr" eaLnBrk="1" hangingPunct="1"/>
            <a:r>
              <a:rPr lang="en-US" sz="1400" b="1">
                <a:latin typeface="Comic Sans MS" pitchFamily="66" charset="0"/>
              </a:rPr>
              <a:t>dependent</a:t>
            </a:r>
          </a:p>
          <a:p>
            <a:pPr algn="ctr" eaLnBrk="1" hangingPunct="1"/>
            <a:r>
              <a:rPr lang="en-US" sz="1400" b="1">
                <a:latin typeface="Comic Sans MS" pitchFamily="66" charset="0"/>
              </a:rPr>
              <a:t>Q&gt;&gt;P</a:t>
            </a:r>
            <a:r>
              <a:rPr lang="en-US" sz="1400" b="1" baseline="-25000">
                <a:latin typeface="Comic Sans MS" pitchFamily="66" charset="0"/>
              </a:rPr>
              <a:t>T</a:t>
            </a:r>
            <a:r>
              <a:rPr lang="en-US" sz="1400" b="1">
                <a:latin typeface="Comic Sans MS" pitchFamily="66" charset="0"/>
              </a:rPr>
              <a:t>&gt;=</a:t>
            </a:r>
            <a:r>
              <a:rPr lang="en-US" sz="1400" b="1">
                <a:latin typeface="Symbol" pitchFamily="18" charset="2"/>
              </a:rPr>
              <a:t>L</a:t>
            </a:r>
            <a:r>
              <a:rPr lang="en-US" sz="1400" b="1" baseline="-25000">
                <a:latin typeface="Comic Sans MS" pitchFamily="66" charset="0"/>
              </a:rPr>
              <a:t>QCD</a:t>
            </a:r>
          </a:p>
        </p:txBody>
      </p:sp>
      <p:cxnSp>
        <p:nvCxnSpPr>
          <p:cNvPr id="18" name="Straight Arrow Connector 17"/>
          <p:cNvCxnSpPr>
            <a:cxnSpLocks noChangeShapeType="1"/>
          </p:cNvCxnSpPr>
          <p:nvPr/>
        </p:nvCxnSpPr>
        <p:spPr bwMode="auto">
          <a:xfrm>
            <a:off x="2971800" y="4953000"/>
            <a:ext cx="3733800" cy="1588"/>
          </a:xfrm>
          <a:prstGeom prst="straightConnector1">
            <a:avLst/>
          </a:prstGeom>
          <a:noFill/>
          <a:ln w="57150">
            <a:solidFill>
              <a:srgbClr val="2D2D8A"/>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86029" name="Picture 18"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663" y="4460875"/>
            <a:ext cx="19637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Picture 19"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25" y="5181600"/>
            <a:ext cx="19843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1" name="TextBox 21"/>
          <p:cNvSpPr txBox="1">
            <a:spLocks noChangeArrowheads="1"/>
          </p:cNvSpPr>
          <p:nvPr/>
        </p:nvSpPr>
        <p:spPr bwMode="auto">
          <a:xfrm>
            <a:off x="5189538" y="4495800"/>
            <a:ext cx="1592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Leading Twist</a:t>
            </a:r>
          </a:p>
        </p:txBody>
      </p:sp>
      <p:cxnSp>
        <p:nvCxnSpPr>
          <p:cNvPr id="24" name="Straight Arrow Connector 23"/>
          <p:cNvCxnSpPr>
            <a:cxnSpLocks noChangeShapeType="1"/>
          </p:cNvCxnSpPr>
          <p:nvPr/>
        </p:nvCxnSpPr>
        <p:spPr bwMode="auto">
          <a:xfrm>
            <a:off x="2971800" y="5943600"/>
            <a:ext cx="3733800" cy="1588"/>
          </a:xfrm>
          <a:prstGeom prst="straightConnector1">
            <a:avLst/>
          </a:prstGeom>
          <a:noFill/>
          <a:ln w="57150">
            <a:solidFill>
              <a:srgbClr val="2D2D8A"/>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6033" name="TextBox 25"/>
          <p:cNvSpPr txBox="1">
            <a:spLocks noChangeArrowheads="1"/>
          </p:cNvSpPr>
          <p:nvPr/>
        </p:nvSpPr>
        <p:spPr bwMode="auto">
          <a:xfrm>
            <a:off x="5181600" y="5486400"/>
            <a:ext cx="1450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Higher Twist</a:t>
            </a:r>
          </a:p>
        </p:txBody>
      </p:sp>
      <p:sp>
        <p:nvSpPr>
          <p:cNvPr id="86034" name="TextBox 64"/>
          <p:cNvSpPr txBox="1">
            <a:spLocks noChangeArrowheads="1"/>
          </p:cNvSpPr>
          <p:nvPr/>
        </p:nvSpPr>
        <p:spPr bwMode="auto">
          <a:xfrm>
            <a:off x="6781800" y="46482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solidFill>
                  <a:srgbClr val="1818FF"/>
                </a:solidFill>
                <a:latin typeface="Comic Sans MS" pitchFamily="66" charset="0"/>
              </a:rPr>
              <a:t>P</a:t>
            </a:r>
            <a:r>
              <a:rPr lang="en-US" b="1" baseline="-25000">
                <a:solidFill>
                  <a:srgbClr val="1818FF"/>
                </a:solidFill>
                <a:latin typeface="Comic Sans MS" pitchFamily="66" charset="0"/>
              </a:rPr>
              <a:t>T</a:t>
            </a:r>
          </a:p>
        </p:txBody>
      </p:sp>
      <p:sp>
        <p:nvSpPr>
          <p:cNvPr id="86035" name="TextBox 64"/>
          <p:cNvSpPr txBox="1">
            <a:spLocks noChangeArrowheads="1"/>
          </p:cNvSpPr>
          <p:nvPr/>
        </p:nvSpPr>
        <p:spPr bwMode="auto">
          <a:xfrm>
            <a:off x="6705600" y="57912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solidFill>
                  <a:srgbClr val="1818FF"/>
                </a:solidFill>
                <a:latin typeface="Comic Sans MS" pitchFamily="66" charset="0"/>
              </a:rPr>
              <a:t>P</a:t>
            </a:r>
            <a:r>
              <a:rPr lang="en-US" b="1" baseline="-25000">
                <a:solidFill>
                  <a:srgbClr val="1818FF"/>
                </a:solidFill>
                <a:latin typeface="Comic Sans MS" pitchFamily="66" charset="0"/>
              </a:rPr>
              <a:t>T</a:t>
            </a:r>
          </a:p>
        </p:txBody>
      </p:sp>
      <p:sp>
        <p:nvSpPr>
          <p:cNvPr id="29" name="TextBox 28"/>
          <p:cNvSpPr txBox="1"/>
          <p:nvPr/>
        </p:nvSpPr>
        <p:spPr>
          <a:xfrm>
            <a:off x="7337425" y="5562600"/>
            <a:ext cx="1009650" cy="523875"/>
          </a:xfrm>
          <a:prstGeom prst="rect">
            <a:avLst/>
          </a:prstGeom>
          <a:solidFill>
            <a:schemeClr val="accent6">
              <a:lumMod val="20000"/>
              <a:lumOff val="80000"/>
            </a:schemeClr>
          </a:solidFill>
          <a:ln w="12700">
            <a:solidFill>
              <a:schemeClr val="tx1"/>
            </a:solidFill>
          </a:ln>
          <a:effectLst/>
        </p:spPr>
        <p:txBody>
          <a:bodyPr wrap="none">
            <a:spAutoFit/>
          </a:bodyPr>
          <a:lstStyle/>
          <a:p>
            <a:pPr algn="ctr">
              <a:defRPr/>
            </a:pPr>
            <a:r>
              <a:rPr lang="en-US" sz="1400" b="1">
                <a:latin typeface="Comic Sans MS" charset="0"/>
                <a:ea typeface="Comic Sans MS" charset="0"/>
                <a:cs typeface="Comic Sans MS" charset="0"/>
              </a:rPr>
              <a:t>Collinear/</a:t>
            </a:r>
          </a:p>
          <a:p>
            <a:pPr algn="ctr">
              <a:defRPr/>
            </a:pPr>
            <a:r>
              <a:rPr lang="en-US" sz="1400" b="1">
                <a:latin typeface="Comic Sans MS" charset="0"/>
                <a:ea typeface="Comic Sans MS" charset="0"/>
                <a:cs typeface="Comic Sans MS" charset="0"/>
              </a:rPr>
              <a:t>twist-3</a:t>
            </a:r>
          </a:p>
        </p:txBody>
      </p:sp>
      <p:sp>
        <p:nvSpPr>
          <p:cNvPr id="86037" name="Textfeld 41"/>
          <p:cNvSpPr txBox="1">
            <a:spLocks noChangeArrowheads="1"/>
          </p:cNvSpPr>
          <p:nvPr/>
        </p:nvSpPr>
        <p:spPr bwMode="auto">
          <a:xfrm>
            <a:off x="7239000" y="5181600"/>
            <a:ext cx="1358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000" b="1">
                <a:latin typeface="Comic Sans MS" pitchFamily="66" charset="0"/>
              </a:rPr>
              <a:t>Efremov, Teryaev;</a:t>
            </a:r>
          </a:p>
          <a:p>
            <a:pPr algn="ctr" eaLnBrk="1" hangingPunct="1"/>
            <a:r>
              <a:rPr lang="en-US" sz="1000" b="1">
                <a:latin typeface="Comic Sans MS" pitchFamily="66" charset="0"/>
              </a:rPr>
              <a:t>Qiu, Sterman</a:t>
            </a:r>
          </a:p>
        </p:txBody>
      </p:sp>
      <p:sp>
        <p:nvSpPr>
          <p:cNvPr id="86038" name="Textfeld 41"/>
          <p:cNvSpPr txBox="1">
            <a:spLocks noChangeArrowheads="1"/>
          </p:cNvSpPr>
          <p:nvPr/>
        </p:nvSpPr>
        <p:spPr bwMode="auto">
          <a:xfrm>
            <a:off x="7162800" y="3868738"/>
            <a:ext cx="1101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000" b="1">
                <a:latin typeface="Comic Sans MS" pitchFamily="66" charset="0"/>
              </a:rPr>
              <a:t>Georgi Politzer</a:t>
            </a:r>
          </a:p>
        </p:txBody>
      </p:sp>
      <p:sp>
        <p:nvSpPr>
          <p:cNvPr id="32" name="TextBox 31"/>
          <p:cNvSpPr txBox="1"/>
          <p:nvPr/>
        </p:nvSpPr>
        <p:spPr>
          <a:xfrm>
            <a:off x="6858000" y="1887538"/>
            <a:ext cx="1206500" cy="522287"/>
          </a:xfrm>
          <a:prstGeom prst="rect">
            <a:avLst/>
          </a:prstGeom>
          <a:solidFill>
            <a:schemeClr val="accent6">
              <a:lumMod val="20000"/>
              <a:lumOff val="80000"/>
            </a:schemeClr>
          </a:solidFill>
          <a:ln w="12700">
            <a:solidFill>
              <a:schemeClr val="tx1"/>
            </a:solidFill>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400" b="1">
                <a:latin typeface="Comic Sans MS" pitchFamily="66" charset="0"/>
              </a:rPr>
              <a:t>Collinear</a:t>
            </a:r>
          </a:p>
          <a:p>
            <a:pPr algn="ctr" eaLnBrk="1" hangingPunct="1"/>
            <a:r>
              <a:rPr lang="en-US" sz="1400" b="1">
                <a:latin typeface="Comic Sans MS" pitchFamily="66" charset="0"/>
              </a:rPr>
              <a:t>Q,P</a:t>
            </a:r>
            <a:r>
              <a:rPr lang="en-US" sz="1400" b="1" baseline="-25000">
                <a:latin typeface="Comic Sans MS" pitchFamily="66" charset="0"/>
              </a:rPr>
              <a:t>T</a:t>
            </a:r>
            <a:r>
              <a:rPr lang="en-US" sz="1400" b="1">
                <a:latin typeface="Comic Sans MS" pitchFamily="66" charset="0"/>
              </a:rPr>
              <a:t>&gt;&gt;</a:t>
            </a:r>
            <a:r>
              <a:rPr lang="en-US" sz="1400" b="1">
                <a:latin typeface="Symbol" pitchFamily="18" charset="2"/>
              </a:rPr>
              <a:t>L</a:t>
            </a:r>
            <a:r>
              <a:rPr lang="en-US" sz="1400" b="1" baseline="-25000">
                <a:latin typeface="Comic Sans MS" pitchFamily="66" charset="0"/>
              </a:rPr>
              <a:t>QCD</a:t>
            </a:r>
          </a:p>
        </p:txBody>
      </p:sp>
      <p:sp>
        <p:nvSpPr>
          <p:cNvPr id="86040" name="TextBox 32"/>
          <p:cNvSpPr txBox="1">
            <a:spLocks noChangeArrowheads="1"/>
          </p:cNvSpPr>
          <p:nvPr/>
        </p:nvSpPr>
        <p:spPr bwMode="auto">
          <a:xfrm>
            <a:off x="2133600" y="4352925"/>
            <a:ext cx="838200" cy="523875"/>
          </a:xfrm>
          <a:prstGeom prst="rect">
            <a:avLst/>
          </a:prstGeom>
          <a:solidFill>
            <a:srgbClr val="CCBE7F"/>
          </a:solidFill>
          <a:ln w="12700">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400">
                <a:latin typeface="Comic Sans MS" pitchFamily="66" charset="0"/>
              </a:rPr>
              <a:t>Twist-3</a:t>
            </a:r>
          </a:p>
          <a:p>
            <a:pPr eaLnBrk="1" hangingPunct="1"/>
            <a:r>
              <a:rPr lang="en-US" sz="1400">
                <a:latin typeface="Comic Sans MS" pitchFamily="66" charset="0"/>
              </a:rPr>
              <a:t>Cahn</a:t>
            </a:r>
          </a:p>
        </p:txBody>
      </p:sp>
      <p:sp>
        <p:nvSpPr>
          <p:cNvPr id="86041" name="TextBox 33"/>
          <p:cNvSpPr txBox="1">
            <a:spLocks noChangeArrowheads="1"/>
          </p:cNvSpPr>
          <p:nvPr/>
        </p:nvSpPr>
        <p:spPr bwMode="auto">
          <a:xfrm>
            <a:off x="2057400" y="5572125"/>
            <a:ext cx="838200" cy="523875"/>
          </a:xfrm>
          <a:prstGeom prst="rect">
            <a:avLst/>
          </a:prstGeom>
          <a:solidFill>
            <a:srgbClr val="CCBE7F"/>
          </a:solidFill>
          <a:ln w="12700">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400">
                <a:latin typeface="Comic Sans MS" pitchFamily="66" charset="0"/>
              </a:rPr>
              <a:t>Twist-2</a:t>
            </a:r>
          </a:p>
          <a:p>
            <a:pPr eaLnBrk="1" hangingPunct="1"/>
            <a:r>
              <a:rPr lang="en-US" sz="1400">
                <a:latin typeface="Comic Sans MS" pitchFamily="66" charset="0"/>
              </a:rPr>
              <a:t>Sivers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1"/>
          <p:cNvSpPr>
            <a:spLocks noGrp="1"/>
          </p:cNvSpPr>
          <p:nvPr>
            <p:ph type="title"/>
          </p:nvPr>
        </p:nvSpPr>
        <p:spPr/>
        <p:txBody>
          <a:bodyPr/>
          <a:lstStyle/>
          <a:p>
            <a:r>
              <a:rPr lang="en-US" smtClean="0">
                <a:ea typeface="ＭＳ Ｐゴシック" pitchFamily="34" charset="-128"/>
              </a:rPr>
              <a:t>GPD-E from pp</a:t>
            </a:r>
          </a:p>
        </p:txBody>
      </p:sp>
      <p:sp>
        <p:nvSpPr>
          <p:cNvPr id="88068" name="TextBox 6"/>
          <p:cNvSpPr txBox="1">
            <a:spLocks noChangeArrowheads="1"/>
          </p:cNvSpPr>
          <p:nvPr/>
        </p:nvSpPr>
        <p:spPr bwMode="auto">
          <a:xfrm>
            <a:off x="3124200" y="855663"/>
            <a:ext cx="566102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Arial" pitchFamily="34" charset="0"/>
                <a:ea typeface="ＭＳ Ｐゴシック" pitchFamily="34" charset="-128"/>
              </a:defRPr>
            </a:lvl1pPr>
            <a:lvl2pPr marL="285750" indent="-28575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rgbClr val="CC66FF"/>
              </a:buClr>
              <a:buFont typeface="Wingdings" pitchFamily="2" charset="2"/>
              <a:buChar char="q"/>
            </a:pPr>
            <a:r>
              <a:rPr lang="en-US" sz="1600"/>
              <a:t>Measure quasi-real photoproduction of  </a:t>
            </a:r>
            <a:r>
              <a:rPr lang="en-US" sz="1600">
                <a:sym typeface="Wingdings" pitchFamily="2" charset="2"/>
              </a:rPr>
              <a:t>J/ψ </a:t>
            </a:r>
            <a:r>
              <a:rPr lang="en-US" sz="1600"/>
              <a:t>from proton</a:t>
            </a:r>
          </a:p>
          <a:p>
            <a:pPr eaLnBrk="1" hangingPunct="1">
              <a:buClr>
                <a:srgbClr val="CC66FF"/>
              </a:buClr>
              <a:buFont typeface="Wingdings" pitchFamily="2" charset="2"/>
              <a:buChar char="q"/>
            </a:pPr>
            <a:r>
              <a:rPr lang="en-US" sz="1600"/>
              <a:t>timelike Compton scattering: detailed access to GPDs</a:t>
            </a:r>
          </a:p>
          <a:p>
            <a:pPr eaLnBrk="1" hangingPunct="1">
              <a:buClr>
                <a:srgbClr val="CC66FF"/>
              </a:buClr>
              <a:buFont typeface="Wingdings" pitchFamily="2" charset="2"/>
              <a:buChar char="q"/>
            </a:pPr>
            <a:r>
              <a:rPr lang="en-US" sz="1600"/>
              <a:t>with transv. target pol.  access, E</a:t>
            </a:r>
            <a:r>
              <a:rPr lang="en-US" sz="1600" baseline="30000"/>
              <a:t>q/g  </a:t>
            </a:r>
            <a:r>
              <a:rPr lang="en-US" sz="1600"/>
              <a:t>(</a:t>
            </a:r>
            <a:r>
              <a:rPr lang="en-US" sz="1600">
                <a:latin typeface="Symbol" pitchFamily="18" charset="2"/>
              </a:rPr>
              <a:t>g, </a:t>
            </a:r>
            <a:r>
              <a:rPr lang="en-US" sz="1600"/>
              <a:t>J/</a:t>
            </a:r>
            <a:r>
              <a:rPr lang="en-US" sz="1600">
                <a:latin typeface="Symbol" pitchFamily="18" charset="2"/>
              </a:rPr>
              <a:t>Y</a:t>
            </a:r>
            <a:r>
              <a:rPr lang="en-US" sz="1600"/>
              <a:t>)</a:t>
            </a:r>
          </a:p>
          <a:p>
            <a:pPr lvl="1" eaLnBrk="1" hangingPunct="1">
              <a:buClr>
                <a:srgbClr val="CC66FF"/>
              </a:buClr>
              <a:buFont typeface="Wingdings" pitchFamily="2" charset="2"/>
              <a:buChar char="q"/>
            </a:pPr>
            <a:r>
              <a:rPr lang="en-US" sz="1600"/>
              <a:t>Challenging to suppress all hadronic backgrounds (0.1%) </a:t>
            </a:r>
          </a:p>
          <a:p>
            <a:pPr lvl="1" eaLnBrk="1" hangingPunct="1">
              <a:buClr>
                <a:srgbClr val="CC66FF"/>
              </a:buClr>
            </a:pPr>
            <a:r>
              <a:rPr lang="en-US" sz="1600">
                <a:sym typeface="Wingdings" pitchFamily="2" charset="2"/>
              </a:rPr>
              <a:t>		(Klein&amp;Nystrand</a:t>
            </a:r>
            <a:r>
              <a:rPr lang="en-US" sz="1600" b="1">
                <a:sym typeface="Wingdings" pitchFamily="2" charset="2"/>
              </a:rPr>
              <a:t> </a:t>
            </a:r>
            <a:r>
              <a:rPr lang="en-US" sz="1600"/>
              <a:t>hep-ph/0310223)</a:t>
            </a:r>
          </a:p>
          <a:p>
            <a:pPr eaLnBrk="1" hangingPunct="1">
              <a:buClr>
                <a:srgbClr val="CC66FF"/>
              </a:buClr>
              <a:buFont typeface="Wingdings" pitchFamily="2" charset="2"/>
              <a:buChar char="q"/>
            </a:pPr>
            <a:r>
              <a:rPr lang="en-US" sz="1600"/>
              <a:t> Gain in statistics doing polarized p↑A</a:t>
            </a:r>
          </a:p>
          <a:p>
            <a:pPr eaLnBrk="1" hangingPunct="1">
              <a:buClr>
                <a:srgbClr val="CC66FF"/>
              </a:buClr>
              <a:buFont typeface="Wingdings" pitchFamily="2" charset="2"/>
              <a:buChar char="q"/>
            </a:pPr>
            <a:endParaRPr lang="en-US" sz="1600">
              <a:latin typeface="Comic Sans MS" pitchFamily="66" charset="0"/>
            </a:endParaRPr>
          </a:p>
        </p:txBody>
      </p:sp>
      <p:sp>
        <p:nvSpPr>
          <p:cNvPr id="9" name="TextBox 8"/>
          <p:cNvSpPr txBox="1"/>
          <p:nvPr/>
        </p:nvSpPr>
        <p:spPr>
          <a:xfrm>
            <a:off x="3352800" y="3810000"/>
            <a:ext cx="5776913" cy="1323975"/>
          </a:xfrm>
          <a:prstGeom prst="rect">
            <a:avLst/>
          </a:prstGeom>
          <a:noFill/>
        </p:spPr>
        <p:txBody>
          <a:bodyPr>
            <a:spAutoFit/>
          </a:bodyPr>
          <a:lstStyle/>
          <a:p>
            <a:pPr marL="285750" indent="-285750">
              <a:buClr>
                <a:srgbClr val="CC66FF"/>
              </a:buClr>
              <a:buFont typeface="Wingdings" charset="2"/>
              <a:buChar char="q"/>
              <a:defRPr/>
            </a:pPr>
            <a:r>
              <a:rPr lang="en-US" sz="1600" dirty="0">
                <a:latin typeface="Comic Sans MS"/>
                <a:ea typeface="ＭＳ Ｐゴシック" charset="0"/>
                <a:cs typeface="Comic Sans MS"/>
              </a:rPr>
              <a:t>transverse target spin asymmetry </a:t>
            </a:r>
            <a:r>
              <a:rPr lang="en-US" sz="1600" dirty="0">
                <a:latin typeface="Comic Sans MS"/>
                <a:ea typeface="ＭＳ Ｐゴシック" charset="0"/>
                <a:cs typeface="Comic Sans MS"/>
                <a:sym typeface="Wingdings"/>
              </a:rPr>
              <a:t> </a:t>
            </a:r>
            <a:r>
              <a:rPr lang="en-US" sz="1600" dirty="0">
                <a:latin typeface="Comic Sans MS"/>
                <a:ea typeface="ＭＳ Ｐゴシック" charset="0"/>
                <a:cs typeface="Comic Sans MS"/>
              </a:rPr>
              <a:t>calculable with GPDs</a:t>
            </a:r>
          </a:p>
          <a:p>
            <a:pPr>
              <a:buClr>
                <a:srgbClr val="CC66FF"/>
              </a:buClr>
              <a:defRPr/>
            </a:pPr>
            <a:endParaRPr lang="en-US" sz="1600" dirty="0">
              <a:latin typeface="Comic Sans MS"/>
              <a:ea typeface="ＭＳ Ｐゴシック" charset="0"/>
              <a:cs typeface="Comic Sans MS"/>
            </a:endParaRPr>
          </a:p>
          <a:p>
            <a:pPr marL="285750" indent="-285750">
              <a:buClr>
                <a:srgbClr val="CC66FF"/>
              </a:buClr>
              <a:buFont typeface="Wingdings" charset="2"/>
              <a:buChar char="Ø"/>
              <a:defRPr/>
            </a:pPr>
            <a:r>
              <a:rPr lang="en-US" sz="1600" dirty="0">
                <a:latin typeface="Comic Sans MS"/>
                <a:ea typeface="ＭＳ Ｐゴシック" charset="0"/>
                <a:cs typeface="Comic Sans MS"/>
              </a:rPr>
              <a:t>information on </a:t>
            </a:r>
            <a:r>
              <a:rPr lang="en-US" sz="1600" dirty="0" err="1">
                <a:latin typeface="Comic Sans MS"/>
                <a:ea typeface="ＭＳ Ｐゴシック" charset="0"/>
                <a:cs typeface="Comic Sans MS"/>
              </a:rPr>
              <a:t>helicity</a:t>
            </a:r>
            <a:r>
              <a:rPr lang="en-US" sz="1600" dirty="0">
                <a:latin typeface="Comic Sans MS"/>
                <a:ea typeface="ＭＳ Ｐゴシック" charset="0"/>
                <a:cs typeface="Comic Sans MS"/>
              </a:rPr>
              <a:t>-flip distribution </a:t>
            </a:r>
            <a:r>
              <a:rPr lang="en-US" sz="1600" dirty="0">
                <a:solidFill>
                  <a:srgbClr val="FF00FF"/>
                </a:solidFill>
                <a:latin typeface="Comic Sans MS"/>
                <a:ea typeface="ＭＳ Ｐゴシック" charset="0"/>
                <a:cs typeface="Comic Sans MS"/>
              </a:rPr>
              <a:t>E</a:t>
            </a:r>
            <a:r>
              <a:rPr lang="en-US" sz="1600" dirty="0">
                <a:latin typeface="Comic Sans MS"/>
                <a:ea typeface="ＭＳ Ｐゴシック" charset="0"/>
                <a:cs typeface="Comic Sans MS"/>
              </a:rPr>
              <a:t> for gluons</a:t>
            </a:r>
          </a:p>
          <a:p>
            <a:pPr>
              <a:buClr>
                <a:srgbClr val="CC66FF"/>
              </a:buClr>
              <a:defRPr/>
            </a:pPr>
            <a:r>
              <a:rPr lang="en-US" sz="1600" dirty="0">
                <a:latin typeface="Comic Sans MS"/>
                <a:ea typeface="ＭＳ Ｐゴシック" charset="0"/>
                <a:cs typeface="Comic Sans MS"/>
              </a:rPr>
              <a:t>     golden measurement for </a:t>
            </a:r>
            <a:r>
              <a:rPr lang="en-US" sz="1600" dirty="0" err="1">
                <a:latin typeface="Comic Sans MS"/>
                <a:ea typeface="ＭＳ Ｐゴシック" charset="0"/>
                <a:cs typeface="Comic Sans MS"/>
              </a:rPr>
              <a:t>eRHIC</a:t>
            </a:r>
            <a:endParaRPr lang="en-US" sz="1600" dirty="0">
              <a:latin typeface="Comic Sans MS"/>
              <a:ea typeface="ＭＳ Ｐゴシック" charset="0"/>
              <a:cs typeface="Comic Sans MS"/>
            </a:endParaRPr>
          </a:p>
        </p:txBody>
      </p:sp>
      <p:graphicFrame>
        <p:nvGraphicFramePr>
          <p:cNvPr id="10" name="Object 9"/>
          <p:cNvGraphicFramePr>
            <a:graphicFrameLocks noChangeAspect="1"/>
          </p:cNvGraphicFramePr>
          <p:nvPr/>
        </p:nvGraphicFramePr>
        <p:xfrm>
          <a:off x="3429000" y="2514600"/>
          <a:ext cx="4483100" cy="774700"/>
        </p:xfrm>
        <a:graphic>
          <a:graphicData uri="http://schemas.openxmlformats.org/presentationml/2006/ole">
            <mc:AlternateContent xmlns:mc="http://schemas.openxmlformats.org/markup-compatibility/2006">
              <mc:Choice xmlns:v="urn:schemas-microsoft-com:vml" Requires="v">
                <p:oleObj spid="_x0000_s88084" name="Equation" r:id="rId3" imgW="4483100" imgH="774700" progId="Equation.3">
                  <p:embed/>
                </p:oleObj>
              </mc:Choice>
              <mc:Fallback>
                <p:oleObj name="Equation" r:id="rId3" imgW="4483100" imgH="774700" progId="Equation.3">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514600"/>
                        <a:ext cx="44831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7"/>
          <p:cNvGrpSpPr>
            <a:grpSpLocks/>
          </p:cNvGrpSpPr>
          <p:nvPr/>
        </p:nvGrpSpPr>
        <p:grpSpPr bwMode="auto">
          <a:xfrm>
            <a:off x="76200" y="990600"/>
            <a:ext cx="2919413" cy="2235200"/>
            <a:chOff x="88901" y="3276600"/>
            <a:chExt cx="2919857" cy="2234692"/>
          </a:xfrm>
        </p:grpSpPr>
        <p:pic>
          <p:nvPicPr>
            <p:cNvPr id="8808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01" y="3276600"/>
              <a:ext cx="2919857" cy="223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V="1">
              <a:off x="1737360" y="3921760"/>
              <a:ext cx="416560" cy="142240"/>
            </a:xfrm>
            <a:prstGeom prst="straightConnector1">
              <a:avLst/>
            </a:prstGeom>
            <a:ln>
              <a:solidFill>
                <a:srgbClr val="0000FF"/>
              </a:solidFill>
              <a:tailEnd type="arrow"/>
            </a:ln>
            <a:effectLst>
              <a:glow rad="63500">
                <a:srgbClr val="3366FF">
                  <a:alpha val="45000"/>
                </a:srgbClr>
              </a:glow>
            </a:effectLst>
          </p:spPr>
          <p:style>
            <a:lnRef idx="2">
              <a:schemeClr val="accent1"/>
            </a:lnRef>
            <a:fillRef idx="0">
              <a:schemeClr val="accent1"/>
            </a:fillRef>
            <a:effectRef idx="1">
              <a:schemeClr val="accent1"/>
            </a:effectRef>
            <a:fontRef idx="minor">
              <a:schemeClr val="tx1"/>
            </a:fontRef>
          </p:style>
        </p:cxnSp>
        <p:sp>
          <p:nvSpPr>
            <p:cNvPr id="88082" name="TextBox 12"/>
            <p:cNvSpPr txBox="1">
              <a:spLocks noChangeArrowheads="1"/>
            </p:cNvSpPr>
            <p:nvPr/>
          </p:nvSpPr>
          <p:spPr bwMode="auto">
            <a:xfrm>
              <a:off x="2153920" y="3737094"/>
              <a:ext cx="4386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solidFill>
                    <a:srgbClr val="0000FF"/>
                  </a:solidFill>
                  <a:latin typeface="Comic Sans MS" pitchFamily="66" charset="0"/>
                </a:rPr>
                <a:t>Z</a:t>
              </a:r>
              <a:r>
                <a:rPr lang="en-US" b="1" baseline="30000">
                  <a:solidFill>
                    <a:srgbClr val="0000FF"/>
                  </a:solidFill>
                  <a:latin typeface="Comic Sans MS" pitchFamily="66" charset="0"/>
                </a:rPr>
                <a:t>2</a:t>
              </a:r>
            </a:p>
          </p:txBody>
        </p:sp>
      </p:grpSp>
      <p:sp>
        <p:nvSpPr>
          <p:cNvPr id="88071" name="TextBox 13"/>
          <p:cNvSpPr txBox="1">
            <a:spLocks noChangeArrowheads="1"/>
          </p:cNvSpPr>
          <p:nvPr/>
        </p:nvSpPr>
        <p:spPr bwMode="auto">
          <a:xfrm>
            <a:off x="457200" y="1066800"/>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A</a:t>
            </a:r>
          </a:p>
        </p:txBody>
      </p:sp>
      <p:sp>
        <p:nvSpPr>
          <p:cNvPr id="88072" name="TextBox 18"/>
          <p:cNvSpPr txBox="1">
            <a:spLocks noChangeArrowheads="1"/>
          </p:cNvSpPr>
          <p:nvPr/>
        </p:nvSpPr>
        <p:spPr bwMode="auto">
          <a:xfrm>
            <a:off x="381000" y="25146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p</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724400"/>
            <a:ext cx="2198688"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TextBox 20"/>
          <p:cNvSpPr txBox="1">
            <a:spLocks noChangeArrowheads="1"/>
          </p:cNvSpPr>
          <p:nvPr/>
        </p:nvSpPr>
        <p:spPr bwMode="auto">
          <a:xfrm>
            <a:off x="3581400" y="54864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Planned 2015 pA run will provide ~1000 exclusive J/</a:t>
            </a:r>
            <a:r>
              <a:rPr lang="en-US" sz="1800">
                <a:latin typeface="Symbol" pitchFamily="18" charset="2"/>
              </a:rPr>
              <a:t>Y</a:t>
            </a:r>
            <a:r>
              <a:rPr lang="en-US" sz="1800"/>
              <a:t> to measure </a:t>
            </a:r>
            <a:r>
              <a:rPr lang="en-US" sz="1800">
                <a:solidFill>
                  <a:srgbClr val="322F31"/>
                </a:solidFill>
              </a:rPr>
              <a:t>A</a:t>
            </a:r>
            <a:r>
              <a:rPr lang="en-US" sz="1800" baseline="-25000">
                <a:solidFill>
                  <a:srgbClr val="322F31"/>
                </a:solidFill>
              </a:rPr>
              <a:t>UT</a:t>
            </a:r>
            <a:r>
              <a:rPr lang="en-US" sz="1800"/>
              <a:t> </a:t>
            </a:r>
          </a:p>
        </p:txBody>
      </p:sp>
      <p:grpSp>
        <p:nvGrpSpPr>
          <p:cNvPr id="3" name="Group 40"/>
          <p:cNvGrpSpPr>
            <a:grpSpLocks/>
          </p:cNvGrpSpPr>
          <p:nvPr/>
        </p:nvGrpSpPr>
        <p:grpSpPr bwMode="auto">
          <a:xfrm>
            <a:off x="152400" y="3124200"/>
            <a:ext cx="2430463" cy="1425575"/>
            <a:chOff x="1109" y="1414"/>
            <a:chExt cx="3128" cy="2307"/>
          </a:xfrm>
        </p:grpSpPr>
        <p:pic>
          <p:nvPicPr>
            <p:cNvPr id="88076" name="Picture 41" descr="star_detector"/>
            <p:cNvPicPr>
              <a:picLocks noChangeAspect="1" noChangeArrowheads="1"/>
            </p:cNvPicPr>
            <p:nvPr/>
          </p:nvPicPr>
          <p:blipFill>
            <a:blip r:embed="rId7">
              <a:extLst>
                <a:ext uri="{28A0092B-C50C-407E-A947-70E740481C1C}">
                  <a14:useLocalDpi xmlns:a14="http://schemas.microsoft.com/office/drawing/2010/main" val="0"/>
                </a:ext>
              </a:extLst>
            </a:blip>
            <a:srcRect l="2126" t="7680"/>
            <a:stretch>
              <a:fillRect/>
            </a:stretch>
          </p:blipFill>
          <p:spPr bwMode="auto">
            <a:xfrm>
              <a:off x="1109" y="1493"/>
              <a:ext cx="3128" cy="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77" name="Group 42"/>
            <p:cNvGrpSpPr>
              <a:grpSpLocks/>
            </p:cNvGrpSpPr>
            <p:nvPr/>
          </p:nvGrpSpPr>
          <p:grpSpPr bwMode="auto">
            <a:xfrm>
              <a:off x="1835" y="1414"/>
              <a:ext cx="663" cy="383"/>
              <a:chOff x="2812" y="5012"/>
              <a:chExt cx="791" cy="413"/>
            </a:xfrm>
          </p:grpSpPr>
          <p:sp>
            <p:nvSpPr>
              <p:cNvPr id="25" name="AutoShape 43"/>
              <p:cNvSpPr>
                <a:spLocks noChangeArrowheads="1"/>
              </p:cNvSpPr>
              <p:nvPr/>
            </p:nvSpPr>
            <p:spPr bwMode="auto">
              <a:xfrm>
                <a:off x="2811" y="5012"/>
                <a:ext cx="388" cy="413"/>
              </a:xfrm>
              <a:prstGeom prst="star5">
                <a:avLst/>
              </a:prstGeom>
              <a:solidFill>
                <a:srgbClr val="FF0000"/>
              </a:solidFill>
              <a:ln w="9525">
                <a:solidFill>
                  <a:srgbClr val="FF0000"/>
                </a:solidFill>
                <a:miter lim="800000"/>
                <a:headEnd type="none" w="sm" len="sm"/>
                <a:tailEnd type="none" w="sm" len="sm"/>
              </a:ln>
              <a:effectLst/>
            </p:spPr>
            <p:txBody>
              <a:bodyPr wrap="none" anchor="ctr"/>
              <a:lstStyle/>
              <a:p>
                <a:pPr eaLnBrk="0" hangingPunct="0">
                  <a:defRPr/>
                </a:pPr>
                <a:endParaRPr lang="en-US" i="1">
                  <a:latin typeface="Arial" charset="0"/>
                  <a:ea typeface="ＭＳ Ｐゴシック" charset="0"/>
                  <a:cs typeface="ＭＳ Ｐゴシック" charset="0"/>
                </a:endParaRPr>
              </a:p>
            </p:txBody>
          </p:sp>
          <p:sp>
            <p:nvSpPr>
              <p:cNvPr id="26" name="Text Box 44"/>
              <p:cNvSpPr txBox="1">
                <a:spLocks noChangeArrowheads="1"/>
              </p:cNvSpPr>
              <p:nvPr/>
            </p:nvSpPr>
            <p:spPr bwMode="auto">
              <a:xfrm>
                <a:off x="2974" y="5131"/>
                <a:ext cx="629" cy="249"/>
              </a:xfrm>
              <a:prstGeom prst="rect">
                <a:avLst/>
              </a:prstGeom>
              <a:noFill/>
              <a:ln w="12700">
                <a:noFill/>
                <a:miter lim="800000"/>
                <a:headEnd type="none" w="sm" len="sm"/>
                <a:tailEnd type="none" w="sm" len="sm"/>
              </a:ln>
              <a:effectLst/>
            </p:spPr>
            <p:txBody>
              <a:bodyPr>
                <a:spAutoFit/>
              </a:bodyPr>
              <a:lstStyle/>
              <a:p>
                <a:pPr eaLnBrk="0" hangingPunct="0">
                  <a:defRPr/>
                </a:pPr>
                <a:r>
                  <a:rPr lang="en-US" i="1">
                    <a:solidFill>
                      <a:srgbClr val="0000FF"/>
                    </a:solidFill>
                    <a:effectLst>
                      <a:outerShdw blurRad="38100" dist="38100" dir="2700000" algn="tl">
                        <a:srgbClr val="DDDDDD"/>
                      </a:outerShdw>
                    </a:effectLst>
                    <a:latin typeface="Helvetica" charset="0"/>
                    <a:ea typeface="ＭＳ Ｐゴシック" charset="-128"/>
                    <a:cs typeface="ＭＳ Ｐゴシック" charset="-128"/>
                  </a:rPr>
                  <a:t>STAR</a:t>
                </a: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par>
                                <p:cTn id="19" presetID="3"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225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CD30DEA-8089-44F5-A367-3C85D03E885F}" type="slidenum">
              <a:rPr lang="en-US" sz="1400"/>
              <a:pPr eaLnBrk="1" hangingPunct="1"/>
              <a:t>4</a:t>
            </a:fld>
            <a:endParaRPr lang="en-US" sz="1400"/>
          </a:p>
        </p:txBody>
      </p:sp>
      <p:sp>
        <p:nvSpPr>
          <p:cNvPr id="529410" name="Rectangle 2"/>
          <p:cNvSpPr>
            <a:spLocks noGrp="1" noChangeArrowheads="1"/>
          </p:cNvSpPr>
          <p:nvPr>
            <p:ph type="title"/>
          </p:nvPr>
        </p:nvSpPr>
        <p:spPr>
          <a:xfrm>
            <a:off x="457200" y="228600"/>
            <a:ext cx="7772400" cy="381000"/>
          </a:xfrm>
        </p:spPr>
        <p:txBody>
          <a:bodyPr/>
          <a:lstStyle/>
          <a:p>
            <a:pPr eaLnBrk="1" hangingPunct="1">
              <a:defRPr/>
            </a:pPr>
            <a:r>
              <a:rPr lang="en-US" b="1">
                <a:effectLst>
                  <a:outerShdw blurRad="38100" dist="38100" dir="2700000" algn="tl">
                    <a:srgbClr val="DDDDDD"/>
                  </a:outerShdw>
                </a:effectLst>
              </a:rPr>
              <a:t>Hard Processes</a:t>
            </a:r>
          </a:p>
        </p:txBody>
      </p:sp>
      <p:sp>
        <p:nvSpPr>
          <p:cNvPr id="22533" name="Text Box 6"/>
          <p:cNvSpPr txBox="1">
            <a:spLocks noChangeArrowheads="1"/>
          </p:cNvSpPr>
          <p:nvPr/>
        </p:nvSpPr>
        <p:spPr bwMode="auto">
          <a:xfrm>
            <a:off x="6094413" y="4114800"/>
            <a:ext cx="3049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sz="1600" b="1"/>
              <a:t>  hard  scattering</a:t>
            </a:r>
          </a:p>
          <a:p>
            <a:pPr>
              <a:spcBef>
                <a:spcPct val="50000"/>
              </a:spcBef>
            </a:pPr>
            <a:r>
              <a:rPr lang="en-US" sz="1600" b="1"/>
              <a:t>              +</a:t>
            </a:r>
          </a:p>
        </p:txBody>
      </p:sp>
      <p:sp>
        <p:nvSpPr>
          <p:cNvPr id="22534" name="Text Box 7"/>
          <p:cNvSpPr txBox="1">
            <a:spLocks noChangeArrowheads="1"/>
          </p:cNvSpPr>
          <p:nvPr/>
        </p:nvSpPr>
        <p:spPr bwMode="auto">
          <a:xfrm>
            <a:off x="5791200" y="46482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sz="1600" b="1"/>
              <a:t>Partonic Fragmentation </a:t>
            </a:r>
          </a:p>
        </p:txBody>
      </p:sp>
      <p:sp>
        <p:nvSpPr>
          <p:cNvPr id="22535" name="Text Box 8"/>
          <p:cNvSpPr txBox="1">
            <a:spLocks noChangeArrowheads="1"/>
          </p:cNvSpPr>
          <p:nvPr/>
        </p:nvSpPr>
        <p:spPr bwMode="auto">
          <a:xfrm>
            <a:off x="5791200" y="5105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sz="1600" b="1"/>
              <a:t>Partonic Distributions </a:t>
            </a:r>
          </a:p>
        </p:txBody>
      </p:sp>
      <p:pic>
        <p:nvPicPr>
          <p:cNvPr id="22536" name="Picture 34" descr="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0"/>
            <a:ext cx="1524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85850"/>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2538" name="Picture 36" descr="des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066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Text Box 64"/>
          <p:cNvSpPr txBox="1">
            <a:spLocks noChangeArrowheads="1"/>
          </p:cNvSpPr>
          <p:nvPr/>
        </p:nvSpPr>
        <p:spPr bwMode="auto">
          <a:xfrm>
            <a:off x="5867400" y="3429000"/>
            <a:ext cx="2133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sz="3000" i="1">
                <a:solidFill>
                  <a:schemeClr val="accent2"/>
                </a:solidFill>
              </a:rPr>
              <a:t>Drell-Yan</a:t>
            </a:r>
          </a:p>
        </p:txBody>
      </p:sp>
      <p:grpSp>
        <p:nvGrpSpPr>
          <p:cNvPr id="22540" name="Group 65"/>
          <p:cNvGrpSpPr>
            <a:grpSpLocks/>
          </p:cNvGrpSpPr>
          <p:nvPr/>
        </p:nvGrpSpPr>
        <p:grpSpPr bwMode="auto">
          <a:xfrm>
            <a:off x="6172200" y="914400"/>
            <a:ext cx="582613" cy="590550"/>
            <a:chOff x="5088" y="576"/>
            <a:chExt cx="367" cy="372"/>
          </a:xfrm>
        </p:grpSpPr>
        <p:pic>
          <p:nvPicPr>
            <p:cNvPr id="22650" name="Picture 66" descr="center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8" y="576"/>
              <a:ext cx="367"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51" name="Text Box 67"/>
            <p:cNvSpPr txBox="1">
              <a:spLocks noChangeArrowheads="1"/>
            </p:cNvSpPr>
            <p:nvPr/>
          </p:nvSpPr>
          <p:spPr bwMode="auto">
            <a:xfrm>
              <a:off x="5088" y="739"/>
              <a:ext cx="31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b="1">
                  <a:latin typeface="Times New Roman" pitchFamily="18" charset="0"/>
                </a:rPr>
                <a:t>BNL</a:t>
              </a:r>
            </a:p>
          </p:txBody>
        </p:sp>
      </p:grpSp>
      <p:grpSp>
        <p:nvGrpSpPr>
          <p:cNvPr id="22541" name="Group 68"/>
          <p:cNvGrpSpPr>
            <a:grpSpLocks/>
          </p:cNvGrpSpPr>
          <p:nvPr/>
        </p:nvGrpSpPr>
        <p:grpSpPr bwMode="auto">
          <a:xfrm>
            <a:off x="6858000" y="914400"/>
            <a:ext cx="581025" cy="511175"/>
            <a:chOff x="3264" y="1152"/>
            <a:chExt cx="366" cy="322"/>
          </a:xfrm>
        </p:grpSpPr>
        <p:pic>
          <p:nvPicPr>
            <p:cNvPr id="22648" name="Picture 69" descr="jpar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4" y="1152"/>
              <a:ext cx="366"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49" name="Text Box 70"/>
            <p:cNvSpPr txBox="1">
              <a:spLocks noChangeArrowheads="1"/>
            </p:cNvSpPr>
            <p:nvPr/>
          </p:nvSpPr>
          <p:spPr bwMode="auto">
            <a:xfrm>
              <a:off x="3266" y="1246"/>
              <a:ext cx="3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b="1">
                  <a:latin typeface="Times New Roman" pitchFamily="18" charset="0"/>
                </a:rPr>
                <a:t>JPARC</a:t>
              </a:r>
            </a:p>
          </p:txBody>
        </p:sp>
      </p:grpSp>
      <p:grpSp>
        <p:nvGrpSpPr>
          <p:cNvPr id="22542" name="Group 71"/>
          <p:cNvGrpSpPr>
            <a:grpSpLocks/>
          </p:cNvGrpSpPr>
          <p:nvPr/>
        </p:nvGrpSpPr>
        <p:grpSpPr bwMode="auto">
          <a:xfrm>
            <a:off x="5486400" y="914400"/>
            <a:ext cx="647700" cy="647700"/>
            <a:chOff x="4368" y="720"/>
            <a:chExt cx="408" cy="408"/>
          </a:xfrm>
        </p:grpSpPr>
        <p:pic>
          <p:nvPicPr>
            <p:cNvPr id="22646"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8" y="720"/>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47" name="Text Box 73"/>
            <p:cNvSpPr txBox="1">
              <a:spLocks noChangeArrowheads="1"/>
            </p:cNvSpPr>
            <p:nvPr/>
          </p:nvSpPr>
          <p:spPr bwMode="auto">
            <a:xfrm>
              <a:off x="4440" y="862"/>
              <a:ext cx="31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b="1">
                  <a:latin typeface="Times New Roman" pitchFamily="18" charset="0"/>
                </a:rPr>
                <a:t>FNAL</a:t>
              </a:r>
            </a:p>
          </p:txBody>
        </p:sp>
      </p:grpSp>
      <p:pic>
        <p:nvPicPr>
          <p:cNvPr id="22543" name="Picture 77" descr="EIC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990600"/>
            <a:ext cx="6858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4" name="Text Box 78"/>
          <p:cNvSpPr txBox="1">
            <a:spLocks noChangeArrowheads="1"/>
          </p:cNvSpPr>
          <p:nvPr/>
        </p:nvSpPr>
        <p:spPr bwMode="auto">
          <a:xfrm>
            <a:off x="3733800" y="1397000"/>
            <a:ext cx="3746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t>EIC</a:t>
            </a:r>
          </a:p>
        </p:txBody>
      </p:sp>
      <p:sp>
        <p:nvSpPr>
          <p:cNvPr id="22545" name="Text Box 79"/>
          <p:cNvSpPr txBox="1">
            <a:spLocks noChangeArrowheads="1"/>
          </p:cNvSpPr>
          <p:nvPr/>
        </p:nvSpPr>
        <p:spPr bwMode="auto">
          <a:xfrm>
            <a:off x="1524000" y="3276600"/>
            <a:ext cx="2133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sz="3000" i="1">
                <a:solidFill>
                  <a:schemeClr val="accent2"/>
                </a:solidFill>
              </a:rPr>
              <a:t>SIDIS/DER</a:t>
            </a:r>
          </a:p>
        </p:txBody>
      </p:sp>
      <p:sp>
        <p:nvSpPr>
          <p:cNvPr id="22546" name="Text Box 107"/>
          <p:cNvSpPr txBox="1">
            <a:spLocks noChangeArrowheads="1"/>
          </p:cNvSpPr>
          <p:nvPr/>
        </p:nvSpPr>
        <p:spPr bwMode="auto">
          <a:xfrm>
            <a:off x="1752600" y="5943600"/>
            <a:ext cx="2590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sz="3000" i="1">
                <a:solidFill>
                  <a:schemeClr val="accent2"/>
                </a:solidFill>
              </a:rPr>
              <a:t>e</a:t>
            </a:r>
            <a:r>
              <a:rPr lang="en-US" sz="3000" i="1" baseline="30000">
                <a:solidFill>
                  <a:schemeClr val="accent2"/>
                </a:solidFill>
              </a:rPr>
              <a:t>–</a:t>
            </a:r>
            <a:r>
              <a:rPr lang="en-US" sz="3000" i="1">
                <a:solidFill>
                  <a:schemeClr val="accent2"/>
                </a:solidFill>
              </a:rPr>
              <a:t>e</a:t>
            </a:r>
            <a:r>
              <a:rPr lang="en-US" sz="3000" i="1" baseline="30000">
                <a:solidFill>
                  <a:schemeClr val="accent2"/>
                </a:solidFill>
              </a:rPr>
              <a:t>+</a:t>
            </a:r>
            <a:r>
              <a:rPr lang="en-US" sz="3000" i="1">
                <a:solidFill>
                  <a:schemeClr val="accent2"/>
                </a:solidFill>
              </a:rPr>
              <a:t> to pions</a:t>
            </a:r>
          </a:p>
        </p:txBody>
      </p:sp>
      <p:pic>
        <p:nvPicPr>
          <p:cNvPr id="22547" name="Picture 108" descr="B-logo-sma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4187825"/>
            <a:ext cx="6096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1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4187825"/>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1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7000" y="4187825"/>
            <a:ext cx="8382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520" name="Text Box 112"/>
          <p:cNvSpPr txBox="1">
            <a:spLocks noChangeArrowheads="1"/>
          </p:cNvSpPr>
          <p:nvPr/>
        </p:nvSpPr>
        <p:spPr bwMode="auto">
          <a:xfrm>
            <a:off x="6248400" y="5486400"/>
            <a:ext cx="2557463" cy="923925"/>
          </a:xfrm>
          <a:prstGeom prst="rect">
            <a:avLst/>
          </a:prstGeom>
          <a:solidFill>
            <a:srgbClr val="FFFF00"/>
          </a:solidFill>
          <a:ln w="9525">
            <a:solidFill>
              <a:schemeClr val="tx1"/>
            </a:solidFill>
            <a:miter lim="800000"/>
            <a:headEnd/>
            <a:tailEnd/>
          </a:ln>
        </p:spPr>
        <p:txBody>
          <a:bodyPr wrap="none">
            <a:spAutoFit/>
          </a:bodyPr>
          <a:lstStyle>
            <a:lvl1pPr marL="285750" indent="-28575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sz="1800"/>
              <a:t>Factorization proved</a:t>
            </a:r>
          </a:p>
          <a:p>
            <a:pPr eaLnBrk="1" hangingPunct="1">
              <a:buFont typeface="Arial" pitchFamily="34" charset="0"/>
              <a:buChar char="•"/>
            </a:pPr>
            <a:r>
              <a:rPr lang="en-US" sz="1800"/>
              <a:t>Universality defined</a:t>
            </a:r>
          </a:p>
          <a:p>
            <a:pPr eaLnBrk="1" hangingPunct="1">
              <a:buFont typeface="Arial" pitchFamily="34" charset="0"/>
              <a:buChar char="•"/>
            </a:pPr>
            <a:r>
              <a:rPr lang="en-US" sz="1800"/>
              <a:t>Evolution known</a:t>
            </a:r>
          </a:p>
        </p:txBody>
      </p:sp>
      <p:cxnSp>
        <p:nvCxnSpPr>
          <p:cNvPr id="50" name="Straight Arrow Connector 49"/>
          <p:cNvCxnSpPr>
            <a:cxnSpLocks noChangeShapeType="1"/>
          </p:cNvCxnSpPr>
          <p:nvPr/>
        </p:nvCxnSpPr>
        <p:spPr bwMode="auto">
          <a:xfrm flipH="1">
            <a:off x="3411538" y="2895600"/>
            <a:ext cx="533400" cy="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7" name="Rounded Rectangle 116"/>
          <p:cNvSpPr>
            <a:spLocks noChangeArrowheads="1"/>
          </p:cNvSpPr>
          <p:nvPr/>
        </p:nvSpPr>
        <p:spPr bwMode="auto">
          <a:xfrm>
            <a:off x="3182938" y="2667000"/>
            <a:ext cx="228600" cy="457200"/>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19" name="Straight Connector 118"/>
          <p:cNvCxnSpPr>
            <a:cxnSpLocks noChangeShapeType="1"/>
          </p:cNvCxnSpPr>
          <p:nvPr/>
        </p:nvCxnSpPr>
        <p:spPr bwMode="auto">
          <a:xfrm>
            <a:off x="2725738" y="2438400"/>
            <a:ext cx="457200" cy="381000"/>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0" name="Freeform 119"/>
          <p:cNvSpPr>
            <a:spLocks noChangeArrowheads="1"/>
          </p:cNvSpPr>
          <p:nvPr/>
        </p:nvSpPr>
        <p:spPr bwMode="auto">
          <a:xfrm>
            <a:off x="1811338" y="2362200"/>
            <a:ext cx="914400" cy="127000"/>
          </a:xfrm>
          <a:custGeom>
            <a:avLst/>
            <a:gdLst>
              <a:gd name="T0" fmla="*/ 0 w 2844317"/>
              <a:gd name="T1" fmla="*/ 61988 h 730714"/>
              <a:gd name="T2" fmla="*/ 33556 w 2844317"/>
              <a:gd name="T3" fmla="*/ 0 h 730714"/>
              <a:gd name="T4" fmla="*/ 67112 w 2844317"/>
              <a:gd name="T5" fmla="*/ 61988 h 730714"/>
              <a:gd name="T6" fmla="*/ 97872 w 2844317"/>
              <a:gd name="T7" fmla="*/ 126999 h 730714"/>
              <a:gd name="T8" fmla="*/ 131427 w 2844317"/>
              <a:gd name="T9" fmla="*/ 61988 h 730714"/>
              <a:gd name="T10" fmla="*/ 164984 w 2844317"/>
              <a:gd name="T11" fmla="*/ 0 h 730714"/>
              <a:gd name="T12" fmla="*/ 195743 w 2844317"/>
              <a:gd name="T13" fmla="*/ 61988 h 730714"/>
              <a:gd name="T14" fmla="*/ 226503 w 2844317"/>
              <a:gd name="T15" fmla="*/ 126999 h 730714"/>
              <a:gd name="T16" fmla="*/ 262855 w 2844317"/>
              <a:gd name="T17" fmla="*/ 61988 h 730714"/>
              <a:gd name="T18" fmla="*/ 293615 w 2844317"/>
              <a:gd name="T19" fmla="*/ 0 h 730714"/>
              <a:gd name="T20" fmla="*/ 327171 w 2844317"/>
              <a:gd name="T21" fmla="*/ 61988 h 730714"/>
              <a:gd name="T22" fmla="*/ 360727 w 2844317"/>
              <a:gd name="T23" fmla="*/ 126999 h 730714"/>
              <a:gd name="T24" fmla="*/ 391486 w 2844317"/>
              <a:gd name="T25" fmla="*/ 61988 h 730714"/>
              <a:gd name="T26" fmla="*/ 422246 w 2844317"/>
              <a:gd name="T27" fmla="*/ 0 h 730714"/>
              <a:gd name="T28" fmla="*/ 458598 w 2844317"/>
              <a:gd name="T29" fmla="*/ 61988 h 730714"/>
              <a:gd name="T30" fmla="*/ 489358 w 2844317"/>
              <a:gd name="T31" fmla="*/ 126999 h 730714"/>
              <a:gd name="T32" fmla="*/ 522914 w 2844317"/>
              <a:gd name="T33" fmla="*/ 61988 h 730714"/>
              <a:gd name="T34" fmla="*/ 553673 w 2844317"/>
              <a:gd name="T35" fmla="*/ 0 h 730714"/>
              <a:gd name="T36" fmla="*/ 587229 w 2844317"/>
              <a:gd name="T37" fmla="*/ 61988 h 730714"/>
              <a:gd name="T38" fmla="*/ 620785 w 2844317"/>
              <a:gd name="T39" fmla="*/ 126999 h 730714"/>
              <a:gd name="T40" fmla="*/ 654341 w 2844317"/>
              <a:gd name="T41" fmla="*/ 61988 h 730714"/>
              <a:gd name="T42" fmla="*/ 687897 w 2844317"/>
              <a:gd name="T43" fmla="*/ 0 h 730714"/>
              <a:gd name="T44" fmla="*/ 718657 w 2844317"/>
              <a:gd name="T45" fmla="*/ 61988 h 730714"/>
              <a:gd name="T46" fmla="*/ 749416 w 2844317"/>
              <a:gd name="T47" fmla="*/ 126999 h 730714"/>
              <a:gd name="T48" fmla="*/ 782973 w 2844317"/>
              <a:gd name="T49" fmla="*/ 61988 h 730714"/>
              <a:gd name="T50" fmla="*/ 816528 w 2844317"/>
              <a:gd name="T51" fmla="*/ 0 h 730714"/>
              <a:gd name="T52" fmla="*/ 847288 w 2844317"/>
              <a:gd name="T53" fmla="*/ 61988 h 730714"/>
              <a:gd name="T54" fmla="*/ 880844 w 2844317"/>
              <a:gd name="T55" fmla="*/ 126999 h 730714"/>
              <a:gd name="T56" fmla="*/ 914400 w 2844317"/>
              <a:gd name="T57" fmla="*/ 60476 h 7307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44317"/>
              <a:gd name="T88" fmla="*/ 0 h 730714"/>
              <a:gd name="T89" fmla="*/ 2844317 w 2844317"/>
              <a:gd name="T90" fmla="*/ 730714 h 7307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44317" h="730714">
                <a:moveTo>
                  <a:pt x="0" y="356655"/>
                </a:moveTo>
                <a:cubicBezTo>
                  <a:pt x="34793" y="178327"/>
                  <a:pt x="69586" y="0"/>
                  <a:pt x="104379" y="0"/>
                </a:cubicBezTo>
                <a:cubicBezTo>
                  <a:pt x="139172" y="0"/>
                  <a:pt x="175414" y="234870"/>
                  <a:pt x="208757" y="356655"/>
                </a:cubicBezTo>
                <a:cubicBezTo>
                  <a:pt x="242100" y="478440"/>
                  <a:pt x="271095" y="730708"/>
                  <a:pt x="304438" y="730708"/>
                </a:cubicBezTo>
                <a:cubicBezTo>
                  <a:pt x="337781" y="730708"/>
                  <a:pt x="374023" y="478440"/>
                  <a:pt x="408816" y="356655"/>
                </a:cubicBezTo>
                <a:cubicBezTo>
                  <a:pt x="443609" y="234870"/>
                  <a:pt x="479852" y="0"/>
                  <a:pt x="513195" y="0"/>
                </a:cubicBezTo>
                <a:cubicBezTo>
                  <a:pt x="546538" y="0"/>
                  <a:pt x="576982" y="234870"/>
                  <a:pt x="608875" y="356655"/>
                </a:cubicBezTo>
                <a:cubicBezTo>
                  <a:pt x="640768" y="478440"/>
                  <a:pt x="669763" y="730708"/>
                  <a:pt x="704556" y="730708"/>
                </a:cubicBezTo>
                <a:cubicBezTo>
                  <a:pt x="739349" y="730708"/>
                  <a:pt x="782840" y="478440"/>
                  <a:pt x="817633" y="356655"/>
                </a:cubicBezTo>
                <a:cubicBezTo>
                  <a:pt x="852426" y="234870"/>
                  <a:pt x="879970" y="0"/>
                  <a:pt x="913313" y="0"/>
                </a:cubicBezTo>
                <a:cubicBezTo>
                  <a:pt x="946656" y="0"/>
                  <a:pt x="982899" y="234870"/>
                  <a:pt x="1017692" y="356655"/>
                </a:cubicBezTo>
                <a:cubicBezTo>
                  <a:pt x="1052485" y="478440"/>
                  <a:pt x="1088727" y="730708"/>
                  <a:pt x="1122070" y="730708"/>
                </a:cubicBezTo>
                <a:cubicBezTo>
                  <a:pt x="1155413" y="730708"/>
                  <a:pt x="1185858" y="478440"/>
                  <a:pt x="1217751" y="356655"/>
                </a:cubicBezTo>
                <a:cubicBezTo>
                  <a:pt x="1249644" y="234870"/>
                  <a:pt x="1278638" y="0"/>
                  <a:pt x="1313431" y="0"/>
                </a:cubicBezTo>
                <a:cubicBezTo>
                  <a:pt x="1348224" y="0"/>
                  <a:pt x="1391715" y="234870"/>
                  <a:pt x="1426508" y="356655"/>
                </a:cubicBezTo>
                <a:cubicBezTo>
                  <a:pt x="1461301" y="478440"/>
                  <a:pt x="1488845" y="730708"/>
                  <a:pt x="1522188" y="730708"/>
                </a:cubicBezTo>
                <a:cubicBezTo>
                  <a:pt x="1555531" y="730708"/>
                  <a:pt x="1593224" y="478440"/>
                  <a:pt x="1626567" y="356655"/>
                </a:cubicBezTo>
                <a:cubicBezTo>
                  <a:pt x="1659910" y="234870"/>
                  <a:pt x="1688904" y="0"/>
                  <a:pt x="1722247" y="0"/>
                </a:cubicBezTo>
                <a:cubicBezTo>
                  <a:pt x="1755590" y="0"/>
                  <a:pt x="1791833" y="234870"/>
                  <a:pt x="1826626" y="356655"/>
                </a:cubicBezTo>
                <a:cubicBezTo>
                  <a:pt x="1861419" y="478440"/>
                  <a:pt x="1896211" y="730708"/>
                  <a:pt x="1931004" y="730708"/>
                </a:cubicBezTo>
                <a:cubicBezTo>
                  <a:pt x="1965797" y="730708"/>
                  <a:pt x="2000590" y="478440"/>
                  <a:pt x="2035383" y="356655"/>
                </a:cubicBezTo>
                <a:cubicBezTo>
                  <a:pt x="2070176" y="234870"/>
                  <a:pt x="2106418" y="0"/>
                  <a:pt x="2139761" y="0"/>
                </a:cubicBezTo>
                <a:cubicBezTo>
                  <a:pt x="2173104" y="0"/>
                  <a:pt x="2203549" y="234870"/>
                  <a:pt x="2235442" y="356655"/>
                </a:cubicBezTo>
                <a:cubicBezTo>
                  <a:pt x="2267335" y="478440"/>
                  <a:pt x="2297779" y="730708"/>
                  <a:pt x="2331122" y="730708"/>
                </a:cubicBezTo>
                <a:cubicBezTo>
                  <a:pt x="2364465" y="730708"/>
                  <a:pt x="2400708" y="478440"/>
                  <a:pt x="2435501" y="356655"/>
                </a:cubicBezTo>
                <a:cubicBezTo>
                  <a:pt x="2470294" y="234870"/>
                  <a:pt x="2506536" y="0"/>
                  <a:pt x="2539879" y="0"/>
                </a:cubicBezTo>
                <a:cubicBezTo>
                  <a:pt x="2573222" y="0"/>
                  <a:pt x="2602217" y="234870"/>
                  <a:pt x="2635560" y="356655"/>
                </a:cubicBezTo>
                <a:cubicBezTo>
                  <a:pt x="2668903" y="478440"/>
                  <a:pt x="2705145" y="732158"/>
                  <a:pt x="2739938" y="730708"/>
                </a:cubicBezTo>
                <a:cubicBezTo>
                  <a:pt x="2774731" y="729258"/>
                  <a:pt x="2809524" y="538607"/>
                  <a:pt x="2844317" y="347956"/>
                </a:cubicBezTo>
              </a:path>
            </a:pathLst>
          </a:custGeom>
          <a:noFill/>
          <a:ln w="25400">
            <a:solidFill>
              <a:srgbClr val="660066"/>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grpSp>
        <p:nvGrpSpPr>
          <p:cNvPr id="22555" name="Group 120"/>
          <p:cNvGrpSpPr>
            <a:grpSpLocks/>
          </p:cNvGrpSpPr>
          <p:nvPr/>
        </p:nvGrpSpPr>
        <p:grpSpPr bwMode="auto">
          <a:xfrm rot="10800000">
            <a:off x="1201738" y="2405063"/>
            <a:ext cx="609600" cy="457200"/>
            <a:chOff x="7924800" y="2438400"/>
            <a:chExt cx="609600" cy="457200"/>
          </a:xfrm>
        </p:grpSpPr>
        <p:cxnSp>
          <p:nvCxnSpPr>
            <p:cNvPr id="122" name="Straight Connector 121"/>
            <p:cNvCxnSpPr>
              <a:cxnSpLocks noChangeShapeType="1"/>
            </p:cNvCxnSpPr>
            <p:nvPr/>
          </p:nvCxnSpPr>
          <p:spPr bwMode="auto">
            <a:xfrm flipV="1">
              <a:off x="7939088" y="2681288"/>
              <a:ext cx="304800" cy="228600"/>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3" name="Straight Arrow Connector 122"/>
            <p:cNvCxnSpPr>
              <a:cxnSpLocks noChangeShapeType="1"/>
            </p:cNvCxnSpPr>
            <p:nvPr/>
          </p:nvCxnSpPr>
          <p:spPr bwMode="auto">
            <a:xfrm flipH="1">
              <a:off x="8132763" y="2466975"/>
              <a:ext cx="415925" cy="312738"/>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2556" name="Group 123"/>
          <p:cNvGrpSpPr>
            <a:grpSpLocks/>
          </p:cNvGrpSpPr>
          <p:nvPr/>
        </p:nvGrpSpPr>
        <p:grpSpPr bwMode="auto">
          <a:xfrm rot="4188096">
            <a:off x="1181100" y="1973263"/>
            <a:ext cx="609600" cy="457200"/>
            <a:chOff x="7924800" y="2438400"/>
            <a:chExt cx="609600" cy="457200"/>
          </a:xfrm>
        </p:grpSpPr>
        <p:cxnSp>
          <p:nvCxnSpPr>
            <p:cNvPr id="125" name="Straight Connector 124"/>
            <p:cNvCxnSpPr>
              <a:cxnSpLocks noChangeShapeType="1"/>
            </p:cNvCxnSpPr>
            <p:nvPr/>
          </p:nvCxnSpPr>
          <p:spPr bwMode="auto">
            <a:xfrm flipV="1">
              <a:off x="7911829" y="2671162"/>
              <a:ext cx="304800" cy="228600"/>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6" name="Straight Arrow Connector 125"/>
            <p:cNvCxnSpPr>
              <a:cxnSpLocks noChangeShapeType="1"/>
            </p:cNvCxnSpPr>
            <p:nvPr/>
          </p:nvCxnSpPr>
          <p:spPr bwMode="auto">
            <a:xfrm flipH="1">
              <a:off x="8106480" y="2454731"/>
              <a:ext cx="415925" cy="312737"/>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127" name="Straight Connector 126"/>
          <p:cNvCxnSpPr>
            <a:cxnSpLocks noChangeShapeType="1"/>
          </p:cNvCxnSpPr>
          <p:nvPr/>
        </p:nvCxnSpPr>
        <p:spPr bwMode="auto">
          <a:xfrm flipV="1">
            <a:off x="2725738" y="2057400"/>
            <a:ext cx="457200" cy="381000"/>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8" name="Rounded Rectangle 127"/>
          <p:cNvSpPr>
            <a:spLocks noChangeArrowheads="1"/>
          </p:cNvSpPr>
          <p:nvPr/>
        </p:nvSpPr>
        <p:spPr bwMode="auto">
          <a:xfrm>
            <a:off x="3182938" y="1828800"/>
            <a:ext cx="228600" cy="457200"/>
          </a:xfrm>
          <a:prstGeom prst="roundRect">
            <a:avLst>
              <a:gd name="adj" fmla="val 16667"/>
            </a:avLst>
          </a:prstGeom>
          <a:solidFill>
            <a:srgbClr val="CECEEF"/>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45" name="Straight Connector 144"/>
          <p:cNvCxnSpPr>
            <a:cxnSpLocks noChangeShapeType="1"/>
          </p:cNvCxnSpPr>
          <p:nvPr/>
        </p:nvCxnSpPr>
        <p:spPr bwMode="auto">
          <a:xfrm flipV="1">
            <a:off x="2878138" y="2125663"/>
            <a:ext cx="228600" cy="184150"/>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9" name="Straight Connector 148"/>
          <p:cNvCxnSpPr>
            <a:cxnSpLocks noChangeShapeType="1"/>
          </p:cNvCxnSpPr>
          <p:nvPr/>
        </p:nvCxnSpPr>
        <p:spPr bwMode="auto">
          <a:xfrm flipH="1" flipV="1">
            <a:off x="2954338" y="2625725"/>
            <a:ext cx="228600" cy="185738"/>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8" name="Straight Arrow Connector 157"/>
          <p:cNvCxnSpPr>
            <a:cxnSpLocks noChangeShapeType="1"/>
          </p:cNvCxnSpPr>
          <p:nvPr/>
        </p:nvCxnSpPr>
        <p:spPr bwMode="auto">
          <a:xfrm flipV="1">
            <a:off x="3411538" y="1905000"/>
            <a:ext cx="457200" cy="7620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22562" name="Group 160"/>
          <p:cNvGrpSpPr>
            <a:grpSpLocks/>
          </p:cNvGrpSpPr>
          <p:nvPr/>
        </p:nvGrpSpPr>
        <p:grpSpPr bwMode="auto">
          <a:xfrm rot="10800000">
            <a:off x="1143000" y="5410200"/>
            <a:ext cx="609600" cy="457200"/>
            <a:chOff x="7924800" y="2438400"/>
            <a:chExt cx="609600" cy="457200"/>
          </a:xfrm>
        </p:grpSpPr>
        <p:cxnSp>
          <p:nvCxnSpPr>
            <p:cNvPr id="162" name="Straight Connector 161"/>
            <p:cNvCxnSpPr>
              <a:cxnSpLocks noChangeShapeType="1"/>
            </p:cNvCxnSpPr>
            <p:nvPr/>
          </p:nvCxnSpPr>
          <p:spPr bwMode="auto">
            <a:xfrm flipV="1">
              <a:off x="7939087" y="2681287"/>
              <a:ext cx="304800" cy="228600"/>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3" name="Straight Arrow Connector 162"/>
            <p:cNvCxnSpPr>
              <a:cxnSpLocks noChangeShapeType="1"/>
            </p:cNvCxnSpPr>
            <p:nvPr/>
          </p:nvCxnSpPr>
          <p:spPr bwMode="auto">
            <a:xfrm flipH="1">
              <a:off x="8132762" y="2466975"/>
              <a:ext cx="415925" cy="312737"/>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2563" name="Group 163"/>
          <p:cNvGrpSpPr>
            <a:grpSpLocks/>
          </p:cNvGrpSpPr>
          <p:nvPr/>
        </p:nvGrpSpPr>
        <p:grpSpPr bwMode="auto">
          <a:xfrm rot="-6555312">
            <a:off x="1128713" y="4970463"/>
            <a:ext cx="609600" cy="457200"/>
            <a:chOff x="7924800" y="2438400"/>
            <a:chExt cx="609600" cy="457200"/>
          </a:xfrm>
        </p:grpSpPr>
        <p:cxnSp>
          <p:nvCxnSpPr>
            <p:cNvPr id="165" name="Straight Connector 164"/>
            <p:cNvCxnSpPr>
              <a:cxnSpLocks noChangeShapeType="1"/>
            </p:cNvCxnSpPr>
            <p:nvPr/>
          </p:nvCxnSpPr>
          <p:spPr bwMode="auto">
            <a:xfrm flipV="1">
              <a:off x="7939043" y="2664188"/>
              <a:ext cx="304800" cy="228600"/>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6" name="Straight Arrow Connector 165"/>
            <p:cNvCxnSpPr>
              <a:cxnSpLocks noChangeShapeType="1"/>
            </p:cNvCxnSpPr>
            <p:nvPr/>
          </p:nvCxnSpPr>
          <p:spPr bwMode="auto">
            <a:xfrm flipH="1">
              <a:off x="8120824" y="2438499"/>
              <a:ext cx="415925" cy="312737"/>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67" name="Freeform 166"/>
          <p:cNvSpPr>
            <a:spLocks noChangeArrowheads="1"/>
          </p:cNvSpPr>
          <p:nvPr/>
        </p:nvSpPr>
        <p:spPr bwMode="auto">
          <a:xfrm>
            <a:off x="1752600" y="5334000"/>
            <a:ext cx="914400" cy="127000"/>
          </a:xfrm>
          <a:custGeom>
            <a:avLst/>
            <a:gdLst>
              <a:gd name="T0" fmla="*/ 0 w 2844317"/>
              <a:gd name="T1" fmla="*/ 61988 h 730714"/>
              <a:gd name="T2" fmla="*/ 33556 w 2844317"/>
              <a:gd name="T3" fmla="*/ 0 h 730714"/>
              <a:gd name="T4" fmla="*/ 67112 w 2844317"/>
              <a:gd name="T5" fmla="*/ 61988 h 730714"/>
              <a:gd name="T6" fmla="*/ 97872 w 2844317"/>
              <a:gd name="T7" fmla="*/ 126999 h 730714"/>
              <a:gd name="T8" fmla="*/ 131427 w 2844317"/>
              <a:gd name="T9" fmla="*/ 61988 h 730714"/>
              <a:gd name="T10" fmla="*/ 164984 w 2844317"/>
              <a:gd name="T11" fmla="*/ 0 h 730714"/>
              <a:gd name="T12" fmla="*/ 195743 w 2844317"/>
              <a:gd name="T13" fmla="*/ 61988 h 730714"/>
              <a:gd name="T14" fmla="*/ 226503 w 2844317"/>
              <a:gd name="T15" fmla="*/ 126999 h 730714"/>
              <a:gd name="T16" fmla="*/ 262855 w 2844317"/>
              <a:gd name="T17" fmla="*/ 61988 h 730714"/>
              <a:gd name="T18" fmla="*/ 293615 w 2844317"/>
              <a:gd name="T19" fmla="*/ 0 h 730714"/>
              <a:gd name="T20" fmla="*/ 327171 w 2844317"/>
              <a:gd name="T21" fmla="*/ 61988 h 730714"/>
              <a:gd name="T22" fmla="*/ 360727 w 2844317"/>
              <a:gd name="T23" fmla="*/ 126999 h 730714"/>
              <a:gd name="T24" fmla="*/ 391486 w 2844317"/>
              <a:gd name="T25" fmla="*/ 61988 h 730714"/>
              <a:gd name="T26" fmla="*/ 422246 w 2844317"/>
              <a:gd name="T27" fmla="*/ 0 h 730714"/>
              <a:gd name="T28" fmla="*/ 458598 w 2844317"/>
              <a:gd name="T29" fmla="*/ 61988 h 730714"/>
              <a:gd name="T30" fmla="*/ 489358 w 2844317"/>
              <a:gd name="T31" fmla="*/ 126999 h 730714"/>
              <a:gd name="T32" fmla="*/ 522914 w 2844317"/>
              <a:gd name="T33" fmla="*/ 61988 h 730714"/>
              <a:gd name="T34" fmla="*/ 553673 w 2844317"/>
              <a:gd name="T35" fmla="*/ 0 h 730714"/>
              <a:gd name="T36" fmla="*/ 587229 w 2844317"/>
              <a:gd name="T37" fmla="*/ 61988 h 730714"/>
              <a:gd name="T38" fmla="*/ 620785 w 2844317"/>
              <a:gd name="T39" fmla="*/ 126999 h 730714"/>
              <a:gd name="T40" fmla="*/ 654341 w 2844317"/>
              <a:gd name="T41" fmla="*/ 61988 h 730714"/>
              <a:gd name="T42" fmla="*/ 687897 w 2844317"/>
              <a:gd name="T43" fmla="*/ 0 h 730714"/>
              <a:gd name="T44" fmla="*/ 718657 w 2844317"/>
              <a:gd name="T45" fmla="*/ 61988 h 730714"/>
              <a:gd name="T46" fmla="*/ 749416 w 2844317"/>
              <a:gd name="T47" fmla="*/ 126999 h 730714"/>
              <a:gd name="T48" fmla="*/ 782973 w 2844317"/>
              <a:gd name="T49" fmla="*/ 61988 h 730714"/>
              <a:gd name="T50" fmla="*/ 816528 w 2844317"/>
              <a:gd name="T51" fmla="*/ 0 h 730714"/>
              <a:gd name="T52" fmla="*/ 847288 w 2844317"/>
              <a:gd name="T53" fmla="*/ 61988 h 730714"/>
              <a:gd name="T54" fmla="*/ 880844 w 2844317"/>
              <a:gd name="T55" fmla="*/ 126999 h 730714"/>
              <a:gd name="T56" fmla="*/ 914400 w 2844317"/>
              <a:gd name="T57" fmla="*/ 60476 h 7307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44317"/>
              <a:gd name="T88" fmla="*/ 0 h 730714"/>
              <a:gd name="T89" fmla="*/ 2844317 w 2844317"/>
              <a:gd name="T90" fmla="*/ 730714 h 7307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44317" h="730714">
                <a:moveTo>
                  <a:pt x="0" y="356655"/>
                </a:moveTo>
                <a:cubicBezTo>
                  <a:pt x="34793" y="178327"/>
                  <a:pt x="69586" y="0"/>
                  <a:pt x="104379" y="0"/>
                </a:cubicBezTo>
                <a:cubicBezTo>
                  <a:pt x="139172" y="0"/>
                  <a:pt x="175414" y="234870"/>
                  <a:pt x="208757" y="356655"/>
                </a:cubicBezTo>
                <a:cubicBezTo>
                  <a:pt x="242100" y="478440"/>
                  <a:pt x="271095" y="730708"/>
                  <a:pt x="304438" y="730708"/>
                </a:cubicBezTo>
                <a:cubicBezTo>
                  <a:pt x="337781" y="730708"/>
                  <a:pt x="374023" y="478440"/>
                  <a:pt x="408816" y="356655"/>
                </a:cubicBezTo>
                <a:cubicBezTo>
                  <a:pt x="443609" y="234870"/>
                  <a:pt x="479852" y="0"/>
                  <a:pt x="513195" y="0"/>
                </a:cubicBezTo>
                <a:cubicBezTo>
                  <a:pt x="546538" y="0"/>
                  <a:pt x="576982" y="234870"/>
                  <a:pt x="608875" y="356655"/>
                </a:cubicBezTo>
                <a:cubicBezTo>
                  <a:pt x="640768" y="478440"/>
                  <a:pt x="669763" y="730708"/>
                  <a:pt x="704556" y="730708"/>
                </a:cubicBezTo>
                <a:cubicBezTo>
                  <a:pt x="739349" y="730708"/>
                  <a:pt x="782840" y="478440"/>
                  <a:pt x="817633" y="356655"/>
                </a:cubicBezTo>
                <a:cubicBezTo>
                  <a:pt x="852426" y="234870"/>
                  <a:pt x="879970" y="0"/>
                  <a:pt x="913313" y="0"/>
                </a:cubicBezTo>
                <a:cubicBezTo>
                  <a:pt x="946656" y="0"/>
                  <a:pt x="982899" y="234870"/>
                  <a:pt x="1017692" y="356655"/>
                </a:cubicBezTo>
                <a:cubicBezTo>
                  <a:pt x="1052485" y="478440"/>
                  <a:pt x="1088727" y="730708"/>
                  <a:pt x="1122070" y="730708"/>
                </a:cubicBezTo>
                <a:cubicBezTo>
                  <a:pt x="1155413" y="730708"/>
                  <a:pt x="1185858" y="478440"/>
                  <a:pt x="1217751" y="356655"/>
                </a:cubicBezTo>
                <a:cubicBezTo>
                  <a:pt x="1249644" y="234870"/>
                  <a:pt x="1278638" y="0"/>
                  <a:pt x="1313431" y="0"/>
                </a:cubicBezTo>
                <a:cubicBezTo>
                  <a:pt x="1348224" y="0"/>
                  <a:pt x="1391715" y="234870"/>
                  <a:pt x="1426508" y="356655"/>
                </a:cubicBezTo>
                <a:cubicBezTo>
                  <a:pt x="1461301" y="478440"/>
                  <a:pt x="1488845" y="730708"/>
                  <a:pt x="1522188" y="730708"/>
                </a:cubicBezTo>
                <a:cubicBezTo>
                  <a:pt x="1555531" y="730708"/>
                  <a:pt x="1593224" y="478440"/>
                  <a:pt x="1626567" y="356655"/>
                </a:cubicBezTo>
                <a:cubicBezTo>
                  <a:pt x="1659910" y="234870"/>
                  <a:pt x="1688904" y="0"/>
                  <a:pt x="1722247" y="0"/>
                </a:cubicBezTo>
                <a:cubicBezTo>
                  <a:pt x="1755590" y="0"/>
                  <a:pt x="1791833" y="234870"/>
                  <a:pt x="1826626" y="356655"/>
                </a:cubicBezTo>
                <a:cubicBezTo>
                  <a:pt x="1861419" y="478440"/>
                  <a:pt x="1896211" y="730708"/>
                  <a:pt x="1931004" y="730708"/>
                </a:cubicBezTo>
                <a:cubicBezTo>
                  <a:pt x="1965797" y="730708"/>
                  <a:pt x="2000590" y="478440"/>
                  <a:pt x="2035383" y="356655"/>
                </a:cubicBezTo>
                <a:cubicBezTo>
                  <a:pt x="2070176" y="234870"/>
                  <a:pt x="2106418" y="0"/>
                  <a:pt x="2139761" y="0"/>
                </a:cubicBezTo>
                <a:cubicBezTo>
                  <a:pt x="2173104" y="0"/>
                  <a:pt x="2203549" y="234870"/>
                  <a:pt x="2235442" y="356655"/>
                </a:cubicBezTo>
                <a:cubicBezTo>
                  <a:pt x="2267335" y="478440"/>
                  <a:pt x="2297779" y="730708"/>
                  <a:pt x="2331122" y="730708"/>
                </a:cubicBezTo>
                <a:cubicBezTo>
                  <a:pt x="2364465" y="730708"/>
                  <a:pt x="2400708" y="478440"/>
                  <a:pt x="2435501" y="356655"/>
                </a:cubicBezTo>
                <a:cubicBezTo>
                  <a:pt x="2470294" y="234870"/>
                  <a:pt x="2506536" y="0"/>
                  <a:pt x="2539879" y="0"/>
                </a:cubicBezTo>
                <a:cubicBezTo>
                  <a:pt x="2573222" y="0"/>
                  <a:pt x="2602217" y="234870"/>
                  <a:pt x="2635560" y="356655"/>
                </a:cubicBezTo>
                <a:cubicBezTo>
                  <a:pt x="2668903" y="478440"/>
                  <a:pt x="2705145" y="732158"/>
                  <a:pt x="2739938" y="730708"/>
                </a:cubicBezTo>
                <a:cubicBezTo>
                  <a:pt x="2774731" y="729258"/>
                  <a:pt x="2809524" y="538607"/>
                  <a:pt x="2844317" y="347956"/>
                </a:cubicBezTo>
              </a:path>
            </a:pathLst>
          </a:custGeom>
          <a:noFill/>
          <a:ln w="25400">
            <a:solidFill>
              <a:srgbClr val="660066"/>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169" name="Rounded Rectangle 168"/>
          <p:cNvSpPr>
            <a:spLocks noChangeArrowheads="1"/>
          </p:cNvSpPr>
          <p:nvPr/>
        </p:nvSpPr>
        <p:spPr bwMode="auto">
          <a:xfrm>
            <a:off x="3124200" y="4800600"/>
            <a:ext cx="228600" cy="457200"/>
          </a:xfrm>
          <a:prstGeom prst="roundRect">
            <a:avLst>
              <a:gd name="adj" fmla="val 16667"/>
            </a:avLst>
          </a:prstGeom>
          <a:solidFill>
            <a:srgbClr val="CECEEF"/>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22566" name="Group 171"/>
          <p:cNvGrpSpPr>
            <a:grpSpLocks/>
          </p:cNvGrpSpPr>
          <p:nvPr/>
        </p:nvGrpSpPr>
        <p:grpSpPr bwMode="auto">
          <a:xfrm>
            <a:off x="2667000" y="5029200"/>
            <a:ext cx="457200" cy="381000"/>
            <a:chOff x="6553200" y="2209800"/>
            <a:chExt cx="457200" cy="381000"/>
          </a:xfrm>
        </p:grpSpPr>
        <p:cxnSp>
          <p:nvCxnSpPr>
            <p:cNvPr id="173" name="Straight Connector 172"/>
            <p:cNvCxnSpPr>
              <a:cxnSpLocks noChangeShapeType="1"/>
            </p:cNvCxnSpPr>
            <p:nvPr/>
          </p:nvCxnSpPr>
          <p:spPr bwMode="auto">
            <a:xfrm flipV="1">
              <a:off x="6553200" y="2209800"/>
              <a:ext cx="457200" cy="381000"/>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4" name="Straight Connector 173"/>
            <p:cNvCxnSpPr>
              <a:cxnSpLocks noChangeShapeType="1"/>
            </p:cNvCxnSpPr>
            <p:nvPr/>
          </p:nvCxnSpPr>
          <p:spPr bwMode="auto">
            <a:xfrm flipV="1">
              <a:off x="6553200" y="2286000"/>
              <a:ext cx="381000" cy="304800"/>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2567" name="Group 174"/>
          <p:cNvGrpSpPr>
            <a:grpSpLocks/>
          </p:cNvGrpSpPr>
          <p:nvPr/>
        </p:nvGrpSpPr>
        <p:grpSpPr bwMode="auto">
          <a:xfrm>
            <a:off x="2667000" y="5410200"/>
            <a:ext cx="457200" cy="381000"/>
            <a:chOff x="6553200" y="1828800"/>
            <a:chExt cx="457200" cy="381000"/>
          </a:xfrm>
        </p:grpSpPr>
        <p:cxnSp>
          <p:nvCxnSpPr>
            <p:cNvPr id="176" name="Straight Connector 175"/>
            <p:cNvCxnSpPr>
              <a:cxnSpLocks noChangeShapeType="1"/>
            </p:cNvCxnSpPr>
            <p:nvPr/>
          </p:nvCxnSpPr>
          <p:spPr bwMode="auto">
            <a:xfrm>
              <a:off x="6553200" y="1828800"/>
              <a:ext cx="457200" cy="381000"/>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7" name="Straight Connector 176"/>
            <p:cNvCxnSpPr>
              <a:cxnSpLocks noChangeShapeType="1"/>
            </p:cNvCxnSpPr>
            <p:nvPr/>
          </p:nvCxnSpPr>
          <p:spPr bwMode="auto">
            <a:xfrm>
              <a:off x="6553200" y="1828800"/>
              <a:ext cx="347663" cy="293688"/>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78" name="Rounded Rectangle 177"/>
          <p:cNvSpPr>
            <a:spLocks noChangeArrowheads="1"/>
          </p:cNvSpPr>
          <p:nvPr/>
        </p:nvSpPr>
        <p:spPr bwMode="auto">
          <a:xfrm>
            <a:off x="3124200" y="5638800"/>
            <a:ext cx="228600" cy="457200"/>
          </a:xfrm>
          <a:prstGeom prst="roundRect">
            <a:avLst>
              <a:gd name="adj" fmla="val 16667"/>
            </a:avLst>
          </a:prstGeom>
          <a:solidFill>
            <a:srgbClr val="CECEEF"/>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569" name="TextBox 190"/>
          <p:cNvSpPr txBox="1">
            <a:spLocks noChangeArrowheads="1"/>
          </p:cNvSpPr>
          <p:nvPr/>
        </p:nvSpPr>
        <p:spPr bwMode="auto">
          <a:xfrm>
            <a:off x="3640138" y="2514600"/>
            <a:ext cx="423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P</a:t>
            </a:r>
            <a:r>
              <a:rPr lang="en-US" sz="1800" baseline="-25000"/>
              <a:t>1</a:t>
            </a:r>
          </a:p>
        </p:txBody>
      </p:sp>
      <p:cxnSp>
        <p:nvCxnSpPr>
          <p:cNvPr id="192" name="Straight Connector 191"/>
          <p:cNvCxnSpPr>
            <a:cxnSpLocks noChangeShapeType="1"/>
          </p:cNvCxnSpPr>
          <p:nvPr/>
        </p:nvCxnSpPr>
        <p:spPr bwMode="auto">
          <a:xfrm>
            <a:off x="2420938" y="2895600"/>
            <a:ext cx="762000"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4" name="Straight Arrow Connector 193"/>
          <p:cNvCxnSpPr>
            <a:cxnSpLocks noChangeShapeType="1"/>
          </p:cNvCxnSpPr>
          <p:nvPr/>
        </p:nvCxnSpPr>
        <p:spPr bwMode="auto">
          <a:xfrm flipV="1">
            <a:off x="3352800" y="4876800"/>
            <a:ext cx="457200" cy="7620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5" name="Straight Arrow Connector 194"/>
          <p:cNvCxnSpPr>
            <a:cxnSpLocks noChangeShapeType="1"/>
          </p:cNvCxnSpPr>
          <p:nvPr/>
        </p:nvCxnSpPr>
        <p:spPr bwMode="auto">
          <a:xfrm>
            <a:off x="3352800" y="5943600"/>
            <a:ext cx="457200" cy="7620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7" name="Straight Connector 196"/>
          <p:cNvCxnSpPr>
            <a:cxnSpLocks noChangeShapeType="1"/>
          </p:cNvCxnSpPr>
          <p:nvPr/>
        </p:nvCxnSpPr>
        <p:spPr bwMode="auto">
          <a:xfrm>
            <a:off x="2420938" y="2971800"/>
            <a:ext cx="762000"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8" name="Straight Connector 197"/>
          <p:cNvCxnSpPr>
            <a:cxnSpLocks noChangeShapeType="1"/>
          </p:cNvCxnSpPr>
          <p:nvPr/>
        </p:nvCxnSpPr>
        <p:spPr bwMode="auto">
          <a:xfrm>
            <a:off x="2420938" y="3048000"/>
            <a:ext cx="762000"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9" name="Straight Connector 198"/>
          <p:cNvCxnSpPr>
            <a:cxnSpLocks noChangeShapeType="1"/>
          </p:cNvCxnSpPr>
          <p:nvPr/>
        </p:nvCxnSpPr>
        <p:spPr bwMode="auto">
          <a:xfrm>
            <a:off x="3411538" y="2209800"/>
            <a:ext cx="304800" cy="15240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0" name="Straight Connector 199"/>
          <p:cNvCxnSpPr>
            <a:cxnSpLocks noChangeShapeType="1"/>
          </p:cNvCxnSpPr>
          <p:nvPr/>
        </p:nvCxnSpPr>
        <p:spPr bwMode="auto">
          <a:xfrm>
            <a:off x="3417888" y="2184400"/>
            <a:ext cx="450850" cy="17780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1" name="Straight Connector 200"/>
          <p:cNvCxnSpPr>
            <a:cxnSpLocks noChangeShapeType="1"/>
          </p:cNvCxnSpPr>
          <p:nvPr/>
        </p:nvCxnSpPr>
        <p:spPr bwMode="auto">
          <a:xfrm>
            <a:off x="3419475" y="2151063"/>
            <a:ext cx="533400" cy="15240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6" name="Straight Connector 205"/>
          <p:cNvCxnSpPr>
            <a:cxnSpLocks noChangeShapeType="1"/>
          </p:cNvCxnSpPr>
          <p:nvPr/>
        </p:nvCxnSpPr>
        <p:spPr bwMode="auto">
          <a:xfrm>
            <a:off x="3344863" y="5240338"/>
            <a:ext cx="304800" cy="15240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7" name="Straight Connector 206"/>
          <p:cNvCxnSpPr>
            <a:cxnSpLocks noChangeShapeType="1"/>
          </p:cNvCxnSpPr>
          <p:nvPr/>
        </p:nvCxnSpPr>
        <p:spPr bwMode="auto">
          <a:xfrm>
            <a:off x="3351213" y="5214938"/>
            <a:ext cx="450850" cy="17780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8" name="Straight Connector 207"/>
          <p:cNvCxnSpPr>
            <a:cxnSpLocks noChangeShapeType="1"/>
          </p:cNvCxnSpPr>
          <p:nvPr/>
        </p:nvCxnSpPr>
        <p:spPr bwMode="auto">
          <a:xfrm>
            <a:off x="3352800" y="5181600"/>
            <a:ext cx="533400" cy="15240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9" name="Straight Connector 208"/>
          <p:cNvCxnSpPr>
            <a:cxnSpLocks noChangeShapeType="1"/>
          </p:cNvCxnSpPr>
          <p:nvPr/>
        </p:nvCxnSpPr>
        <p:spPr bwMode="auto">
          <a:xfrm rot="-2259791">
            <a:off x="3378200" y="5754688"/>
            <a:ext cx="304800" cy="15240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0" name="Straight Connector 209"/>
          <p:cNvCxnSpPr>
            <a:cxnSpLocks noChangeShapeType="1"/>
          </p:cNvCxnSpPr>
          <p:nvPr/>
        </p:nvCxnSpPr>
        <p:spPr bwMode="auto">
          <a:xfrm rot="-2259791">
            <a:off x="3360738" y="5683250"/>
            <a:ext cx="450850" cy="17780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1" name="Straight Connector 210"/>
          <p:cNvCxnSpPr>
            <a:cxnSpLocks noChangeShapeType="1"/>
          </p:cNvCxnSpPr>
          <p:nvPr/>
        </p:nvCxnSpPr>
        <p:spPr bwMode="auto">
          <a:xfrm rot="-2259791">
            <a:off x="3335338" y="5634038"/>
            <a:ext cx="533400" cy="15240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584" name="TextBox 215"/>
          <p:cNvSpPr txBox="1">
            <a:spLocks noChangeArrowheads="1"/>
          </p:cNvSpPr>
          <p:nvPr/>
        </p:nvSpPr>
        <p:spPr bwMode="auto">
          <a:xfrm>
            <a:off x="3868738" y="1676400"/>
            <a:ext cx="398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h</a:t>
            </a:r>
            <a:r>
              <a:rPr lang="en-US" sz="1800" baseline="-25000"/>
              <a:t>1</a:t>
            </a:r>
          </a:p>
        </p:txBody>
      </p:sp>
      <p:sp>
        <p:nvSpPr>
          <p:cNvPr id="22585" name="TextBox 218"/>
          <p:cNvSpPr txBox="1">
            <a:spLocks noChangeArrowheads="1"/>
          </p:cNvSpPr>
          <p:nvPr/>
        </p:nvSpPr>
        <p:spPr bwMode="auto">
          <a:xfrm>
            <a:off x="3733800" y="4648200"/>
            <a:ext cx="398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h</a:t>
            </a:r>
            <a:r>
              <a:rPr lang="en-US" sz="1800" baseline="-25000"/>
              <a:t>1</a:t>
            </a:r>
          </a:p>
        </p:txBody>
      </p:sp>
      <p:grpSp>
        <p:nvGrpSpPr>
          <p:cNvPr id="11" name="Group 529421"/>
          <p:cNvGrpSpPr>
            <a:grpSpLocks/>
          </p:cNvGrpSpPr>
          <p:nvPr/>
        </p:nvGrpSpPr>
        <p:grpSpPr bwMode="auto">
          <a:xfrm>
            <a:off x="3352800" y="1905000"/>
            <a:ext cx="914400" cy="3417888"/>
            <a:chOff x="3352800" y="1905000"/>
            <a:chExt cx="914400" cy="3417332"/>
          </a:xfrm>
        </p:grpSpPr>
        <p:grpSp>
          <p:nvGrpSpPr>
            <p:cNvPr id="22628" name="Group 529419"/>
            <p:cNvGrpSpPr>
              <a:grpSpLocks/>
            </p:cNvGrpSpPr>
            <p:nvPr/>
          </p:nvGrpSpPr>
          <p:grpSpPr bwMode="auto">
            <a:xfrm>
              <a:off x="3429000" y="1905000"/>
              <a:ext cx="838200" cy="369332"/>
              <a:chOff x="3429000" y="1905000"/>
              <a:chExt cx="838200" cy="369332"/>
            </a:xfrm>
          </p:grpSpPr>
          <p:cxnSp>
            <p:nvCxnSpPr>
              <p:cNvPr id="217" name="Straight Arrow Connector 216"/>
              <p:cNvCxnSpPr>
                <a:cxnSpLocks noChangeShapeType="1"/>
              </p:cNvCxnSpPr>
              <p:nvPr/>
            </p:nvCxnSpPr>
            <p:spPr bwMode="auto">
              <a:xfrm>
                <a:off x="3429000" y="2057375"/>
                <a:ext cx="457200" cy="76188"/>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633" name="TextBox 217"/>
              <p:cNvSpPr txBox="1">
                <a:spLocks noChangeArrowheads="1"/>
              </p:cNvSpPr>
              <p:nvPr/>
            </p:nvSpPr>
            <p:spPr bwMode="auto">
              <a:xfrm>
                <a:off x="3868571" y="1905000"/>
                <a:ext cx="398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h</a:t>
                </a:r>
                <a:r>
                  <a:rPr lang="en-US" sz="1800" baseline="-25000"/>
                  <a:t>2</a:t>
                </a:r>
              </a:p>
            </p:txBody>
          </p:sp>
        </p:grpSp>
        <p:grpSp>
          <p:nvGrpSpPr>
            <p:cNvPr id="22629" name="Group 529420"/>
            <p:cNvGrpSpPr>
              <a:grpSpLocks/>
            </p:cNvGrpSpPr>
            <p:nvPr/>
          </p:nvGrpSpPr>
          <p:grpSpPr bwMode="auto">
            <a:xfrm>
              <a:off x="3352800" y="4953000"/>
              <a:ext cx="779629" cy="369332"/>
              <a:chOff x="3352800" y="4953000"/>
              <a:chExt cx="779629" cy="369332"/>
            </a:xfrm>
          </p:grpSpPr>
          <p:cxnSp>
            <p:nvCxnSpPr>
              <p:cNvPr id="220" name="Straight Arrow Connector 219"/>
              <p:cNvCxnSpPr>
                <a:cxnSpLocks noChangeShapeType="1"/>
              </p:cNvCxnSpPr>
              <p:nvPr/>
            </p:nvCxnSpPr>
            <p:spPr bwMode="auto">
              <a:xfrm>
                <a:off x="3352800" y="4993772"/>
                <a:ext cx="457200" cy="76188"/>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631" name="TextBox 220"/>
              <p:cNvSpPr txBox="1">
                <a:spLocks noChangeArrowheads="1"/>
              </p:cNvSpPr>
              <p:nvPr/>
            </p:nvSpPr>
            <p:spPr bwMode="auto">
              <a:xfrm>
                <a:off x="3733800" y="4953000"/>
                <a:ext cx="398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h</a:t>
                </a:r>
                <a:r>
                  <a:rPr lang="en-US" sz="1800" baseline="-25000"/>
                  <a:t>2</a:t>
                </a:r>
              </a:p>
            </p:txBody>
          </p:sp>
        </p:grpSp>
      </p:grpSp>
      <p:sp>
        <p:nvSpPr>
          <p:cNvPr id="225" name="Rounded Rectangle 224"/>
          <p:cNvSpPr>
            <a:spLocks noChangeArrowheads="1"/>
          </p:cNvSpPr>
          <p:nvPr/>
        </p:nvSpPr>
        <p:spPr bwMode="auto">
          <a:xfrm>
            <a:off x="5334000" y="4648200"/>
            <a:ext cx="228600" cy="381000"/>
          </a:xfrm>
          <a:prstGeom prst="roundRect">
            <a:avLst>
              <a:gd name="adj" fmla="val 16667"/>
            </a:avLst>
          </a:prstGeom>
          <a:solidFill>
            <a:srgbClr val="CECEEF"/>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6" name="Rounded Rectangle 225"/>
          <p:cNvSpPr>
            <a:spLocks noChangeArrowheads="1"/>
          </p:cNvSpPr>
          <p:nvPr/>
        </p:nvSpPr>
        <p:spPr bwMode="auto">
          <a:xfrm>
            <a:off x="5334000" y="5130800"/>
            <a:ext cx="228600" cy="381000"/>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22589" name="Picture 231"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743200" y="5105400"/>
            <a:ext cx="95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90" name="Picture 232"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667000" y="5562600"/>
            <a:ext cx="10795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91" name="Picture 233"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5715000"/>
            <a:ext cx="11588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92" name="Picture 234" descr="latex-image-1.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2743200"/>
            <a:ext cx="793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93" name="Picture 235" descr="latex-image-1.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5029200"/>
            <a:ext cx="793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94" name="Picture 529426" descr="latex-image-1.pd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2043113"/>
            <a:ext cx="14128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95" name="Picture 529427" descr="Screen shot 2013-05-23 at 12.34.18 PM.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267200" y="1143000"/>
            <a:ext cx="92551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96" name="Picture 239" descr="Screen shot 2013-05-23 at 10.44.27 AM.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382000" y="914400"/>
            <a:ext cx="6096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97" name="Group 240"/>
          <p:cNvGrpSpPr>
            <a:grpSpLocks/>
          </p:cNvGrpSpPr>
          <p:nvPr/>
        </p:nvGrpSpPr>
        <p:grpSpPr bwMode="auto">
          <a:xfrm>
            <a:off x="5562600" y="1828800"/>
            <a:ext cx="2935288" cy="1447800"/>
            <a:chOff x="5791200" y="1447800"/>
            <a:chExt cx="2936081" cy="1447800"/>
          </a:xfrm>
        </p:grpSpPr>
        <p:sp>
          <p:nvSpPr>
            <p:cNvPr id="242" name="Rounded Rectangle 241"/>
            <p:cNvSpPr>
              <a:spLocks noChangeArrowheads="1"/>
            </p:cNvSpPr>
            <p:nvPr/>
          </p:nvSpPr>
          <p:spPr bwMode="auto">
            <a:xfrm>
              <a:off x="6324744" y="1600200"/>
              <a:ext cx="228662" cy="457200"/>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243" name="Straight Arrow Connector 242"/>
            <p:cNvCxnSpPr>
              <a:cxnSpLocks noChangeShapeType="1"/>
              <a:endCxn id="242" idx="1"/>
            </p:cNvCxnSpPr>
            <p:nvPr/>
          </p:nvCxnSpPr>
          <p:spPr bwMode="auto">
            <a:xfrm>
              <a:off x="5867421" y="1828800"/>
              <a:ext cx="457324" cy="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4" name="Rounded Rectangle 243"/>
            <p:cNvSpPr>
              <a:spLocks noChangeArrowheads="1"/>
            </p:cNvSpPr>
            <p:nvPr/>
          </p:nvSpPr>
          <p:spPr bwMode="auto">
            <a:xfrm>
              <a:off x="6324744" y="2438400"/>
              <a:ext cx="228662" cy="457200"/>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245" name="Straight Connector 244"/>
            <p:cNvCxnSpPr>
              <a:cxnSpLocks noChangeShapeType="1"/>
            </p:cNvCxnSpPr>
            <p:nvPr/>
          </p:nvCxnSpPr>
          <p:spPr bwMode="auto">
            <a:xfrm>
              <a:off x="6553406" y="1752600"/>
              <a:ext cx="457324" cy="2540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6" name="Straight Connector 245"/>
            <p:cNvCxnSpPr>
              <a:cxnSpLocks noChangeShapeType="1"/>
            </p:cNvCxnSpPr>
            <p:nvPr/>
          </p:nvCxnSpPr>
          <p:spPr bwMode="auto">
            <a:xfrm>
              <a:off x="6553406" y="1701800"/>
              <a:ext cx="457324"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7" name="Straight Connector 246"/>
            <p:cNvCxnSpPr>
              <a:cxnSpLocks noChangeShapeType="1"/>
            </p:cNvCxnSpPr>
            <p:nvPr/>
          </p:nvCxnSpPr>
          <p:spPr bwMode="auto">
            <a:xfrm flipV="1">
              <a:off x="6553406" y="1625600"/>
              <a:ext cx="457324" cy="1746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8" name="Freeform 247"/>
            <p:cNvSpPr>
              <a:spLocks noChangeArrowheads="1"/>
            </p:cNvSpPr>
            <p:nvPr/>
          </p:nvSpPr>
          <p:spPr bwMode="auto">
            <a:xfrm>
              <a:off x="7010729" y="2159000"/>
              <a:ext cx="914647" cy="127000"/>
            </a:xfrm>
            <a:custGeom>
              <a:avLst/>
              <a:gdLst>
                <a:gd name="T0" fmla="*/ 0 w 2844317"/>
                <a:gd name="T1" fmla="*/ 61988 h 730714"/>
                <a:gd name="T2" fmla="*/ 33565 w 2844317"/>
                <a:gd name="T3" fmla="*/ 0 h 730714"/>
                <a:gd name="T4" fmla="*/ 67130 w 2844317"/>
                <a:gd name="T5" fmla="*/ 61988 h 730714"/>
                <a:gd name="T6" fmla="*/ 97898 w 2844317"/>
                <a:gd name="T7" fmla="*/ 126999 h 730714"/>
                <a:gd name="T8" fmla="*/ 131463 w 2844317"/>
                <a:gd name="T9" fmla="*/ 61988 h 730714"/>
                <a:gd name="T10" fmla="*/ 165028 w 2844317"/>
                <a:gd name="T11" fmla="*/ 0 h 730714"/>
                <a:gd name="T12" fmla="*/ 195796 w 2844317"/>
                <a:gd name="T13" fmla="*/ 61988 h 730714"/>
                <a:gd name="T14" fmla="*/ 226564 w 2844317"/>
                <a:gd name="T15" fmla="*/ 126999 h 730714"/>
                <a:gd name="T16" fmla="*/ 262926 w 2844317"/>
                <a:gd name="T17" fmla="*/ 61988 h 730714"/>
                <a:gd name="T18" fmla="*/ 293694 w 2844317"/>
                <a:gd name="T19" fmla="*/ 0 h 730714"/>
                <a:gd name="T20" fmla="*/ 327259 w 2844317"/>
                <a:gd name="T21" fmla="*/ 61988 h 730714"/>
                <a:gd name="T22" fmla="*/ 360824 w 2844317"/>
                <a:gd name="T23" fmla="*/ 126999 h 730714"/>
                <a:gd name="T24" fmla="*/ 391592 w 2844317"/>
                <a:gd name="T25" fmla="*/ 61988 h 730714"/>
                <a:gd name="T26" fmla="*/ 422360 w 2844317"/>
                <a:gd name="T27" fmla="*/ 0 h 730714"/>
                <a:gd name="T28" fmla="*/ 458722 w 2844317"/>
                <a:gd name="T29" fmla="*/ 61988 h 730714"/>
                <a:gd name="T30" fmla="*/ 489490 w 2844317"/>
                <a:gd name="T31" fmla="*/ 126999 h 730714"/>
                <a:gd name="T32" fmla="*/ 523055 w 2844317"/>
                <a:gd name="T33" fmla="*/ 61988 h 730714"/>
                <a:gd name="T34" fmla="*/ 553823 w 2844317"/>
                <a:gd name="T35" fmla="*/ 0 h 730714"/>
                <a:gd name="T36" fmla="*/ 587388 w 2844317"/>
                <a:gd name="T37" fmla="*/ 61988 h 730714"/>
                <a:gd name="T38" fmla="*/ 620953 w 2844317"/>
                <a:gd name="T39" fmla="*/ 126999 h 730714"/>
                <a:gd name="T40" fmla="*/ 654518 w 2844317"/>
                <a:gd name="T41" fmla="*/ 61988 h 730714"/>
                <a:gd name="T42" fmla="*/ 688083 w 2844317"/>
                <a:gd name="T43" fmla="*/ 0 h 730714"/>
                <a:gd name="T44" fmla="*/ 718851 w 2844317"/>
                <a:gd name="T45" fmla="*/ 61988 h 730714"/>
                <a:gd name="T46" fmla="*/ 749619 w 2844317"/>
                <a:gd name="T47" fmla="*/ 126999 h 730714"/>
                <a:gd name="T48" fmla="*/ 783184 w 2844317"/>
                <a:gd name="T49" fmla="*/ 61988 h 730714"/>
                <a:gd name="T50" fmla="*/ 816749 w 2844317"/>
                <a:gd name="T51" fmla="*/ 0 h 730714"/>
                <a:gd name="T52" fmla="*/ 847517 w 2844317"/>
                <a:gd name="T53" fmla="*/ 61988 h 730714"/>
                <a:gd name="T54" fmla="*/ 881082 w 2844317"/>
                <a:gd name="T55" fmla="*/ 126999 h 730714"/>
                <a:gd name="T56" fmla="*/ 914647 w 2844317"/>
                <a:gd name="T57" fmla="*/ 60476 h 7307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44317"/>
                <a:gd name="T88" fmla="*/ 0 h 730714"/>
                <a:gd name="T89" fmla="*/ 2844317 w 2844317"/>
                <a:gd name="T90" fmla="*/ 730714 h 7307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44317" h="730714">
                  <a:moveTo>
                    <a:pt x="0" y="356655"/>
                  </a:moveTo>
                  <a:cubicBezTo>
                    <a:pt x="34793" y="178327"/>
                    <a:pt x="69586" y="0"/>
                    <a:pt x="104379" y="0"/>
                  </a:cubicBezTo>
                  <a:cubicBezTo>
                    <a:pt x="139172" y="0"/>
                    <a:pt x="175414" y="234870"/>
                    <a:pt x="208757" y="356655"/>
                  </a:cubicBezTo>
                  <a:cubicBezTo>
                    <a:pt x="242100" y="478440"/>
                    <a:pt x="271095" y="730708"/>
                    <a:pt x="304438" y="730708"/>
                  </a:cubicBezTo>
                  <a:cubicBezTo>
                    <a:pt x="337781" y="730708"/>
                    <a:pt x="374023" y="478440"/>
                    <a:pt x="408816" y="356655"/>
                  </a:cubicBezTo>
                  <a:cubicBezTo>
                    <a:pt x="443609" y="234870"/>
                    <a:pt x="479852" y="0"/>
                    <a:pt x="513195" y="0"/>
                  </a:cubicBezTo>
                  <a:cubicBezTo>
                    <a:pt x="546538" y="0"/>
                    <a:pt x="576982" y="234870"/>
                    <a:pt x="608875" y="356655"/>
                  </a:cubicBezTo>
                  <a:cubicBezTo>
                    <a:pt x="640768" y="478440"/>
                    <a:pt x="669763" y="730708"/>
                    <a:pt x="704556" y="730708"/>
                  </a:cubicBezTo>
                  <a:cubicBezTo>
                    <a:pt x="739349" y="730708"/>
                    <a:pt x="782840" y="478440"/>
                    <a:pt x="817633" y="356655"/>
                  </a:cubicBezTo>
                  <a:cubicBezTo>
                    <a:pt x="852426" y="234870"/>
                    <a:pt x="879970" y="0"/>
                    <a:pt x="913313" y="0"/>
                  </a:cubicBezTo>
                  <a:cubicBezTo>
                    <a:pt x="946656" y="0"/>
                    <a:pt x="982899" y="234870"/>
                    <a:pt x="1017692" y="356655"/>
                  </a:cubicBezTo>
                  <a:cubicBezTo>
                    <a:pt x="1052485" y="478440"/>
                    <a:pt x="1088727" y="730708"/>
                    <a:pt x="1122070" y="730708"/>
                  </a:cubicBezTo>
                  <a:cubicBezTo>
                    <a:pt x="1155413" y="730708"/>
                    <a:pt x="1185858" y="478440"/>
                    <a:pt x="1217751" y="356655"/>
                  </a:cubicBezTo>
                  <a:cubicBezTo>
                    <a:pt x="1249644" y="234870"/>
                    <a:pt x="1278638" y="0"/>
                    <a:pt x="1313431" y="0"/>
                  </a:cubicBezTo>
                  <a:cubicBezTo>
                    <a:pt x="1348224" y="0"/>
                    <a:pt x="1391715" y="234870"/>
                    <a:pt x="1426508" y="356655"/>
                  </a:cubicBezTo>
                  <a:cubicBezTo>
                    <a:pt x="1461301" y="478440"/>
                    <a:pt x="1488845" y="730708"/>
                    <a:pt x="1522188" y="730708"/>
                  </a:cubicBezTo>
                  <a:cubicBezTo>
                    <a:pt x="1555531" y="730708"/>
                    <a:pt x="1593224" y="478440"/>
                    <a:pt x="1626567" y="356655"/>
                  </a:cubicBezTo>
                  <a:cubicBezTo>
                    <a:pt x="1659910" y="234870"/>
                    <a:pt x="1688904" y="0"/>
                    <a:pt x="1722247" y="0"/>
                  </a:cubicBezTo>
                  <a:cubicBezTo>
                    <a:pt x="1755590" y="0"/>
                    <a:pt x="1791833" y="234870"/>
                    <a:pt x="1826626" y="356655"/>
                  </a:cubicBezTo>
                  <a:cubicBezTo>
                    <a:pt x="1861419" y="478440"/>
                    <a:pt x="1896211" y="730708"/>
                    <a:pt x="1931004" y="730708"/>
                  </a:cubicBezTo>
                  <a:cubicBezTo>
                    <a:pt x="1965797" y="730708"/>
                    <a:pt x="2000590" y="478440"/>
                    <a:pt x="2035383" y="356655"/>
                  </a:cubicBezTo>
                  <a:cubicBezTo>
                    <a:pt x="2070176" y="234870"/>
                    <a:pt x="2106418" y="0"/>
                    <a:pt x="2139761" y="0"/>
                  </a:cubicBezTo>
                  <a:cubicBezTo>
                    <a:pt x="2173104" y="0"/>
                    <a:pt x="2203549" y="234870"/>
                    <a:pt x="2235442" y="356655"/>
                  </a:cubicBezTo>
                  <a:cubicBezTo>
                    <a:pt x="2267335" y="478440"/>
                    <a:pt x="2297779" y="730708"/>
                    <a:pt x="2331122" y="730708"/>
                  </a:cubicBezTo>
                  <a:cubicBezTo>
                    <a:pt x="2364465" y="730708"/>
                    <a:pt x="2400708" y="478440"/>
                    <a:pt x="2435501" y="356655"/>
                  </a:cubicBezTo>
                  <a:cubicBezTo>
                    <a:pt x="2470294" y="234870"/>
                    <a:pt x="2506536" y="0"/>
                    <a:pt x="2539879" y="0"/>
                  </a:cubicBezTo>
                  <a:cubicBezTo>
                    <a:pt x="2573222" y="0"/>
                    <a:pt x="2602217" y="234870"/>
                    <a:pt x="2635560" y="356655"/>
                  </a:cubicBezTo>
                  <a:cubicBezTo>
                    <a:pt x="2668903" y="478440"/>
                    <a:pt x="2705145" y="732158"/>
                    <a:pt x="2739938" y="730708"/>
                  </a:cubicBezTo>
                  <a:cubicBezTo>
                    <a:pt x="2774731" y="729258"/>
                    <a:pt x="2809524" y="538607"/>
                    <a:pt x="2844317" y="347956"/>
                  </a:cubicBezTo>
                </a:path>
              </a:pathLst>
            </a:custGeom>
            <a:noFill/>
            <a:ln w="25400">
              <a:solidFill>
                <a:srgbClr val="660066"/>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grpSp>
          <p:nvGrpSpPr>
            <p:cNvPr id="22606" name="Group 248"/>
            <p:cNvGrpSpPr>
              <a:grpSpLocks/>
            </p:cNvGrpSpPr>
            <p:nvPr/>
          </p:nvGrpSpPr>
          <p:grpSpPr bwMode="auto">
            <a:xfrm rot="10800000">
              <a:off x="7924800" y="1761299"/>
              <a:ext cx="609600" cy="457200"/>
              <a:chOff x="7924800" y="2438400"/>
              <a:chExt cx="609600" cy="457200"/>
            </a:xfrm>
          </p:grpSpPr>
          <p:cxnSp>
            <p:nvCxnSpPr>
              <p:cNvPr id="269" name="Straight Connector 268"/>
              <p:cNvCxnSpPr>
                <a:cxnSpLocks noChangeShapeType="1"/>
              </p:cNvCxnSpPr>
              <p:nvPr/>
            </p:nvCxnSpPr>
            <p:spPr bwMode="auto">
              <a:xfrm flipV="1">
                <a:off x="7938350" y="2682049"/>
                <a:ext cx="304883" cy="228600"/>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0" name="Straight Arrow Connector 269"/>
              <p:cNvCxnSpPr>
                <a:cxnSpLocks noChangeShapeType="1"/>
              </p:cNvCxnSpPr>
              <p:nvPr/>
            </p:nvCxnSpPr>
            <p:spPr bwMode="auto">
              <a:xfrm flipH="1">
                <a:off x="8132077" y="2467736"/>
                <a:ext cx="416038" cy="312738"/>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2607" name="Group 249"/>
            <p:cNvGrpSpPr>
              <a:grpSpLocks/>
            </p:cNvGrpSpPr>
            <p:nvPr/>
          </p:nvGrpSpPr>
          <p:grpSpPr bwMode="auto">
            <a:xfrm rot="-6555312">
              <a:off x="7947712" y="2201566"/>
              <a:ext cx="609600" cy="457200"/>
              <a:chOff x="7924800" y="2438400"/>
              <a:chExt cx="609600" cy="457200"/>
            </a:xfrm>
          </p:grpSpPr>
          <p:cxnSp>
            <p:nvCxnSpPr>
              <p:cNvPr id="267" name="Straight Connector 266"/>
              <p:cNvCxnSpPr>
                <a:cxnSpLocks noChangeShapeType="1"/>
              </p:cNvCxnSpPr>
              <p:nvPr/>
            </p:nvCxnSpPr>
            <p:spPr bwMode="auto">
              <a:xfrm flipV="1">
                <a:off x="7931276" y="2661451"/>
                <a:ext cx="304800" cy="228662"/>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8" name="Straight Arrow Connector 267"/>
              <p:cNvCxnSpPr>
                <a:cxnSpLocks noChangeShapeType="1"/>
              </p:cNvCxnSpPr>
              <p:nvPr/>
            </p:nvCxnSpPr>
            <p:spPr bwMode="auto">
              <a:xfrm flipH="1">
                <a:off x="8119052" y="2437795"/>
                <a:ext cx="415925" cy="312822"/>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2608" name="Group 250"/>
            <p:cNvGrpSpPr>
              <a:grpSpLocks/>
            </p:cNvGrpSpPr>
            <p:nvPr/>
          </p:nvGrpSpPr>
          <p:grpSpPr bwMode="auto">
            <a:xfrm>
              <a:off x="6553200" y="2209800"/>
              <a:ext cx="457200" cy="381000"/>
              <a:chOff x="6553200" y="2209800"/>
              <a:chExt cx="457200" cy="381000"/>
            </a:xfrm>
          </p:grpSpPr>
          <p:cxnSp>
            <p:nvCxnSpPr>
              <p:cNvPr id="265" name="Straight Connector 264"/>
              <p:cNvCxnSpPr>
                <a:cxnSpLocks noChangeShapeType="1"/>
              </p:cNvCxnSpPr>
              <p:nvPr/>
            </p:nvCxnSpPr>
            <p:spPr bwMode="auto">
              <a:xfrm flipV="1">
                <a:off x="6553406" y="2209800"/>
                <a:ext cx="457323" cy="381000"/>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6" name="Straight Connector 265"/>
              <p:cNvCxnSpPr>
                <a:cxnSpLocks noChangeShapeType="1"/>
              </p:cNvCxnSpPr>
              <p:nvPr/>
            </p:nvCxnSpPr>
            <p:spPr bwMode="auto">
              <a:xfrm flipV="1">
                <a:off x="6553406" y="2286000"/>
                <a:ext cx="381103" cy="304800"/>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2609" name="Group 251"/>
            <p:cNvGrpSpPr>
              <a:grpSpLocks/>
            </p:cNvGrpSpPr>
            <p:nvPr/>
          </p:nvGrpSpPr>
          <p:grpSpPr bwMode="auto">
            <a:xfrm>
              <a:off x="6553200" y="1828800"/>
              <a:ext cx="457200" cy="381000"/>
              <a:chOff x="6553200" y="1828800"/>
              <a:chExt cx="457200" cy="381000"/>
            </a:xfrm>
          </p:grpSpPr>
          <p:cxnSp>
            <p:nvCxnSpPr>
              <p:cNvPr id="263" name="Straight Connector 262"/>
              <p:cNvCxnSpPr>
                <a:cxnSpLocks noChangeShapeType="1"/>
                <a:stCxn id="242" idx="3"/>
              </p:cNvCxnSpPr>
              <p:nvPr/>
            </p:nvCxnSpPr>
            <p:spPr bwMode="auto">
              <a:xfrm>
                <a:off x="6553406" y="1828800"/>
                <a:ext cx="457323" cy="381000"/>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4" name="Straight Connector 263"/>
              <p:cNvCxnSpPr>
                <a:cxnSpLocks noChangeShapeType="1"/>
              </p:cNvCxnSpPr>
              <p:nvPr/>
            </p:nvCxnSpPr>
            <p:spPr bwMode="auto">
              <a:xfrm>
                <a:off x="6553406" y="1828800"/>
                <a:ext cx="347757" cy="293688"/>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253" name="Straight Arrow Connector 252"/>
            <p:cNvCxnSpPr>
              <a:cxnSpLocks noChangeShapeType="1"/>
            </p:cNvCxnSpPr>
            <p:nvPr/>
          </p:nvCxnSpPr>
          <p:spPr bwMode="auto">
            <a:xfrm>
              <a:off x="5867421" y="2667000"/>
              <a:ext cx="457324" cy="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4" name="Straight Connector 253"/>
            <p:cNvCxnSpPr>
              <a:cxnSpLocks noChangeShapeType="1"/>
            </p:cNvCxnSpPr>
            <p:nvPr/>
          </p:nvCxnSpPr>
          <p:spPr bwMode="auto">
            <a:xfrm>
              <a:off x="6553406" y="2854325"/>
              <a:ext cx="457324" cy="2540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5" name="Straight Connector 254"/>
            <p:cNvCxnSpPr>
              <a:cxnSpLocks noChangeShapeType="1"/>
            </p:cNvCxnSpPr>
            <p:nvPr/>
          </p:nvCxnSpPr>
          <p:spPr bwMode="auto">
            <a:xfrm>
              <a:off x="6553406" y="2803525"/>
              <a:ext cx="457324"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6" name="Straight Connector 255"/>
            <p:cNvCxnSpPr>
              <a:cxnSpLocks noChangeShapeType="1"/>
            </p:cNvCxnSpPr>
            <p:nvPr/>
          </p:nvCxnSpPr>
          <p:spPr bwMode="auto">
            <a:xfrm flipV="1">
              <a:off x="6553406" y="2727325"/>
              <a:ext cx="457324" cy="1746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614" name="TextBox 256"/>
            <p:cNvSpPr txBox="1">
              <a:spLocks noChangeArrowheads="1"/>
            </p:cNvSpPr>
            <p:nvPr/>
          </p:nvSpPr>
          <p:spPr bwMode="auto">
            <a:xfrm>
              <a:off x="5824185" y="1447800"/>
              <a:ext cx="4242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P</a:t>
              </a:r>
              <a:r>
                <a:rPr lang="en-US" sz="1800" baseline="-25000"/>
                <a:t>1</a:t>
              </a:r>
            </a:p>
          </p:txBody>
        </p:sp>
        <p:sp>
          <p:nvSpPr>
            <p:cNvPr id="22615" name="TextBox 257"/>
            <p:cNvSpPr txBox="1">
              <a:spLocks noChangeArrowheads="1"/>
            </p:cNvSpPr>
            <p:nvPr/>
          </p:nvSpPr>
          <p:spPr bwMode="auto">
            <a:xfrm>
              <a:off x="5791200" y="2286000"/>
              <a:ext cx="4242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P</a:t>
              </a:r>
              <a:r>
                <a:rPr lang="en-US" sz="1800" baseline="-25000"/>
                <a:t>2</a:t>
              </a:r>
            </a:p>
          </p:txBody>
        </p:sp>
        <p:pic>
          <p:nvPicPr>
            <p:cNvPr id="22616" name="Picture 258"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93402" y="1905000"/>
              <a:ext cx="95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17" name="Picture 259"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858000" y="2438400"/>
              <a:ext cx="108491" cy="19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18" name="Picture 260"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610600" y="2438400"/>
              <a:ext cx="116681" cy="24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19" name="Picture 261" descr="latex-image-1.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610600" y="1752600"/>
              <a:ext cx="7913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98" name="Picture 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696200" y="914400"/>
            <a:ext cx="57308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29520"/>
                                        </p:tgtEl>
                                        <p:attrNameLst>
                                          <p:attrName>style.visibility</p:attrName>
                                        </p:attrNameLst>
                                      </p:cBhvr>
                                      <p:to>
                                        <p:strVal val="visible"/>
                                      </p:to>
                                    </p:set>
                                    <p:animEffect transition="in" filter="blinds(horizontal)">
                                      <p:cBhvr>
                                        <p:cTn id="7" dur="500"/>
                                        <p:tgtEl>
                                          <p:spTgt spid="5295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5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600200" y="-19050"/>
            <a:ext cx="6324600" cy="685800"/>
          </a:xfrm>
        </p:spPr>
        <p:txBody>
          <a:bodyPr/>
          <a:lstStyle/>
          <a:p>
            <a:pPr eaLnBrk="1" hangingPunct="1"/>
            <a:r>
              <a:rPr lang="en-US" b="1" smtClean="0">
                <a:ea typeface="ＭＳ Ｐゴシック" pitchFamily="34" charset="-128"/>
              </a:rPr>
              <a:t>GPD studies at COMPASS</a:t>
            </a:r>
          </a:p>
        </p:txBody>
      </p:sp>
      <p:pic>
        <p:nvPicPr>
          <p:cNvPr id="89091" name="Picture 49" descr="Screen shot 2012-06-03 at 12.11.0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1454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Connecteur droit avec flèche 16"/>
          <p:cNvCxnSpPr/>
          <p:nvPr/>
        </p:nvCxnSpPr>
        <p:spPr>
          <a:xfrm flipV="1">
            <a:off x="990600" y="1371600"/>
            <a:ext cx="2808288" cy="215900"/>
          </a:xfrm>
          <a:prstGeom prst="straightConnector1">
            <a:avLst/>
          </a:prstGeom>
          <a:ln w="38100">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72" name="Connecteur droit avec flèche 17"/>
          <p:cNvCxnSpPr/>
          <p:nvPr/>
        </p:nvCxnSpPr>
        <p:spPr>
          <a:xfrm>
            <a:off x="1062038" y="1587500"/>
            <a:ext cx="2016125" cy="28892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73" name="Connecteur droit avec flèche 18"/>
          <p:cNvCxnSpPr/>
          <p:nvPr/>
        </p:nvCxnSpPr>
        <p:spPr>
          <a:xfrm>
            <a:off x="1062038" y="1587500"/>
            <a:ext cx="288925" cy="288925"/>
          </a:xfrm>
          <a:prstGeom prst="straightConnector1">
            <a:avLst/>
          </a:prstGeom>
          <a:ln w="38100">
            <a:solidFill>
              <a:srgbClr val="CC66FF"/>
            </a:solidFill>
            <a:tailEnd type="arrow"/>
          </a:ln>
        </p:spPr>
        <p:style>
          <a:lnRef idx="1">
            <a:schemeClr val="accent1"/>
          </a:lnRef>
          <a:fillRef idx="0">
            <a:schemeClr val="accent1"/>
          </a:fillRef>
          <a:effectRef idx="0">
            <a:schemeClr val="accent1"/>
          </a:effectRef>
          <a:fontRef idx="minor">
            <a:schemeClr val="tx1"/>
          </a:fontRef>
        </p:style>
      </p:cxnSp>
      <p:cxnSp>
        <p:nvCxnSpPr>
          <p:cNvPr id="74" name="Connecteur droit avec flèche 19"/>
          <p:cNvCxnSpPr/>
          <p:nvPr/>
        </p:nvCxnSpPr>
        <p:spPr>
          <a:xfrm>
            <a:off x="53975" y="1587500"/>
            <a:ext cx="936625" cy="0"/>
          </a:xfrm>
          <a:prstGeom prst="straightConnector1">
            <a:avLst/>
          </a:prstGeom>
          <a:ln w="38100">
            <a:solidFill>
              <a:srgbClr val="33CC33"/>
            </a:solidFill>
            <a:tailEnd type="arrow"/>
          </a:ln>
        </p:spPr>
        <p:style>
          <a:lnRef idx="1">
            <a:schemeClr val="accent1"/>
          </a:lnRef>
          <a:fillRef idx="0">
            <a:schemeClr val="accent1"/>
          </a:fillRef>
          <a:effectRef idx="0">
            <a:schemeClr val="accent1"/>
          </a:effectRef>
          <a:fontRef idx="minor">
            <a:schemeClr val="tx1"/>
          </a:fontRef>
        </p:style>
      </p:cxnSp>
      <p:sp>
        <p:nvSpPr>
          <p:cNvPr id="89096" name="Text Box 9"/>
          <p:cNvSpPr txBox="1">
            <a:spLocks noChangeArrowheads="1"/>
          </p:cNvSpPr>
          <p:nvPr/>
        </p:nvSpPr>
        <p:spPr bwMode="auto">
          <a:xfrm>
            <a:off x="3438525" y="1346200"/>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ea typeface="ＭＳ Ｐゴシック" pitchFamily="34" charset="-128"/>
              </a:defRPr>
            </a:lvl1pPr>
            <a:lvl2pPr marL="37931725" indent="-37474525" defTabSz="4572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l-GR">
                <a:solidFill>
                  <a:srgbClr val="009900"/>
                </a:solidFill>
              </a:rPr>
              <a:t>μ</a:t>
            </a:r>
            <a:r>
              <a:rPr lang="fr-FR">
                <a:solidFill>
                  <a:srgbClr val="009900"/>
                </a:solidFill>
              </a:rPr>
              <a:t>’</a:t>
            </a:r>
            <a:endParaRPr lang="el-GR">
              <a:solidFill>
                <a:srgbClr val="009900"/>
              </a:solidFill>
            </a:endParaRPr>
          </a:p>
        </p:txBody>
      </p:sp>
      <p:sp>
        <p:nvSpPr>
          <p:cNvPr id="89097" name="Text Box 21"/>
          <p:cNvSpPr txBox="1">
            <a:spLocks noChangeArrowheads="1"/>
          </p:cNvSpPr>
          <p:nvPr/>
        </p:nvSpPr>
        <p:spPr bwMode="auto">
          <a:xfrm>
            <a:off x="2978150" y="1516063"/>
            <a:ext cx="388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ea typeface="ＭＳ Ｐゴシック" pitchFamily="34" charset="-128"/>
              </a:defRPr>
            </a:lvl1pPr>
            <a:lvl2pPr marL="37931725" indent="-37474525" defTabSz="4572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b="1">
                <a:solidFill>
                  <a:schemeClr val="accent2"/>
                </a:solidFill>
                <a:latin typeface="Times New Roman" pitchFamily="18" charset="0"/>
                <a:cs typeface="Times New Roman" pitchFamily="18" charset="0"/>
                <a:sym typeface="Symbol" pitchFamily="18" charset="2"/>
              </a:rPr>
              <a:t> </a:t>
            </a:r>
            <a:r>
              <a:rPr lang="el-GR" b="1">
                <a:solidFill>
                  <a:srgbClr val="00CCFF"/>
                </a:solidFill>
                <a:cs typeface="Times New Roman" pitchFamily="18" charset="0"/>
                <a:sym typeface="Symbol" pitchFamily="18" charset="2"/>
              </a:rPr>
              <a:t></a:t>
            </a:r>
            <a:endParaRPr lang="fr-FR" b="1">
              <a:solidFill>
                <a:srgbClr val="00CCFF"/>
              </a:solidFill>
              <a:cs typeface="Times New Roman" pitchFamily="18" charset="0"/>
              <a:sym typeface="Symbol" pitchFamily="18" charset="2"/>
            </a:endParaRPr>
          </a:p>
        </p:txBody>
      </p:sp>
      <p:sp>
        <p:nvSpPr>
          <p:cNvPr id="89098" name="Text Box 9"/>
          <p:cNvSpPr txBox="1">
            <a:spLocks noChangeArrowheads="1"/>
          </p:cNvSpPr>
          <p:nvPr/>
        </p:nvSpPr>
        <p:spPr bwMode="auto">
          <a:xfrm>
            <a:off x="239713" y="1227138"/>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ea typeface="ＭＳ Ｐゴシック" pitchFamily="34" charset="-128"/>
              </a:defRPr>
            </a:lvl1pPr>
            <a:lvl2pPr marL="37931725" indent="-37474525" defTabSz="4572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l-GR">
                <a:solidFill>
                  <a:srgbClr val="009900"/>
                </a:solidFill>
              </a:rPr>
              <a:t>μ</a:t>
            </a:r>
          </a:p>
        </p:txBody>
      </p:sp>
      <p:sp>
        <p:nvSpPr>
          <p:cNvPr id="89099" name="Text Box 9"/>
          <p:cNvSpPr txBox="1">
            <a:spLocks noChangeArrowheads="1"/>
          </p:cNvSpPr>
          <p:nvPr/>
        </p:nvSpPr>
        <p:spPr bwMode="auto">
          <a:xfrm>
            <a:off x="1287463" y="1587500"/>
            <a:ext cx="347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ea typeface="ＭＳ Ｐゴシック" pitchFamily="34" charset="-128"/>
              </a:defRPr>
            </a:lvl1pPr>
            <a:lvl2pPr marL="37931725" indent="-37474525" defTabSz="4572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fr-FR" b="1">
                <a:solidFill>
                  <a:srgbClr val="CC66FF"/>
                </a:solidFill>
              </a:rPr>
              <a:t>p</a:t>
            </a:r>
            <a:endParaRPr lang="el-GR" b="1">
              <a:solidFill>
                <a:srgbClr val="CC66FF"/>
              </a:solidFill>
            </a:endParaRPr>
          </a:p>
        </p:txBody>
      </p:sp>
      <p:sp>
        <p:nvSpPr>
          <p:cNvPr id="79" name="Rectangle 78"/>
          <p:cNvSpPr/>
          <p:nvPr/>
        </p:nvSpPr>
        <p:spPr>
          <a:xfrm>
            <a:off x="0" y="685800"/>
            <a:ext cx="4572000" cy="800100"/>
          </a:xfrm>
          <a:prstGeom prst="rect">
            <a:avLst/>
          </a:prstGeom>
        </p:spPr>
        <p:txBody>
          <a:bodyPr>
            <a:spAutoFit/>
          </a:bodyPr>
          <a:lstStyle/>
          <a:p>
            <a:r>
              <a:rPr lang="en-GB" sz="2800" b="1">
                <a:solidFill>
                  <a:srgbClr val="0070C0"/>
                </a:solidFill>
                <a:effectLst>
                  <a:outerShdw blurRad="38100" dist="38100" dir="2700000" algn="tl">
                    <a:srgbClr val="C0C0C0"/>
                  </a:outerShdw>
                </a:effectLst>
              </a:rPr>
              <a:t>DVCS :</a:t>
            </a:r>
            <a:r>
              <a:rPr lang="en-GB" sz="2800" b="1">
                <a:solidFill>
                  <a:srgbClr val="0070C0"/>
                </a:solidFill>
                <a:effectLst>
                  <a:outerShdw blurRad="38100" dist="38100" dir="2700000" algn="tl">
                    <a:srgbClr val="C0C0C0"/>
                  </a:outerShdw>
                </a:effectLst>
                <a:latin typeface="Comic Sans MS" pitchFamily="66" charset="0"/>
              </a:rPr>
              <a:t> </a:t>
            </a:r>
            <a:r>
              <a:rPr lang="el-GR" sz="2800" b="1">
                <a:solidFill>
                  <a:srgbClr val="0070C0"/>
                </a:solidFill>
                <a:latin typeface="Times New Roman" pitchFamily="18" charset="0"/>
                <a:cs typeface="Times New Roman" pitchFamily="18" charset="0"/>
              </a:rPr>
              <a:t>μ</a:t>
            </a:r>
            <a:r>
              <a:rPr lang="fr-FR" sz="2800" b="1">
                <a:solidFill>
                  <a:srgbClr val="0070C0"/>
                </a:solidFill>
                <a:latin typeface="Times New Roman" pitchFamily="18" charset="0"/>
                <a:cs typeface="Times New Roman" pitchFamily="18" charset="0"/>
              </a:rPr>
              <a:t>  p </a:t>
            </a:r>
            <a:r>
              <a:rPr lang="fr-FR" sz="2800" b="1">
                <a:solidFill>
                  <a:srgbClr val="0070C0"/>
                </a:solidFill>
                <a:latin typeface="Times New Roman" pitchFamily="18" charset="0"/>
                <a:cs typeface="Times New Roman" pitchFamily="18" charset="0"/>
                <a:sym typeface="Wingdings" pitchFamily="2" charset="2"/>
              </a:rPr>
              <a:t>  </a:t>
            </a:r>
            <a:r>
              <a:rPr lang="el-GR" sz="2800" b="1">
                <a:solidFill>
                  <a:srgbClr val="0070C0"/>
                </a:solidFill>
                <a:latin typeface="Times New Roman" pitchFamily="18" charset="0"/>
                <a:cs typeface="Times New Roman" pitchFamily="18" charset="0"/>
              </a:rPr>
              <a:t>μ</a:t>
            </a:r>
            <a:r>
              <a:rPr lang="fr-FR" sz="2800" b="1">
                <a:solidFill>
                  <a:srgbClr val="0070C0"/>
                </a:solidFill>
                <a:latin typeface="Comic Sans MS" pitchFamily="66" charset="0"/>
                <a:cs typeface="Times New Roman" pitchFamily="18" charset="0"/>
              </a:rPr>
              <a:t>’ </a:t>
            </a:r>
            <a:r>
              <a:rPr lang="fr-FR" sz="2800" b="1">
                <a:solidFill>
                  <a:srgbClr val="0070C0"/>
                </a:solidFill>
                <a:latin typeface="Times New Roman" pitchFamily="18" charset="0"/>
                <a:cs typeface="Times New Roman" pitchFamily="18" charset="0"/>
              </a:rPr>
              <a:t>p </a:t>
            </a:r>
            <a:r>
              <a:rPr lang="el-GR" sz="2800" b="1">
                <a:solidFill>
                  <a:srgbClr val="0070C0"/>
                </a:solidFill>
                <a:latin typeface="Times New Roman" pitchFamily="18" charset="0"/>
                <a:cs typeface="Times New Roman" pitchFamily="18" charset="0"/>
                <a:sym typeface="Symbol" pitchFamily="18" charset="2"/>
              </a:rPr>
              <a:t></a:t>
            </a:r>
            <a:r>
              <a:rPr lang="fr-FR" sz="2800" b="1">
                <a:solidFill>
                  <a:srgbClr val="0070C0"/>
                </a:solidFill>
                <a:latin typeface="Times New Roman" pitchFamily="18" charset="0"/>
                <a:cs typeface="Times New Roman" pitchFamily="18" charset="0"/>
                <a:sym typeface="Symbol" pitchFamily="18" charset="2"/>
              </a:rPr>
              <a:t>   </a:t>
            </a:r>
            <a:endParaRPr lang="el-GR" sz="2800" b="1">
              <a:solidFill>
                <a:srgbClr val="0070C0"/>
              </a:solidFill>
              <a:latin typeface="Times New Roman" pitchFamily="18" charset="0"/>
              <a:cs typeface="Times New Roman" pitchFamily="18" charset="0"/>
              <a:sym typeface="Symbol" pitchFamily="18" charset="2"/>
            </a:endParaRPr>
          </a:p>
          <a:p>
            <a:endParaRPr lang="fr-FR">
              <a:solidFill>
                <a:srgbClr val="002060"/>
              </a:solidFill>
              <a:effectLst>
                <a:outerShdw blurRad="38100" dist="38100" dir="2700000" algn="tl">
                  <a:srgbClr val="C0C0C0"/>
                </a:outerShdw>
              </a:effectLst>
            </a:endParaRPr>
          </a:p>
        </p:txBody>
      </p:sp>
      <p:sp>
        <p:nvSpPr>
          <p:cNvPr id="82" name="Rectangle 81"/>
          <p:cNvSpPr/>
          <p:nvPr/>
        </p:nvSpPr>
        <p:spPr>
          <a:xfrm>
            <a:off x="4343400" y="3429000"/>
            <a:ext cx="4572000" cy="923925"/>
          </a:xfrm>
          <a:prstGeom prst="rect">
            <a:avLst/>
          </a:prstGeom>
        </p:spPr>
        <p:txBody>
          <a:bodyPr>
            <a:spAutoFit/>
          </a:bodyPr>
          <a:lstStyle/>
          <a:p>
            <a:pPr lvl="1">
              <a:defRPr/>
            </a:pPr>
            <a:r>
              <a:rPr lang="en-US" sz="1800" dirty="0">
                <a:latin typeface="+mj-lt"/>
                <a:ea typeface="ＭＳ Ｐゴシック" charset="-128"/>
                <a:cs typeface="Comic Sans MS"/>
              </a:rPr>
              <a:t>4m long (recoil proton detection) RPD, 2.5m LH2 target, Extended &amp; improved </a:t>
            </a:r>
            <a:r>
              <a:rPr lang="en-US" sz="1800" dirty="0" err="1">
                <a:latin typeface="+mj-lt"/>
                <a:ea typeface="ＭＳ Ｐゴシック" charset="-128"/>
                <a:cs typeface="Comic Sans MS"/>
              </a:rPr>
              <a:t>calorimetry</a:t>
            </a:r>
            <a:endParaRPr lang="en-US" sz="1800" dirty="0">
              <a:latin typeface="+mj-lt"/>
              <a:ea typeface="ＭＳ Ｐゴシック" charset="-128"/>
              <a:cs typeface="Comic Sans MS"/>
            </a:endParaRPr>
          </a:p>
        </p:txBody>
      </p:sp>
      <p:sp>
        <p:nvSpPr>
          <p:cNvPr id="89102" name="Rectangle 82"/>
          <p:cNvSpPr>
            <a:spLocks noChangeArrowheads="1"/>
          </p:cNvSpPr>
          <p:nvPr/>
        </p:nvSpPr>
        <p:spPr bwMode="auto">
          <a:xfrm>
            <a:off x="0" y="5029200"/>
            <a:ext cx="472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0000"/>
                </a:solidFill>
              </a:rPr>
              <a:t>Study of the GPD H with a LH2 target: 2016-2017</a:t>
            </a:r>
            <a:endParaRPr lang="en-US" sz="1600"/>
          </a:p>
        </p:txBody>
      </p:sp>
      <p:sp>
        <p:nvSpPr>
          <p:cNvPr id="89103" name="Rectangle 83"/>
          <p:cNvSpPr>
            <a:spLocks noChangeArrowheads="1"/>
          </p:cNvSpPr>
          <p:nvPr/>
        </p:nvSpPr>
        <p:spPr bwMode="auto">
          <a:xfrm>
            <a:off x="152400" y="5486400"/>
            <a:ext cx="502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buFont typeface="Arial" pitchFamily="34" charset="0"/>
              <a:buChar char="•"/>
            </a:pPr>
            <a:r>
              <a:rPr lang="en-US" sz="1800"/>
              <a:t>measurement of t-slopes</a:t>
            </a:r>
          </a:p>
          <a:p>
            <a:pPr lvl="1">
              <a:buFont typeface="Arial" pitchFamily="34" charset="0"/>
              <a:buChar char="•"/>
            </a:pPr>
            <a:r>
              <a:rPr lang="en-US" sz="1800"/>
              <a:t>measurement of Beam Charge and Spin differences &amp; asymmetries</a:t>
            </a:r>
          </a:p>
        </p:txBody>
      </p:sp>
      <p:sp>
        <p:nvSpPr>
          <p:cNvPr id="89104" name="Rectangle 84"/>
          <p:cNvSpPr>
            <a:spLocks noChangeArrowheads="1"/>
          </p:cNvSpPr>
          <p:nvPr/>
        </p:nvSpPr>
        <p:spPr bwMode="auto">
          <a:xfrm>
            <a:off x="4876800" y="4800600"/>
            <a:ext cx="426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sz="1800"/>
              <a:t>Future possible developments:</a:t>
            </a:r>
          </a:p>
          <a:p>
            <a:pPr lvl="1"/>
            <a:r>
              <a:rPr lang="en-US" sz="1800"/>
              <a:t>	study of the GPD E with a   	transversely polarized target    </a:t>
            </a:r>
          </a:p>
          <a:p>
            <a:pPr lvl="1"/>
            <a:r>
              <a:rPr lang="en-US" sz="1800" b="1">
                <a:latin typeface="Comic Sans MS" pitchFamily="66" charset="0"/>
              </a:rPr>
              <a:t>     </a:t>
            </a:r>
          </a:p>
        </p:txBody>
      </p:sp>
      <p:grpSp>
        <p:nvGrpSpPr>
          <p:cNvPr id="89105" name="Group 86"/>
          <p:cNvGrpSpPr>
            <a:grpSpLocks/>
          </p:cNvGrpSpPr>
          <p:nvPr/>
        </p:nvGrpSpPr>
        <p:grpSpPr bwMode="auto">
          <a:xfrm>
            <a:off x="4114800" y="969963"/>
            <a:ext cx="4921250" cy="2611437"/>
            <a:chOff x="523924" y="970643"/>
            <a:chExt cx="8512572" cy="5887357"/>
          </a:xfrm>
        </p:grpSpPr>
        <p:pic>
          <p:nvPicPr>
            <p:cNvPr id="89107" name="Picture 595" descr="E:\florian\Documents\Arbeit\Presentations and Posters\Vorlagen\specCut.png"/>
            <p:cNvPicPr>
              <a:picLocks noChangeAspect="1" noChangeArrowheads="1"/>
            </p:cNvPicPr>
            <p:nvPr/>
          </p:nvPicPr>
          <p:blipFill>
            <a:blip r:embed="rId4">
              <a:extLst>
                <a:ext uri="{28A0092B-C50C-407E-A947-70E740481C1C}">
                  <a14:useLocalDpi xmlns:a14="http://schemas.microsoft.com/office/drawing/2010/main" val="0"/>
                </a:ext>
              </a:extLst>
            </a:blip>
            <a:srcRect t="55244" r="62662" b="8469"/>
            <a:stretch>
              <a:fillRect/>
            </a:stretch>
          </p:blipFill>
          <p:spPr bwMode="auto">
            <a:xfrm>
              <a:off x="770998" y="970643"/>
              <a:ext cx="8265498" cy="588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Würfel 38"/>
            <p:cNvSpPr/>
            <p:nvPr/>
          </p:nvSpPr>
          <p:spPr bwMode="auto">
            <a:xfrm>
              <a:off x="1907704" y="4005064"/>
              <a:ext cx="2385265" cy="1890210"/>
            </a:xfrm>
            <a:prstGeom prst="cube">
              <a:avLst>
                <a:gd name="adj" fmla="val 10802"/>
              </a:avLst>
            </a:prstGeom>
            <a:gradFill>
              <a:gsLst>
                <a:gs pos="98000">
                  <a:srgbClr val="00B0F0">
                    <a:lumMod val="97000"/>
                  </a:srgbClr>
                </a:gs>
                <a:gs pos="14000">
                  <a:srgbClr val="0070C0">
                    <a:lumMod val="82000"/>
                  </a:srgbClr>
                </a:gs>
                <a:gs pos="100000">
                  <a:schemeClr val="accent1">
                    <a:tint val="23500"/>
                    <a:satMod val="160000"/>
                  </a:schemeClr>
                </a:gs>
              </a:gsLst>
              <a:lin ang="5400000" scaled="0"/>
            </a:gradFill>
            <a:ln w="3175" cap="flat" cmpd="sng" algn="ctr">
              <a:solidFill>
                <a:srgbClr val="0070C0"/>
              </a:solidFill>
              <a:prstDash val="solid"/>
              <a:round/>
              <a:headEnd type="none" w="med" len="med"/>
              <a:tailEnd type="none" w="med" len="med"/>
            </a:ln>
            <a:effectLst/>
            <a:scene3d>
              <a:camera prst="isometricOffAxis1Left">
                <a:rot lat="1080000" lon="2700000" rev="0"/>
              </a:camera>
              <a:lightRig rig="threePt" dir="t"/>
            </a:scene3d>
          </p:spPr>
          <p:txBody>
            <a:bodyPr/>
            <a:lstStyle/>
            <a:p>
              <a:pPr defTabSz="449263">
                <a:lnSpc>
                  <a:spcPct val="93000"/>
                </a:lnSpc>
                <a:buClr>
                  <a:srgbClr val="000000"/>
                </a:buClr>
                <a:buSzPct val="100000"/>
                <a:buFont typeface="Times New Roman" pitchFamily="16" charset="0"/>
                <a:buNone/>
                <a:defRPr/>
              </a:pPr>
              <a:endParaRPr lang="de-DE">
                <a:solidFill>
                  <a:schemeClr val="bg1"/>
                </a:solidFill>
                <a:latin typeface="Times New Roman" pitchFamily="16" charset="0"/>
                <a:ea typeface="ＭＳ Ｐゴシック" charset="-128"/>
                <a:cs typeface="Arial Unicode MS" charset="0"/>
              </a:endParaRPr>
            </a:p>
          </p:txBody>
        </p:sp>
        <p:pic>
          <p:nvPicPr>
            <p:cNvPr id="89109" name="Grafik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7593" y="4195688"/>
              <a:ext cx="2790311" cy="23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0" name="ZoneTexte 30"/>
            <p:cNvSpPr txBox="1">
              <a:spLocks noChangeArrowheads="1"/>
            </p:cNvSpPr>
            <p:nvPr/>
          </p:nvSpPr>
          <p:spPr bwMode="auto">
            <a:xfrm>
              <a:off x="1507477" y="3533359"/>
              <a:ext cx="1307715" cy="62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200" b="1"/>
                <a:t>ECAL0 </a:t>
              </a:r>
            </a:p>
          </p:txBody>
        </p:sp>
        <p:sp>
          <p:nvSpPr>
            <p:cNvPr id="89111" name="ZoneTexte 31"/>
            <p:cNvSpPr txBox="1">
              <a:spLocks noChangeArrowheads="1"/>
            </p:cNvSpPr>
            <p:nvPr/>
          </p:nvSpPr>
          <p:spPr bwMode="auto">
            <a:xfrm>
              <a:off x="523924" y="4422380"/>
              <a:ext cx="1688304" cy="62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200" b="1"/>
                <a:t>CAMERA</a:t>
              </a:r>
            </a:p>
          </p:txBody>
        </p:sp>
        <p:sp>
          <p:nvSpPr>
            <p:cNvPr id="89112" name="ZoneTexte 19"/>
            <p:cNvSpPr txBox="1">
              <a:spLocks noChangeArrowheads="1"/>
            </p:cNvSpPr>
            <p:nvPr/>
          </p:nvSpPr>
          <p:spPr bwMode="auto">
            <a:xfrm>
              <a:off x="2560158" y="2712110"/>
              <a:ext cx="1340375" cy="62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200" b="1"/>
                <a:t>SM1</a:t>
              </a:r>
            </a:p>
          </p:txBody>
        </p:sp>
        <p:sp>
          <p:nvSpPr>
            <p:cNvPr id="89113" name="ZoneTexte 20"/>
            <p:cNvSpPr txBox="1">
              <a:spLocks noChangeArrowheads="1"/>
            </p:cNvSpPr>
            <p:nvPr/>
          </p:nvSpPr>
          <p:spPr bwMode="auto">
            <a:xfrm>
              <a:off x="3538055" y="1531013"/>
              <a:ext cx="1327222" cy="62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200" b="1"/>
                <a:t>RICH</a:t>
              </a:r>
            </a:p>
          </p:txBody>
        </p:sp>
        <p:sp>
          <p:nvSpPr>
            <p:cNvPr id="89114" name="ZoneTexte 21"/>
            <p:cNvSpPr txBox="1">
              <a:spLocks noChangeArrowheads="1"/>
            </p:cNvSpPr>
            <p:nvPr/>
          </p:nvSpPr>
          <p:spPr bwMode="auto">
            <a:xfrm>
              <a:off x="5436708" y="1048415"/>
              <a:ext cx="1719839" cy="9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200" b="1"/>
                <a:t>ECAL</a:t>
              </a:r>
              <a:r>
                <a:rPr lang="fr-FR" sz="2000" b="1"/>
                <a:t>1</a:t>
              </a:r>
            </a:p>
          </p:txBody>
        </p:sp>
      </p:grpSp>
      <p:pic>
        <p:nvPicPr>
          <p:cNvPr id="89106" name="Picture 99" descr="Screen shot 2013-05-30 at 3.05.22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09800"/>
            <a:ext cx="3341688"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886200"/>
            <a:ext cx="501967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9114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856CFFC-88D5-4E65-8B7C-3EBD7EC50ADC}" type="slidenum">
              <a:rPr lang="en-US" sz="1400"/>
              <a:pPr eaLnBrk="1" hangingPunct="1"/>
              <a:t>41</a:t>
            </a:fld>
            <a:endParaRPr lang="en-US" sz="1400"/>
          </a:p>
        </p:txBody>
      </p:sp>
      <p:pic>
        <p:nvPicPr>
          <p:cNvPr id="911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90600"/>
            <a:ext cx="36607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p:cNvPicPr>
            <a:picLocks noGrp="1" noChangeAspect="1" noChangeArrowheads="1"/>
          </p:cNvPicPr>
          <p:nvPr>
            <p:ph type="title"/>
          </p:nvPr>
        </p:nvPicPr>
        <p:blipFill>
          <a:blip r:embed="rId6">
            <a:extLst>
              <a:ext uri="{28A0092B-C50C-407E-A947-70E740481C1C}">
                <a14:useLocalDpi xmlns:a14="http://schemas.microsoft.com/office/drawing/2010/main" val="0"/>
              </a:ext>
            </a:extLst>
          </a:blip>
          <a:srcRect/>
          <a:stretch>
            <a:fillRect/>
          </a:stretch>
        </p:blipFill>
        <p:spPr>
          <a:xfrm>
            <a:off x="1111250" y="165100"/>
            <a:ext cx="6919913" cy="536575"/>
          </a:xfrm>
        </p:spPr>
      </p:pic>
      <p:pic>
        <p:nvPicPr>
          <p:cNvPr id="911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195388"/>
            <a:ext cx="5205413"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5105400"/>
            <a:ext cx="51038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12"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4114800" y="5788025"/>
            <a:ext cx="267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Rectangle 13"/>
          <p:cNvSpPr>
            <a:spLocks noChangeArrowheads="1"/>
          </p:cNvSpPr>
          <p:nvPr/>
        </p:nvSpPr>
        <p:spPr bwMode="auto">
          <a:xfrm>
            <a:off x="4114800" y="5715000"/>
            <a:ext cx="27432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91147" name="Rectangle 1"/>
          <p:cNvSpPr>
            <a:spLocks noChangeArrowheads="1"/>
          </p:cNvSpPr>
          <p:nvPr/>
        </p:nvSpPr>
        <p:spPr bwMode="auto">
          <a:xfrm>
            <a:off x="228600" y="6096000"/>
            <a:ext cx="13049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arXiv:1210.1267</a:t>
            </a:r>
          </a:p>
        </p:txBody>
      </p:sp>
      <p:pic>
        <p:nvPicPr>
          <p:cNvPr id="3" name="Picture 2" descr="Screen shot 2012-11-21 at 4.06.32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3048000"/>
            <a:ext cx="3200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46"/>
          <p:cNvGrpSpPr>
            <a:grpSpLocks/>
          </p:cNvGrpSpPr>
          <p:nvPr/>
        </p:nvGrpSpPr>
        <p:grpSpPr bwMode="auto">
          <a:xfrm>
            <a:off x="4114800" y="1524000"/>
            <a:ext cx="4510088" cy="2819400"/>
            <a:chOff x="4480838" y="1122363"/>
            <a:chExt cx="4510762" cy="2133600"/>
          </a:xfrm>
        </p:grpSpPr>
        <p:pic>
          <p:nvPicPr>
            <p:cNvPr id="93204" name="Picture 47" descr="Screen shot 2012-06-02 at 12.57.5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22363"/>
              <a:ext cx="3276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5" name="Picture 50"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570163"/>
              <a:ext cx="2057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 name="Straight Arrow Connector 51"/>
            <p:cNvCxnSpPr>
              <a:cxnSpLocks noChangeShapeType="1"/>
            </p:cNvCxnSpPr>
            <p:nvPr/>
          </p:nvCxnSpPr>
          <p:spPr bwMode="auto">
            <a:xfrm>
              <a:off x="4480838" y="1295358"/>
              <a:ext cx="1538518" cy="496158"/>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3207" name="TextBox 53"/>
            <p:cNvSpPr txBox="1">
              <a:spLocks noChangeArrowheads="1"/>
            </p:cNvSpPr>
            <p:nvPr/>
          </p:nvSpPr>
          <p:spPr bwMode="auto">
            <a:xfrm>
              <a:off x="6172200" y="1198563"/>
              <a:ext cx="1039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100"/>
                <a:t>CLAS e1dvcs</a:t>
              </a:r>
            </a:p>
          </p:txBody>
        </p:sp>
      </p:grpSp>
      <p:pic>
        <p:nvPicPr>
          <p:cNvPr id="93187" name="Picture 34" descr="screenshot_0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914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Slide Number Placeholder 5"/>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E1D861F-28C9-474D-84D8-A815612DDF4D}" type="slidenum">
              <a:rPr lang="it-IT" sz="1400"/>
              <a:pPr eaLnBrk="1" hangingPunct="1"/>
              <a:t>42</a:t>
            </a:fld>
            <a:endParaRPr lang="it-IT" sz="1400"/>
          </a:p>
        </p:txBody>
      </p:sp>
      <p:sp>
        <p:nvSpPr>
          <p:cNvPr id="93189" name="Rectangle 2"/>
          <p:cNvSpPr>
            <a:spLocks noGrp="1" noChangeArrowheads="1"/>
          </p:cNvSpPr>
          <p:nvPr>
            <p:ph type="title"/>
          </p:nvPr>
        </p:nvSpPr>
        <p:spPr>
          <a:xfrm>
            <a:off x="990600" y="-19050"/>
            <a:ext cx="6324600" cy="685800"/>
          </a:xfrm>
        </p:spPr>
        <p:txBody>
          <a:bodyPr/>
          <a:lstStyle/>
          <a:p>
            <a:pPr eaLnBrk="1" hangingPunct="1"/>
            <a:r>
              <a:rPr lang="en-US" b="1" smtClean="0">
                <a:ea typeface="ＭＳ Ｐゴシック" pitchFamily="34" charset="-128"/>
              </a:rPr>
              <a:t>3D structure: GPDs</a:t>
            </a:r>
          </a:p>
        </p:txBody>
      </p:sp>
      <p:sp>
        <p:nvSpPr>
          <p:cNvPr id="9319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4" name="Rectangle 3"/>
          <p:cNvSpPr>
            <a:spLocks noChangeArrowheads="1"/>
          </p:cNvSpPr>
          <p:nvPr/>
        </p:nvSpPr>
        <p:spPr bwMode="auto">
          <a:xfrm>
            <a:off x="2209800" y="914400"/>
            <a:ext cx="1143000" cy="1981200"/>
          </a:xfrm>
          <a:prstGeom prst="rect">
            <a:avLst/>
          </a:prstGeom>
          <a:noFill/>
          <a:ln w="9525">
            <a:solidFill>
              <a:srgbClr val="3366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sp>
        <p:nvSpPr>
          <p:cNvPr id="35" name="Rectangle 34"/>
          <p:cNvSpPr>
            <a:spLocks noChangeArrowheads="1"/>
          </p:cNvSpPr>
          <p:nvPr/>
        </p:nvSpPr>
        <p:spPr bwMode="auto">
          <a:xfrm>
            <a:off x="3392488" y="914400"/>
            <a:ext cx="838200" cy="1981200"/>
          </a:xfrm>
          <a:prstGeom prst="rect">
            <a:avLst/>
          </a:prstGeom>
          <a:noFill/>
          <a:ln w="952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sp>
        <p:nvSpPr>
          <p:cNvPr id="93193" name="TextBox 41"/>
          <p:cNvSpPr txBox="1">
            <a:spLocks noChangeArrowheads="1"/>
          </p:cNvSpPr>
          <p:nvPr/>
        </p:nvSpPr>
        <p:spPr bwMode="auto">
          <a:xfrm>
            <a:off x="7391400" y="228600"/>
            <a:ext cx="1390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ep</a:t>
            </a:r>
            <a:r>
              <a:rPr lang="en-US" sz="2000">
                <a:latin typeface="Wingdings" pitchFamily="2" charset="2"/>
                <a:sym typeface="Wingdings" pitchFamily="2" charset="2"/>
              </a:rPr>
              <a:t></a:t>
            </a:r>
            <a:r>
              <a:rPr lang="en-US" sz="2000"/>
              <a:t>e</a:t>
            </a:r>
            <a:r>
              <a:rPr lang="ja-JP" altLang="en-US" sz="2000"/>
              <a:t>’</a:t>
            </a:r>
            <a:r>
              <a:rPr lang="en-US" altLang="ja-JP" sz="2000"/>
              <a:t>p</a:t>
            </a:r>
            <a:r>
              <a:rPr lang="en-US" altLang="ja-JP" sz="2000">
                <a:latin typeface="Symbol" pitchFamily="18" charset="2"/>
              </a:rPr>
              <a:t>p</a:t>
            </a:r>
            <a:r>
              <a:rPr lang="en-US" altLang="ja-JP" sz="2000" baseline="30000">
                <a:latin typeface="Symbol" pitchFamily="18" charset="2"/>
              </a:rPr>
              <a:t>0</a:t>
            </a:r>
            <a:endParaRPr lang="en-US" sz="2000" baseline="30000">
              <a:latin typeface="Symbol" pitchFamily="18" charset="2"/>
            </a:endParaRPr>
          </a:p>
        </p:txBody>
      </p:sp>
      <p:pic>
        <p:nvPicPr>
          <p:cNvPr id="93194" name="Picture 6" descr="Screen shot 2012-05-31 at 5.36.34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914400"/>
            <a:ext cx="18288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5" name="Picture 49" descr="Screen shot 2012-06-03 at 12.11.03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1113"/>
            <a:ext cx="1454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6" name="TextBox 48"/>
          <p:cNvSpPr txBox="1">
            <a:spLocks noChangeArrowheads="1"/>
          </p:cNvSpPr>
          <p:nvPr/>
        </p:nvSpPr>
        <p:spPr bwMode="auto">
          <a:xfrm>
            <a:off x="7239000" y="1981200"/>
            <a:ext cx="13001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100"/>
              <a:t>Liuti&amp;Goldstein</a:t>
            </a:r>
          </a:p>
          <a:p>
            <a:pPr eaLnBrk="1" hangingPunct="1"/>
            <a:r>
              <a:rPr lang="en-US" sz="1100"/>
              <a:t>Kroll&amp;Goloskokov</a:t>
            </a:r>
          </a:p>
        </p:txBody>
      </p:sp>
      <p:pic>
        <p:nvPicPr>
          <p:cNvPr id="9319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048000"/>
            <a:ext cx="22939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22" descr="screenshot_1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3352800"/>
            <a:ext cx="18288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2"/>
          <p:cNvGrpSpPr>
            <a:grpSpLocks/>
          </p:cNvGrpSpPr>
          <p:nvPr/>
        </p:nvGrpSpPr>
        <p:grpSpPr bwMode="auto">
          <a:xfrm>
            <a:off x="1524000" y="4419600"/>
            <a:ext cx="7604125" cy="1789113"/>
            <a:chOff x="1524000" y="4419600"/>
            <a:chExt cx="7604125" cy="1789331"/>
          </a:xfrm>
        </p:grpSpPr>
        <p:sp>
          <p:nvSpPr>
            <p:cNvPr id="93202" name="Text Box 3"/>
            <p:cNvSpPr txBox="1">
              <a:spLocks noChangeArrowheads="1"/>
            </p:cNvSpPr>
            <p:nvPr/>
          </p:nvSpPr>
          <p:spPr bwMode="auto">
            <a:xfrm>
              <a:off x="1524000" y="5562600"/>
              <a:ext cx="6629400" cy="646331"/>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Spin-azimuthal asymmetries in hard exclusive  pion (DVMP) production give access to underlying chirall-odd GPDs</a:t>
              </a:r>
            </a:p>
          </p:txBody>
        </p:sp>
        <p:sp>
          <p:nvSpPr>
            <p:cNvPr id="93203" name="TextBox 10"/>
            <p:cNvSpPr txBox="1">
              <a:spLocks noChangeArrowheads="1"/>
            </p:cNvSpPr>
            <p:nvPr/>
          </p:nvSpPr>
          <p:spPr bwMode="auto">
            <a:xfrm>
              <a:off x="5394325" y="4419600"/>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Transverse photon dominates the x-section for exclusive </a:t>
              </a:r>
              <a:r>
                <a:rPr lang="en-US" sz="1600">
                  <a:latin typeface="Symbol" pitchFamily="18" charset="2"/>
                </a:rPr>
                <a:t>p</a:t>
              </a:r>
              <a:r>
                <a:rPr lang="en-US" sz="1600" baseline="30000"/>
                <a:t>0</a:t>
              </a:r>
              <a:r>
                <a:rPr lang="en-US" sz="1600"/>
                <a:t> production</a:t>
              </a:r>
            </a:p>
          </p:txBody>
        </p:sp>
      </p:grpSp>
      <p:sp>
        <p:nvSpPr>
          <p:cNvPr id="93200" name="Rectangle 11"/>
          <p:cNvSpPr>
            <a:spLocks noChangeArrowheads="1"/>
          </p:cNvSpPr>
          <p:nvPr/>
        </p:nvSpPr>
        <p:spPr bwMode="auto">
          <a:xfrm>
            <a:off x="3352800" y="4953000"/>
            <a:ext cx="1511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Lattice (QCDSF)</a:t>
            </a:r>
          </a:p>
        </p:txBody>
      </p:sp>
      <p:sp>
        <p:nvSpPr>
          <p:cNvPr id="24" name="Oval 23"/>
          <p:cNvSpPr>
            <a:spLocks noChangeArrowheads="1"/>
          </p:cNvSpPr>
          <p:nvPr/>
        </p:nvSpPr>
        <p:spPr bwMode="auto">
          <a:xfrm>
            <a:off x="3505200" y="1524000"/>
            <a:ext cx="533400" cy="457200"/>
          </a:xfrm>
          <a:prstGeom prst="ellipse">
            <a:avLst/>
          </a:prstGeom>
          <a:noFill/>
          <a:ln w="2857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762000" y="152400"/>
            <a:ext cx="8229600" cy="563563"/>
          </a:xfrm>
        </p:spPr>
        <p:txBody>
          <a:bodyPr/>
          <a:lstStyle/>
          <a:p>
            <a:r>
              <a:rPr lang="en-US" smtClean="0">
                <a:ea typeface="ＭＳ Ｐゴシック" pitchFamily="34" charset="-128"/>
              </a:rPr>
              <a:t>Polarized Drell-Yan at NICA </a:t>
            </a:r>
          </a:p>
        </p:txBody>
      </p:sp>
      <p:sp>
        <p:nvSpPr>
          <p:cNvPr id="9523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9523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4432B78-3F30-4F33-AE82-B30AEB443E78}" type="slidenum">
              <a:rPr lang="en-US" sz="1400"/>
              <a:pPr eaLnBrk="1" hangingPunct="1"/>
              <a:t>43</a:t>
            </a:fld>
            <a:endParaRPr lang="en-US" sz="1400"/>
          </a:p>
        </p:txBody>
      </p:sp>
      <p:pic>
        <p:nvPicPr>
          <p:cNvPr id="95237" name="Picture 44" descr="Screen shot 2013-05-23 at 10.44.27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90600"/>
            <a:ext cx="7635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8" name="Group 74"/>
          <p:cNvGrpSpPr>
            <a:grpSpLocks/>
          </p:cNvGrpSpPr>
          <p:nvPr/>
        </p:nvGrpSpPr>
        <p:grpSpPr bwMode="auto">
          <a:xfrm>
            <a:off x="76200" y="-76200"/>
            <a:ext cx="1752600" cy="793750"/>
            <a:chOff x="5511572" y="1220414"/>
            <a:chExt cx="3215709" cy="1675186"/>
          </a:xfrm>
        </p:grpSpPr>
        <p:sp>
          <p:nvSpPr>
            <p:cNvPr id="46" name="Rounded Rectangle 45"/>
            <p:cNvSpPr>
              <a:spLocks noChangeArrowheads="1"/>
            </p:cNvSpPr>
            <p:nvPr/>
          </p:nvSpPr>
          <p:spPr bwMode="auto">
            <a:xfrm>
              <a:off x="6324239" y="1599007"/>
              <a:ext cx="230109" cy="459000"/>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47" name="Straight Arrow Connector 46"/>
            <p:cNvCxnSpPr>
              <a:cxnSpLocks noChangeShapeType="1"/>
              <a:endCxn id="46" idx="1"/>
            </p:cNvCxnSpPr>
            <p:nvPr/>
          </p:nvCxnSpPr>
          <p:spPr bwMode="auto">
            <a:xfrm>
              <a:off x="5866931" y="1830182"/>
              <a:ext cx="457307" cy="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8" name="Rounded Rectangle 47"/>
            <p:cNvSpPr>
              <a:spLocks noChangeArrowheads="1"/>
            </p:cNvSpPr>
            <p:nvPr/>
          </p:nvSpPr>
          <p:spPr bwMode="auto">
            <a:xfrm>
              <a:off x="6324239" y="2439949"/>
              <a:ext cx="230109" cy="455651"/>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49" name="Straight Connector 48"/>
            <p:cNvCxnSpPr>
              <a:cxnSpLocks noChangeShapeType="1"/>
            </p:cNvCxnSpPr>
            <p:nvPr/>
          </p:nvCxnSpPr>
          <p:spPr bwMode="auto">
            <a:xfrm>
              <a:off x="6554347" y="1753124"/>
              <a:ext cx="457307" cy="2680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0" name="Straight Connector 49"/>
            <p:cNvCxnSpPr>
              <a:cxnSpLocks noChangeShapeType="1"/>
            </p:cNvCxnSpPr>
            <p:nvPr/>
          </p:nvCxnSpPr>
          <p:spPr bwMode="auto">
            <a:xfrm>
              <a:off x="6554347" y="1702868"/>
              <a:ext cx="457307"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 name="Straight Connector 50"/>
            <p:cNvCxnSpPr>
              <a:cxnSpLocks noChangeShapeType="1"/>
            </p:cNvCxnSpPr>
            <p:nvPr/>
          </p:nvCxnSpPr>
          <p:spPr bwMode="auto">
            <a:xfrm flipV="1">
              <a:off x="6554347" y="1625810"/>
              <a:ext cx="457307" cy="16751"/>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 name="Freeform 51"/>
            <p:cNvSpPr>
              <a:spLocks noChangeArrowheads="1"/>
            </p:cNvSpPr>
            <p:nvPr/>
          </p:nvSpPr>
          <p:spPr bwMode="auto">
            <a:xfrm>
              <a:off x="7011655" y="2158518"/>
              <a:ext cx="911699" cy="127314"/>
            </a:xfrm>
            <a:custGeom>
              <a:avLst/>
              <a:gdLst>
                <a:gd name="T0" fmla="*/ 0 w 2844317"/>
                <a:gd name="T1" fmla="*/ 62141 h 730714"/>
                <a:gd name="T2" fmla="*/ 33457 w 2844317"/>
                <a:gd name="T3" fmla="*/ 0 h 730714"/>
                <a:gd name="T4" fmla="*/ 66914 w 2844317"/>
                <a:gd name="T5" fmla="*/ 62141 h 730714"/>
                <a:gd name="T6" fmla="*/ 97583 w 2844317"/>
                <a:gd name="T7" fmla="*/ 127313 h 730714"/>
                <a:gd name="T8" fmla="*/ 131039 w 2844317"/>
                <a:gd name="T9" fmla="*/ 62141 h 730714"/>
                <a:gd name="T10" fmla="*/ 164496 w 2844317"/>
                <a:gd name="T11" fmla="*/ 0 h 730714"/>
                <a:gd name="T12" fmla="*/ 195165 w 2844317"/>
                <a:gd name="T13" fmla="*/ 62141 h 730714"/>
                <a:gd name="T14" fmla="*/ 225834 w 2844317"/>
                <a:gd name="T15" fmla="*/ 127313 h 730714"/>
                <a:gd name="T16" fmla="*/ 262079 w 2844317"/>
                <a:gd name="T17" fmla="*/ 62141 h 730714"/>
                <a:gd name="T18" fmla="*/ 292747 w 2844317"/>
                <a:gd name="T19" fmla="*/ 0 h 730714"/>
                <a:gd name="T20" fmla="*/ 326204 w 2844317"/>
                <a:gd name="T21" fmla="*/ 62141 h 730714"/>
                <a:gd name="T22" fmla="*/ 359661 w 2844317"/>
                <a:gd name="T23" fmla="*/ 127313 h 730714"/>
                <a:gd name="T24" fmla="*/ 390330 w 2844317"/>
                <a:gd name="T25" fmla="*/ 62141 h 730714"/>
                <a:gd name="T26" fmla="*/ 420999 w 2844317"/>
                <a:gd name="T27" fmla="*/ 0 h 730714"/>
                <a:gd name="T28" fmla="*/ 457244 w 2844317"/>
                <a:gd name="T29" fmla="*/ 62141 h 730714"/>
                <a:gd name="T30" fmla="*/ 487912 w 2844317"/>
                <a:gd name="T31" fmla="*/ 127313 h 730714"/>
                <a:gd name="T32" fmla="*/ 521369 w 2844317"/>
                <a:gd name="T33" fmla="*/ 62141 h 730714"/>
                <a:gd name="T34" fmla="*/ 552038 w 2844317"/>
                <a:gd name="T35" fmla="*/ 0 h 730714"/>
                <a:gd name="T36" fmla="*/ 585495 w 2844317"/>
                <a:gd name="T37" fmla="*/ 62141 h 730714"/>
                <a:gd name="T38" fmla="*/ 618952 w 2844317"/>
                <a:gd name="T39" fmla="*/ 127313 h 730714"/>
                <a:gd name="T40" fmla="*/ 652409 w 2844317"/>
                <a:gd name="T41" fmla="*/ 62141 h 730714"/>
                <a:gd name="T42" fmla="*/ 685865 w 2844317"/>
                <a:gd name="T43" fmla="*/ 0 h 730714"/>
                <a:gd name="T44" fmla="*/ 716534 w 2844317"/>
                <a:gd name="T45" fmla="*/ 62141 h 730714"/>
                <a:gd name="T46" fmla="*/ 747203 w 2844317"/>
                <a:gd name="T47" fmla="*/ 127313 h 730714"/>
                <a:gd name="T48" fmla="*/ 780660 w 2844317"/>
                <a:gd name="T49" fmla="*/ 62141 h 730714"/>
                <a:gd name="T50" fmla="*/ 814116 w 2844317"/>
                <a:gd name="T51" fmla="*/ 0 h 730714"/>
                <a:gd name="T52" fmla="*/ 844785 w 2844317"/>
                <a:gd name="T53" fmla="*/ 62141 h 730714"/>
                <a:gd name="T54" fmla="*/ 878242 w 2844317"/>
                <a:gd name="T55" fmla="*/ 127313 h 730714"/>
                <a:gd name="T56" fmla="*/ 911699 w 2844317"/>
                <a:gd name="T57" fmla="*/ 60625 h 7307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44317"/>
                <a:gd name="T88" fmla="*/ 0 h 730714"/>
                <a:gd name="T89" fmla="*/ 2844317 w 2844317"/>
                <a:gd name="T90" fmla="*/ 730714 h 7307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44317" h="730714">
                  <a:moveTo>
                    <a:pt x="0" y="356655"/>
                  </a:moveTo>
                  <a:cubicBezTo>
                    <a:pt x="34793" y="178327"/>
                    <a:pt x="69586" y="0"/>
                    <a:pt x="104379" y="0"/>
                  </a:cubicBezTo>
                  <a:cubicBezTo>
                    <a:pt x="139172" y="0"/>
                    <a:pt x="175414" y="234870"/>
                    <a:pt x="208757" y="356655"/>
                  </a:cubicBezTo>
                  <a:cubicBezTo>
                    <a:pt x="242100" y="478440"/>
                    <a:pt x="271095" y="730708"/>
                    <a:pt x="304438" y="730708"/>
                  </a:cubicBezTo>
                  <a:cubicBezTo>
                    <a:pt x="337781" y="730708"/>
                    <a:pt x="374023" y="478440"/>
                    <a:pt x="408816" y="356655"/>
                  </a:cubicBezTo>
                  <a:cubicBezTo>
                    <a:pt x="443609" y="234870"/>
                    <a:pt x="479852" y="0"/>
                    <a:pt x="513195" y="0"/>
                  </a:cubicBezTo>
                  <a:cubicBezTo>
                    <a:pt x="546538" y="0"/>
                    <a:pt x="576982" y="234870"/>
                    <a:pt x="608875" y="356655"/>
                  </a:cubicBezTo>
                  <a:cubicBezTo>
                    <a:pt x="640768" y="478440"/>
                    <a:pt x="669763" y="730708"/>
                    <a:pt x="704556" y="730708"/>
                  </a:cubicBezTo>
                  <a:cubicBezTo>
                    <a:pt x="739349" y="730708"/>
                    <a:pt x="782840" y="478440"/>
                    <a:pt x="817633" y="356655"/>
                  </a:cubicBezTo>
                  <a:cubicBezTo>
                    <a:pt x="852426" y="234870"/>
                    <a:pt x="879970" y="0"/>
                    <a:pt x="913313" y="0"/>
                  </a:cubicBezTo>
                  <a:cubicBezTo>
                    <a:pt x="946656" y="0"/>
                    <a:pt x="982899" y="234870"/>
                    <a:pt x="1017692" y="356655"/>
                  </a:cubicBezTo>
                  <a:cubicBezTo>
                    <a:pt x="1052485" y="478440"/>
                    <a:pt x="1088727" y="730708"/>
                    <a:pt x="1122070" y="730708"/>
                  </a:cubicBezTo>
                  <a:cubicBezTo>
                    <a:pt x="1155413" y="730708"/>
                    <a:pt x="1185858" y="478440"/>
                    <a:pt x="1217751" y="356655"/>
                  </a:cubicBezTo>
                  <a:cubicBezTo>
                    <a:pt x="1249644" y="234870"/>
                    <a:pt x="1278638" y="0"/>
                    <a:pt x="1313431" y="0"/>
                  </a:cubicBezTo>
                  <a:cubicBezTo>
                    <a:pt x="1348224" y="0"/>
                    <a:pt x="1391715" y="234870"/>
                    <a:pt x="1426508" y="356655"/>
                  </a:cubicBezTo>
                  <a:cubicBezTo>
                    <a:pt x="1461301" y="478440"/>
                    <a:pt x="1488845" y="730708"/>
                    <a:pt x="1522188" y="730708"/>
                  </a:cubicBezTo>
                  <a:cubicBezTo>
                    <a:pt x="1555531" y="730708"/>
                    <a:pt x="1593224" y="478440"/>
                    <a:pt x="1626567" y="356655"/>
                  </a:cubicBezTo>
                  <a:cubicBezTo>
                    <a:pt x="1659910" y="234870"/>
                    <a:pt x="1688904" y="0"/>
                    <a:pt x="1722247" y="0"/>
                  </a:cubicBezTo>
                  <a:cubicBezTo>
                    <a:pt x="1755590" y="0"/>
                    <a:pt x="1791833" y="234870"/>
                    <a:pt x="1826626" y="356655"/>
                  </a:cubicBezTo>
                  <a:cubicBezTo>
                    <a:pt x="1861419" y="478440"/>
                    <a:pt x="1896211" y="730708"/>
                    <a:pt x="1931004" y="730708"/>
                  </a:cubicBezTo>
                  <a:cubicBezTo>
                    <a:pt x="1965797" y="730708"/>
                    <a:pt x="2000590" y="478440"/>
                    <a:pt x="2035383" y="356655"/>
                  </a:cubicBezTo>
                  <a:cubicBezTo>
                    <a:pt x="2070176" y="234870"/>
                    <a:pt x="2106418" y="0"/>
                    <a:pt x="2139761" y="0"/>
                  </a:cubicBezTo>
                  <a:cubicBezTo>
                    <a:pt x="2173104" y="0"/>
                    <a:pt x="2203549" y="234870"/>
                    <a:pt x="2235442" y="356655"/>
                  </a:cubicBezTo>
                  <a:cubicBezTo>
                    <a:pt x="2267335" y="478440"/>
                    <a:pt x="2297779" y="730708"/>
                    <a:pt x="2331122" y="730708"/>
                  </a:cubicBezTo>
                  <a:cubicBezTo>
                    <a:pt x="2364465" y="730708"/>
                    <a:pt x="2400708" y="478440"/>
                    <a:pt x="2435501" y="356655"/>
                  </a:cubicBezTo>
                  <a:cubicBezTo>
                    <a:pt x="2470294" y="234870"/>
                    <a:pt x="2506536" y="0"/>
                    <a:pt x="2539879" y="0"/>
                  </a:cubicBezTo>
                  <a:cubicBezTo>
                    <a:pt x="2573222" y="0"/>
                    <a:pt x="2602217" y="234870"/>
                    <a:pt x="2635560" y="356655"/>
                  </a:cubicBezTo>
                  <a:cubicBezTo>
                    <a:pt x="2668903" y="478440"/>
                    <a:pt x="2705145" y="732158"/>
                    <a:pt x="2739938" y="730708"/>
                  </a:cubicBezTo>
                  <a:cubicBezTo>
                    <a:pt x="2774731" y="729258"/>
                    <a:pt x="2809524" y="538607"/>
                    <a:pt x="2844317" y="347956"/>
                  </a:cubicBezTo>
                </a:path>
              </a:pathLst>
            </a:custGeom>
            <a:noFill/>
            <a:ln w="25400">
              <a:solidFill>
                <a:srgbClr val="660066"/>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grpSp>
          <p:nvGrpSpPr>
            <p:cNvPr id="95252" name="Group 52"/>
            <p:cNvGrpSpPr>
              <a:grpSpLocks/>
            </p:cNvGrpSpPr>
            <p:nvPr/>
          </p:nvGrpSpPr>
          <p:grpSpPr bwMode="auto">
            <a:xfrm rot="10800000">
              <a:off x="7924800" y="1761299"/>
              <a:ext cx="609600" cy="457200"/>
              <a:chOff x="7924800" y="2438400"/>
              <a:chExt cx="609600" cy="457200"/>
            </a:xfrm>
          </p:grpSpPr>
          <p:cxnSp>
            <p:nvCxnSpPr>
              <p:cNvPr id="54" name="Straight Connector 53"/>
              <p:cNvCxnSpPr>
                <a:cxnSpLocks noChangeShapeType="1"/>
              </p:cNvCxnSpPr>
              <p:nvPr/>
            </p:nvCxnSpPr>
            <p:spPr bwMode="auto">
              <a:xfrm flipV="1">
                <a:off x="7976592" y="2669248"/>
                <a:ext cx="305841" cy="227825"/>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5" name="Straight Arrow Connector 54"/>
              <p:cNvCxnSpPr>
                <a:cxnSpLocks noChangeShapeType="1"/>
              </p:cNvCxnSpPr>
              <p:nvPr/>
            </p:nvCxnSpPr>
            <p:spPr bwMode="auto">
              <a:xfrm flipH="1">
                <a:off x="8160096" y="2438073"/>
                <a:ext cx="439831" cy="314935"/>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95253" name="Group 55"/>
            <p:cNvGrpSpPr>
              <a:grpSpLocks/>
            </p:cNvGrpSpPr>
            <p:nvPr/>
          </p:nvGrpSpPr>
          <p:grpSpPr bwMode="auto">
            <a:xfrm rot="-6555312">
              <a:off x="7947712" y="2201566"/>
              <a:ext cx="609600" cy="457200"/>
              <a:chOff x="7924800" y="2438400"/>
              <a:chExt cx="609600" cy="457200"/>
            </a:xfrm>
          </p:grpSpPr>
          <p:cxnSp>
            <p:nvCxnSpPr>
              <p:cNvPr id="57" name="Straight Connector 56"/>
              <p:cNvCxnSpPr>
                <a:cxnSpLocks noChangeShapeType="1"/>
              </p:cNvCxnSpPr>
              <p:nvPr/>
            </p:nvCxnSpPr>
            <p:spPr bwMode="auto">
              <a:xfrm flipV="1">
                <a:off x="7976060" y="2667267"/>
                <a:ext cx="304884" cy="212632"/>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8" name="Straight Arrow Connector 57"/>
              <p:cNvCxnSpPr>
                <a:cxnSpLocks noChangeShapeType="1"/>
              </p:cNvCxnSpPr>
              <p:nvPr/>
            </p:nvCxnSpPr>
            <p:spPr bwMode="auto">
              <a:xfrm flipH="1">
                <a:off x="8152036" y="2444227"/>
                <a:ext cx="418797" cy="294190"/>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95254" name="Group 58"/>
            <p:cNvGrpSpPr>
              <a:grpSpLocks/>
            </p:cNvGrpSpPr>
            <p:nvPr/>
          </p:nvGrpSpPr>
          <p:grpSpPr bwMode="auto">
            <a:xfrm>
              <a:off x="6553200" y="2209800"/>
              <a:ext cx="457200" cy="381000"/>
              <a:chOff x="6553200" y="2209800"/>
              <a:chExt cx="457200" cy="381000"/>
            </a:xfrm>
          </p:grpSpPr>
          <p:cxnSp>
            <p:nvCxnSpPr>
              <p:cNvPr id="60" name="Straight Connector 59"/>
              <p:cNvCxnSpPr>
                <a:cxnSpLocks noChangeShapeType="1"/>
              </p:cNvCxnSpPr>
              <p:nvPr/>
            </p:nvCxnSpPr>
            <p:spPr bwMode="auto">
              <a:xfrm flipV="1">
                <a:off x="6554347" y="2208774"/>
                <a:ext cx="457308" cy="381943"/>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1" name="Straight Connector 60"/>
              <p:cNvCxnSpPr>
                <a:cxnSpLocks noChangeShapeType="1"/>
              </p:cNvCxnSpPr>
              <p:nvPr/>
            </p:nvCxnSpPr>
            <p:spPr bwMode="auto">
              <a:xfrm flipV="1">
                <a:off x="6554347" y="2285832"/>
                <a:ext cx="381576" cy="304886"/>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95255" name="Group 61"/>
            <p:cNvGrpSpPr>
              <a:grpSpLocks/>
            </p:cNvGrpSpPr>
            <p:nvPr/>
          </p:nvGrpSpPr>
          <p:grpSpPr bwMode="auto">
            <a:xfrm>
              <a:off x="6553200" y="1828800"/>
              <a:ext cx="457200" cy="381000"/>
              <a:chOff x="6553200" y="1828800"/>
              <a:chExt cx="457200" cy="381000"/>
            </a:xfrm>
          </p:grpSpPr>
          <p:cxnSp>
            <p:nvCxnSpPr>
              <p:cNvPr id="63" name="Straight Connector 62"/>
              <p:cNvCxnSpPr>
                <a:cxnSpLocks noChangeShapeType="1"/>
                <a:stCxn id="46" idx="3"/>
              </p:cNvCxnSpPr>
              <p:nvPr/>
            </p:nvCxnSpPr>
            <p:spPr bwMode="auto">
              <a:xfrm>
                <a:off x="6554347" y="1830182"/>
                <a:ext cx="457308" cy="378594"/>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4" name="Straight Connector 63"/>
              <p:cNvCxnSpPr>
                <a:cxnSpLocks noChangeShapeType="1"/>
              </p:cNvCxnSpPr>
              <p:nvPr/>
            </p:nvCxnSpPr>
            <p:spPr bwMode="auto">
              <a:xfrm>
                <a:off x="6554347" y="1830182"/>
                <a:ext cx="349534" cy="291484"/>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65" name="Straight Arrow Connector 64"/>
            <p:cNvCxnSpPr>
              <a:cxnSpLocks noChangeShapeType="1"/>
            </p:cNvCxnSpPr>
            <p:nvPr/>
          </p:nvCxnSpPr>
          <p:spPr bwMode="auto">
            <a:xfrm>
              <a:off x="5866931" y="2667775"/>
              <a:ext cx="457307" cy="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6" name="Straight Connector 65"/>
            <p:cNvCxnSpPr>
              <a:cxnSpLocks noChangeShapeType="1"/>
            </p:cNvCxnSpPr>
            <p:nvPr/>
          </p:nvCxnSpPr>
          <p:spPr bwMode="auto">
            <a:xfrm>
              <a:off x="6554347" y="2855396"/>
              <a:ext cx="457307" cy="23454"/>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7" name="Straight Connector 66"/>
            <p:cNvCxnSpPr>
              <a:cxnSpLocks noChangeShapeType="1"/>
            </p:cNvCxnSpPr>
            <p:nvPr/>
          </p:nvCxnSpPr>
          <p:spPr bwMode="auto">
            <a:xfrm>
              <a:off x="6554347" y="2805141"/>
              <a:ext cx="457307"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8" name="Straight Connector 67"/>
            <p:cNvCxnSpPr>
              <a:cxnSpLocks noChangeShapeType="1"/>
            </p:cNvCxnSpPr>
            <p:nvPr/>
          </p:nvCxnSpPr>
          <p:spPr bwMode="auto">
            <a:xfrm flipV="1">
              <a:off x="6554347" y="2728081"/>
              <a:ext cx="457307" cy="1675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5260" name="TextBox 68"/>
            <p:cNvSpPr txBox="1">
              <a:spLocks noChangeArrowheads="1"/>
            </p:cNvSpPr>
            <p:nvPr/>
          </p:nvSpPr>
          <p:spPr bwMode="auto">
            <a:xfrm>
              <a:off x="5511572" y="1220414"/>
              <a:ext cx="63184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P</a:t>
              </a:r>
              <a:r>
                <a:rPr lang="en-US" sz="1200" baseline="-25000"/>
                <a:t>1</a:t>
              </a:r>
            </a:p>
          </p:txBody>
        </p:sp>
        <p:sp>
          <p:nvSpPr>
            <p:cNvPr id="95261" name="TextBox 69"/>
            <p:cNvSpPr txBox="1">
              <a:spLocks noChangeArrowheads="1"/>
            </p:cNvSpPr>
            <p:nvPr/>
          </p:nvSpPr>
          <p:spPr bwMode="auto">
            <a:xfrm>
              <a:off x="5511572" y="2024747"/>
              <a:ext cx="63184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P</a:t>
              </a:r>
              <a:r>
                <a:rPr lang="en-US" sz="1200" baseline="-25000"/>
                <a:t>2</a:t>
              </a:r>
            </a:p>
          </p:txBody>
        </p:sp>
        <p:pic>
          <p:nvPicPr>
            <p:cNvPr id="95262" name="Picture 70"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3402" y="1905000"/>
              <a:ext cx="95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3" name="Picture 71"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438400"/>
              <a:ext cx="108491" cy="19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4" name="Picture 72"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2438400"/>
              <a:ext cx="116681" cy="24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5" name="Picture 73"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1752600"/>
              <a:ext cx="7913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39" name="TextBox 75"/>
          <p:cNvSpPr txBox="1">
            <a:spLocks noChangeArrowheads="1"/>
          </p:cNvSpPr>
          <p:nvPr/>
        </p:nvSpPr>
        <p:spPr bwMode="auto">
          <a:xfrm>
            <a:off x="152400" y="1676400"/>
            <a:ext cx="307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rgbClr val="FF0000"/>
                </a:solidFill>
              </a:rPr>
              <a:t>N</a:t>
            </a:r>
            <a:r>
              <a:rPr lang="en-US" sz="1400"/>
              <a:t>uclotron based </a:t>
            </a:r>
            <a:r>
              <a:rPr lang="en-US" sz="1400">
                <a:solidFill>
                  <a:srgbClr val="FF0000"/>
                </a:solidFill>
              </a:rPr>
              <a:t>I</a:t>
            </a:r>
            <a:r>
              <a:rPr lang="en-US" sz="1400"/>
              <a:t>on </a:t>
            </a:r>
            <a:r>
              <a:rPr lang="en-US" sz="1400">
                <a:solidFill>
                  <a:srgbClr val="FF0000"/>
                </a:solidFill>
              </a:rPr>
              <a:t>C</a:t>
            </a:r>
            <a:r>
              <a:rPr lang="en-US" sz="1400"/>
              <a:t>ollider f</a:t>
            </a:r>
            <a:r>
              <a:rPr lang="en-US" sz="1400">
                <a:solidFill>
                  <a:srgbClr val="FF0000"/>
                </a:solidFill>
              </a:rPr>
              <a:t>A</a:t>
            </a:r>
            <a:r>
              <a:rPr lang="en-US" sz="1400"/>
              <a:t>cility</a:t>
            </a:r>
          </a:p>
        </p:txBody>
      </p:sp>
      <p:pic>
        <p:nvPicPr>
          <p:cNvPr id="95240" name="Picture 77" descr="Screen shot 2013-05-23 at 10.57.44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9144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8" descr="Screen shot 2013-05-23 at 3.40.07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200" y="2286000"/>
            <a:ext cx="45720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9" descr="Screen shot 2013-05-23 at 3.41.56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895600"/>
            <a:ext cx="392588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3" name="Rectangle 10"/>
          <p:cNvSpPr>
            <a:spLocks noChangeArrowheads="1"/>
          </p:cNvSpPr>
          <p:nvPr/>
        </p:nvSpPr>
        <p:spPr bwMode="auto">
          <a:xfrm>
            <a:off x="5105400" y="5943600"/>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k-SK" sz="1400"/>
              <a:t>Efremov et al., PLB 612(2005), PRD 73(2006)</a:t>
            </a:r>
            <a:endParaRPr lang="en-US" sz="1400"/>
          </a:p>
        </p:txBody>
      </p:sp>
      <p:sp>
        <p:nvSpPr>
          <p:cNvPr id="95244" name="Rectangle 14"/>
          <p:cNvSpPr>
            <a:spLocks noChangeArrowheads="1"/>
          </p:cNvSpPr>
          <p:nvPr/>
        </p:nvSpPr>
        <p:spPr bwMode="auto">
          <a:xfrm>
            <a:off x="762000" y="5334000"/>
            <a:ext cx="2433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t>σDY (√s)=26)  total, 1.3 nb, </a:t>
            </a:r>
          </a:p>
          <a:p>
            <a:r>
              <a:rPr lang="en-US" sz="1400" b="1"/>
              <a:t>L=10</a:t>
            </a:r>
            <a:r>
              <a:rPr lang="en-US" sz="1400" b="1" baseline="30000"/>
              <a:t>30</a:t>
            </a:r>
            <a:r>
              <a:rPr lang="en-US" sz="1400" b="1"/>
              <a:t>cm</a:t>
            </a:r>
            <a:r>
              <a:rPr lang="en-US" sz="1400" b="1" baseline="30000"/>
              <a:t>-2</a:t>
            </a:r>
            <a:r>
              <a:rPr lang="en-US" sz="1400" b="1"/>
              <a:t>s</a:t>
            </a:r>
            <a:r>
              <a:rPr lang="en-US" sz="1400" b="1" baseline="30000"/>
              <a:t>-1</a:t>
            </a:r>
            <a:r>
              <a:rPr lang="en-US" sz="1400" b="1"/>
              <a:t>,ev# 7000</a:t>
            </a:r>
            <a:endParaRPr 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3"/>
          <p:cNvSpPr>
            <a:spLocks noGrp="1"/>
          </p:cNvSpPr>
          <p:nvPr>
            <p:ph type="sldNum" sz="quarter" idx="11"/>
          </p:nvPr>
        </p:nvSpPr>
        <p:spPr>
          <a:xfrm>
            <a:off x="3124200" y="6565900"/>
            <a:ext cx="28956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A06EF608-F447-455C-8C74-2D8F5AD6FD6F}" type="slidenum">
              <a:rPr lang="en-US" sz="1400"/>
              <a:pPr algn="ctr" eaLnBrk="1" hangingPunct="1"/>
              <a:t>44</a:t>
            </a:fld>
            <a:endParaRPr lang="en-US" sz="1400"/>
          </a:p>
        </p:txBody>
      </p:sp>
      <p:sp>
        <p:nvSpPr>
          <p:cNvPr id="96259" name="Title 1"/>
          <p:cNvSpPr txBox="1">
            <a:spLocks/>
          </p:cNvSpPr>
          <p:nvPr/>
        </p:nvSpPr>
        <p:spPr bwMode="auto">
          <a:xfrm>
            <a:off x="1371600" y="228600"/>
            <a:ext cx="6553200" cy="457200"/>
          </a:xfrm>
          <a:prstGeom prst="rect">
            <a:avLst/>
          </a:prstGeom>
          <a:solidFill>
            <a:schemeClr val="bg1"/>
          </a:solidFill>
          <a:ln w="9525">
            <a:solidFill>
              <a:schemeClr val="bg1"/>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ts val="200"/>
              </a:spcBef>
            </a:pPr>
            <a:r>
              <a:rPr lang="en-US" b="1">
                <a:solidFill>
                  <a:srgbClr val="190EFF"/>
                </a:solidFill>
                <a:sym typeface="Arial" pitchFamily="34" charset="0"/>
              </a:rPr>
              <a:t>Planned  Drell-Yan Experiments</a:t>
            </a:r>
            <a:endParaRPr lang="en-US" b="1">
              <a:solidFill>
                <a:srgbClr val="A50021"/>
              </a:solidFill>
              <a:sym typeface="Arial" pitchFamily="34" charset="0"/>
            </a:endParaRPr>
          </a:p>
        </p:txBody>
      </p:sp>
      <p:graphicFrame>
        <p:nvGraphicFramePr>
          <p:cNvPr id="8" name="Content Placeholder 10"/>
          <p:cNvGraphicFramePr>
            <a:graphicFrameLocks noGrp="1"/>
          </p:cNvGraphicFramePr>
          <p:nvPr/>
        </p:nvGraphicFramePr>
        <p:xfrm>
          <a:off x="152400" y="998538"/>
          <a:ext cx="8686800" cy="5249862"/>
        </p:xfrm>
        <a:graphic>
          <a:graphicData uri="http://schemas.openxmlformats.org/drawingml/2006/table">
            <a:tbl>
              <a:tblPr/>
              <a:tblGrid>
                <a:gridCol w="1600200"/>
                <a:gridCol w="822325"/>
                <a:gridCol w="1982788"/>
                <a:gridCol w="1684337"/>
                <a:gridCol w="1522413"/>
                <a:gridCol w="1074737"/>
              </a:tblGrid>
              <a:tr h="385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FFFF"/>
                          </a:solidFill>
                          <a:effectLst/>
                          <a:latin typeface="Arial" pitchFamily="34" charset="0"/>
                          <a:ea typeface="ＭＳ Ｐゴシック" pitchFamily="34" charset="-128"/>
                        </a:rPr>
                        <a:t>experiment</a:t>
                      </a:r>
                      <a:endParaRPr kumimoji="0" lang="en-US" sz="1000" b="1" i="0" u="none" strike="noStrike" cap="none" normalizeH="0" baseline="0" smtClean="0">
                        <a:ln>
                          <a:noFill/>
                        </a:ln>
                        <a:solidFill>
                          <a:srgbClr val="FFFFFF"/>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FFFF"/>
                          </a:solidFill>
                          <a:effectLst/>
                          <a:latin typeface="Arial" pitchFamily="34" charset="0"/>
                          <a:ea typeface="ＭＳ Ｐゴシック" pitchFamily="34" charset="-128"/>
                        </a:rPr>
                        <a:t>particles</a:t>
                      </a:r>
                      <a:endParaRPr kumimoji="0" lang="en-US" sz="1000" b="1" i="0" u="none" strike="noStrike" cap="none" normalizeH="0" baseline="0" smtClean="0">
                        <a:ln>
                          <a:noFill/>
                        </a:ln>
                        <a:solidFill>
                          <a:srgbClr val="FFFFFF"/>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FFFF"/>
                          </a:solidFill>
                          <a:effectLst/>
                          <a:latin typeface="Arial" pitchFamily="34" charset="0"/>
                          <a:ea typeface="ＭＳ Ｐゴシック" pitchFamily="34" charset="-128"/>
                        </a:rPr>
                        <a:t>energy</a:t>
                      </a:r>
                      <a:endParaRPr kumimoji="0" lang="en-US" sz="1000" b="1" i="0" u="none" strike="noStrike" cap="none" normalizeH="0" baseline="0" smtClean="0">
                        <a:ln>
                          <a:noFill/>
                        </a:ln>
                        <a:solidFill>
                          <a:srgbClr val="FFFFFF"/>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FFFF"/>
                          </a:solidFill>
                          <a:effectLst/>
                          <a:latin typeface="Arial" pitchFamily="34" charset="0"/>
                          <a:ea typeface="ＭＳ Ｐゴシック" pitchFamily="34" charset="-128"/>
                        </a:rPr>
                        <a:t>x</a:t>
                      </a:r>
                      <a:r>
                        <a:rPr kumimoji="0" lang="en-US" sz="1000" b="1" i="0" u="none" strike="noStrike" cap="none" normalizeH="0" baseline="-25000" smtClean="0">
                          <a:ln>
                            <a:noFill/>
                          </a:ln>
                          <a:solidFill>
                            <a:srgbClr val="FFFFFF"/>
                          </a:solidFill>
                          <a:effectLst/>
                          <a:latin typeface="Arial" pitchFamily="34" charset="0"/>
                          <a:ea typeface="ＭＳ Ｐゴシック" pitchFamily="34" charset="-128"/>
                        </a:rPr>
                        <a:t>b</a:t>
                      </a:r>
                      <a:r>
                        <a:rPr kumimoji="0" lang="en-US" sz="1000" b="1" i="0" u="none" strike="noStrike" cap="none" normalizeH="0" baseline="0" smtClean="0">
                          <a:ln>
                            <a:noFill/>
                          </a:ln>
                          <a:solidFill>
                            <a:srgbClr val="FFFFFF"/>
                          </a:solidFill>
                          <a:effectLst/>
                          <a:latin typeface="Arial" pitchFamily="34" charset="0"/>
                          <a:ea typeface="ＭＳ Ｐゴシック" pitchFamily="34" charset="-128"/>
                        </a:rPr>
                        <a:t>  or  x</a:t>
                      </a:r>
                      <a:r>
                        <a:rPr kumimoji="0" lang="en-US" sz="1000" b="1" i="0" u="none" strike="noStrike" cap="none" normalizeH="0" baseline="-25000" smtClean="0">
                          <a:ln>
                            <a:noFill/>
                          </a:ln>
                          <a:solidFill>
                            <a:srgbClr val="FFFFFF"/>
                          </a:solidFill>
                          <a:effectLst/>
                          <a:latin typeface="Arial" pitchFamily="34" charset="0"/>
                          <a:ea typeface="ＭＳ Ｐゴシック" pitchFamily="34" charset="-128"/>
                        </a:rPr>
                        <a:t>t</a:t>
                      </a:r>
                      <a:r>
                        <a:rPr kumimoji="0" lang="en-US" sz="1000" b="1" i="0" u="none" strike="noStrike" cap="none" normalizeH="0" baseline="0" smtClean="0">
                          <a:ln>
                            <a:noFill/>
                          </a:ln>
                          <a:solidFill>
                            <a:srgbClr val="FFFFFF"/>
                          </a:solidFill>
                          <a:effectLst/>
                          <a:latin typeface="Arial" pitchFamily="34" charset="0"/>
                          <a:ea typeface="ＭＳ Ｐゴシック" pitchFamily="34" charset="-128"/>
                        </a:rPr>
                        <a:t>  </a:t>
                      </a:r>
                      <a:endParaRPr kumimoji="0" lang="en-US" sz="1000" b="1" i="0" u="none" strike="noStrike" cap="none" normalizeH="0" baseline="0" smtClean="0">
                        <a:ln>
                          <a:noFill/>
                        </a:ln>
                        <a:solidFill>
                          <a:srgbClr val="FFFFFF"/>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FFFF"/>
                          </a:solidFill>
                          <a:effectLst/>
                          <a:latin typeface="Arial" pitchFamily="34" charset="0"/>
                          <a:ea typeface="ＭＳ Ｐゴシック" pitchFamily="34" charset="-128"/>
                        </a:rPr>
                        <a:t>Luminosity</a:t>
                      </a:r>
                      <a:endParaRPr kumimoji="0" lang="en-US" sz="1000" b="1" i="0" u="none" strike="noStrike" cap="none" normalizeH="0" baseline="0" smtClean="0">
                        <a:ln>
                          <a:noFill/>
                        </a:ln>
                        <a:solidFill>
                          <a:srgbClr val="FFFFFF"/>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FFFF"/>
                          </a:solidFill>
                          <a:effectLst/>
                          <a:latin typeface="Arial" pitchFamily="34" charset="0"/>
                          <a:ea typeface="ＭＳ Ｐゴシック" pitchFamily="34" charset="-128"/>
                        </a:rPr>
                        <a:t>timeline</a:t>
                      </a:r>
                      <a:endParaRPr kumimoji="0" lang="en-US" sz="1000" b="1" i="0" u="none" strike="noStrike" cap="none" normalizeH="0" baseline="0" smtClean="0">
                        <a:ln>
                          <a:noFill/>
                        </a:ln>
                        <a:solidFill>
                          <a:srgbClr val="FFFFFF"/>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84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COMPASS</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(CERN)</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Symbol" pitchFamily="18" charset="2"/>
                          <a:ea typeface="ＭＳ Ｐゴシック" pitchFamily="34" charset="-128"/>
                          <a:cs typeface="Calibri" pitchFamily="34" charset="0"/>
                        </a:rPr>
                        <a:t>p</a:t>
                      </a:r>
                      <a:r>
                        <a:rPr kumimoji="0" lang="en-US" sz="1400" b="1" i="0" u="none" strike="noStrike" cap="none" normalizeH="0" baseline="50000" smtClean="0">
                          <a:ln>
                            <a:noFill/>
                          </a:ln>
                          <a:solidFill>
                            <a:srgbClr val="000000"/>
                          </a:solidFill>
                          <a:effectLst/>
                          <a:latin typeface="Times New Roman" pitchFamily="18" charset="0"/>
                          <a:ea typeface="ＭＳ Ｐゴシック" pitchFamily="34" charset="-128"/>
                          <a:cs typeface="Times New Roman" pitchFamily="18" charset="0"/>
                        </a:rPr>
                        <a:t>±</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p</a:t>
                      </a:r>
                      <a:r>
                        <a:rPr kumimoji="0" lang="en-US" sz="1400" b="1" i="0" u="none" strike="noStrike" cap="none" normalizeH="0" baseline="50000" smtClean="0">
                          <a:ln>
                            <a:noFill/>
                          </a:ln>
                          <a:solidFill>
                            <a:srgbClr val="000000"/>
                          </a:solidFill>
                          <a:effectLst/>
                          <a:latin typeface="Times New Roman" pitchFamily="18" charset="0"/>
                          <a:ea typeface="ＭＳ Ｐゴシック" pitchFamily="34" charset="-128"/>
                          <a:cs typeface="Times New Roman" pitchFamily="18" charset="0"/>
                        </a:rPr>
                        <a:t>↑</a:t>
                      </a:r>
                      <a:endParaRPr kumimoji="0" lang="en-US" sz="1400" b="1" i="0" u="none" strike="noStrike" cap="none" normalizeH="0" baseline="50000" smtClean="0">
                        <a:ln>
                          <a:noFill/>
                        </a:ln>
                        <a:solidFill>
                          <a:srgbClr val="222268"/>
                        </a:solidFill>
                        <a:effectLst/>
                        <a:latin typeface="Times New Roman" pitchFamily="18" charset="0"/>
                        <a:ea typeface="ＭＳ Ｐゴシック" pitchFamily="34" charset="-128"/>
                        <a:cs typeface="Times New Roman" pitchFamily="18"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160 GeV</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sym typeface="Symbol" pitchFamily="18" charset="2"/>
                        </a:rPr>
                        <a:t>s = 17.4 GeV</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x</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cs typeface="Calibri" pitchFamily="34" charset="0"/>
                        </a:rPr>
                        <a:t>t</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0.2 – 0.3</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2 x 10</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33</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cm</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s</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-1</a:t>
                      </a:r>
                      <a:endParaRPr kumimoji="0" lang="en-US" sz="1400" b="1" i="0" u="none" strike="noStrike" cap="none" normalizeH="0" baseline="3000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2015, 2018</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84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PAX</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(FAIR)</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p</a:t>
                      </a:r>
                      <a:r>
                        <a:rPr kumimoji="0" lang="en-US" sz="1400" b="1" i="0" u="none" strike="noStrike" cap="none" normalizeH="0" baseline="50000" smtClean="0">
                          <a:ln>
                            <a:noFill/>
                          </a:ln>
                          <a:solidFill>
                            <a:srgbClr val="000000"/>
                          </a:solidFill>
                          <a:effectLst/>
                          <a:latin typeface="Times New Roman" pitchFamily="18" charset="0"/>
                          <a:ea typeface="ＭＳ Ｐゴシック" pitchFamily="34" charset="-128"/>
                          <a:cs typeface="Times New Roman" pitchFamily="18" charset="0"/>
                        </a:rPr>
                        <a:t>↑</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 </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p</a:t>
                      </a:r>
                      <a:r>
                        <a:rPr kumimoji="0" lang="en-US" sz="1400" b="1" i="0" u="none" strike="noStrike" cap="none" normalizeH="0" baseline="-25000" smtClean="0">
                          <a:ln>
                            <a:noFill/>
                          </a:ln>
                          <a:solidFill>
                            <a:srgbClr val="000000"/>
                          </a:solidFill>
                          <a:effectLst/>
                          <a:latin typeface="Times New Roman" pitchFamily="18" charset="0"/>
                          <a:ea typeface="ＭＳ Ｐゴシック" pitchFamily="34" charset="-128"/>
                          <a:cs typeface="Times New Roman" pitchFamily="18" charset="0"/>
                        </a:rPr>
                        <a:t>bar</a:t>
                      </a:r>
                      <a:endParaRPr kumimoji="0" lang="en-US" sz="1400" b="1" i="0" u="none" strike="noStrike" cap="none" normalizeH="0" baseline="30000" smtClean="0">
                        <a:ln>
                          <a:noFill/>
                        </a:ln>
                        <a:solidFill>
                          <a:srgbClr val="222268"/>
                        </a:solidFill>
                        <a:effectLst/>
                        <a:latin typeface="Times New Roman" pitchFamily="18" charset="0"/>
                        <a:ea typeface="ＭＳ Ｐゴシック" pitchFamily="34" charset="-128"/>
                        <a:cs typeface="Times New Roman" pitchFamily="18"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collider</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sym typeface="Symbol" pitchFamily="18" charset="2"/>
                        </a:rPr>
                        <a:t>s = 14 GeV</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x</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cs typeface="Calibri" pitchFamily="34" charset="0"/>
                        </a:rPr>
                        <a:t>b</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0.1 – 0.9</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2 x 10</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30</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cm</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s</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-1</a:t>
                      </a:r>
                      <a:endParaRPr kumimoji="0" lang="en-US" sz="1400" b="1" i="0" u="none" strike="noStrike" cap="none" normalizeH="0" baseline="3000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&gt;2017</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84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PANDA</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(FAIR)</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p</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cs typeface="Calibri" pitchFamily="34" charset="0"/>
                        </a:rPr>
                        <a:t>bar  </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cs typeface="Calibri" pitchFamily="34" charset="0"/>
                        </a:rPr>
                        <a:t>  </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p</a:t>
                      </a:r>
                      <a:r>
                        <a:rPr kumimoji="0" lang="en-US" sz="1400" b="1" i="0" u="none" strike="noStrike" cap="none" normalizeH="0" baseline="50000" smtClean="0">
                          <a:ln>
                            <a:noFill/>
                          </a:ln>
                          <a:solidFill>
                            <a:srgbClr val="000000"/>
                          </a:solidFill>
                          <a:effectLst/>
                          <a:latin typeface="Times New Roman" pitchFamily="18" charset="0"/>
                          <a:ea typeface="ＭＳ Ｐゴシック" pitchFamily="34" charset="-128"/>
                          <a:cs typeface="Times New Roman" pitchFamily="18" charset="0"/>
                        </a:rPr>
                        <a:t>↑</a:t>
                      </a:r>
                      <a:endParaRPr kumimoji="0" lang="en-US" sz="1400" b="1" i="0" u="none" strike="noStrike" cap="none" normalizeH="0" baseline="30000" smtClean="0">
                        <a:ln>
                          <a:noFill/>
                        </a:ln>
                        <a:solidFill>
                          <a:srgbClr val="222268"/>
                        </a:solidFill>
                        <a:effectLst/>
                        <a:latin typeface="Times New Roman" pitchFamily="18" charset="0"/>
                        <a:ea typeface="ＭＳ Ｐゴシック" pitchFamily="34" charset="-128"/>
                        <a:cs typeface="Times New Roman" pitchFamily="18"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15 GeV</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sym typeface="Symbol" pitchFamily="18" charset="2"/>
                        </a:rPr>
                        <a:t>s = 5.5 GeV</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x</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cs typeface="Calibri" pitchFamily="34" charset="0"/>
                        </a:rPr>
                        <a:t>t</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0.2 – 0.4</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2 x 10</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32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cm</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s</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-1</a:t>
                      </a:r>
                      <a:endParaRPr kumimoji="0" lang="en-US" sz="1400" b="1" i="0" u="none" strike="noStrike" cap="none" normalizeH="0" baseline="3000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&gt;2016</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461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NICA</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(JINR)</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p</a:t>
                      </a:r>
                      <a:r>
                        <a:rPr kumimoji="0" lang="en-US" sz="1400" b="1" i="0" u="none" strike="noStrike" cap="none" normalizeH="0" baseline="50000" smtClean="0">
                          <a:ln>
                            <a:noFill/>
                          </a:ln>
                          <a:solidFill>
                            <a:srgbClr val="000000"/>
                          </a:solidFill>
                          <a:effectLst/>
                          <a:latin typeface="Times New Roman" pitchFamily="18" charset="0"/>
                          <a:ea typeface="ＭＳ Ｐゴシック" pitchFamily="34" charset="-128"/>
                          <a:cs typeface="Times New Roman" pitchFamily="18" charset="0"/>
                        </a:rPr>
                        <a:t>↑</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 </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p</a:t>
                      </a:r>
                      <a:endParaRPr kumimoji="0" lang="en-US" sz="1400" b="1" i="0" u="none" strike="noStrike" cap="none" normalizeH="0" baseline="3000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collider</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sym typeface="Symbol" pitchFamily="18" charset="2"/>
                        </a:rPr>
                        <a:t>s = 20 GeV</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x</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cs typeface="Calibri" pitchFamily="34" charset="0"/>
                        </a:rPr>
                        <a:t>b</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0.1 – 0.8</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1 x 10</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30</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cm</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s</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-1</a:t>
                      </a:r>
                      <a:endParaRPr kumimoji="0" lang="en-US" sz="1400" b="1" i="0" u="none" strike="noStrike" cap="none" normalizeH="0" baseline="3000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&gt;2014</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84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PHENIX</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(RHIC)</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p</a:t>
                      </a:r>
                      <a:r>
                        <a:rPr kumimoji="0" lang="en-US" sz="1400" b="1" i="0" u="none" strike="noStrike" cap="none" normalizeH="0" baseline="50000" smtClean="0">
                          <a:ln>
                            <a:noFill/>
                          </a:ln>
                          <a:solidFill>
                            <a:srgbClr val="000000"/>
                          </a:solidFill>
                          <a:effectLst/>
                          <a:latin typeface="Times New Roman" pitchFamily="18" charset="0"/>
                          <a:ea typeface="ＭＳ Ｐゴシック" pitchFamily="34" charset="-128"/>
                          <a:cs typeface="Times New Roman" pitchFamily="18" charset="0"/>
                        </a:rPr>
                        <a:t>↑</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 </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p</a:t>
                      </a:r>
                      <a:endParaRPr kumimoji="0" lang="en-US" sz="1400" b="1" i="0" u="none" strike="noStrike" cap="none" normalizeH="0" baseline="3000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collider</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sym typeface="Symbol" pitchFamily="18" charset="2"/>
                        </a:rPr>
                        <a:t>s = 500 GeV</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x</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cs typeface="Calibri" pitchFamily="34" charset="0"/>
                        </a:rPr>
                        <a:t>b</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0.05 – 0.1</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2 x 10</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32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cm</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s</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-1</a:t>
                      </a:r>
                      <a:endParaRPr kumimoji="0" lang="en-US" sz="1400" b="1" i="0" u="none" strike="noStrike" cap="none" normalizeH="0" baseline="3000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&gt;2018</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84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RHIC internal</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target </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p</a:t>
                      </a:r>
                      <a:r>
                        <a:rPr kumimoji="0" lang="en-US" sz="1400" b="1" i="0" u="none" strike="noStrike" cap="none" normalizeH="0" baseline="50000" smtClean="0">
                          <a:ln>
                            <a:noFill/>
                          </a:ln>
                          <a:solidFill>
                            <a:srgbClr val="000000"/>
                          </a:solidFill>
                          <a:effectLst/>
                          <a:latin typeface="Times New Roman" pitchFamily="18" charset="0"/>
                          <a:ea typeface="ＭＳ Ｐゴシック" pitchFamily="34" charset="-128"/>
                          <a:cs typeface="Times New Roman" pitchFamily="18" charset="0"/>
                        </a:rPr>
                        <a:t>↑</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 </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p</a:t>
                      </a:r>
                      <a:endParaRPr kumimoji="0" lang="en-US" sz="1400" b="1" i="0" u="none" strike="noStrike" cap="none" normalizeH="0" baseline="3000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250 GeV</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sym typeface="Symbol" pitchFamily="18" charset="2"/>
                        </a:rPr>
                        <a:t>s = 22 GeV</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x</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cs typeface="Calibri" pitchFamily="34" charset="0"/>
                        </a:rPr>
                        <a:t>b</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0.25 – 0.4</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2 x 10</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33</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cm</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s</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-1</a:t>
                      </a:r>
                      <a:endParaRPr kumimoji="0" lang="en-US" sz="1400" b="1" i="0" u="none" strike="noStrike" cap="none" normalizeH="0" baseline="3000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&gt;2018</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461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SeaQuest  (unpol.)</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(FNAL)</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p</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 </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p</a:t>
                      </a:r>
                      <a:endParaRPr kumimoji="0" lang="en-US" sz="1400" b="1" i="0" u="none" strike="noStrike" cap="none" normalizeH="0" baseline="3000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120 GeV</a:t>
                      </a:r>
                      <a:b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sym typeface="Symbol" pitchFamily="18" charset="2"/>
                        </a:rPr>
                        <a:t>s = 15 GeV</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x</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cs typeface="Calibri" pitchFamily="34" charset="0"/>
                        </a:rPr>
                        <a:t>b</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0.35 – 0.85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x</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cs typeface="Calibri" pitchFamily="34" charset="0"/>
                        </a:rPr>
                        <a:t>t</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 0.1 – 0.45</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3.4 x 10</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35</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cm</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 s</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cs typeface="Calibri" pitchFamily="34" charset="0"/>
                        </a:rPr>
                        <a:t>-1</a:t>
                      </a:r>
                      <a:endParaRPr kumimoji="0" lang="en-US" sz="1400" b="1" i="0" u="none" strike="noStrike" cap="none" normalizeH="0" baseline="3000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cs typeface="Calibri" pitchFamily="34" charset="0"/>
                        </a:rPr>
                        <a:t>2013 - 2015</a:t>
                      </a:r>
                      <a:endParaRPr kumimoji="0" lang="en-US" sz="1400" b="1" i="0" u="none" strike="noStrike" cap="none" normalizeH="0" baseline="0" smtClean="0">
                        <a:ln>
                          <a:noFill/>
                        </a:ln>
                        <a:solidFill>
                          <a:srgbClr val="222268"/>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5461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polDY</a:t>
                      </a:r>
                      <a:r>
                        <a:rPr kumimoji="0" lang="en-US" sz="1400" b="1" i="0"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
                      </a:r>
                      <a:b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(FNAL)</a:t>
                      </a: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p</a:t>
                      </a:r>
                      <a:r>
                        <a:rPr kumimoji="0" lang="en-US" sz="1400" b="1" i="0" u="none" strike="noStrike" cap="none" normalizeH="0" baseline="50000" smtClean="0">
                          <a:ln>
                            <a:noFill/>
                          </a:ln>
                          <a:solidFill>
                            <a:schemeClr val="tx1"/>
                          </a:solidFill>
                          <a:effectLst/>
                          <a:latin typeface="Times New Roman" pitchFamily="18" charset="0"/>
                          <a:ea typeface="ＭＳ Ｐゴシック" pitchFamily="34" charset="-128"/>
                          <a:cs typeface="Times New Roman" pitchFamily="18" charset="0"/>
                        </a:rPr>
                        <a:t>↑</a:t>
                      </a:r>
                      <a:r>
                        <a:rPr kumimoji="0" lang="en-US" sz="1400" b="1" i="0"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 </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 + p</a:t>
                      </a:r>
                      <a:endParaRPr kumimoji="0" lang="en-US" sz="1400" b="1" i="0"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120 GeV</a:t>
                      </a:r>
                      <a:b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b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sym typeface="Symbol" pitchFamily="18" charset="2"/>
                        </a:rPr>
                        <a:t>s = 15 GeV</a:t>
                      </a:r>
                      <a:endPar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x</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cs typeface="Calibri" pitchFamily="34" charset="0"/>
                        </a:rPr>
                        <a:t>b</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 = 0.35 – 0.85</a:t>
                      </a: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2 x 10</a:t>
                      </a:r>
                      <a:r>
                        <a:rPr kumimoji="0" lang="en-US" sz="1400" b="1" i="0"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35</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 cm</a:t>
                      </a:r>
                      <a:r>
                        <a:rPr kumimoji="0" lang="en-US" sz="1400" b="1" i="0"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-2</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 s</a:t>
                      </a:r>
                      <a:r>
                        <a:rPr kumimoji="0" lang="en-US" sz="1400" b="1" i="0"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-1</a:t>
                      </a: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&gt;2016</a:t>
                      </a: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33"/>
                    </a:solid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smtClean="0">
                        <a:ln>
                          <a:noFill/>
                        </a:ln>
                        <a:solidFill>
                          <a:schemeClr val="tx1"/>
                        </a:solidFill>
                        <a:effectLst/>
                        <a:latin typeface="Calibri" pitchFamily="34" charset="0"/>
                        <a:ea typeface="ＭＳ Ｐゴシック" pitchFamily="34" charset="-128"/>
                        <a:cs typeface="Calibri" pitchFamily="34" charset="0"/>
                      </a:endParaRP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33"/>
                    </a:solidFill>
                  </a:tcPr>
                </a:tc>
                <a:tc gridSpan="5">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 </a:t>
                      </a:r>
                      <a:r>
                        <a:rPr kumimoji="0" lang="en-US" sz="1200" b="1" i="1"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L= 1 x 10</a:t>
                      </a:r>
                      <a:r>
                        <a:rPr kumimoji="0" lang="en-US" sz="1200" b="1" i="1"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36</a:t>
                      </a:r>
                      <a:r>
                        <a:rPr kumimoji="0" lang="en-US" sz="1200" b="1" i="1"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 cm</a:t>
                      </a:r>
                      <a:r>
                        <a:rPr kumimoji="0" lang="en-US" sz="1200" b="1" i="1"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-2</a:t>
                      </a:r>
                      <a:r>
                        <a:rPr kumimoji="0" lang="en-US" sz="1200" b="1" i="1"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 s</a:t>
                      </a:r>
                      <a:r>
                        <a:rPr kumimoji="0" lang="en-US" sz="1200" b="1" i="1"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-1 </a:t>
                      </a:r>
                      <a:r>
                        <a:rPr kumimoji="0" lang="en-US" sz="1200" b="1" i="1"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(LH</a:t>
                      </a:r>
                      <a:r>
                        <a:rPr kumimoji="0" lang="en-US" sz="1200" b="1" i="1" u="none" strike="noStrike" cap="none" normalizeH="0" baseline="-25000" smtClean="0">
                          <a:ln>
                            <a:noFill/>
                          </a:ln>
                          <a:solidFill>
                            <a:schemeClr val="tx1"/>
                          </a:solidFill>
                          <a:effectLst/>
                          <a:latin typeface="Calibri" pitchFamily="34" charset="0"/>
                          <a:ea typeface="ＭＳ Ｐゴシック" pitchFamily="34" charset="-128"/>
                          <a:cs typeface="Calibri" pitchFamily="34" charset="0"/>
                        </a:rPr>
                        <a:t>2</a:t>
                      </a:r>
                      <a:r>
                        <a:rPr kumimoji="0" lang="en-US" sz="1200" b="1" i="1"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 tgt limited)   /  L= 2 x 10</a:t>
                      </a:r>
                      <a:r>
                        <a:rPr kumimoji="0" lang="en-US" sz="1200" b="1" i="1"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35</a:t>
                      </a:r>
                      <a:r>
                        <a:rPr kumimoji="0" lang="en-US" sz="1200" b="1" i="1"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 cm</a:t>
                      </a:r>
                      <a:r>
                        <a:rPr kumimoji="0" lang="en-US" sz="1200" b="1" i="1"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-2</a:t>
                      </a:r>
                      <a:r>
                        <a:rPr kumimoji="0" lang="en-US" sz="1200" b="1" i="1"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 s</a:t>
                      </a:r>
                      <a:r>
                        <a:rPr kumimoji="0" lang="en-US" sz="1200" b="1" i="1" u="none" strike="noStrike" cap="none" normalizeH="0" baseline="30000" smtClean="0">
                          <a:ln>
                            <a:noFill/>
                          </a:ln>
                          <a:solidFill>
                            <a:schemeClr val="tx1"/>
                          </a:solidFill>
                          <a:effectLst/>
                          <a:latin typeface="Calibri" pitchFamily="34" charset="0"/>
                          <a:ea typeface="ＭＳ Ｐゴシック" pitchFamily="34" charset="-128"/>
                          <a:cs typeface="Calibri" pitchFamily="34" charset="0"/>
                        </a:rPr>
                        <a:t>-1 </a:t>
                      </a:r>
                      <a:r>
                        <a:rPr kumimoji="0" lang="en-US" sz="1200" b="1" i="1" u="none" strike="noStrike" cap="none" normalizeH="0" baseline="0" smtClean="0">
                          <a:ln>
                            <a:noFill/>
                          </a:ln>
                          <a:solidFill>
                            <a:schemeClr val="tx1"/>
                          </a:solidFill>
                          <a:effectLst/>
                          <a:latin typeface="Calibri" pitchFamily="34" charset="0"/>
                          <a:ea typeface="ＭＳ Ｐゴシック" pitchFamily="34" charset="-128"/>
                          <a:cs typeface="Calibri" pitchFamily="34" charset="0"/>
                        </a:rPr>
                        <a:t>(10% of MI beam limited) </a:t>
                      </a:r>
                    </a:p>
                  </a:txBody>
                  <a:tcPr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33"/>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Screen shot 2012-10-18 at 11.22.0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42322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9728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040F455-BF6B-492F-A5E5-A6C137CA1853}" type="slidenum">
              <a:rPr lang="en-US" sz="1400"/>
              <a:pPr eaLnBrk="1" hangingPunct="1"/>
              <a:t>45</a:t>
            </a:fld>
            <a:endParaRPr lang="en-US" sz="1400"/>
          </a:p>
        </p:txBody>
      </p:sp>
      <p:sp>
        <p:nvSpPr>
          <p:cNvPr id="513026" name="Rectangle 2"/>
          <p:cNvSpPr>
            <a:spLocks noGrp="1" noChangeArrowheads="1"/>
          </p:cNvSpPr>
          <p:nvPr>
            <p:ph type="title"/>
          </p:nvPr>
        </p:nvSpPr>
        <p:spPr>
          <a:xfrm>
            <a:off x="533400" y="228600"/>
            <a:ext cx="8382000" cy="381000"/>
          </a:xfrm>
        </p:spPr>
        <p:txBody>
          <a:bodyPr/>
          <a:lstStyle/>
          <a:p>
            <a:pPr eaLnBrk="1" hangingPunct="1">
              <a:defRPr/>
            </a:pPr>
            <a:r>
              <a:rPr lang="en-US" sz="3000">
                <a:effectLst>
                  <a:outerShdw blurRad="38100" dist="38100" dir="2700000" algn="tl">
                    <a:srgbClr val="DDDDDD"/>
                  </a:outerShdw>
                </a:effectLst>
              </a:rPr>
              <a:t>Logitudinally polarized Target SSA</a:t>
            </a:r>
          </a:p>
        </p:txBody>
      </p:sp>
      <p:sp>
        <p:nvSpPr>
          <p:cNvPr id="513029" name="Text Box 5"/>
          <p:cNvSpPr txBox="1">
            <a:spLocks noChangeArrowheads="1"/>
          </p:cNvSpPr>
          <p:nvPr/>
        </p:nvSpPr>
        <p:spPr bwMode="auto">
          <a:xfrm>
            <a:off x="1219200" y="5867400"/>
            <a:ext cx="6934200" cy="584200"/>
          </a:xfrm>
          <a:prstGeom prst="rect">
            <a:avLst/>
          </a:prstGeom>
          <a:solidFill>
            <a:srgbClr val="FFFF99"/>
          </a:solidFill>
          <a:ln w="9525">
            <a:solidFill>
              <a:schemeClr val="tx1"/>
            </a:solidFill>
            <a:miter lim="800000"/>
            <a:headEnd/>
            <a:tailEnd/>
          </a:ln>
          <a:effectLst/>
        </p:spPr>
        <p:txBody>
          <a:bodyPr>
            <a:spAutoFit/>
          </a:bodyPr>
          <a:lstStyle/>
          <a:p>
            <a:pPr>
              <a:defRPr/>
            </a:pPr>
            <a:r>
              <a:rPr lang="en-US" sz="1600" dirty="0">
                <a:latin typeface="+mj-lt"/>
                <a:ea typeface="+mn-ea"/>
              </a:rPr>
              <a:t>The </a:t>
            </a:r>
            <a:r>
              <a:rPr lang="en-US" sz="1600" dirty="0" err="1">
                <a:latin typeface="+mj-lt"/>
                <a:ea typeface="+mn-ea"/>
              </a:rPr>
              <a:t>sin</a:t>
            </a:r>
            <a:r>
              <a:rPr lang="en-US" sz="1600" dirty="0" err="1">
                <a:latin typeface="Symbol"/>
                <a:ea typeface="+mn-ea"/>
              </a:rPr>
              <a:t>f</a:t>
            </a:r>
            <a:r>
              <a:rPr lang="en-US" sz="1600" dirty="0">
                <a:latin typeface="Symbol"/>
                <a:ea typeface="+mn-ea"/>
              </a:rPr>
              <a:t> </a:t>
            </a:r>
            <a:r>
              <a:rPr lang="en-US" sz="1600" dirty="0">
                <a:latin typeface="+mj-lt"/>
                <a:ea typeface="+mn-ea"/>
              </a:rPr>
              <a:t>moments of  </a:t>
            </a:r>
            <a:r>
              <a:rPr lang="en-US" sz="1600" dirty="0">
                <a:latin typeface="Symbol"/>
                <a:ea typeface="+mn-ea"/>
              </a:rPr>
              <a:t>p</a:t>
            </a:r>
            <a:r>
              <a:rPr lang="en-US" sz="1600" baseline="30000" dirty="0">
                <a:latin typeface="Symbol"/>
                <a:ea typeface="+mn-ea"/>
              </a:rPr>
              <a:t>0</a:t>
            </a:r>
            <a:r>
              <a:rPr lang="en-US" sz="1600" dirty="0">
                <a:latin typeface="Symbol"/>
                <a:ea typeface="+mn-ea"/>
              </a:rPr>
              <a:t> </a:t>
            </a:r>
            <a:r>
              <a:rPr lang="en-US" sz="1600" dirty="0">
                <a:latin typeface="+mj-lt"/>
                <a:ea typeface="+mn-ea"/>
              </a:rPr>
              <a:t>and </a:t>
            </a:r>
            <a:r>
              <a:rPr lang="en-US" sz="1600" dirty="0">
                <a:latin typeface="Symbol"/>
                <a:ea typeface="+mn-ea"/>
              </a:rPr>
              <a:t>p</a:t>
            </a:r>
            <a:r>
              <a:rPr lang="en-US" sz="1600" baseline="30000" dirty="0">
                <a:latin typeface="Symbol"/>
                <a:ea typeface="+mn-ea"/>
              </a:rPr>
              <a:t>+</a:t>
            </a:r>
            <a:r>
              <a:rPr lang="en-US" sz="1600" dirty="0">
                <a:latin typeface="Symbol"/>
                <a:ea typeface="+mn-ea"/>
              </a:rPr>
              <a:t> </a:t>
            </a:r>
            <a:r>
              <a:rPr lang="en-US" sz="1600" dirty="0">
                <a:latin typeface="+mj-lt"/>
                <a:ea typeface="+mn-ea"/>
              </a:rPr>
              <a:t>of  target SSA comparable, while  </a:t>
            </a:r>
          </a:p>
          <a:p>
            <a:pPr>
              <a:defRPr/>
            </a:pPr>
            <a:r>
              <a:rPr lang="en-US" sz="1600" dirty="0">
                <a:latin typeface="Symbol"/>
                <a:ea typeface="+mn-ea"/>
              </a:rPr>
              <a:t>p- </a:t>
            </a:r>
            <a:r>
              <a:rPr lang="en-US" sz="1600" dirty="0">
                <a:latin typeface="+mj-lt"/>
                <a:ea typeface="+mn-ea"/>
              </a:rPr>
              <a:t>SSA seem to have an opposite to </a:t>
            </a:r>
            <a:r>
              <a:rPr lang="en-US" sz="1600" dirty="0">
                <a:latin typeface="Symbol"/>
                <a:ea typeface="+mn-ea"/>
              </a:rPr>
              <a:t>p</a:t>
            </a:r>
            <a:r>
              <a:rPr lang="en-US" sz="1600" baseline="30000" dirty="0">
                <a:latin typeface="Symbol"/>
                <a:ea typeface="+mn-ea"/>
              </a:rPr>
              <a:t>0/+</a:t>
            </a:r>
            <a:r>
              <a:rPr lang="en-US" sz="1600" dirty="0">
                <a:latin typeface="+mj-lt"/>
                <a:ea typeface="+mn-ea"/>
              </a:rPr>
              <a:t> sign at CLAS (also HERMES)</a:t>
            </a:r>
          </a:p>
        </p:txBody>
      </p:sp>
      <p:pic>
        <p:nvPicPr>
          <p:cNvPr id="97287" name="Picture 14" descr="hermes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524000"/>
            <a:ext cx="425450" cy="3143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7288" name="Picture 32" descr="txp_fi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3048000" y="838200"/>
            <a:ext cx="2133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5"/>
          <p:cNvGrpSpPr>
            <a:grpSpLocks/>
          </p:cNvGrpSpPr>
          <p:nvPr/>
        </p:nvGrpSpPr>
        <p:grpSpPr bwMode="auto">
          <a:xfrm>
            <a:off x="5791200" y="1704975"/>
            <a:ext cx="3200400" cy="1998663"/>
            <a:chOff x="5791200" y="1704975"/>
            <a:chExt cx="3200400" cy="1998663"/>
          </a:xfrm>
        </p:grpSpPr>
        <p:sp>
          <p:nvSpPr>
            <p:cNvPr id="97301" name="Text Box 27"/>
            <p:cNvSpPr txBox="1">
              <a:spLocks noChangeArrowheads="1"/>
            </p:cNvSpPr>
            <p:nvPr/>
          </p:nvSpPr>
          <p:spPr bwMode="auto">
            <a:xfrm>
              <a:off x="7467600" y="3457575"/>
              <a:ext cx="1397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Kotzinian et al (1999)</a:t>
              </a:r>
            </a:p>
          </p:txBody>
        </p:sp>
        <p:pic>
          <p:nvPicPr>
            <p:cNvPr id="97302" name="Picture 16"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29241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a:cxnSpLocks noChangeShapeType="1"/>
            </p:cNvCxnSpPr>
            <p:nvPr/>
          </p:nvCxnSpPr>
          <p:spPr bwMode="auto">
            <a:xfrm>
              <a:off x="7843838" y="2314575"/>
              <a:ext cx="461962" cy="6096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7304" name="Picture 2"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1704975"/>
              <a:ext cx="26463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6705600" y="2314575"/>
            <a:ext cx="2362200" cy="2943225"/>
            <a:chOff x="6705600" y="1905000"/>
            <a:chExt cx="2362200" cy="2943225"/>
          </a:xfrm>
        </p:grpSpPr>
        <p:cxnSp>
          <p:nvCxnSpPr>
            <p:cNvPr id="34" name="Straight Connector 33"/>
            <p:cNvCxnSpPr>
              <a:cxnSpLocks noChangeShapeType="1"/>
            </p:cNvCxnSpPr>
            <p:nvPr/>
          </p:nvCxnSpPr>
          <p:spPr bwMode="auto">
            <a:xfrm>
              <a:off x="6705600" y="1905000"/>
              <a:ext cx="609600" cy="2362200"/>
            </a:xfrm>
            <a:prstGeom prst="line">
              <a:avLst/>
            </a:prstGeom>
            <a:noFill/>
            <a:ln w="25400">
              <a:solidFill>
                <a:srgbClr val="0000FF"/>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7300" name="Picture 8"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4419600"/>
              <a:ext cx="20574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p:cNvSpPr>
            <a:spLocks noChangeArrowheads="1"/>
          </p:cNvSpPr>
          <p:nvPr/>
        </p:nvSpPr>
        <p:spPr bwMode="auto">
          <a:xfrm>
            <a:off x="8001000" y="1993900"/>
            <a:ext cx="304800" cy="2286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a:solidFill>
                <a:schemeClr val="lt1"/>
              </a:solidFill>
              <a:latin typeface="+mn-lt"/>
              <a:ea typeface="+mn-ea"/>
            </a:endParaRPr>
          </a:p>
        </p:txBody>
      </p:sp>
      <p:sp>
        <p:nvSpPr>
          <p:cNvPr id="42" name="Rectangle 41"/>
          <p:cNvSpPr>
            <a:spLocks noChangeArrowheads="1"/>
          </p:cNvSpPr>
          <p:nvPr/>
        </p:nvSpPr>
        <p:spPr bwMode="auto">
          <a:xfrm>
            <a:off x="6553200" y="2001838"/>
            <a:ext cx="304800" cy="2286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a:solidFill>
                <a:schemeClr val="lt1"/>
              </a:solidFill>
              <a:latin typeface="+mn-lt"/>
              <a:ea typeface="+mn-ea"/>
            </a:endParaRPr>
          </a:p>
        </p:txBody>
      </p:sp>
      <p:sp>
        <p:nvSpPr>
          <p:cNvPr id="43" name="Rectangle 42"/>
          <p:cNvSpPr>
            <a:spLocks noChangeArrowheads="1"/>
          </p:cNvSpPr>
          <p:nvPr/>
        </p:nvSpPr>
        <p:spPr bwMode="auto">
          <a:xfrm>
            <a:off x="7086600" y="1993900"/>
            <a:ext cx="304800" cy="2286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a:solidFill>
                <a:schemeClr val="lt1"/>
              </a:solidFill>
              <a:latin typeface="+mn-lt"/>
              <a:ea typeface="+mn-ea"/>
            </a:endParaRPr>
          </a:p>
        </p:txBody>
      </p:sp>
      <p:sp>
        <p:nvSpPr>
          <p:cNvPr id="97294" name="Rectangle 13"/>
          <p:cNvSpPr>
            <a:spLocks noChangeArrowheads="1"/>
          </p:cNvSpPr>
          <p:nvPr/>
        </p:nvSpPr>
        <p:spPr bwMode="auto">
          <a:xfrm>
            <a:off x="3124200" y="2438400"/>
            <a:ext cx="1176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 </a:t>
            </a:r>
            <a:r>
              <a:rPr lang="en-US" sz="1000"/>
              <a:t>hep-ex/0104005 </a:t>
            </a:r>
          </a:p>
        </p:txBody>
      </p:sp>
      <p:pic>
        <p:nvPicPr>
          <p:cNvPr id="97295" name="Picture 6"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73063" y="4046537"/>
            <a:ext cx="717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6" name="Picture 20" descr="Screen shot 2012-10-18 at 1.37.01 P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43000" y="3581400"/>
            <a:ext cx="297656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7" name="Picture 22"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614988"/>
            <a:ext cx="182563"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8" name="TextBox 37"/>
          <p:cNvSpPr txBox="1">
            <a:spLocks noChangeArrowheads="1"/>
          </p:cNvSpPr>
          <p:nvPr/>
        </p:nvSpPr>
        <p:spPr bwMode="auto">
          <a:xfrm>
            <a:off x="2286000" y="5157788"/>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CLAS PRELIMINARY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3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9" grpId="0" animBg="1"/>
      <p:bldP spid="4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2362200" y="76200"/>
            <a:ext cx="548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fr-BE" sz="3800">
                <a:latin typeface="Tahoma" pitchFamily="34" charset="0"/>
                <a:cs typeface="Tahoma" pitchFamily="34" charset="0"/>
              </a:rPr>
              <a:t>Kinetic vs Canonic</a:t>
            </a:r>
            <a:endParaRPr lang="fr-FR" sz="3800">
              <a:latin typeface="Tahoma" pitchFamily="34" charset="0"/>
              <a:cs typeface="Tahoma" pitchFamily="34" charset="0"/>
            </a:endParaRPr>
          </a:p>
        </p:txBody>
      </p:sp>
      <p:sp>
        <p:nvSpPr>
          <p:cNvPr id="99331" name="Rectangle 30"/>
          <p:cNvSpPr>
            <a:spLocks noChangeArrowheads="1"/>
          </p:cNvSpPr>
          <p:nvPr/>
        </p:nvSpPr>
        <p:spPr bwMode="auto">
          <a:xfrm>
            <a:off x="381000" y="1371600"/>
            <a:ext cx="8610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t>Kinetic momentum </a:t>
            </a:r>
            <a:r>
              <a:rPr lang="en-US" sz="1600"/>
              <a:t>defined as </a:t>
            </a:r>
            <a:r>
              <a:rPr lang="en-US" sz="1600" b="1"/>
              <a:t>π </a:t>
            </a:r>
            <a:r>
              <a:rPr lang="en-US" sz="1600"/>
              <a:t>= </a:t>
            </a:r>
            <a:r>
              <a:rPr lang="en-US" sz="1600" b="1"/>
              <a:t>mv</a:t>
            </a:r>
            <a:r>
              <a:rPr lang="en-US" sz="1600"/>
              <a:t>, where </a:t>
            </a:r>
            <a:r>
              <a:rPr lang="en-US" sz="1600" b="1"/>
              <a:t>m </a:t>
            </a:r>
            <a:r>
              <a:rPr lang="en-US" sz="1600"/>
              <a:t>and </a:t>
            </a:r>
            <a:r>
              <a:rPr lang="en-US" sz="1600" b="1"/>
              <a:t>v </a:t>
            </a:r>
            <a:r>
              <a:rPr lang="en-US" sz="1600"/>
              <a:t>= d</a:t>
            </a:r>
            <a:r>
              <a:rPr lang="en-US" sz="1600" b="1"/>
              <a:t>x/</a:t>
            </a:r>
            <a:r>
              <a:rPr lang="en-US" sz="1600"/>
              <a:t>d</a:t>
            </a:r>
            <a:r>
              <a:rPr lang="en-US" sz="1600" b="1"/>
              <a:t>t </a:t>
            </a:r>
            <a:r>
              <a:rPr lang="en-US" sz="1600"/>
              <a:t>are the mass and the velocity of the particle, respectively. </a:t>
            </a:r>
          </a:p>
          <a:p>
            <a:endParaRPr lang="en-US" sz="1600"/>
          </a:p>
          <a:p>
            <a:r>
              <a:rPr lang="en-US" sz="1600" b="1"/>
              <a:t>Canonical momentum </a:t>
            </a:r>
            <a:r>
              <a:rPr lang="en-US" sz="1600"/>
              <a:t>defined as </a:t>
            </a:r>
            <a:r>
              <a:rPr lang="en-US" sz="1600" b="1"/>
              <a:t>p </a:t>
            </a:r>
            <a:r>
              <a:rPr lang="en-US" sz="1600"/>
              <a:t>= </a:t>
            </a:r>
            <a:r>
              <a:rPr lang="en-US" sz="1600" b="1"/>
              <a:t>∂L/∂v</a:t>
            </a:r>
            <a:r>
              <a:rPr lang="en-US" sz="1600"/>
              <a:t>, where </a:t>
            </a:r>
            <a:r>
              <a:rPr lang="en-US" sz="1600" b="1"/>
              <a:t>L </a:t>
            </a:r>
            <a:r>
              <a:rPr lang="en-US" sz="1600"/>
              <a:t>is the Lagrangian. </a:t>
            </a:r>
          </a:p>
          <a:p>
            <a:endParaRPr lang="en-US" sz="1600"/>
          </a:p>
          <a:p>
            <a:r>
              <a:rPr lang="en-US" sz="1600"/>
              <a:t>It is the generator of translations.</a:t>
            </a:r>
          </a:p>
          <a:p>
            <a:endParaRPr lang="en-US" sz="1600"/>
          </a:p>
          <a:p>
            <a:r>
              <a:rPr lang="en-US" sz="1600"/>
              <a:t>In absence of electromagnetic fields they are equivalent</a:t>
            </a:r>
          </a:p>
          <a:p>
            <a:endParaRPr lang="en-US" sz="1600"/>
          </a:p>
          <a:p>
            <a:r>
              <a:rPr lang="en-US" sz="1600"/>
              <a:t>Example: For the particle moving in a homogeneous external magnetic field so that the total</a:t>
            </a:r>
          </a:p>
          <a:p>
            <a:r>
              <a:rPr lang="en-US" sz="1600"/>
              <a:t>momentum is simply identified with the particle canonical momentum. </a:t>
            </a:r>
          </a:p>
          <a:p>
            <a:r>
              <a:rPr lang="en-US" sz="1600"/>
              <a:t>From translation invariance -&gt; the canonical momentum is conserved, i.e. </a:t>
            </a:r>
            <a:r>
              <a:rPr lang="en-US" sz="1600" b="1"/>
              <a:t>p </a:t>
            </a:r>
            <a:r>
              <a:rPr lang="en-US" sz="1600"/>
              <a:t>is t-independent.</a:t>
            </a:r>
          </a:p>
          <a:p>
            <a:endParaRPr lang="en-US" sz="1600"/>
          </a:p>
          <a:p>
            <a:r>
              <a:rPr lang="en-US" sz="1600"/>
              <a:t>On the other hand, the Lorentz force tells us that the particle follows a helicoidal trajectory.</a:t>
            </a:r>
          </a:p>
          <a:p>
            <a:r>
              <a:rPr lang="en-US" sz="1600"/>
              <a:t>At each instant, the particle kinetic momentum </a:t>
            </a:r>
            <a:r>
              <a:rPr lang="en-US" sz="1600" b="1"/>
              <a:t>~π</a:t>
            </a:r>
            <a:r>
              <a:rPr lang="en-US" sz="1600"/>
              <a:t>(</a:t>
            </a:r>
            <a:r>
              <a:rPr lang="en-US" sz="1600" b="1"/>
              <a:t>t</a:t>
            </a:r>
            <a:r>
              <a:rPr lang="en-US" sz="1600"/>
              <a:t>) points toward a different direction</a:t>
            </a:r>
          </a:p>
          <a:p>
            <a:r>
              <a:rPr lang="en-US" sz="1600"/>
              <a:t>and is therefore not conserved. </a:t>
            </a:r>
          </a:p>
          <a:p>
            <a:endParaRPr lang="en-US" sz="1600"/>
          </a:p>
          <a:p>
            <a:r>
              <a:rPr lang="en-US" sz="1600"/>
              <a:t>The difference between canonical and kinetic momentum </a:t>
            </a:r>
          </a:p>
          <a:p>
            <a:r>
              <a:rPr lang="en-US" sz="1600"/>
              <a:t>The potential momentum, can  be interpreted as the </a:t>
            </a:r>
          </a:p>
          <a:p>
            <a:r>
              <a:rPr lang="en-US" sz="1600">
                <a:solidFill>
                  <a:srgbClr val="FF0000"/>
                </a:solidFill>
              </a:rPr>
              <a:t>kinetic momentum carried by the external electromagnetic field</a:t>
            </a:r>
            <a:r>
              <a:rPr lang="en-US" sz="1600"/>
              <a:t>.</a:t>
            </a:r>
          </a:p>
        </p:txBody>
      </p:sp>
      <p:sp>
        <p:nvSpPr>
          <p:cNvPr id="99332" name="Rectangle 1"/>
          <p:cNvSpPr>
            <a:spLocks noChangeArrowheads="1"/>
          </p:cNvSpPr>
          <p:nvPr/>
        </p:nvSpPr>
        <p:spPr bwMode="auto">
          <a:xfrm>
            <a:off x="152400" y="838200"/>
            <a:ext cx="2041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Lorce: arXiv:1205.6483</a:t>
            </a:r>
          </a:p>
        </p:txBody>
      </p:sp>
      <p:pic>
        <p:nvPicPr>
          <p:cNvPr id="99333" name="Picture 1"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59450" y="5410200"/>
            <a:ext cx="19970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400" smtClean="0"/>
              <a:t>JLab, Dec 17</a:t>
            </a:r>
          </a:p>
        </p:txBody>
      </p:sp>
      <p:sp>
        <p:nvSpPr>
          <p:cNvPr id="993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4274A6F-5C45-4A7A-9ED4-1F3413772E26}" type="slidenum">
              <a:rPr lang="fr-FR" sz="1400"/>
              <a:pPr eaLnBrk="1" hangingPunct="1"/>
              <a:t>46</a:t>
            </a:fld>
            <a:endParaRPr lang="fr-FR" sz="140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886200"/>
            <a:ext cx="501967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0035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FA8AC70-D369-4CD9-947D-D8E2C54E2788}" type="slidenum">
              <a:rPr lang="en-US" sz="1400"/>
              <a:pPr eaLnBrk="1" hangingPunct="1"/>
              <a:t>47</a:t>
            </a:fld>
            <a:endParaRPr lang="en-US" sz="1400"/>
          </a:p>
        </p:txBody>
      </p:sp>
      <p:pic>
        <p:nvPicPr>
          <p:cNvPr id="1003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90600"/>
            <a:ext cx="36607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6"/>
          <p:cNvPicPr>
            <a:picLocks noGrp="1" noChangeAspect="1" noChangeArrowheads="1"/>
          </p:cNvPicPr>
          <p:nvPr>
            <p:ph type="title"/>
          </p:nvPr>
        </p:nvPicPr>
        <p:blipFill>
          <a:blip r:embed="rId6">
            <a:extLst>
              <a:ext uri="{28A0092B-C50C-407E-A947-70E740481C1C}">
                <a14:useLocalDpi xmlns:a14="http://schemas.microsoft.com/office/drawing/2010/main" val="0"/>
              </a:ext>
            </a:extLst>
          </a:blip>
          <a:srcRect/>
          <a:stretch>
            <a:fillRect/>
          </a:stretch>
        </p:blipFill>
        <p:spPr>
          <a:xfrm>
            <a:off x="1111250" y="165100"/>
            <a:ext cx="6919913" cy="536575"/>
          </a:xfrm>
        </p:spPr>
      </p:pic>
      <p:pic>
        <p:nvPicPr>
          <p:cNvPr id="10035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195388"/>
            <a:ext cx="5205413"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5105400"/>
            <a:ext cx="51038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12"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4114800" y="5788025"/>
            <a:ext cx="267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2" name="Rectangle 13"/>
          <p:cNvSpPr>
            <a:spLocks noChangeArrowheads="1"/>
          </p:cNvSpPr>
          <p:nvPr/>
        </p:nvSpPr>
        <p:spPr bwMode="auto">
          <a:xfrm>
            <a:off x="4114800" y="5715000"/>
            <a:ext cx="27432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00363" name="Rectangle 1"/>
          <p:cNvSpPr>
            <a:spLocks noChangeArrowheads="1"/>
          </p:cNvSpPr>
          <p:nvPr/>
        </p:nvSpPr>
        <p:spPr bwMode="auto">
          <a:xfrm>
            <a:off x="228600" y="6096000"/>
            <a:ext cx="13049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arXiv:1210.1267</a:t>
            </a:r>
          </a:p>
        </p:txBody>
      </p:sp>
      <p:pic>
        <p:nvPicPr>
          <p:cNvPr id="3" name="Picture 2" descr="Screen shot 2012-11-21 at 4.06.32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3048000"/>
            <a:ext cx="3200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5"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5791200"/>
            <a:ext cx="4826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6" name="Rectangle 1"/>
          <p:cNvSpPr>
            <a:spLocks noChangeArrowheads="1"/>
          </p:cNvSpPr>
          <p:nvPr/>
        </p:nvSpPr>
        <p:spPr bwMode="auto">
          <a:xfrm>
            <a:off x="7543800" y="5867400"/>
            <a:ext cx="1350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rPr>
              <a:t>Peter Schweitzer </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4"/>
          <p:cNvSpPr>
            <a:spLocks noGrp="1"/>
          </p:cNvSpPr>
          <p:nvPr>
            <p:ph type="sldNum" sz="quarter" idx="11"/>
          </p:nvPr>
        </p:nvSpPr>
        <p:spPr>
          <a:xfrm>
            <a:off x="8458200" y="65881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B82BD8-8DEA-493C-B759-FC5BAE0BC2D3}" type="slidenum">
              <a:rPr lang="en-US" sz="1400"/>
              <a:pPr eaLnBrk="1" hangingPunct="1"/>
              <a:t>48</a:t>
            </a:fld>
            <a:endParaRPr lang="en-US" sz="1400"/>
          </a:p>
        </p:txBody>
      </p:sp>
      <p:sp>
        <p:nvSpPr>
          <p:cNvPr id="102403" name="Rectangle 2"/>
          <p:cNvSpPr>
            <a:spLocks noGrp="1" noChangeArrowheads="1"/>
          </p:cNvSpPr>
          <p:nvPr>
            <p:ph type="title"/>
          </p:nvPr>
        </p:nvSpPr>
        <p:spPr/>
        <p:txBody>
          <a:bodyPr/>
          <a:lstStyle/>
          <a:p>
            <a:pPr eaLnBrk="1" hangingPunct="1"/>
            <a:r>
              <a:rPr lang="en-US" sz="3200" smtClean="0">
                <a:ea typeface="ＭＳ Ｐゴシック" pitchFamily="34" charset="-128"/>
              </a:rPr>
              <a:t>Higher Twists in models and lattice</a:t>
            </a:r>
          </a:p>
        </p:txBody>
      </p:sp>
      <p:sp>
        <p:nvSpPr>
          <p:cNvPr id="102404" name="Text Box 7"/>
          <p:cNvSpPr txBox="1">
            <a:spLocks noChangeArrowheads="1"/>
          </p:cNvSpPr>
          <p:nvPr/>
        </p:nvSpPr>
        <p:spPr bwMode="auto">
          <a:xfrm>
            <a:off x="990600" y="6019800"/>
            <a:ext cx="7086600" cy="338138"/>
          </a:xfrm>
          <a:prstGeom prst="rect">
            <a:avLst/>
          </a:prstGeom>
          <a:solidFill>
            <a:srgbClr val="FCE6D8"/>
          </a:solidFill>
          <a:ln w="9525">
            <a:solidFill>
              <a:schemeClr val="tx1"/>
            </a:solidFill>
            <a:miter lim="800000"/>
            <a:headEnd/>
            <a:tailEnd/>
          </a:ln>
        </p:spPr>
        <p:txBody>
          <a:bodyPr>
            <a:spAutoFit/>
          </a:bodyPr>
          <a:lstStyle>
            <a:lvl1pPr marL="285750" indent="-28575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sz="1600"/>
              <a:t>Models predictions of large  HT pdfs are consistent with lattice</a:t>
            </a:r>
          </a:p>
        </p:txBody>
      </p:sp>
      <p:pic>
        <p:nvPicPr>
          <p:cNvPr id="10240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76625"/>
            <a:ext cx="38862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ext Box 7"/>
          <p:cNvSpPr txBox="1">
            <a:spLocks noChangeArrowheads="1"/>
          </p:cNvSpPr>
          <p:nvPr/>
        </p:nvSpPr>
        <p:spPr bwMode="auto">
          <a:xfrm>
            <a:off x="5105400" y="3476625"/>
            <a:ext cx="381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Lattice provides important cross check with data and models for  all HT  TMDs  (Musch et al, arXiv:1011.1213)</a:t>
            </a:r>
          </a:p>
        </p:txBody>
      </p:sp>
      <p:pic>
        <p:nvPicPr>
          <p:cNvPr id="102407" name="Picture 8"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153025"/>
            <a:ext cx="9906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391025"/>
            <a:ext cx="2497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10" descr="Screen shot 2012-10-23 at 10.12.34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91440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0" name="Footer Placeholder 9"/>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0342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A0FCC73-68CF-44C6-9EA7-AE0868BF4D40}" type="slidenum">
              <a:rPr lang="en-US" sz="1400"/>
              <a:pPr eaLnBrk="1" hangingPunct="1"/>
              <a:t>49</a:t>
            </a:fld>
            <a:endParaRPr lang="en-US" sz="1400"/>
          </a:p>
        </p:txBody>
      </p:sp>
      <p:sp>
        <p:nvSpPr>
          <p:cNvPr id="533519" name="Rectangle 15"/>
          <p:cNvSpPr>
            <a:spLocks noChangeArrowheads="1"/>
          </p:cNvSpPr>
          <p:nvPr/>
        </p:nvSpPr>
        <p:spPr bwMode="auto">
          <a:xfrm>
            <a:off x="609600" y="304800"/>
            <a:ext cx="7924800" cy="381000"/>
          </a:xfrm>
          <a:prstGeom prst="rect">
            <a:avLst/>
          </a:prstGeom>
          <a:noFill/>
          <a:ln w="9525">
            <a:noFill/>
            <a:miter lim="800000"/>
            <a:headEnd/>
            <a:tailEnd/>
          </a:ln>
          <a:effectLst/>
        </p:spPr>
        <p:txBody>
          <a:bodyPr anchor="ctr"/>
          <a:lstStyle/>
          <a:p>
            <a:pPr algn="ctr">
              <a:defRPr/>
            </a:pPr>
            <a:r>
              <a:rPr lang="en-US">
                <a:solidFill>
                  <a:schemeClr val="tx2"/>
                </a:solidFill>
                <a:latin typeface="Arial" charset="0"/>
                <a:ea typeface="ＭＳ Ｐゴシック" charset="-128"/>
                <a:cs typeface="ＭＳ Ｐゴシック" charset="-128"/>
              </a:rPr>
              <a:t> </a:t>
            </a:r>
            <a:r>
              <a:rPr lang="en-US" sz="2800">
                <a:solidFill>
                  <a:schemeClr val="tx2"/>
                </a:solidFill>
                <a:effectLst>
                  <a:outerShdw blurRad="38100" dist="38100" dir="2700000" algn="tl">
                    <a:srgbClr val="DDDDDD"/>
                  </a:outerShdw>
                </a:effectLst>
                <a:latin typeface="Arial" charset="0"/>
                <a:ea typeface="ＭＳ Ｐゴシック" charset="-128"/>
                <a:cs typeface="ＭＳ Ｐゴシック" charset="-128"/>
              </a:rPr>
              <a:t>Longitudinally Polarized Beam SSA</a:t>
            </a:r>
          </a:p>
        </p:txBody>
      </p:sp>
      <p:sp>
        <p:nvSpPr>
          <p:cNvPr id="533520" name="Text Box 16"/>
          <p:cNvSpPr txBox="1">
            <a:spLocks noChangeArrowheads="1"/>
          </p:cNvSpPr>
          <p:nvPr/>
        </p:nvSpPr>
        <p:spPr bwMode="auto">
          <a:xfrm>
            <a:off x="6096000" y="5486400"/>
            <a:ext cx="2819400" cy="584200"/>
          </a:xfrm>
          <a:prstGeom prst="rect">
            <a:avLst/>
          </a:prstGeom>
          <a:solidFill>
            <a:srgbClr val="FFFF99"/>
          </a:solidFill>
          <a:ln w="9525">
            <a:solidFill>
              <a:schemeClr val="tx1"/>
            </a:solidFill>
            <a:miter lim="800000"/>
            <a:headEnd/>
            <a:tailEnd/>
          </a:ln>
          <a:effectLst/>
        </p:spPr>
        <p:txBody>
          <a:bodyPr>
            <a:spAutoFit/>
          </a:bodyPr>
          <a:lstStyle/>
          <a:p>
            <a:pPr>
              <a:defRPr/>
            </a:pPr>
            <a:r>
              <a:rPr lang="en-US" sz="1600" dirty="0">
                <a:latin typeface="+mj-lt"/>
                <a:ea typeface="ＭＳ Ｐゴシック" charset="-128"/>
                <a:cs typeface="ＭＳ Ｐゴシック" charset="-128"/>
              </a:rPr>
              <a:t>Collins type contribution may be dominant for </a:t>
            </a:r>
            <a:r>
              <a:rPr lang="en-US" sz="1600" dirty="0">
                <a:latin typeface="Symbol"/>
                <a:ea typeface="ＭＳ Ｐゴシック" charset="-128"/>
                <a:cs typeface="ＭＳ Ｐゴシック" charset="-128"/>
              </a:rPr>
              <a:t>p</a:t>
            </a:r>
            <a:r>
              <a:rPr lang="en-US" sz="1600" dirty="0">
                <a:latin typeface="+mj-lt"/>
                <a:ea typeface="ＭＳ Ｐゴシック" charset="-128"/>
                <a:cs typeface="ＭＳ Ｐゴシック" charset="-128"/>
              </a:rPr>
              <a:t>-</a:t>
            </a:r>
          </a:p>
        </p:txBody>
      </p:sp>
      <p:sp>
        <p:nvSpPr>
          <p:cNvPr id="103431" name="Rectangle 19"/>
          <p:cNvSpPr>
            <a:spLocks noChangeArrowheads="1"/>
          </p:cNvSpPr>
          <p:nvPr/>
        </p:nvSpPr>
        <p:spPr bwMode="auto">
          <a:xfrm>
            <a:off x="457200" y="1066800"/>
            <a:ext cx="218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tx2"/>
                </a:solidFill>
              </a:rPr>
              <a:t>A</a:t>
            </a:r>
            <a:r>
              <a:rPr lang="en-US" sz="1200" b="1" baseline="-25000">
                <a:solidFill>
                  <a:schemeClr val="tx2"/>
                </a:solidFill>
              </a:rPr>
              <a:t>LU</a:t>
            </a:r>
            <a:r>
              <a:rPr lang="en-US" sz="1200" b="1">
                <a:solidFill>
                  <a:schemeClr val="tx2"/>
                </a:solidFill>
              </a:rPr>
              <a:t> </a:t>
            </a:r>
            <a:r>
              <a:rPr lang="en-US" sz="1200">
                <a:solidFill>
                  <a:schemeClr val="tx2"/>
                </a:solidFill>
              </a:rPr>
              <a:t>CLAS @4.3 GeV  (2003)</a:t>
            </a:r>
          </a:p>
        </p:txBody>
      </p:sp>
      <p:sp>
        <p:nvSpPr>
          <p:cNvPr id="533531" name="Text Box 27"/>
          <p:cNvSpPr txBox="1">
            <a:spLocks noChangeArrowheads="1"/>
          </p:cNvSpPr>
          <p:nvPr/>
        </p:nvSpPr>
        <p:spPr bwMode="auto">
          <a:xfrm>
            <a:off x="7543800" y="1905000"/>
            <a:ext cx="1346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Efremov et al (2003)</a:t>
            </a:r>
          </a:p>
        </p:txBody>
      </p:sp>
      <p:pic>
        <p:nvPicPr>
          <p:cNvPr id="103433" name="Picture 16" descr="txp_fi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200400" y="838200"/>
            <a:ext cx="21431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4" name="Picture 25"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1295400"/>
            <a:ext cx="10668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p:cNvCxnSpPr>
            <a:cxnSpLocks noChangeShapeType="1"/>
          </p:cNvCxnSpPr>
          <p:nvPr/>
        </p:nvCxnSpPr>
        <p:spPr bwMode="auto">
          <a:xfrm flipV="1">
            <a:off x="7772400" y="1600200"/>
            <a:ext cx="457200" cy="762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 name="Text Box 42"/>
          <p:cNvSpPr txBox="1">
            <a:spLocks noChangeArrowheads="1"/>
          </p:cNvSpPr>
          <p:nvPr/>
        </p:nvSpPr>
        <p:spPr bwMode="auto">
          <a:xfrm>
            <a:off x="6858000" y="838200"/>
            <a:ext cx="2133600" cy="400050"/>
          </a:xfrm>
          <a:prstGeom prst="rect">
            <a:avLst/>
          </a:prstGeom>
          <a:solidFill>
            <a:srgbClr val="FFFF99"/>
          </a:solidFill>
          <a:ln w="9525">
            <a:solidFill>
              <a:srgbClr val="000000"/>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HT function related to force on the quark. Burkardt (2008),Qiu(2011)</a:t>
            </a:r>
          </a:p>
        </p:txBody>
      </p:sp>
      <p:pic>
        <p:nvPicPr>
          <p:cNvPr id="103437" name="Picture 78" descr="txp_fi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5638800" y="1371600"/>
            <a:ext cx="21336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2" descr="Screen shot 2012-10-18 at 10.54.30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688" y="3581400"/>
            <a:ext cx="300831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a:spLocks noChangeArrowheads="1"/>
          </p:cNvSpPr>
          <p:nvPr/>
        </p:nvSpPr>
        <p:spPr bwMode="auto">
          <a:xfrm>
            <a:off x="6384925" y="1668463"/>
            <a:ext cx="304800" cy="2286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a:solidFill>
                <a:schemeClr val="lt1"/>
              </a:solidFill>
              <a:latin typeface="+mn-lt"/>
              <a:ea typeface="+mn-ea"/>
            </a:endParaRPr>
          </a:p>
        </p:txBody>
      </p:sp>
      <p:sp>
        <p:nvSpPr>
          <p:cNvPr id="36" name="Rectangle 35"/>
          <p:cNvSpPr>
            <a:spLocks noChangeArrowheads="1"/>
          </p:cNvSpPr>
          <p:nvPr/>
        </p:nvSpPr>
        <p:spPr bwMode="auto">
          <a:xfrm>
            <a:off x="7223125" y="1676400"/>
            <a:ext cx="304800" cy="2286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a:solidFill>
                <a:schemeClr val="lt1"/>
              </a:solidFill>
              <a:latin typeface="+mn-lt"/>
              <a:ea typeface="+mn-ea"/>
            </a:endParaRPr>
          </a:p>
        </p:txBody>
      </p:sp>
      <p:sp>
        <p:nvSpPr>
          <p:cNvPr id="37" name="Rectangle 36"/>
          <p:cNvSpPr>
            <a:spLocks noChangeArrowheads="1"/>
          </p:cNvSpPr>
          <p:nvPr/>
        </p:nvSpPr>
        <p:spPr bwMode="auto">
          <a:xfrm>
            <a:off x="6813550" y="1676400"/>
            <a:ext cx="304800" cy="228600"/>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a:solidFill>
                <a:schemeClr val="lt1"/>
              </a:solidFill>
              <a:latin typeface="+mn-lt"/>
              <a:ea typeface="+mn-ea"/>
            </a:endParaRPr>
          </a:p>
        </p:txBody>
      </p:sp>
      <p:grpSp>
        <p:nvGrpSpPr>
          <p:cNvPr id="2" name="Group 3"/>
          <p:cNvGrpSpPr>
            <a:grpSpLocks/>
          </p:cNvGrpSpPr>
          <p:nvPr/>
        </p:nvGrpSpPr>
        <p:grpSpPr bwMode="auto">
          <a:xfrm>
            <a:off x="1143000" y="3429000"/>
            <a:ext cx="1484313" cy="1679575"/>
            <a:chOff x="1143000" y="3429000"/>
            <a:chExt cx="1484313" cy="1679575"/>
          </a:xfrm>
        </p:grpSpPr>
        <p:sp>
          <p:nvSpPr>
            <p:cNvPr id="103458" name="TextBox 5"/>
            <p:cNvSpPr txBox="1">
              <a:spLocks noChangeArrowheads="1"/>
            </p:cNvSpPr>
            <p:nvPr/>
          </p:nvSpPr>
          <p:spPr bwMode="auto">
            <a:xfrm>
              <a:off x="1295400" y="4800600"/>
              <a:ext cx="1331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CLAS e1-dvcs</a:t>
              </a:r>
            </a:p>
          </p:txBody>
        </p:sp>
        <p:sp>
          <p:nvSpPr>
            <p:cNvPr id="103459" name="TextBox 6"/>
            <p:cNvSpPr txBox="1">
              <a:spLocks noChangeArrowheads="1"/>
            </p:cNvSpPr>
            <p:nvPr/>
          </p:nvSpPr>
          <p:spPr bwMode="auto">
            <a:xfrm>
              <a:off x="1143000" y="3429000"/>
              <a:ext cx="896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M.Aghasyan</a:t>
              </a:r>
            </a:p>
          </p:txBody>
        </p:sp>
      </p:grpSp>
      <p:grpSp>
        <p:nvGrpSpPr>
          <p:cNvPr id="3" name="Group 1"/>
          <p:cNvGrpSpPr>
            <a:grpSpLocks/>
          </p:cNvGrpSpPr>
          <p:nvPr/>
        </p:nvGrpSpPr>
        <p:grpSpPr bwMode="auto">
          <a:xfrm>
            <a:off x="2590800" y="2895600"/>
            <a:ext cx="3429000" cy="2006600"/>
            <a:chOff x="2590800" y="2895600"/>
            <a:chExt cx="3429000" cy="2006600"/>
          </a:xfrm>
        </p:grpSpPr>
        <p:pic>
          <p:nvPicPr>
            <p:cNvPr id="103454" name="Picture 1" descr="Screen shot 2012-10-19 at 10.42.23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359150" y="2895600"/>
              <a:ext cx="26606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55" name="Picture 3"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2990850" y="3195638"/>
              <a:ext cx="661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56" name="Rectangle 4"/>
            <p:cNvSpPr>
              <a:spLocks noChangeArrowheads="1"/>
            </p:cNvSpPr>
            <p:nvPr/>
          </p:nvSpPr>
          <p:spPr bwMode="auto">
            <a:xfrm>
              <a:off x="3886200" y="4267200"/>
              <a:ext cx="2087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t>W. Mao, Z. Lu (arXiv:1210.4790)</a:t>
              </a:r>
            </a:p>
          </p:txBody>
        </p:sp>
        <p:cxnSp>
          <p:nvCxnSpPr>
            <p:cNvPr id="30" name="Straight Connector 29"/>
            <p:cNvCxnSpPr>
              <a:cxnSpLocks noChangeShapeType="1"/>
            </p:cNvCxnSpPr>
            <p:nvPr/>
          </p:nvCxnSpPr>
          <p:spPr bwMode="auto">
            <a:xfrm flipV="1">
              <a:off x="2590800" y="4343400"/>
              <a:ext cx="685800" cy="3048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4" name="Group 2"/>
          <p:cNvGrpSpPr>
            <a:grpSpLocks/>
          </p:cNvGrpSpPr>
          <p:nvPr/>
        </p:nvGrpSpPr>
        <p:grpSpPr bwMode="auto">
          <a:xfrm>
            <a:off x="4495800" y="1828800"/>
            <a:ext cx="2590800" cy="990600"/>
            <a:chOff x="4495800" y="1828800"/>
            <a:chExt cx="2590800" cy="990600"/>
          </a:xfrm>
        </p:grpSpPr>
        <p:cxnSp>
          <p:nvCxnSpPr>
            <p:cNvPr id="32" name="Straight Connector 31"/>
            <p:cNvCxnSpPr>
              <a:cxnSpLocks noChangeShapeType="1"/>
            </p:cNvCxnSpPr>
            <p:nvPr/>
          </p:nvCxnSpPr>
          <p:spPr bwMode="auto">
            <a:xfrm flipH="1">
              <a:off x="4800600" y="1828800"/>
              <a:ext cx="2286000" cy="990600"/>
            </a:xfrm>
            <a:prstGeom prst="line">
              <a:avLst/>
            </a:prstGeom>
            <a:noFill/>
            <a:ln w="25400">
              <a:solidFill>
                <a:srgbClr val="008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03453" name="Picture 10"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2362200"/>
              <a:ext cx="5381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4"/>
          <p:cNvGrpSpPr>
            <a:grpSpLocks/>
          </p:cNvGrpSpPr>
          <p:nvPr/>
        </p:nvGrpSpPr>
        <p:grpSpPr bwMode="auto">
          <a:xfrm>
            <a:off x="6324600" y="2667000"/>
            <a:ext cx="2438400" cy="2743200"/>
            <a:chOff x="6324600" y="2667000"/>
            <a:chExt cx="2438400" cy="2743200"/>
          </a:xfrm>
        </p:grpSpPr>
        <p:pic>
          <p:nvPicPr>
            <p:cNvPr id="103448" name="Picture 11" descr="Screen shot 2012-10-19 at 11.09.59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24600" y="2735826"/>
              <a:ext cx="2438400" cy="267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9" name="TextBox 28"/>
            <p:cNvSpPr txBox="1">
              <a:spLocks noChangeArrowheads="1"/>
            </p:cNvSpPr>
            <p:nvPr/>
          </p:nvSpPr>
          <p:spPr bwMode="auto">
            <a:xfrm>
              <a:off x="7848600" y="2667000"/>
              <a:ext cx="6836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W. Gohn</a:t>
              </a:r>
            </a:p>
          </p:txBody>
        </p:sp>
        <p:pic>
          <p:nvPicPr>
            <p:cNvPr id="103450" name="Picture 12" descr="Screen shot 2012-10-19 at 11.11.08 AM.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674240" y="3024480"/>
              <a:ext cx="32242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51" name="TextBox 13"/>
            <p:cNvSpPr txBox="1">
              <a:spLocks noChangeArrowheads="1"/>
            </p:cNvSpPr>
            <p:nvPr/>
          </p:nvSpPr>
          <p:spPr bwMode="auto">
            <a:xfrm>
              <a:off x="7010400" y="4800600"/>
              <a:ext cx="11977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CLAS 5.5 GeV</a:t>
              </a:r>
            </a:p>
          </p:txBody>
        </p:sp>
      </p:grpSp>
      <p:sp>
        <p:nvSpPr>
          <p:cNvPr id="39" name="Text Box 16"/>
          <p:cNvSpPr txBox="1">
            <a:spLocks noChangeArrowheads="1"/>
          </p:cNvSpPr>
          <p:nvPr/>
        </p:nvSpPr>
        <p:spPr bwMode="auto">
          <a:xfrm>
            <a:off x="457200" y="5867400"/>
            <a:ext cx="2590800" cy="584200"/>
          </a:xfrm>
          <a:prstGeom prst="rect">
            <a:avLst/>
          </a:prstGeom>
          <a:solidFill>
            <a:srgbClr val="FFFF99"/>
          </a:solidFill>
          <a:ln w="9525">
            <a:solidFill>
              <a:schemeClr val="tx1"/>
            </a:solidFill>
            <a:miter lim="800000"/>
            <a:headEnd/>
            <a:tailEnd/>
          </a:ln>
          <a:effectLst/>
        </p:spPr>
        <p:txBody>
          <a:bodyPr>
            <a:spAutoFit/>
          </a:bodyPr>
          <a:lstStyle/>
          <a:p>
            <a:pPr>
              <a:defRPr/>
            </a:pPr>
            <a:r>
              <a:rPr lang="en-US" sz="1600" dirty="0" err="1">
                <a:latin typeface="+mj-lt"/>
                <a:ea typeface="ＭＳ Ｐゴシック" charset="-128"/>
                <a:cs typeface="ＭＳ Ｐゴシック" charset="-128"/>
              </a:rPr>
              <a:t>Sivers</a:t>
            </a:r>
            <a:r>
              <a:rPr lang="en-US" sz="1600" dirty="0">
                <a:latin typeface="+mj-lt"/>
                <a:ea typeface="ＭＳ Ｐゴシック" charset="-128"/>
                <a:cs typeface="ＭＳ Ｐゴシック" charset="-128"/>
              </a:rPr>
              <a:t> type contribution may be dominant for </a:t>
            </a:r>
            <a:r>
              <a:rPr lang="en-US" sz="1600" dirty="0">
                <a:latin typeface="Symbol"/>
                <a:ea typeface="ＭＳ Ｐゴシック" charset="-128"/>
                <a:cs typeface="ＭＳ Ｐゴシック" charset="-128"/>
              </a:rPr>
              <a:t>p</a:t>
            </a:r>
            <a:r>
              <a:rPr lang="en-US" sz="1600" baseline="30000" dirty="0">
                <a:latin typeface="+mj-lt"/>
                <a:ea typeface="ＭＳ Ｐゴシック" charset="-128"/>
                <a:cs typeface="ＭＳ Ｐゴシック" charset="-128"/>
              </a:rPr>
              <a:t>0</a:t>
            </a:r>
          </a:p>
        </p:txBody>
      </p:sp>
      <p:graphicFrame>
        <p:nvGraphicFramePr>
          <p:cNvPr id="103426" name="Object 2"/>
          <p:cNvGraphicFramePr>
            <a:graphicFrameLocks noChangeAspect="1"/>
          </p:cNvGraphicFramePr>
          <p:nvPr/>
        </p:nvGraphicFramePr>
        <p:xfrm>
          <a:off x="152400" y="1447800"/>
          <a:ext cx="2667000" cy="1839913"/>
        </p:xfrm>
        <a:graphic>
          <a:graphicData uri="http://schemas.openxmlformats.org/presentationml/2006/ole">
            <mc:AlternateContent xmlns:mc="http://schemas.openxmlformats.org/markup-compatibility/2006">
              <mc:Choice xmlns:v="urn:schemas-microsoft-com:vml" Requires="v">
                <p:oleObj spid="_x0000_s103461" name="Bitmap Image" r:id="rId15" imgW="0" imgH="0" progId="">
                  <p:embed/>
                </p:oleObj>
              </mc:Choice>
              <mc:Fallback>
                <p:oleObj name="Bitmap Image" r:id="rId15" imgW="0" imgH="0" progId="">
                  <p:embed/>
                  <p:pic>
                    <p:nvPicPr>
                      <p:cNvPr id="0" name="Object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1447800"/>
                        <a:ext cx="266700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2" name="Line 6"/>
          <p:cNvSpPr>
            <a:spLocks noChangeShapeType="1"/>
          </p:cNvSpPr>
          <p:nvPr/>
        </p:nvSpPr>
        <p:spPr bwMode="auto">
          <a:xfrm flipV="1">
            <a:off x="6096000" y="4572000"/>
            <a:ext cx="10668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33531"/>
                                        </p:tgtEl>
                                        <p:attrNameLst>
                                          <p:attrName>style.visibility</p:attrName>
                                        </p:attrNameLst>
                                      </p:cBhvr>
                                      <p:to>
                                        <p:strVal val="visible"/>
                                      </p:to>
                                    </p:set>
                                    <p:animEffect transition="in" filter="blinds(horizontal)">
                                      <p:cBhvr>
                                        <p:cTn id="7" dur="500"/>
                                        <p:tgtEl>
                                          <p:spTgt spid="533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995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3352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20" grpId="0" animBg="1"/>
      <p:bldP spid="533531" grpId="0"/>
      <p:bldP spid="25" grpId="0" animBg="1"/>
      <p:bldP spid="37" grpId="0" animBg="1"/>
      <p:bldP spid="39"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descr="di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876800"/>
            <a:ext cx="7334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p:nvPr/>
        </p:nvGrpSpPr>
        <p:grpSpPr>
          <a:xfrm>
            <a:off x="2929468" y="4041835"/>
            <a:ext cx="5410200" cy="1757286"/>
            <a:chOff x="3092243" y="4023600"/>
            <a:chExt cx="5288036" cy="1736277"/>
          </a:xfrm>
          <a:solidFill>
            <a:schemeClr val="bg1"/>
          </a:solidFill>
        </p:grpSpPr>
        <p:sp>
          <p:nvSpPr>
            <p:cNvPr id="35864" name="Rectangle 18"/>
            <p:cNvSpPr>
              <a:spLocks noChangeArrowheads="1"/>
            </p:cNvSpPr>
            <p:nvPr/>
          </p:nvSpPr>
          <p:spPr bwMode="auto">
            <a:xfrm>
              <a:off x="5486400" y="4953000"/>
              <a:ext cx="514350" cy="457200"/>
            </a:xfrm>
            <a:prstGeom prst="rect">
              <a:avLst/>
            </a:prstGeom>
            <a:grpFill/>
            <a:ln>
              <a:noFill/>
            </a:ln>
            <a:extLst/>
          </p:spPr>
          <p:txBody>
            <a:bodyPr wrap="none">
              <a:spAutoFit/>
            </a:bodyPr>
            <a:lstStyle/>
            <a:p>
              <a:pPr>
                <a:defRPr/>
              </a:pPr>
              <a:r>
                <a:rPr lang="en-US" b="1" i="1" dirty="0">
                  <a:solidFill>
                    <a:srgbClr val="CC0000"/>
                  </a:solidFill>
                  <a:latin typeface="Times New Roman" charset="0"/>
                  <a:ea typeface="ＭＳ Ｐゴシック" charset="0"/>
                  <a:cs typeface="ＭＳ Ｐゴシック" charset="0"/>
                </a:rPr>
                <a:t>J </a:t>
              </a:r>
              <a:r>
                <a:rPr lang="en-US" b="1" i="1" baseline="-25000" dirty="0">
                  <a:solidFill>
                    <a:srgbClr val="CC0000"/>
                  </a:solidFill>
                  <a:latin typeface="Times New Roman" charset="0"/>
                  <a:ea typeface="ＭＳ Ｐゴシック" charset="0"/>
                  <a:cs typeface="ＭＳ Ｐゴシック" charset="0"/>
                </a:rPr>
                <a:t>q</a:t>
              </a:r>
            </a:p>
          </p:txBody>
        </p:sp>
        <p:pic>
          <p:nvPicPr>
            <p:cNvPr id="35865" name="Picture 19" descr="dis3"/>
            <p:cNvPicPr>
              <a:picLocks noChangeAspect="1" noChangeArrowheads="1"/>
            </p:cNvPicPr>
            <p:nvPr/>
          </p:nvPicPr>
          <p:blipFill>
            <a:blip r:embed="rId4">
              <a:extLst/>
            </a:blip>
            <a:srcRect/>
            <a:stretch>
              <a:fillRect/>
            </a:stretch>
          </p:blipFill>
          <p:spPr bwMode="auto">
            <a:xfrm>
              <a:off x="4708302" y="4866299"/>
              <a:ext cx="765210" cy="893578"/>
            </a:xfrm>
            <a:prstGeom prst="rect">
              <a:avLst/>
            </a:prstGeom>
            <a:grpFill/>
            <a:ln>
              <a:noFill/>
            </a:ln>
            <a:extLst/>
          </p:spPr>
        </p:pic>
        <p:sp>
          <p:nvSpPr>
            <p:cNvPr id="35866" name="AutoShape 20"/>
            <p:cNvSpPr>
              <a:spLocks/>
            </p:cNvSpPr>
            <p:nvPr/>
          </p:nvSpPr>
          <p:spPr bwMode="auto">
            <a:xfrm rot="16200000">
              <a:off x="5075238" y="3611564"/>
              <a:ext cx="381000" cy="2454275"/>
            </a:xfrm>
            <a:prstGeom prst="leftBrace">
              <a:avLst>
                <a:gd name="adj1" fmla="val 53681"/>
                <a:gd name="adj2" fmla="val 50000"/>
              </a:avLst>
            </a:prstGeom>
            <a:grpFill/>
            <a:ln w="41275">
              <a:solidFill>
                <a:srgbClr val="CC0000"/>
              </a:solidFill>
              <a:round/>
              <a:headEnd/>
              <a:tailEnd/>
            </a:ln>
            <a:extLst/>
          </p:spPr>
          <p:txBody>
            <a:bodyPr wrap="none" anchor="ctr"/>
            <a:lstStyle/>
            <a:p>
              <a:pPr>
                <a:defRPr/>
              </a:pPr>
              <a:endParaRPr lang="en-US">
                <a:latin typeface="Arial" charset="0"/>
                <a:ea typeface="ＭＳ Ｐゴシック" charset="0"/>
                <a:cs typeface="ＭＳ Ｐゴシック" charset="0"/>
              </a:endParaRPr>
            </a:p>
          </p:txBody>
        </p:sp>
        <p:pic>
          <p:nvPicPr>
            <p:cNvPr id="9" name="Picture 8" descr="latex-image-1.pdf"/>
            <p:cNvPicPr>
              <a:picLocks noChangeAspect="1"/>
            </p:cNvPicPr>
            <p:nvPr/>
          </p:nvPicPr>
          <p:blipFill>
            <a:blip r:embed="rId5">
              <a:extLst/>
            </a:blip>
            <a:stretch>
              <a:fillRect/>
            </a:stretch>
          </p:blipFill>
          <p:spPr>
            <a:xfrm>
              <a:off x="3092243" y="4023600"/>
              <a:ext cx="5288036" cy="678189"/>
            </a:xfrm>
            <a:prstGeom prst="rect">
              <a:avLst/>
            </a:prstGeom>
            <a:grpFill/>
          </p:spPr>
        </p:pic>
      </p:grpSp>
      <p:sp>
        <p:nvSpPr>
          <p:cNvPr id="24580"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Roma, Nov 28</a:t>
            </a:r>
          </a:p>
        </p:txBody>
      </p:sp>
      <p:sp>
        <p:nvSpPr>
          <p:cNvPr id="2458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EA58107-0283-4DA9-ADA0-0384B5226D9B}" type="slidenum">
              <a:rPr lang="en-US" sz="1400"/>
              <a:pPr eaLnBrk="1" hangingPunct="1"/>
              <a:t>5</a:t>
            </a:fld>
            <a:endParaRPr lang="en-US" sz="1400"/>
          </a:p>
        </p:txBody>
      </p:sp>
      <p:sp>
        <p:nvSpPr>
          <p:cNvPr id="24582" name="Rectangle 3"/>
          <p:cNvSpPr>
            <a:spLocks noGrp="1" noChangeArrowheads="1"/>
          </p:cNvSpPr>
          <p:nvPr>
            <p:ph type="title"/>
          </p:nvPr>
        </p:nvSpPr>
        <p:spPr>
          <a:xfrm>
            <a:off x="381000" y="0"/>
            <a:ext cx="7772400" cy="609600"/>
          </a:xfrm>
        </p:spPr>
        <p:txBody>
          <a:bodyPr/>
          <a:lstStyle/>
          <a:p>
            <a:r>
              <a:rPr lang="en-US" sz="3200" smtClean="0">
                <a:ea typeface="ＭＳ Ｐゴシック" pitchFamily="34" charset="-128"/>
              </a:rPr>
              <a:t>The Nucleon Spin Puzzle</a:t>
            </a:r>
          </a:p>
        </p:txBody>
      </p:sp>
      <p:sp>
        <p:nvSpPr>
          <p:cNvPr id="24583" name="Line 4"/>
          <p:cNvSpPr>
            <a:spLocks noChangeShapeType="1"/>
          </p:cNvSpPr>
          <p:nvPr/>
        </p:nvSpPr>
        <p:spPr bwMode="auto">
          <a:xfrm>
            <a:off x="2895600" y="3581400"/>
            <a:ext cx="1447800" cy="3810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pic>
        <p:nvPicPr>
          <p:cNvPr id="24584" name="Picture 6" descr="protonsp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838200"/>
            <a:ext cx="33528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Rectangle 7"/>
          <p:cNvSpPr>
            <a:spLocks noChangeArrowheads="1"/>
          </p:cNvSpPr>
          <p:nvPr/>
        </p:nvSpPr>
        <p:spPr bwMode="auto">
          <a:xfrm>
            <a:off x="1828800" y="2286000"/>
            <a:ext cx="5483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FF"/>
                </a:solidFill>
                <a:latin typeface="Times New Roman" pitchFamily="18" charset="0"/>
              </a:rPr>
              <a:t>~20% from Deep Inelastic Scattering (DIS)</a:t>
            </a:r>
          </a:p>
        </p:txBody>
      </p:sp>
      <p:sp>
        <p:nvSpPr>
          <p:cNvPr id="24586" name="Rectangle 8"/>
          <p:cNvSpPr>
            <a:spLocks noChangeArrowheads="1"/>
          </p:cNvSpPr>
          <p:nvPr/>
        </p:nvSpPr>
        <p:spPr bwMode="auto">
          <a:xfrm>
            <a:off x="2362200" y="1905000"/>
            <a:ext cx="2697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FF"/>
                </a:solidFill>
                <a:latin typeface="Times New Roman" pitchFamily="18" charset="0"/>
              </a:rPr>
              <a:t>EMC at CERN (85):</a:t>
            </a:r>
          </a:p>
        </p:txBody>
      </p:sp>
      <p:sp>
        <p:nvSpPr>
          <p:cNvPr id="193545" name="Text Box 9"/>
          <p:cNvSpPr txBox="1">
            <a:spLocks noChangeArrowheads="1"/>
          </p:cNvSpPr>
          <p:nvPr/>
        </p:nvSpPr>
        <p:spPr bwMode="auto">
          <a:xfrm>
            <a:off x="685800" y="5867400"/>
            <a:ext cx="7648575" cy="461963"/>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latin typeface="Times New Roman" pitchFamily="18" charset="0"/>
              </a:rPr>
              <a:t>Understanding of the orbital motion of partons crucial!!!</a:t>
            </a:r>
          </a:p>
        </p:txBody>
      </p:sp>
      <p:sp>
        <p:nvSpPr>
          <p:cNvPr id="24588" name="Text Box 10"/>
          <p:cNvSpPr txBox="1">
            <a:spLocks noChangeArrowheads="1"/>
          </p:cNvSpPr>
          <p:nvPr/>
        </p:nvSpPr>
        <p:spPr bwMode="auto">
          <a:xfrm>
            <a:off x="685800" y="4079875"/>
            <a:ext cx="1920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latin typeface="Times New Roman" pitchFamily="18" charset="0"/>
              </a:rPr>
              <a:t>Proton</a:t>
            </a:r>
            <a:r>
              <a:rPr lang="ja-JP" altLang="en-US" b="1">
                <a:latin typeface="Times New Roman" pitchFamily="18" charset="0"/>
              </a:rPr>
              <a:t>’</a:t>
            </a:r>
            <a:r>
              <a:rPr lang="en-US" altLang="ja-JP" b="1">
                <a:latin typeface="Times New Roman" pitchFamily="18" charset="0"/>
              </a:rPr>
              <a:t>s spin</a:t>
            </a:r>
            <a:endParaRPr lang="en-US" b="1">
              <a:latin typeface="Times New Roman" pitchFamily="18" charset="0"/>
            </a:endParaRPr>
          </a:p>
        </p:txBody>
      </p:sp>
      <p:pic>
        <p:nvPicPr>
          <p:cNvPr id="193547" name="Picture 11" descr="thenwh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990600"/>
            <a:ext cx="15351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3505200"/>
            <a:ext cx="762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1" name="Line 15"/>
          <p:cNvSpPr>
            <a:spLocks noChangeShapeType="1"/>
          </p:cNvSpPr>
          <p:nvPr/>
        </p:nvSpPr>
        <p:spPr bwMode="auto">
          <a:xfrm>
            <a:off x="4800600" y="3810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24592" name="Picture 5" descr="Screen shot 2013-05-28 at 1.55.22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502025"/>
            <a:ext cx="2247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Box 6"/>
          <p:cNvSpPr txBox="1">
            <a:spLocks noChangeArrowheads="1"/>
          </p:cNvSpPr>
          <p:nvPr/>
        </p:nvSpPr>
        <p:spPr bwMode="auto">
          <a:xfrm>
            <a:off x="533400" y="3105150"/>
            <a:ext cx="1892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DIS </a:t>
            </a:r>
            <a:r>
              <a:rPr lang="en-US" sz="1600"/>
              <a:t>(DSSV-2009)</a:t>
            </a:r>
          </a:p>
        </p:txBody>
      </p:sp>
      <p:grpSp>
        <p:nvGrpSpPr>
          <p:cNvPr id="3" name="Group 11"/>
          <p:cNvGrpSpPr>
            <a:grpSpLocks/>
          </p:cNvGrpSpPr>
          <p:nvPr/>
        </p:nvGrpSpPr>
        <p:grpSpPr bwMode="auto">
          <a:xfrm>
            <a:off x="6781800" y="2971800"/>
            <a:ext cx="2249488" cy="1752600"/>
            <a:chOff x="6781800" y="2971800"/>
            <a:chExt cx="2249993" cy="1752600"/>
          </a:xfrm>
        </p:grpSpPr>
        <p:grpSp>
          <p:nvGrpSpPr>
            <p:cNvPr id="24601" name="Group 21"/>
            <p:cNvGrpSpPr>
              <a:grpSpLocks/>
            </p:cNvGrpSpPr>
            <p:nvPr/>
          </p:nvGrpSpPr>
          <p:grpSpPr bwMode="auto">
            <a:xfrm>
              <a:off x="6781800" y="3276600"/>
              <a:ext cx="2070100" cy="1447800"/>
              <a:chOff x="4272" y="2064"/>
              <a:chExt cx="1304" cy="912"/>
            </a:xfrm>
          </p:grpSpPr>
          <p:sp>
            <p:nvSpPr>
              <p:cNvPr id="24603" name="Text Box 22"/>
              <p:cNvSpPr txBox="1">
                <a:spLocks noChangeArrowheads="1"/>
              </p:cNvSpPr>
              <p:nvPr/>
            </p:nvSpPr>
            <p:spPr bwMode="auto">
              <a:xfrm>
                <a:off x="4272" y="2064"/>
                <a:ext cx="13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a:solidFill>
                      <a:srgbClr val="FF0000"/>
                    </a:solidFill>
                    <a:latin typeface="Times" charset="0"/>
                  </a:rPr>
                  <a:t>RHIC Spin &amp; SIDIS</a:t>
                </a:r>
              </a:p>
            </p:txBody>
          </p:sp>
          <p:sp>
            <p:nvSpPr>
              <p:cNvPr id="24604" name="Line 23"/>
              <p:cNvSpPr>
                <a:spLocks noChangeShapeType="1"/>
              </p:cNvSpPr>
              <p:nvPr/>
            </p:nvSpPr>
            <p:spPr bwMode="auto">
              <a:xfrm flipV="1">
                <a:off x="4464" y="2352"/>
                <a:ext cx="288" cy="624"/>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pic>
          <p:nvPicPr>
            <p:cNvPr id="24602" name="Picture 7" descr="Screen shot 2013-05-28 at 1.58.59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2971800"/>
              <a:ext cx="20975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95" name="Picture 9"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19413" y="4038600"/>
            <a:ext cx="2970212" cy="71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 name="Group 12"/>
          <p:cNvGrpSpPr>
            <a:grpSpLocks/>
          </p:cNvGrpSpPr>
          <p:nvPr/>
        </p:nvGrpSpPr>
        <p:grpSpPr bwMode="auto">
          <a:xfrm>
            <a:off x="6934200" y="4724400"/>
            <a:ext cx="1295400" cy="690563"/>
            <a:chOff x="6934200" y="4724401"/>
            <a:chExt cx="1295400" cy="690264"/>
          </a:xfrm>
        </p:grpSpPr>
        <p:sp>
          <p:nvSpPr>
            <p:cNvPr id="24599" name="AutoShape 20"/>
            <p:cNvSpPr>
              <a:spLocks/>
            </p:cNvSpPr>
            <p:nvPr/>
          </p:nvSpPr>
          <p:spPr bwMode="auto">
            <a:xfrm rot="-5400000">
              <a:off x="7429500" y="4229101"/>
              <a:ext cx="304800" cy="1295400"/>
            </a:xfrm>
            <a:prstGeom prst="leftBrace">
              <a:avLst>
                <a:gd name="adj1" fmla="val 53676"/>
                <a:gd name="adj2" fmla="val 49227"/>
              </a:avLst>
            </a:prstGeom>
            <a:noFill/>
            <a:ln w="412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4600" name="Rectangle 18"/>
            <p:cNvSpPr>
              <a:spLocks noChangeArrowheads="1"/>
            </p:cNvSpPr>
            <p:nvPr/>
          </p:nvSpPr>
          <p:spPr bwMode="auto">
            <a:xfrm>
              <a:off x="7634832" y="4953000"/>
              <a:ext cx="594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CC0000"/>
                  </a:solidFill>
                  <a:latin typeface="Times New Roman" pitchFamily="18" charset="0"/>
                </a:rPr>
                <a:t>J </a:t>
              </a:r>
              <a:r>
                <a:rPr lang="en-US" b="1" i="1" baseline="-25000">
                  <a:solidFill>
                    <a:srgbClr val="CC0000"/>
                  </a:solidFill>
                  <a:latin typeface="Times New Roman" pitchFamily="18" charset="0"/>
                </a:rPr>
                <a:t>g</a:t>
              </a:r>
            </a:p>
          </p:txBody>
        </p:sp>
      </p:grpSp>
      <p:pic>
        <p:nvPicPr>
          <p:cNvPr id="24597" name="Picture 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a:off x="5410200" y="3429000"/>
            <a:ext cx="838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Line 24"/>
          <p:cNvSpPr>
            <a:spLocks noChangeShapeType="1"/>
          </p:cNvSpPr>
          <p:nvPr/>
        </p:nvSpPr>
        <p:spPr bwMode="auto">
          <a:xfrm flipH="1">
            <a:off x="5562600" y="3810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3" presetClass="entr" presetSubtype="10" fill="hold" nodeType="withEffect">
                                  <p:stCondLst>
                                    <p:cond delay="0"/>
                                  </p:stCondLst>
                                  <p:childTnLst>
                                    <p:set>
                                      <p:cBhvr>
                                        <p:cTn id="12" dur="1" fill="hold">
                                          <p:stCondLst>
                                            <p:cond delay="0"/>
                                          </p:stCondLst>
                                        </p:cTn>
                                        <p:tgtEl>
                                          <p:spTgt spid="193547"/>
                                        </p:tgtEl>
                                        <p:attrNameLst>
                                          <p:attrName>style.visibility</p:attrName>
                                        </p:attrNameLst>
                                      </p:cBhvr>
                                      <p:to>
                                        <p:strVal val="visible"/>
                                      </p:to>
                                    </p:set>
                                    <p:animEffect transition="in" filter="blinds(horizontal)">
                                      <p:cBhvr>
                                        <p:cTn id="13" dur="500"/>
                                        <p:tgtEl>
                                          <p:spTgt spid="193547"/>
                                        </p:tgtEl>
                                      </p:cBhvr>
                                    </p:animEffec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3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76200" y="152400"/>
            <a:ext cx="8610600" cy="563563"/>
          </a:xfrm>
        </p:spPr>
        <p:txBody>
          <a:bodyPr/>
          <a:lstStyle/>
          <a:p>
            <a:r>
              <a:rPr lang="en-US" sz="2800" smtClean="0">
                <a:ea typeface="ＭＳ Ｐゴシック" pitchFamily="34" charset="-128"/>
              </a:rPr>
              <a:t>Transverse densities in the nucleon in nuclear matter</a:t>
            </a:r>
          </a:p>
        </p:txBody>
      </p:sp>
      <p:sp>
        <p:nvSpPr>
          <p:cNvPr id="105475" name="Slide Number Placeholder 5"/>
          <p:cNvSpPr>
            <a:spLocks noGrp="1"/>
          </p:cNvSpPr>
          <p:nvPr>
            <p:ph type="sldNum" sz="quarter" idx="11"/>
          </p:nvPr>
        </p:nvSpPr>
        <p:spPr>
          <a:xfrm>
            <a:off x="8610600" y="6489700"/>
            <a:ext cx="3841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C858625-BF02-45E0-BAB8-4507834D7458}" type="slidenum">
              <a:rPr lang="en-US" sz="1400"/>
              <a:pPr eaLnBrk="1" hangingPunct="1"/>
              <a:t>50</a:t>
            </a:fld>
            <a:endParaRPr lang="en-US" sz="1400"/>
          </a:p>
        </p:txBody>
      </p:sp>
      <p:sp>
        <p:nvSpPr>
          <p:cNvPr id="105476" name="Rectangle 13"/>
          <p:cNvSpPr>
            <a:spLocks noChangeArrowheads="1"/>
          </p:cNvSpPr>
          <p:nvPr/>
        </p:nvSpPr>
        <p:spPr bwMode="auto">
          <a:xfrm>
            <a:off x="76200" y="5105400"/>
            <a:ext cx="6096000" cy="584200"/>
          </a:xfrm>
          <a:prstGeom prst="rect">
            <a:avLst/>
          </a:prstGeom>
          <a:solidFill>
            <a:srgbClr val="FFFF00"/>
          </a:solidFill>
          <a:ln w="9525">
            <a:solidFill>
              <a:schemeClr val="tx1"/>
            </a:solidFill>
            <a:miter lim="800000"/>
            <a:headEnd/>
            <a:tailEnd/>
          </a:ln>
        </p:spPr>
        <p:txBody>
          <a:bodyPr>
            <a:spAutoFit/>
          </a:bodyPr>
          <a:lstStyle/>
          <a:p>
            <a:pPr marL="285750" indent="-285750">
              <a:buFont typeface="Arial" pitchFamily="34" charset="0"/>
              <a:buChar char="•"/>
            </a:pPr>
            <a:r>
              <a:rPr lang="en-US" sz="1600"/>
              <a:t>form factors of the nucleon fell off faster in nuclear matter</a:t>
            </a:r>
          </a:p>
          <a:p>
            <a:pPr marL="285750" indent="-285750">
              <a:buFont typeface="Arial" pitchFamily="34" charset="0"/>
              <a:buChar char="•"/>
            </a:pPr>
            <a:r>
              <a:rPr lang="en-US" sz="1600"/>
              <a:t>the size of the nucleon tends to bulge out in nuclear matter.</a:t>
            </a:r>
          </a:p>
        </p:txBody>
      </p:sp>
      <p:pic>
        <p:nvPicPr>
          <p:cNvPr id="105477" name="Picture 3" descr="Screen shot 2013-05-21 at 9.44.4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77724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Rectangle 15"/>
          <p:cNvSpPr>
            <a:spLocks noChangeArrowheads="1"/>
          </p:cNvSpPr>
          <p:nvPr/>
        </p:nvSpPr>
        <p:spPr bwMode="auto">
          <a:xfrm>
            <a:off x="152400" y="9144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Quark transverse charge densities inside an unpolarized proton </a:t>
            </a:r>
            <a:r>
              <a:rPr lang="en-US" sz="1200" b="1"/>
              <a:t>arXiv:1304.5926 (Yakhshiev &amp; Kim )</a:t>
            </a:r>
            <a:endParaRPr lang="en-US" sz="1200"/>
          </a:p>
        </p:txBody>
      </p:sp>
      <p:sp>
        <p:nvSpPr>
          <p:cNvPr id="105479" name="TextBox 16"/>
          <p:cNvSpPr txBox="1">
            <a:spLocks noChangeArrowheads="1"/>
          </p:cNvSpPr>
          <p:nvPr/>
        </p:nvSpPr>
        <p:spPr bwMode="auto">
          <a:xfrm>
            <a:off x="1066800" y="1676400"/>
            <a:ext cx="620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solidFill>
                  <a:srgbClr val="FFFF00"/>
                </a:solidFill>
              </a:rPr>
              <a:t>proton</a:t>
            </a:r>
          </a:p>
        </p:txBody>
      </p:sp>
      <p:pic>
        <p:nvPicPr>
          <p:cNvPr id="105480" name="Picture 17" descr="Screen shot 2013-05-21 at 10.03.07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447800"/>
            <a:ext cx="8937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1" name="TextBox 18"/>
          <p:cNvSpPr txBox="1">
            <a:spLocks noChangeArrowheads="1"/>
          </p:cNvSpPr>
          <p:nvPr/>
        </p:nvSpPr>
        <p:spPr bwMode="auto">
          <a:xfrm>
            <a:off x="5105400" y="1676400"/>
            <a:ext cx="736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solidFill>
                  <a:srgbClr val="FFFF00"/>
                </a:solidFill>
              </a:rPr>
              <a:t>medium</a:t>
            </a:r>
          </a:p>
        </p:txBody>
      </p:sp>
      <p:pic>
        <p:nvPicPr>
          <p:cNvPr id="105482" name="Picture 19" descr="Screen shot 2013-05-21 at 10.04.49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4900" y="4267200"/>
            <a:ext cx="29591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3" name="TextBox 20"/>
          <p:cNvSpPr txBox="1">
            <a:spLocks noChangeArrowheads="1"/>
          </p:cNvSpPr>
          <p:nvPr/>
        </p:nvSpPr>
        <p:spPr bwMode="auto">
          <a:xfrm>
            <a:off x="7391400" y="1143000"/>
            <a:ext cx="1168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Skyrme model</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smtClean="0">
                <a:ea typeface="ＭＳ Ｐゴシック" pitchFamily="34" charset="-128"/>
              </a:rPr>
              <a:t>Sea polarization</a:t>
            </a:r>
          </a:p>
        </p:txBody>
      </p:sp>
      <p:sp>
        <p:nvSpPr>
          <p:cNvPr id="107523" name="Footer Placeholder 2"/>
          <p:cNvSpPr>
            <a:spLocks noGrp="1"/>
          </p:cNvSpPr>
          <p:nvPr>
            <p:ph type="ftr" sz="quarter" idx="10"/>
          </p:nvPr>
        </p:nvSpPr>
        <p:spPr>
          <a:xfrm>
            <a:off x="3124200" y="6537325"/>
            <a:ext cx="28956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07524" name="Slide Number Placeholder 3"/>
          <p:cNvSpPr>
            <a:spLocks noGrp="1"/>
          </p:cNvSpPr>
          <p:nvPr>
            <p:ph type="sldNum" sz="quarter" idx="11"/>
          </p:nvPr>
        </p:nvSpPr>
        <p:spPr>
          <a:xfrm>
            <a:off x="8458200" y="64357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D6F4488-B0F5-49FA-A943-959A6F3B3FEF}" type="slidenum">
              <a:rPr lang="en-US" sz="1400"/>
              <a:pPr eaLnBrk="1" hangingPunct="1"/>
              <a:t>51</a:t>
            </a:fld>
            <a:endParaRPr lang="en-US" sz="1400"/>
          </a:p>
        </p:txBody>
      </p:sp>
      <p:pic>
        <p:nvPicPr>
          <p:cNvPr id="107525" name="Picture 5" descr="Screen shot 2013-05-28 at 2.05.5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812800"/>
            <a:ext cx="30543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Box 6"/>
          <p:cNvSpPr txBox="1">
            <a:spLocks noChangeArrowheads="1"/>
          </p:cNvSpPr>
          <p:nvPr/>
        </p:nvSpPr>
        <p:spPr bwMode="auto">
          <a:xfrm>
            <a:off x="7162800" y="914400"/>
            <a:ext cx="78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STAR</a:t>
            </a:r>
          </a:p>
        </p:txBody>
      </p:sp>
      <p:pic>
        <p:nvPicPr>
          <p:cNvPr id="107527" name="Picture 7" descr="Screen shot 2013-05-28 at 2.15.4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838200"/>
            <a:ext cx="2044700"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8" descr="Screen shot 2013-05-28 at 2.16.4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066800"/>
            <a:ext cx="2590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9" descr="Screen shot 2013-05-28 at 2.18.33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828800"/>
            <a:ext cx="279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9" descr="Screen shot 2013-05-28 at 3.13.24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3579813"/>
            <a:ext cx="19812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20" descr="Screen shot 2013-05-28 at 3.14.38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4800600"/>
            <a:ext cx="66357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532" name="Group 23"/>
          <p:cNvGrpSpPr>
            <a:grpSpLocks/>
          </p:cNvGrpSpPr>
          <p:nvPr/>
        </p:nvGrpSpPr>
        <p:grpSpPr bwMode="auto">
          <a:xfrm>
            <a:off x="3502025" y="2743200"/>
            <a:ext cx="2974975" cy="3646488"/>
            <a:chOff x="3054248" y="2743200"/>
            <a:chExt cx="2975712" cy="3645795"/>
          </a:xfrm>
        </p:grpSpPr>
        <p:pic>
          <p:nvPicPr>
            <p:cNvPr id="107534" name="Picture 16" descr="Screen shot 2013-05-28 at 3.04.51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2743200"/>
              <a:ext cx="2883829" cy="2480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5" name="Picture 21" descr="Screen shot 2013-05-28 at 3.17.54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54248" y="4726336"/>
              <a:ext cx="2975712" cy="166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6" name="Picture 22" descr="Screen shot 2013-05-28 at 3.23.28 P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10200" y="5105400"/>
              <a:ext cx="471531" cy="29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7533" name="Picture 24" descr="Screen shot 2013-05-28 at 5.45.57 P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200" y="2362200"/>
            <a:ext cx="33591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DPWG  Feb 22</a:t>
            </a:r>
          </a:p>
        </p:txBody>
      </p:sp>
      <p:sp>
        <p:nvSpPr>
          <p:cNvPr id="10957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1FF4EF7-F8DA-4102-9DEF-B564615CFDBF}" type="slidenum">
              <a:rPr lang="en-US" sz="1400"/>
              <a:pPr eaLnBrk="1" hangingPunct="1"/>
              <a:t>52</a:t>
            </a:fld>
            <a:endParaRPr lang="en-US" sz="1400"/>
          </a:p>
        </p:txBody>
      </p:sp>
      <p:pic>
        <p:nvPicPr>
          <p:cNvPr id="109572" name="Picture 5" descr="Screen shot 2013-02-14 at 2.10.1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85813"/>
            <a:ext cx="4114800"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6" descr="Screen shot 2013-02-14 at 2.14.4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9144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8" descr="Screen shot 2013-02-14 at 2.16.5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914400"/>
            <a:ext cx="44958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TextBox 9"/>
          <p:cNvSpPr txBox="1">
            <a:spLocks noChangeArrowheads="1"/>
          </p:cNvSpPr>
          <p:nvPr/>
        </p:nvSpPr>
        <p:spPr bwMode="auto">
          <a:xfrm>
            <a:off x="457200" y="152400"/>
            <a:ext cx="7754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800"/>
              <a:t>Medium modified spin observables (NJL model)</a:t>
            </a:r>
          </a:p>
        </p:txBody>
      </p:sp>
      <p:sp>
        <p:nvSpPr>
          <p:cNvPr id="109576" name="Rectangle 10"/>
          <p:cNvSpPr>
            <a:spLocks noChangeArrowheads="1"/>
          </p:cNvSpPr>
          <p:nvPr/>
        </p:nvSpPr>
        <p:spPr bwMode="auto">
          <a:xfrm>
            <a:off x="4419600" y="2743200"/>
            <a:ext cx="411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EMC effect essentially a consequence of binding at the quark level</a:t>
            </a:r>
          </a:p>
        </p:txBody>
      </p:sp>
      <p:sp>
        <p:nvSpPr>
          <p:cNvPr id="109577" name="TextBox 11"/>
          <p:cNvSpPr txBox="1">
            <a:spLocks noChangeArrowheads="1"/>
          </p:cNvSpPr>
          <p:nvPr/>
        </p:nvSpPr>
        <p:spPr bwMode="auto">
          <a:xfrm>
            <a:off x="1981200" y="914400"/>
            <a:ext cx="91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I. Cloet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DPWG  Feb 22</a:t>
            </a:r>
          </a:p>
        </p:txBody>
      </p:sp>
      <p:sp>
        <p:nvSpPr>
          <p:cNvPr id="11059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9A52386-6A0E-498F-81C1-B5B5A9C0E730}" type="slidenum">
              <a:rPr lang="en-US" sz="1400"/>
              <a:pPr eaLnBrk="1" hangingPunct="1"/>
              <a:t>53</a:t>
            </a:fld>
            <a:endParaRPr lang="en-US" sz="1400"/>
          </a:p>
        </p:txBody>
      </p:sp>
      <p:sp>
        <p:nvSpPr>
          <p:cNvPr id="110596" name="TextBox 3"/>
          <p:cNvSpPr txBox="1">
            <a:spLocks noChangeArrowheads="1"/>
          </p:cNvSpPr>
          <p:nvPr/>
        </p:nvSpPr>
        <p:spPr bwMode="auto">
          <a:xfrm>
            <a:off x="381000" y="1066800"/>
            <a:ext cx="7696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sz="2000"/>
              <a:t>What are the k</a:t>
            </a:r>
            <a:r>
              <a:rPr lang="en-US" sz="2000" baseline="-25000"/>
              <a:t>T</a:t>
            </a:r>
            <a:r>
              <a:rPr lang="en-US" sz="2000"/>
              <a:t> distributions of partons?</a:t>
            </a:r>
          </a:p>
          <a:p>
            <a:pPr eaLnBrk="1" hangingPunct="1">
              <a:buFont typeface="Arial" pitchFamily="34" charset="0"/>
              <a:buChar char="•"/>
            </a:pPr>
            <a:endParaRPr lang="en-US" sz="2000"/>
          </a:p>
          <a:p>
            <a:pPr eaLnBrk="1" hangingPunct="1">
              <a:buFont typeface="Arial" pitchFamily="34" charset="0"/>
              <a:buChar char="•"/>
            </a:pPr>
            <a:r>
              <a:rPr lang="en-US" sz="2000"/>
              <a:t>Do they  depend on spin and flavor of partons?</a:t>
            </a:r>
          </a:p>
          <a:p>
            <a:pPr eaLnBrk="1" hangingPunct="1">
              <a:buFont typeface="Arial" pitchFamily="34" charset="0"/>
              <a:buChar char="•"/>
            </a:pPr>
            <a:endParaRPr lang="en-US" sz="2000"/>
          </a:p>
          <a:p>
            <a:pPr eaLnBrk="1" hangingPunct="1">
              <a:buFont typeface="Arial" pitchFamily="34" charset="0"/>
              <a:buChar char="•"/>
            </a:pPr>
            <a:r>
              <a:rPr lang="en-US" sz="2000"/>
              <a:t>Do they modify in medium, and how ?</a:t>
            </a:r>
          </a:p>
          <a:p>
            <a:pPr eaLnBrk="1" hangingPunct="1">
              <a:buFont typeface="Arial" pitchFamily="34" charset="0"/>
              <a:buChar char="•"/>
            </a:pPr>
            <a:endParaRPr lang="en-US" sz="2000"/>
          </a:p>
          <a:p>
            <a:pPr eaLnBrk="1" hangingPunct="1">
              <a:buFont typeface="Arial" pitchFamily="34" charset="0"/>
              <a:buChar char="•"/>
            </a:pPr>
            <a:r>
              <a:rPr lang="en-US" sz="2000"/>
              <a:t>How studies of proton transverse structure will improve our understanding of  medium effects?</a:t>
            </a:r>
          </a:p>
          <a:p>
            <a:pPr eaLnBrk="1" hangingPunct="1">
              <a:buFont typeface="Arial" pitchFamily="34" charset="0"/>
              <a:buChar char="•"/>
            </a:pPr>
            <a:endParaRPr lang="en-US" sz="2000"/>
          </a:p>
          <a:p>
            <a:pPr eaLnBrk="1" hangingPunct="1">
              <a:buFont typeface="Arial" pitchFamily="34" charset="0"/>
              <a:buChar char="•"/>
            </a:pPr>
            <a:r>
              <a:rPr lang="en-US" sz="2000"/>
              <a:t>How studies of medium modifications will improve our understanding of the proton structure?</a:t>
            </a:r>
          </a:p>
          <a:p>
            <a:pPr eaLnBrk="1" hangingPunct="1">
              <a:buFont typeface="Arial" pitchFamily="34" charset="0"/>
              <a:buChar char="•"/>
            </a:pPr>
            <a:endParaRPr lang="en-US" sz="2000"/>
          </a:p>
        </p:txBody>
      </p:sp>
      <p:sp>
        <p:nvSpPr>
          <p:cNvPr id="110597" name="TextBox 4"/>
          <p:cNvSpPr txBox="1">
            <a:spLocks noChangeArrowheads="1"/>
          </p:cNvSpPr>
          <p:nvPr/>
        </p:nvSpPr>
        <p:spPr bwMode="auto">
          <a:xfrm>
            <a:off x="533400" y="228600"/>
            <a:ext cx="7883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Correlations of spin, longitudinal and transverse degrees</a:t>
            </a:r>
          </a:p>
        </p:txBody>
      </p:sp>
      <p:sp>
        <p:nvSpPr>
          <p:cNvPr id="110598" name="Rectangle 6"/>
          <p:cNvSpPr>
            <a:spLocks noChangeArrowheads="1"/>
          </p:cNvSpPr>
          <p:nvPr/>
        </p:nvSpPr>
        <p:spPr bwMode="auto">
          <a:xfrm>
            <a:off x="381000" y="487680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Possible new tools:</a:t>
            </a:r>
          </a:p>
          <a:p>
            <a:endParaRPr lang="en-US" sz="1800"/>
          </a:p>
          <a:p>
            <a:pPr>
              <a:buFont typeface="Arial" pitchFamily="34" charset="0"/>
              <a:buChar char="•"/>
            </a:pPr>
            <a:r>
              <a:rPr lang="en-US" sz="1800"/>
              <a:t>Polarized DIS resolve the spin effects in medium</a:t>
            </a:r>
          </a:p>
          <a:p>
            <a:pPr>
              <a:buFont typeface="Arial" pitchFamily="34" charset="0"/>
              <a:buChar char="•"/>
            </a:pPr>
            <a:r>
              <a:rPr lang="en-US" sz="1800"/>
              <a:t>Polarized and unpolarized SIDIS resolve flavor and spin effects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z="3200" smtClean="0">
                <a:ea typeface="ＭＳ Ｐゴシック" pitchFamily="34" charset="-128"/>
              </a:rPr>
              <a:t>SIDIS at JLab12 </a:t>
            </a:r>
          </a:p>
        </p:txBody>
      </p:sp>
      <p:pic>
        <p:nvPicPr>
          <p:cNvPr id="111619" name="Picture 4" descr="targetfr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5575"/>
            <a:ext cx="985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32"/>
          <p:cNvSpPr txBox="1">
            <a:spLocks noChangeArrowheads="1"/>
          </p:cNvSpPr>
          <p:nvPr/>
        </p:nvSpPr>
        <p:spPr bwMode="auto">
          <a:xfrm>
            <a:off x="1095375" y="-76200"/>
            <a:ext cx="379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800" b="1">
                <a:latin typeface="Symbol" pitchFamily="18" charset="2"/>
              </a:rPr>
              <a:t> p</a:t>
            </a:r>
            <a:endParaRPr lang="en-US" sz="1800" b="1" baseline="-25000">
              <a:latin typeface="Symbol" pitchFamily="18" charset="2"/>
            </a:endParaRPr>
          </a:p>
        </p:txBody>
      </p:sp>
      <p:sp>
        <p:nvSpPr>
          <p:cNvPr id="111621" name="Line 13"/>
          <p:cNvSpPr>
            <a:spLocks noChangeShapeType="1"/>
          </p:cNvSpPr>
          <p:nvPr/>
        </p:nvSpPr>
        <p:spPr bwMode="auto">
          <a:xfrm flipV="1">
            <a:off x="1020763" y="155575"/>
            <a:ext cx="219075" cy="460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11622" name="Picture 34" descr="screenshot_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8382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10" descr="screenshot_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838200"/>
            <a:ext cx="37338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12" descr="screenshot_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62400"/>
            <a:ext cx="3581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Picture 13" descr="screenshot_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4038600"/>
            <a:ext cx="4495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6" name="Slide Number Placeholder 9"/>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939D8F2-83A4-4657-B45F-EAD3E92CD8FC}" type="slidenum">
              <a:rPr lang="en-US" sz="1400"/>
              <a:pPr eaLnBrk="1" hangingPunct="1"/>
              <a:t>54</a:t>
            </a:fld>
            <a:endParaRPr lang="en-US" sz="1400"/>
          </a:p>
        </p:txBody>
      </p:sp>
      <p:sp>
        <p:nvSpPr>
          <p:cNvPr id="111627" name="Footer Placeholder 10"/>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3350668-7365-4996-A782-3E86C0B9A32C}" type="slidenum">
              <a:rPr lang="en-US" sz="1400"/>
              <a:pPr eaLnBrk="1" hangingPunct="1"/>
              <a:t>55</a:t>
            </a:fld>
            <a:endParaRPr lang="en-US" sz="1400"/>
          </a:p>
        </p:txBody>
      </p:sp>
      <p:sp>
        <p:nvSpPr>
          <p:cNvPr id="113667" name="Slide Number Placeholder 2"/>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1A20CCBD-D5E6-438A-ACF0-E65909E81737}" type="slidenum">
              <a:rPr lang="en-US" sz="1400"/>
              <a:pPr algn="r" eaLnBrk="1" hangingPunct="1"/>
              <a:t>55</a:t>
            </a:fld>
            <a:endParaRPr lang="en-US" sz="1400"/>
          </a:p>
        </p:txBody>
      </p:sp>
      <p:sp>
        <p:nvSpPr>
          <p:cNvPr id="113668" name="Slide Number Placeholder 2"/>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74C9EB18-970B-4EEB-A53A-34E754576356}" type="slidenum">
              <a:rPr lang="en-US" sz="1400"/>
              <a:pPr algn="r" eaLnBrk="1" hangingPunct="1"/>
              <a:t>55</a:t>
            </a:fld>
            <a:endParaRPr lang="en-US" sz="1400"/>
          </a:p>
        </p:txBody>
      </p:sp>
      <p:sp>
        <p:nvSpPr>
          <p:cNvPr id="452610" name="Rectangle 2"/>
          <p:cNvSpPr>
            <a:spLocks noGrp="1" noChangeArrowheads="1"/>
          </p:cNvSpPr>
          <p:nvPr>
            <p:ph type="title" idx="4294967295"/>
          </p:nvPr>
        </p:nvSpPr>
        <p:spPr>
          <a:xfrm>
            <a:off x="0" y="115888"/>
            <a:ext cx="9020175" cy="474662"/>
          </a:xfrm>
        </p:spPr>
        <p:txBody>
          <a:bodyPr/>
          <a:lstStyle/>
          <a:p>
            <a:pPr eaLnBrk="1" hangingPunct="1"/>
            <a:r>
              <a:rPr lang="en-US" smtClean="0">
                <a:effectLst>
                  <a:outerShdw blurRad="38100" dist="38100" dir="2700000" algn="tl">
                    <a:srgbClr val="C0C0C0"/>
                  </a:outerShdw>
                </a:effectLst>
                <a:ea typeface="ＭＳ Ｐゴシック" pitchFamily="34" charset="-128"/>
              </a:rPr>
              <a:t>Quark distributions at large k</a:t>
            </a:r>
            <a:r>
              <a:rPr lang="en-US" baseline="-25000" smtClean="0">
                <a:effectLst>
                  <a:outerShdw blurRad="38100" dist="38100" dir="2700000" algn="tl">
                    <a:srgbClr val="C0C0C0"/>
                  </a:outerShdw>
                </a:effectLst>
                <a:ea typeface="ＭＳ Ｐゴシック" pitchFamily="34" charset="-128"/>
              </a:rPr>
              <a:t>T</a:t>
            </a:r>
            <a:endParaRPr lang="en-US" smtClean="0">
              <a:effectLst>
                <a:outerShdw blurRad="38100" dist="38100" dir="2700000" algn="tl">
                  <a:srgbClr val="C0C0C0"/>
                </a:outerShdw>
              </a:effectLst>
              <a:ea typeface="ＭＳ Ｐゴシック" pitchFamily="34" charset="-128"/>
            </a:endParaRPr>
          </a:p>
        </p:txBody>
      </p:sp>
      <p:sp>
        <p:nvSpPr>
          <p:cNvPr id="113670" name="Rectangle 15"/>
          <p:cNvSpPr>
            <a:spLocks noChangeArrowheads="1"/>
          </p:cNvSpPr>
          <p:nvPr/>
        </p:nvSpPr>
        <p:spPr bwMode="auto">
          <a:xfrm>
            <a:off x="2895600" y="1295400"/>
            <a:ext cx="1828800" cy="646113"/>
          </a:xfrm>
          <a:prstGeom prst="rect">
            <a:avLst/>
          </a:prstGeom>
          <a:solidFill>
            <a:srgbClr val="FFFF99"/>
          </a:solidFill>
          <a:ln w="9525">
            <a:solidFill>
              <a:schemeClr val="tx1"/>
            </a:solidFill>
            <a:miter lim="800000"/>
            <a:headEnd/>
            <a:tailEnd/>
          </a:ln>
        </p:spPr>
        <p:txBody>
          <a:bodyPr>
            <a:spAutoFit/>
          </a:bodyPr>
          <a:lstStyle/>
          <a:p>
            <a:r>
              <a:rPr lang="en-US" sz="1800">
                <a:solidFill>
                  <a:srgbClr val="CC3300"/>
                </a:solidFill>
              </a:rPr>
              <a:t>k</a:t>
            </a:r>
            <a:r>
              <a:rPr lang="en-US" sz="1800" baseline="-25000">
                <a:solidFill>
                  <a:srgbClr val="CC3300"/>
                </a:solidFill>
              </a:rPr>
              <a:t>T</a:t>
            </a:r>
            <a:r>
              <a:rPr lang="en-US" sz="1800">
                <a:solidFill>
                  <a:schemeClr val="accent2"/>
                </a:solidFill>
              </a:rPr>
              <a:t>-distributions  wider in nuclei?</a:t>
            </a:r>
          </a:p>
        </p:txBody>
      </p:sp>
      <p:grpSp>
        <p:nvGrpSpPr>
          <p:cNvPr id="2" name="Group 27"/>
          <p:cNvGrpSpPr>
            <a:grpSpLocks/>
          </p:cNvGrpSpPr>
          <p:nvPr/>
        </p:nvGrpSpPr>
        <p:grpSpPr bwMode="auto">
          <a:xfrm>
            <a:off x="5029200" y="1295400"/>
            <a:ext cx="4038600" cy="4724400"/>
            <a:chOff x="5029200" y="1295400"/>
            <a:chExt cx="4038600" cy="4724400"/>
          </a:xfrm>
        </p:grpSpPr>
        <p:sp>
          <p:nvSpPr>
            <p:cNvPr id="113684" name="AutoShape 13"/>
            <p:cNvSpPr>
              <a:spLocks noChangeArrowheads="1"/>
            </p:cNvSpPr>
            <p:nvPr/>
          </p:nvSpPr>
          <p:spPr bwMode="auto">
            <a:xfrm>
              <a:off x="5029200" y="1447800"/>
              <a:ext cx="519113" cy="485775"/>
            </a:xfrm>
            <a:prstGeom prst="rightArrow">
              <a:avLst>
                <a:gd name="adj1" fmla="val 50000"/>
                <a:gd name="adj2" fmla="val 50245"/>
              </a:avLst>
            </a:prstGeom>
            <a:solidFill>
              <a:schemeClr val="bg1"/>
            </a:solidFill>
            <a:ln w="9525">
              <a:solidFill>
                <a:schemeClr val="tx1"/>
              </a:solidFill>
              <a:miter lim="800000"/>
              <a:headEnd/>
              <a:tailEnd/>
            </a:ln>
          </p:spPr>
          <p:txBody>
            <a:bodyPr wrap="none" anchor="ctr"/>
            <a:lstStyle/>
            <a:p>
              <a:endParaRPr lang="it-IT" sz="1800"/>
            </a:p>
          </p:txBody>
        </p:sp>
        <p:sp>
          <p:nvSpPr>
            <p:cNvPr id="113685" name="Rectangle 15"/>
            <p:cNvSpPr>
              <a:spLocks noChangeArrowheads="1"/>
            </p:cNvSpPr>
            <p:nvPr/>
          </p:nvSpPr>
          <p:spPr bwMode="auto">
            <a:xfrm>
              <a:off x="5791200" y="1295400"/>
              <a:ext cx="3200400" cy="646331"/>
            </a:xfrm>
            <a:prstGeom prst="rect">
              <a:avLst/>
            </a:prstGeom>
            <a:solidFill>
              <a:srgbClr val="FFFF99"/>
            </a:solidFill>
            <a:ln w="9525">
              <a:solidFill>
                <a:schemeClr val="tx1"/>
              </a:solidFill>
              <a:miter lim="800000"/>
              <a:headEnd/>
              <a:tailEnd/>
            </a:ln>
          </p:spPr>
          <p:txBody>
            <a:bodyPr>
              <a:spAutoFit/>
            </a:bodyPr>
            <a:lstStyle/>
            <a:p>
              <a:r>
                <a:rPr lang="en-US" sz="1800">
                  <a:solidFill>
                    <a:schemeClr val="accent2"/>
                  </a:solidFill>
                </a:rPr>
                <a:t>Higher probability to find a hadron at large </a:t>
              </a:r>
              <a:r>
                <a:rPr lang="en-US" sz="1800">
                  <a:solidFill>
                    <a:srgbClr val="CC3300"/>
                  </a:solidFill>
                </a:rPr>
                <a:t>P</a:t>
              </a:r>
              <a:r>
                <a:rPr lang="en-US" sz="1800" baseline="-25000">
                  <a:solidFill>
                    <a:srgbClr val="CC3300"/>
                  </a:solidFill>
                </a:rPr>
                <a:t>T </a:t>
              </a:r>
              <a:r>
                <a:rPr lang="en-US" sz="1800">
                  <a:solidFill>
                    <a:schemeClr val="accent2"/>
                  </a:solidFill>
                </a:rPr>
                <a:t>in nuclei </a:t>
              </a:r>
            </a:p>
          </p:txBody>
        </p:sp>
        <p:grpSp>
          <p:nvGrpSpPr>
            <p:cNvPr id="113686" name="Group 20"/>
            <p:cNvGrpSpPr>
              <a:grpSpLocks/>
            </p:cNvGrpSpPr>
            <p:nvPr/>
          </p:nvGrpSpPr>
          <p:grpSpPr bwMode="auto">
            <a:xfrm>
              <a:off x="5029200" y="2667000"/>
              <a:ext cx="4038600" cy="3352800"/>
              <a:chOff x="76200" y="984972"/>
              <a:chExt cx="4038600" cy="3600450"/>
            </a:xfrm>
          </p:grpSpPr>
          <p:pic>
            <p:nvPicPr>
              <p:cNvPr id="113687" name="Picture 10" descr="ptd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84972"/>
                <a:ext cx="3886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8" name="Picture 18"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6200" y="1371600"/>
                <a:ext cx="36353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0972" name="Text Box 30"/>
          <p:cNvSpPr txBox="1">
            <a:spLocks noChangeArrowheads="1"/>
          </p:cNvSpPr>
          <p:nvPr/>
        </p:nvSpPr>
        <p:spPr bwMode="auto">
          <a:xfrm>
            <a:off x="76200" y="6110288"/>
            <a:ext cx="9002713" cy="366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Understanding of modification of k</a:t>
            </a:r>
            <a:r>
              <a:rPr lang="en-US" sz="1800" baseline="-25000"/>
              <a:t>T</a:t>
            </a:r>
            <a:r>
              <a:rPr lang="en-US" sz="1800"/>
              <a:t> widths in nuclei is important  also for nucleon TMDs</a:t>
            </a:r>
          </a:p>
        </p:txBody>
      </p:sp>
      <p:sp>
        <p:nvSpPr>
          <p:cNvPr id="11367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DPWG  Feb 22</a:t>
            </a:r>
          </a:p>
        </p:txBody>
      </p:sp>
      <p:grpSp>
        <p:nvGrpSpPr>
          <p:cNvPr id="113674" name="Group 28"/>
          <p:cNvGrpSpPr>
            <a:grpSpLocks/>
          </p:cNvGrpSpPr>
          <p:nvPr/>
        </p:nvGrpSpPr>
        <p:grpSpPr bwMode="auto">
          <a:xfrm>
            <a:off x="304800" y="2286000"/>
            <a:ext cx="4724400" cy="3810000"/>
            <a:chOff x="2880" y="480"/>
            <a:chExt cx="2976" cy="2516"/>
          </a:xfrm>
        </p:grpSpPr>
        <p:pic>
          <p:nvPicPr>
            <p:cNvPr id="113678"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960"/>
              <a:ext cx="2775" cy="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9" name="Text Box 35"/>
            <p:cNvSpPr txBox="1">
              <a:spLocks noChangeArrowheads="1"/>
            </p:cNvSpPr>
            <p:nvPr/>
          </p:nvSpPr>
          <p:spPr bwMode="auto">
            <a:xfrm>
              <a:off x="3168" y="720"/>
              <a:ext cx="244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it-IT" sz="2000" b="1">
                  <a:solidFill>
                    <a:schemeClr val="accent2"/>
                  </a:solidFill>
                  <a:cs typeface="Arial" pitchFamily="34" charset="0"/>
                </a:rPr>
                <a:t>P</a:t>
              </a:r>
              <a:r>
                <a:rPr lang="it-IT" sz="2000" b="1" baseline="-25000">
                  <a:solidFill>
                    <a:schemeClr val="accent2"/>
                  </a:solidFill>
                  <a:cs typeface="Arial" pitchFamily="34" charset="0"/>
                </a:rPr>
                <a:t>T </a:t>
              </a:r>
              <a:r>
                <a:rPr lang="it-IT" sz="2000" b="1">
                  <a:cs typeface="Arial" pitchFamily="34" charset="0"/>
                </a:rPr>
                <a:t>= </a:t>
              </a:r>
              <a:r>
                <a:rPr lang="it-IT" sz="2000" b="1">
                  <a:solidFill>
                    <a:srgbClr val="FF0000"/>
                  </a:solidFill>
                </a:rPr>
                <a:t>p</a:t>
              </a:r>
              <a:r>
                <a:rPr lang="it-IT" sz="2000" b="1" baseline="-25000">
                  <a:solidFill>
                    <a:srgbClr val="FF0000"/>
                  </a:solidFill>
                  <a:cs typeface="Arial" pitchFamily="34" charset="0"/>
                </a:rPr>
                <a:t>┴</a:t>
              </a:r>
              <a:r>
                <a:rPr lang="it-IT" sz="2000" b="1" baseline="-25000">
                  <a:cs typeface="Arial" pitchFamily="34" charset="0"/>
                </a:rPr>
                <a:t> </a:t>
              </a:r>
              <a:r>
                <a:rPr lang="it-IT" sz="2000" b="1">
                  <a:solidFill>
                    <a:schemeClr val="accent2"/>
                  </a:solidFill>
                  <a:cs typeface="Arial" pitchFamily="34" charset="0"/>
                </a:rPr>
                <a:t>+z</a:t>
              </a:r>
              <a:r>
                <a:rPr lang="it-IT" sz="2000" b="1">
                  <a:cs typeface="Arial" pitchFamily="34" charset="0"/>
                </a:rPr>
                <a:t> </a:t>
              </a:r>
              <a:r>
                <a:rPr lang="it-IT" sz="2000" b="1">
                  <a:solidFill>
                    <a:srgbClr val="FF0000"/>
                  </a:solidFill>
                  <a:cs typeface="Arial" pitchFamily="34" charset="0"/>
                </a:rPr>
                <a:t>k</a:t>
              </a:r>
              <a:r>
                <a:rPr lang="it-IT" sz="2000" b="1" baseline="-25000">
                  <a:solidFill>
                    <a:srgbClr val="FF0000"/>
                  </a:solidFill>
                  <a:cs typeface="Arial" pitchFamily="34" charset="0"/>
                </a:rPr>
                <a:t>T</a:t>
              </a:r>
              <a:r>
                <a:rPr lang="it-IT" sz="2000" b="1" baseline="-25000">
                  <a:cs typeface="Arial" pitchFamily="34" charset="0"/>
                </a:rPr>
                <a:t> </a:t>
              </a:r>
            </a:p>
          </p:txBody>
        </p:sp>
        <p:grpSp>
          <p:nvGrpSpPr>
            <p:cNvPr id="113680" name="Group 24"/>
            <p:cNvGrpSpPr>
              <a:grpSpLocks/>
            </p:cNvGrpSpPr>
            <p:nvPr/>
          </p:nvGrpSpPr>
          <p:grpSpPr bwMode="auto">
            <a:xfrm>
              <a:off x="4460" y="480"/>
              <a:ext cx="1396" cy="480"/>
              <a:chOff x="4460" y="480"/>
              <a:chExt cx="1396" cy="480"/>
            </a:xfrm>
          </p:grpSpPr>
          <p:sp>
            <p:nvSpPr>
              <p:cNvPr id="113681" name="Oval 25"/>
              <p:cNvSpPr>
                <a:spLocks noChangeArrowheads="1"/>
              </p:cNvSpPr>
              <p:nvPr/>
            </p:nvSpPr>
            <p:spPr bwMode="auto">
              <a:xfrm>
                <a:off x="4539" y="720"/>
                <a:ext cx="144" cy="240"/>
              </a:xfrm>
              <a:prstGeom prst="ellipse">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13682" name="Line 26"/>
              <p:cNvSpPr>
                <a:spLocks noChangeShapeType="1"/>
              </p:cNvSpPr>
              <p:nvPr/>
            </p:nvSpPr>
            <p:spPr bwMode="auto">
              <a:xfrm flipV="1">
                <a:off x="4656" y="624"/>
                <a:ext cx="144" cy="14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3683" name="Text Box 27"/>
              <p:cNvSpPr txBox="1">
                <a:spLocks noChangeArrowheads="1"/>
              </p:cNvSpPr>
              <p:nvPr/>
            </p:nvSpPr>
            <p:spPr bwMode="auto">
              <a:xfrm>
                <a:off x="4460" y="480"/>
                <a:ext cx="1396"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b="1"/>
                  <a:t>bigger effect at large z</a:t>
                </a:r>
              </a:p>
            </p:txBody>
          </p:sp>
        </p:grpSp>
      </p:grpSp>
      <p:pic>
        <p:nvPicPr>
          <p:cNvPr id="113675" name="Picture 19"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46137" y="3741737"/>
            <a:ext cx="2514600" cy="365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3676" name="Picture 23" descr="Screen shot 2013-02-21 at 4.45.44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838200"/>
            <a:ext cx="22860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a:cxnSpLocks noChangeShapeType="1"/>
          </p:cNvCxnSpPr>
          <p:nvPr/>
        </p:nvCxnSpPr>
        <p:spPr bwMode="auto">
          <a:xfrm rot="5400000">
            <a:off x="2209800" y="1447800"/>
            <a:ext cx="609600" cy="609600"/>
          </a:xfrm>
          <a:prstGeom prst="line">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9" descr="Screen shot 2012-02-09 at 6.58.16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971800"/>
            <a:ext cx="6096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0"/>
          <p:cNvGrpSpPr>
            <a:grpSpLocks/>
          </p:cNvGrpSpPr>
          <p:nvPr/>
        </p:nvGrpSpPr>
        <p:grpSpPr bwMode="auto">
          <a:xfrm>
            <a:off x="5891213" y="3352800"/>
            <a:ext cx="3100387" cy="1535113"/>
            <a:chOff x="5891298" y="3352800"/>
            <a:chExt cx="3100302" cy="1535083"/>
          </a:xfrm>
        </p:grpSpPr>
        <p:pic>
          <p:nvPicPr>
            <p:cNvPr id="115751" name="Picture 5" descr="txp_fi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5891298" y="3733800"/>
              <a:ext cx="3100302" cy="115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52" name="TextBox 39"/>
            <p:cNvSpPr txBox="1">
              <a:spLocks noChangeArrowheads="1"/>
            </p:cNvSpPr>
            <p:nvPr/>
          </p:nvSpPr>
          <p:spPr bwMode="auto">
            <a:xfrm>
              <a:off x="6553200" y="3352800"/>
              <a:ext cx="2091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Higher Twist PDFs</a:t>
              </a:r>
            </a:p>
          </p:txBody>
        </p:sp>
      </p:grpSp>
      <p:pic>
        <p:nvPicPr>
          <p:cNvPr id="115716" name="Picture 18" descr="Screen shot 2012-02-09 at 6.57.57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801688"/>
            <a:ext cx="61182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2B092C-9C84-49D9-A808-54EF5DA1F827}" type="slidenum">
              <a:rPr lang="en-US" sz="1400"/>
              <a:pPr eaLnBrk="1" hangingPunct="1"/>
              <a:t>56</a:t>
            </a:fld>
            <a:endParaRPr lang="en-US" sz="1400"/>
          </a:p>
        </p:txBody>
      </p:sp>
      <p:sp>
        <p:nvSpPr>
          <p:cNvPr id="115718" name="Slide Number Placeholder 4"/>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63D3CACF-67C8-489D-A173-388AD19C4AC5}" type="slidenum">
              <a:rPr lang="en-US" sz="1400"/>
              <a:pPr algn="r" eaLnBrk="1" hangingPunct="1"/>
              <a:t>56</a:t>
            </a:fld>
            <a:endParaRPr lang="en-US" sz="1400"/>
          </a:p>
        </p:txBody>
      </p:sp>
      <p:sp>
        <p:nvSpPr>
          <p:cNvPr id="115719" name="Rectangle 2"/>
          <p:cNvSpPr>
            <a:spLocks noGrp="1" noChangeArrowheads="1"/>
          </p:cNvSpPr>
          <p:nvPr>
            <p:ph type="title" idx="4294967295"/>
          </p:nvPr>
        </p:nvSpPr>
        <p:spPr>
          <a:xfrm>
            <a:off x="457200" y="152400"/>
            <a:ext cx="8229600" cy="239713"/>
          </a:xfrm>
        </p:spPr>
        <p:txBody>
          <a:bodyPr/>
          <a:lstStyle/>
          <a:p>
            <a:pPr eaLnBrk="1" hangingPunct="1"/>
            <a:r>
              <a:rPr lang="en-US" sz="3200" smtClean="0">
                <a:ea typeface="ＭＳ Ｐゴシック" pitchFamily="34" charset="-128"/>
              </a:rPr>
              <a:t>Azimuthal moments in SIDIS </a:t>
            </a:r>
          </a:p>
        </p:txBody>
      </p:sp>
      <p:sp>
        <p:nvSpPr>
          <p:cNvPr id="23561" name="Text Box 3"/>
          <p:cNvSpPr txBox="1">
            <a:spLocks noChangeArrowheads="1"/>
          </p:cNvSpPr>
          <p:nvPr/>
        </p:nvSpPr>
        <p:spPr bwMode="auto">
          <a:xfrm>
            <a:off x="6781800" y="838200"/>
            <a:ext cx="198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quark polarization</a:t>
            </a:r>
          </a:p>
        </p:txBody>
      </p:sp>
      <p:pic>
        <p:nvPicPr>
          <p:cNvPr id="23562" name="Picture 4"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6096000" y="1555750"/>
            <a:ext cx="26670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2"/>
          <p:cNvGrpSpPr>
            <a:grpSpLocks/>
          </p:cNvGrpSpPr>
          <p:nvPr/>
        </p:nvGrpSpPr>
        <p:grpSpPr bwMode="auto">
          <a:xfrm>
            <a:off x="2514600" y="1447800"/>
            <a:ext cx="4419600" cy="609600"/>
            <a:chOff x="2514600" y="1447800"/>
            <a:chExt cx="4419600" cy="609600"/>
          </a:xfrm>
        </p:grpSpPr>
        <p:sp>
          <p:nvSpPr>
            <p:cNvPr id="115749" name="Oval 13"/>
            <p:cNvSpPr>
              <a:spLocks noChangeArrowheads="1"/>
            </p:cNvSpPr>
            <p:nvPr/>
          </p:nvSpPr>
          <p:spPr bwMode="auto">
            <a:xfrm>
              <a:off x="2514600" y="1447800"/>
              <a:ext cx="533400" cy="457200"/>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15750" name="Line 14"/>
            <p:cNvSpPr>
              <a:spLocks noChangeShapeType="1"/>
            </p:cNvSpPr>
            <p:nvPr/>
          </p:nvSpPr>
          <p:spPr bwMode="auto">
            <a:xfrm>
              <a:off x="2971800" y="1828800"/>
              <a:ext cx="3962400" cy="228600"/>
            </a:xfrm>
            <a:prstGeom prst="line">
              <a:avLst/>
            </a:prstGeom>
            <a:noFill/>
            <a:ln w="2857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4" name="Group 33"/>
          <p:cNvGrpSpPr>
            <a:grpSpLocks/>
          </p:cNvGrpSpPr>
          <p:nvPr/>
        </p:nvGrpSpPr>
        <p:grpSpPr bwMode="auto">
          <a:xfrm>
            <a:off x="1676400" y="1981200"/>
            <a:ext cx="6477000" cy="457200"/>
            <a:chOff x="1676400" y="1981200"/>
            <a:chExt cx="6477000" cy="457200"/>
          </a:xfrm>
        </p:grpSpPr>
        <p:sp>
          <p:nvSpPr>
            <p:cNvPr id="115747" name="Oval 13"/>
            <p:cNvSpPr>
              <a:spLocks noChangeArrowheads="1"/>
            </p:cNvSpPr>
            <p:nvPr/>
          </p:nvSpPr>
          <p:spPr bwMode="auto">
            <a:xfrm>
              <a:off x="1676400" y="1981200"/>
              <a:ext cx="533400" cy="457200"/>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15748" name="Line 14"/>
            <p:cNvSpPr>
              <a:spLocks noChangeShapeType="1"/>
            </p:cNvSpPr>
            <p:nvPr/>
          </p:nvSpPr>
          <p:spPr bwMode="auto">
            <a:xfrm flipV="1">
              <a:off x="2133600" y="2057400"/>
              <a:ext cx="6019800" cy="304800"/>
            </a:xfrm>
            <a:prstGeom prst="line">
              <a:avLst/>
            </a:prstGeom>
            <a:noFill/>
            <a:ln w="2857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5" name="Group 35"/>
          <p:cNvGrpSpPr>
            <a:grpSpLocks/>
          </p:cNvGrpSpPr>
          <p:nvPr/>
        </p:nvGrpSpPr>
        <p:grpSpPr bwMode="auto">
          <a:xfrm>
            <a:off x="1905000" y="2667000"/>
            <a:ext cx="5105400" cy="1524000"/>
            <a:chOff x="1905000" y="2667000"/>
            <a:chExt cx="5105400" cy="1524000"/>
          </a:xfrm>
        </p:grpSpPr>
        <p:sp>
          <p:nvSpPr>
            <p:cNvPr id="115745" name="Line 14"/>
            <p:cNvSpPr>
              <a:spLocks noChangeShapeType="1"/>
            </p:cNvSpPr>
            <p:nvPr/>
          </p:nvSpPr>
          <p:spPr bwMode="auto">
            <a:xfrm flipV="1">
              <a:off x="2819400" y="2667000"/>
              <a:ext cx="4191000" cy="1219200"/>
            </a:xfrm>
            <a:prstGeom prst="line">
              <a:avLst/>
            </a:prstGeom>
            <a:noFill/>
            <a:ln w="2857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5746" name="Oval 13"/>
            <p:cNvSpPr>
              <a:spLocks noChangeArrowheads="1"/>
            </p:cNvSpPr>
            <p:nvPr/>
          </p:nvSpPr>
          <p:spPr bwMode="auto">
            <a:xfrm>
              <a:off x="1905000" y="3733800"/>
              <a:ext cx="914400" cy="457200"/>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grpSp>
      <p:grpSp>
        <p:nvGrpSpPr>
          <p:cNvPr id="6" name="Group 34"/>
          <p:cNvGrpSpPr>
            <a:grpSpLocks/>
          </p:cNvGrpSpPr>
          <p:nvPr/>
        </p:nvGrpSpPr>
        <p:grpSpPr bwMode="auto">
          <a:xfrm>
            <a:off x="1447800" y="2286000"/>
            <a:ext cx="6019800" cy="1371600"/>
            <a:chOff x="1447800" y="2286000"/>
            <a:chExt cx="6019800" cy="1371600"/>
          </a:xfrm>
        </p:grpSpPr>
        <p:sp>
          <p:nvSpPr>
            <p:cNvPr id="115743" name="Oval 13"/>
            <p:cNvSpPr>
              <a:spLocks noChangeArrowheads="1"/>
            </p:cNvSpPr>
            <p:nvPr/>
          </p:nvSpPr>
          <p:spPr bwMode="auto">
            <a:xfrm>
              <a:off x="1447800" y="3200400"/>
              <a:ext cx="533400" cy="457200"/>
            </a:xfrm>
            <a:prstGeom prst="ellipse">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15744" name="Line 14"/>
            <p:cNvSpPr>
              <a:spLocks noChangeShapeType="1"/>
            </p:cNvSpPr>
            <p:nvPr/>
          </p:nvSpPr>
          <p:spPr bwMode="auto">
            <a:xfrm flipV="1">
              <a:off x="1981200" y="2286000"/>
              <a:ext cx="5486400" cy="1143000"/>
            </a:xfrm>
            <a:prstGeom prst="line">
              <a:avLst/>
            </a:prstGeom>
            <a:noFill/>
            <a:ln w="2857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27" name="Oval 13"/>
          <p:cNvSpPr>
            <a:spLocks noChangeArrowheads="1"/>
          </p:cNvSpPr>
          <p:nvPr/>
        </p:nvSpPr>
        <p:spPr bwMode="auto">
          <a:xfrm>
            <a:off x="5486400" y="1371600"/>
            <a:ext cx="609600" cy="457200"/>
          </a:xfrm>
          <a:prstGeom prst="ellipse">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28" name="Line 14"/>
          <p:cNvSpPr>
            <a:spLocks noChangeShapeType="1"/>
          </p:cNvSpPr>
          <p:nvPr/>
        </p:nvSpPr>
        <p:spPr bwMode="auto">
          <a:xfrm>
            <a:off x="5715000" y="1828800"/>
            <a:ext cx="990600" cy="228600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7" name="Group 37"/>
          <p:cNvGrpSpPr>
            <a:grpSpLocks/>
          </p:cNvGrpSpPr>
          <p:nvPr/>
        </p:nvGrpSpPr>
        <p:grpSpPr bwMode="auto">
          <a:xfrm>
            <a:off x="3581400" y="3124200"/>
            <a:ext cx="3657600" cy="1371600"/>
            <a:chOff x="3581400" y="3124200"/>
            <a:chExt cx="3657600" cy="1371600"/>
          </a:xfrm>
        </p:grpSpPr>
        <p:sp>
          <p:nvSpPr>
            <p:cNvPr id="115741" name="Oval 13"/>
            <p:cNvSpPr>
              <a:spLocks noChangeArrowheads="1"/>
            </p:cNvSpPr>
            <p:nvPr/>
          </p:nvSpPr>
          <p:spPr bwMode="auto">
            <a:xfrm>
              <a:off x="3581400" y="3124200"/>
              <a:ext cx="609600" cy="457200"/>
            </a:xfrm>
            <a:prstGeom prst="ellipse">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15742" name="Line 14"/>
            <p:cNvSpPr>
              <a:spLocks noChangeShapeType="1"/>
            </p:cNvSpPr>
            <p:nvPr/>
          </p:nvSpPr>
          <p:spPr bwMode="auto">
            <a:xfrm>
              <a:off x="4191000" y="3505200"/>
              <a:ext cx="3048000" cy="99060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 name="Group 38"/>
          <p:cNvGrpSpPr>
            <a:grpSpLocks/>
          </p:cNvGrpSpPr>
          <p:nvPr/>
        </p:nvGrpSpPr>
        <p:grpSpPr bwMode="auto">
          <a:xfrm>
            <a:off x="2057400" y="4800600"/>
            <a:ext cx="4419600" cy="685800"/>
            <a:chOff x="2057400" y="4800600"/>
            <a:chExt cx="4419600" cy="685800"/>
          </a:xfrm>
        </p:grpSpPr>
        <p:sp>
          <p:nvSpPr>
            <p:cNvPr id="115739" name="Oval 13"/>
            <p:cNvSpPr>
              <a:spLocks noChangeArrowheads="1"/>
            </p:cNvSpPr>
            <p:nvPr/>
          </p:nvSpPr>
          <p:spPr bwMode="auto">
            <a:xfrm>
              <a:off x="2057400" y="4953000"/>
              <a:ext cx="685800" cy="533400"/>
            </a:xfrm>
            <a:prstGeom prst="ellipse">
              <a:avLst/>
            </a:pr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15740" name="Line 14"/>
            <p:cNvSpPr>
              <a:spLocks noChangeShapeType="1"/>
            </p:cNvSpPr>
            <p:nvPr/>
          </p:nvSpPr>
          <p:spPr bwMode="auto">
            <a:xfrm flipV="1">
              <a:off x="2743200" y="4800600"/>
              <a:ext cx="3733800" cy="45720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115730" name="TextBox 41"/>
          <p:cNvSpPr txBox="1">
            <a:spLocks noChangeArrowheads="1"/>
          </p:cNvSpPr>
          <p:nvPr/>
        </p:nvSpPr>
        <p:spPr bwMode="auto">
          <a:xfrm>
            <a:off x="6011863" y="5791200"/>
            <a:ext cx="3119437" cy="923925"/>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Experiment for a given target polarization measures all moments simultaneously</a:t>
            </a:r>
          </a:p>
        </p:txBody>
      </p:sp>
      <p:sp>
        <p:nvSpPr>
          <p:cNvPr id="15" name="Left Bracket 14"/>
          <p:cNvSpPr>
            <a:spLocks/>
          </p:cNvSpPr>
          <p:nvPr/>
        </p:nvSpPr>
        <p:spPr bwMode="auto">
          <a:xfrm>
            <a:off x="76200" y="1447800"/>
            <a:ext cx="152400" cy="990600"/>
          </a:xfrm>
          <a:prstGeom prst="leftBracket">
            <a:avLst>
              <a:gd name="adj" fmla="val 8336"/>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latin typeface="+mn-lt"/>
              <a:ea typeface="+mn-ea"/>
            </a:endParaRPr>
          </a:p>
        </p:txBody>
      </p:sp>
      <p:sp>
        <p:nvSpPr>
          <p:cNvPr id="41" name="Left Bracket 40"/>
          <p:cNvSpPr>
            <a:spLocks/>
          </p:cNvSpPr>
          <p:nvPr/>
        </p:nvSpPr>
        <p:spPr bwMode="auto">
          <a:xfrm>
            <a:off x="76200" y="2590800"/>
            <a:ext cx="152400" cy="990600"/>
          </a:xfrm>
          <a:prstGeom prst="leftBracket">
            <a:avLst>
              <a:gd name="adj" fmla="val 8336"/>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latin typeface="+mn-lt"/>
              <a:ea typeface="+mn-ea"/>
            </a:endParaRPr>
          </a:p>
        </p:txBody>
      </p:sp>
      <p:sp>
        <p:nvSpPr>
          <p:cNvPr id="42" name="Left Bracket 41"/>
          <p:cNvSpPr>
            <a:spLocks/>
          </p:cNvSpPr>
          <p:nvPr/>
        </p:nvSpPr>
        <p:spPr bwMode="auto">
          <a:xfrm>
            <a:off x="76200" y="3886200"/>
            <a:ext cx="152400" cy="2743200"/>
          </a:xfrm>
          <a:prstGeom prst="leftBracket">
            <a:avLst>
              <a:gd name="adj" fmla="val 8333"/>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latin typeface="+mn-lt"/>
              <a:ea typeface="+mn-ea"/>
            </a:endParaRPr>
          </a:p>
        </p:txBody>
      </p:sp>
      <p:sp>
        <p:nvSpPr>
          <p:cNvPr id="115734" name="Footer Placeholder 8"/>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grpSp>
        <p:nvGrpSpPr>
          <p:cNvPr id="9" name="Group 44"/>
          <p:cNvGrpSpPr>
            <a:grpSpLocks/>
          </p:cNvGrpSpPr>
          <p:nvPr/>
        </p:nvGrpSpPr>
        <p:grpSpPr bwMode="auto">
          <a:xfrm>
            <a:off x="6716713" y="4954588"/>
            <a:ext cx="2351087" cy="685800"/>
            <a:chOff x="6716713" y="4953794"/>
            <a:chExt cx="2351087" cy="685800"/>
          </a:xfrm>
        </p:grpSpPr>
        <p:pic>
          <p:nvPicPr>
            <p:cNvPr id="115736" name="Picture 38"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24800" y="5105400"/>
              <a:ext cx="1143000" cy="46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7" name="Picture 39"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16713" y="5090970"/>
              <a:ext cx="903287" cy="46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Connector 43"/>
            <p:cNvCxnSpPr>
              <a:cxnSpLocks noChangeShapeType="1"/>
            </p:cNvCxnSpPr>
            <p:nvPr/>
          </p:nvCxnSpPr>
          <p:spPr bwMode="auto">
            <a:xfrm rot="5400000">
              <a:off x="7428707" y="5295900"/>
              <a:ext cx="685800" cy="1587"/>
            </a:xfrm>
            <a:prstGeom prst="line">
              <a:avLst/>
            </a:prstGeom>
            <a:noFill/>
            <a:ln w="25400">
              <a:solidFill>
                <a:schemeClr val="tx2"/>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6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nodeType="click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8"/>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xit" presetSubtype="0" fill="hold" nodeType="click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nodeType="click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7" grpId="0" animBg="1"/>
      <p:bldP spid="27" grpId="1" animBg="1"/>
      <p:bldP spid="28" grpId="0" animBg="1"/>
      <p:bldP spid="2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57200" y="274638"/>
            <a:ext cx="5867400" cy="411162"/>
          </a:xfrm>
        </p:spPr>
        <p:txBody>
          <a:bodyPr/>
          <a:lstStyle/>
          <a:p>
            <a:r>
              <a:rPr lang="en-US" sz="2800" smtClean="0">
                <a:ea typeface="ＭＳ Ｐゴシック" pitchFamily="34" charset="-128"/>
              </a:rPr>
              <a:t>Multidimensional MC for SIDIS</a:t>
            </a:r>
          </a:p>
        </p:txBody>
      </p:sp>
      <p:grpSp>
        <p:nvGrpSpPr>
          <p:cNvPr id="117763" name="Group 4"/>
          <p:cNvGrpSpPr>
            <a:grpSpLocks/>
          </p:cNvGrpSpPr>
          <p:nvPr/>
        </p:nvGrpSpPr>
        <p:grpSpPr bwMode="auto">
          <a:xfrm>
            <a:off x="5943600" y="152400"/>
            <a:ext cx="3200400" cy="1846263"/>
            <a:chOff x="3886200" y="1049338"/>
            <a:chExt cx="5257800" cy="3141662"/>
          </a:xfrm>
        </p:grpSpPr>
        <p:pic>
          <p:nvPicPr>
            <p:cNvPr id="117776" name="Picture 33"/>
            <p:cNvPicPr>
              <a:picLocks noChangeAspect="1" noChangeArrowheads="1"/>
            </p:cNvPicPr>
            <p:nvPr/>
          </p:nvPicPr>
          <p:blipFill>
            <a:blip r:embed="rId3">
              <a:extLst>
                <a:ext uri="{28A0092B-C50C-407E-A947-70E740481C1C}">
                  <a14:useLocalDpi xmlns:a14="http://schemas.microsoft.com/office/drawing/2010/main"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7" name="Rectangle 59"/>
            <p:cNvSpPr>
              <a:spLocks noChangeArrowheads="1"/>
            </p:cNvSpPr>
            <p:nvPr/>
          </p:nvSpPr>
          <p:spPr bwMode="auto">
            <a:xfrm>
              <a:off x="5638800" y="2449191"/>
              <a:ext cx="529090" cy="445164"/>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100">
                  <a:solidFill>
                    <a:srgbClr val="FF0000"/>
                  </a:solidFill>
                </a:rPr>
                <a:t>p</a:t>
              </a:r>
              <a:r>
                <a:rPr lang="it-IT" sz="1100" baseline="-25000">
                  <a:solidFill>
                    <a:srgbClr val="FF0000"/>
                  </a:solidFill>
                  <a:cs typeface="Arial" pitchFamily="34" charset="0"/>
                </a:rPr>
                <a:t>┴</a:t>
              </a:r>
              <a:endParaRPr lang="en-US" sz="1100" baseline="-25000">
                <a:solidFill>
                  <a:srgbClr val="FF0000"/>
                </a:solidFill>
                <a:cs typeface="Arial" pitchFamily="34" charset="0"/>
              </a:endParaRPr>
            </a:p>
          </p:txBody>
        </p:sp>
        <p:sp>
          <p:nvSpPr>
            <p:cNvPr id="117778"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117764" name="TextBox 10"/>
          <p:cNvSpPr txBox="1">
            <a:spLocks noChangeArrowheads="1"/>
          </p:cNvSpPr>
          <p:nvPr/>
        </p:nvSpPr>
        <p:spPr bwMode="auto">
          <a:xfrm>
            <a:off x="1676400" y="914400"/>
            <a:ext cx="4267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SIDIS MC in 8D (x,y,z,</a:t>
            </a:r>
            <a:r>
              <a:rPr lang="en-US" sz="2000">
                <a:latin typeface="Symbol" pitchFamily="18" charset="2"/>
              </a:rPr>
              <a:t>f,f</a:t>
            </a:r>
            <a:r>
              <a:rPr lang="en-US" sz="2000" baseline="-25000"/>
              <a:t>l</a:t>
            </a:r>
            <a:r>
              <a:rPr lang="en-US" sz="2000"/>
              <a:t>,P</a:t>
            </a:r>
            <a:r>
              <a:rPr lang="en-US" sz="2000" baseline="-25000"/>
              <a:t>hT</a:t>
            </a:r>
            <a:r>
              <a:rPr lang="en-US" sz="2000"/>
              <a:t>,</a:t>
            </a:r>
            <a:r>
              <a:rPr lang="en-US" sz="2000">
                <a:latin typeface="Symbol" pitchFamily="18" charset="2"/>
              </a:rPr>
              <a:t>l,p)</a:t>
            </a:r>
            <a:endParaRPr lang="en-US" sz="2000"/>
          </a:p>
        </p:txBody>
      </p:sp>
      <p:sp>
        <p:nvSpPr>
          <p:cNvPr id="117765" name="TextBox 27"/>
          <p:cNvSpPr txBox="1">
            <a:spLocks noChangeArrowheads="1"/>
          </p:cNvSpPr>
          <p:nvPr/>
        </p:nvSpPr>
        <p:spPr bwMode="auto">
          <a:xfrm>
            <a:off x="838200" y="6019800"/>
            <a:ext cx="7467600" cy="461963"/>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For realistic simulation have to start at quark level</a:t>
            </a:r>
          </a:p>
        </p:txBody>
      </p:sp>
      <p:pic>
        <p:nvPicPr>
          <p:cNvPr id="117766" name="Picture 21"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800600"/>
            <a:ext cx="29813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22"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057400"/>
            <a:ext cx="81946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Text Box 35"/>
          <p:cNvSpPr txBox="1">
            <a:spLocks noChangeArrowheads="1"/>
          </p:cNvSpPr>
          <p:nvPr/>
        </p:nvSpPr>
        <p:spPr bwMode="auto">
          <a:xfrm>
            <a:off x="3048000" y="1524000"/>
            <a:ext cx="2693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it-IT" sz="2000">
                <a:solidFill>
                  <a:schemeClr val="accent2"/>
                </a:solidFill>
                <a:cs typeface="Arial" pitchFamily="34" charset="0"/>
              </a:rPr>
              <a:t>P</a:t>
            </a:r>
            <a:r>
              <a:rPr lang="it-IT" sz="2000" baseline="-25000">
                <a:solidFill>
                  <a:schemeClr val="accent2"/>
                </a:solidFill>
                <a:cs typeface="Arial" pitchFamily="34" charset="0"/>
              </a:rPr>
              <a:t>hT </a:t>
            </a:r>
            <a:r>
              <a:rPr lang="it-IT" sz="2000">
                <a:cs typeface="Arial" pitchFamily="34" charset="0"/>
              </a:rPr>
              <a:t>= </a:t>
            </a:r>
            <a:r>
              <a:rPr lang="it-IT" sz="2000">
                <a:solidFill>
                  <a:srgbClr val="FF0000"/>
                </a:solidFill>
              </a:rPr>
              <a:t>p</a:t>
            </a:r>
            <a:r>
              <a:rPr lang="it-IT" sz="2000" baseline="-25000">
                <a:solidFill>
                  <a:srgbClr val="FF0000"/>
                </a:solidFill>
                <a:cs typeface="Arial" pitchFamily="34" charset="0"/>
              </a:rPr>
              <a:t>┴</a:t>
            </a:r>
            <a:r>
              <a:rPr lang="it-IT" sz="2000" baseline="-25000">
                <a:cs typeface="Arial" pitchFamily="34" charset="0"/>
              </a:rPr>
              <a:t> </a:t>
            </a:r>
            <a:r>
              <a:rPr lang="it-IT" sz="2000">
                <a:solidFill>
                  <a:schemeClr val="accent2"/>
                </a:solidFill>
                <a:cs typeface="Arial" pitchFamily="34" charset="0"/>
              </a:rPr>
              <a:t>+z</a:t>
            </a:r>
            <a:r>
              <a:rPr lang="it-IT" sz="2000">
                <a:cs typeface="Arial" pitchFamily="34" charset="0"/>
              </a:rPr>
              <a:t> </a:t>
            </a:r>
            <a:r>
              <a:rPr lang="it-IT" sz="2000">
                <a:solidFill>
                  <a:srgbClr val="FF0000"/>
                </a:solidFill>
                <a:cs typeface="Arial" pitchFamily="34" charset="0"/>
              </a:rPr>
              <a:t>k</a:t>
            </a:r>
            <a:r>
              <a:rPr lang="it-IT" sz="2000" baseline="-25000">
                <a:solidFill>
                  <a:srgbClr val="FF0000"/>
                </a:solidFill>
                <a:cs typeface="Arial" pitchFamily="34" charset="0"/>
              </a:rPr>
              <a:t>┴</a:t>
            </a:r>
            <a:endParaRPr lang="it-IT" sz="2000" baseline="-25000">
              <a:cs typeface="Arial" pitchFamily="34" charset="0"/>
            </a:endParaRPr>
          </a:p>
        </p:txBody>
      </p:sp>
      <p:pic>
        <p:nvPicPr>
          <p:cNvPr id="117769" name="Picture 25"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038600"/>
            <a:ext cx="59674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Picture 26"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800600"/>
            <a:ext cx="27066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p:cNvCxnSpPr>
            <a:cxnSpLocks noChangeShapeType="1"/>
          </p:cNvCxnSpPr>
          <p:nvPr/>
        </p:nvCxnSpPr>
        <p:spPr bwMode="auto">
          <a:xfrm>
            <a:off x="3810000" y="5105400"/>
            <a:ext cx="685800" cy="1588"/>
          </a:xfrm>
          <a:prstGeom prst="line">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7772" name="Slide Number Placeholder 1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57AA81C-F415-40DE-B91F-4ED02AC4561C}" type="slidenum">
              <a:rPr lang="en-US" sz="1400"/>
              <a:pPr eaLnBrk="1" hangingPunct="1"/>
              <a:t>57</a:t>
            </a:fld>
            <a:endParaRPr lang="en-US" sz="1400"/>
          </a:p>
        </p:txBody>
      </p:sp>
      <p:sp>
        <p:nvSpPr>
          <p:cNvPr id="117773" name="Footer Placeholder 17"/>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Avakian, Dubna Sep  21</a:t>
            </a:r>
          </a:p>
        </p:txBody>
      </p:sp>
      <p:pic>
        <p:nvPicPr>
          <p:cNvPr id="117774" name="Picture 18"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048000"/>
            <a:ext cx="39624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5" name="Picture 19"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2971800"/>
            <a:ext cx="44577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457200" y="139700"/>
            <a:ext cx="8229600" cy="546100"/>
          </a:xfrm>
        </p:spPr>
        <p:txBody>
          <a:bodyPr/>
          <a:lstStyle/>
          <a:p>
            <a:r>
              <a:rPr lang="en-US" sz="2900" smtClean="0">
                <a:ea typeface="ＭＳ Ｐゴシック" pitchFamily="34" charset="-128"/>
              </a:rPr>
              <a:t>Kinematic correlations at finite Q</a:t>
            </a:r>
            <a:r>
              <a:rPr lang="en-US" sz="2900" baseline="30000" smtClean="0">
                <a:ea typeface="ＭＳ Ｐゴシック" pitchFamily="34" charset="-128"/>
              </a:rPr>
              <a:t>2</a:t>
            </a:r>
            <a:endParaRPr lang="en-US" sz="2900" smtClean="0">
              <a:ea typeface="ＭＳ Ｐゴシック" pitchFamily="34" charset="-128"/>
            </a:endParaRPr>
          </a:p>
        </p:txBody>
      </p:sp>
      <p:sp>
        <p:nvSpPr>
          <p:cNvPr id="119811" name="TextBox 6"/>
          <p:cNvSpPr txBox="1">
            <a:spLocks noChangeArrowheads="1"/>
          </p:cNvSpPr>
          <p:nvPr/>
        </p:nvSpPr>
        <p:spPr bwMode="auto">
          <a:xfrm>
            <a:off x="6469063" y="1676400"/>
            <a:ext cx="1912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arXiv: 1106.6177</a:t>
            </a:r>
          </a:p>
        </p:txBody>
      </p:sp>
      <p:sp>
        <p:nvSpPr>
          <p:cNvPr id="119812" name="TextBox 10"/>
          <p:cNvSpPr txBox="1">
            <a:spLocks noChangeArrowheads="1"/>
          </p:cNvSpPr>
          <p:nvPr/>
        </p:nvSpPr>
        <p:spPr bwMode="auto">
          <a:xfrm>
            <a:off x="76200" y="5943600"/>
            <a:ext cx="8991600" cy="400050"/>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x and k</a:t>
            </a:r>
            <a:r>
              <a:rPr lang="en-US" sz="2000" baseline="-25000"/>
              <a:t>T</a:t>
            </a:r>
            <a:r>
              <a:rPr lang="en-US" sz="2000"/>
              <a:t> are not independent at low Q</a:t>
            </a:r>
            <a:r>
              <a:rPr lang="en-US" sz="2000" baseline="30000"/>
              <a:t>2</a:t>
            </a:r>
            <a:r>
              <a:rPr lang="en-US" sz="2000"/>
              <a:t> even in factorized Gaussian approach! </a:t>
            </a:r>
          </a:p>
        </p:txBody>
      </p:sp>
      <p:sp>
        <p:nvSpPr>
          <p:cNvPr id="119813" name="Slide Number Placeholder 8"/>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89C2B93-BBD2-42E3-B18B-739ABE1C645F}" type="slidenum">
              <a:rPr lang="en-US" sz="1400"/>
              <a:pPr eaLnBrk="1" hangingPunct="1"/>
              <a:t>58</a:t>
            </a:fld>
            <a:endParaRPr lang="en-US" sz="1400"/>
          </a:p>
        </p:txBody>
      </p:sp>
      <p:sp>
        <p:nvSpPr>
          <p:cNvPr id="119814" name="Footer Placeholder 9"/>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Avakian, Dubna Sep  21</a:t>
            </a:r>
          </a:p>
        </p:txBody>
      </p:sp>
      <p:pic>
        <p:nvPicPr>
          <p:cNvPr id="119815" name="Picture 10" descr="Screen shot 2012-06-15 at 10.29.19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46863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TextBox 11"/>
          <p:cNvSpPr txBox="1">
            <a:spLocks noChangeArrowheads="1"/>
          </p:cNvSpPr>
          <p:nvPr/>
        </p:nvSpPr>
        <p:spPr bwMode="auto">
          <a:xfrm>
            <a:off x="381000" y="990600"/>
            <a:ext cx="408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From energy/momentum conservation</a:t>
            </a:r>
          </a:p>
        </p:txBody>
      </p:sp>
      <p:pic>
        <p:nvPicPr>
          <p:cNvPr id="119817" name="Picture 12" descr="Screen shot 2012-06-15 at 10.30.5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81200"/>
            <a:ext cx="2882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38200"/>
            <a:ext cx="3200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9" name="Rectangle 14"/>
          <p:cNvSpPr>
            <a:spLocks noChangeArrowheads="1"/>
          </p:cNvSpPr>
          <p:nvPr/>
        </p:nvSpPr>
        <p:spPr bwMode="auto">
          <a:xfrm>
            <a:off x="0" y="2057400"/>
            <a:ext cx="2514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energy of the parton have to be less than the energy of the parent hadron</a:t>
            </a:r>
          </a:p>
        </p:txBody>
      </p:sp>
      <p:pic>
        <p:nvPicPr>
          <p:cNvPr id="119820" name="Picture 18" descr="Screen shot 2013-05-27 at 10.30.2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514600"/>
            <a:ext cx="586740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1143000" y="228600"/>
            <a:ext cx="5181600" cy="411163"/>
          </a:xfrm>
        </p:spPr>
        <p:txBody>
          <a:bodyPr/>
          <a:lstStyle/>
          <a:p>
            <a:r>
              <a:rPr lang="en-US" sz="2800" smtClean="0">
                <a:ea typeface="ＭＳ Ｐゴシック" pitchFamily="34" charset="-128"/>
              </a:rPr>
              <a:t>SIDIS with Bessel weighting</a:t>
            </a:r>
          </a:p>
        </p:txBody>
      </p:sp>
      <p:grpSp>
        <p:nvGrpSpPr>
          <p:cNvPr id="120835" name="Group 4"/>
          <p:cNvGrpSpPr>
            <a:grpSpLocks/>
          </p:cNvGrpSpPr>
          <p:nvPr/>
        </p:nvGrpSpPr>
        <p:grpSpPr bwMode="auto">
          <a:xfrm>
            <a:off x="6553200" y="914400"/>
            <a:ext cx="2590800" cy="1752600"/>
            <a:chOff x="3886200" y="1049338"/>
            <a:chExt cx="5257800" cy="3141662"/>
          </a:xfrm>
        </p:grpSpPr>
        <p:pic>
          <p:nvPicPr>
            <p:cNvPr id="120850" name="Picture 33"/>
            <p:cNvPicPr>
              <a:picLocks noChangeAspect="1" noChangeArrowheads="1"/>
            </p:cNvPicPr>
            <p:nvPr/>
          </p:nvPicPr>
          <p:blipFill>
            <a:blip r:embed="rId2">
              <a:extLst>
                <a:ext uri="{28A0092B-C50C-407E-A947-70E740481C1C}">
                  <a14:useLocalDpi xmlns:a14="http://schemas.microsoft.com/office/drawing/2010/main"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51" name="Text Box 35"/>
            <p:cNvSpPr txBox="1">
              <a:spLocks noChangeArrowheads="1"/>
            </p:cNvSpPr>
            <p:nvPr/>
          </p:nvSpPr>
          <p:spPr bwMode="auto">
            <a:xfrm>
              <a:off x="4419600" y="3276600"/>
              <a:ext cx="3873500" cy="71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it-IT" sz="2000">
                  <a:solidFill>
                    <a:schemeClr val="accent2"/>
                  </a:solidFill>
                  <a:cs typeface="Arial" pitchFamily="34" charset="0"/>
                </a:rPr>
                <a:t>P</a:t>
              </a:r>
              <a:r>
                <a:rPr lang="it-IT" sz="2000" baseline="-25000">
                  <a:solidFill>
                    <a:schemeClr val="accent2"/>
                  </a:solidFill>
                  <a:cs typeface="Arial" pitchFamily="34" charset="0"/>
                </a:rPr>
                <a:t>hT </a:t>
              </a:r>
              <a:r>
                <a:rPr lang="it-IT" sz="2000">
                  <a:cs typeface="Arial" pitchFamily="34" charset="0"/>
                </a:rPr>
                <a:t>= </a:t>
              </a:r>
              <a:r>
                <a:rPr lang="it-IT" sz="2000">
                  <a:solidFill>
                    <a:srgbClr val="FF0000"/>
                  </a:solidFill>
                </a:rPr>
                <a:t>p</a:t>
              </a:r>
              <a:r>
                <a:rPr lang="it-IT" sz="2000" baseline="-25000">
                  <a:solidFill>
                    <a:srgbClr val="FF0000"/>
                  </a:solidFill>
                  <a:cs typeface="Arial" pitchFamily="34" charset="0"/>
                </a:rPr>
                <a:t>┴</a:t>
              </a:r>
              <a:r>
                <a:rPr lang="it-IT" sz="2000" baseline="-25000">
                  <a:cs typeface="Arial" pitchFamily="34" charset="0"/>
                </a:rPr>
                <a:t> </a:t>
              </a:r>
              <a:r>
                <a:rPr lang="it-IT" sz="2000">
                  <a:solidFill>
                    <a:schemeClr val="accent2"/>
                  </a:solidFill>
                  <a:cs typeface="Arial" pitchFamily="34" charset="0"/>
                </a:rPr>
                <a:t>+z</a:t>
              </a:r>
              <a:r>
                <a:rPr lang="it-IT" sz="2000">
                  <a:cs typeface="Arial" pitchFamily="34" charset="0"/>
                </a:rPr>
                <a:t> </a:t>
              </a:r>
              <a:r>
                <a:rPr lang="it-IT" sz="2000">
                  <a:solidFill>
                    <a:srgbClr val="FF0000"/>
                  </a:solidFill>
                  <a:cs typeface="Arial" pitchFamily="34" charset="0"/>
                </a:rPr>
                <a:t>k</a:t>
              </a:r>
              <a:r>
                <a:rPr lang="it-IT" sz="2000" baseline="-25000">
                  <a:solidFill>
                    <a:srgbClr val="FF0000"/>
                  </a:solidFill>
                  <a:cs typeface="Arial" pitchFamily="34" charset="0"/>
                </a:rPr>
                <a:t>T</a:t>
              </a:r>
              <a:r>
                <a:rPr lang="it-IT" sz="2000" baseline="-25000">
                  <a:cs typeface="Arial" pitchFamily="34" charset="0"/>
                </a:rPr>
                <a:t> </a:t>
              </a:r>
            </a:p>
          </p:txBody>
        </p:sp>
        <p:sp>
          <p:nvSpPr>
            <p:cNvPr id="120852" name="Rectangle 59"/>
            <p:cNvSpPr>
              <a:spLocks noChangeArrowheads="1"/>
            </p:cNvSpPr>
            <p:nvPr/>
          </p:nvSpPr>
          <p:spPr bwMode="auto">
            <a:xfrm>
              <a:off x="5638800" y="2278684"/>
              <a:ext cx="529090" cy="671248"/>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100">
                  <a:solidFill>
                    <a:srgbClr val="FF0000"/>
                  </a:solidFill>
                </a:rPr>
                <a:t>p</a:t>
              </a:r>
              <a:r>
                <a:rPr lang="it-IT" sz="1100" baseline="-25000">
                  <a:solidFill>
                    <a:srgbClr val="FF0000"/>
                  </a:solidFill>
                  <a:cs typeface="Arial" pitchFamily="34" charset="0"/>
                </a:rPr>
                <a:t>┴</a:t>
              </a:r>
              <a:endParaRPr lang="en-US" sz="1100" baseline="-25000">
                <a:solidFill>
                  <a:srgbClr val="FF0000"/>
                </a:solidFill>
                <a:cs typeface="Arial" pitchFamily="34" charset="0"/>
              </a:endParaRPr>
            </a:p>
          </p:txBody>
        </p:sp>
        <p:sp>
          <p:nvSpPr>
            <p:cNvPr id="120853"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120836" name="Group 21"/>
          <p:cNvGrpSpPr>
            <a:grpSpLocks/>
          </p:cNvGrpSpPr>
          <p:nvPr/>
        </p:nvGrpSpPr>
        <p:grpSpPr bwMode="auto">
          <a:xfrm>
            <a:off x="0" y="990600"/>
            <a:ext cx="6705600" cy="533400"/>
            <a:chOff x="-1" y="1295400"/>
            <a:chExt cx="6842126" cy="533400"/>
          </a:xfrm>
        </p:grpSpPr>
        <p:pic>
          <p:nvPicPr>
            <p:cNvPr id="120848"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295400"/>
              <a:ext cx="94210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9"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95400"/>
              <a:ext cx="60039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0837" name="Picture 25" descr="Screen shot 2011-10-13 at 2.59.35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600200"/>
            <a:ext cx="45466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27" descr="Screen shot 2011-10-13 at 3.04.1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038600"/>
            <a:ext cx="6248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Picture 29" descr="Screen shot 2011-10-13 at 3.09.09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209800"/>
            <a:ext cx="658495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30" descr="Screen shot 2011-10-13 at 3.15.45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0" y="3124200"/>
            <a:ext cx="530225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Picture 15" descr="Screen shot 2011-10-13 at 3.55.26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4800600"/>
            <a:ext cx="6629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Picture 2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352800"/>
            <a:ext cx="30480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a:cxnSpLocks noChangeShapeType="1"/>
          </p:cNvCxnSpPr>
          <p:nvPr/>
        </p:nvCxnSpPr>
        <p:spPr bwMode="auto">
          <a:xfrm>
            <a:off x="5943600" y="2743200"/>
            <a:ext cx="609600" cy="533400"/>
          </a:xfrm>
          <a:prstGeom prst="line">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0844" name="TextBox 20"/>
          <p:cNvSpPr txBox="1">
            <a:spLocks noChangeArrowheads="1"/>
          </p:cNvSpPr>
          <p:nvPr/>
        </p:nvSpPr>
        <p:spPr bwMode="auto">
          <a:xfrm>
            <a:off x="304800" y="5678488"/>
            <a:ext cx="8534400" cy="646112"/>
          </a:xfrm>
          <a:prstGeom prst="rect">
            <a:avLst/>
          </a:prstGeom>
          <a:solidFill>
            <a:srgbClr val="E3E81E"/>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a:latin typeface="Times New Roman" pitchFamily="18" charset="0"/>
                <a:cs typeface="Tahoma" pitchFamily="34" charset="0"/>
              </a:rPr>
              <a:t>the formalism in </a:t>
            </a:r>
            <a:r>
              <a:rPr lang="en-US" b="1">
                <a:latin typeface="Times New Roman" pitchFamily="18" charset="0"/>
                <a:cs typeface="Tahoma" pitchFamily="34" charset="0"/>
              </a:rPr>
              <a:t>b</a:t>
            </a:r>
            <a:r>
              <a:rPr lang="en-US" b="1" baseline="-25000">
                <a:latin typeface="Times New Roman" pitchFamily="18" charset="0"/>
                <a:cs typeface="Tahoma" pitchFamily="34" charset="0"/>
              </a:rPr>
              <a:t>T</a:t>
            </a:r>
            <a:r>
              <a:rPr lang="en-US" b="1">
                <a:latin typeface="Times New Roman" pitchFamily="18" charset="0"/>
                <a:cs typeface="Tahoma" pitchFamily="34" charset="0"/>
              </a:rPr>
              <a:t>-space</a:t>
            </a:r>
            <a:r>
              <a:rPr lang="en-US">
                <a:latin typeface="Times New Roman" pitchFamily="18" charset="0"/>
                <a:cs typeface="Tahoma" pitchFamily="34" charset="0"/>
              </a:rPr>
              <a:t> avoids convolutions</a:t>
            </a:r>
            <a:endParaRPr lang="en-US">
              <a:latin typeface="Times New Roman" pitchFamily="18" charset="0"/>
              <a:cs typeface="Times New Roman" pitchFamily="18" charset="0"/>
            </a:endParaRPr>
          </a:p>
          <a:p>
            <a:pPr eaLnBrk="1" hangingPunct="1">
              <a:buFont typeface="Arial" pitchFamily="34" charset="0"/>
              <a:buChar char="•"/>
            </a:pPr>
            <a:r>
              <a:rPr lang="en-US">
                <a:latin typeface="Times New Roman" pitchFamily="18" charset="0"/>
                <a:cs typeface="Times New Roman" pitchFamily="18" charset="0"/>
              </a:rPr>
              <a:t>provides a model independent way to study kinematical dependences of TMD</a:t>
            </a:r>
          </a:p>
        </p:txBody>
      </p:sp>
      <p:pic>
        <p:nvPicPr>
          <p:cNvPr id="120845" name="Picture 1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42100" y="3733800"/>
            <a:ext cx="2501900" cy="1901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0846" name="Slide Number Placeholder 19"/>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5DBD6DB-5ED2-42FB-9D5F-DC3372C0278E}" type="slidenum">
              <a:rPr lang="en-US" sz="1400"/>
              <a:pPr eaLnBrk="1" hangingPunct="1"/>
              <a:t>59</a:t>
            </a:fld>
            <a:endParaRPr lang="en-US" sz="1400"/>
          </a:p>
        </p:txBody>
      </p:sp>
      <p:sp>
        <p:nvSpPr>
          <p:cNvPr id="120847" name="Footer Placeholder 20"/>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Avakian, Dubna Sep  21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0"/>
            <a:ext cx="7467600" cy="685800"/>
          </a:xfrm>
        </p:spPr>
        <p:txBody>
          <a:bodyPr/>
          <a:lstStyle/>
          <a:p>
            <a:r>
              <a:rPr lang="en-US" sz="3200" smtClean="0">
                <a:solidFill>
                  <a:schemeClr val="tx1"/>
                </a:solidFill>
                <a:ea typeface="ＭＳ Ｐゴシック" pitchFamily="34" charset="-128"/>
              </a:rPr>
              <a:t>Unpolarized and Polarized PDFs</a:t>
            </a:r>
          </a:p>
        </p:txBody>
      </p:sp>
      <p:pic>
        <p:nvPicPr>
          <p:cNvPr id="26627" name="Picture 2" descr="Screen shot 2013-05-28 at 7.05.5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295400"/>
            <a:ext cx="48704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3"/>
          <p:cNvSpPr>
            <a:spLocks noChangeArrowheads="1"/>
          </p:cNvSpPr>
          <p:nvPr/>
        </p:nvSpPr>
        <p:spPr bwMode="auto">
          <a:xfrm>
            <a:off x="5943600" y="914400"/>
            <a:ext cx="1938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Ball et al arXiv:1303.7236</a:t>
            </a:r>
          </a:p>
        </p:txBody>
      </p:sp>
      <p:pic>
        <p:nvPicPr>
          <p:cNvPr id="26629" name="Picture 5" descr="Screen shot 2013-05-28 at 7.12.47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1447800"/>
            <a:ext cx="394017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885825"/>
            <a:ext cx="99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6"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4191000" y="914400"/>
            <a:ext cx="457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
          <p:cNvSpPr txBox="1">
            <a:spLocks noChangeArrowheads="1"/>
          </p:cNvSpPr>
          <p:nvPr/>
        </p:nvSpPr>
        <p:spPr bwMode="auto">
          <a:xfrm>
            <a:off x="1066800" y="5715000"/>
            <a:ext cx="7239000" cy="70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latin typeface="Times New Roman" pitchFamily="18" charset="0"/>
              </a:rPr>
              <a:t>One dimensional PDFs under intensive studies for last 25 years, mainly focusing on sums and differences of partonic distributions </a:t>
            </a:r>
          </a:p>
        </p:txBody>
      </p:sp>
      <p:pic>
        <p:nvPicPr>
          <p:cNvPr id="26633" name="Picture 11"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381000" y="838200"/>
            <a:ext cx="10096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5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3062288" y="838200"/>
            <a:ext cx="9874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1524000" y="274638"/>
            <a:ext cx="5181600" cy="411162"/>
          </a:xfrm>
        </p:spPr>
        <p:txBody>
          <a:bodyPr/>
          <a:lstStyle/>
          <a:p>
            <a:r>
              <a:rPr lang="en-US" sz="2800" smtClean="0">
                <a:ea typeface="ＭＳ Ｐゴシック" pitchFamily="34" charset="-128"/>
              </a:rPr>
              <a:t>PDFs in the b</a:t>
            </a:r>
            <a:r>
              <a:rPr lang="en-US" sz="2800" baseline="-25000" smtClean="0">
                <a:ea typeface="ＭＳ Ｐゴシック" pitchFamily="34" charset="-128"/>
              </a:rPr>
              <a:t>T </a:t>
            </a:r>
            <a:r>
              <a:rPr lang="en-US" sz="2800" smtClean="0">
                <a:ea typeface="ＭＳ Ｐゴシック" pitchFamily="34" charset="-128"/>
              </a:rPr>
              <a:t>space</a:t>
            </a:r>
          </a:p>
        </p:txBody>
      </p:sp>
      <p:pic>
        <p:nvPicPr>
          <p:cNvPr id="121859" name="Picture 27" descr="Screen shot 2011-10-13 at 3.04.1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6629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Box 20"/>
          <p:cNvSpPr txBox="1">
            <a:spLocks noChangeArrowheads="1"/>
          </p:cNvSpPr>
          <p:nvPr/>
        </p:nvSpPr>
        <p:spPr bwMode="auto">
          <a:xfrm>
            <a:off x="228600" y="5954713"/>
            <a:ext cx="5029200" cy="369887"/>
          </a:xfrm>
          <a:prstGeom prst="rect">
            <a:avLst/>
          </a:prstGeom>
          <a:solidFill>
            <a:srgbClr val="E3E81E"/>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a:latin typeface="Times New Roman" pitchFamily="18" charset="0"/>
                <a:cs typeface="Tahoma" pitchFamily="34" charset="0"/>
              </a:rPr>
              <a:t>the data analysis can be performed in the </a:t>
            </a:r>
            <a:r>
              <a:rPr lang="en-US" b="1">
                <a:latin typeface="Times New Roman" pitchFamily="18" charset="0"/>
                <a:cs typeface="Tahoma" pitchFamily="34" charset="0"/>
              </a:rPr>
              <a:t>b</a:t>
            </a:r>
            <a:r>
              <a:rPr lang="en-US" b="1" baseline="-25000">
                <a:latin typeface="Times New Roman" pitchFamily="18" charset="0"/>
                <a:cs typeface="Tahoma" pitchFamily="34" charset="0"/>
              </a:rPr>
              <a:t>T</a:t>
            </a:r>
            <a:r>
              <a:rPr lang="en-US" b="1">
                <a:latin typeface="Times New Roman" pitchFamily="18" charset="0"/>
                <a:cs typeface="Tahoma" pitchFamily="34" charset="0"/>
              </a:rPr>
              <a:t>-space</a:t>
            </a:r>
            <a:r>
              <a:rPr lang="en-US">
                <a:latin typeface="Times New Roman" pitchFamily="18" charset="0"/>
                <a:cs typeface="Tahoma" pitchFamily="34" charset="0"/>
              </a:rPr>
              <a:t>.</a:t>
            </a:r>
            <a:endParaRPr lang="en-US">
              <a:latin typeface="Times New Roman" pitchFamily="18" charset="0"/>
              <a:cs typeface="Times New Roman" pitchFamily="18" charset="0"/>
            </a:endParaRPr>
          </a:p>
        </p:txBody>
      </p:sp>
      <p:pic>
        <p:nvPicPr>
          <p:cNvPr id="121861" name="Picture 21"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525" y="2230438"/>
            <a:ext cx="37242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24"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38600"/>
            <a:ext cx="37544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25" descr="Screen shot 2011-10-13 at 9.46.00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6988" y="1371600"/>
            <a:ext cx="35798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Picture 27" descr="Screen shot 2011-10-13 at 9.42.14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3733800"/>
            <a:ext cx="3344863"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28"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1665288"/>
            <a:ext cx="17526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6" name="Slide Number Placeholder 9"/>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046C395-F0DA-4D05-835B-8AAD4CB7CB72}" type="slidenum">
              <a:rPr lang="en-US" sz="1400"/>
              <a:pPr eaLnBrk="1" hangingPunct="1"/>
              <a:t>60</a:t>
            </a:fld>
            <a:endParaRPr lang="en-US" sz="1400"/>
          </a:p>
        </p:txBody>
      </p:sp>
      <p:sp>
        <p:nvSpPr>
          <p:cNvPr id="121867" name="Footer Placeholder 10"/>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JINR,  Sep 21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34" charset="-128"/>
              </a:rPr>
              <a:t>EIC in China</a:t>
            </a:r>
          </a:p>
        </p:txBody>
      </p:sp>
      <p:sp>
        <p:nvSpPr>
          <p:cNvPr id="123907"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2390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17D877F-7F7D-499B-91A2-5112091FC83E}" type="slidenum">
              <a:rPr lang="en-US" sz="1400"/>
              <a:pPr eaLnBrk="1" hangingPunct="1"/>
              <a:t>61</a:t>
            </a:fld>
            <a:endParaRPr lang="en-US" sz="1400"/>
          </a:p>
        </p:txBody>
      </p:sp>
      <p:sp>
        <p:nvSpPr>
          <p:cNvPr id="123909" name="Rectangle 4"/>
          <p:cNvSpPr>
            <a:spLocks noChangeArrowheads="1"/>
          </p:cNvSpPr>
          <p:nvPr/>
        </p:nvSpPr>
        <p:spPr bwMode="auto">
          <a:xfrm>
            <a:off x="457200" y="990600"/>
            <a:ext cx="8153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EIC@HIAF includes two stages: in the first stage we will build 3 GeV (electron energy) x 12 GeV (proton energy) EIC with luminosity up to 10^33 in 2019 (2B yen) ; In the second stage we will build about 10~15 GeV (electron energy) x 100 GeV (proton energy) EIC with luminosity 10^35 in 2030.</a:t>
            </a:r>
          </a:p>
          <a:p>
            <a:endParaRPr lang="en-US"/>
          </a:p>
          <a:p>
            <a:r>
              <a:rPr lang="en-US"/>
              <a:t>Submitted in June to Academy of Science (Ch.Dep) in July to Gov Agency, can get money already next year.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9" name="Picture 13" descr="sivers4_medSize_mirro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6195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18" descr="Screen shot 2012-11-01 at 9.17.11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057400"/>
            <a:ext cx="28956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2493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6A783C8-6690-4F42-981B-F5167D9FF6E6}" type="slidenum">
              <a:rPr lang="en-US" sz="1400"/>
              <a:pPr eaLnBrk="1" hangingPunct="1"/>
              <a:t>62</a:t>
            </a:fld>
            <a:endParaRPr lang="en-US" sz="1400"/>
          </a:p>
        </p:txBody>
      </p:sp>
      <p:sp>
        <p:nvSpPr>
          <p:cNvPr id="124935" name="Rectangle 2"/>
          <p:cNvSpPr>
            <a:spLocks noGrp="1" noChangeArrowheads="1"/>
          </p:cNvSpPr>
          <p:nvPr>
            <p:ph type="title"/>
          </p:nvPr>
        </p:nvSpPr>
        <p:spPr>
          <a:xfrm>
            <a:off x="304800" y="0"/>
            <a:ext cx="7772400" cy="533400"/>
          </a:xfrm>
        </p:spPr>
        <p:txBody>
          <a:bodyPr/>
          <a:lstStyle/>
          <a:p>
            <a:pPr eaLnBrk="1" hangingPunct="1"/>
            <a:r>
              <a:rPr lang="en-US" sz="2800" smtClean="0">
                <a:ea typeface="ＭＳ Ｐゴシック" pitchFamily="34" charset="-128"/>
              </a:rPr>
              <a:t>Sivers mechanisms for SSA</a:t>
            </a:r>
          </a:p>
        </p:txBody>
      </p:sp>
      <p:sp>
        <p:nvSpPr>
          <p:cNvPr id="124936" name="Text Box 3"/>
          <p:cNvSpPr txBox="1">
            <a:spLocks noChangeArrowheads="1"/>
          </p:cNvSpPr>
          <p:nvPr/>
        </p:nvSpPr>
        <p:spPr bwMode="auto">
          <a:xfrm>
            <a:off x="457200" y="763588"/>
            <a:ext cx="441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latin typeface="Times New Roman" pitchFamily="18" charset="0"/>
              </a:rPr>
              <a:t>Sivers Distribution </a:t>
            </a:r>
            <a:r>
              <a:rPr lang="en-US" sz="3600">
                <a:solidFill>
                  <a:srgbClr val="3333CC"/>
                </a:solidFill>
              </a:rPr>
              <a:t>f</a:t>
            </a:r>
            <a:r>
              <a:rPr lang="en-US" sz="3600" b="1" baseline="-25000">
                <a:solidFill>
                  <a:srgbClr val="3333CC"/>
                </a:solidFill>
              </a:rPr>
              <a:t>1T</a:t>
            </a:r>
            <a:r>
              <a:rPr lang="en-US" sz="3600">
                <a:solidFill>
                  <a:srgbClr val="3333CC"/>
                </a:solidFill>
              </a:rPr>
              <a:t>┴ : </a:t>
            </a:r>
            <a:r>
              <a:rPr lang="en-US">
                <a:solidFill>
                  <a:srgbClr val="3333CC"/>
                </a:solidFill>
                <a:latin typeface="Times New Roman" pitchFamily="18" charset="0"/>
              </a:rPr>
              <a:t>unpolarized quarks in 	transversely polarized nucleon</a:t>
            </a:r>
          </a:p>
        </p:txBody>
      </p:sp>
      <p:sp>
        <p:nvSpPr>
          <p:cNvPr id="219140" name="Text Box 4"/>
          <p:cNvSpPr txBox="1">
            <a:spLocks noChangeArrowheads="1"/>
          </p:cNvSpPr>
          <p:nvPr/>
        </p:nvSpPr>
        <p:spPr bwMode="auto">
          <a:xfrm>
            <a:off x="228600" y="5105400"/>
            <a:ext cx="4191000" cy="1200150"/>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Tx/>
              <a:buChar char="•"/>
            </a:pPr>
            <a:r>
              <a:rPr lang="en-US" sz="1800" b="1">
                <a:solidFill>
                  <a:srgbClr val="CC0000"/>
                </a:solidFill>
                <a:latin typeface="Times New Roman" pitchFamily="18" charset="0"/>
              </a:rPr>
              <a:t>L/R SSA generated in distribution</a:t>
            </a:r>
          </a:p>
          <a:p>
            <a:pPr eaLnBrk="1" hangingPunct="1">
              <a:buFontTx/>
              <a:buChar char="•"/>
            </a:pPr>
            <a:r>
              <a:rPr lang="en-US" sz="1800" b="1">
                <a:solidFill>
                  <a:srgbClr val="CC0000"/>
                </a:solidFill>
                <a:latin typeface="Times New Roman" pitchFamily="18" charset="0"/>
              </a:rPr>
              <a:t>Hadrons from struck quark have the same sign SSA</a:t>
            </a:r>
          </a:p>
          <a:p>
            <a:pPr eaLnBrk="1" hangingPunct="1">
              <a:buFontTx/>
              <a:buChar char="•"/>
            </a:pPr>
            <a:r>
              <a:rPr lang="en-US" sz="1800" b="1">
                <a:solidFill>
                  <a:srgbClr val="CC0000"/>
                </a:solidFill>
                <a:latin typeface="Times New Roman" pitchFamily="18" charset="0"/>
              </a:rPr>
              <a:t>Opposite effect in target fragmentation</a:t>
            </a:r>
          </a:p>
        </p:txBody>
      </p:sp>
      <p:sp>
        <p:nvSpPr>
          <p:cNvPr id="124938" name="Text Box 5"/>
          <p:cNvSpPr txBox="1">
            <a:spLocks noChangeArrowheads="1"/>
          </p:cNvSpPr>
          <p:nvPr/>
        </p:nvSpPr>
        <p:spPr bwMode="auto">
          <a:xfrm>
            <a:off x="152400" y="4267200"/>
            <a:ext cx="4419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solidFill>
                  <a:srgbClr val="000000"/>
                </a:solidFill>
              </a:rPr>
              <a:t>T-odd </a:t>
            </a:r>
            <a:r>
              <a:rPr lang="en-US" sz="1600">
                <a:solidFill>
                  <a:srgbClr val="3333CC"/>
                </a:solidFill>
              </a:rPr>
              <a:t>f</a:t>
            </a:r>
            <a:r>
              <a:rPr lang="en-US" sz="1600" b="1" baseline="-25000">
                <a:solidFill>
                  <a:srgbClr val="3333CC"/>
                </a:solidFill>
              </a:rPr>
              <a:t>1T</a:t>
            </a:r>
            <a:r>
              <a:rPr lang="en-US" sz="1600">
                <a:solidFill>
                  <a:srgbClr val="3333CC"/>
                </a:solidFill>
              </a:rPr>
              <a:t>┴,</a:t>
            </a:r>
            <a:r>
              <a:rPr lang="en-US" sz="1600">
                <a:solidFill>
                  <a:srgbClr val="000000"/>
                </a:solidFill>
              </a:rPr>
              <a:t>  requires final state interactions + interference between different helicity states </a:t>
            </a:r>
          </a:p>
          <a:p>
            <a:pPr eaLnBrk="1" hangingPunct="1"/>
            <a:r>
              <a:rPr lang="en-US" sz="1600">
                <a:solidFill>
                  <a:srgbClr val="000000"/>
                </a:solidFill>
              </a:rPr>
              <a:t>(Brodsky et al., Collins, Ji et al. 2002)</a:t>
            </a:r>
          </a:p>
        </p:txBody>
      </p:sp>
      <p:graphicFrame>
        <p:nvGraphicFramePr>
          <p:cNvPr id="124930" name="Object 2"/>
          <p:cNvGraphicFramePr>
            <a:graphicFrameLocks noChangeAspect="1"/>
          </p:cNvGraphicFramePr>
          <p:nvPr/>
        </p:nvGraphicFramePr>
        <p:xfrm>
          <a:off x="0" y="4719638"/>
          <a:ext cx="303213" cy="330200"/>
        </p:xfrm>
        <a:graphic>
          <a:graphicData uri="http://schemas.openxmlformats.org/presentationml/2006/ole">
            <mc:AlternateContent xmlns:mc="http://schemas.openxmlformats.org/markup-compatibility/2006">
              <mc:Choice xmlns:v="urn:schemas-microsoft-com:vml" Requires="v">
                <p:oleObj spid="_x0000_s124946" name="Equation" r:id="rId6" imgW="317280" imgH="317280" progId="">
                  <p:embed/>
                </p:oleObj>
              </mc:Choice>
              <mc:Fallback>
                <p:oleObj name="Equation" r:id="rId6" imgW="317280" imgH="31728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19638"/>
                        <a:ext cx="303213"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124939" name="Group 9"/>
          <p:cNvGrpSpPr>
            <a:grpSpLocks/>
          </p:cNvGrpSpPr>
          <p:nvPr/>
        </p:nvGrpSpPr>
        <p:grpSpPr bwMode="auto">
          <a:xfrm>
            <a:off x="1828800" y="2819400"/>
            <a:ext cx="1371600" cy="1371600"/>
            <a:chOff x="816" y="1680"/>
            <a:chExt cx="1008" cy="1488"/>
          </a:xfrm>
        </p:grpSpPr>
        <p:sp>
          <p:nvSpPr>
            <p:cNvPr id="124943" name="Oval 10"/>
            <p:cNvSpPr>
              <a:spLocks noChangeArrowheads="1"/>
            </p:cNvSpPr>
            <p:nvPr/>
          </p:nvSpPr>
          <p:spPr bwMode="auto">
            <a:xfrm>
              <a:off x="816" y="1680"/>
              <a:ext cx="1008" cy="129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24944" name="Line 11"/>
            <p:cNvSpPr>
              <a:spLocks noChangeShapeType="1"/>
            </p:cNvSpPr>
            <p:nvPr/>
          </p:nvSpPr>
          <p:spPr bwMode="auto">
            <a:xfrm flipH="1">
              <a:off x="864" y="2880"/>
              <a:ext cx="192" cy="2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pic>
        <p:nvPicPr>
          <p:cNvPr id="219148" name="Picture 12" descr="sivers_dist_2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1866900"/>
            <a:ext cx="29718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1" name="Rectangle 14"/>
          <p:cNvSpPr>
            <a:spLocks noChangeArrowheads="1"/>
          </p:cNvSpPr>
          <p:nvPr/>
        </p:nvSpPr>
        <p:spPr bwMode="auto">
          <a:xfrm>
            <a:off x="7315200" y="1295400"/>
            <a:ext cx="1828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400">
                <a:solidFill>
                  <a:srgbClr val="FF0000"/>
                </a:solidFill>
              </a:rPr>
              <a:t>The shift  ~ 0.3 fm related to anomalous magnetic moment of proton</a:t>
            </a:r>
          </a:p>
        </p:txBody>
      </p:sp>
      <p:pic>
        <p:nvPicPr>
          <p:cNvPr id="219152"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800100"/>
            <a:ext cx="24844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219152"/>
                                        </p:tgtEl>
                                      </p:cBhvr>
                                    </p:animEffect>
                                    <p:set>
                                      <p:cBhvr>
                                        <p:cTn id="7" dur="1" fill="hold">
                                          <p:stCondLst>
                                            <p:cond delay="499"/>
                                          </p:stCondLst>
                                        </p:cTn>
                                        <p:tgtEl>
                                          <p:spTgt spid="219152"/>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219148"/>
                                        </p:tgtEl>
                                        <p:attrNameLst>
                                          <p:attrName>style.visibility</p:attrName>
                                        </p:attrNameLst>
                                      </p:cBhvr>
                                      <p:to>
                                        <p:strVal val="visible"/>
                                      </p:to>
                                    </p:set>
                                    <p:animEffect transition="in" filter="blinds(horizontal)">
                                      <p:cBhvr>
                                        <p:cTn id="10" dur="500"/>
                                        <p:tgtEl>
                                          <p:spTgt spid="2191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19149"/>
                                        </p:tgtEl>
                                        <p:attrNameLst>
                                          <p:attrName>style.visibility</p:attrName>
                                        </p:attrNameLst>
                                      </p:cBhvr>
                                      <p:to>
                                        <p:strVal val="visible"/>
                                      </p:to>
                                    </p:set>
                                    <p:animEffect transition="in" filter="blinds(horizontal)">
                                      <p:cBhvr>
                                        <p:cTn id="15" dur="500"/>
                                        <p:tgtEl>
                                          <p:spTgt spid="21914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19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269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C4F1E5A-C19C-412E-AF5C-A3DFEDAD29EE}" type="slidenum">
              <a:rPr lang="en-US" sz="1400"/>
              <a:pPr eaLnBrk="1" hangingPunct="1"/>
              <a:t>63</a:t>
            </a:fld>
            <a:endParaRPr lang="en-US" sz="1400"/>
          </a:p>
        </p:txBody>
      </p:sp>
      <p:sp>
        <p:nvSpPr>
          <p:cNvPr id="126980" name="Rectangle 2"/>
          <p:cNvSpPr>
            <a:spLocks noGrp="1" noChangeArrowheads="1"/>
          </p:cNvSpPr>
          <p:nvPr>
            <p:ph type="title"/>
          </p:nvPr>
        </p:nvSpPr>
        <p:spPr>
          <a:xfrm>
            <a:off x="304800" y="0"/>
            <a:ext cx="7772400" cy="533400"/>
          </a:xfrm>
        </p:spPr>
        <p:txBody>
          <a:bodyPr/>
          <a:lstStyle/>
          <a:p>
            <a:pPr eaLnBrk="1" hangingPunct="1"/>
            <a:r>
              <a:rPr lang="en-US" sz="2800" smtClean="0">
                <a:ea typeface="ＭＳ Ｐゴシック" pitchFamily="34" charset="-128"/>
              </a:rPr>
              <a:t>Collins mechanisms for SSA</a:t>
            </a:r>
          </a:p>
        </p:txBody>
      </p:sp>
      <p:pic>
        <p:nvPicPr>
          <p:cNvPr id="126981" name="Picture 3" descr="artrustr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752600"/>
            <a:ext cx="31242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4"/>
          <p:cNvSpPr txBox="1">
            <a:spLocks noChangeArrowheads="1"/>
          </p:cNvSpPr>
          <p:nvPr/>
        </p:nvSpPr>
        <p:spPr bwMode="auto">
          <a:xfrm>
            <a:off x="2255838" y="2571750"/>
            <a:ext cx="868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000">
                <a:solidFill>
                  <a:srgbClr val="00CC00"/>
                </a:solidFill>
              </a:rPr>
              <a:t>L=1</a:t>
            </a:r>
          </a:p>
        </p:txBody>
      </p:sp>
      <p:sp>
        <p:nvSpPr>
          <p:cNvPr id="217095" name="Text Box 7"/>
          <p:cNvSpPr txBox="1">
            <a:spLocks noChangeArrowheads="1"/>
          </p:cNvSpPr>
          <p:nvPr/>
        </p:nvSpPr>
        <p:spPr bwMode="auto">
          <a:xfrm>
            <a:off x="152400" y="4724400"/>
            <a:ext cx="4343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Tx/>
              <a:buChar char="•"/>
            </a:pPr>
            <a:r>
              <a:rPr lang="en-US" sz="2000" b="1">
                <a:solidFill>
                  <a:srgbClr val="CC0000"/>
                </a:solidFill>
                <a:latin typeface="Times New Roman" pitchFamily="18" charset="0"/>
              </a:rPr>
              <a:t> L/R SSA generated in fragmentation</a:t>
            </a:r>
          </a:p>
          <a:p>
            <a:pPr eaLnBrk="1" hangingPunct="1">
              <a:buFontTx/>
              <a:buChar char="•"/>
            </a:pPr>
            <a:r>
              <a:rPr lang="en-US" sz="2000" b="1">
                <a:solidFill>
                  <a:srgbClr val="CC0000"/>
                </a:solidFill>
                <a:latin typeface="Times New Roman" pitchFamily="18" charset="0"/>
              </a:rPr>
              <a:t>Unfavored SSA with opposite sign</a:t>
            </a:r>
          </a:p>
          <a:p>
            <a:pPr eaLnBrk="1" hangingPunct="1">
              <a:buFontTx/>
              <a:buChar char="•"/>
            </a:pPr>
            <a:r>
              <a:rPr lang="en-US" sz="2000" b="1">
                <a:solidFill>
                  <a:srgbClr val="CC0000"/>
                </a:solidFill>
                <a:latin typeface="Times New Roman" pitchFamily="18" charset="0"/>
              </a:rPr>
              <a:t>No effect in target fragmenation</a:t>
            </a:r>
          </a:p>
        </p:txBody>
      </p:sp>
      <p:sp>
        <p:nvSpPr>
          <p:cNvPr id="126984" name="Rectangle 9"/>
          <p:cNvSpPr>
            <a:spLocks noChangeArrowheads="1"/>
          </p:cNvSpPr>
          <p:nvPr/>
        </p:nvSpPr>
        <p:spPr bwMode="auto">
          <a:xfrm>
            <a:off x="914400" y="3429000"/>
            <a:ext cx="754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rPr>
              <a:t>Orbital momentum generated in  string breaking and  pair creation produces left-right asymmetry from transversely polarized quark fragmentation (Artru-93)</a:t>
            </a:r>
          </a:p>
        </p:txBody>
      </p:sp>
      <p:sp>
        <p:nvSpPr>
          <p:cNvPr id="126985" name="Rectangle 10"/>
          <p:cNvSpPr>
            <a:spLocks noChangeArrowheads="1"/>
          </p:cNvSpPr>
          <p:nvPr/>
        </p:nvSpPr>
        <p:spPr bwMode="auto">
          <a:xfrm>
            <a:off x="4495800" y="1828800"/>
            <a:ext cx="434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3333CC"/>
                </a:solidFill>
                <a:latin typeface="Times New Roman" pitchFamily="18" charset="0"/>
              </a:rPr>
              <a:t>fragmentation of transversely polarized quarks into unpolarized hadrons</a:t>
            </a:r>
          </a:p>
        </p:txBody>
      </p:sp>
      <p:sp>
        <p:nvSpPr>
          <p:cNvPr id="126986" name="Text Box 12"/>
          <p:cNvSpPr txBox="1">
            <a:spLocks noChangeArrowheads="1"/>
          </p:cNvSpPr>
          <p:nvPr/>
        </p:nvSpPr>
        <p:spPr bwMode="auto">
          <a:xfrm>
            <a:off x="533400" y="1447800"/>
            <a:ext cx="500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latin typeface="Times New Roman" pitchFamily="18" charset="0"/>
              </a:rPr>
              <a:t>u</a:t>
            </a:r>
          </a:p>
        </p:txBody>
      </p:sp>
      <p:grpSp>
        <p:nvGrpSpPr>
          <p:cNvPr id="126987" name="Group 13"/>
          <p:cNvGrpSpPr>
            <a:grpSpLocks/>
          </p:cNvGrpSpPr>
          <p:nvPr/>
        </p:nvGrpSpPr>
        <p:grpSpPr bwMode="auto">
          <a:xfrm>
            <a:off x="1866900" y="1447800"/>
            <a:ext cx="500063" cy="461963"/>
            <a:chOff x="1176" y="912"/>
            <a:chExt cx="223" cy="227"/>
          </a:xfrm>
        </p:grpSpPr>
        <p:sp>
          <p:nvSpPr>
            <p:cNvPr id="127005" name="Text Box 14"/>
            <p:cNvSpPr txBox="1">
              <a:spLocks noChangeArrowheads="1"/>
            </p:cNvSpPr>
            <p:nvPr/>
          </p:nvSpPr>
          <p:spPr bwMode="auto">
            <a:xfrm>
              <a:off x="1176" y="912"/>
              <a:ext cx="22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latin typeface="Times New Roman" pitchFamily="18" charset="0"/>
                </a:rPr>
                <a:t>d</a:t>
              </a:r>
            </a:p>
          </p:txBody>
        </p:sp>
        <p:sp>
          <p:nvSpPr>
            <p:cNvPr id="127006" name="Line 15"/>
            <p:cNvSpPr>
              <a:spLocks noChangeShapeType="1"/>
            </p:cNvSpPr>
            <p:nvPr/>
          </p:nvSpPr>
          <p:spPr bwMode="auto">
            <a:xfrm>
              <a:off x="1248" y="960"/>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26988" name="Text Box 16"/>
          <p:cNvSpPr txBox="1">
            <a:spLocks noChangeArrowheads="1"/>
          </p:cNvSpPr>
          <p:nvPr/>
        </p:nvSpPr>
        <p:spPr bwMode="auto">
          <a:xfrm>
            <a:off x="1431925" y="1441450"/>
            <a:ext cx="500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latin typeface="Times New Roman" pitchFamily="18" charset="0"/>
              </a:rPr>
              <a:t>d</a:t>
            </a:r>
          </a:p>
        </p:txBody>
      </p:sp>
      <p:grpSp>
        <p:nvGrpSpPr>
          <p:cNvPr id="126989" name="Group 17"/>
          <p:cNvGrpSpPr>
            <a:grpSpLocks/>
          </p:cNvGrpSpPr>
          <p:nvPr/>
        </p:nvGrpSpPr>
        <p:grpSpPr bwMode="auto">
          <a:xfrm>
            <a:off x="2743200" y="1600200"/>
            <a:ext cx="500063" cy="461963"/>
            <a:chOff x="1176" y="912"/>
            <a:chExt cx="223" cy="227"/>
          </a:xfrm>
        </p:grpSpPr>
        <p:sp>
          <p:nvSpPr>
            <p:cNvPr id="127003" name="Text Box 18"/>
            <p:cNvSpPr txBox="1">
              <a:spLocks noChangeArrowheads="1"/>
            </p:cNvSpPr>
            <p:nvPr/>
          </p:nvSpPr>
          <p:spPr bwMode="auto">
            <a:xfrm>
              <a:off x="1176" y="912"/>
              <a:ext cx="22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latin typeface="Times New Roman" pitchFamily="18" charset="0"/>
                </a:rPr>
                <a:t>d</a:t>
              </a:r>
            </a:p>
          </p:txBody>
        </p:sp>
        <p:sp>
          <p:nvSpPr>
            <p:cNvPr id="127004" name="Line 19"/>
            <p:cNvSpPr>
              <a:spLocks noChangeShapeType="1"/>
            </p:cNvSpPr>
            <p:nvPr/>
          </p:nvSpPr>
          <p:spPr bwMode="auto">
            <a:xfrm>
              <a:off x="1248" y="960"/>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26990" name="Text Box 20"/>
          <p:cNvSpPr txBox="1">
            <a:spLocks noChangeArrowheads="1"/>
          </p:cNvSpPr>
          <p:nvPr/>
        </p:nvSpPr>
        <p:spPr bwMode="auto">
          <a:xfrm>
            <a:off x="2593975" y="1603375"/>
            <a:ext cx="500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latin typeface="Times New Roman" pitchFamily="18" charset="0"/>
              </a:rPr>
              <a:t>u</a:t>
            </a:r>
          </a:p>
        </p:txBody>
      </p:sp>
      <p:sp>
        <p:nvSpPr>
          <p:cNvPr id="126991" name="Text Box 21"/>
          <p:cNvSpPr txBox="1">
            <a:spLocks noChangeArrowheads="1"/>
          </p:cNvSpPr>
          <p:nvPr/>
        </p:nvSpPr>
        <p:spPr bwMode="auto">
          <a:xfrm>
            <a:off x="3481388" y="1662113"/>
            <a:ext cx="13954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b="1">
                <a:latin typeface="Times New Roman" pitchFamily="18" charset="0"/>
              </a:rPr>
              <a:t>(favored)</a:t>
            </a:r>
          </a:p>
        </p:txBody>
      </p:sp>
      <p:pic>
        <p:nvPicPr>
          <p:cNvPr id="126992" name="Picture 45" descr="txp_fig"/>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600200" y="914400"/>
            <a:ext cx="71739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93" name="Text Box 64"/>
          <p:cNvSpPr txBox="1">
            <a:spLocks noChangeArrowheads="1"/>
          </p:cNvSpPr>
          <p:nvPr/>
        </p:nvSpPr>
        <p:spPr bwMode="auto">
          <a:xfrm>
            <a:off x="4416425" y="7262813"/>
            <a:ext cx="468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latin typeface="Symbol" pitchFamily="18" charset="2"/>
              </a:rPr>
              <a:t>F</a:t>
            </a:r>
            <a:r>
              <a:rPr lang="en-US" sz="1800" baseline="-25000">
                <a:latin typeface="Arial Unicode MS" pitchFamily="34" charset="-128"/>
              </a:rPr>
              <a:t>C</a:t>
            </a:r>
          </a:p>
        </p:txBody>
      </p:sp>
      <p:sp>
        <p:nvSpPr>
          <p:cNvPr id="126994" name="AutoShape 66"/>
          <p:cNvSpPr>
            <a:spLocks/>
          </p:cNvSpPr>
          <p:nvPr/>
        </p:nvSpPr>
        <p:spPr bwMode="auto">
          <a:xfrm rot="5400000">
            <a:off x="8144669" y="594519"/>
            <a:ext cx="176212" cy="615950"/>
          </a:xfrm>
          <a:prstGeom prst="leftBrace">
            <a:avLst>
              <a:gd name="adj1" fmla="val 3345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26995" name="Text Box 62"/>
          <p:cNvSpPr txBox="1">
            <a:spLocks noChangeArrowheads="1"/>
          </p:cNvSpPr>
          <p:nvPr/>
        </p:nvSpPr>
        <p:spPr bwMode="auto">
          <a:xfrm>
            <a:off x="8077200" y="381000"/>
            <a:ext cx="468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latin typeface="Symbol" pitchFamily="18" charset="2"/>
              </a:rPr>
              <a:t>F</a:t>
            </a:r>
            <a:r>
              <a:rPr lang="en-US" sz="1800" baseline="-25000">
                <a:latin typeface="Arial Unicode MS" pitchFamily="34" charset="-128"/>
              </a:rPr>
              <a:t>C</a:t>
            </a:r>
          </a:p>
        </p:txBody>
      </p:sp>
      <p:grpSp>
        <p:nvGrpSpPr>
          <p:cNvPr id="4" name="Group 28"/>
          <p:cNvGrpSpPr>
            <a:grpSpLocks/>
          </p:cNvGrpSpPr>
          <p:nvPr/>
        </p:nvGrpSpPr>
        <p:grpSpPr bwMode="auto">
          <a:xfrm>
            <a:off x="1484313" y="5334000"/>
            <a:ext cx="6288087" cy="979488"/>
            <a:chOff x="685800" y="5334000"/>
            <a:chExt cx="6288200" cy="978932"/>
          </a:xfrm>
        </p:grpSpPr>
        <p:sp>
          <p:nvSpPr>
            <p:cNvPr id="127001" name="Line 14"/>
            <p:cNvSpPr>
              <a:spLocks noChangeShapeType="1"/>
            </p:cNvSpPr>
            <p:nvPr/>
          </p:nvSpPr>
          <p:spPr bwMode="auto">
            <a:xfrm>
              <a:off x="4114800" y="5334000"/>
              <a:ext cx="0" cy="60960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7002" name="TextBox 27"/>
            <p:cNvSpPr txBox="1">
              <a:spLocks noChangeArrowheads="1"/>
            </p:cNvSpPr>
            <p:nvPr/>
          </p:nvSpPr>
          <p:spPr bwMode="auto">
            <a:xfrm>
              <a:off x="685800" y="5943600"/>
              <a:ext cx="6288200"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Collins effect for neutral pions is expected to be suppressed</a:t>
              </a:r>
            </a:p>
          </p:txBody>
        </p:sp>
      </p:grpSp>
      <p:grpSp>
        <p:nvGrpSpPr>
          <p:cNvPr id="5" name="Group 35"/>
          <p:cNvGrpSpPr>
            <a:grpSpLocks/>
          </p:cNvGrpSpPr>
          <p:nvPr/>
        </p:nvGrpSpPr>
        <p:grpSpPr bwMode="auto">
          <a:xfrm>
            <a:off x="5653088" y="4800600"/>
            <a:ext cx="2500312" cy="1041400"/>
            <a:chOff x="288" y="3360"/>
            <a:chExt cx="1575" cy="656"/>
          </a:xfrm>
        </p:grpSpPr>
        <p:pic>
          <p:nvPicPr>
            <p:cNvPr id="126998" name="Picture 34"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336" y="3792"/>
              <a:ext cx="147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99" name="Picture 26" descr="txp_fi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288" y="3360"/>
              <a:ext cx="1575"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000" name="Line 28"/>
            <p:cNvSpPr>
              <a:spLocks noChangeShapeType="1"/>
            </p:cNvSpPr>
            <p:nvPr/>
          </p:nvSpPr>
          <p:spPr bwMode="auto">
            <a:xfrm>
              <a:off x="1056" y="3600"/>
              <a:ext cx="0" cy="19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5"/>
                                        </p:tgtEl>
                                        <p:attrNameLst>
                                          <p:attrName>style.visibility</p:attrName>
                                        </p:attrNameLst>
                                      </p:cBhvr>
                                      <p:to>
                                        <p:strVal val="visible"/>
                                      </p:to>
                                    </p:set>
                                    <p:animEffect transition="in" filter="blinds(horizontal)">
                                      <p:cBhvr>
                                        <p:cTn id="7" dur="500"/>
                                        <p:tgtEl>
                                          <p:spTgt spid="2170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2902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6E29E75-9C03-4270-9461-8FE9AE73BE06}" type="slidenum">
              <a:rPr lang="en-US" sz="1400"/>
              <a:pPr eaLnBrk="1" hangingPunct="1"/>
              <a:t>64</a:t>
            </a:fld>
            <a:endParaRPr lang="en-US" sz="1400"/>
          </a:p>
        </p:txBody>
      </p:sp>
      <p:sp>
        <p:nvSpPr>
          <p:cNvPr id="129028" name="Rectangle 2">
            <a:hlinkClick r:id="rId4" action="ppaction://hlinksldjump"/>
          </p:cNvPr>
          <p:cNvSpPr>
            <a:spLocks noChangeArrowheads="1"/>
          </p:cNvSpPr>
          <p:nvPr/>
        </p:nvSpPr>
        <p:spPr bwMode="auto">
          <a:xfrm>
            <a:off x="0" y="762000"/>
            <a:ext cx="2133600" cy="1524000"/>
          </a:xfrm>
          <a:prstGeom prst="rect">
            <a:avLst/>
          </a:prstGeom>
          <a:solidFill>
            <a:srgbClr val="FFFF99"/>
          </a:solidFill>
          <a:ln w="9525">
            <a:solidFill>
              <a:schemeClr val="tx1"/>
            </a:solidFill>
            <a:miter lim="800000"/>
            <a:headEnd/>
            <a:tailEnd/>
          </a:ln>
        </p:spPr>
        <p:txBody>
          <a:bodyPr wrap="none" anchor="ctr"/>
          <a:lstStyle/>
          <a:p>
            <a:endParaRPr lang="it-IT" sz="1800"/>
          </a:p>
        </p:txBody>
      </p:sp>
      <p:pic>
        <p:nvPicPr>
          <p:cNvPr id="129029" name="Picture 3" descr="h1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76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Rectangle 4"/>
          <p:cNvSpPr>
            <a:spLocks noGrp="1" noChangeArrowheads="1"/>
          </p:cNvSpPr>
          <p:nvPr>
            <p:ph type="title"/>
          </p:nvPr>
        </p:nvSpPr>
        <p:spPr>
          <a:xfrm>
            <a:off x="228600" y="76200"/>
            <a:ext cx="8763000" cy="304800"/>
          </a:xfrm>
        </p:spPr>
        <p:txBody>
          <a:bodyPr/>
          <a:lstStyle/>
          <a:p>
            <a:pPr eaLnBrk="1" hangingPunct="1"/>
            <a:r>
              <a:rPr lang="nb-NO" sz="2000" smtClean="0">
                <a:ea typeface="ＭＳ Ｐゴシック" pitchFamily="34" charset="-128"/>
              </a:rPr>
              <a:t>Collins fragmentation: </a:t>
            </a:r>
            <a:r>
              <a:rPr lang="nb-NO" sz="2000" smtClean="0">
                <a:solidFill>
                  <a:srgbClr val="006600"/>
                </a:solidFill>
                <a:ea typeface="ＭＳ Ｐゴシック" pitchFamily="34" charset="-128"/>
              </a:rPr>
              <a:t>Longitudinally polarized target</a:t>
            </a:r>
            <a:r>
              <a:rPr lang="nb-NO" sz="3200" smtClean="0">
                <a:solidFill>
                  <a:srgbClr val="006600"/>
                </a:solidFill>
                <a:ea typeface="ＭＳ Ｐゴシック" pitchFamily="34" charset="-128"/>
              </a:rPr>
              <a:t> </a:t>
            </a:r>
            <a:endParaRPr lang="el-GR" sz="3200" smtClean="0">
              <a:solidFill>
                <a:srgbClr val="006600"/>
              </a:solidFill>
              <a:ea typeface="ＭＳ Ｐゴシック" pitchFamily="34" charset="-128"/>
            </a:endParaRPr>
          </a:p>
        </p:txBody>
      </p:sp>
      <p:sp>
        <p:nvSpPr>
          <p:cNvPr id="129031" name="Text Box 5"/>
          <p:cNvSpPr txBox="1">
            <a:spLocks noChangeArrowheads="1"/>
          </p:cNvSpPr>
          <p:nvPr/>
        </p:nvSpPr>
        <p:spPr bwMode="auto">
          <a:xfrm>
            <a:off x="95250" y="5734050"/>
            <a:ext cx="8991600" cy="590550"/>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Tx/>
              <a:buChar char="•"/>
            </a:pPr>
            <a:r>
              <a:rPr lang="en-US" sz="1600" b="1"/>
              <a:t>Study transversely polarized quarks in the longitudinally polarized proton</a:t>
            </a:r>
          </a:p>
          <a:p>
            <a:pPr eaLnBrk="1" hangingPunct="1">
              <a:buFontTx/>
              <a:buChar char="•"/>
            </a:pPr>
            <a:r>
              <a:rPr lang="en-US" sz="1600" b="1"/>
              <a:t>Provides independent information on the Collins function.</a:t>
            </a:r>
          </a:p>
        </p:txBody>
      </p:sp>
      <p:pic>
        <p:nvPicPr>
          <p:cNvPr id="129032" name="Picture 6" descr="muldtab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838200"/>
            <a:ext cx="119538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3" name="Line 7"/>
          <p:cNvSpPr>
            <a:spLocks noChangeShapeType="1"/>
          </p:cNvSpPr>
          <p:nvPr/>
        </p:nvSpPr>
        <p:spPr bwMode="auto">
          <a:xfrm>
            <a:off x="1219200" y="1295400"/>
            <a:ext cx="762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9320" name="Rectangle 8"/>
          <p:cNvSpPr>
            <a:spLocks noChangeArrowheads="1"/>
          </p:cNvSpPr>
          <p:nvPr/>
        </p:nvSpPr>
        <p:spPr bwMode="auto">
          <a:xfrm>
            <a:off x="5983288" y="4902200"/>
            <a:ext cx="1752600" cy="52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400" b="1"/>
              <a:t>curves, </a:t>
            </a:r>
            <a:r>
              <a:rPr lang="en-US" sz="1400" b="1">
                <a:latin typeface="Symbol" pitchFamily="18" charset="2"/>
              </a:rPr>
              <a:t>c</a:t>
            </a:r>
            <a:r>
              <a:rPr lang="en-US" sz="1400" b="1"/>
              <a:t>QSM  from Efremov et al</a:t>
            </a:r>
          </a:p>
        </p:txBody>
      </p:sp>
      <p:pic>
        <p:nvPicPr>
          <p:cNvPr id="26932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16163"/>
            <a:ext cx="441960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2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6000"/>
            <a:ext cx="5943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7" name="Rectangle 11"/>
          <p:cNvSpPr>
            <a:spLocks noChangeArrowheads="1"/>
          </p:cNvSpPr>
          <p:nvPr/>
        </p:nvSpPr>
        <p:spPr bwMode="auto">
          <a:xfrm>
            <a:off x="2209800" y="838200"/>
            <a:ext cx="4905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nb-NO">
                <a:solidFill>
                  <a:schemeClr val="tx2"/>
                </a:solidFill>
                <a:latin typeface="Times New Roman" pitchFamily="18" charset="0"/>
              </a:rPr>
              <a:t>Kotzinian-Mulders Asymmetry (1996)</a:t>
            </a:r>
            <a:endParaRPr lang="en-US">
              <a:solidFill>
                <a:schemeClr val="tx2"/>
              </a:solidFill>
              <a:latin typeface="Times New Roman" pitchFamily="18" charset="0"/>
            </a:endParaRPr>
          </a:p>
        </p:txBody>
      </p:sp>
      <p:sp>
        <p:nvSpPr>
          <p:cNvPr id="269325" name="Line 13"/>
          <p:cNvSpPr>
            <a:spLocks noChangeShapeType="1"/>
          </p:cNvSpPr>
          <p:nvPr/>
        </p:nvSpPr>
        <p:spPr bwMode="auto">
          <a:xfrm>
            <a:off x="5715000" y="3657600"/>
            <a:ext cx="838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29039" name="Picture 14" descr="hermes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0"/>
            <a:ext cx="1219200" cy="9001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9040" name="Picture 15" descr="txp_fig"/>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3200400" y="1524000"/>
            <a:ext cx="3802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9041" name="Group 16"/>
          <p:cNvGrpSpPr>
            <a:grpSpLocks/>
          </p:cNvGrpSpPr>
          <p:nvPr/>
        </p:nvGrpSpPr>
        <p:grpSpPr bwMode="auto">
          <a:xfrm>
            <a:off x="6705600" y="1524000"/>
            <a:ext cx="2489200" cy="2438400"/>
            <a:chOff x="4128" y="864"/>
            <a:chExt cx="1568" cy="1536"/>
          </a:xfrm>
        </p:grpSpPr>
        <p:sp>
          <p:nvSpPr>
            <p:cNvPr id="129043" name="Line 17"/>
            <p:cNvSpPr>
              <a:spLocks noChangeShapeType="1"/>
            </p:cNvSpPr>
            <p:nvPr/>
          </p:nvSpPr>
          <p:spPr bwMode="auto">
            <a:xfrm flipV="1">
              <a:off x="4880" y="1327"/>
              <a:ext cx="0" cy="10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9044" name="Rectangle 18"/>
            <p:cNvSpPr>
              <a:spLocks noChangeArrowheads="1"/>
            </p:cNvSpPr>
            <p:nvPr/>
          </p:nvSpPr>
          <p:spPr bwMode="auto">
            <a:xfrm>
              <a:off x="4128" y="1632"/>
              <a:ext cx="31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latin typeface="Times New Roman" pitchFamily="18" charset="0"/>
                </a:rPr>
                <a:t>P</a:t>
              </a:r>
              <a:r>
                <a:rPr lang="en-US" b="1" baseline="-25000">
                  <a:latin typeface="Times New Roman" pitchFamily="18" charset="0"/>
                </a:rPr>
                <a:t>T</a:t>
              </a:r>
            </a:p>
          </p:txBody>
        </p:sp>
        <p:sp>
          <p:nvSpPr>
            <p:cNvPr id="129045" name="Line 19"/>
            <p:cNvSpPr>
              <a:spLocks noChangeShapeType="1"/>
            </p:cNvSpPr>
            <p:nvPr/>
          </p:nvSpPr>
          <p:spPr bwMode="auto">
            <a:xfrm flipV="1">
              <a:off x="4320" y="2383"/>
              <a:ext cx="1376" cy="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9046" name="Line 20"/>
            <p:cNvSpPr>
              <a:spLocks noChangeShapeType="1"/>
            </p:cNvSpPr>
            <p:nvPr/>
          </p:nvSpPr>
          <p:spPr bwMode="auto">
            <a:xfrm flipH="1" flipV="1">
              <a:off x="4272" y="1488"/>
              <a:ext cx="614" cy="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9047" name="Line 21"/>
            <p:cNvSpPr>
              <a:spLocks noChangeShapeType="1"/>
            </p:cNvSpPr>
            <p:nvPr/>
          </p:nvSpPr>
          <p:spPr bwMode="auto">
            <a:xfrm flipH="1" flipV="1">
              <a:off x="4368" y="1632"/>
              <a:ext cx="512" cy="75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9048" name="Arc 22"/>
            <p:cNvSpPr>
              <a:spLocks/>
            </p:cNvSpPr>
            <p:nvPr/>
          </p:nvSpPr>
          <p:spPr bwMode="auto">
            <a:xfrm>
              <a:off x="4672" y="2061"/>
              <a:ext cx="599" cy="336"/>
            </a:xfrm>
            <a:custGeom>
              <a:avLst/>
              <a:gdLst>
                <a:gd name="T0" fmla="*/ 0 w 25250"/>
                <a:gd name="T1" fmla="*/ 0 h 21600"/>
                <a:gd name="T2" fmla="*/ 0 w 25250"/>
                <a:gd name="T3" fmla="*/ 0 h 21600"/>
                <a:gd name="T4" fmla="*/ 0 w 25250"/>
                <a:gd name="T5" fmla="*/ 0 h 21600"/>
                <a:gd name="T6" fmla="*/ 0 60000 65536"/>
                <a:gd name="T7" fmla="*/ 0 60000 65536"/>
                <a:gd name="T8" fmla="*/ 0 60000 65536"/>
                <a:gd name="T9" fmla="*/ 0 w 25250"/>
                <a:gd name="T10" fmla="*/ 0 h 21600"/>
                <a:gd name="T11" fmla="*/ 25250 w 25250"/>
                <a:gd name="T12" fmla="*/ 21600 h 21600"/>
              </a:gdLst>
              <a:ahLst/>
              <a:cxnLst>
                <a:cxn ang="T6">
                  <a:pos x="T0" y="T1"/>
                </a:cxn>
                <a:cxn ang="T7">
                  <a:pos x="T2" y="T3"/>
                </a:cxn>
                <a:cxn ang="T8">
                  <a:pos x="T4" y="T5"/>
                </a:cxn>
              </a:cxnLst>
              <a:rect l="T9" t="T10" r="T11" b="T12"/>
              <a:pathLst>
                <a:path w="25250" h="21600" fill="none" extrusionOk="0">
                  <a:moveTo>
                    <a:pt x="-1" y="323"/>
                  </a:moveTo>
                  <a:cubicBezTo>
                    <a:pt x="1229" y="108"/>
                    <a:pt x="2475" y="-1"/>
                    <a:pt x="3724" y="-1"/>
                  </a:cubicBezTo>
                  <a:cubicBezTo>
                    <a:pt x="14962" y="-1"/>
                    <a:pt x="24323" y="8617"/>
                    <a:pt x="25250" y="19817"/>
                  </a:cubicBezTo>
                </a:path>
                <a:path w="25250" h="21600" stroke="0" extrusionOk="0">
                  <a:moveTo>
                    <a:pt x="-1" y="323"/>
                  </a:moveTo>
                  <a:cubicBezTo>
                    <a:pt x="1229" y="108"/>
                    <a:pt x="2475" y="-1"/>
                    <a:pt x="3724" y="-1"/>
                  </a:cubicBezTo>
                  <a:cubicBezTo>
                    <a:pt x="14962" y="-1"/>
                    <a:pt x="24323" y="8617"/>
                    <a:pt x="25250" y="19817"/>
                  </a:cubicBezTo>
                  <a:lnTo>
                    <a:pt x="3724" y="21600"/>
                  </a:lnTo>
                  <a:lnTo>
                    <a:pt x="-1" y="323"/>
                  </a:lnTo>
                  <a:close/>
                </a:path>
              </a:pathLst>
            </a:custGeom>
            <a:noFill/>
            <a:ln w="12700">
              <a:solidFill>
                <a:schemeClr val="tx1"/>
              </a:solidFill>
              <a:round/>
              <a:headEnd type="triangle" w="lg"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29049" name="Rectangle 23"/>
            <p:cNvSpPr>
              <a:spLocks noChangeArrowheads="1"/>
            </p:cNvSpPr>
            <p:nvPr/>
          </p:nvSpPr>
          <p:spPr bwMode="auto">
            <a:xfrm>
              <a:off x="5136" y="1920"/>
              <a:ext cx="2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latin typeface="Symbol" pitchFamily="18" charset="2"/>
                </a:rPr>
                <a:t>f</a:t>
              </a:r>
              <a:r>
                <a:rPr lang="en-US" baseline="-25000"/>
                <a:t>h</a:t>
              </a:r>
            </a:p>
          </p:txBody>
        </p:sp>
        <p:sp>
          <p:nvSpPr>
            <p:cNvPr id="129050" name="Rectangle 24"/>
            <p:cNvSpPr>
              <a:spLocks noChangeArrowheads="1"/>
            </p:cNvSpPr>
            <p:nvPr/>
          </p:nvSpPr>
          <p:spPr bwMode="auto">
            <a:xfrm>
              <a:off x="4992" y="1536"/>
              <a:ext cx="5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rgbClr val="FF0000"/>
                  </a:solidFill>
                  <a:latin typeface="Symbol" pitchFamily="18" charset="2"/>
                </a:rPr>
                <a:t>f</a:t>
              </a:r>
              <a:r>
                <a:rPr lang="en-US" baseline="-25000">
                  <a:solidFill>
                    <a:srgbClr val="FF0000"/>
                  </a:solidFill>
                </a:rPr>
                <a:t>S</a:t>
              </a:r>
              <a:r>
                <a:rPr lang="en-US">
                  <a:latin typeface="Times New Roman" pitchFamily="18" charset="0"/>
                </a:rPr>
                <a:t>=</a:t>
              </a:r>
              <a:r>
                <a:rPr lang="en-US">
                  <a:latin typeface="Symbol" pitchFamily="18" charset="2"/>
                </a:rPr>
                <a:t>f</a:t>
              </a:r>
              <a:r>
                <a:rPr lang="en-US" baseline="-25000"/>
                <a:t>h</a:t>
              </a:r>
            </a:p>
          </p:txBody>
        </p:sp>
        <p:sp>
          <p:nvSpPr>
            <p:cNvPr id="129051" name="Rectangle 25"/>
            <p:cNvSpPr>
              <a:spLocks noChangeArrowheads="1"/>
            </p:cNvSpPr>
            <p:nvPr/>
          </p:nvSpPr>
          <p:spPr bwMode="auto">
            <a:xfrm>
              <a:off x="4458" y="1231"/>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latin typeface="Times New Roman" pitchFamily="18" charset="0"/>
                </a:rPr>
                <a:t>y</a:t>
              </a:r>
            </a:p>
          </p:txBody>
        </p:sp>
        <p:grpSp>
          <p:nvGrpSpPr>
            <p:cNvPr id="129052" name="Group 26"/>
            <p:cNvGrpSpPr>
              <a:grpSpLocks/>
            </p:cNvGrpSpPr>
            <p:nvPr/>
          </p:nvGrpSpPr>
          <p:grpSpPr bwMode="auto">
            <a:xfrm>
              <a:off x="4512" y="864"/>
              <a:ext cx="1050" cy="260"/>
              <a:chOff x="4560" y="2352"/>
              <a:chExt cx="1050" cy="260"/>
            </a:xfrm>
          </p:grpSpPr>
          <p:sp>
            <p:nvSpPr>
              <p:cNvPr id="129054" name="Rectangle 27"/>
              <p:cNvSpPr>
                <a:spLocks noChangeArrowheads="1"/>
              </p:cNvSpPr>
              <p:nvPr/>
            </p:nvSpPr>
            <p:spPr bwMode="auto">
              <a:xfrm>
                <a:off x="4560" y="2400"/>
                <a:ext cx="10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b="1">
                    <a:latin typeface="Times New Roman" pitchFamily="18" charset="0"/>
                  </a:rPr>
                  <a:t>(</a:t>
                </a:r>
                <a:r>
                  <a:rPr lang="en-US" sz="1600" b="1">
                    <a:solidFill>
                      <a:srgbClr val="FF0000"/>
                    </a:solidFill>
                    <a:latin typeface="Times New Roman" pitchFamily="18" charset="0"/>
                  </a:rPr>
                  <a:t>s</a:t>
                </a:r>
                <a:r>
                  <a:rPr lang="en-US" sz="1600" b="1" baseline="-25000">
                    <a:solidFill>
                      <a:srgbClr val="FF0000"/>
                    </a:solidFill>
                    <a:latin typeface="Times New Roman" pitchFamily="18" charset="0"/>
                  </a:rPr>
                  <a:t>T</a:t>
                </a:r>
                <a:r>
                  <a:rPr lang="en-US" sz="1600" b="1">
                    <a:latin typeface="Times New Roman" pitchFamily="18" charset="0"/>
                    <a:cs typeface="Times New Roman" pitchFamily="18" charset="0"/>
                  </a:rPr>
                  <a:t>k</a:t>
                </a:r>
                <a:r>
                  <a:rPr lang="en-US" sz="1600" b="1" baseline="-25000">
                    <a:latin typeface="Times New Roman" pitchFamily="18" charset="0"/>
                    <a:cs typeface="Times New Roman" pitchFamily="18" charset="0"/>
                  </a:rPr>
                  <a:t>T</a:t>
                </a:r>
                <a:r>
                  <a:rPr lang="en-US" sz="1600" b="1">
                    <a:latin typeface="Times New Roman" pitchFamily="18" charset="0"/>
                    <a:cs typeface="Times New Roman" pitchFamily="18" charset="0"/>
                  </a:rPr>
                  <a:t>)(pS</a:t>
                </a:r>
                <a:r>
                  <a:rPr lang="en-US" sz="1600" b="1" baseline="-25000">
                    <a:latin typeface="Times New Roman" pitchFamily="18" charset="0"/>
                    <a:cs typeface="Times New Roman" pitchFamily="18" charset="0"/>
                  </a:rPr>
                  <a:t>L</a:t>
                </a:r>
                <a:r>
                  <a:rPr lang="en-US" sz="1600" b="1">
                    <a:latin typeface="Times New Roman" pitchFamily="18" charset="0"/>
                    <a:cs typeface="Times New Roman" pitchFamily="18" charset="0"/>
                  </a:rPr>
                  <a:t>)↔ </a:t>
                </a:r>
                <a:r>
                  <a:rPr lang="en-US" sz="1600">
                    <a:solidFill>
                      <a:srgbClr val="FF0000"/>
                    </a:solidFill>
                    <a:latin typeface="Times New Roman" pitchFamily="18" charset="0"/>
                    <a:cs typeface="Times New Roman" pitchFamily="18" charset="0"/>
                  </a:rPr>
                  <a:t>h</a:t>
                </a:r>
                <a:r>
                  <a:rPr lang="en-US" sz="1600" baseline="-25000">
                    <a:solidFill>
                      <a:srgbClr val="FF0000"/>
                    </a:solidFill>
                    <a:latin typeface="Times New Roman" pitchFamily="18" charset="0"/>
                    <a:cs typeface="Times New Roman" pitchFamily="18" charset="0"/>
                  </a:rPr>
                  <a:t>1L</a:t>
                </a:r>
                <a:endParaRPr lang="en-US" sz="1600">
                  <a:solidFill>
                    <a:srgbClr val="FF0000"/>
                  </a:solidFill>
                  <a:latin typeface="Times New Roman" pitchFamily="18" charset="0"/>
                  <a:cs typeface="Times New Roman" pitchFamily="18" charset="0"/>
                </a:endParaRPr>
              </a:p>
            </p:txBody>
          </p:sp>
          <p:sp>
            <p:nvSpPr>
              <p:cNvPr id="129055" name="Rectangle 28"/>
              <p:cNvSpPr>
                <a:spLocks noChangeArrowheads="1"/>
              </p:cNvSpPr>
              <p:nvPr/>
            </p:nvSpPr>
            <p:spPr bwMode="auto">
              <a:xfrm>
                <a:off x="5376" y="2352"/>
                <a:ext cx="2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a:solidFill>
                      <a:srgbClr val="FF0000"/>
                    </a:solidFill>
                    <a:latin typeface="Times New Roman" pitchFamily="18" charset="0"/>
                    <a:cs typeface="Times New Roman" pitchFamily="18" charset="0"/>
                  </a:rPr>
                  <a:t>┴</a:t>
                </a:r>
              </a:p>
            </p:txBody>
          </p:sp>
        </p:grpSp>
        <p:sp>
          <p:nvSpPr>
            <p:cNvPr id="129053" name="Line 29"/>
            <p:cNvSpPr>
              <a:spLocks noChangeShapeType="1"/>
            </p:cNvSpPr>
            <p:nvPr/>
          </p:nvSpPr>
          <p:spPr bwMode="auto">
            <a:xfrm>
              <a:off x="5232" y="1152"/>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129042" name="Rectangle 30"/>
          <p:cNvSpPr>
            <a:spLocks noChangeArrowheads="1"/>
          </p:cNvSpPr>
          <p:nvPr/>
        </p:nvSpPr>
        <p:spPr bwMode="auto">
          <a:xfrm>
            <a:off x="6858000" y="4348163"/>
            <a:ext cx="2286000" cy="376237"/>
          </a:xfrm>
          <a:prstGeom prst="rect">
            <a:avLst/>
          </a:prstGeom>
          <a:solidFill>
            <a:srgbClr val="FFFF99"/>
          </a:solidFill>
          <a:ln w="9525">
            <a:solidFill>
              <a:schemeClr val="tx1"/>
            </a:solidFill>
            <a:miter lim="800000"/>
            <a:headEnd/>
            <a:tailEnd/>
          </a:ln>
        </p:spPr>
        <p:txBody>
          <a:bodyPr>
            <a:spAutoFit/>
          </a:bodyPr>
          <a:lstStyle/>
          <a:p>
            <a:pPr algn="ctr" eaLnBrk="0" hangingPunct="0"/>
            <a:r>
              <a:rPr lang="en-US" sz="1800"/>
              <a:t>sin(</a:t>
            </a:r>
            <a:r>
              <a:rPr lang="en-US" sz="1800">
                <a:latin typeface="Symbol" pitchFamily="18" charset="2"/>
              </a:rPr>
              <a:t>f</a:t>
            </a:r>
            <a:r>
              <a:rPr lang="en-US" sz="1800" baseline="-25000"/>
              <a:t>h</a:t>
            </a:r>
            <a:r>
              <a:rPr lang="en-US" sz="1800">
                <a:latin typeface="Symbol" pitchFamily="18" charset="2"/>
              </a:rPr>
              <a:t>+</a:t>
            </a:r>
            <a:r>
              <a:rPr lang="en-US" sz="1800">
                <a:solidFill>
                  <a:srgbClr val="FF0000"/>
                </a:solidFill>
                <a:latin typeface="Symbol" pitchFamily="18" charset="2"/>
              </a:rPr>
              <a:t>f</a:t>
            </a:r>
            <a:r>
              <a:rPr lang="en-US" sz="1800" baseline="-25000">
                <a:solidFill>
                  <a:srgbClr val="FF0000"/>
                </a:solidFill>
              </a:rPr>
              <a:t>S</a:t>
            </a:r>
            <a:r>
              <a:rPr lang="en-US" sz="1800"/>
              <a:t>) = sin(2</a:t>
            </a:r>
            <a:r>
              <a:rPr lang="en-US" sz="1800">
                <a:latin typeface="Symbol" pitchFamily="18" charset="2"/>
              </a:rPr>
              <a:t>f</a:t>
            </a:r>
            <a:r>
              <a:rPr lang="en-US" sz="1800" baseline="-25000"/>
              <a:t>h</a:t>
            </a:r>
            <a:r>
              <a:rPr lang="en-US" sz="180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9321"/>
                                        </p:tgtEl>
                                        <p:attrNameLst>
                                          <p:attrName>style.visibility</p:attrName>
                                        </p:attrNameLst>
                                      </p:cBhvr>
                                      <p:to>
                                        <p:strVal val="visible"/>
                                      </p:to>
                                    </p:set>
                                    <p:animEffect transition="in" filter="blinds(horizontal)">
                                      <p:cBhvr>
                                        <p:cTn id="7" dur="500"/>
                                        <p:tgtEl>
                                          <p:spTgt spid="269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9322"/>
                                        </p:tgtEl>
                                        <p:attrNameLst>
                                          <p:attrName>style.visibility</p:attrName>
                                        </p:attrNameLst>
                                      </p:cBhvr>
                                      <p:to>
                                        <p:strVal val="visible"/>
                                      </p:to>
                                    </p:set>
                                    <p:animEffect transition="in" filter="blinds(horizontal)">
                                      <p:cBhvr>
                                        <p:cTn id="12" dur="500"/>
                                        <p:tgtEl>
                                          <p:spTgt spid="26932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69320"/>
                                        </p:tgtEl>
                                        <p:attrNameLst>
                                          <p:attrName>style.visibility</p:attrName>
                                        </p:attrNameLst>
                                      </p:cBhvr>
                                      <p:to>
                                        <p:strVal val="visible"/>
                                      </p:to>
                                    </p:set>
                                    <p:animEffect transition="in" filter="blinds(horizontal)">
                                      <p:cBhvr>
                                        <p:cTn id="15" dur="500"/>
                                        <p:tgtEl>
                                          <p:spTgt spid="26932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69325"/>
                                        </p:tgtEl>
                                        <p:attrNameLst>
                                          <p:attrName>style.visibility</p:attrName>
                                        </p:attrNameLst>
                                      </p:cBhvr>
                                      <p:to>
                                        <p:strVal val="visible"/>
                                      </p:to>
                                    </p:set>
                                    <p:animEffect transition="in" filter="blinds(horizontal)">
                                      <p:cBhvr>
                                        <p:cTn id="18" dur="500"/>
                                        <p:tgtEl>
                                          <p:spTgt spid="26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0" grpId="0" animBg="1"/>
      <p:bldP spid="26932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28"/>
          <p:cNvSpPr txBox="1">
            <a:spLocks/>
          </p:cNvSpPr>
          <p:nvPr/>
        </p:nvSpPr>
        <p:spPr bwMode="auto">
          <a:xfrm>
            <a:off x="457200" y="228600"/>
            <a:ext cx="80010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ts val="200"/>
              </a:spcBef>
            </a:pPr>
            <a:r>
              <a:rPr lang="en-US" b="1">
                <a:solidFill>
                  <a:srgbClr val="190EFF"/>
                </a:solidFill>
                <a:sym typeface="Arial" pitchFamily="34" charset="0"/>
              </a:rPr>
              <a:t>Sivers Asymmetry at Fermilab: Polarized Target</a:t>
            </a:r>
          </a:p>
        </p:txBody>
      </p:sp>
      <p:sp>
        <p:nvSpPr>
          <p:cNvPr id="131075" name="Slide Number Placeholder 8"/>
          <p:cNvSpPr>
            <a:spLocks noGrp="1"/>
          </p:cNvSpPr>
          <p:nvPr>
            <p:ph type="sldNum" sz="quarter" idx="11"/>
          </p:nvPr>
        </p:nvSpPr>
        <p:spPr>
          <a:xfrm>
            <a:off x="3124200" y="6565900"/>
            <a:ext cx="28956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FA95A4DC-EEC8-4F9F-8231-33E0734BAC4C}" type="slidenum">
              <a:rPr lang="en-US" sz="1400"/>
              <a:pPr algn="ctr" eaLnBrk="1" hangingPunct="1"/>
              <a:t>65</a:t>
            </a:fld>
            <a:endParaRPr lang="en-US" sz="1400"/>
          </a:p>
        </p:txBody>
      </p:sp>
      <p:grpSp>
        <p:nvGrpSpPr>
          <p:cNvPr id="131076" name="Group 16"/>
          <p:cNvGrpSpPr>
            <a:grpSpLocks noChangeAspect="1"/>
          </p:cNvGrpSpPr>
          <p:nvPr/>
        </p:nvGrpSpPr>
        <p:grpSpPr bwMode="auto">
          <a:xfrm>
            <a:off x="533400" y="1219200"/>
            <a:ext cx="6323013" cy="2590800"/>
            <a:chOff x="491416" y="1673687"/>
            <a:chExt cx="7879838" cy="3228694"/>
          </a:xfrm>
        </p:grpSpPr>
        <p:grpSp>
          <p:nvGrpSpPr>
            <p:cNvPr id="131081" name="Group 4"/>
            <p:cNvGrpSpPr>
              <a:grpSpLocks/>
            </p:cNvGrpSpPr>
            <p:nvPr/>
          </p:nvGrpSpPr>
          <p:grpSpPr bwMode="auto">
            <a:xfrm>
              <a:off x="783996" y="1673687"/>
              <a:ext cx="7587258" cy="3139921"/>
              <a:chOff x="783996" y="1387291"/>
              <a:chExt cx="7587258" cy="3139921"/>
            </a:xfrm>
          </p:grpSpPr>
          <p:grpSp>
            <p:nvGrpSpPr>
              <p:cNvPr id="131086" name="Group 1"/>
              <p:cNvGrpSpPr>
                <a:grpSpLocks/>
              </p:cNvGrpSpPr>
              <p:nvPr/>
            </p:nvGrpSpPr>
            <p:grpSpPr bwMode="auto">
              <a:xfrm>
                <a:off x="783996" y="1387291"/>
                <a:ext cx="7587258" cy="3139921"/>
                <a:chOff x="783996" y="1561619"/>
                <a:chExt cx="7587258" cy="3139921"/>
              </a:xfrm>
            </p:grpSpPr>
            <p:pic>
              <p:nvPicPr>
                <p:cNvPr id="131090" name="Picture 2" descr="Pol-Drell-Yan-spect.pdf"/>
                <p:cNvPicPr>
                  <a:picLocks noChangeAspect="1" noChangeArrowheads="1"/>
                </p:cNvPicPr>
                <p:nvPr/>
              </p:nvPicPr>
              <p:blipFill>
                <a:blip r:embed="rId3">
                  <a:extLst>
                    <a:ext uri="{28A0092B-C50C-407E-A947-70E740481C1C}">
                      <a14:useLocalDpi xmlns:a14="http://schemas.microsoft.com/office/drawing/2010/main" val="0"/>
                    </a:ext>
                  </a:extLst>
                </a:blip>
                <a:srcRect l="16470" t="10001" r="17647" b="68182"/>
                <a:stretch>
                  <a:fillRect/>
                </a:stretch>
              </p:blipFill>
              <p:spPr bwMode="auto">
                <a:xfrm>
                  <a:off x="1535609" y="1561619"/>
                  <a:ext cx="6835645" cy="313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p:cNvCxnSpPr/>
                <p:nvPr/>
              </p:nvCxnSpPr>
              <p:spPr>
                <a:xfrm flipV="1">
                  <a:off x="784214" y="3862460"/>
                  <a:ext cx="1657872" cy="453045"/>
                </a:xfrm>
                <a:prstGeom prst="line">
                  <a:avLst/>
                </a:prstGeom>
                <a:ln w="12700" cmpd="sng">
                  <a:prstDash val="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8"/>
                <p:cNvCxnSpPr/>
                <p:nvPr/>
              </p:nvCxnSpPr>
              <p:spPr>
                <a:xfrm flipV="1">
                  <a:off x="3908057" y="3344128"/>
                  <a:ext cx="413478" cy="102875"/>
                </a:xfrm>
                <a:prstGeom prst="line">
                  <a:avLst/>
                </a:prstGeom>
                <a:ln w="12700" cmpd="sng">
                  <a:prstDash val="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5916099" y="2728855"/>
                  <a:ext cx="654840" cy="160248"/>
                </a:xfrm>
                <a:prstGeom prst="line">
                  <a:avLst/>
                </a:prstGeom>
                <a:ln w="12700" cmpd="sng">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9366" y="2258004"/>
                  <a:ext cx="654840" cy="162226"/>
                </a:xfrm>
                <a:prstGeom prst="line">
                  <a:avLst/>
                </a:prstGeom>
                <a:ln w="12700" cmpd="sng">
                  <a:prstDash val="dash"/>
                </a:ln>
                <a:effectLst/>
              </p:spPr>
              <p:style>
                <a:lnRef idx="2">
                  <a:schemeClr val="accent1"/>
                </a:lnRef>
                <a:fillRef idx="0">
                  <a:schemeClr val="accent1"/>
                </a:fillRef>
                <a:effectRef idx="1">
                  <a:schemeClr val="accent1"/>
                </a:effectRef>
                <a:fontRef idx="minor">
                  <a:schemeClr val="tx1"/>
                </a:fontRef>
              </p:style>
            </p:cxnSp>
            <p:sp>
              <p:nvSpPr>
                <p:cNvPr id="32" name="Up Arrow 31"/>
                <p:cNvSpPr/>
                <p:nvPr/>
              </p:nvSpPr>
              <p:spPr>
                <a:xfrm>
                  <a:off x="1535994" y="3868394"/>
                  <a:ext cx="122659" cy="207729"/>
                </a:xfrm>
                <a:prstGeom prst="up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31087" name="Group 3"/>
              <p:cNvGrpSpPr>
                <a:grpSpLocks/>
              </p:cNvGrpSpPr>
              <p:nvPr/>
            </p:nvGrpSpPr>
            <p:grpSpPr bwMode="auto">
              <a:xfrm>
                <a:off x="783996" y="3943173"/>
                <a:ext cx="878104" cy="210460"/>
                <a:chOff x="783996" y="4105049"/>
                <a:chExt cx="878104" cy="210460"/>
              </a:xfrm>
            </p:grpSpPr>
            <p:cxnSp>
              <p:nvCxnSpPr>
                <p:cNvPr id="25" name="Straight Arrow Connector 24"/>
                <p:cNvCxnSpPr/>
                <p:nvPr/>
              </p:nvCxnSpPr>
              <p:spPr>
                <a:xfrm flipV="1">
                  <a:off x="784214" y="4223918"/>
                  <a:ext cx="324452" cy="9100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Up Arrow 25"/>
                <p:cNvSpPr/>
                <p:nvPr/>
              </p:nvSpPr>
              <p:spPr>
                <a:xfrm flipV="1">
                  <a:off x="1539951" y="4105216"/>
                  <a:ext cx="122659" cy="205751"/>
                </a:xfrm>
                <a:prstGeom prst="upArrow">
                  <a:avLst/>
                </a:prstGeom>
                <a:noFill/>
                <a:ln>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sp>
          <p:nvSpPr>
            <p:cNvPr id="131082" name="TextBox 18"/>
            <p:cNvSpPr txBox="1">
              <a:spLocks noChangeArrowheads="1"/>
            </p:cNvSpPr>
            <p:nvPr/>
          </p:nvSpPr>
          <p:spPr bwMode="auto">
            <a:xfrm>
              <a:off x="1156147" y="3300631"/>
              <a:ext cx="940066" cy="49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Polarized Target</a:t>
              </a:r>
            </a:p>
          </p:txBody>
        </p:sp>
        <p:sp>
          <p:nvSpPr>
            <p:cNvPr id="131083" name="TextBox 19"/>
            <p:cNvSpPr txBox="1">
              <a:spLocks noChangeArrowheads="1"/>
            </p:cNvSpPr>
            <p:nvPr/>
          </p:nvSpPr>
          <p:spPr bwMode="auto">
            <a:xfrm>
              <a:off x="491416" y="4502271"/>
              <a:ext cx="12116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Proton Beam 120 GeV/c</a:t>
              </a:r>
            </a:p>
          </p:txBody>
        </p:sp>
        <p:sp>
          <p:nvSpPr>
            <p:cNvPr id="131084" name="TextBox 20"/>
            <p:cNvSpPr txBox="1">
              <a:spLocks noChangeArrowheads="1"/>
            </p:cNvSpPr>
            <p:nvPr/>
          </p:nvSpPr>
          <p:spPr bwMode="auto">
            <a:xfrm>
              <a:off x="2399376" y="2734446"/>
              <a:ext cx="5549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FMAG</a:t>
              </a:r>
            </a:p>
          </p:txBody>
        </p:sp>
        <p:sp>
          <p:nvSpPr>
            <p:cNvPr id="131085" name="TextBox 21"/>
            <p:cNvSpPr txBox="1">
              <a:spLocks noChangeArrowheads="1"/>
            </p:cNvSpPr>
            <p:nvPr/>
          </p:nvSpPr>
          <p:spPr bwMode="auto">
            <a:xfrm>
              <a:off x="4153591" y="2320690"/>
              <a:ext cx="5613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KMAG</a:t>
              </a:r>
            </a:p>
          </p:txBody>
        </p:sp>
      </p:grpSp>
      <p:pic>
        <p:nvPicPr>
          <p:cNvPr id="131077" name="Picture 1" descr="Screen shot 2013-05-21 at 5.12.0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895600"/>
            <a:ext cx="37925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Subtitle 2"/>
          <p:cNvSpPr txBox="1">
            <a:spLocks/>
          </p:cNvSpPr>
          <p:nvPr/>
        </p:nvSpPr>
        <p:spPr bwMode="auto">
          <a:xfrm>
            <a:off x="152400" y="838200"/>
            <a:ext cx="632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4963" indent="-334963" eaLnBrk="0" hangingPunct="0">
              <a:tabLst>
                <a:tab pos="815975" algn="l"/>
                <a:tab pos="1192213" algn="l"/>
              </a:tabLst>
              <a:defRPr sz="2400">
                <a:solidFill>
                  <a:schemeClr val="tx1"/>
                </a:solidFill>
                <a:latin typeface="Arial" pitchFamily="34" charset="0"/>
                <a:ea typeface="ＭＳ Ｐゴシック" pitchFamily="34" charset="-128"/>
              </a:defRPr>
            </a:lvl1pPr>
            <a:lvl2pPr marL="37931725" indent="-37474525" eaLnBrk="0" hangingPunct="0">
              <a:tabLst>
                <a:tab pos="815975" algn="l"/>
                <a:tab pos="1192213" algn="l"/>
              </a:tabLst>
              <a:defRPr sz="2400">
                <a:solidFill>
                  <a:schemeClr val="tx1"/>
                </a:solidFill>
                <a:latin typeface="Arial" pitchFamily="34" charset="0"/>
                <a:ea typeface="ＭＳ Ｐゴシック" pitchFamily="34" charset="-128"/>
              </a:defRPr>
            </a:lvl2pPr>
            <a:lvl3pPr eaLnBrk="0" hangingPunct="0">
              <a:tabLst>
                <a:tab pos="815975" algn="l"/>
                <a:tab pos="1192213" algn="l"/>
              </a:tabLst>
              <a:defRPr sz="2400">
                <a:solidFill>
                  <a:schemeClr val="tx1"/>
                </a:solidFill>
                <a:latin typeface="Arial" pitchFamily="34" charset="0"/>
                <a:ea typeface="ＭＳ Ｐゴシック" pitchFamily="34" charset="-128"/>
              </a:defRPr>
            </a:lvl3pPr>
            <a:lvl4pPr eaLnBrk="0" hangingPunct="0">
              <a:tabLst>
                <a:tab pos="815975" algn="l"/>
                <a:tab pos="1192213" algn="l"/>
              </a:tabLst>
              <a:defRPr sz="2400">
                <a:solidFill>
                  <a:schemeClr val="tx1"/>
                </a:solidFill>
                <a:latin typeface="Arial" pitchFamily="34" charset="0"/>
                <a:ea typeface="ＭＳ Ｐゴシック" pitchFamily="34" charset="-128"/>
              </a:defRPr>
            </a:lvl4pPr>
            <a:lvl5pPr eaLnBrk="0" hangingPunct="0">
              <a:tabLst>
                <a:tab pos="815975" algn="l"/>
                <a:tab pos="1192213"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815975" algn="l"/>
                <a:tab pos="1192213"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815975" algn="l"/>
                <a:tab pos="1192213"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815975" algn="l"/>
                <a:tab pos="1192213"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815975" algn="l"/>
                <a:tab pos="1192213" algn="l"/>
              </a:tabLst>
              <a:defRPr sz="2400">
                <a:solidFill>
                  <a:schemeClr val="tx1"/>
                </a:solidFill>
                <a:latin typeface="Arial" pitchFamily="34" charset="0"/>
                <a:ea typeface="ＭＳ Ｐゴシック" pitchFamily="34" charset="-128"/>
              </a:defRPr>
            </a:lvl9pPr>
          </a:lstStyle>
          <a:p>
            <a:pPr>
              <a:spcBef>
                <a:spcPts val="1200"/>
              </a:spcBef>
              <a:buSzPct val="200000"/>
              <a:buFont typeface="Arial" pitchFamily="34" charset="0"/>
              <a:buNone/>
            </a:pPr>
            <a:r>
              <a:rPr lang="en-US" sz="800">
                <a:sym typeface="Arial" pitchFamily="34" charset="0"/>
              </a:rPr>
              <a:t> </a:t>
            </a:r>
            <a:endParaRPr lang="en-US" sz="1600">
              <a:sym typeface="Arial" pitchFamily="34" charset="0"/>
            </a:endParaRPr>
          </a:p>
          <a:p>
            <a:pPr>
              <a:spcBef>
                <a:spcPts val="600"/>
              </a:spcBef>
              <a:spcAft>
                <a:spcPts val="600"/>
              </a:spcAft>
              <a:buSzPct val="200000"/>
              <a:buFont typeface="Arial" pitchFamily="34" charset="0"/>
              <a:buChar char="•"/>
            </a:pPr>
            <a:r>
              <a:rPr lang="en-US" sz="1800">
                <a:solidFill>
                  <a:srgbClr val="0000FF"/>
                </a:solidFill>
              </a:rPr>
              <a:t>Probe Sea-quark Sivers Asymmetry with a polarized proton target at SeaQuest</a:t>
            </a:r>
            <a:endParaRPr lang="en-US" sz="1800">
              <a:sym typeface="Arial" pitchFamily="34" charset="0"/>
            </a:endParaRPr>
          </a:p>
          <a:p>
            <a:pPr>
              <a:spcBef>
                <a:spcPts val="600"/>
              </a:spcBef>
              <a:spcAft>
                <a:spcPts val="600"/>
              </a:spcAft>
              <a:buSzPct val="200000"/>
              <a:buFont typeface="Arial" pitchFamily="34" charset="0"/>
              <a:buNone/>
            </a:pPr>
            <a:endParaRPr lang="en-US" sz="1400" b="1">
              <a:sym typeface="Arial" pitchFamily="34" charset="0"/>
            </a:endParaRPr>
          </a:p>
        </p:txBody>
      </p:sp>
      <p:sp>
        <p:nvSpPr>
          <p:cNvPr id="131079" name="Rectangle 2"/>
          <p:cNvSpPr>
            <a:spLocks noChangeArrowheads="1"/>
          </p:cNvSpPr>
          <p:nvPr/>
        </p:nvSpPr>
        <p:spPr bwMode="auto">
          <a:xfrm>
            <a:off x="457200" y="51816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Magnet at Uva tested and ready to ship to Oxford instruments</a:t>
            </a:r>
          </a:p>
          <a:p>
            <a:r>
              <a:rPr lang="en-US" sz="1400"/>
              <a:t>LoI submitted to Fermilab PAC</a:t>
            </a:r>
          </a:p>
        </p:txBody>
      </p:sp>
      <p:pic>
        <p:nvPicPr>
          <p:cNvPr id="131080" name="Picture 3" descr="Screen shot 2013-05-24 at 5.55.41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962400"/>
            <a:ext cx="11430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3312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A14FB69-A702-4637-A7DC-81946F4C5990}" type="slidenum">
              <a:rPr lang="en-US" sz="1400"/>
              <a:pPr eaLnBrk="1" hangingPunct="1"/>
              <a:t>66</a:t>
            </a:fld>
            <a:endParaRPr lang="en-US" sz="1400"/>
          </a:p>
        </p:txBody>
      </p:sp>
      <p:sp>
        <p:nvSpPr>
          <p:cNvPr id="513026" name="Rectangle 2"/>
          <p:cNvSpPr>
            <a:spLocks noGrp="1" noChangeArrowheads="1"/>
          </p:cNvSpPr>
          <p:nvPr>
            <p:ph type="title"/>
          </p:nvPr>
        </p:nvSpPr>
        <p:spPr>
          <a:xfrm>
            <a:off x="533400" y="228600"/>
            <a:ext cx="8382000" cy="381000"/>
          </a:xfrm>
        </p:spPr>
        <p:txBody>
          <a:bodyPr/>
          <a:lstStyle/>
          <a:p>
            <a:pPr eaLnBrk="1" hangingPunct="1">
              <a:defRPr/>
            </a:pPr>
            <a:r>
              <a:rPr lang="en-US" sz="3000"/>
              <a:t> </a:t>
            </a:r>
            <a:r>
              <a:rPr lang="en-US" sz="3000">
                <a:effectLst>
                  <a:outerShdw blurRad="38100" dist="38100" dir="2700000" algn="tl">
                    <a:srgbClr val="DDDDDD"/>
                  </a:outerShdw>
                </a:effectLst>
              </a:rPr>
              <a:t>HERMES Logitudinally polarized Target SSA</a:t>
            </a:r>
          </a:p>
        </p:txBody>
      </p:sp>
      <p:pic>
        <p:nvPicPr>
          <p:cNvPr id="3994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838200"/>
            <a:ext cx="235426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0" descr="HERMES-AU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200400"/>
            <a:ext cx="2971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14" descr="hermes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38200" cy="6191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28" name="Picture 32"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3276600" y="1447800"/>
            <a:ext cx="2133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29" name="Group 2"/>
          <p:cNvGrpSpPr>
            <a:grpSpLocks/>
          </p:cNvGrpSpPr>
          <p:nvPr/>
        </p:nvGrpSpPr>
        <p:grpSpPr bwMode="auto">
          <a:xfrm>
            <a:off x="304800" y="1066800"/>
            <a:ext cx="2743200" cy="1752600"/>
            <a:chOff x="0" y="1447800"/>
            <a:chExt cx="2743200" cy="1752600"/>
          </a:xfrm>
        </p:grpSpPr>
        <p:pic>
          <p:nvPicPr>
            <p:cNvPr id="133135" name="Picture 8" descr="muldtab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981200"/>
              <a:ext cx="21955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6" name="Line 6"/>
            <p:cNvSpPr>
              <a:spLocks noChangeShapeType="1"/>
            </p:cNvSpPr>
            <p:nvPr/>
          </p:nvSpPr>
          <p:spPr bwMode="auto">
            <a:xfrm flipV="1">
              <a:off x="2286000" y="2286000"/>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33137" name="Picture 15" descr="txp_fig"/>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0" y="1447800"/>
              <a:ext cx="2286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50" name="Rectangle 4"/>
          <p:cNvSpPr>
            <a:spLocks noChangeArrowheads="1"/>
          </p:cNvSpPr>
          <p:nvPr/>
        </p:nvSpPr>
        <p:spPr bwMode="auto">
          <a:xfrm>
            <a:off x="7620000" y="2924175"/>
            <a:ext cx="1296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hep-ex/9910062</a:t>
            </a:r>
          </a:p>
        </p:txBody>
      </p:sp>
      <p:grpSp>
        <p:nvGrpSpPr>
          <p:cNvPr id="3" name="Group 17"/>
          <p:cNvGrpSpPr>
            <a:grpSpLocks/>
          </p:cNvGrpSpPr>
          <p:nvPr/>
        </p:nvGrpSpPr>
        <p:grpSpPr bwMode="auto">
          <a:xfrm>
            <a:off x="860425" y="3505200"/>
            <a:ext cx="8131175" cy="2895600"/>
            <a:chOff x="860425" y="3505200"/>
            <a:chExt cx="8131175" cy="2895600"/>
          </a:xfrm>
        </p:grpSpPr>
        <p:pic>
          <p:nvPicPr>
            <p:cNvPr id="133132" name="Picture 3" descr="Screen shot 2012-06-04 at 5.13.55 P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3505200"/>
              <a:ext cx="4191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9" name="Text Box 5"/>
            <p:cNvSpPr txBox="1">
              <a:spLocks noChangeArrowheads="1"/>
            </p:cNvSpPr>
            <p:nvPr/>
          </p:nvSpPr>
          <p:spPr bwMode="auto">
            <a:xfrm>
              <a:off x="860425" y="5970588"/>
              <a:ext cx="7369175" cy="430212"/>
            </a:xfrm>
            <a:prstGeom prst="rect">
              <a:avLst/>
            </a:prstGeom>
            <a:solidFill>
              <a:srgbClr val="FFFF99"/>
            </a:solidFill>
            <a:ln w="9525">
              <a:solidFill>
                <a:schemeClr val="tx1"/>
              </a:solidFill>
              <a:miter lim="800000"/>
              <a:headEnd/>
              <a:tailEnd/>
            </a:ln>
            <a:effectLst/>
          </p:spPr>
          <p:txBody>
            <a:bodyPr wrap="none">
              <a:spAutoFit/>
            </a:bodyPr>
            <a:lstStyle/>
            <a:p>
              <a:pPr>
                <a:defRPr/>
              </a:pPr>
              <a:r>
                <a:rPr lang="en-US" sz="2200" b="1" dirty="0">
                  <a:latin typeface="+mj-lt"/>
                  <a:ea typeface="ＭＳ Ｐゴシック" charset="-128"/>
                  <a:cs typeface="ＭＳ Ｐゴシック" charset="-128"/>
                </a:rPr>
                <a:t>First measurement of target SSA in </a:t>
              </a:r>
              <a:r>
                <a:rPr lang="en-US" sz="2200" b="1" dirty="0" err="1">
                  <a:latin typeface="+mj-lt"/>
                  <a:ea typeface="ＭＳ Ｐゴシック" charset="-128"/>
                  <a:cs typeface="ＭＳ Ｐゴシック" charset="-128"/>
                </a:rPr>
                <a:t>electroproduction</a:t>
              </a:r>
              <a:endParaRPr lang="en-US" sz="2200" b="1" dirty="0">
                <a:latin typeface="+mj-lt"/>
                <a:ea typeface="ＭＳ Ｐゴシック" charset="-128"/>
                <a:cs typeface="ＭＳ Ｐゴシック" charset="-128"/>
              </a:endParaRPr>
            </a:p>
          </p:txBody>
        </p:sp>
        <p:cxnSp>
          <p:nvCxnSpPr>
            <p:cNvPr id="34" name="Straight Connector 33"/>
            <p:cNvCxnSpPr>
              <a:cxnSpLocks noChangeShapeType="1"/>
            </p:cNvCxnSpPr>
            <p:nvPr/>
          </p:nvCxnSpPr>
          <p:spPr bwMode="auto">
            <a:xfrm flipV="1">
              <a:off x="3581400" y="3657600"/>
              <a:ext cx="1295400" cy="762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3429000"/>
            <a:ext cx="29337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8" descr="eg1icacce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4290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Rectangle 5"/>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92B6481-FA6E-4D9D-8B5E-E919F054BCD9}" type="slidenum">
              <a:rPr lang="en-US" sz="1400"/>
              <a:pPr eaLnBrk="1" hangingPunct="1"/>
              <a:t>67</a:t>
            </a:fld>
            <a:endParaRPr lang="en-US" sz="1400"/>
          </a:p>
        </p:txBody>
      </p:sp>
      <p:sp>
        <p:nvSpPr>
          <p:cNvPr id="135174" name="Rectangle 2"/>
          <p:cNvSpPr>
            <a:spLocks noGrp="1" noChangeArrowheads="1"/>
          </p:cNvSpPr>
          <p:nvPr>
            <p:ph type="title"/>
          </p:nvPr>
        </p:nvSpPr>
        <p:spPr/>
        <p:txBody>
          <a:bodyPr/>
          <a:lstStyle/>
          <a:p>
            <a:r>
              <a:rPr lang="en-US" sz="3200" smtClean="0">
                <a:ea typeface="ＭＳ Ｐゴシック" pitchFamily="34" charset="-128"/>
              </a:rPr>
              <a:t>JLab Experimental Halls</a:t>
            </a:r>
          </a:p>
        </p:txBody>
      </p:sp>
      <p:pic>
        <p:nvPicPr>
          <p:cNvPr id="13517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806450"/>
            <a:ext cx="3195638"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6" name="Line 8"/>
          <p:cNvSpPr>
            <a:spLocks noChangeShapeType="1"/>
          </p:cNvSpPr>
          <p:nvPr/>
        </p:nvSpPr>
        <p:spPr bwMode="auto">
          <a:xfrm flipH="1" flipV="1">
            <a:off x="5334000" y="2133600"/>
            <a:ext cx="1371600" cy="76200"/>
          </a:xfrm>
          <a:prstGeom prst="line">
            <a:avLst/>
          </a:prstGeom>
          <a:noFill/>
          <a:ln w="9525">
            <a:solidFill>
              <a:schemeClr val="tx1"/>
            </a:solidFill>
            <a:round/>
            <a:headEnd/>
            <a:tailEnd type="triangle" w="med" len="med"/>
          </a:ln>
          <a:effectLst>
            <a:prstShdw prst="shdw13" dist="53882" dir="13500000">
              <a:schemeClr val="bg2">
                <a:alpha val="74997"/>
              </a:schemeClr>
            </a:prstShdw>
          </a:effectLst>
          <a:extLst>
            <a:ext uri="{909E8E84-426E-40DD-AFC4-6F175D3DCCD1}">
              <a14:hiddenFill xmlns:a14="http://schemas.microsoft.com/office/drawing/2010/main">
                <a:noFill/>
              </a14:hiddenFill>
            </a:ext>
          </a:extLst>
        </p:spPr>
        <p:txBody>
          <a:bodyPr/>
          <a:lstStyle/>
          <a:p>
            <a:endParaRPr lang="it-IT"/>
          </a:p>
        </p:txBody>
      </p:sp>
      <p:sp>
        <p:nvSpPr>
          <p:cNvPr id="135177" name="Line 9"/>
          <p:cNvSpPr>
            <a:spLocks noChangeShapeType="1"/>
          </p:cNvSpPr>
          <p:nvPr/>
        </p:nvSpPr>
        <p:spPr bwMode="auto">
          <a:xfrm>
            <a:off x="7315200" y="2667000"/>
            <a:ext cx="76200" cy="838200"/>
          </a:xfrm>
          <a:prstGeom prst="line">
            <a:avLst/>
          </a:prstGeom>
          <a:noFill/>
          <a:ln w="9525">
            <a:solidFill>
              <a:schemeClr val="tx1"/>
            </a:solidFill>
            <a:round/>
            <a:headEnd/>
            <a:tailEnd type="triangle" w="med" len="med"/>
          </a:ln>
          <a:effectLst>
            <a:prstShdw prst="shdw13" dist="53882" dir="13500000">
              <a:schemeClr val="bg2">
                <a:alpha val="74997"/>
              </a:schemeClr>
            </a:prstShdw>
          </a:effectLst>
          <a:extLst>
            <a:ext uri="{909E8E84-426E-40DD-AFC4-6F175D3DCCD1}">
              <a14:hiddenFill xmlns:a14="http://schemas.microsoft.com/office/drawing/2010/main">
                <a:noFill/>
              </a14:hiddenFill>
            </a:ext>
          </a:extLst>
        </p:spPr>
        <p:txBody>
          <a:bodyPr/>
          <a:lstStyle/>
          <a:p>
            <a:endParaRPr lang="it-IT"/>
          </a:p>
        </p:txBody>
      </p:sp>
      <p:sp>
        <p:nvSpPr>
          <p:cNvPr id="135178" name="Line 10"/>
          <p:cNvSpPr>
            <a:spLocks noChangeShapeType="1"/>
          </p:cNvSpPr>
          <p:nvPr/>
        </p:nvSpPr>
        <p:spPr bwMode="auto">
          <a:xfrm flipH="1">
            <a:off x="4191000" y="2667000"/>
            <a:ext cx="2362200" cy="1066800"/>
          </a:xfrm>
          <a:prstGeom prst="line">
            <a:avLst/>
          </a:prstGeom>
          <a:noFill/>
          <a:ln w="9525">
            <a:solidFill>
              <a:schemeClr val="tx1"/>
            </a:solidFill>
            <a:round/>
            <a:headEnd/>
            <a:tailEnd type="triangle" w="med" len="med"/>
          </a:ln>
          <a:effectLst>
            <a:prstShdw prst="shdw13" dist="53882" dir="13500000">
              <a:schemeClr val="bg2">
                <a:alpha val="74997"/>
              </a:schemeClr>
            </a:prstShdw>
          </a:effectLst>
          <a:extLst>
            <a:ext uri="{909E8E84-426E-40DD-AFC4-6F175D3DCCD1}">
              <a14:hiddenFill xmlns:a14="http://schemas.microsoft.com/office/drawing/2010/main">
                <a:noFill/>
              </a14:hiddenFill>
            </a:ext>
          </a:extLst>
        </p:spPr>
        <p:txBody>
          <a:bodyPr/>
          <a:lstStyle/>
          <a:p>
            <a:endParaRPr lang="it-IT"/>
          </a:p>
        </p:txBody>
      </p:sp>
      <p:pic>
        <p:nvPicPr>
          <p:cNvPr id="13517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750" y="838200"/>
            <a:ext cx="39560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838200"/>
            <a:ext cx="116998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1" name="Picture 6" descr="FullTargetPhot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124200"/>
            <a:ext cx="22209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2" name="Text Box 7"/>
          <p:cNvSpPr txBox="1">
            <a:spLocks noChangeArrowheads="1"/>
          </p:cNvSpPr>
          <p:nvPr/>
        </p:nvSpPr>
        <p:spPr bwMode="auto">
          <a:xfrm>
            <a:off x="0" y="3124200"/>
            <a:ext cx="1447800" cy="307975"/>
          </a:xfrm>
          <a:prstGeom prst="rect">
            <a:avLst/>
          </a:prstGeom>
          <a:solidFill>
            <a:schemeClr val="folHlink">
              <a:alpha val="49019"/>
            </a:schemeClr>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Polarized target </a:t>
            </a:r>
          </a:p>
        </p:txBody>
      </p:sp>
      <p:pic>
        <p:nvPicPr>
          <p:cNvPr id="135183" name="Picture 10" descr="innercal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5272088"/>
            <a:ext cx="1219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a:cxnSpLocks noChangeShapeType="1"/>
          </p:cNvCxnSpPr>
          <p:nvPr/>
        </p:nvCxnSpPr>
        <p:spPr bwMode="auto">
          <a:xfrm rot="16200000" flipH="1">
            <a:off x="1143000" y="4038600"/>
            <a:ext cx="914400" cy="9144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flipV="1">
            <a:off x="1143000" y="5105400"/>
            <a:ext cx="1295400" cy="4572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5186" name="TextBox 22"/>
          <p:cNvSpPr txBox="1">
            <a:spLocks noChangeArrowheads="1"/>
          </p:cNvSpPr>
          <p:nvPr/>
        </p:nvSpPr>
        <p:spPr bwMode="auto">
          <a:xfrm>
            <a:off x="152400" y="54102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IC</a:t>
            </a:r>
          </a:p>
        </p:txBody>
      </p:sp>
      <p:sp>
        <p:nvSpPr>
          <p:cNvPr id="135187" name="TextBox 23"/>
          <p:cNvSpPr txBox="1">
            <a:spLocks noChangeArrowheads="1"/>
          </p:cNvSpPr>
          <p:nvPr/>
        </p:nvSpPr>
        <p:spPr bwMode="auto">
          <a:xfrm>
            <a:off x="3567113" y="3200400"/>
            <a:ext cx="1004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solidFill>
                  <a:srgbClr val="008000"/>
                </a:solidFill>
              </a:rPr>
              <a:t>Hall B</a:t>
            </a:r>
          </a:p>
        </p:txBody>
      </p:sp>
      <p:pic>
        <p:nvPicPr>
          <p:cNvPr id="135188"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9525" y="2971800"/>
            <a:ext cx="1133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9" name="Rectangle 27"/>
          <p:cNvSpPr>
            <a:spLocks noChangeArrowheads="1"/>
          </p:cNvSpPr>
          <p:nvPr/>
        </p:nvSpPr>
        <p:spPr bwMode="auto">
          <a:xfrm>
            <a:off x="0" y="5943600"/>
            <a:ext cx="1128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424 PbWO</a:t>
            </a:r>
            <a:r>
              <a:rPr lang="en-US" sz="1400" baseline="-25000"/>
              <a:t>4</a:t>
            </a:r>
            <a:r>
              <a:rPr lang="en-US" sz="1400"/>
              <a:t> </a:t>
            </a:r>
          </a:p>
        </p:txBody>
      </p:sp>
      <p:grpSp>
        <p:nvGrpSpPr>
          <p:cNvPr id="135190" name="Group 20"/>
          <p:cNvGrpSpPr>
            <a:grpSpLocks/>
          </p:cNvGrpSpPr>
          <p:nvPr/>
        </p:nvGrpSpPr>
        <p:grpSpPr bwMode="auto">
          <a:xfrm>
            <a:off x="152400" y="762000"/>
            <a:ext cx="1600200" cy="939800"/>
            <a:chOff x="6324600" y="1220528"/>
            <a:chExt cx="2736550" cy="1409833"/>
          </a:xfrm>
        </p:grpSpPr>
        <p:pic>
          <p:nvPicPr>
            <p:cNvPr id="135192" name="Picture 10" descr="states.png"/>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0697" y="1220528"/>
              <a:ext cx="2432304"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
            <p:cNvSpPr txBox="1">
              <a:spLocks noChangeArrowheads="1"/>
            </p:cNvSpPr>
            <p:nvPr/>
          </p:nvSpPr>
          <p:spPr bwMode="auto">
            <a:xfrm>
              <a:off x="6324600" y="2249325"/>
              <a:ext cx="2736550" cy="381036"/>
            </a:xfrm>
            <a:prstGeom prst="rect">
              <a:avLst/>
            </a:prstGeom>
            <a:noFill/>
            <a:ln w="9525">
              <a:noFill/>
              <a:miter lim="800000"/>
              <a:headEnd/>
              <a:tailEnd/>
            </a:ln>
          </p:spPr>
          <p:txBody>
            <a:bodyPr>
              <a:spAutoFit/>
            </a:bodyPr>
            <a:lstStyle/>
            <a:p>
              <a:pPr>
                <a:defRPr/>
              </a:pPr>
              <a:r>
                <a:rPr lang="en-US" sz="1050" dirty="0">
                  <a:latin typeface="Arial" charset="0"/>
                  <a:ea typeface="+mn-ea"/>
                </a:rPr>
                <a:t>~87%  ~8%        ~1.5%   </a:t>
              </a:r>
            </a:p>
          </p:txBody>
        </p:sp>
      </p:grpSp>
      <p:graphicFrame>
        <p:nvGraphicFramePr>
          <p:cNvPr id="135170" name="Object 2"/>
          <p:cNvGraphicFramePr>
            <a:graphicFrameLocks noChangeAspect="1"/>
          </p:cNvGraphicFramePr>
          <p:nvPr/>
        </p:nvGraphicFramePr>
        <p:xfrm>
          <a:off x="0" y="2057400"/>
          <a:ext cx="1714500" cy="265113"/>
        </p:xfrm>
        <a:graphic>
          <a:graphicData uri="http://schemas.openxmlformats.org/presentationml/2006/ole">
            <mc:AlternateContent xmlns:mc="http://schemas.openxmlformats.org/markup-compatibility/2006">
              <mc:Choice xmlns:v="urn:schemas-microsoft-com:vml" Requires="v">
                <p:oleObj spid="_x0000_s135195" name="Equation" r:id="rId13" imgW="1473200" imgH="228600" progId="Equation.3">
                  <p:embed/>
                </p:oleObj>
              </mc:Choice>
              <mc:Fallback>
                <p:oleObj name="Equation" r:id="rId13" imgW="1473200" imgH="228600" progId="Equation.3">
                  <p:embed/>
                  <p:pic>
                    <p:nvPicPr>
                      <p:cNvPr id="0"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057400"/>
                        <a:ext cx="17145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5191" name="Footer Placeholder 2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1391053-6BC3-4AC6-A798-2F17E9CC3A3D}" type="slidenum">
              <a:rPr lang="en-US" sz="1400"/>
              <a:pPr eaLnBrk="1" hangingPunct="1"/>
              <a:t>68</a:t>
            </a:fld>
            <a:endParaRPr lang="en-US" sz="1400"/>
          </a:p>
        </p:txBody>
      </p:sp>
      <p:pic>
        <p:nvPicPr>
          <p:cNvPr id="1372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762000"/>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7218"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40" name="Equation" r:id="rId5" imgW="114151" imgH="215619" progId="Equation.3">
                  <p:embed/>
                </p:oleObj>
              </mc:Choice>
              <mc:Fallback>
                <p:oleObj name="Equation" r:id="rId5" imgW="114151" imgH="215619"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15044" name="Rectangle 4"/>
          <p:cNvSpPr>
            <a:spLocks noGrp="1" noChangeArrowheads="1"/>
          </p:cNvSpPr>
          <p:nvPr>
            <p:ph type="title"/>
          </p:nvPr>
        </p:nvSpPr>
        <p:spPr>
          <a:xfrm>
            <a:off x="0" y="-26988"/>
            <a:ext cx="9144000" cy="712788"/>
          </a:xfrm>
        </p:spPr>
        <p:txBody>
          <a:bodyPr/>
          <a:lstStyle/>
          <a:p>
            <a:r>
              <a:rPr lang="en-US" sz="3200" i="1" smtClean="0">
                <a:effectLst>
                  <a:outerShdw blurRad="38100" dist="38100" dir="2700000" algn="tl">
                    <a:srgbClr val="C0C0C0"/>
                  </a:outerShdw>
                </a:effectLst>
                <a:ea typeface="ＭＳ Ｐゴシック" pitchFamily="34" charset="-128"/>
              </a:rPr>
              <a:t>The Elephant and the village of the blind</a:t>
            </a:r>
            <a:endParaRPr lang="en-GB" sz="3200" smtClean="0">
              <a:ea typeface="ＭＳ Ｐゴシック" pitchFamily="34" charset="-128"/>
            </a:endParaRPr>
          </a:p>
        </p:txBody>
      </p:sp>
      <p:sp>
        <p:nvSpPr>
          <p:cNvPr id="137222" name="Text Box 5"/>
          <p:cNvSpPr txBox="1">
            <a:spLocks noChangeArrowheads="1"/>
          </p:cNvSpPr>
          <p:nvPr/>
        </p:nvSpPr>
        <p:spPr bwMode="auto">
          <a:xfrm>
            <a:off x="4038600" y="1219200"/>
            <a:ext cx="13033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4800" b="1">
                <a:latin typeface="Times New Roman" pitchFamily="18" charset="0"/>
              </a:rPr>
              <a:t>SSA</a:t>
            </a:r>
          </a:p>
        </p:txBody>
      </p:sp>
      <p:pic>
        <p:nvPicPr>
          <p:cNvPr id="215046" name="Picture 6" descr="IMG_0334"/>
          <p:cNvPicPr>
            <a:picLocks noChangeAspect="1" noChangeArrowheads="1"/>
          </p:cNvPicPr>
          <p:nvPr/>
        </p:nvPicPr>
        <p:blipFill>
          <a:blip r:embed="rId7">
            <a:extLst>
              <a:ext uri="{28A0092B-C50C-407E-A947-70E740481C1C}">
                <a14:useLocalDpi xmlns:a14="http://schemas.microsoft.com/office/drawing/2010/main" val="0"/>
              </a:ext>
            </a:extLst>
          </a:blip>
          <a:srcRect l="24500" r="21712"/>
          <a:stretch>
            <a:fillRect/>
          </a:stretch>
        </p:blipFill>
        <p:spPr bwMode="auto">
          <a:xfrm>
            <a:off x="6781800" y="3429000"/>
            <a:ext cx="16383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7" name="Picture 7" descr="IMG_0335"/>
          <p:cNvPicPr>
            <a:picLocks noChangeAspect="1" noChangeArrowheads="1"/>
          </p:cNvPicPr>
          <p:nvPr/>
        </p:nvPicPr>
        <p:blipFill>
          <a:blip r:embed="rId8">
            <a:extLst>
              <a:ext uri="{28A0092B-C50C-407E-A947-70E740481C1C}">
                <a14:useLocalDpi xmlns:a14="http://schemas.microsoft.com/office/drawing/2010/main" val="0"/>
              </a:ext>
            </a:extLst>
          </a:blip>
          <a:srcRect l="11813" r="27763"/>
          <a:stretch>
            <a:fillRect/>
          </a:stretch>
        </p:blipFill>
        <p:spPr bwMode="auto">
          <a:xfrm>
            <a:off x="685800" y="3429000"/>
            <a:ext cx="1841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8" name="Picture 8" descr="j02986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4495800" y="3886200"/>
            <a:ext cx="187801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152400" y="2057400"/>
            <a:ext cx="2514600" cy="1212850"/>
            <a:chOff x="96" y="1296"/>
            <a:chExt cx="1584" cy="764"/>
          </a:xfrm>
        </p:grpSpPr>
        <p:sp>
          <p:nvSpPr>
            <p:cNvPr id="137237" name="Text Box 10"/>
            <p:cNvSpPr txBox="1">
              <a:spLocks noChangeArrowheads="1"/>
            </p:cNvSpPr>
            <p:nvPr/>
          </p:nvSpPr>
          <p:spPr bwMode="auto">
            <a:xfrm>
              <a:off x="96" y="1440"/>
              <a:ext cx="1440" cy="6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b="1">
                  <a:latin typeface="Times New Roman" pitchFamily="18" charset="0"/>
                </a:rPr>
                <a:t>Asymmetry comes from modulation of the </a:t>
              </a:r>
              <a:r>
                <a:rPr lang="en-US" sz="1600" b="1">
                  <a:solidFill>
                    <a:srgbClr val="CC0000"/>
                  </a:solidFill>
                  <a:latin typeface="Times New Roman" pitchFamily="18" charset="0"/>
                </a:rPr>
                <a:t>initial </a:t>
              </a:r>
              <a:r>
                <a:rPr lang="en-US" sz="1400" b="1">
                  <a:latin typeface="Times New Roman" pitchFamily="18" charset="0"/>
                </a:rPr>
                <a:t>distribution function (D.Sivers 1990)</a:t>
              </a:r>
            </a:p>
          </p:txBody>
        </p:sp>
        <p:sp>
          <p:nvSpPr>
            <p:cNvPr id="137238" name="Line 11"/>
            <p:cNvSpPr>
              <a:spLocks noChangeShapeType="1"/>
            </p:cNvSpPr>
            <p:nvPr/>
          </p:nvSpPr>
          <p:spPr bwMode="auto">
            <a:xfrm flipV="1">
              <a:off x="816" y="1296"/>
              <a:ext cx="86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215052" name="Text Box 12"/>
          <p:cNvSpPr txBox="1">
            <a:spLocks noChangeArrowheads="1"/>
          </p:cNvSpPr>
          <p:nvPr/>
        </p:nvSpPr>
        <p:spPr bwMode="auto">
          <a:xfrm>
            <a:off x="6400800" y="2286000"/>
            <a:ext cx="2667000" cy="771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b="1">
                <a:latin typeface="Times New Roman" pitchFamily="18" charset="0"/>
              </a:rPr>
              <a:t>Asymmetry comes from the </a:t>
            </a:r>
            <a:r>
              <a:rPr lang="en-US" sz="1600" b="1">
                <a:solidFill>
                  <a:srgbClr val="CC0000"/>
                </a:solidFill>
                <a:latin typeface="Times New Roman" pitchFamily="18" charset="0"/>
              </a:rPr>
              <a:t>final state </a:t>
            </a:r>
            <a:r>
              <a:rPr lang="en-US" sz="1400" b="1">
                <a:latin typeface="Times New Roman" pitchFamily="18" charset="0"/>
              </a:rPr>
              <a:t>interactions in fragmentation (J.Collins 1993)</a:t>
            </a:r>
          </a:p>
        </p:txBody>
      </p:sp>
      <p:sp>
        <p:nvSpPr>
          <p:cNvPr id="215053" name="Line 13"/>
          <p:cNvSpPr>
            <a:spLocks noChangeShapeType="1"/>
          </p:cNvSpPr>
          <p:nvPr/>
        </p:nvSpPr>
        <p:spPr bwMode="auto">
          <a:xfrm flipH="1" flipV="1">
            <a:off x="6248400" y="1905000"/>
            <a:ext cx="990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5054" name="Rectangle 14"/>
          <p:cNvSpPr>
            <a:spLocks noChangeArrowheads="1"/>
          </p:cNvSpPr>
          <p:nvPr/>
        </p:nvSpPr>
        <p:spPr bwMode="auto">
          <a:xfrm>
            <a:off x="6629400" y="838200"/>
            <a:ext cx="2209800" cy="52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r>
              <a:rPr lang="en-US" sz="1400">
                <a:latin typeface="Times New Roman" pitchFamily="18" charset="0"/>
              </a:rPr>
              <a:t>Non-PQCD </a:t>
            </a:r>
            <a:r>
              <a:rPr lang="ja-JP" altLang="en-US" sz="1400"/>
              <a:t>“</a:t>
            </a:r>
            <a:r>
              <a:rPr lang="en-US" altLang="ja-JP" sz="1400">
                <a:latin typeface="Times New Roman" pitchFamily="18" charset="0"/>
              </a:rPr>
              <a:t>surface effects (Ma,Boros et al)</a:t>
            </a:r>
            <a:endParaRPr lang="en-US" sz="1400" b="1">
              <a:latin typeface="Times New Roman" pitchFamily="18" charset="0"/>
            </a:endParaRPr>
          </a:p>
        </p:txBody>
      </p:sp>
      <p:grpSp>
        <p:nvGrpSpPr>
          <p:cNvPr id="3" name="Group 15"/>
          <p:cNvGrpSpPr>
            <a:grpSpLocks/>
          </p:cNvGrpSpPr>
          <p:nvPr/>
        </p:nvGrpSpPr>
        <p:grpSpPr bwMode="auto">
          <a:xfrm>
            <a:off x="228600" y="762000"/>
            <a:ext cx="3581400" cy="739775"/>
            <a:chOff x="144" y="480"/>
            <a:chExt cx="2256" cy="466"/>
          </a:xfrm>
        </p:grpSpPr>
        <p:sp>
          <p:nvSpPr>
            <p:cNvPr id="137235" name="Line 16"/>
            <p:cNvSpPr>
              <a:spLocks noChangeShapeType="1"/>
            </p:cNvSpPr>
            <p:nvPr/>
          </p:nvSpPr>
          <p:spPr bwMode="auto">
            <a:xfrm>
              <a:off x="1536" y="720"/>
              <a:ext cx="864"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7236" name="Rectangle 17"/>
            <p:cNvSpPr>
              <a:spLocks noChangeArrowheads="1"/>
            </p:cNvSpPr>
            <p:nvPr/>
          </p:nvSpPr>
          <p:spPr bwMode="auto">
            <a:xfrm>
              <a:off x="144" y="480"/>
              <a:ext cx="1392" cy="4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r>
                <a:rPr lang="en-US" sz="1400">
                  <a:latin typeface="Times New Roman" pitchFamily="18" charset="0"/>
                </a:rPr>
                <a:t>correlation between quark fields and the gluonic fields (</a:t>
              </a:r>
              <a:r>
                <a:rPr lang="ja-JP" altLang="en-US" sz="1400"/>
                <a:t>“</a:t>
              </a:r>
              <a:r>
                <a:rPr lang="en-US" altLang="ja-JP" sz="1400">
                  <a:latin typeface="Times New Roman" pitchFamily="18" charset="0"/>
                </a:rPr>
                <a:t>twist-3</a:t>
              </a:r>
              <a:r>
                <a:rPr lang="ja-JP" altLang="en-US" sz="1400"/>
                <a:t>”</a:t>
              </a:r>
              <a:r>
                <a:rPr lang="en-US" altLang="ja-JP" sz="1400">
                  <a:latin typeface="Times New Roman" pitchFamily="18" charset="0"/>
                </a:rPr>
                <a:t> Qiu&amp;Sterman)</a:t>
              </a:r>
              <a:endParaRPr lang="en-US" sz="1400" b="1">
                <a:latin typeface="Times New Roman" pitchFamily="18" charset="0"/>
              </a:endParaRPr>
            </a:p>
          </p:txBody>
        </p:sp>
      </p:grpSp>
      <p:sp>
        <p:nvSpPr>
          <p:cNvPr id="215058" name="Line 18"/>
          <p:cNvSpPr>
            <a:spLocks noChangeShapeType="1"/>
          </p:cNvSpPr>
          <p:nvPr/>
        </p:nvSpPr>
        <p:spPr bwMode="auto">
          <a:xfrm flipH="1">
            <a:off x="5486400" y="1143000"/>
            <a:ext cx="11430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5059" name="Text Box 19"/>
          <p:cNvSpPr txBox="1">
            <a:spLocks noChangeArrowheads="1"/>
          </p:cNvSpPr>
          <p:nvPr/>
        </p:nvSpPr>
        <p:spPr bwMode="auto">
          <a:xfrm>
            <a:off x="304800" y="4648200"/>
            <a:ext cx="3124200" cy="1016000"/>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b="1">
                <a:latin typeface="Times New Roman" pitchFamily="18" charset="0"/>
              </a:rPr>
              <a:t>Sivers effect forbidden by time reversal invariance (Collins 1993)</a:t>
            </a:r>
          </a:p>
        </p:txBody>
      </p:sp>
      <p:sp>
        <p:nvSpPr>
          <p:cNvPr id="215060" name="Text Box 20"/>
          <p:cNvSpPr txBox="1">
            <a:spLocks noChangeArrowheads="1"/>
          </p:cNvSpPr>
          <p:nvPr/>
        </p:nvSpPr>
        <p:spPr bwMode="auto">
          <a:xfrm>
            <a:off x="1676400" y="5943600"/>
            <a:ext cx="5562600" cy="406400"/>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k</a:t>
            </a:r>
            <a:r>
              <a:rPr lang="en-US" sz="2000" baseline="-25000"/>
              <a:t>T </a:t>
            </a:r>
            <a:r>
              <a:rPr lang="en-US" sz="2000">
                <a:solidFill>
                  <a:schemeClr val="tx2"/>
                </a:solidFill>
              </a:rPr>
              <a:t>– </a:t>
            </a:r>
            <a:r>
              <a:rPr lang="en-US" sz="2000" b="1">
                <a:solidFill>
                  <a:schemeClr val="tx2"/>
                </a:solidFill>
              </a:rPr>
              <a:t>crucial for spin structure studies</a:t>
            </a:r>
            <a:r>
              <a:rPr lang="en-US" sz="2000"/>
              <a:t>.</a:t>
            </a:r>
          </a:p>
        </p:txBody>
      </p:sp>
      <p:sp>
        <p:nvSpPr>
          <p:cNvPr id="13723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215047"/>
                                        </p:tgtEl>
                                        <p:attrNameLst>
                                          <p:attrName>style.visibility</p:attrName>
                                        </p:attrNameLst>
                                      </p:cBhvr>
                                      <p:to>
                                        <p:strVal val="visible"/>
                                      </p:to>
                                    </p:set>
                                    <p:animEffect transition="in" filter="blinds(horizontal)">
                                      <p:cBhvr>
                                        <p:cTn id="10" dur="500"/>
                                        <p:tgtEl>
                                          <p:spTgt spid="21504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15058"/>
                                        </p:tgtEl>
                                        <p:attrNameLst>
                                          <p:attrName>style.visibility</p:attrName>
                                        </p:attrNameLst>
                                      </p:cBhvr>
                                      <p:to>
                                        <p:strVal val="visible"/>
                                      </p:to>
                                    </p:set>
                                    <p:animEffect transition="in" filter="blinds(horizontal)">
                                      <p:cBhvr>
                                        <p:cTn id="20" dur="500"/>
                                        <p:tgtEl>
                                          <p:spTgt spid="21505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5054"/>
                                        </p:tgtEl>
                                        <p:attrNameLst>
                                          <p:attrName>style.visibility</p:attrName>
                                        </p:attrNameLst>
                                      </p:cBhvr>
                                      <p:to>
                                        <p:strVal val="visible"/>
                                      </p:to>
                                    </p:set>
                                    <p:animEffect transition="in" filter="blinds(horizontal)">
                                      <p:cBhvr>
                                        <p:cTn id="23" dur="500"/>
                                        <p:tgtEl>
                                          <p:spTgt spid="21505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215046"/>
                                        </p:tgtEl>
                                        <p:attrNameLst>
                                          <p:attrName>style.visibility</p:attrName>
                                        </p:attrNameLst>
                                      </p:cBhvr>
                                      <p:to>
                                        <p:strVal val="visible"/>
                                      </p:to>
                                    </p:set>
                                    <p:animEffect transition="in" filter="blinds(horizontal)">
                                      <p:cBhvr>
                                        <p:cTn id="28" dur="500"/>
                                        <p:tgtEl>
                                          <p:spTgt spid="21504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15052"/>
                                        </p:tgtEl>
                                        <p:attrNameLst>
                                          <p:attrName>style.visibility</p:attrName>
                                        </p:attrNameLst>
                                      </p:cBhvr>
                                      <p:to>
                                        <p:strVal val="visible"/>
                                      </p:to>
                                    </p:set>
                                    <p:animEffect transition="in" filter="blinds(horizontal)">
                                      <p:cBhvr>
                                        <p:cTn id="31" dur="500"/>
                                        <p:tgtEl>
                                          <p:spTgt spid="21505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15053"/>
                                        </p:tgtEl>
                                        <p:attrNameLst>
                                          <p:attrName>style.visibility</p:attrName>
                                        </p:attrNameLst>
                                      </p:cBhvr>
                                      <p:to>
                                        <p:strVal val="visible"/>
                                      </p:to>
                                    </p:set>
                                    <p:animEffect transition="in" filter="blinds(horizontal)">
                                      <p:cBhvr>
                                        <p:cTn id="34" dur="500"/>
                                        <p:tgtEl>
                                          <p:spTgt spid="21505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15048"/>
                                        </p:tgtEl>
                                        <p:attrNameLst>
                                          <p:attrName>style.visibility</p:attrName>
                                        </p:attrNameLst>
                                      </p:cBhvr>
                                      <p:to>
                                        <p:strVal val="visible"/>
                                      </p:to>
                                    </p:set>
                                    <p:animEffect transition="in" filter="blinds(horizontal)">
                                      <p:cBhvr>
                                        <p:cTn id="39" dur="500"/>
                                        <p:tgtEl>
                                          <p:spTgt spid="215048"/>
                                        </p:tgtEl>
                                      </p:cBhvr>
                                    </p:animEffect>
                                  </p:childTnLst>
                                </p:cTn>
                              </p:par>
                              <p:par>
                                <p:cTn id="40" presetID="35" presetClass="path" presetSubtype="0" accel="50000" decel="50000" fill="hold" nodeType="withEffect">
                                  <p:stCondLst>
                                    <p:cond delay="0"/>
                                  </p:stCondLst>
                                  <p:childTnLst>
                                    <p:animMotion origin="layout" path="M 3.33333E-6 4.44444E-6 L -0.06667 4.44444E-6 " pathEditMode="relative" rAng="0" ptsTypes="AA">
                                      <p:cBhvr>
                                        <p:cTn id="41" dur="2000" fill="hold"/>
                                        <p:tgtEl>
                                          <p:spTgt spid="215048"/>
                                        </p:tgtEl>
                                        <p:attrNameLst>
                                          <p:attrName>ppt_x</p:attrName>
                                          <p:attrName>ppt_y</p:attrName>
                                        </p:attrNameLst>
                                      </p:cBhvr>
                                      <p:rCtr x="-333300" y="0"/>
                                    </p:animMotion>
                                  </p:childTnLst>
                                </p:cTn>
                              </p:par>
                              <p:par>
                                <p:cTn id="42" presetID="3" presetClass="entr" presetSubtype="10" fill="hold" grpId="0" nodeType="withEffect">
                                  <p:stCondLst>
                                    <p:cond delay="0"/>
                                  </p:stCondLst>
                                  <p:childTnLst>
                                    <p:set>
                                      <p:cBhvr>
                                        <p:cTn id="43" dur="1" fill="hold">
                                          <p:stCondLst>
                                            <p:cond delay="0"/>
                                          </p:stCondLst>
                                        </p:cTn>
                                        <p:tgtEl>
                                          <p:spTgt spid="215059"/>
                                        </p:tgtEl>
                                        <p:attrNameLst>
                                          <p:attrName>style.visibility</p:attrName>
                                        </p:attrNameLst>
                                      </p:cBhvr>
                                      <p:to>
                                        <p:strVal val="visible"/>
                                      </p:to>
                                    </p:set>
                                    <p:animEffect transition="in" filter="blinds(horizontal)">
                                      <p:cBhvr>
                                        <p:cTn id="44" dur="500"/>
                                        <p:tgtEl>
                                          <p:spTgt spid="215059"/>
                                        </p:tgtEl>
                                      </p:cBhvr>
                                    </p:animEffect>
                                  </p:childTnLst>
                                </p:cTn>
                              </p:par>
                              <p:par>
                                <p:cTn id="45" presetID="54" presetClass="path" presetSubtype="0" accel="50000" decel="50000" fill="hold" nodeType="withEffect">
                                  <p:stCondLst>
                                    <p:cond delay="0"/>
                                  </p:stCondLst>
                                  <p:childTnLst>
                                    <p:animMotion origin="layout" path="M 0.04098 -0.01459 C 0.04723 -0.03519 0.0698 -0.05556 0.07761 -0.05556 C 0.12744 -0.05556 0.17848 0.26666 0.17848 0.58889 C 0.17848 0.42662 0.204 0.26666 0.2283 0.26666 C 0.25382 0.26666 0.27796 0.4287 0.27796 0.58889 C 0.27796 0.50879 0.2908 0.42662 0.30365 0.42662 C 0.31632 0.42662 0.32917 0.50648 0.32917 0.58889 C 0.32917 0.54768 0.33559 0.50879 0.34202 0.50879 C 0.34844 0.50879 0.35469 0.55 0.35469 0.58889 C 0.35469 0.56828 0.35816 0.54768 0.36112 0.54768 C 0.36285 0.54768 0.36754 0.56828 0.36754 0.58889 C 0.36754 0.57847 0.36928 0.56828 0.37084 0.56828 C 0.37084 0.57083 0.37414 0.57847 0.37414 0.58889 C 0.37414 0.58333 0.37414 0.57847 0.37587 0.57847 C 0.37587 0.58125 0.37761 0.58379 0.37761 0.58889 C 0.37761 0.58611 0.37761 0.58333 0.37761 0.58125 C 0.37917 0.58125 0.37917 0.58379 0.37917 0.58657 C 0.38091 0.58657 0.38091 0.58379 0.38091 0.58125 C 0.38264 0.58125 0.38264 0.58379 0.38264 0.58657 " pathEditMode="relative" rAng="0" ptsTypes="fffffffffffffffffff">
                                      <p:cBhvr>
                                        <p:cTn id="46" dur="2000" fill="hold"/>
                                        <p:tgtEl>
                                          <p:spTgt spid="215047"/>
                                        </p:tgtEl>
                                        <p:attrNameLst>
                                          <p:attrName>ppt_x</p:attrName>
                                          <p:attrName>ppt_y</p:attrName>
                                        </p:attrNameLst>
                                      </p:cBhvr>
                                      <p:rCtr x="1708300" y="2812500"/>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15060"/>
                                        </p:tgtEl>
                                        <p:attrNameLst>
                                          <p:attrName>style.visibility</p:attrName>
                                        </p:attrNameLst>
                                      </p:cBhvr>
                                      <p:to>
                                        <p:strVal val="visible"/>
                                      </p:to>
                                    </p:set>
                                    <p:animEffect transition="in" filter="blinds(horizontal)">
                                      <p:cBhvr>
                                        <p:cTn id="51" dur="500"/>
                                        <p:tgtEl>
                                          <p:spTgt spid="21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2" grpId="0" animBg="1"/>
      <p:bldP spid="215053" grpId="0" animBg="1"/>
      <p:bldP spid="215054" grpId="0" animBg="1"/>
      <p:bldP spid="215058" grpId="0" animBg="1"/>
      <p:bldP spid="215059" grpId="0" animBg="1"/>
      <p:bldP spid="21506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Roma, Nov 28</a:t>
            </a:r>
          </a:p>
        </p:txBody>
      </p:sp>
      <p:sp>
        <p:nvSpPr>
          <p:cNvPr id="1392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ED74EC0-56BB-40B2-A29C-56476A477B55}" type="slidenum">
              <a:rPr lang="en-US" sz="1400"/>
              <a:pPr eaLnBrk="1" hangingPunct="1"/>
              <a:t>69</a:t>
            </a:fld>
            <a:endParaRPr lang="en-US" sz="1400"/>
          </a:p>
        </p:txBody>
      </p:sp>
      <p:pic>
        <p:nvPicPr>
          <p:cNvPr id="197634" name="Picture 2" descr="wigner2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169068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Text Box 3"/>
          <p:cNvSpPr txBox="1">
            <a:spLocks noChangeArrowheads="1"/>
          </p:cNvSpPr>
          <p:nvPr/>
        </p:nvSpPr>
        <p:spPr bwMode="auto">
          <a:xfrm>
            <a:off x="2667000" y="5181600"/>
            <a:ext cx="1773238" cy="406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PDFs f</a:t>
            </a:r>
            <a:r>
              <a:rPr lang="en-US" sz="2000" baseline="-25000"/>
              <a:t>p</a:t>
            </a:r>
            <a:r>
              <a:rPr lang="en-US" sz="2000" baseline="30000"/>
              <a:t>u</a:t>
            </a:r>
            <a:r>
              <a:rPr lang="en-US" sz="2000"/>
              <a:t>(x),…</a:t>
            </a:r>
          </a:p>
        </p:txBody>
      </p:sp>
      <p:sp>
        <p:nvSpPr>
          <p:cNvPr id="139270" name="Text Box 4"/>
          <p:cNvSpPr txBox="1">
            <a:spLocks noChangeArrowheads="1"/>
          </p:cNvSpPr>
          <p:nvPr/>
        </p:nvSpPr>
        <p:spPr bwMode="auto">
          <a:xfrm>
            <a:off x="4495800" y="5029200"/>
            <a:ext cx="1905000" cy="711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Form Factors F</a:t>
            </a:r>
            <a:r>
              <a:rPr lang="en-US" sz="2000" baseline="-25000"/>
              <a:t>1p</a:t>
            </a:r>
            <a:r>
              <a:rPr lang="en-US" sz="2000" baseline="30000"/>
              <a:t>u</a:t>
            </a:r>
            <a:r>
              <a:rPr lang="en-US" sz="2000"/>
              <a:t>(t),F</a:t>
            </a:r>
            <a:r>
              <a:rPr lang="en-US" sz="2000" baseline="-25000"/>
              <a:t>2p</a:t>
            </a:r>
            <a:r>
              <a:rPr lang="en-US" sz="2000" baseline="30000"/>
              <a:t>u</a:t>
            </a:r>
            <a:r>
              <a:rPr lang="en-US" sz="2000"/>
              <a:t>(t )..</a:t>
            </a:r>
          </a:p>
        </p:txBody>
      </p:sp>
      <p:sp>
        <p:nvSpPr>
          <p:cNvPr id="197637" name="Text Box 5"/>
          <p:cNvSpPr txBox="1">
            <a:spLocks noChangeArrowheads="1"/>
          </p:cNvSpPr>
          <p:nvPr/>
        </p:nvSpPr>
        <p:spPr bwMode="auto">
          <a:xfrm>
            <a:off x="457200" y="3857625"/>
            <a:ext cx="2438400" cy="406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TMD PDFs f</a:t>
            </a:r>
            <a:r>
              <a:rPr lang="en-US" sz="2000" baseline="-25000"/>
              <a:t>p</a:t>
            </a:r>
            <a:r>
              <a:rPr lang="en-US" sz="2000" baseline="30000"/>
              <a:t>u</a:t>
            </a:r>
            <a:r>
              <a:rPr lang="en-US" sz="2000"/>
              <a:t>(x,k</a:t>
            </a:r>
            <a:r>
              <a:rPr lang="en-US" sz="2000" baseline="-25000"/>
              <a:t>T</a:t>
            </a:r>
            <a:r>
              <a:rPr lang="en-US" sz="2000"/>
              <a:t>),</a:t>
            </a:r>
          </a:p>
        </p:txBody>
      </p:sp>
      <p:sp>
        <p:nvSpPr>
          <p:cNvPr id="197638" name="Line 6"/>
          <p:cNvSpPr>
            <a:spLocks noChangeShapeType="1"/>
          </p:cNvSpPr>
          <p:nvPr/>
        </p:nvSpPr>
        <p:spPr bwMode="auto">
          <a:xfrm>
            <a:off x="2743200" y="4267200"/>
            <a:ext cx="6096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7639" name="Text Box 7"/>
          <p:cNvSpPr txBox="1">
            <a:spLocks noChangeArrowheads="1"/>
          </p:cNvSpPr>
          <p:nvPr/>
        </p:nvSpPr>
        <p:spPr bwMode="auto">
          <a:xfrm rot="2669240">
            <a:off x="2743200" y="4191000"/>
            <a:ext cx="646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d</a:t>
            </a:r>
            <a:r>
              <a:rPr lang="en-US" sz="2000" baseline="30000"/>
              <a:t>2</a:t>
            </a:r>
            <a:r>
              <a:rPr lang="en-US" sz="2000"/>
              <a:t>k</a:t>
            </a:r>
            <a:r>
              <a:rPr lang="en-US" sz="2000" baseline="-25000"/>
              <a:t>T</a:t>
            </a:r>
          </a:p>
        </p:txBody>
      </p:sp>
      <p:sp>
        <p:nvSpPr>
          <p:cNvPr id="197640" name="Line 8"/>
          <p:cNvSpPr>
            <a:spLocks noChangeShapeType="1"/>
          </p:cNvSpPr>
          <p:nvPr/>
        </p:nvSpPr>
        <p:spPr bwMode="auto">
          <a:xfrm flipH="1">
            <a:off x="5791200" y="4114800"/>
            <a:ext cx="6096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7641" name="Text Box 9"/>
          <p:cNvSpPr txBox="1">
            <a:spLocks noChangeArrowheads="1"/>
          </p:cNvSpPr>
          <p:nvPr/>
        </p:nvSpPr>
        <p:spPr bwMode="auto">
          <a:xfrm rot="-3377076">
            <a:off x="5336381" y="4341019"/>
            <a:ext cx="1001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dx (FT)</a:t>
            </a:r>
            <a:endParaRPr lang="en-US" sz="2000" baseline="-25000"/>
          </a:p>
        </p:txBody>
      </p:sp>
      <p:sp>
        <p:nvSpPr>
          <p:cNvPr id="197642" name="Text Box 10"/>
          <p:cNvSpPr txBox="1">
            <a:spLocks noChangeArrowheads="1"/>
          </p:cNvSpPr>
          <p:nvPr/>
        </p:nvSpPr>
        <p:spPr bwMode="auto">
          <a:xfrm>
            <a:off x="4313238" y="3708400"/>
            <a:ext cx="2239962" cy="406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GPDs W</a:t>
            </a:r>
            <a:r>
              <a:rPr lang="en-US" sz="2000" baseline="-25000"/>
              <a:t>p</a:t>
            </a:r>
            <a:r>
              <a:rPr lang="en-US" sz="2000" baseline="30000"/>
              <a:t>u</a:t>
            </a:r>
            <a:r>
              <a:rPr lang="en-US" sz="2000"/>
              <a:t>(x,r</a:t>
            </a:r>
            <a:r>
              <a:rPr lang="en-US" sz="2000" baseline="-25000"/>
              <a:t>T</a:t>
            </a:r>
            <a:r>
              <a:rPr lang="en-US" sz="2000"/>
              <a:t>),…</a:t>
            </a:r>
          </a:p>
        </p:txBody>
      </p:sp>
      <p:sp>
        <p:nvSpPr>
          <p:cNvPr id="197643" name="Line 11"/>
          <p:cNvSpPr>
            <a:spLocks noChangeShapeType="1"/>
          </p:cNvSpPr>
          <p:nvPr/>
        </p:nvSpPr>
        <p:spPr bwMode="auto">
          <a:xfrm flipH="1">
            <a:off x="4038600" y="4114800"/>
            <a:ext cx="9144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7644" name="Text Box 12"/>
          <p:cNvSpPr txBox="1">
            <a:spLocks noChangeArrowheads="1"/>
          </p:cNvSpPr>
          <p:nvPr/>
        </p:nvSpPr>
        <p:spPr bwMode="auto">
          <a:xfrm rot="-2967542">
            <a:off x="4367213" y="4046537"/>
            <a:ext cx="501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d</a:t>
            </a:r>
            <a:r>
              <a:rPr lang="en-US" sz="2000" baseline="30000"/>
              <a:t>2</a:t>
            </a:r>
            <a:r>
              <a:rPr lang="en-US" sz="2000"/>
              <a:t>r</a:t>
            </a:r>
            <a:endParaRPr lang="en-US" sz="2000" baseline="-25000"/>
          </a:p>
        </p:txBody>
      </p:sp>
      <p:sp>
        <p:nvSpPr>
          <p:cNvPr id="197645" name="Text Box 13"/>
          <p:cNvSpPr txBox="1">
            <a:spLocks noChangeArrowheads="1"/>
          </p:cNvSpPr>
          <p:nvPr/>
        </p:nvSpPr>
        <p:spPr bwMode="auto">
          <a:xfrm>
            <a:off x="762000" y="1066800"/>
            <a:ext cx="4876800" cy="406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    W</a:t>
            </a:r>
            <a:r>
              <a:rPr lang="en-US" sz="2000" baseline="-25000"/>
              <a:t>p</a:t>
            </a:r>
            <a:r>
              <a:rPr lang="en-US" sz="2000" baseline="30000"/>
              <a:t>u</a:t>
            </a:r>
            <a:r>
              <a:rPr lang="en-US" sz="2000"/>
              <a:t>(k,r</a:t>
            </a:r>
            <a:r>
              <a:rPr lang="en-US" sz="2000" baseline="-25000"/>
              <a:t>T</a:t>
            </a:r>
            <a:r>
              <a:rPr lang="en-US" sz="2000"/>
              <a:t>)  </a:t>
            </a:r>
            <a:r>
              <a:rPr lang="ja-JP" altLang="en-US" sz="2000"/>
              <a:t>“</a:t>
            </a:r>
            <a:r>
              <a:rPr lang="en-US" altLang="ja-JP" sz="2000"/>
              <a:t>Mother</a:t>
            </a:r>
            <a:r>
              <a:rPr lang="ja-JP" altLang="en-US" sz="2000"/>
              <a:t>”</a:t>
            </a:r>
            <a:r>
              <a:rPr lang="en-US" altLang="ja-JP" sz="2000"/>
              <a:t> Wigner distributions</a:t>
            </a:r>
            <a:endParaRPr lang="en-US" sz="2000"/>
          </a:p>
        </p:txBody>
      </p:sp>
      <p:sp>
        <p:nvSpPr>
          <p:cNvPr id="197646" name="Line 14"/>
          <p:cNvSpPr>
            <a:spLocks noChangeShapeType="1"/>
          </p:cNvSpPr>
          <p:nvPr/>
        </p:nvSpPr>
        <p:spPr bwMode="auto">
          <a:xfrm flipH="1">
            <a:off x="1600200" y="1524000"/>
            <a:ext cx="1295400" cy="2286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7647" name="Text Box 15"/>
          <p:cNvSpPr txBox="1">
            <a:spLocks noChangeArrowheads="1"/>
          </p:cNvSpPr>
          <p:nvPr/>
        </p:nvSpPr>
        <p:spPr bwMode="auto">
          <a:xfrm rot="-3313066">
            <a:off x="1716881" y="2112169"/>
            <a:ext cx="1268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d</a:t>
            </a:r>
            <a:r>
              <a:rPr lang="en-US" sz="2000" baseline="30000"/>
              <a:t>2</a:t>
            </a:r>
            <a:r>
              <a:rPr lang="en-US" sz="2000"/>
              <a:t>r </a:t>
            </a:r>
            <a:endParaRPr lang="en-US" sz="2000" baseline="30000"/>
          </a:p>
        </p:txBody>
      </p:sp>
      <p:sp>
        <p:nvSpPr>
          <p:cNvPr id="197648" name="Line 16"/>
          <p:cNvSpPr>
            <a:spLocks noChangeShapeType="1"/>
          </p:cNvSpPr>
          <p:nvPr/>
        </p:nvSpPr>
        <p:spPr bwMode="auto">
          <a:xfrm>
            <a:off x="5105400" y="1524000"/>
            <a:ext cx="12954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7649" name="Text Box 17"/>
          <p:cNvSpPr txBox="1">
            <a:spLocks noChangeArrowheads="1"/>
          </p:cNvSpPr>
          <p:nvPr/>
        </p:nvSpPr>
        <p:spPr bwMode="auto">
          <a:xfrm rot="3390519">
            <a:off x="5562601" y="2209800"/>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d</a:t>
            </a:r>
            <a:r>
              <a:rPr lang="en-US" sz="2000" baseline="30000"/>
              <a:t>2</a:t>
            </a:r>
            <a:r>
              <a:rPr lang="en-US" sz="2000"/>
              <a:t>k</a:t>
            </a:r>
            <a:r>
              <a:rPr lang="en-US" sz="2000" baseline="-25000"/>
              <a:t>T </a:t>
            </a:r>
          </a:p>
        </p:txBody>
      </p:sp>
      <p:sp>
        <p:nvSpPr>
          <p:cNvPr id="197650" name="Text Box 18"/>
          <p:cNvSpPr txBox="1">
            <a:spLocks noChangeArrowheads="1"/>
          </p:cNvSpPr>
          <p:nvPr/>
        </p:nvSpPr>
        <p:spPr bwMode="auto">
          <a:xfrm>
            <a:off x="6629400" y="4772025"/>
            <a:ext cx="2301875" cy="1568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Measure momentum transfer to target</a:t>
            </a:r>
          </a:p>
          <a:p>
            <a:pPr eaLnBrk="1" hangingPunct="1"/>
            <a:r>
              <a:rPr lang="en-US" sz="1600">
                <a:solidFill>
                  <a:srgbClr val="3333CC"/>
                </a:solidFill>
              </a:rPr>
              <a:t>Direct info about spatial distributions</a:t>
            </a:r>
          </a:p>
          <a:p>
            <a:pPr eaLnBrk="1" hangingPunct="1"/>
            <a:r>
              <a:rPr lang="en-US" sz="1600">
                <a:solidFill>
                  <a:srgbClr val="FF0000"/>
                </a:solidFill>
              </a:rPr>
              <a:t>No information about underlying dynamics</a:t>
            </a:r>
          </a:p>
        </p:txBody>
      </p:sp>
      <p:sp>
        <p:nvSpPr>
          <p:cNvPr id="197651" name="Text Box 19"/>
          <p:cNvSpPr txBox="1">
            <a:spLocks noChangeArrowheads="1"/>
          </p:cNvSpPr>
          <p:nvPr/>
        </p:nvSpPr>
        <p:spPr bwMode="auto">
          <a:xfrm>
            <a:off x="38100" y="4724400"/>
            <a:ext cx="2514600" cy="1568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Measure momentum transfer to quark</a:t>
            </a:r>
          </a:p>
          <a:p>
            <a:pPr eaLnBrk="1" hangingPunct="1"/>
            <a:r>
              <a:rPr lang="en-US" sz="1600">
                <a:solidFill>
                  <a:srgbClr val="3333CC"/>
                </a:solidFill>
              </a:rPr>
              <a:t>Direct info about momentum distributions</a:t>
            </a:r>
          </a:p>
          <a:p>
            <a:pPr eaLnBrk="1" hangingPunct="1"/>
            <a:r>
              <a:rPr lang="en-US" sz="1600">
                <a:solidFill>
                  <a:srgbClr val="FF0000"/>
                </a:solidFill>
              </a:rPr>
              <a:t>No information about spatial location of partons</a:t>
            </a:r>
          </a:p>
        </p:txBody>
      </p:sp>
      <p:sp>
        <p:nvSpPr>
          <p:cNvPr id="197652" name="Text Box 20"/>
          <p:cNvSpPr txBox="1">
            <a:spLocks noChangeArrowheads="1"/>
          </p:cNvSpPr>
          <p:nvPr/>
        </p:nvSpPr>
        <p:spPr bwMode="auto">
          <a:xfrm>
            <a:off x="5699125" y="809625"/>
            <a:ext cx="3444875"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solidFill>
                  <a:srgbClr val="3333CC"/>
                </a:solidFill>
              </a:rPr>
              <a:t>Probability to find a quark </a:t>
            </a:r>
            <a:r>
              <a:rPr lang="en-US" b="1">
                <a:solidFill>
                  <a:srgbClr val="3333CC"/>
                </a:solidFill>
              </a:rPr>
              <a:t>u</a:t>
            </a:r>
            <a:r>
              <a:rPr lang="en-US">
                <a:solidFill>
                  <a:srgbClr val="3333CC"/>
                </a:solidFill>
              </a:rPr>
              <a:t> in a nucleon </a:t>
            </a:r>
            <a:r>
              <a:rPr lang="en-US" b="1">
                <a:solidFill>
                  <a:srgbClr val="3333CC"/>
                </a:solidFill>
              </a:rPr>
              <a:t>P</a:t>
            </a:r>
            <a:r>
              <a:rPr lang="en-US">
                <a:solidFill>
                  <a:srgbClr val="3333CC"/>
                </a:solidFill>
              </a:rPr>
              <a:t> with a certain polarization in a position </a:t>
            </a:r>
            <a:r>
              <a:rPr lang="en-US" b="1">
                <a:solidFill>
                  <a:srgbClr val="3333CC"/>
                </a:solidFill>
              </a:rPr>
              <a:t>r</a:t>
            </a:r>
            <a:r>
              <a:rPr lang="en-US">
                <a:solidFill>
                  <a:srgbClr val="3333CC"/>
                </a:solidFill>
              </a:rPr>
              <a:t>  and momentum </a:t>
            </a:r>
            <a:r>
              <a:rPr lang="en-US" b="1">
                <a:solidFill>
                  <a:srgbClr val="3333CC"/>
                </a:solidFill>
              </a:rPr>
              <a:t>k</a:t>
            </a:r>
            <a:r>
              <a:rPr lang="en-US" sz="1600">
                <a:solidFill>
                  <a:srgbClr val="3333CC"/>
                </a:solidFill>
              </a:rPr>
              <a:t> </a:t>
            </a:r>
          </a:p>
        </p:txBody>
      </p:sp>
      <p:pic>
        <p:nvPicPr>
          <p:cNvPr id="197653" name="Picture 21" descr="wigner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057400"/>
            <a:ext cx="1843088"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8" name="Rectangle 26"/>
          <p:cNvSpPr>
            <a:spLocks noGrp="1" noChangeArrowheads="1"/>
          </p:cNvSpPr>
          <p:nvPr>
            <p:ph type="title"/>
          </p:nvPr>
        </p:nvSpPr>
        <p:spPr>
          <a:xfrm>
            <a:off x="533400" y="9525"/>
            <a:ext cx="7467600" cy="685800"/>
          </a:xfrm>
          <a:noFill/>
        </p:spPr>
        <p:txBody>
          <a:bodyPr/>
          <a:lstStyle/>
          <a:p>
            <a:r>
              <a:rPr lang="en-US" sz="2800" b="1" smtClean="0">
                <a:ea typeface="ＭＳ Ｐゴシック" pitchFamily="34" charset="-128"/>
              </a:rPr>
              <a:t>Quantum Phase Space Distributions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97650"/>
                                        </p:tgtEl>
                                        <p:attrNameLst>
                                          <p:attrName>style.visibility</p:attrName>
                                        </p:attrNameLst>
                                      </p:cBhvr>
                                      <p:to>
                                        <p:strVal val="visible"/>
                                      </p:to>
                                    </p:set>
                                    <p:animEffect transition="in" filter="blinds(horizontal)">
                                      <p:cBhvr>
                                        <p:cTn id="7" dur="500"/>
                                        <p:tgtEl>
                                          <p:spTgt spid="19765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7651"/>
                                        </p:tgtEl>
                                        <p:attrNameLst>
                                          <p:attrName>style.visibility</p:attrName>
                                        </p:attrNameLst>
                                      </p:cBhvr>
                                      <p:to>
                                        <p:strVal val="visible"/>
                                      </p:to>
                                    </p:set>
                                    <p:animEffect transition="in" filter="blinds(horizontal)">
                                      <p:cBhvr>
                                        <p:cTn id="10" dur="500"/>
                                        <p:tgtEl>
                                          <p:spTgt spid="1976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7638"/>
                                        </p:tgtEl>
                                        <p:attrNameLst>
                                          <p:attrName>style.visibility</p:attrName>
                                        </p:attrNameLst>
                                      </p:cBhvr>
                                      <p:to>
                                        <p:strVal val="visible"/>
                                      </p:to>
                                    </p:set>
                                    <p:animEffect transition="in" filter="blinds(horizontal)">
                                      <p:cBhvr>
                                        <p:cTn id="15" dur="500"/>
                                        <p:tgtEl>
                                          <p:spTgt spid="19763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97639"/>
                                        </p:tgtEl>
                                        <p:attrNameLst>
                                          <p:attrName>style.visibility</p:attrName>
                                        </p:attrNameLst>
                                      </p:cBhvr>
                                      <p:to>
                                        <p:strVal val="visible"/>
                                      </p:to>
                                    </p:set>
                                    <p:animEffect transition="in" filter="blinds(horizontal)">
                                      <p:cBhvr>
                                        <p:cTn id="18" dur="500"/>
                                        <p:tgtEl>
                                          <p:spTgt spid="19763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97637"/>
                                        </p:tgtEl>
                                        <p:attrNameLst>
                                          <p:attrName>style.visibility</p:attrName>
                                        </p:attrNameLst>
                                      </p:cBhvr>
                                      <p:to>
                                        <p:strVal val="visible"/>
                                      </p:to>
                                    </p:set>
                                    <p:animEffect transition="in" filter="blinds(horizontal)">
                                      <p:cBhvr>
                                        <p:cTn id="21" dur="500"/>
                                        <p:tgtEl>
                                          <p:spTgt spid="19763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97640"/>
                                        </p:tgtEl>
                                        <p:attrNameLst>
                                          <p:attrName>style.visibility</p:attrName>
                                        </p:attrNameLst>
                                      </p:cBhvr>
                                      <p:to>
                                        <p:strVal val="visible"/>
                                      </p:to>
                                    </p:set>
                                    <p:animEffect transition="in" filter="blinds(horizontal)">
                                      <p:cBhvr>
                                        <p:cTn id="24" dur="500"/>
                                        <p:tgtEl>
                                          <p:spTgt spid="19764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97641"/>
                                        </p:tgtEl>
                                        <p:attrNameLst>
                                          <p:attrName>style.visibility</p:attrName>
                                        </p:attrNameLst>
                                      </p:cBhvr>
                                      <p:to>
                                        <p:strVal val="visible"/>
                                      </p:to>
                                    </p:set>
                                    <p:animEffect transition="in" filter="blinds(horizontal)">
                                      <p:cBhvr>
                                        <p:cTn id="27" dur="500"/>
                                        <p:tgtEl>
                                          <p:spTgt spid="19764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97642"/>
                                        </p:tgtEl>
                                        <p:attrNameLst>
                                          <p:attrName>style.visibility</p:attrName>
                                        </p:attrNameLst>
                                      </p:cBhvr>
                                      <p:to>
                                        <p:strVal val="visible"/>
                                      </p:to>
                                    </p:set>
                                    <p:animEffect transition="in" filter="blinds(horizontal)">
                                      <p:cBhvr>
                                        <p:cTn id="30" dur="500"/>
                                        <p:tgtEl>
                                          <p:spTgt spid="197642"/>
                                        </p:tgtEl>
                                      </p:cBhvr>
                                    </p:animEffect>
                                  </p:childTnLst>
                                </p:cTn>
                              </p:par>
                              <p:par>
                                <p:cTn id="31" presetID="3" presetClass="entr" presetSubtype="10" fill="hold" nodeType="withEffect">
                                  <p:stCondLst>
                                    <p:cond delay="0"/>
                                  </p:stCondLst>
                                  <p:childTnLst>
                                    <p:set>
                                      <p:cBhvr>
                                        <p:cTn id="32" dur="1" fill="hold">
                                          <p:stCondLst>
                                            <p:cond delay="0"/>
                                          </p:stCondLst>
                                        </p:cTn>
                                        <p:tgtEl>
                                          <p:spTgt spid="197634"/>
                                        </p:tgtEl>
                                        <p:attrNameLst>
                                          <p:attrName>style.visibility</p:attrName>
                                        </p:attrNameLst>
                                      </p:cBhvr>
                                      <p:to>
                                        <p:strVal val="visible"/>
                                      </p:to>
                                    </p:set>
                                    <p:animEffect transition="in" filter="blinds(horizontal)">
                                      <p:cBhvr>
                                        <p:cTn id="33" dur="500"/>
                                        <p:tgtEl>
                                          <p:spTgt spid="197634"/>
                                        </p:tgtEl>
                                      </p:cBhvr>
                                    </p:animEffect>
                                  </p:childTnLst>
                                </p:cTn>
                              </p:par>
                              <p:par>
                                <p:cTn id="34" presetID="3" presetClass="entr" presetSubtype="10" fill="hold" nodeType="withEffect">
                                  <p:stCondLst>
                                    <p:cond delay="0"/>
                                  </p:stCondLst>
                                  <p:childTnLst>
                                    <p:set>
                                      <p:cBhvr>
                                        <p:cTn id="35" dur="1" fill="hold">
                                          <p:stCondLst>
                                            <p:cond delay="0"/>
                                          </p:stCondLst>
                                        </p:cTn>
                                        <p:tgtEl>
                                          <p:spTgt spid="197653"/>
                                        </p:tgtEl>
                                        <p:attrNameLst>
                                          <p:attrName>style.visibility</p:attrName>
                                        </p:attrNameLst>
                                      </p:cBhvr>
                                      <p:to>
                                        <p:strVal val="visible"/>
                                      </p:to>
                                    </p:set>
                                    <p:animEffect transition="in" filter="blinds(horizontal)">
                                      <p:cBhvr>
                                        <p:cTn id="36" dur="500"/>
                                        <p:tgtEl>
                                          <p:spTgt spid="19765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97644"/>
                                        </p:tgtEl>
                                        <p:attrNameLst>
                                          <p:attrName>style.visibility</p:attrName>
                                        </p:attrNameLst>
                                      </p:cBhvr>
                                      <p:to>
                                        <p:strVal val="visible"/>
                                      </p:to>
                                    </p:set>
                                    <p:animEffect transition="in" filter="blinds(horizontal)">
                                      <p:cBhvr>
                                        <p:cTn id="41" dur="500"/>
                                        <p:tgtEl>
                                          <p:spTgt spid="197644"/>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97643"/>
                                        </p:tgtEl>
                                        <p:attrNameLst>
                                          <p:attrName>style.visibility</p:attrName>
                                        </p:attrNameLst>
                                      </p:cBhvr>
                                      <p:to>
                                        <p:strVal val="visible"/>
                                      </p:to>
                                    </p:set>
                                    <p:animEffect transition="in" filter="blinds(horizontal)">
                                      <p:cBhvr>
                                        <p:cTn id="44" dur="500"/>
                                        <p:tgtEl>
                                          <p:spTgt spid="197643"/>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97652"/>
                                        </p:tgtEl>
                                        <p:attrNameLst>
                                          <p:attrName>style.visibility</p:attrName>
                                        </p:attrNameLst>
                                      </p:cBhvr>
                                      <p:to>
                                        <p:strVal val="visible"/>
                                      </p:to>
                                    </p:set>
                                    <p:animEffect transition="in" filter="blinds(horizontal)">
                                      <p:cBhvr>
                                        <p:cTn id="47" dur="500"/>
                                        <p:tgtEl>
                                          <p:spTgt spid="197652"/>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97646"/>
                                        </p:tgtEl>
                                        <p:attrNameLst>
                                          <p:attrName>style.visibility</p:attrName>
                                        </p:attrNameLst>
                                      </p:cBhvr>
                                      <p:to>
                                        <p:strVal val="visible"/>
                                      </p:to>
                                    </p:set>
                                    <p:animEffect transition="in" filter="blinds(horizontal)">
                                      <p:cBhvr>
                                        <p:cTn id="50" dur="500"/>
                                        <p:tgtEl>
                                          <p:spTgt spid="197646"/>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97647"/>
                                        </p:tgtEl>
                                        <p:attrNameLst>
                                          <p:attrName>style.visibility</p:attrName>
                                        </p:attrNameLst>
                                      </p:cBhvr>
                                      <p:to>
                                        <p:strVal val="visible"/>
                                      </p:to>
                                    </p:set>
                                    <p:animEffect transition="in" filter="blinds(horizontal)">
                                      <p:cBhvr>
                                        <p:cTn id="53" dur="500"/>
                                        <p:tgtEl>
                                          <p:spTgt spid="19764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97645"/>
                                        </p:tgtEl>
                                        <p:attrNameLst>
                                          <p:attrName>style.visibility</p:attrName>
                                        </p:attrNameLst>
                                      </p:cBhvr>
                                      <p:to>
                                        <p:strVal val="visible"/>
                                      </p:to>
                                    </p:set>
                                    <p:animEffect transition="in" filter="blinds(horizontal)">
                                      <p:cBhvr>
                                        <p:cTn id="56" dur="500"/>
                                        <p:tgtEl>
                                          <p:spTgt spid="19764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97649"/>
                                        </p:tgtEl>
                                        <p:attrNameLst>
                                          <p:attrName>style.visibility</p:attrName>
                                        </p:attrNameLst>
                                      </p:cBhvr>
                                      <p:to>
                                        <p:strVal val="visible"/>
                                      </p:to>
                                    </p:set>
                                    <p:animEffect transition="in" filter="blinds(horizontal)">
                                      <p:cBhvr>
                                        <p:cTn id="59" dur="500"/>
                                        <p:tgtEl>
                                          <p:spTgt spid="197649"/>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97648"/>
                                        </p:tgtEl>
                                        <p:attrNameLst>
                                          <p:attrName>style.visibility</p:attrName>
                                        </p:attrNameLst>
                                      </p:cBhvr>
                                      <p:to>
                                        <p:strVal val="visible"/>
                                      </p:to>
                                    </p:set>
                                    <p:animEffect transition="in" filter="blinds(horizontal)">
                                      <p:cBhvr>
                                        <p:cTn id="62" dur="500"/>
                                        <p:tgtEl>
                                          <p:spTgt spid="197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7" grpId="0" animBg="1"/>
      <p:bldP spid="197638" grpId="0" animBg="1"/>
      <p:bldP spid="197639" grpId="0"/>
      <p:bldP spid="197640" grpId="0" animBg="1"/>
      <p:bldP spid="197641" grpId="0"/>
      <p:bldP spid="197642" grpId="0" animBg="1"/>
      <p:bldP spid="197643" grpId="0" animBg="1"/>
      <p:bldP spid="197644" grpId="0"/>
      <p:bldP spid="197645" grpId="0" animBg="1"/>
      <p:bldP spid="197646" grpId="0" animBg="1"/>
      <p:bldP spid="197647" grpId="0"/>
      <p:bldP spid="197648" grpId="0" animBg="1"/>
      <p:bldP spid="197649" grpId="0"/>
      <p:bldP spid="197650" grpId="0" animBg="1"/>
      <p:bldP spid="197651" grpId="0" animBg="1"/>
      <p:bldP spid="1976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p:cNvGrpSpPr>
          <p:nvPr/>
        </p:nvGrpSpPr>
        <p:grpSpPr bwMode="auto">
          <a:xfrm>
            <a:off x="152400" y="1076325"/>
            <a:ext cx="4452938" cy="2733675"/>
            <a:chOff x="152400" y="2950973"/>
            <a:chExt cx="6019801" cy="3702632"/>
          </a:xfrm>
        </p:grpSpPr>
        <p:pic>
          <p:nvPicPr>
            <p:cNvPr id="287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74" y="2950973"/>
              <a:ext cx="5028303" cy="333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1" name="Rectangle 6"/>
            <p:cNvSpPr>
              <a:spLocks noChangeArrowheads="1"/>
            </p:cNvSpPr>
            <p:nvPr/>
          </p:nvSpPr>
          <p:spPr bwMode="auto">
            <a:xfrm>
              <a:off x="3886201" y="5944999"/>
              <a:ext cx="2286000" cy="70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400" b="1"/>
                <a:t>Silicon Vertex Tracker</a:t>
              </a:r>
            </a:p>
          </p:txBody>
        </p:sp>
        <p:sp>
          <p:nvSpPr>
            <p:cNvPr id="28722" name="Rectangle 7"/>
            <p:cNvSpPr>
              <a:spLocks noChangeArrowheads="1"/>
            </p:cNvSpPr>
            <p:nvPr/>
          </p:nvSpPr>
          <p:spPr bwMode="auto">
            <a:xfrm>
              <a:off x="152400" y="3430397"/>
              <a:ext cx="2305861" cy="41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400" b="1"/>
                <a:t>Solenoid (B=1.5T)</a:t>
              </a:r>
            </a:p>
          </p:txBody>
        </p:sp>
        <p:sp>
          <p:nvSpPr>
            <p:cNvPr id="28723" name="Rectangle 8"/>
            <p:cNvSpPr>
              <a:spLocks noChangeArrowheads="1"/>
            </p:cNvSpPr>
            <p:nvPr/>
          </p:nvSpPr>
          <p:spPr bwMode="auto">
            <a:xfrm rot="-876224">
              <a:off x="2484040" y="3084033"/>
              <a:ext cx="1786733" cy="70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400" b="1"/>
                <a:t>Instrumented </a:t>
              </a:r>
            </a:p>
            <a:p>
              <a:r>
                <a:rPr lang="it-IT" sz="1400" b="1"/>
                <a:t>Flux Return</a:t>
              </a:r>
            </a:p>
          </p:txBody>
        </p:sp>
        <p:sp>
          <p:nvSpPr>
            <p:cNvPr id="28724" name="Rectangle 10"/>
            <p:cNvSpPr>
              <a:spLocks noChangeArrowheads="1"/>
            </p:cNvSpPr>
            <p:nvPr/>
          </p:nvSpPr>
          <p:spPr bwMode="auto">
            <a:xfrm rot="-800704">
              <a:off x="286836" y="4792924"/>
              <a:ext cx="80010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800" b="1">
                  <a:solidFill>
                    <a:srgbClr val="FF0000"/>
                  </a:solidFill>
                </a:rPr>
                <a:t>9 GeV</a:t>
              </a:r>
            </a:p>
          </p:txBody>
        </p:sp>
        <p:sp>
          <p:nvSpPr>
            <p:cNvPr id="28725" name="Rectangle 11"/>
            <p:cNvSpPr>
              <a:spLocks noChangeArrowheads="1"/>
            </p:cNvSpPr>
            <p:nvPr/>
          </p:nvSpPr>
          <p:spPr bwMode="auto">
            <a:xfrm rot="-960449">
              <a:off x="4713534" y="3685800"/>
              <a:ext cx="884238" cy="33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600" b="1">
                  <a:solidFill>
                    <a:srgbClr val="0000FF"/>
                  </a:solidFill>
                </a:rPr>
                <a:t>3.1 GeV</a:t>
              </a:r>
            </a:p>
          </p:txBody>
        </p:sp>
        <p:sp>
          <p:nvSpPr>
            <p:cNvPr id="28726" name="Line 12"/>
            <p:cNvSpPr>
              <a:spLocks noChangeShapeType="1"/>
            </p:cNvSpPr>
            <p:nvPr/>
          </p:nvSpPr>
          <p:spPr bwMode="auto">
            <a:xfrm flipH="1" flipV="1">
              <a:off x="3429000" y="4725798"/>
              <a:ext cx="914400" cy="11430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8727" name="Line 13"/>
            <p:cNvSpPr>
              <a:spLocks noChangeShapeType="1"/>
            </p:cNvSpPr>
            <p:nvPr/>
          </p:nvSpPr>
          <p:spPr bwMode="auto">
            <a:xfrm>
              <a:off x="1752600" y="3735198"/>
              <a:ext cx="1219200" cy="457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8728" name="Line 14"/>
            <p:cNvSpPr>
              <a:spLocks noChangeShapeType="1"/>
            </p:cNvSpPr>
            <p:nvPr/>
          </p:nvSpPr>
          <p:spPr bwMode="auto">
            <a:xfrm flipV="1">
              <a:off x="533400" y="5335398"/>
              <a:ext cx="1600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8729" name="Rectangle 20"/>
            <p:cNvSpPr>
              <a:spLocks noChangeArrowheads="1"/>
            </p:cNvSpPr>
            <p:nvPr/>
          </p:nvSpPr>
          <p:spPr bwMode="auto">
            <a:xfrm>
              <a:off x="4581364" y="4589625"/>
              <a:ext cx="1306996" cy="70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it-IT" sz="1400" b="1"/>
                <a:t>Drift </a:t>
              </a:r>
            </a:p>
            <a:p>
              <a:pPr algn="ctr"/>
              <a:r>
                <a:rPr lang="it-IT" sz="1400" b="1"/>
                <a:t>Chamber </a:t>
              </a:r>
            </a:p>
          </p:txBody>
        </p:sp>
        <p:sp>
          <p:nvSpPr>
            <p:cNvPr id="28730" name="Line 21"/>
            <p:cNvSpPr>
              <a:spLocks noChangeShapeType="1"/>
            </p:cNvSpPr>
            <p:nvPr/>
          </p:nvSpPr>
          <p:spPr bwMode="auto">
            <a:xfrm flipH="1">
              <a:off x="4038600" y="4627373"/>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8731" name="AutoShape 22"/>
            <p:cNvSpPr>
              <a:spLocks noChangeArrowheads="1"/>
            </p:cNvSpPr>
            <p:nvPr/>
          </p:nvSpPr>
          <p:spPr bwMode="auto">
            <a:xfrm rot="-868496">
              <a:off x="609600" y="5236973"/>
              <a:ext cx="685800" cy="95250"/>
            </a:xfrm>
            <a:prstGeom prst="rightArrow">
              <a:avLst>
                <a:gd name="adj1" fmla="val 50000"/>
                <a:gd name="adj2" fmla="val 180000"/>
              </a:avLst>
            </a:prstGeom>
            <a:solidFill>
              <a:srgbClr val="FF0000"/>
            </a:solidFill>
            <a:ln w="38100">
              <a:solidFill>
                <a:srgbClr val="FF0000"/>
              </a:solidFill>
              <a:miter lim="800000"/>
              <a:headEnd/>
              <a:tailEnd/>
            </a:ln>
          </p:spPr>
          <p:txBody>
            <a:bodyPr wrap="none" anchor="ctr"/>
            <a:lstStyle/>
            <a:p>
              <a:endParaRPr lang="it-IT"/>
            </a:p>
          </p:txBody>
        </p:sp>
        <p:sp>
          <p:nvSpPr>
            <p:cNvPr id="28732" name="AutoShape 23"/>
            <p:cNvSpPr>
              <a:spLocks noChangeArrowheads="1"/>
            </p:cNvSpPr>
            <p:nvPr/>
          </p:nvSpPr>
          <p:spPr bwMode="auto">
            <a:xfrm rot="9931504">
              <a:off x="4343400" y="4246373"/>
              <a:ext cx="685800" cy="95250"/>
            </a:xfrm>
            <a:prstGeom prst="rightArrow">
              <a:avLst>
                <a:gd name="adj1" fmla="val 50000"/>
                <a:gd name="adj2" fmla="val 180000"/>
              </a:avLst>
            </a:prstGeom>
            <a:solidFill>
              <a:srgbClr val="0000FF"/>
            </a:solidFill>
            <a:ln w="38100">
              <a:solidFill>
                <a:srgbClr val="0000FF"/>
              </a:solidFill>
              <a:miter lim="800000"/>
              <a:headEnd/>
              <a:tailEnd/>
            </a:ln>
          </p:spPr>
          <p:txBody>
            <a:bodyPr wrap="none" anchor="ctr"/>
            <a:lstStyle/>
            <a:p>
              <a:endParaRPr lang="it-IT"/>
            </a:p>
          </p:txBody>
        </p:sp>
        <p:sp>
          <p:nvSpPr>
            <p:cNvPr id="28733" name="Line 36"/>
            <p:cNvSpPr>
              <a:spLocks noChangeShapeType="1"/>
            </p:cNvSpPr>
            <p:nvPr/>
          </p:nvSpPr>
          <p:spPr bwMode="auto">
            <a:xfrm flipV="1">
              <a:off x="996950" y="4452748"/>
              <a:ext cx="174625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28675" name="Content Placeholder 2"/>
          <p:cNvSpPr>
            <a:spLocks noGrp="1"/>
          </p:cNvSpPr>
          <p:nvPr>
            <p:ph idx="1"/>
          </p:nvPr>
        </p:nvSpPr>
        <p:spPr>
          <a:xfrm>
            <a:off x="2971800" y="11113"/>
            <a:ext cx="6019800" cy="609600"/>
          </a:xfrm>
        </p:spPr>
        <p:txBody>
          <a:bodyPr/>
          <a:lstStyle/>
          <a:p>
            <a:pPr marL="0" indent="0">
              <a:buFontTx/>
              <a:buNone/>
            </a:pPr>
            <a:r>
              <a:rPr lang="en-US" sz="2800" dirty="0" smtClean="0">
                <a:ea typeface="ＭＳ Ｐゴシック" pitchFamily="34" charset="-128"/>
              </a:rPr>
              <a:t>e+ e- and fragmentation functions</a:t>
            </a:r>
          </a:p>
        </p:txBody>
      </p:sp>
      <p:sp>
        <p:nvSpPr>
          <p:cNvPr id="2867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2867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46B5819-1FF9-4E31-81E6-E392BDA0CDEC}" type="slidenum">
              <a:rPr lang="en-US" sz="1400"/>
              <a:pPr eaLnBrk="1" hangingPunct="1"/>
              <a:t>7</a:t>
            </a:fld>
            <a:endParaRPr lang="en-US" sz="1400"/>
          </a:p>
        </p:txBody>
      </p:sp>
      <p:pic>
        <p:nvPicPr>
          <p:cNvPr id="28678" name="Picture 1" descr="Screen shot 2013-05-24 at 6.05.2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914400"/>
            <a:ext cx="4351337"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9"/>
          <p:cNvSpPr>
            <a:spLocks noChangeArrowheads="1"/>
          </p:cNvSpPr>
          <p:nvPr/>
        </p:nvSpPr>
        <p:spPr bwMode="auto">
          <a:xfrm>
            <a:off x="-381000" y="1828800"/>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400" b="1"/>
              <a:t>EMC</a:t>
            </a:r>
            <a:endParaRPr lang="it-IT" sz="1400" b="1" baseline="-25000">
              <a:sym typeface="Symbol" pitchFamily="18" charset="2"/>
            </a:endParaRPr>
          </a:p>
        </p:txBody>
      </p:sp>
      <p:sp>
        <p:nvSpPr>
          <p:cNvPr id="28680" name="Rectangle 41"/>
          <p:cNvSpPr>
            <a:spLocks noChangeArrowheads="1"/>
          </p:cNvSpPr>
          <p:nvPr/>
        </p:nvSpPr>
        <p:spPr bwMode="auto">
          <a:xfrm>
            <a:off x="615950" y="6530975"/>
            <a:ext cx="950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chemeClr val="bg1"/>
                </a:solidFill>
                <a:latin typeface="Tekton Pro BoldExt" pitchFamily="1" charset="0"/>
              </a:rPr>
              <a:t>I. Garzia</a:t>
            </a:r>
          </a:p>
        </p:txBody>
      </p:sp>
      <p:sp>
        <p:nvSpPr>
          <p:cNvPr id="28681" name="TextBox 4"/>
          <p:cNvSpPr txBox="1">
            <a:spLocks noChangeArrowheads="1"/>
          </p:cNvSpPr>
          <p:nvPr/>
        </p:nvSpPr>
        <p:spPr bwMode="auto">
          <a:xfrm>
            <a:off x="76200" y="762000"/>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BaBar detector</a:t>
            </a:r>
          </a:p>
        </p:txBody>
      </p:sp>
      <p:sp>
        <p:nvSpPr>
          <p:cNvPr id="28682" name="TextBox 27"/>
          <p:cNvSpPr txBox="1">
            <a:spLocks noChangeArrowheads="1"/>
          </p:cNvSpPr>
          <p:nvPr/>
        </p:nvSpPr>
        <p:spPr bwMode="auto">
          <a:xfrm>
            <a:off x="4495800" y="838200"/>
            <a:ext cx="18399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BELLE Detector</a:t>
            </a:r>
          </a:p>
        </p:txBody>
      </p:sp>
      <p:sp>
        <p:nvSpPr>
          <p:cNvPr id="28683" name="Rectangle 11"/>
          <p:cNvSpPr>
            <a:spLocks noChangeArrowheads="1"/>
          </p:cNvSpPr>
          <p:nvPr/>
        </p:nvSpPr>
        <p:spPr bwMode="auto">
          <a:xfrm rot="-960449">
            <a:off x="7796213" y="1639888"/>
            <a:ext cx="954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600" b="1">
                <a:solidFill>
                  <a:srgbClr val="0000FF"/>
                </a:solidFill>
              </a:rPr>
              <a:t>3.5 GeV</a:t>
            </a:r>
          </a:p>
        </p:txBody>
      </p:sp>
      <p:sp>
        <p:nvSpPr>
          <p:cNvPr id="28684" name="AutoShape 23"/>
          <p:cNvSpPr>
            <a:spLocks noChangeArrowheads="1"/>
          </p:cNvSpPr>
          <p:nvPr/>
        </p:nvSpPr>
        <p:spPr bwMode="auto">
          <a:xfrm rot="9931504">
            <a:off x="8001000" y="1966913"/>
            <a:ext cx="508000" cy="71437"/>
          </a:xfrm>
          <a:prstGeom prst="rightArrow">
            <a:avLst>
              <a:gd name="adj1" fmla="val 50000"/>
              <a:gd name="adj2" fmla="val 177450"/>
            </a:avLst>
          </a:prstGeom>
          <a:solidFill>
            <a:srgbClr val="0000FF"/>
          </a:solidFill>
          <a:ln w="38100">
            <a:solidFill>
              <a:srgbClr val="0000FF"/>
            </a:solidFill>
            <a:miter lim="800000"/>
            <a:headEnd/>
            <a:tailEnd/>
          </a:ln>
        </p:spPr>
        <p:txBody>
          <a:bodyPr wrap="none" anchor="ctr"/>
          <a:lstStyle/>
          <a:p>
            <a:endParaRPr lang="it-IT"/>
          </a:p>
        </p:txBody>
      </p:sp>
      <p:sp>
        <p:nvSpPr>
          <p:cNvPr id="28685" name="Rectangle 10"/>
          <p:cNvSpPr>
            <a:spLocks noChangeArrowheads="1"/>
          </p:cNvSpPr>
          <p:nvPr/>
        </p:nvSpPr>
        <p:spPr bwMode="auto">
          <a:xfrm rot="-800704">
            <a:off x="4383088" y="2454275"/>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800" b="1">
                <a:solidFill>
                  <a:srgbClr val="FF0000"/>
                </a:solidFill>
              </a:rPr>
              <a:t>8 GeV</a:t>
            </a:r>
          </a:p>
        </p:txBody>
      </p:sp>
      <p:sp>
        <p:nvSpPr>
          <p:cNvPr id="28686" name="AutoShape 22"/>
          <p:cNvSpPr>
            <a:spLocks noChangeArrowheads="1"/>
          </p:cNvSpPr>
          <p:nvPr/>
        </p:nvSpPr>
        <p:spPr bwMode="auto">
          <a:xfrm rot="-868496">
            <a:off x="4419600" y="2500313"/>
            <a:ext cx="508000" cy="71437"/>
          </a:xfrm>
          <a:prstGeom prst="rightArrow">
            <a:avLst>
              <a:gd name="adj1" fmla="val 50000"/>
              <a:gd name="adj2" fmla="val 177450"/>
            </a:avLst>
          </a:prstGeom>
          <a:solidFill>
            <a:srgbClr val="FF0000"/>
          </a:solidFill>
          <a:ln w="38100">
            <a:solidFill>
              <a:srgbClr val="FF0000"/>
            </a:solidFill>
            <a:miter lim="800000"/>
            <a:headEnd/>
            <a:tailEnd/>
          </a:ln>
        </p:spPr>
        <p:txBody>
          <a:bodyPr wrap="none" anchor="ctr"/>
          <a:lstStyle/>
          <a:p>
            <a:endParaRPr lang="it-IT"/>
          </a:p>
        </p:txBody>
      </p:sp>
      <p:sp>
        <p:nvSpPr>
          <p:cNvPr id="28687" name="Rectangle 25"/>
          <p:cNvSpPr>
            <a:spLocks noChangeArrowheads="1"/>
          </p:cNvSpPr>
          <p:nvPr/>
        </p:nvSpPr>
        <p:spPr bwMode="auto">
          <a:xfrm>
            <a:off x="4724400" y="4648200"/>
            <a:ext cx="441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a:t>Precision measurements </a:t>
            </a:r>
            <a:r>
              <a:rPr lang="en-US" sz="1800"/>
              <a:t>of </a:t>
            </a:r>
            <a:r>
              <a:rPr lang="en-US" sz="1800" b="1"/>
              <a:t>formation of hadrons </a:t>
            </a:r>
            <a:r>
              <a:rPr lang="en-US" sz="1800"/>
              <a:t>from </a:t>
            </a:r>
            <a:r>
              <a:rPr lang="en-US" sz="1800" b="1"/>
              <a:t>quarks/anti-quarks </a:t>
            </a:r>
            <a:r>
              <a:rPr lang="en-US" sz="1800"/>
              <a:t>resulting from the annihilation of electron-positron pairs colliding at high energy. </a:t>
            </a:r>
          </a:p>
        </p:txBody>
      </p:sp>
      <p:pic>
        <p:nvPicPr>
          <p:cNvPr id="28688"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86200"/>
            <a:ext cx="42672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9" name="Rectangle 32"/>
          <p:cNvSpPr>
            <a:spLocks noChangeArrowheads="1"/>
          </p:cNvSpPr>
          <p:nvPr/>
        </p:nvSpPr>
        <p:spPr bwMode="auto">
          <a:xfrm>
            <a:off x="304800" y="58674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A ∝ </a:t>
            </a:r>
            <a:r>
              <a:rPr lang="en-US" b="1">
                <a:solidFill>
                  <a:srgbClr val="0000B3"/>
                </a:solidFill>
              </a:rPr>
              <a:t>H</a:t>
            </a:r>
            <a:r>
              <a:rPr lang="en-US" sz="1600" b="1">
                <a:solidFill>
                  <a:srgbClr val="0000B3"/>
                </a:solidFill>
              </a:rPr>
              <a:t>1</a:t>
            </a:r>
            <a:r>
              <a:rPr lang="en-US" sz="1600">
                <a:solidFill>
                  <a:srgbClr val="0000B3"/>
                </a:solidFill>
              </a:rPr>
              <a:t>⊥</a:t>
            </a:r>
            <a:r>
              <a:rPr lang="en-US" b="1">
                <a:solidFill>
                  <a:srgbClr val="0000B3"/>
                </a:solidFill>
              </a:rPr>
              <a:t>(z</a:t>
            </a:r>
            <a:r>
              <a:rPr lang="en-US" sz="1600" b="1">
                <a:solidFill>
                  <a:srgbClr val="0000B3"/>
                </a:solidFill>
              </a:rPr>
              <a:t>1</a:t>
            </a:r>
            <a:r>
              <a:rPr lang="en-US" b="1">
                <a:solidFill>
                  <a:srgbClr val="0000B3"/>
                </a:solidFill>
              </a:rPr>
              <a:t>) </a:t>
            </a:r>
            <a:r>
              <a:rPr lang="en-US">
                <a:solidFill>
                  <a:srgbClr val="000000"/>
                </a:solidFill>
              </a:rPr>
              <a:t>⊗ </a:t>
            </a:r>
            <a:r>
              <a:rPr lang="en-US" b="1">
                <a:solidFill>
                  <a:srgbClr val="0000B3"/>
                </a:solidFill>
              </a:rPr>
              <a:t>H</a:t>
            </a:r>
            <a:r>
              <a:rPr lang="en-US" sz="1600" b="1">
                <a:solidFill>
                  <a:srgbClr val="0000B3"/>
                </a:solidFill>
              </a:rPr>
              <a:t>1</a:t>
            </a:r>
            <a:r>
              <a:rPr lang="en-US" sz="1600">
                <a:solidFill>
                  <a:srgbClr val="0000B3"/>
                </a:solidFill>
              </a:rPr>
              <a:t>⊥</a:t>
            </a:r>
            <a:r>
              <a:rPr lang="en-US" b="1">
                <a:solidFill>
                  <a:srgbClr val="0000B3"/>
                </a:solidFill>
              </a:rPr>
              <a:t>(z</a:t>
            </a:r>
            <a:r>
              <a:rPr lang="en-US" sz="1600" b="1">
                <a:solidFill>
                  <a:srgbClr val="0000B3"/>
                </a:solidFill>
              </a:rPr>
              <a:t>2</a:t>
            </a:r>
            <a:r>
              <a:rPr lang="en-US" b="1">
                <a:solidFill>
                  <a:srgbClr val="0000B3"/>
                </a:solidFill>
              </a:rPr>
              <a:t>)</a:t>
            </a:r>
            <a:endParaRPr lang="en-US"/>
          </a:p>
        </p:txBody>
      </p:sp>
      <p:grpSp>
        <p:nvGrpSpPr>
          <p:cNvPr id="28690" name="Group 1"/>
          <p:cNvGrpSpPr>
            <a:grpSpLocks/>
          </p:cNvGrpSpPr>
          <p:nvPr/>
        </p:nvGrpSpPr>
        <p:grpSpPr bwMode="auto">
          <a:xfrm>
            <a:off x="228600" y="3175"/>
            <a:ext cx="1828800" cy="762000"/>
            <a:chOff x="990600" y="4648200"/>
            <a:chExt cx="3141663" cy="1447800"/>
          </a:xfrm>
        </p:grpSpPr>
        <p:grpSp>
          <p:nvGrpSpPr>
            <p:cNvPr id="28692" name="Group 160"/>
            <p:cNvGrpSpPr>
              <a:grpSpLocks/>
            </p:cNvGrpSpPr>
            <p:nvPr/>
          </p:nvGrpSpPr>
          <p:grpSpPr bwMode="auto">
            <a:xfrm rot="10800000">
              <a:off x="1143000" y="5410200"/>
              <a:ext cx="609600" cy="457200"/>
              <a:chOff x="7924800" y="2438400"/>
              <a:chExt cx="609600" cy="457200"/>
            </a:xfrm>
          </p:grpSpPr>
          <p:cxnSp>
            <p:nvCxnSpPr>
              <p:cNvPr id="34" name="Straight Connector 33"/>
              <p:cNvCxnSpPr>
                <a:cxnSpLocks noChangeShapeType="1"/>
              </p:cNvCxnSpPr>
              <p:nvPr/>
            </p:nvCxnSpPr>
            <p:spPr bwMode="auto">
              <a:xfrm flipV="1">
                <a:off x="7931383" y="2689384"/>
                <a:ext cx="305439" cy="226219"/>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Arrow Connector 34"/>
              <p:cNvCxnSpPr>
                <a:cxnSpLocks noChangeShapeType="1"/>
              </p:cNvCxnSpPr>
              <p:nvPr/>
            </p:nvCxnSpPr>
            <p:spPr bwMode="auto">
              <a:xfrm flipH="1">
                <a:off x="8125010" y="2466182"/>
                <a:ext cx="414524" cy="310674"/>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8693" name="Group 163"/>
            <p:cNvGrpSpPr>
              <a:grpSpLocks/>
            </p:cNvGrpSpPr>
            <p:nvPr/>
          </p:nvGrpSpPr>
          <p:grpSpPr bwMode="auto">
            <a:xfrm rot="-6555312">
              <a:off x="1128713" y="4970463"/>
              <a:ext cx="609600" cy="457200"/>
              <a:chOff x="7924800" y="2438400"/>
              <a:chExt cx="609600" cy="457200"/>
            </a:xfrm>
          </p:grpSpPr>
          <p:cxnSp>
            <p:nvCxnSpPr>
              <p:cNvPr id="37" name="Straight Connector 36"/>
              <p:cNvCxnSpPr>
                <a:cxnSpLocks noChangeShapeType="1"/>
              </p:cNvCxnSpPr>
              <p:nvPr/>
            </p:nvCxnSpPr>
            <p:spPr bwMode="auto">
              <a:xfrm flipV="1">
                <a:off x="7953297" y="2662173"/>
                <a:ext cx="304642" cy="223625"/>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Straight Arrow Connector 37"/>
              <p:cNvCxnSpPr>
                <a:cxnSpLocks noChangeShapeType="1"/>
              </p:cNvCxnSpPr>
              <p:nvPr/>
            </p:nvCxnSpPr>
            <p:spPr bwMode="auto">
              <a:xfrm flipH="1">
                <a:off x="8135602" y="2438894"/>
                <a:ext cx="413227" cy="305439"/>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9" name="Freeform 38"/>
            <p:cNvSpPr>
              <a:spLocks noChangeArrowheads="1"/>
            </p:cNvSpPr>
            <p:nvPr/>
          </p:nvSpPr>
          <p:spPr bwMode="auto">
            <a:xfrm>
              <a:off x="1751472" y="5332890"/>
              <a:ext cx="916318" cy="126683"/>
            </a:xfrm>
            <a:custGeom>
              <a:avLst/>
              <a:gdLst>
                <a:gd name="T0" fmla="*/ 0 w 2844317"/>
                <a:gd name="T1" fmla="*/ 61833 h 730714"/>
                <a:gd name="T2" fmla="*/ 33626 w 2844317"/>
                <a:gd name="T3" fmla="*/ 0 h 730714"/>
                <a:gd name="T4" fmla="*/ 67253 w 2844317"/>
                <a:gd name="T5" fmla="*/ 61833 h 730714"/>
                <a:gd name="T6" fmla="*/ 98077 w 2844317"/>
                <a:gd name="T7" fmla="*/ 126682 h 730714"/>
                <a:gd name="T8" fmla="*/ 131703 w 2844317"/>
                <a:gd name="T9" fmla="*/ 61833 h 730714"/>
                <a:gd name="T10" fmla="*/ 165330 w 2844317"/>
                <a:gd name="T11" fmla="*/ 0 h 730714"/>
                <a:gd name="T12" fmla="*/ 196154 w 2844317"/>
                <a:gd name="T13" fmla="*/ 61833 h 730714"/>
                <a:gd name="T14" fmla="*/ 226978 w 2844317"/>
                <a:gd name="T15" fmla="*/ 126682 h 730714"/>
                <a:gd name="T16" fmla="*/ 263407 w 2844317"/>
                <a:gd name="T17" fmla="*/ 61833 h 730714"/>
                <a:gd name="T18" fmla="*/ 294231 w 2844317"/>
                <a:gd name="T19" fmla="*/ 0 h 730714"/>
                <a:gd name="T20" fmla="*/ 327857 w 2844317"/>
                <a:gd name="T21" fmla="*/ 61833 h 730714"/>
                <a:gd name="T22" fmla="*/ 361483 w 2844317"/>
                <a:gd name="T23" fmla="*/ 126682 h 730714"/>
                <a:gd name="T24" fmla="*/ 392308 w 2844317"/>
                <a:gd name="T25" fmla="*/ 61833 h 730714"/>
                <a:gd name="T26" fmla="*/ 423132 w 2844317"/>
                <a:gd name="T27" fmla="*/ 0 h 730714"/>
                <a:gd name="T28" fmla="*/ 459560 w 2844317"/>
                <a:gd name="T29" fmla="*/ 61833 h 730714"/>
                <a:gd name="T30" fmla="*/ 490384 w 2844317"/>
                <a:gd name="T31" fmla="*/ 126682 h 730714"/>
                <a:gd name="T32" fmla="*/ 524011 w 2844317"/>
                <a:gd name="T33" fmla="*/ 61833 h 730714"/>
                <a:gd name="T34" fmla="*/ 554835 w 2844317"/>
                <a:gd name="T35" fmla="*/ 0 h 730714"/>
                <a:gd name="T36" fmla="*/ 588461 w 2844317"/>
                <a:gd name="T37" fmla="*/ 61833 h 730714"/>
                <a:gd name="T38" fmla="*/ 622087 w 2844317"/>
                <a:gd name="T39" fmla="*/ 126682 h 730714"/>
                <a:gd name="T40" fmla="*/ 655714 w 2844317"/>
                <a:gd name="T41" fmla="*/ 61833 h 730714"/>
                <a:gd name="T42" fmla="*/ 689340 w 2844317"/>
                <a:gd name="T43" fmla="*/ 0 h 730714"/>
                <a:gd name="T44" fmla="*/ 720164 w 2844317"/>
                <a:gd name="T45" fmla="*/ 61833 h 730714"/>
                <a:gd name="T46" fmla="*/ 750988 w 2844317"/>
                <a:gd name="T47" fmla="*/ 126682 h 730714"/>
                <a:gd name="T48" fmla="*/ 784615 w 2844317"/>
                <a:gd name="T49" fmla="*/ 61833 h 730714"/>
                <a:gd name="T50" fmla="*/ 818241 w 2844317"/>
                <a:gd name="T51" fmla="*/ 0 h 730714"/>
                <a:gd name="T52" fmla="*/ 849065 w 2844317"/>
                <a:gd name="T53" fmla="*/ 61833 h 730714"/>
                <a:gd name="T54" fmla="*/ 882692 w 2844317"/>
                <a:gd name="T55" fmla="*/ 126682 h 730714"/>
                <a:gd name="T56" fmla="*/ 916318 w 2844317"/>
                <a:gd name="T57" fmla="*/ 60325 h 7307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44317"/>
                <a:gd name="T88" fmla="*/ 0 h 730714"/>
                <a:gd name="T89" fmla="*/ 2844317 w 2844317"/>
                <a:gd name="T90" fmla="*/ 730714 h 7307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44317" h="730714">
                  <a:moveTo>
                    <a:pt x="0" y="356655"/>
                  </a:moveTo>
                  <a:cubicBezTo>
                    <a:pt x="34793" y="178327"/>
                    <a:pt x="69586" y="0"/>
                    <a:pt x="104379" y="0"/>
                  </a:cubicBezTo>
                  <a:cubicBezTo>
                    <a:pt x="139172" y="0"/>
                    <a:pt x="175414" y="234870"/>
                    <a:pt x="208757" y="356655"/>
                  </a:cubicBezTo>
                  <a:cubicBezTo>
                    <a:pt x="242100" y="478440"/>
                    <a:pt x="271095" y="730708"/>
                    <a:pt x="304438" y="730708"/>
                  </a:cubicBezTo>
                  <a:cubicBezTo>
                    <a:pt x="337781" y="730708"/>
                    <a:pt x="374023" y="478440"/>
                    <a:pt x="408816" y="356655"/>
                  </a:cubicBezTo>
                  <a:cubicBezTo>
                    <a:pt x="443609" y="234870"/>
                    <a:pt x="479852" y="0"/>
                    <a:pt x="513195" y="0"/>
                  </a:cubicBezTo>
                  <a:cubicBezTo>
                    <a:pt x="546538" y="0"/>
                    <a:pt x="576982" y="234870"/>
                    <a:pt x="608875" y="356655"/>
                  </a:cubicBezTo>
                  <a:cubicBezTo>
                    <a:pt x="640768" y="478440"/>
                    <a:pt x="669763" y="730708"/>
                    <a:pt x="704556" y="730708"/>
                  </a:cubicBezTo>
                  <a:cubicBezTo>
                    <a:pt x="739349" y="730708"/>
                    <a:pt x="782840" y="478440"/>
                    <a:pt x="817633" y="356655"/>
                  </a:cubicBezTo>
                  <a:cubicBezTo>
                    <a:pt x="852426" y="234870"/>
                    <a:pt x="879970" y="0"/>
                    <a:pt x="913313" y="0"/>
                  </a:cubicBezTo>
                  <a:cubicBezTo>
                    <a:pt x="946656" y="0"/>
                    <a:pt x="982899" y="234870"/>
                    <a:pt x="1017692" y="356655"/>
                  </a:cubicBezTo>
                  <a:cubicBezTo>
                    <a:pt x="1052485" y="478440"/>
                    <a:pt x="1088727" y="730708"/>
                    <a:pt x="1122070" y="730708"/>
                  </a:cubicBezTo>
                  <a:cubicBezTo>
                    <a:pt x="1155413" y="730708"/>
                    <a:pt x="1185858" y="478440"/>
                    <a:pt x="1217751" y="356655"/>
                  </a:cubicBezTo>
                  <a:cubicBezTo>
                    <a:pt x="1249644" y="234870"/>
                    <a:pt x="1278638" y="0"/>
                    <a:pt x="1313431" y="0"/>
                  </a:cubicBezTo>
                  <a:cubicBezTo>
                    <a:pt x="1348224" y="0"/>
                    <a:pt x="1391715" y="234870"/>
                    <a:pt x="1426508" y="356655"/>
                  </a:cubicBezTo>
                  <a:cubicBezTo>
                    <a:pt x="1461301" y="478440"/>
                    <a:pt x="1488845" y="730708"/>
                    <a:pt x="1522188" y="730708"/>
                  </a:cubicBezTo>
                  <a:cubicBezTo>
                    <a:pt x="1555531" y="730708"/>
                    <a:pt x="1593224" y="478440"/>
                    <a:pt x="1626567" y="356655"/>
                  </a:cubicBezTo>
                  <a:cubicBezTo>
                    <a:pt x="1659910" y="234870"/>
                    <a:pt x="1688904" y="0"/>
                    <a:pt x="1722247" y="0"/>
                  </a:cubicBezTo>
                  <a:cubicBezTo>
                    <a:pt x="1755590" y="0"/>
                    <a:pt x="1791833" y="234870"/>
                    <a:pt x="1826626" y="356655"/>
                  </a:cubicBezTo>
                  <a:cubicBezTo>
                    <a:pt x="1861419" y="478440"/>
                    <a:pt x="1896211" y="730708"/>
                    <a:pt x="1931004" y="730708"/>
                  </a:cubicBezTo>
                  <a:cubicBezTo>
                    <a:pt x="1965797" y="730708"/>
                    <a:pt x="2000590" y="478440"/>
                    <a:pt x="2035383" y="356655"/>
                  </a:cubicBezTo>
                  <a:cubicBezTo>
                    <a:pt x="2070176" y="234870"/>
                    <a:pt x="2106418" y="0"/>
                    <a:pt x="2139761" y="0"/>
                  </a:cubicBezTo>
                  <a:cubicBezTo>
                    <a:pt x="2173104" y="0"/>
                    <a:pt x="2203549" y="234870"/>
                    <a:pt x="2235442" y="356655"/>
                  </a:cubicBezTo>
                  <a:cubicBezTo>
                    <a:pt x="2267335" y="478440"/>
                    <a:pt x="2297779" y="730708"/>
                    <a:pt x="2331122" y="730708"/>
                  </a:cubicBezTo>
                  <a:cubicBezTo>
                    <a:pt x="2364465" y="730708"/>
                    <a:pt x="2400708" y="478440"/>
                    <a:pt x="2435501" y="356655"/>
                  </a:cubicBezTo>
                  <a:cubicBezTo>
                    <a:pt x="2470294" y="234870"/>
                    <a:pt x="2506536" y="0"/>
                    <a:pt x="2539879" y="0"/>
                  </a:cubicBezTo>
                  <a:cubicBezTo>
                    <a:pt x="2573222" y="0"/>
                    <a:pt x="2602217" y="234870"/>
                    <a:pt x="2635560" y="356655"/>
                  </a:cubicBezTo>
                  <a:cubicBezTo>
                    <a:pt x="2668903" y="478440"/>
                    <a:pt x="2705145" y="732158"/>
                    <a:pt x="2739938" y="730708"/>
                  </a:cubicBezTo>
                  <a:cubicBezTo>
                    <a:pt x="2774731" y="729258"/>
                    <a:pt x="2809524" y="538607"/>
                    <a:pt x="2844317" y="347956"/>
                  </a:cubicBezTo>
                </a:path>
              </a:pathLst>
            </a:custGeom>
            <a:noFill/>
            <a:ln w="25400">
              <a:solidFill>
                <a:srgbClr val="660066"/>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40" name="Rounded Rectangle 39"/>
            <p:cNvSpPr>
              <a:spLocks noChangeArrowheads="1"/>
            </p:cNvSpPr>
            <p:nvPr/>
          </p:nvSpPr>
          <p:spPr bwMode="auto">
            <a:xfrm>
              <a:off x="3123222" y="4802030"/>
              <a:ext cx="229080" cy="455453"/>
            </a:xfrm>
            <a:prstGeom prst="roundRect">
              <a:avLst>
                <a:gd name="adj" fmla="val 16667"/>
              </a:avLst>
            </a:prstGeom>
            <a:solidFill>
              <a:srgbClr val="CECEEF"/>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28696" name="Group 171"/>
            <p:cNvGrpSpPr>
              <a:grpSpLocks/>
            </p:cNvGrpSpPr>
            <p:nvPr/>
          </p:nvGrpSpPr>
          <p:grpSpPr bwMode="auto">
            <a:xfrm>
              <a:off x="2667000" y="5029200"/>
              <a:ext cx="457200" cy="381000"/>
              <a:chOff x="6553200" y="2209800"/>
              <a:chExt cx="457200" cy="381000"/>
            </a:xfrm>
          </p:grpSpPr>
          <p:cxnSp>
            <p:nvCxnSpPr>
              <p:cNvPr id="42" name="Straight Connector 41"/>
              <p:cNvCxnSpPr>
                <a:cxnSpLocks noChangeShapeType="1"/>
              </p:cNvCxnSpPr>
              <p:nvPr/>
            </p:nvCxnSpPr>
            <p:spPr bwMode="auto">
              <a:xfrm flipV="1">
                <a:off x="6553990" y="2208848"/>
                <a:ext cx="455431" cy="383065"/>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3" name="Straight Connector 42"/>
              <p:cNvCxnSpPr>
                <a:cxnSpLocks noChangeShapeType="1"/>
              </p:cNvCxnSpPr>
              <p:nvPr/>
            </p:nvCxnSpPr>
            <p:spPr bwMode="auto">
              <a:xfrm flipV="1">
                <a:off x="6553990" y="2284255"/>
                <a:ext cx="379071" cy="307658"/>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8697" name="Group 174"/>
            <p:cNvGrpSpPr>
              <a:grpSpLocks/>
            </p:cNvGrpSpPr>
            <p:nvPr/>
          </p:nvGrpSpPr>
          <p:grpSpPr bwMode="auto">
            <a:xfrm>
              <a:off x="2667000" y="5410200"/>
              <a:ext cx="457200" cy="381000"/>
              <a:chOff x="6553200" y="1828800"/>
              <a:chExt cx="457200" cy="381000"/>
            </a:xfrm>
          </p:grpSpPr>
          <p:cxnSp>
            <p:nvCxnSpPr>
              <p:cNvPr id="45" name="Straight Connector 44"/>
              <p:cNvCxnSpPr>
                <a:cxnSpLocks noChangeShapeType="1"/>
              </p:cNvCxnSpPr>
              <p:nvPr/>
            </p:nvCxnSpPr>
            <p:spPr bwMode="auto">
              <a:xfrm>
                <a:off x="6553990" y="1829912"/>
                <a:ext cx="455431" cy="380048"/>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45"/>
              <p:cNvCxnSpPr>
                <a:cxnSpLocks noChangeShapeType="1"/>
              </p:cNvCxnSpPr>
              <p:nvPr/>
            </p:nvCxnSpPr>
            <p:spPr bwMode="auto">
              <a:xfrm>
                <a:off x="6553990" y="1829912"/>
                <a:ext cx="346345" cy="292576"/>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47" name="Rounded Rectangle 46"/>
            <p:cNvSpPr>
              <a:spLocks noChangeArrowheads="1"/>
            </p:cNvSpPr>
            <p:nvPr/>
          </p:nvSpPr>
          <p:spPr bwMode="auto">
            <a:xfrm>
              <a:off x="3123222" y="5637530"/>
              <a:ext cx="229080" cy="458470"/>
            </a:xfrm>
            <a:prstGeom prst="roundRect">
              <a:avLst>
                <a:gd name="adj" fmla="val 16667"/>
              </a:avLst>
            </a:prstGeom>
            <a:solidFill>
              <a:srgbClr val="CECEEF"/>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48" name="Straight Arrow Connector 47"/>
            <p:cNvCxnSpPr>
              <a:cxnSpLocks noChangeShapeType="1"/>
            </p:cNvCxnSpPr>
            <p:nvPr/>
          </p:nvCxnSpPr>
          <p:spPr bwMode="auto">
            <a:xfrm flipV="1">
              <a:off x="3352302" y="4877435"/>
              <a:ext cx="458159" cy="75407"/>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 name="Straight Arrow Connector 48"/>
            <p:cNvCxnSpPr>
              <a:cxnSpLocks noChangeShapeType="1"/>
            </p:cNvCxnSpPr>
            <p:nvPr/>
          </p:nvCxnSpPr>
          <p:spPr bwMode="auto">
            <a:xfrm>
              <a:off x="3352302" y="5942172"/>
              <a:ext cx="458159" cy="78423"/>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0" name="Straight Connector 49"/>
            <p:cNvCxnSpPr>
              <a:cxnSpLocks noChangeShapeType="1"/>
            </p:cNvCxnSpPr>
            <p:nvPr/>
          </p:nvCxnSpPr>
          <p:spPr bwMode="auto">
            <a:xfrm>
              <a:off x="3344121" y="5239385"/>
              <a:ext cx="305439" cy="15383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 name="Straight Connector 50"/>
            <p:cNvCxnSpPr>
              <a:cxnSpLocks noChangeShapeType="1"/>
            </p:cNvCxnSpPr>
            <p:nvPr/>
          </p:nvCxnSpPr>
          <p:spPr bwMode="auto">
            <a:xfrm>
              <a:off x="3352302" y="5215255"/>
              <a:ext cx="449979" cy="17796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Straight Connector 51"/>
            <p:cNvCxnSpPr>
              <a:cxnSpLocks noChangeShapeType="1"/>
            </p:cNvCxnSpPr>
            <p:nvPr/>
          </p:nvCxnSpPr>
          <p:spPr bwMode="auto">
            <a:xfrm>
              <a:off x="3352302" y="5182077"/>
              <a:ext cx="534519" cy="15081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3" name="Straight Connector 52"/>
            <p:cNvCxnSpPr>
              <a:cxnSpLocks noChangeShapeType="1"/>
            </p:cNvCxnSpPr>
            <p:nvPr/>
          </p:nvCxnSpPr>
          <p:spPr bwMode="auto">
            <a:xfrm rot="-2259791">
              <a:off x="3376847" y="5755165"/>
              <a:ext cx="305439" cy="15081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4" name="Straight Connector 53"/>
            <p:cNvCxnSpPr>
              <a:cxnSpLocks noChangeShapeType="1"/>
            </p:cNvCxnSpPr>
            <p:nvPr/>
          </p:nvCxnSpPr>
          <p:spPr bwMode="auto">
            <a:xfrm rot="-2259791">
              <a:off x="3360484" y="5682775"/>
              <a:ext cx="449977" cy="177958"/>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5" name="Straight Connector 54"/>
            <p:cNvCxnSpPr>
              <a:cxnSpLocks noChangeShapeType="1"/>
            </p:cNvCxnSpPr>
            <p:nvPr/>
          </p:nvCxnSpPr>
          <p:spPr bwMode="auto">
            <a:xfrm rot="-2259791">
              <a:off x="3335939" y="5634515"/>
              <a:ext cx="531793" cy="15081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8707" name="TextBox 218"/>
            <p:cNvSpPr txBox="1">
              <a:spLocks noChangeArrowheads="1"/>
            </p:cNvSpPr>
            <p:nvPr/>
          </p:nvSpPr>
          <p:spPr bwMode="auto">
            <a:xfrm>
              <a:off x="3733800" y="4648200"/>
              <a:ext cx="398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h</a:t>
              </a:r>
              <a:r>
                <a:rPr lang="en-US" sz="1800" baseline="-25000"/>
                <a:t>1</a:t>
              </a:r>
            </a:p>
          </p:txBody>
        </p:sp>
        <p:pic>
          <p:nvPicPr>
            <p:cNvPr id="28708" name="Picture 231"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5105400"/>
              <a:ext cx="95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9" name="Picture 232"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5562600"/>
              <a:ext cx="10795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0" name="Picture 233"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0600" y="5715000"/>
              <a:ext cx="11588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1" name="Picture 235"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5029200"/>
              <a:ext cx="793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91" name="TextBox 218"/>
          <p:cNvSpPr txBox="1">
            <a:spLocks noChangeArrowheads="1"/>
          </p:cNvSpPr>
          <p:nvPr/>
        </p:nvSpPr>
        <p:spPr bwMode="auto">
          <a:xfrm>
            <a:off x="1828800" y="457200"/>
            <a:ext cx="398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h</a:t>
            </a:r>
            <a:r>
              <a:rPr lang="en-US" sz="1800" baseline="-25000"/>
              <a:t>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3863" y="1066800"/>
            <a:ext cx="4910137"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4131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39CE477-4C9E-4075-8E9A-414025FA79CD}" type="slidenum">
              <a:rPr lang="en-US" sz="1400"/>
              <a:pPr eaLnBrk="1" hangingPunct="1"/>
              <a:t>70</a:t>
            </a:fld>
            <a:endParaRPr lang="en-US" sz="1400"/>
          </a:p>
        </p:txBody>
      </p:sp>
      <p:sp>
        <p:nvSpPr>
          <p:cNvPr id="141317" name="Rectangle 3"/>
          <p:cNvSpPr>
            <a:spLocks noGrp="1" noChangeArrowheads="1"/>
          </p:cNvSpPr>
          <p:nvPr>
            <p:ph type="title"/>
          </p:nvPr>
        </p:nvSpPr>
        <p:spPr>
          <a:xfrm>
            <a:off x="457200" y="152400"/>
            <a:ext cx="6781800" cy="563563"/>
          </a:xfrm>
        </p:spPr>
        <p:txBody>
          <a:bodyPr/>
          <a:lstStyle/>
          <a:p>
            <a:pPr eaLnBrk="1" hangingPunct="1"/>
            <a:r>
              <a:rPr lang="en-US" sz="3200" smtClean="0">
                <a:ea typeface="ＭＳ Ｐゴシック" pitchFamily="34" charset="-128"/>
              </a:rPr>
              <a:t>Kotzinian-Mulders Asymmetries</a:t>
            </a:r>
          </a:p>
        </p:txBody>
      </p:sp>
      <p:pic>
        <p:nvPicPr>
          <p:cNvPr id="141318" name="Picture 8" descr="muldtab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66800"/>
            <a:ext cx="21955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Line 6"/>
          <p:cNvSpPr>
            <a:spLocks noChangeShapeType="1"/>
          </p:cNvSpPr>
          <p:nvPr/>
        </p:nvSpPr>
        <p:spPr bwMode="auto">
          <a:xfrm>
            <a:off x="2438400" y="1676400"/>
            <a:ext cx="1143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413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0"/>
            <a:ext cx="138747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21"/>
          <p:cNvSpPr txBox="1">
            <a:spLocks noChangeArrowheads="1"/>
          </p:cNvSpPr>
          <p:nvPr/>
        </p:nvSpPr>
        <p:spPr bwMode="auto">
          <a:xfrm>
            <a:off x="228600" y="6057900"/>
            <a:ext cx="5273675" cy="376238"/>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Worm gear TMDs are unique (no analog in GPDs)</a:t>
            </a:r>
          </a:p>
        </p:txBody>
      </p:sp>
      <p:grpSp>
        <p:nvGrpSpPr>
          <p:cNvPr id="141322" name="Group 1"/>
          <p:cNvGrpSpPr>
            <a:grpSpLocks/>
          </p:cNvGrpSpPr>
          <p:nvPr/>
        </p:nvGrpSpPr>
        <p:grpSpPr bwMode="auto">
          <a:xfrm>
            <a:off x="5181600" y="990600"/>
            <a:ext cx="1809750" cy="2038350"/>
            <a:chOff x="4129306" y="914400"/>
            <a:chExt cx="2304832" cy="2398855"/>
          </a:xfrm>
        </p:grpSpPr>
        <p:pic>
          <p:nvPicPr>
            <p:cNvPr id="1413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914400"/>
              <a:ext cx="11763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4" name="Text Box 17"/>
            <p:cNvSpPr txBox="1">
              <a:spLocks noChangeArrowheads="1"/>
            </p:cNvSpPr>
            <p:nvPr/>
          </p:nvSpPr>
          <p:spPr bwMode="auto">
            <a:xfrm>
              <a:off x="4190999" y="1600200"/>
              <a:ext cx="1588382" cy="28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b="1"/>
                <a:t>HERMES</a:t>
              </a:r>
            </a:p>
          </p:txBody>
        </p:sp>
        <p:sp>
          <p:nvSpPr>
            <p:cNvPr id="141335" name="Line 18"/>
            <p:cNvSpPr>
              <a:spLocks noChangeShapeType="1"/>
            </p:cNvSpPr>
            <p:nvPr/>
          </p:nvSpPr>
          <p:spPr bwMode="auto">
            <a:xfrm flipH="1">
              <a:off x="4419600" y="1752600"/>
              <a:ext cx="152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1336" name="Text Box 19"/>
            <p:cNvSpPr txBox="1">
              <a:spLocks noChangeArrowheads="1"/>
            </p:cNvSpPr>
            <p:nvPr/>
          </p:nvSpPr>
          <p:spPr bwMode="auto">
            <a:xfrm>
              <a:off x="4129306" y="2951164"/>
              <a:ext cx="1694060" cy="36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CLAS (5days)</a:t>
              </a:r>
            </a:p>
          </p:txBody>
        </p:sp>
        <p:sp>
          <p:nvSpPr>
            <p:cNvPr id="141337" name="Line 20"/>
            <p:cNvSpPr>
              <a:spLocks noChangeShapeType="1"/>
            </p:cNvSpPr>
            <p:nvPr/>
          </p:nvSpPr>
          <p:spPr bwMode="auto">
            <a:xfrm flipH="1" flipV="1">
              <a:off x="4876800" y="2743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pic>
        <p:nvPicPr>
          <p:cNvPr id="141323" name="Picture 15"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2438400" y="838200"/>
            <a:ext cx="2286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8"/>
          <p:cNvGrpSpPr>
            <a:grpSpLocks/>
          </p:cNvGrpSpPr>
          <p:nvPr/>
        </p:nvGrpSpPr>
        <p:grpSpPr bwMode="auto">
          <a:xfrm>
            <a:off x="228600" y="3429000"/>
            <a:ext cx="4267200" cy="2628900"/>
            <a:chOff x="4800600" y="3790950"/>
            <a:chExt cx="4114800" cy="2488523"/>
          </a:xfrm>
        </p:grpSpPr>
        <p:sp>
          <p:nvSpPr>
            <p:cNvPr id="141330" name="Rectangle 13"/>
            <p:cNvSpPr>
              <a:spLocks noChangeArrowheads="1"/>
            </p:cNvSpPr>
            <p:nvPr/>
          </p:nvSpPr>
          <p:spPr bwMode="auto">
            <a:xfrm>
              <a:off x="5943600" y="5988050"/>
              <a:ext cx="2330335" cy="29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t>B.Musch arXiv:0907.2381</a:t>
              </a:r>
            </a:p>
          </p:txBody>
        </p:sp>
        <p:pic>
          <p:nvPicPr>
            <p:cNvPr id="14133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3790950"/>
              <a:ext cx="4114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32" name="Picture 25" descr="txp_fig"/>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6705600" y="3886200"/>
              <a:ext cx="4111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39"/>
          <p:cNvSpPr>
            <a:spLocks noChangeArrowheads="1"/>
          </p:cNvSpPr>
          <p:nvPr/>
        </p:nvSpPr>
        <p:spPr bwMode="auto">
          <a:xfrm>
            <a:off x="1828800" y="1600200"/>
            <a:ext cx="381000" cy="304800"/>
          </a:xfrm>
          <a:prstGeom prst="rect">
            <a:avLst/>
          </a:prstGeom>
          <a:noFill/>
          <a:ln w="254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sp>
        <p:nvSpPr>
          <p:cNvPr id="141326" name="TextBox 26"/>
          <p:cNvSpPr txBox="1">
            <a:spLocks noChangeArrowheads="1"/>
          </p:cNvSpPr>
          <p:nvPr/>
        </p:nvSpPr>
        <p:spPr bwMode="auto">
          <a:xfrm>
            <a:off x="10406063" y="43021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800"/>
          </a:p>
        </p:txBody>
      </p:sp>
      <p:pic>
        <p:nvPicPr>
          <p:cNvPr id="141327" name="Picture 27" descr="Screen shot 2012-10-24 at 6.23.00 P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57800" y="3594100"/>
            <a:ext cx="3886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8" name="Rectangle 28"/>
          <p:cNvSpPr>
            <a:spLocks noChangeArrowheads="1"/>
          </p:cNvSpPr>
          <p:nvPr/>
        </p:nvSpPr>
        <p:spPr bwMode="auto">
          <a:xfrm>
            <a:off x="609600" y="27432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&lt;</a:t>
            </a:r>
            <a:r>
              <a:rPr lang="en-US" sz="1800" i="1"/>
              <a:t>kx&gt; = −60(5) MeV for </a:t>
            </a:r>
            <a:r>
              <a:rPr lang="en-US" sz="1800"/>
              <a:t>down quarks </a:t>
            </a:r>
          </a:p>
          <a:p>
            <a:r>
              <a:rPr lang="en-US" sz="1800"/>
              <a:t>&lt;</a:t>
            </a:r>
            <a:r>
              <a:rPr lang="en-US" sz="1800" i="1"/>
              <a:t>kx&gt; = 16(5) MeV for up quarks</a:t>
            </a:r>
            <a:endParaRPr lang="en-US" sz="1800"/>
          </a:p>
        </p:txBody>
      </p:sp>
      <p:sp>
        <p:nvSpPr>
          <p:cNvPr id="141329" name="Rectangle 29"/>
          <p:cNvSpPr>
            <a:spLocks noChangeArrowheads="1"/>
          </p:cNvSpPr>
          <p:nvPr/>
        </p:nvSpPr>
        <p:spPr bwMode="auto">
          <a:xfrm>
            <a:off x="5791200" y="5943600"/>
            <a:ext cx="329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B. Pasquini hep-ph/0806.2298</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smtClean="0">
                <a:ea typeface="ＭＳ Ｐゴシック" pitchFamily="34" charset="-128"/>
              </a:rPr>
              <a:t>Drell-Yan at COMPASS</a:t>
            </a:r>
          </a:p>
        </p:txBody>
      </p:sp>
      <p:sp>
        <p:nvSpPr>
          <p:cNvPr id="14336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4336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0305BDF-A821-4800-ACD5-0D0EBF87CE61}" type="slidenum">
              <a:rPr lang="en-US" sz="1400"/>
              <a:pPr eaLnBrk="1" hangingPunct="1"/>
              <a:t>71</a:t>
            </a:fld>
            <a:endParaRPr lang="en-US" sz="1400"/>
          </a:p>
        </p:txBody>
      </p:sp>
      <p:pic>
        <p:nvPicPr>
          <p:cNvPr id="143365"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38200"/>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143366" name="Group 80"/>
          <p:cNvGrpSpPr>
            <a:grpSpLocks/>
          </p:cNvGrpSpPr>
          <p:nvPr/>
        </p:nvGrpSpPr>
        <p:grpSpPr bwMode="auto">
          <a:xfrm>
            <a:off x="76200" y="-76200"/>
            <a:ext cx="1752600" cy="793750"/>
            <a:chOff x="5511572" y="1220414"/>
            <a:chExt cx="3215709" cy="1675186"/>
          </a:xfrm>
        </p:grpSpPr>
        <p:sp>
          <p:nvSpPr>
            <p:cNvPr id="82" name="Rounded Rectangle 81"/>
            <p:cNvSpPr>
              <a:spLocks noChangeArrowheads="1"/>
            </p:cNvSpPr>
            <p:nvPr/>
          </p:nvSpPr>
          <p:spPr bwMode="auto">
            <a:xfrm>
              <a:off x="6324239" y="1599007"/>
              <a:ext cx="230109" cy="459000"/>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83" name="Straight Arrow Connector 82"/>
            <p:cNvCxnSpPr>
              <a:cxnSpLocks noChangeShapeType="1"/>
              <a:endCxn id="82" idx="1"/>
            </p:cNvCxnSpPr>
            <p:nvPr/>
          </p:nvCxnSpPr>
          <p:spPr bwMode="auto">
            <a:xfrm>
              <a:off x="5866931" y="1830182"/>
              <a:ext cx="457307" cy="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4" name="Rounded Rectangle 83"/>
            <p:cNvSpPr>
              <a:spLocks noChangeArrowheads="1"/>
            </p:cNvSpPr>
            <p:nvPr/>
          </p:nvSpPr>
          <p:spPr bwMode="auto">
            <a:xfrm>
              <a:off x="6324239" y="2439949"/>
              <a:ext cx="230109" cy="455651"/>
            </a:xfrm>
            <a:prstGeom prst="roundRect">
              <a:avLst>
                <a:gd name="adj" fmla="val 16667"/>
              </a:avLst>
            </a:prstGeom>
            <a:solidFill>
              <a:srgbClr val="FFFF00"/>
            </a:solidFill>
            <a:ln w="9525">
              <a:solidFill>
                <a:srgbClr val="CC99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85" name="Straight Connector 84"/>
            <p:cNvCxnSpPr>
              <a:cxnSpLocks noChangeShapeType="1"/>
            </p:cNvCxnSpPr>
            <p:nvPr/>
          </p:nvCxnSpPr>
          <p:spPr bwMode="auto">
            <a:xfrm>
              <a:off x="6554347" y="1753124"/>
              <a:ext cx="457307" cy="2680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6" name="Straight Connector 85"/>
            <p:cNvCxnSpPr>
              <a:cxnSpLocks noChangeShapeType="1"/>
            </p:cNvCxnSpPr>
            <p:nvPr/>
          </p:nvCxnSpPr>
          <p:spPr bwMode="auto">
            <a:xfrm>
              <a:off x="6554347" y="1702868"/>
              <a:ext cx="457307"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 name="Straight Connector 86"/>
            <p:cNvCxnSpPr>
              <a:cxnSpLocks noChangeShapeType="1"/>
            </p:cNvCxnSpPr>
            <p:nvPr/>
          </p:nvCxnSpPr>
          <p:spPr bwMode="auto">
            <a:xfrm flipV="1">
              <a:off x="6554347" y="1625810"/>
              <a:ext cx="457307" cy="16751"/>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8" name="Freeform 87"/>
            <p:cNvSpPr>
              <a:spLocks noChangeArrowheads="1"/>
            </p:cNvSpPr>
            <p:nvPr/>
          </p:nvSpPr>
          <p:spPr bwMode="auto">
            <a:xfrm>
              <a:off x="7011655" y="2158518"/>
              <a:ext cx="911699" cy="127314"/>
            </a:xfrm>
            <a:custGeom>
              <a:avLst/>
              <a:gdLst>
                <a:gd name="T0" fmla="*/ 0 w 2844317"/>
                <a:gd name="T1" fmla="*/ 62141 h 730714"/>
                <a:gd name="T2" fmla="*/ 33457 w 2844317"/>
                <a:gd name="T3" fmla="*/ 0 h 730714"/>
                <a:gd name="T4" fmla="*/ 66914 w 2844317"/>
                <a:gd name="T5" fmla="*/ 62141 h 730714"/>
                <a:gd name="T6" fmla="*/ 97583 w 2844317"/>
                <a:gd name="T7" fmla="*/ 127313 h 730714"/>
                <a:gd name="T8" fmla="*/ 131039 w 2844317"/>
                <a:gd name="T9" fmla="*/ 62141 h 730714"/>
                <a:gd name="T10" fmla="*/ 164496 w 2844317"/>
                <a:gd name="T11" fmla="*/ 0 h 730714"/>
                <a:gd name="T12" fmla="*/ 195165 w 2844317"/>
                <a:gd name="T13" fmla="*/ 62141 h 730714"/>
                <a:gd name="T14" fmla="*/ 225834 w 2844317"/>
                <a:gd name="T15" fmla="*/ 127313 h 730714"/>
                <a:gd name="T16" fmla="*/ 262079 w 2844317"/>
                <a:gd name="T17" fmla="*/ 62141 h 730714"/>
                <a:gd name="T18" fmla="*/ 292747 w 2844317"/>
                <a:gd name="T19" fmla="*/ 0 h 730714"/>
                <a:gd name="T20" fmla="*/ 326204 w 2844317"/>
                <a:gd name="T21" fmla="*/ 62141 h 730714"/>
                <a:gd name="T22" fmla="*/ 359661 w 2844317"/>
                <a:gd name="T23" fmla="*/ 127313 h 730714"/>
                <a:gd name="T24" fmla="*/ 390330 w 2844317"/>
                <a:gd name="T25" fmla="*/ 62141 h 730714"/>
                <a:gd name="T26" fmla="*/ 420999 w 2844317"/>
                <a:gd name="T27" fmla="*/ 0 h 730714"/>
                <a:gd name="T28" fmla="*/ 457244 w 2844317"/>
                <a:gd name="T29" fmla="*/ 62141 h 730714"/>
                <a:gd name="T30" fmla="*/ 487912 w 2844317"/>
                <a:gd name="T31" fmla="*/ 127313 h 730714"/>
                <a:gd name="T32" fmla="*/ 521369 w 2844317"/>
                <a:gd name="T33" fmla="*/ 62141 h 730714"/>
                <a:gd name="T34" fmla="*/ 552038 w 2844317"/>
                <a:gd name="T35" fmla="*/ 0 h 730714"/>
                <a:gd name="T36" fmla="*/ 585495 w 2844317"/>
                <a:gd name="T37" fmla="*/ 62141 h 730714"/>
                <a:gd name="T38" fmla="*/ 618952 w 2844317"/>
                <a:gd name="T39" fmla="*/ 127313 h 730714"/>
                <a:gd name="T40" fmla="*/ 652409 w 2844317"/>
                <a:gd name="T41" fmla="*/ 62141 h 730714"/>
                <a:gd name="T42" fmla="*/ 685865 w 2844317"/>
                <a:gd name="T43" fmla="*/ 0 h 730714"/>
                <a:gd name="T44" fmla="*/ 716534 w 2844317"/>
                <a:gd name="T45" fmla="*/ 62141 h 730714"/>
                <a:gd name="T46" fmla="*/ 747203 w 2844317"/>
                <a:gd name="T47" fmla="*/ 127313 h 730714"/>
                <a:gd name="T48" fmla="*/ 780660 w 2844317"/>
                <a:gd name="T49" fmla="*/ 62141 h 730714"/>
                <a:gd name="T50" fmla="*/ 814116 w 2844317"/>
                <a:gd name="T51" fmla="*/ 0 h 730714"/>
                <a:gd name="T52" fmla="*/ 844785 w 2844317"/>
                <a:gd name="T53" fmla="*/ 62141 h 730714"/>
                <a:gd name="T54" fmla="*/ 878242 w 2844317"/>
                <a:gd name="T55" fmla="*/ 127313 h 730714"/>
                <a:gd name="T56" fmla="*/ 911699 w 2844317"/>
                <a:gd name="T57" fmla="*/ 60625 h 7307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44317"/>
                <a:gd name="T88" fmla="*/ 0 h 730714"/>
                <a:gd name="T89" fmla="*/ 2844317 w 2844317"/>
                <a:gd name="T90" fmla="*/ 730714 h 7307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44317" h="730714">
                  <a:moveTo>
                    <a:pt x="0" y="356655"/>
                  </a:moveTo>
                  <a:cubicBezTo>
                    <a:pt x="34793" y="178327"/>
                    <a:pt x="69586" y="0"/>
                    <a:pt x="104379" y="0"/>
                  </a:cubicBezTo>
                  <a:cubicBezTo>
                    <a:pt x="139172" y="0"/>
                    <a:pt x="175414" y="234870"/>
                    <a:pt x="208757" y="356655"/>
                  </a:cubicBezTo>
                  <a:cubicBezTo>
                    <a:pt x="242100" y="478440"/>
                    <a:pt x="271095" y="730708"/>
                    <a:pt x="304438" y="730708"/>
                  </a:cubicBezTo>
                  <a:cubicBezTo>
                    <a:pt x="337781" y="730708"/>
                    <a:pt x="374023" y="478440"/>
                    <a:pt x="408816" y="356655"/>
                  </a:cubicBezTo>
                  <a:cubicBezTo>
                    <a:pt x="443609" y="234870"/>
                    <a:pt x="479852" y="0"/>
                    <a:pt x="513195" y="0"/>
                  </a:cubicBezTo>
                  <a:cubicBezTo>
                    <a:pt x="546538" y="0"/>
                    <a:pt x="576982" y="234870"/>
                    <a:pt x="608875" y="356655"/>
                  </a:cubicBezTo>
                  <a:cubicBezTo>
                    <a:pt x="640768" y="478440"/>
                    <a:pt x="669763" y="730708"/>
                    <a:pt x="704556" y="730708"/>
                  </a:cubicBezTo>
                  <a:cubicBezTo>
                    <a:pt x="739349" y="730708"/>
                    <a:pt x="782840" y="478440"/>
                    <a:pt x="817633" y="356655"/>
                  </a:cubicBezTo>
                  <a:cubicBezTo>
                    <a:pt x="852426" y="234870"/>
                    <a:pt x="879970" y="0"/>
                    <a:pt x="913313" y="0"/>
                  </a:cubicBezTo>
                  <a:cubicBezTo>
                    <a:pt x="946656" y="0"/>
                    <a:pt x="982899" y="234870"/>
                    <a:pt x="1017692" y="356655"/>
                  </a:cubicBezTo>
                  <a:cubicBezTo>
                    <a:pt x="1052485" y="478440"/>
                    <a:pt x="1088727" y="730708"/>
                    <a:pt x="1122070" y="730708"/>
                  </a:cubicBezTo>
                  <a:cubicBezTo>
                    <a:pt x="1155413" y="730708"/>
                    <a:pt x="1185858" y="478440"/>
                    <a:pt x="1217751" y="356655"/>
                  </a:cubicBezTo>
                  <a:cubicBezTo>
                    <a:pt x="1249644" y="234870"/>
                    <a:pt x="1278638" y="0"/>
                    <a:pt x="1313431" y="0"/>
                  </a:cubicBezTo>
                  <a:cubicBezTo>
                    <a:pt x="1348224" y="0"/>
                    <a:pt x="1391715" y="234870"/>
                    <a:pt x="1426508" y="356655"/>
                  </a:cubicBezTo>
                  <a:cubicBezTo>
                    <a:pt x="1461301" y="478440"/>
                    <a:pt x="1488845" y="730708"/>
                    <a:pt x="1522188" y="730708"/>
                  </a:cubicBezTo>
                  <a:cubicBezTo>
                    <a:pt x="1555531" y="730708"/>
                    <a:pt x="1593224" y="478440"/>
                    <a:pt x="1626567" y="356655"/>
                  </a:cubicBezTo>
                  <a:cubicBezTo>
                    <a:pt x="1659910" y="234870"/>
                    <a:pt x="1688904" y="0"/>
                    <a:pt x="1722247" y="0"/>
                  </a:cubicBezTo>
                  <a:cubicBezTo>
                    <a:pt x="1755590" y="0"/>
                    <a:pt x="1791833" y="234870"/>
                    <a:pt x="1826626" y="356655"/>
                  </a:cubicBezTo>
                  <a:cubicBezTo>
                    <a:pt x="1861419" y="478440"/>
                    <a:pt x="1896211" y="730708"/>
                    <a:pt x="1931004" y="730708"/>
                  </a:cubicBezTo>
                  <a:cubicBezTo>
                    <a:pt x="1965797" y="730708"/>
                    <a:pt x="2000590" y="478440"/>
                    <a:pt x="2035383" y="356655"/>
                  </a:cubicBezTo>
                  <a:cubicBezTo>
                    <a:pt x="2070176" y="234870"/>
                    <a:pt x="2106418" y="0"/>
                    <a:pt x="2139761" y="0"/>
                  </a:cubicBezTo>
                  <a:cubicBezTo>
                    <a:pt x="2173104" y="0"/>
                    <a:pt x="2203549" y="234870"/>
                    <a:pt x="2235442" y="356655"/>
                  </a:cubicBezTo>
                  <a:cubicBezTo>
                    <a:pt x="2267335" y="478440"/>
                    <a:pt x="2297779" y="730708"/>
                    <a:pt x="2331122" y="730708"/>
                  </a:cubicBezTo>
                  <a:cubicBezTo>
                    <a:pt x="2364465" y="730708"/>
                    <a:pt x="2400708" y="478440"/>
                    <a:pt x="2435501" y="356655"/>
                  </a:cubicBezTo>
                  <a:cubicBezTo>
                    <a:pt x="2470294" y="234870"/>
                    <a:pt x="2506536" y="0"/>
                    <a:pt x="2539879" y="0"/>
                  </a:cubicBezTo>
                  <a:cubicBezTo>
                    <a:pt x="2573222" y="0"/>
                    <a:pt x="2602217" y="234870"/>
                    <a:pt x="2635560" y="356655"/>
                  </a:cubicBezTo>
                  <a:cubicBezTo>
                    <a:pt x="2668903" y="478440"/>
                    <a:pt x="2705145" y="732158"/>
                    <a:pt x="2739938" y="730708"/>
                  </a:cubicBezTo>
                  <a:cubicBezTo>
                    <a:pt x="2774731" y="729258"/>
                    <a:pt x="2809524" y="538607"/>
                    <a:pt x="2844317" y="347956"/>
                  </a:cubicBezTo>
                </a:path>
              </a:pathLst>
            </a:custGeom>
            <a:noFill/>
            <a:ln w="25400">
              <a:solidFill>
                <a:srgbClr val="660066"/>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grpSp>
          <p:nvGrpSpPr>
            <p:cNvPr id="143383" name="Group 88"/>
            <p:cNvGrpSpPr>
              <a:grpSpLocks/>
            </p:cNvGrpSpPr>
            <p:nvPr/>
          </p:nvGrpSpPr>
          <p:grpSpPr bwMode="auto">
            <a:xfrm rot="10800000">
              <a:off x="7924800" y="1761299"/>
              <a:ext cx="609600" cy="457200"/>
              <a:chOff x="7924800" y="2438400"/>
              <a:chExt cx="609600" cy="457200"/>
            </a:xfrm>
          </p:grpSpPr>
          <p:cxnSp>
            <p:nvCxnSpPr>
              <p:cNvPr id="109" name="Straight Connector 108"/>
              <p:cNvCxnSpPr>
                <a:cxnSpLocks noChangeShapeType="1"/>
              </p:cNvCxnSpPr>
              <p:nvPr/>
            </p:nvCxnSpPr>
            <p:spPr bwMode="auto">
              <a:xfrm flipV="1">
                <a:off x="7976592" y="2669248"/>
                <a:ext cx="305841" cy="227825"/>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0" name="Straight Arrow Connector 109"/>
              <p:cNvCxnSpPr>
                <a:cxnSpLocks noChangeShapeType="1"/>
              </p:cNvCxnSpPr>
              <p:nvPr/>
            </p:nvCxnSpPr>
            <p:spPr bwMode="auto">
              <a:xfrm flipH="1">
                <a:off x="8160096" y="2438073"/>
                <a:ext cx="439831" cy="314935"/>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43384" name="Group 89"/>
            <p:cNvGrpSpPr>
              <a:grpSpLocks/>
            </p:cNvGrpSpPr>
            <p:nvPr/>
          </p:nvGrpSpPr>
          <p:grpSpPr bwMode="auto">
            <a:xfrm rot="-6555312">
              <a:off x="7947712" y="2201566"/>
              <a:ext cx="609600" cy="457200"/>
              <a:chOff x="7924800" y="2438400"/>
              <a:chExt cx="609600" cy="457200"/>
            </a:xfrm>
          </p:grpSpPr>
          <p:cxnSp>
            <p:nvCxnSpPr>
              <p:cNvPr id="107" name="Straight Connector 106"/>
              <p:cNvCxnSpPr>
                <a:cxnSpLocks noChangeShapeType="1"/>
              </p:cNvCxnSpPr>
              <p:nvPr/>
            </p:nvCxnSpPr>
            <p:spPr bwMode="auto">
              <a:xfrm flipV="1">
                <a:off x="7976060" y="2667267"/>
                <a:ext cx="304884" cy="212632"/>
              </a:xfrm>
              <a:prstGeom prst="line">
                <a:avLst/>
              </a:prstGeom>
              <a:noFill/>
              <a:ln w="3175">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8" name="Straight Arrow Connector 107"/>
              <p:cNvCxnSpPr>
                <a:cxnSpLocks noChangeShapeType="1"/>
              </p:cNvCxnSpPr>
              <p:nvPr/>
            </p:nvCxnSpPr>
            <p:spPr bwMode="auto">
              <a:xfrm flipH="1">
                <a:off x="8152036" y="2444227"/>
                <a:ext cx="418797" cy="294190"/>
              </a:xfrm>
              <a:prstGeom prst="straightConnector1">
                <a:avLst/>
              </a:prstGeom>
              <a:noFill/>
              <a:ln w="3175">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43385" name="Group 90"/>
            <p:cNvGrpSpPr>
              <a:grpSpLocks/>
            </p:cNvGrpSpPr>
            <p:nvPr/>
          </p:nvGrpSpPr>
          <p:grpSpPr bwMode="auto">
            <a:xfrm>
              <a:off x="6553200" y="2209800"/>
              <a:ext cx="457200" cy="381000"/>
              <a:chOff x="6553200" y="2209800"/>
              <a:chExt cx="457200" cy="381000"/>
            </a:xfrm>
          </p:grpSpPr>
          <p:cxnSp>
            <p:nvCxnSpPr>
              <p:cNvPr id="105" name="Straight Connector 104"/>
              <p:cNvCxnSpPr>
                <a:cxnSpLocks noChangeShapeType="1"/>
              </p:cNvCxnSpPr>
              <p:nvPr/>
            </p:nvCxnSpPr>
            <p:spPr bwMode="auto">
              <a:xfrm flipV="1">
                <a:off x="6554347" y="2208774"/>
                <a:ext cx="457308" cy="381943"/>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6" name="Straight Connector 105"/>
              <p:cNvCxnSpPr>
                <a:cxnSpLocks noChangeShapeType="1"/>
              </p:cNvCxnSpPr>
              <p:nvPr/>
            </p:nvCxnSpPr>
            <p:spPr bwMode="auto">
              <a:xfrm flipV="1">
                <a:off x="6554347" y="2285832"/>
                <a:ext cx="381576" cy="304886"/>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43386" name="Group 91"/>
            <p:cNvGrpSpPr>
              <a:grpSpLocks/>
            </p:cNvGrpSpPr>
            <p:nvPr/>
          </p:nvGrpSpPr>
          <p:grpSpPr bwMode="auto">
            <a:xfrm>
              <a:off x="6553200" y="1828800"/>
              <a:ext cx="457200" cy="381000"/>
              <a:chOff x="6553200" y="1828800"/>
              <a:chExt cx="457200" cy="381000"/>
            </a:xfrm>
          </p:grpSpPr>
          <p:cxnSp>
            <p:nvCxnSpPr>
              <p:cNvPr id="103" name="Straight Connector 102"/>
              <p:cNvCxnSpPr>
                <a:cxnSpLocks noChangeShapeType="1"/>
                <a:stCxn id="82" idx="3"/>
              </p:cNvCxnSpPr>
              <p:nvPr/>
            </p:nvCxnSpPr>
            <p:spPr bwMode="auto">
              <a:xfrm>
                <a:off x="6554347" y="1830182"/>
                <a:ext cx="457308" cy="378594"/>
              </a:xfrm>
              <a:prstGeom prst="line">
                <a:avLst/>
              </a:prstGeom>
              <a:noFill/>
              <a:ln w="15875">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4" name="Straight Connector 103"/>
              <p:cNvCxnSpPr>
                <a:cxnSpLocks noChangeShapeType="1"/>
              </p:cNvCxnSpPr>
              <p:nvPr/>
            </p:nvCxnSpPr>
            <p:spPr bwMode="auto">
              <a:xfrm>
                <a:off x="6554347" y="1830182"/>
                <a:ext cx="349534" cy="291484"/>
              </a:xfrm>
              <a:prstGeom prst="line">
                <a:avLst/>
              </a:prstGeom>
              <a:noFill/>
              <a:ln w="3175">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93" name="Straight Arrow Connector 92"/>
            <p:cNvCxnSpPr>
              <a:cxnSpLocks noChangeShapeType="1"/>
            </p:cNvCxnSpPr>
            <p:nvPr/>
          </p:nvCxnSpPr>
          <p:spPr bwMode="auto">
            <a:xfrm>
              <a:off x="5866931" y="2667775"/>
              <a:ext cx="457307" cy="0"/>
            </a:xfrm>
            <a:prstGeom prst="straightConnector1">
              <a:avLst/>
            </a:prstGeom>
            <a:noFill/>
            <a:ln w="25400">
              <a:solidFill>
                <a:srgbClr val="845013"/>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4" name="Straight Connector 93"/>
            <p:cNvCxnSpPr>
              <a:cxnSpLocks noChangeShapeType="1"/>
            </p:cNvCxnSpPr>
            <p:nvPr/>
          </p:nvCxnSpPr>
          <p:spPr bwMode="auto">
            <a:xfrm>
              <a:off x="6554347" y="2855396"/>
              <a:ext cx="457307" cy="23454"/>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5" name="Straight Connector 94"/>
            <p:cNvCxnSpPr>
              <a:cxnSpLocks noChangeShapeType="1"/>
            </p:cNvCxnSpPr>
            <p:nvPr/>
          </p:nvCxnSpPr>
          <p:spPr bwMode="auto">
            <a:xfrm>
              <a:off x="6554347" y="2805141"/>
              <a:ext cx="457307" cy="0"/>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6" name="Straight Connector 95"/>
            <p:cNvCxnSpPr>
              <a:cxnSpLocks noChangeShapeType="1"/>
            </p:cNvCxnSpPr>
            <p:nvPr/>
          </p:nvCxnSpPr>
          <p:spPr bwMode="auto">
            <a:xfrm flipV="1">
              <a:off x="6554347" y="2728081"/>
              <a:ext cx="457307" cy="16753"/>
            </a:xfrm>
            <a:prstGeom prst="line">
              <a:avLst/>
            </a:prstGeom>
            <a:noFill/>
            <a:ln w="31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3391" name="TextBox 96"/>
            <p:cNvSpPr txBox="1">
              <a:spLocks noChangeArrowheads="1"/>
            </p:cNvSpPr>
            <p:nvPr/>
          </p:nvSpPr>
          <p:spPr bwMode="auto">
            <a:xfrm>
              <a:off x="5511572" y="1220414"/>
              <a:ext cx="63184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P</a:t>
              </a:r>
              <a:r>
                <a:rPr lang="en-US" sz="1200" baseline="-25000"/>
                <a:t>1</a:t>
              </a:r>
            </a:p>
          </p:txBody>
        </p:sp>
        <p:sp>
          <p:nvSpPr>
            <p:cNvPr id="143392" name="TextBox 97"/>
            <p:cNvSpPr txBox="1">
              <a:spLocks noChangeArrowheads="1"/>
            </p:cNvSpPr>
            <p:nvPr/>
          </p:nvSpPr>
          <p:spPr bwMode="auto">
            <a:xfrm>
              <a:off x="5511572" y="2024747"/>
              <a:ext cx="63184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P</a:t>
              </a:r>
              <a:r>
                <a:rPr lang="en-US" sz="1200" baseline="-25000"/>
                <a:t>2</a:t>
              </a:r>
            </a:p>
          </p:txBody>
        </p:sp>
        <p:pic>
          <p:nvPicPr>
            <p:cNvPr id="143393" name="Picture 98"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3402" y="1905000"/>
              <a:ext cx="95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4" name="Picture 99"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438400"/>
              <a:ext cx="108491" cy="19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5" name="Picture 100"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2438400"/>
              <a:ext cx="116681" cy="24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6" name="Picture 101"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1752600"/>
              <a:ext cx="7913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367" name="Picture 111" descr="Screen shot 2013-05-23 at 4.21.39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838200"/>
            <a:ext cx="43021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Picture 2" descr="Screen shot 2013-05-23 at 5.09.35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00" y="3429000"/>
            <a:ext cx="601980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9" name="Rectangle 5"/>
          <p:cNvSpPr>
            <a:spLocks noChangeArrowheads="1"/>
          </p:cNvSpPr>
          <p:nvPr/>
        </p:nvSpPr>
        <p:spPr bwMode="auto">
          <a:xfrm>
            <a:off x="685800" y="5410200"/>
            <a:ext cx="754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Sivers</a:t>
            </a:r>
          </a:p>
        </p:txBody>
      </p:sp>
      <p:sp>
        <p:nvSpPr>
          <p:cNvPr id="143370" name="Rectangle 6"/>
          <p:cNvSpPr>
            <a:spLocks noChangeArrowheads="1"/>
          </p:cNvSpPr>
          <p:nvPr/>
        </p:nvSpPr>
        <p:spPr bwMode="auto">
          <a:xfrm>
            <a:off x="3733800" y="5334000"/>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Boer-Mulders</a:t>
            </a:r>
          </a:p>
        </p:txBody>
      </p:sp>
      <p:sp>
        <p:nvSpPr>
          <p:cNvPr id="143371" name="Rectangle 7"/>
          <p:cNvSpPr>
            <a:spLocks noChangeArrowheads="1"/>
          </p:cNvSpPr>
          <p:nvPr/>
        </p:nvSpPr>
        <p:spPr bwMode="auto">
          <a:xfrm>
            <a:off x="6172200" y="4953000"/>
            <a:ext cx="2895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first experiment</a:t>
            </a:r>
          </a:p>
          <a:p>
            <a:r>
              <a:rPr lang="en-US" sz="1800"/>
              <a:t>to collect single polarized Drell-Yan data</a:t>
            </a:r>
          </a:p>
        </p:txBody>
      </p:sp>
      <p:pic>
        <p:nvPicPr>
          <p:cNvPr id="143372" name="Picture 8" descr="Screen shot 2013-05-23 at 5.13.03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838200"/>
            <a:ext cx="3109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3" name="Rectangle 9"/>
          <p:cNvSpPr>
            <a:spLocks noChangeArrowheads="1"/>
          </p:cNvSpPr>
          <p:nvPr/>
        </p:nvSpPr>
        <p:spPr bwMode="auto">
          <a:xfrm>
            <a:off x="26988" y="1752600"/>
            <a:ext cx="1725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Drell-Yan beam </a:t>
            </a:r>
            <a:r>
              <a:rPr lang="nl-NL" sz="1200"/>
              <a:t>results are in agreement with  the simulations</a:t>
            </a:r>
            <a:endParaRPr lang="en-US" sz="1200"/>
          </a:p>
        </p:txBody>
      </p:sp>
      <p:sp>
        <p:nvSpPr>
          <p:cNvPr id="143374" name="Rectangle 10"/>
          <p:cNvSpPr>
            <a:spLocks noChangeArrowheads="1"/>
          </p:cNvSpPr>
          <p:nvPr/>
        </p:nvSpPr>
        <p:spPr bwMode="auto">
          <a:xfrm>
            <a:off x="6172200" y="3581400"/>
            <a:ext cx="2743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Asymmetries are expected to be signicant in valence quark region, up to 10%</a:t>
            </a:r>
          </a:p>
        </p:txBody>
      </p:sp>
      <p:sp>
        <p:nvSpPr>
          <p:cNvPr id="143375" name="Rectangle 1"/>
          <p:cNvSpPr>
            <a:spLocks noChangeArrowheads="1"/>
          </p:cNvSpPr>
          <p:nvPr/>
        </p:nvSpPr>
        <p:spPr bwMode="auto">
          <a:xfrm>
            <a:off x="533400" y="38100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4&lt;M&lt;9 GeV/c</a:t>
            </a:r>
            <a:r>
              <a:rPr lang="en-US" sz="1600" b="1" baseline="30000"/>
              <a:t>2</a:t>
            </a:r>
            <a:endParaRPr lang="en-US" sz="1600" baseline="300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ChangeArrowheads="1"/>
          </p:cNvSpPr>
          <p:nvPr/>
        </p:nvSpPr>
        <p:spPr bwMode="auto">
          <a:xfrm>
            <a:off x="381000" y="76200"/>
            <a:ext cx="845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fr-BE" sz="3800">
                <a:latin typeface="Tahoma" pitchFamily="34" charset="0"/>
                <a:cs typeface="Tahoma" pitchFamily="34" charset="0"/>
              </a:rPr>
              <a:t>Interpretation of Ji’s relation</a:t>
            </a:r>
            <a:endParaRPr lang="fr-FR" sz="3800">
              <a:latin typeface="Tahoma" pitchFamily="34" charset="0"/>
              <a:cs typeface="Tahoma" pitchFamily="34" charset="0"/>
            </a:endParaRPr>
          </a:p>
        </p:txBody>
      </p:sp>
      <p:pic>
        <p:nvPicPr>
          <p:cNvPr id="145411" name="Picture 5" descr="Screen shot 2012-12-12 at 5.13.4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4724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Rectangle 6"/>
          <p:cNvSpPr>
            <a:spLocks noChangeArrowheads="1"/>
          </p:cNvSpPr>
          <p:nvPr/>
        </p:nvSpPr>
        <p:spPr bwMode="auto">
          <a:xfrm>
            <a:off x="228600" y="838200"/>
            <a:ext cx="876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Ji</a:t>
            </a:r>
            <a:r>
              <a:rPr lang="ja-JP" altLang="en-US" sz="1600"/>
              <a:t>’</a:t>
            </a:r>
            <a:r>
              <a:rPr lang="en-US" altLang="ja-JP" sz="1600"/>
              <a:t>s quark and gluon </a:t>
            </a:r>
            <a:r>
              <a:rPr lang="en-US" altLang="ja-JP" sz="1600">
                <a:solidFill>
                  <a:srgbClr val="FF0000"/>
                </a:solidFill>
              </a:rPr>
              <a:t>kinetic</a:t>
            </a:r>
            <a:r>
              <a:rPr lang="en-US" altLang="ja-JP" sz="1600"/>
              <a:t> angular momentum can be expressed in terms of twist-2 GPDs.</a:t>
            </a:r>
            <a:endParaRPr lang="en-US" sz="1600"/>
          </a:p>
        </p:txBody>
      </p:sp>
      <p:sp>
        <p:nvSpPr>
          <p:cNvPr id="145413" name="Rectangle 9"/>
          <p:cNvSpPr>
            <a:spLocks noChangeArrowheads="1"/>
          </p:cNvSpPr>
          <p:nvPr/>
        </p:nvSpPr>
        <p:spPr bwMode="auto">
          <a:xfrm>
            <a:off x="228600" y="220980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Ji</a:t>
            </a:r>
            <a:r>
              <a:rPr lang="ja-JP" altLang="en-US" sz="1600"/>
              <a:t>’</a:t>
            </a:r>
            <a:r>
              <a:rPr lang="en-US" altLang="ja-JP" sz="1600"/>
              <a:t>s relation is valid for all three components of the angular</a:t>
            </a:r>
          </a:p>
          <a:p>
            <a:r>
              <a:rPr lang="en-US" sz="1600"/>
              <a:t>momentum, its derivation is more natural for the transverse component (M. Burkardt)</a:t>
            </a:r>
          </a:p>
        </p:txBody>
      </p:sp>
      <p:sp>
        <p:nvSpPr>
          <p:cNvPr id="145414" name="Rectangle 10"/>
          <p:cNvSpPr>
            <a:spLocks noChangeArrowheads="1"/>
          </p:cNvSpPr>
          <p:nvPr/>
        </p:nvSpPr>
        <p:spPr bwMode="auto">
          <a:xfrm>
            <a:off x="228600" y="5283200"/>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The GPDs encode the correlation between the longitudinal momentum and the transverse</a:t>
            </a:r>
          </a:p>
          <a:p>
            <a:r>
              <a:rPr lang="en-US" sz="1600"/>
              <a:t>position, and are therefore naturally related to the transverse angular momentum.</a:t>
            </a:r>
          </a:p>
        </p:txBody>
      </p:sp>
      <p:sp>
        <p:nvSpPr>
          <p:cNvPr id="145415"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400" smtClean="0"/>
              <a:t>JLab, Dec 17</a:t>
            </a:r>
          </a:p>
        </p:txBody>
      </p:sp>
      <p:sp>
        <p:nvSpPr>
          <p:cNvPr id="145416"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E6B668D-F81A-4ECF-B18E-0722396A7392}" type="slidenum">
              <a:rPr lang="fr-FR" sz="1400"/>
              <a:pPr eaLnBrk="1" hangingPunct="1"/>
              <a:t>72</a:t>
            </a:fld>
            <a:endParaRPr lang="fr-FR" sz="1400"/>
          </a:p>
        </p:txBody>
      </p:sp>
      <p:pic>
        <p:nvPicPr>
          <p:cNvPr id="145417" name="Picture 10" descr="Screen shot 2012-12-16 at 7.19.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276600"/>
            <a:ext cx="6662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8" name="Picture 11" descr="Screen shot 2012-12-16 at 7.22.0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0"/>
            <a:ext cx="16811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9" name="TextBox 12"/>
          <p:cNvSpPr txBox="1">
            <a:spLocks noChangeArrowheads="1"/>
          </p:cNvSpPr>
          <p:nvPr/>
        </p:nvSpPr>
        <p:spPr bwMode="auto">
          <a:xfrm>
            <a:off x="228600" y="4629150"/>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u-quak density in proton polarized in x-direction</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2"/>
          <p:cNvSpPr>
            <a:spLocks noGrp="1"/>
          </p:cNvSpPr>
          <p:nvPr>
            <p:ph idx="1"/>
          </p:nvPr>
        </p:nvSpPr>
        <p:spPr>
          <a:xfrm>
            <a:off x="762000" y="152400"/>
            <a:ext cx="6324600" cy="1600200"/>
          </a:xfrm>
        </p:spPr>
        <p:txBody>
          <a:bodyPr/>
          <a:lstStyle/>
          <a:p>
            <a:pPr marL="0" indent="0">
              <a:buFontTx/>
              <a:buNone/>
            </a:pPr>
            <a:r>
              <a:rPr lang="en-US" smtClean="0">
                <a:ea typeface="ＭＳ Ｐゴシック" pitchFamily="34" charset="-128"/>
              </a:rPr>
              <a:t>Medium effects: SIDIS vs DY</a:t>
            </a:r>
          </a:p>
        </p:txBody>
      </p:sp>
      <p:sp>
        <p:nvSpPr>
          <p:cNvPr id="1464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FEA030D-2504-4780-ABF8-3C3512B15D39}" type="slidenum">
              <a:rPr lang="en-US" sz="1400"/>
              <a:pPr eaLnBrk="1" hangingPunct="1"/>
              <a:t>73</a:t>
            </a:fld>
            <a:endParaRPr lang="en-US" sz="1400"/>
          </a:p>
        </p:txBody>
      </p:sp>
      <p:pic>
        <p:nvPicPr>
          <p:cNvPr id="146436" name="Picture 5" descr="Screen shot 2013-05-21 at 4.47.0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447800"/>
            <a:ext cx="38100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6" descr="Screen shot 2013-05-21 at 4.47.2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434340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Rectangle 1"/>
          <p:cNvSpPr>
            <a:spLocks noChangeArrowheads="1"/>
          </p:cNvSpPr>
          <p:nvPr/>
        </p:nvSpPr>
        <p:spPr bwMode="auto">
          <a:xfrm>
            <a:off x="914400" y="4800600"/>
            <a:ext cx="7696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r>
              <a:rPr lang="en-US" sz="1400"/>
              <a:t>Do quarks and gluons play any role in the understanding of nuclear forces?</a:t>
            </a:r>
          </a:p>
          <a:p>
            <a:pPr marL="285750" indent="-285750">
              <a:buFont typeface="Arial" pitchFamily="34" charset="0"/>
              <a:buChar char="•"/>
            </a:pPr>
            <a:r>
              <a:rPr lang="en-US" sz="1400"/>
              <a:t>Can the model of nuclear forces be replaced by a fundamental theory based on the strong interaction between quarks and gluons?</a:t>
            </a:r>
          </a:p>
          <a:p>
            <a:pPr marL="285750" indent="-285750">
              <a:buFont typeface="Arial" pitchFamily="34" charset="0"/>
              <a:buChar char="•"/>
            </a:pPr>
            <a:r>
              <a:rPr lang="en-US" sz="1400"/>
              <a:t>Is confinement influenced by the nuclear medium?</a:t>
            </a:r>
          </a:p>
          <a:p>
            <a:pPr marL="285750" indent="-285750">
              <a:buFont typeface="Arial" pitchFamily="34" charset="0"/>
              <a:buChar char="•"/>
            </a:pPr>
            <a:r>
              <a:rPr lang="en-US" sz="1400"/>
              <a:t>Do nucleons change their internal properties when embedded in a nucleus?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0175" y="0"/>
            <a:ext cx="13716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0" y="566738"/>
            <a:ext cx="9144000" cy="990600"/>
          </a:xfrm>
          <a:prstGeom prst="rect">
            <a:avLst/>
          </a:prstGeom>
          <a:noFill/>
          <a:ln w="9525">
            <a:noFill/>
            <a:miter lim="800000"/>
            <a:headEnd/>
            <a:tailEnd/>
          </a:ln>
          <a:effectLst/>
        </p:spPr>
        <p:txBody>
          <a:bodyPr anchor="ctr"/>
          <a:lstStyle/>
          <a:p>
            <a:pPr algn="ctr"/>
            <a:r>
              <a:rPr lang="en-US" sz="4000">
                <a:effectLst>
                  <a:outerShdw blurRad="38100" dist="38100" dir="2700000" algn="tl">
                    <a:srgbClr val="C0C0C0"/>
                  </a:outerShdw>
                </a:effectLst>
              </a:rPr>
              <a:t> </a:t>
            </a:r>
            <a:endParaRPr lang="en-GB" sz="4000">
              <a:effectLst>
                <a:outerShdw blurRad="38100" dist="38100" dir="2700000" algn="tl">
                  <a:srgbClr val="C0C0C0"/>
                </a:outerShdw>
              </a:effectLst>
            </a:endParaRPr>
          </a:p>
        </p:txBody>
      </p:sp>
      <p:sp>
        <p:nvSpPr>
          <p:cNvPr id="147460" name="Rectangle 4"/>
          <p:cNvSpPr>
            <a:spLocks noChangeArrowheads="1"/>
          </p:cNvSpPr>
          <p:nvPr/>
        </p:nvSpPr>
        <p:spPr bwMode="auto">
          <a:xfrm>
            <a:off x="4140200" y="1773238"/>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latin typeface="Calibri" pitchFamily="34" charset="0"/>
            </a:endParaRPr>
          </a:p>
        </p:txBody>
      </p:sp>
      <p:sp>
        <p:nvSpPr>
          <p:cNvPr id="147461" name="Text Box 5"/>
          <p:cNvSpPr txBox="1">
            <a:spLocks noChangeArrowheads="1"/>
          </p:cNvSpPr>
          <p:nvPr/>
        </p:nvSpPr>
        <p:spPr bwMode="auto">
          <a:xfrm>
            <a:off x="376238" y="660876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600">
              <a:latin typeface="Calibri" pitchFamily="34" charset="0"/>
            </a:endParaRPr>
          </a:p>
        </p:txBody>
      </p:sp>
      <p:sp>
        <p:nvSpPr>
          <p:cNvPr id="147462" name="Rectangle 2"/>
          <p:cNvSpPr>
            <a:spLocks noChangeArrowheads="1"/>
          </p:cNvSpPr>
          <p:nvPr/>
        </p:nvSpPr>
        <p:spPr bwMode="auto">
          <a:xfrm>
            <a:off x="2195513" y="1338263"/>
            <a:ext cx="15128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latin typeface="Calibri" pitchFamily="34" charset="0"/>
            </a:endParaRPr>
          </a:p>
        </p:txBody>
      </p:sp>
      <p:sp>
        <p:nvSpPr>
          <p:cNvPr id="8" name="Rectangle 3"/>
          <p:cNvSpPr>
            <a:spLocks noChangeArrowheads="1"/>
          </p:cNvSpPr>
          <p:nvPr/>
        </p:nvSpPr>
        <p:spPr bwMode="auto">
          <a:xfrm>
            <a:off x="0" y="708025"/>
            <a:ext cx="9144000" cy="990600"/>
          </a:xfrm>
          <a:prstGeom prst="rect">
            <a:avLst/>
          </a:prstGeom>
          <a:noFill/>
          <a:ln w="9525">
            <a:noFill/>
            <a:miter lim="800000"/>
            <a:headEnd/>
            <a:tailEnd/>
          </a:ln>
          <a:effectLst/>
        </p:spPr>
        <p:txBody>
          <a:bodyPr anchor="ctr"/>
          <a:lstStyle/>
          <a:p>
            <a:pPr algn="ctr"/>
            <a:r>
              <a:rPr lang="en-US" sz="4000">
                <a:effectLst>
                  <a:outerShdw blurRad="38100" dist="38100" dir="2700000" algn="tl">
                    <a:srgbClr val="C0C0C0"/>
                  </a:outerShdw>
                </a:effectLst>
              </a:rPr>
              <a:t> </a:t>
            </a:r>
            <a:endParaRPr lang="en-GB" sz="4000">
              <a:effectLst>
                <a:outerShdw blurRad="38100" dist="38100" dir="2700000" algn="tl">
                  <a:srgbClr val="C0C0C0"/>
                </a:outerShdw>
              </a:effectLst>
            </a:endParaRPr>
          </a:p>
        </p:txBody>
      </p:sp>
      <p:sp>
        <p:nvSpPr>
          <p:cNvPr id="147464" name="Rectangle 4"/>
          <p:cNvSpPr>
            <a:spLocks noChangeArrowheads="1"/>
          </p:cNvSpPr>
          <p:nvPr/>
        </p:nvSpPr>
        <p:spPr bwMode="auto">
          <a:xfrm>
            <a:off x="4140200" y="1914525"/>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latin typeface="Calibri" pitchFamily="34" charset="0"/>
            </a:endParaRPr>
          </a:p>
        </p:txBody>
      </p:sp>
      <p:sp>
        <p:nvSpPr>
          <p:cNvPr id="147465" name="Text Box 5"/>
          <p:cNvSpPr txBox="1">
            <a:spLocks noChangeArrowheads="1"/>
          </p:cNvSpPr>
          <p:nvPr/>
        </p:nvSpPr>
        <p:spPr bwMode="auto">
          <a:xfrm>
            <a:off x="376238" y="675005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600">
              <a:latin typeface="Calibri" pitchFamily="34" charset="0"/>
            </a:endParaRPr>
          </a:p>
        </p:txBody>
      </p:sp>
      <p:sp>
        <p:nvSpPr>
          <p:cNvPr id="11" name="TextBox 6"/>
          <p:cNvSpPr txBox="1">
            <a:spLocks noChangeArrowheads="1"/>
          </p:cNvSpPr>
          <p:nvPr/>
        </p:nvSpPr>
        <p:spPr bwMode="auto">
          <a:xfrm>
            <a:off x="990600" y="5943600"/>
            <a:ext cx="7010400" cy="400050"/>
          </a:xfrm>
          <a:prstGeom prst="rect">
            <a:avLst/>
          </a:prstGeom>
          <a:noFill/>
          <a:ln w="9525">
            <a:solidFill>
              <a:schemeClr val="accent6">
                <a:lumMod val="40000"/>
                <a:lumOff val="60000"/>
              </a:schemeClr>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latin typeface="Tahoma" pitchFamily="34" charset="0"/>
                <a:cs typeface="Tahoma" pitchFamily="34" charset="0"/>
              </a:rPr>
              <a:t>Relative sign</a:t>
            </a:r>
            <a:r>
              <a:rPr lang="en-US" sz="1800">
                <a:cs typeface="Tahoma" pitchFamily="34" charset="0"/>
              </a:rPr>
              <a:t> </a:t>
            </a:r>
            <a:r>
              <a:rPr lang="en-US" sz="1800">
                <a:latin typeface="Times New Roman" pitchFamily="18" charset="0"/>
                <a:cs typeface="Tahoma" pitchFamily="34" charset="0"/>
              </a:rPr>
              <a:t>H</a:t>
            </a:r>
            <a:r>
              <a:rPr lang="en-US" sz="1800" baseline="-25000">
                <a:latin typeface="Times New Roman" pitchFamily="18" charset="0"/>
                <a:cs typeface="Tahoma" pitchFamily="34" charset="0"/>
              </a:rPr>
              <a:t>1</a:t>
            </a:r>
            <a:r>
              <a:rPr lang="en-US" sz="1800" baseline="30000">
                <a:latin typeface="Times New Roman" pitchFamily="18" charset="0"/>
                <a:cs typeface="Times New Roman" pitchFamily="18" charset="0"/>
              </a:rPr>
              <a:t>┴</a:t>
            </a:r>
            <a:r>
              <a:rPr lang="en-US" sz="1800">
                <a:latin typeface="Times New Roman" pitchFamily="18" charset="0"/>
                <a:cs typeface="Times New Roman" pitchFamily="18" charset="0"/>
              </a:rPr>
              <a:t> </a:t>
            </a:r>
            <a:r>
              <a:rPr lang="en-US" sz="2000" baseline="30000">
                <a:latin typeface="Tahoma" pitchFamily="34" charset="0"/>
                <a:cs typeface="Tahoma" pitchFamily="34" charset="0"/>
              </a:rPr>
              <a:t>fav</a:t>
            </a:r>
            <a:r>
              <a:rPr lang="en-US" sz="1800">
                <a:cs typeface="Tahoma" pitchFamily="34" charset="0"/>
              </a:rPr>
              <a:t> / </a:t>
            </a:r>
            <a:r>
              <a:rPr lang="en-US" sz="1800">
                <a:latin typeface="Times New Roman" pitchFamily="18" charset="0"/>
                <a:cs typeface="Tahoma" pitchFamily="34" charset="0"/>
              </a:rPr>
              <a:t>H</a:t>
            </a:r>
            <a:r>
              <a:rPr lang="en-US" sz="1800" baseline="-25000">
                <a:latin typeface="Times New Roman" pitchFamily="18" charset="0"/>
                <a:cs typeface="Tahoma" pitchFamily="34" charset="0"/>
              </a:rPr>
              <a:t>1</a:t>
            </a:r>
            <a:r>
              <a:rPr lang="en-US" sz="1800" baseline="30000">
                <a:latin typeface="Times New Roman" pitchFamily="18" charset="0"/>
                <a:cs typeface="Times New Roman" pitchFamily="18" charset="0"/>
              </a:rPr>
              <a:t>┴</a:t>
            </a:r>
            <a:r>
              <a:rPr lang="en-US" sz="1800">
                <a:latin typeface="Times New Roman" pitchFamily="18" charset="0"/>
                <a:cs typeface="Times New Roman" pitchFamily="18" charset="0"/>
              </a:rPr>
              <a:t> </a:t>
            </a:r>
            <a:r>
              <a:rPr lang="en-US" sz="2000" baseline="30000">
                <a:latin typeface="Tahoma" pitchFamily="34" charset="0"/>
                <a:cs typeface="Tahoma" pitchFamily="34" charset="0"/>
              </a:rPr>
              <a:t>unfav</a:t>
            </a:r>
            <a:r>
              <a:rPr lang="en-US" sz="1800">
                <a:cs typeface="Tahoma" pitchFamily="34" charset="0"/>
              </a:rPr>
              <a:t>  </a:t>
            </a:r>
            <a:r>
              <a:rPr lang="en-US" sz="2000">
                <a:latin typeface="Tahoma" pitchFamily="34" charset="0"/>
                <a:cs typeface="Tahoma" pitchFamily="34" charset="0"/>
              </a:rPr>
              <a:t>for </a:t>
            </a:r>
            <a:r>
              <a:rPr lang="en-US" sz="2000">
                <a:latin typeface="Symbol" pitchFamily="18" charset="2"/>
              </a:rPr>
              <a:t>p</a:t>
            </a:r>
            <a:r>
              <a:rPr lang="en-US" sz="2000">
                <a:latin typeface="Tahoma" pitchFamily="34" charset="0"/>
                <a:cs typeface="Tahoma" pitchFamily="34" charset="0"/>
              </a:rPr>
              <a:t> and K inconsistent</a:t>
            </a:r>
          </a:p>
        </p:txBody>
      </p:sp>
      <p:pic>
        <p:nvPicPr>
          <p:cNvPr id="147467" name="Picture 7" descr="cos2f_pionka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27088"/>
            <a:ext cx="6559550"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8" name="Picture 17" descr="formula.jpg"/>
          <p:cNvPicPr>
            <a:picLocks noChangeAspect="1"/>
          </p:cNvPicPr>
          <p:nvPr/>
        </p:nvPicPr>
        <p:blipFill>
          <a:blip r:embed="rId5">
            <a:extLst>
              <a:ext uri="{28A0092B-C50C-407E-A947-70E740481C1C}">
                <a14:useLocalDpi xmlns:a14="http://schemas.microsoft.com/office/drawing/2010/main" val="0"/>
              </a:ext>
            </a:extLst>
          </a:blip>
          <a:srcRect b="55063"/>
          <a:stretch>
            <a:fillRect/>
          </a:stretch>
        </p:blipFill>
        <p:spPr bwMode="auto">
          <a:xfrm>
            <a:off x="1282700" y="5105400"/>
            <a:ext cx="26035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9" name="Right Arrow 22"/>
          <p:cNvSpPr>
            <a:spLocks noChangeArrowheads="1"/>
          </p:cNvSpPr>
          <p:nvPr/>
        </p:nvSpPr>
        <p:spPr bwMode="auto">
          <a:xfrm>
            <a:off x="4178300" y="5410200"/>
            <a:ext cx="609600" cy="228600"/>
          </a:xfrm>
          <a:prstGeom prst="rightArrow">
            <a:avLst>
              <a:gd name="adj1" fmla="val 13315"/>
              <a:gd name="adj2" fmla="val 50000"/>
            </a:avLst>
          </a:prstGeom>
          <a:solidFill>
            <a:schemeClr val="tx1"/>
          </a:solidFill>
          <a:ln w="9525">
            <a:solidFill>
              <a:schemeClr val="tx1"/>
            </a:solidFill>
            <a:round/>
            <a:headEnd/>
            <a:tailEnd/>
          </a:ln>
        </p:spPr>
        <p:txBody>
          <a:bodyPr/>
          <a:lstStyle/>
          <a:p>
            <a:endParaRPr lang="it-IT" sz="1800"/>
          </a:p>
        </p:txBody>
      </p:sp>
      <p:sp>
        <p:nvSpPr>
          <p:cNvPr id="147470" name="TextBox 23"/>
          <p:cNvSpPr txBox="1">
            <a:spLocks noChangeArrowheads="1"/>
          </p:cNvSpPr>
          <p:nvPr/>
        </p:nvSpPr>
        <p:spPr bwMode="auto">
          <a:xfrm>
            <a:off x="4254500" y="5029200"/>
            <a:ext cx="373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b="1">
                <a:solidFill>
                  <a:srgbClr val="FF0000"/>
                </a:solidFill>
              </a:rPr>
              <a:t>?</a:t>
            </a:r>
          </a:p>
        </p:txBody>
      </p:sp>
      <p:sp>
        <p:nvSpPr>
          <p:cNvPr id="16" name="Rectangle 15"/>
          <p:cNvSpPr/>
          <p:nvPr/>
        </p:nvSpPr>
        <p:spPr bwMode="auto">
          <a:xfrm>
            <a:off x="990600" y="4953000"/>
            <a:ext cx="7010400" cy="838200"/>
          </a:xfrm>
          <a:prstGeom prst="rect">
            <a:avLst/>
          </a:prstGeom>
          <a:noFill/>
          <a:ln w="9525" cap="flat" cmpd="sng" algn="ctr">
            <a:solidFill>
              <a:schemeClr val="accent6">
                <a:lumMod val="40000"/>
                <a:lumOff val="60000"/>
              </a:schemeClr>
            </a:solidFill>
            <a:prstDash val="solid"/>
            <a:round/>
            <a:headEnd type="none" w="med" len="med"/>
            <a:tailEnd type="none" w="med" len="med"/>
          </a:ln>
          <a:effectLst/>
        </p:spPr>
        <p:txBody>
          <a:bodyPr/>
          <a:lstStyle/>
          <a:p>
            <a:pPr>
              <a:defRPr/>
            </a:pPr>
            <a:endParaRPr lang="en-US" sz="1800">
              <a:latin typeface="Arial" charset="0"/>
              <a:ea typeface="+mn-ea"/>
            </a:endParaRPr>
          </a:p>
        </p:txBody>
      </p:sp>
      <p:sp>
        <p:nvSpPr>
          <p:cNvPr id="17" name="Rectangle 9"/>
          <p:cNvSpPr>
            <a:spLocks noChangeArrowheads="1"/>
          </p:cNvSpPr>
          <p:nvPr/>
        </p:nvSpPr>
        <p:spPr bwMode="auto">
          <a:xfrm>
            <a:off x="617538" y="5257800"/>
            <a:ext cx="144462" cy="171450"/>
          </a:xfrm>
          <a:prstGeom prst="rect">
            <a:avLst/>
          </a:prstGeom>
          <a:solidFill>
            <a:schemeClr val="accent6">
              <a:lumMod val="40000"/>
              <a:lumOff val="60000"/>
            </a:schemeClr>
          </a:solidFill>
          <a:ln w="9525">
            <a:noFill/>
            <a:miter lim="800000"/>
            <a:headEnd/>
            <a:tailEnd/>
          </a:ln>
          <a:effectLst>
            <a:outerShdw blurRad="63500" dist="107763" dir="2700000" algn="ctr" rotWithShape="0">
              <a:schemeClr val="bg2">
                <a:alpha val="50000"/>
              </a:schemeClr>
            </a:outerShdw>
          </a:effectLst>
        </p:spPr>
        <p:txBody>
          <a:bodyPr anchor="ctr">
            <a:spAutoFit/>
          </a:bodyPr>
          <a:lstStyle/>
          <a:p>
            <a:pPr>
              <a:defRPr/>
            </a:pPr>
            <a:endParaRPr lang="en-US" sz="1800">
              <a:latin typeface="Arial" charset="0"/>
              <a:ea typeface="+mn-ea"/>
            </a:endParaRPr>
          </a:p>
        </p:txBody>
      </p:sp>
      <p:sp>
        <p:nvSpPr>
          <p:cNvPr id="18" name="Rectangle 9"/>
          <p:cNvSpPr>
            <a:spLocks noChangeArrowheads="1"/>
          </p:cNvSpPr>
          <p:nvPr/>
        </p:nvSpPr>
        <p:spPr bwMode="auto">
          <a:xfrm>
            <a:off x="609600" y="6096000"/>
            <a:ext cx="144463" cy="171450"/>
          </a:xfrm>
          <a:prstGeom prst="rect">
            <a:avLst/>
          </a:prstGeom>
          <a:solidFill>
            <a:schemeClr val="accent6">
              <a:lumMod val="40000"/>
              <a:lumOff val="60000"/>
            </a:schemeClr>
          </a:solidFill>
          <a:ln w="9525">
            <a:noFill/>
            <a:miter lim="800000"/>
            <a:headEnd/>
            <a:tailEnd/>
          </a:ln>
          <a:effectLst>
            <a:outerShdw blurRad="63500" dist="107763" dir="2700000" algn="ctr" rotWithShape="0">
              <a:schemeClr val="bg2">
                <a:alpha val="50000"/>
              </a:schemeClr>
            </a:outerShdw>
          </a:effectLst>
        </p:spPr>
        <p:txBody>
          <a:bodyPr anchor="ctr">
            <a:spAutoFit/>
          </a:bodyPr>
          <a:lstStyle/>
          <a:p>
            <a:pPr>
              <a:defRPr/>
            </a:pPr>
            <a:endParaRPr lang="en-US" sz="1800">
              <a:latin typeface="Arial" charset="0"/>
              <a:ea typeface="+mn-ea"/>
            </a:endParaRPr>
          </a:p>
        </p:txBody>
      </p:sp>
      <p:pic>
        <p:nvPicPr>
          <p:cNvPr id="147474" name="Picture 16"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5192713"/>
            <a:ext cx="255587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
          <p:cNvSpPr txBox="1">
            <a:spLocks noChangeArrowheads="1"/>
          </p:cNvSpPr>
          <p:nvPr/>
        </p:nvSpPr>
        <p:spPr bwMode="auto">
          <a:xfrm>
            <a:off x="457200" y="152400"/>
            <a:ext cx="5486400" cy="563563"/>
          </a:xfrm>
          <a:prstGeom prst="rect">
            <a:avLst/>
          </a:prstGeom>
          <a:noFill/>
          <a:ln w="9525">
            <a:noFill/>
            <a:miter lim="800000"/>
            <a:headEnd/>
            <a:tailEnd/>
          </a:ln>
        </p:spPr>
        <p:txBody>
          <a:bodyPr anchor="ctr"/>
          <a:lstStyle/>
          <a:p>
            <a:pPr algn="ctr">
              <a:defRPr/>
            </a:pPr>
            <a:r>
              <a:rPr lang="en-US" sz="3200" kern="0">
                <a:solidFill>
                  <a:schemeClr val="tx2"/>
                </a:solidFill>
                <a:latin typeface="+mj-lt"/>
                <a:ea typeface="ＭＳ Ｐゴシック" charset="-128"/>
                <a:cs typeface="ＭＳ Ｐゴシック" charset="-128"/>
              </a:rPr>
              <a:t>Kaon &lt;cos2</a:t>
            </a:r>
            <a:r>
              <a:rPr lang="en-US" sz="3200" kern="0">
                <a:solidFill>
                  <a:schemeClr val="tx2"/>
                </a:solidFill>
                <a:latin typeface="Symbol" charset="2"/>
                <a:ea typeface="ＭＳ Ｐゴシック" charset="-128"/>
                <a:cs typeface="ＭＳ Ｐゴシック" charset="-128"/>
              </a:rPr>
              <a:t>f</a:t>
            </a:r>
            <a:r>
              <a:rPr lang="en-US" sz="3200" kern="0">
                <a:solidFill>
                  <a:schemeClr val="tx2"/>
                </a:solidFill>
                <a:latin typeface="+mj-lt"/>
                <a:ea typeface="ＭＳ Ｐゴシック" charset="-128"/>
                <a:cs typeface="ＭＳ Ｐゴシック" charset="-128"/>
              </a:rPr>
              <a:t>&gt; @ HERMES</a:t>
            </a:r>
            <a:endParaRPr lang="en-US" sz="3200" kern="0" dirty="0">
              <a:solidFill>
                <a:schemeClr val="tx2"/>
              </a:solidFill>
              <a:latin typeface="+mj-lt"/>
              <a:ea typeface="ＭＳ Ｐゴシック" charset="-128"/>
              <a:cs typeface="ＭＳ Ｐゴシック" charset="-128"/>
            </a:endParaRPr>
          </a:p>
        </p:txBody>
      </p:sp>
      <p:pic>
        <p:nvPicPr>
          <p:cNvPr id="14747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6900" y="3302000"/>
            <a:ext cx="21971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7" name="Slide Number Placeholder 20"/>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E9CB6F6-DC1E-42A8-BD25-4D9BAFD3BFC9}" type="slidenum">
              <a:rPr lang="en-US" sz="1400"/>
              <a:pPr eaLnBrk="1" hangingPunct="1"/>
              <a:t>74</a:t>
            </a:fld>
            <a:endParaRPr lang="en-US" sz="1400"/>
          </a:p>
        </p:txBody>
      </p:sp>
      <p:sp>
        <p:nvSpPr>
          <p:cNvPr id="147478" name="Footer Placeholder 2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23" name="TextBox 22"/>
          <p:cNvSpPr txBox="1">
            <a:spLocks noChangeArrowheads="1"/>
          </p:cNvSpPr>
          <p:nvPr/>
        </p:nvSpPr>
        <p:spPr bwMode="auto">
          <a:xfrm>
            <a:off x="6096000" y="4191000"/>
            <a:ext cx="2895600" cy="708025"/>
          </a:xfrm>
          <a:prstGeom prst="rect">
            <a:avLst/>
          </a:prstGeom>
          <a:solidFill>
            <a:srgbClr val="FFFF00"/>
          </a:solidFill>
          <a:ln w="9525">
            <a:solidFill>
              <a:srgbClr val="FF0000"/>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ja-JP" altLang="en-US" sz="2000"/>
              <a:t>“</a:t>
            </a:r>
            <a:r>
              <a:rPr lang="en-US" altLang="ja-JP" sz="2000"/>
              <a:t>Kaon  puzzle</a:t>
            </a:r>
            <a:r>
              <a:rPr lang="ja-JP" altLang="en-US" sz="2000"/>
              <a:t>”</a:t>
            </a:r>
            <a:r>
              <a:rPr lang="en-US" altLang="ja-JP" sz="2000"/>
              <a:t> in</a:t>
            </a:r>
          </a:p>
          <a:p>
            <a:pPr eaLnBrk="1" hangingPunct="1"/>
            <a:r>
              <a:rPr lang="en-US" sz="2000"/>
              <a:t> spin-orbit correlations</a:t>
            </a:r>
          </a:p>
        </p:txBody>
      </p:sp>
      <p:pic>
        <p:nvPicPr>
          <p:cNvPr id="147480" name="Picture 10"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7467600" y="1697038"/>
            <a:ext cx="11430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a:spLocks noChangeArrowheads="1"/>
          </p:cNvSpPr>
          <p:nvPr/>
        </p:nvSpPr>
        <p:spPr bwMode="auto">
          <a:xfrm>
            <a:off x="8763000" y="228600"/>
            <a:ext cx="304800" cy="304800"/>
          </a:xfrm>
          <a:prstGeom prst="rect">
            <a:avLst/>
          </a:prstGeom>
          <a:noFill/>
          <a:ln w="254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cxnSp>
        <p:nvCxnSpPr>
          <p:cNvPr id="27" name="Straight Connector 26"/>
          <p:cNvCxnSpPr>
            <a:cxnSpLocks noChangeShapeType="1"/>
          </p:cNvCxnSpPr>
          <p:nvPr/>
        </p:nvCxnSpPr>
        <p:spPr bwMode="auto">
          <a:xfrm flipH="1">
            <a:off x="8077200" y="533400"/>
            <a:ext cx="685800" cy="11430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8" descr="muldta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914400"/>
            <a:ext cx="21955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13" descr="preliminary_n_new.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6705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Title 1"/>
          <p:cNvSpPr>
            <a:spLocks noGrp="1"/>
          </p:cNvSpPr>
          <p:nvPr>
            <p:ph type="title"/>
          </p:nvPr>
        </p:nvSpPr>
        <p:spPr>
          <a:xfrm>
            <a:off x="38100" y="152400"/>
            <a:ext cx="8801100" cy="533400"/>
          </a:xfrm>
        </p:spPr>
        <p:txBody>
          <a:bodyPr/>
          <a:lstStyle/>
          <a:p>
            <a:r>
              <a:rPr lang="en-US" sz="3200" baseline="30000" smtClean="0">
                <a:solidFill>
                  <a:schemeClr val="tx1"/>
                </a:solidFill>
                <a:ea typeface="ＭＳ Ｐゴシック" pitchFamily="34" charset="-128"/>
              </a:rPr>
              <a:t>3</a:t>
            </a:r>
            <a:r>
              <a:rPr lang="en-US" sz="3200" smtClean="0">
                <a:solidFill>
                  <a:schemeClr val="tx1"/>
                </a:solidFill>
                <a:ea typeface="ＭＳ Ｐゴシック" pitchFamily="34" charset="-128"/>
              </a:rPr>
              <a:t>He Target Single-Spin Asymmetry in SIDIS</a:t>
            </a:r>
            <a:endParaRPr lang="en-US" sz="3200" b="1" smtClean="0">
              <a:solidFill>
                <a:srgbClr val="3366FF"/>
              </a:solidFill>
              <a:ea typeface="ＭＳ Ｐゴシック" pitchFamily="34" charset="-128"/>
            </a:endParaRPr>
          </a:p>
        </p:txBody>
      </p:sp>
      <p:graphicFrame>
        <p:nvGraphicFramePr>
          <p:cNvPr id="148482" name="Object 2"/>
          <p:cNvGraphicFramePr>
            <a:graphicFrameLocks noChangeAspect="1"/>
          </p:cNvGraphicFramePr>
          <p:nvPr/>
        </p:nvGraphicFramePr>
        <p:xfrm>
          <a:off x="6134100" y="2525713"/>
          <a:ext cx="2651125" cy="411162"/>
        </p:xfrm>
        <a:graphic>
          <a:graphicData uri="http://schemas.openxmlformats.org/presentationml/2006/ole">
            <mc:AlternateContent xmlns:mc="http://schemas.openxmlformats.org/markup-compatibility/2006">
              <mc:Choice xmlns:v="urn:schemas-microsoft-com:vml" Requires="v">
                <p:oleObj spid="_x0000_s148499" name="Equation" r:id="rId5" imgW="1473200" imgH="228600" progId="Equation.3">
                  <p:embed/>
                </p:oleObj>
              </mc:Choice>
              <mc:Fallback>
                <p:oleObj name="Equation" r:id="rId5" imgW="1473200" imgH="2286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4100" y="2525713"/>
                        <a:ext cx="265112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48487" name="Group 20"/>
          <p:cNvGrpSpPr>
            <a:grpSpLocks/>
          </p:cNvGrpSpPr>
          <p:nvPr/>
        </p:nvGrpSpPr>
        <p:grpSpPr bwMode="auto">
          <a:xfrm>
            <a:off x="6324600" y="3159125"/>
            <a:ext cx="2508250" cy="1462088"/>
            <a:chOff x="6324600" y="990600"/>
            <a:chExt cx="2508504" cy="1462445"/>
          </a:xfrm>
        </p:grpSpPr>
        <p:pic>
          <p:nvPicPr>
            <p:cNvPr id="148495" name="Picture 10" descr="states.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0696" y="990600"/>
              <a:ext cx="24323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6" name="TextBox 11"/>
            <p:cNvSpPr txBox="1">
              <a:spLocks noChangeArrowheads="1"/>
            </p:cNvSpPr>
            <p:nvPr/>
          </p:nvSpPr>
          <p:spPr bwMode="auto">
            <a:xfrm>
              <a:off x="6324600" y="2145268"/>
              <a:ext cx="25085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~87%          ~8%         ~1.5%   </a:t>
              </a:r>
            </a:p>
          </p:txBody>
        </p:sp>
      </p:grpSp>
      <p:graphicFrame>
        <p:nvGraphicFramePr>
          <p:cNvPr id="148483" name="Object 3"/>
          <p:cNvGraphicFramePr>
            <a:graphicFrameLocks noChangeAspect="1"/>
          </p:cNvGraphicFramePr>
          <p:nvPr/>
        </p:nvGraphicFramePr>
        <p:xfrm>
          <a:off x="6324600" y="4786313"/>
          <a:ext cx="2770188" cy="852487"/>
        </p:xfrm>
        <a:graphic>
          <a:graphicData uri="http://schemas.openxmlformats.org/presentationml/2006/ole">
            <mc:AlternateContent xmlns:mc="http://schemas.openxmlformats.org/markup-compatibility/2006">
              <mc:Choice xmlns:v="urn:schemas-microsoft-com:vml" Requires="v">
                <p:oleObj spid="_x0000_s148500" name="Equation" r:id="rId8" imgW="2133600" imgH="660400" progId="Equation.3">
                  <p:embed/>
                </p:oleObj>
              </mc:Choice>
              <mc:Fallback>
                <p:oleObj name="Equation" r:id="rId8" imgW="2133600" imgH="660400"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4786313"/>
                        <a:ext cx="277018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8488" name="TextBox 14"/>
          <p:cNvSpPr txBox="1">
            <a:spLocks noChangeArrowheads="1"/>
          </p:cNvSpPr>
          <p:nvPr/>
        </p:nvSpPr>
        <p:spPr bwMode="auto">
          <a:xfrm>
            <a:off x="4495800" y="1219200"/>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a:t>Preliminary</a:t>
            </a:r>
            <a:r>
              <a:rPr lang="en-US" b="1"/>
              <a:t> </a:t>
            </a:r>
          </a:p>
        </p:txBody>
      </p:sp>
      <p:sp>
        <p:nvSpPr>
          <p:cNvPr id="148489" name="Slide Number Placeholder 5"/>
          <p:cNvSpPr>
            <a:spLocks noGrp="1"/>
          </p:cNvSpPr>
          <p:nvPr>
            <p:ph type="sldNum" sz="quarter" idx="11"/>
          </p:nvPr>
        </p:nvSpPr>
        <p:spPr>
          <a:xfrm>
            <a:off x="8548688" y="6432550"/>
            <a:ext cx="549275"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BFFBF23-879E-4B0C-A86D-FADF40CFE2F1}" type="slidenum">
              <a:rPr lang="en-US" sz="1400"/>
              <a:pPr eaLnBrk="1" hangingPunct="1"/>
              <a:t>75</a:t>
            </a:fld>
            <a:endParaRPr lang="en-US" sz="1400"/>
          </a:p>
        </p:txBody>
      </p:sp>
      <p:sp>
        <p:nvSpPr>
          <p:cNvPr id="148490" name="Rectangle 12"/>
          <p:cNvSpPr>
            <a:spLocks noChangeArrowheads="1"/>
          </p:cNvSpPr>
          <p:nvPr/>
        </p:nvSpPr>
        <p:spPr bwMode="auto">
          <a:xfrm>
            <a:off x="609600" y="838200"/>
            <a:ext cx="166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3366FF"/>
                </a:solidFill>
              </a:rPr>
              <a:t>JLab E06-010</a:t>
            </a:r>
            <a:endParaRPr lang="en-US" sz="1800"/>
          </a:p>
        </p:txBody>
      </p:sp>
      <p:sp>
        <p:nvSpPr>
          <p:cNvPr id="148491" name="TextBox 15"/>
          <p:cNvSpPr txBox="1">
            <a:spLocks noChangeArrowheads="1"/>
          </p:cNvSpPr>
          <p:nvPr/>
        </p:nvSpPr>
        <p:spPr bwMode="auto">
          <a:xfrm>
            <a:off x="685800" y="5715000"/>
            <a:ext cx="6858000" cy="646113"/>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sz="1800" b="1"/>
              <a:t>Sivers </a:t>
            </a:r>
            <a:r>
              <a:rPr lang="en-US" sz="1800"/>
              <a:t>agree with global fit, and light-cone quark model.   </a:t>
            </a:r>
          </a:p>
          <a:p>
            <a:pPr eaLnBrk="1" hangingPunct="1">
              <a:buFont typeface="Arial" pitchFamily="34" charset="0"/>
              <a:buChar char="•"/>
            </a:pPr>
            <a:r>
              <a:rPr lang="en-US" sz="1800" b="1"/>
              <a:t>Collins </a:t>
            </a:r>
            <a:r>
              <a:rPr lang="en-US" sz="1800"/>
              <a:t>asymmetries for neutron are not large, except at x=0.34</a:t>
            </a:r>
          </a:p>
        </p:txBody>
      </p:sp>
      <p:sp>
        <p:nvSpPr>
          <p:cNvPr id="148492" name="Footer Placeholder 1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5" name="Rectangle 14"/>
          <p:cNvSpPr>
            <a:spLocks noChangeArrowheads="1"/>
          </p:cNvSpPr>
          <p:nvPr/>
        </p:nvSpPr>
        <p:spPr bwMode="auto">
          <a:xfrm>
            <a:off x="7467600" y="1828800"/>
            <a:ext cx="304800" cy="304800"/>
          </a:xfrm>
          <a:prstGeom prst="rect">
            <a:avLst/>
          </a:prstGeom>
          <a:noFill/>
          <a:ln w="25400">
            <a:solidFill>
              <a:srgbClr val="0000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sp>
        <p:nvSpPr>
          <p:cNvPr id="17" name="Rectangle 16"/>
          <p:cNvSpPr>
            <a:spLocks noChangeArrowheads="1"/>
          </p:cNvSpPr>
          <p:nvPr/>
        </p:nvSpPr>
        <p:spPr bwMode="auto">
          <a:xfrm>
            <a:off x="8534400" y="1828800"/>
            <a:ext cx="381000" cy="304800"/>
          </a:xfrm>
          <a:prstGeom prst="rect">
            <a:avLst/>
          </a:prstGeom>
          <a:noFill/>
          <a:ln w="254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4950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A6B12EA-B5D4-4D36-95F0-73FC09177679}" type="slidenum">
              <a:rPr lang="en-US" sz="1400"/>
              <a:pPr eaLnBrk="1" hangingPunct="1"/>
              <a:t>76</a:t>
            </a:fld>
            <a:endParaRPr lang="en-US" sz="1400"/>
          </a:p>
        </p:txBody>
      </p:sp>
      <p:grpSp>
        <p:nvGrpSpPr>
          <p:cNvPr id="149508" name="Group 47"/>
          <p:cNvGrpSpPr>
            <a:grpSpLocks/>
          </p:cNvGrpSpPr>
          <p:nvPr/>
        </p:nvGrpSpPr>
        <p:grpSpPr bwMode="auto">
          <a:xfrm>
            <a:off x="3505200" y="838200"/>
            <a:ext cx="5486400" cy="2286000"/>
            <a:chOff x="2208" y="528"/>
            <a:chExt cx="3456" cy="1440"/>
          </a:xfrm>
        </p:grpSpPr>
        <p:pic>
          <p:nvPicPr>
            <p:cNvPr id="149540"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 y="576"/>
              <a:ext cx="2586"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41" name="Rectangle 27"/>
            <p:cNvSpPr>
              <a:spLocks noChangeArrowheads="1"/>
            </p:cNvSpPr>
            <p:nvPr/>
          </p:nvSpPr>
          <p:spPr bwMode="auto">
            <a:xfrm>
              <a:off x="4896" y="528"/>
              <a:ext cx="76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a:latin typeface="Times" charset="0"/>
                </a:rPr>
                <a:t>BBS/LSS no OAM</a:t>
              </a:r>
            </a:p>
          </p:txBody>
        </p:sp>
        <p:sp>
          <p:nvSpPr>
            <p:cNvPr id="149542" name="Line 30"/>
            <p:cNvSpPr>
              <a:spLocks noChangeShapeType="1"/>
            </p:cNvSpPr>
            <p:nvPr/>
          </p:nvSpPr>
          <p:spPr bwMode="auto">
            <a:xfrm flipH="1">
              <a:off x="4464" y="720"/>
              <a:ext cx="5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149509" name="Group 42"/>
          <p:cNvGrpSpPr>
            <a:grpSpLocks/>
          </p:cNvGrpSpPr>
          <p:nvPr/>
        </p:nvGrpSpPr>
        <p:grpSpPr bwMode="auto">
          <a:xfrm>
            <a:off x="3657600" y="838200"/>
            <a:ext cx="4191000" cy="2286000"/>
            <a:chOff x="2208" y="528"/>
            <a:chExt cx="2640" cy="1440"/>
          </a:xfrm>
        </p:grpSpPr>
        <p:pic>
          <p:nvPicPr>
            <p:cNvPr id="149538"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528"/>
              <a:ext cx="264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39" name="Line 29"/>
            <p:cNvSpPr>
              <a:spLocks noChangeShapeType="1"/>
            </p:cNvSpPr>
            <p:nvPr/>
          </p:nvSpPr>
          <p:spPr bwMode="auto">
            <a:xfrm flipH="1">
              <a:off x="4224" y="1248"/>
              <a:ext cx="5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149510" name="Text Box 28"/>
          <p:cNvSpPr txBox="1">
            <a:spLocks noChangeArrowheads="1"/>
          </p:cNvSpPr>
          <p:nvPr/>
        </p:nvSpPr>
        <p:spPr bwMode="auto">
          <a:xfrm>
            <a:off x="7626350" y="1676400"/>
            <a:ext cx="151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a:latin typeface="Times" charset="0"/>
              </a:rPr>
              <a:t>BBS/LSS with OAM</a:t>
            </a:r>
          </a:p>
        </p:txBody>
      </p:sp>
      <p:sp>
        <p:nvSpPr>
          <p:cNvPr id="452610" name="Rectangle 2"/>
          <p:cNvSpPr>
            <a:spLocks noGrp="1" noChangeArrowheads="1"/>
          </p:cNvSpPr>
          <p:nvPr>
            <p:ph type="title" idx="4294967295"/>
          </p:nvPr>
        </p:nvSpPr>
        <p:spPr>
          <a:xfrm>
            <a:off x="0" y="115888"/>
            <a:ext cx="9020175" cy="474662"/>
          </a:xfrm>
        </p:spPr>
        <p:txBody>
          <a:bodyPr/>
          <a:lstStyle/>
          <a:p>
            <a:pPr eaLnBrk="1" hangingPunct="1">
              <a:defRPr/>
            </a:pPr>
            <a:r>
              <a:rPr lang="en-US" sz="3200">
                <a:effectLst>
                  <a:outerShdw blurRad="38100" dist="38100" dir="2700000" algn="tl">
                    <a:srgbClr val="DDDDDD"/>
                  </a:outerShdw>
                </a:effectLst>
              </a:rPr>
              <a:t>Quark longitudinal polarization</a:t>
            </a:r>
          </a:p>
        </p:txBody>
      </p:sp>
      <p:sp>
        <p:nvSpPr>
          <p:cNvPr id="149512" name="Rectangle 15"/>
          <p:cNvSpPr>
            <a:spLocks noChangeArrowheads="1"/>
          </p:cNvSpPr>
          <p:nvPr/>
        </p:nvSpPr>
        <p:spPr bwMode="auto">
          <a:xfrm>
            <a:off x="228600" y="5943600"/>
            <a:ext cx="8509000" cy="461963"/>
          </a:xfrm>
          <a:prstGeom prst="rect">
            <a:avLst/>
          </a:prstGeom>
          <a:solidFill>
            <a:srgbClr val="FFFF99"/>
          </a:solidFill>
          <a:ln w="9525">
            <a:solidFill>
              <a:schemeClr val="tx1"/>
            </a:solidFill>
            <a:miter lim="800000"/>
            <a:headEnd/>
            <a:tailEnd/>
          </a:ln>
        </p:spPr>
        <p:txBody>
          <a:bodyPr wrap="none">
            <a:spAutoFit/>
          </a:bodyPr>
          <a:lstStyle/>
          <a:p>
            <a:r>
              <a:rPr lang="en-US">
                <a:solidFill>
                  <a:schemeClr val="accent2"/>
                </a:solidFill>
              </a:rPr>
              <a:t>For given </a:t>
            </a:r>
            <a:r>
              <a:rPr lang="en-US">
                <a:solidFill>
                  <a:srgbClr val="CC3300"/>
                </a:solidFill>
              </a:rPr>
              <a:t>x</a:t>
            </a:r>
            <a:r>
              <a:rPr lang="en-US"/>
              <a:t> </a:t>
            </a:r>
            <a:r>
              <a:rPr lang="en-US">
                <a:solidFill>
                  <a:schemeClr val="accent2"/>
                </a:solidFill>
              </a:rPr>
              <a:t>the</a:t>
            </a:r>
            <a:r>
              <a:rPr lang="en-US"/>
              <a:t> </a:t>
            </a:r>
            <a:r>
              <a:rPr lang="en-US">
                <a:solidFill>
                  <a:srgbClr val="FE1402"/>
                </a:solidFill>
              </a:rPr>
              <a:t>sign</a:t>
            </a:r>
            <a:r>
              <a:rPr lang="en-US"/>
              <a:t> </a:t>
            </a:r>
            <a:r>
              <a:rPr lang="en-US">
                <a:solidFill>
                  <a:schemeClr val="accent2"/>
                </a:solidFill>
              </a:rPr>
              <a:t>of the polarization is changing at large </a:t>
            </a:r>
            <a:r>
              <a:rPr lang="en-US">
                <a:solidFill>
                  <a:srgbClr val="CC3300"/>
                </a:solidFill>
              </a:rPr>
              <a:t>k</a:t>
            </a:r>
            <a:r>
              <a:rPr lang="en-US" baseline="-25000">
                <a:solidFill>
                  <a:srgbClr val="CC3300"/>
                </a:solidFill>
              </a:rPr>
              <a:t>T</a:t>
            </a:r>
          </a:p>
        </p:txBody>
      </p:sp>
      <p:grpSp>
        <p:nvGrpSpPr>
          <p:cNvPr id="149513" name="Group 16"/>
          <p:cNvGrpSpPr>
            <a:grpSpLocks/>
          </p:cNvGrpSpPr>
          <p:nvPr/>
        </p:nvGrpSpPr>
        <p:grpSpPr bwMode="auto">
          <a:xfrm>
            <a:off x="228600" y="838200"/>
            <a:ext cx="2895600" cy="1447800"/>
            <a:chOff x="144" y="1488"/>
            <a:chExt cx="2711" cy="912"/>
          </a:xfrm>
        </p:grpSpPr>
        <p:pic>
          <p:nvPicPr>
            <p:cNvPr id="149534"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1488"/>
              <a:ext cx="32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5" name="Picture 18"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528" y="1584"/>
              <a:ext cx="225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6"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5" y="2001"/>
              <a:ext cx="52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7" name="Picture 20"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528" y="2064"/>
              <a:ext cx="232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2639" name="Text Box 31"/>
          <p:cNvSpPr txBox="1">
            <a:spLocks noChangeArrowheads="1"/>
          </p:cNvSpPr>
          <p:nvPr/>
        </p:nvSpPr>
        <p:spPr bwMode="auto">
          <a:xfrm>
            <a:off x="-31750" y="2438400"/>
            <a:ext cx="4146550" cy="461963"/>
          </a:xfrm>
          <a:prstGeom prst="rect">
            <a:avLst/>
          </a:prstGeom>
          <a:noFill/>
          <a:ln w="9525">
            <a:noFill/>
            <a:miter lim="800000"/>
            <a:headEnd/>
            <a:tailEnd/>
          </a:ln>
          <a:effectLst/>
        </p:spPr>
        <p:txBody>
          <a:bodyPr>
            <a:spAutoFit/>
          </a:bodyPr>
          <a:lstStyle/>
          <a:p>
            <a:pPr eaLnBrk="0" hangingPunct="0">
              <a:defRPr/>
            </a:pPr>
            <a:r>
              <a:rPr lang="en-US" sz="1200" b="1" dirty="0">
                <a:latin typeface="+mj-lt"/>
                <a:ea typeface="+mn-ea"/>
              </a:rPr>
              <a:t>Effect of the orbital motion on the q- may be significant  (</a:t>
            </a:r>
            <a:r>
              <a:rPr lang="en-US" sz="1200" b="1" dirty="0" err="1">
                <a:latin typeface="+mj-lt"/>
                <a:ea typeface="+mn-ea"/>
              </a:rPr>
              <a:t>H.A.,S.Brodsky</a:t>
            </a:r>
            <a:r>
              <a:rPr lang="en-US" sz="1200" b="1" dirty="0">
                <a:latin typeface="+mj-lt"/>
                <a:ea typeface="+mn-ea"/>
              </a:rPr>
              <a:t>, </a:t>
            </a:r>
            <a:r>
              <a:rPr lang="en-US" sz="1200" b="1" dirty="0" err="1">
                <a:latin typeface="+mj-lt"/>
                <a:ea typeface="+mn-ea"/>
              </a:rPr>
              <a:t>A.Deur,F.Yuan</a:t>
            </a:r>
            <a:r>
              <a:rPr lang="en-US" sz="1200" b="1" dirty="0">
                <a:latin typeface="+mj-lt"/>
                <a:ea typeface="+mn-ea"/>
              </a:rPr>
              <a:t> 2007)</a:t>
            </a:r>
          </a:p>
        </p:txBody>
      </p:sp>
      <p:grpSp>
        <p:nvGrpSpPr>
          <p:cNvPr id="149515" name="Group 43"/>
          <p:cNvGrpSpPr>
            <a:grpSpLocks/>
          </p:cNvGrpSpPr>
          <p:nvPr/>
        </p:nvGrpSpPr>
        <p:grpSpPr bwMode="auto">
          <a:xfrm>
            <a:off x="3962400" y="3124200"/>
            <a:ext cx="5181600" cy="2806700"/>
            <a:chOff x="2496" y="1968"/>
            <a:chExt cx="3264" cy="1768"/>
          </a:xfrm>
        </p:grpSpPr>
        <p:pic>
          <p:nvPicPr>
            <p:cNvPr id="14953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6" y="1968"/>
              <a:ext cx="3168"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31" name="Text Box 32"/>
            <p:cNvSpPr txBox="1">
              <a:spLocks noChangeArrowheads="1"/>
            </p:cNvSpPr>
            <p:nvPr/>
          </p:nvSpPr>
          <p:spPr bwMode="auto">
            <a:xfrm>
              <a:off x="3264" y="2077"/>
              <a:ext cx="535" cy="2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solidFill>
                    <a:srgbClr val="FFFF66"/>
                  </a:solidFill>
                  <a:latin typeface="Symbol" pitchFamily="18" charset="2"/>
                </a:rPr>
                <a:t>D</a:t>
              </a:r>
              <a:r>
                <a:rPr lang="en-US">
                  <a:solidFill>
                    <a:srgbClr val="FFFF66"/>
                  </a:solidFill>
                </a:rPr>
                <a:t>u/u</a:t>
              </a:r>
            </a:p>
          </p:txBody>
        </p:sp>
        <p:sp>
          <p:nvSpPr>
            <p:cNvPr id="149532" name="Rectangle 37"/>
            <p:cNvSpPr>
              <a:spLocks noChangeArrowheads="1"/>
            </p:cNvSpPr>
            <p:nvPr/>
          </p:nvSpPr>
          <p:spPr bwMode="auto">
            <a:xfrm>
              <a:off x="3256" y="3504"/>
              <a:ext cx="2504"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30000"/>
                </a:lnSpc>
              </a:pPr>
              <a:r>
                <a:rPr lang="en-US" sz="1400">
                  <a:solidFill>
                    <a:srgbClr val="CC3300"/>
                  </a:solidFill>
                  <a:latin typeface="Times New Roman" pitchFamily="18" charset="0"/>
                </a:rPr>
                <a:t>(dipole formfactor), J.Ellis, D-S.Hwang, A.Kotzinian</a:t>
              </a:r>
              <a:endParaRPr lang="fr-FR" sz="1400">
                <a:solidFill>
                  <a:srgbClr val="CC3300"/>
                </a:solidFill>
                <a:latin typeface="Times New Roman" pitchFamily="18" charset="0"/>
              </a:endParaRPr>
            </a:p>
          </p:txBody>
        </p:sp>
        <p:sp>
          <p:nvSpPr>
            <p:cNvPr id="149533" name="Rectangle 38"/>
            <p:cNvSpPr>
              <a:spLocks noChangeArrowheads="1"/>
            </p:cNvSpPr>
            <p:nvPr/>
          </p:nvSpPr>
          <p:spPr bwMode="auto">
            <a:xfrm>
              <a:off x="3764" y="2078"/>
              <a:ext cx="288" cy="1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grpSp>
      <p:grpSp>
        <p:nvGrpSpPr>
          <p:cNvPr id="149516" name="Group 54"/>
          <p:cNvGrpSpPr>
            <a:grpSpLocks/>
          </p:cNvGrpSpPr>
          <p:nvPr/>
        </p:nvGrpSpPr>
        <p:grpSpPr bwMode="auto">
          <a:xfrm>
            <a:off x="-152400" y="3048000"/>
            <a:ext cx="4330700" cy="2743200"/>
            <a:chOff x="-96" y="1920"/>
            <a:chExt cx="2728" cy="1728"/>
          </a:xfrm>
        </p:grpSpPr>
        <p:pic>
          <p:nvPicPr>
            <p:cNvPr id="149517" name="Picture 53" descr="txp_fig"/>
            <p:cNvPicPr>
              <a:picLocks noChangeAspect="1" noChangeArrowheads="1"/>
            </p:cNvPicPr>
            <p:nvPr>
              <p:custDataLst>
                <p:tags r:id="rId1"/>
              </p:custDataLst>
            </p:nvPr>
          </p:nvPicPr>
          <p:blipFill>
            <a:blip r:embed="rId13">
              <a:extLst>
                <a:ext uri="{28A0092B-C50C-407E-A947-70E740481C1C}">
                  <a14:useLocalDpi xmlns:a14="http://schemas.microsoft.com/office/drawing/2010/main" val="0"/>
                </a:ext>
              </a:extLst>
            </a:blip>
            <a:srcRect/>
            <a:stretch>
              <a:fillRect/>
            </a:stretch>
          </p:blipFill>
          <p:spPr bwMode="auto">
            <a:xfrm>
              <a:off x="528" y="2784"/>
              <a:ext cx="2030"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8" name="Text Box 5"/>
            <p:cNvSpPr txBox="1">
              <a:spLocks noChangeArrowheads="1"/>
            </p:cNvSpPr>
            <p:nvPr/>
          </p:nvSpPr>
          <p:spPr bwMode="auto">
            <a:xfrm>
              <a:off x="-96" y="2448"/>
              <a:ext cx="1728"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30000"/>
                </a:lnSpc>
              </a:pPr>
              <a:r>
                <a:rPr lang="en-US" sz="1400">
                  <a:solidFill>
                    <a:srgbClr val="CC3300"/>
                  </a:solidFill>
                  <a:latin typeface="Times New Roman" pitchFamily="18" charset="0"/>
                </a:rPr>
                <a:t>JMR model</a:t>
              </a:r>
              <a:endParaRPr lang="fr-FR" sz="1400">
                <a:solidFill>
                  <a:srgbClr val="CC3300"/>
                </a:solidFill>
                <a:latin typeface="Times New Roman" pitchFamily="18" charset="0"/>
              </a:endParaRPr>
            </a:p>
          </p:txBody>
        </p:sp>
        <p:grpSp>
          <p:nvGrpSpPr>
            <p:cNvPr id="149519" name="Group 6"/>
            <p:cNvGrpSpPr>
              <a:grpSpLocks/>
            </p:cNvGrpSpPr>
            <p:nvPr/>
          </p:nvGrpSpPr>
          <p:grpSpPr bwMode="auto">
            <a:xfrm>
              <a:off x="336" y="1920"/>
              <a:ext cx="2296" cy="814"/>
              <a:chOff x="152" y="698"/>
              <a:chExt cx="2296" cy="814"/>
            </a:xfrm>
          </p:grpSpPr>
          <p:sp>
            <p:nvSpPr>
              <p:cNvPr id="149524" name="Line 7"/>
              <p:cNvSpPr>
                <a:spLocks noChangeShapeType="1"/>
              </p:cNvSpPr>
              <p:nvPr/>
            </p:nvSpPr>
            <p:spPr bwMode="auto">
              <a:xfrm>
                <a:off x="152" y="1102"/>
                <a:ext cx="1023" cy="7"/>
              </a:xfrm>
              <a:prstGeom prst="line">
                <a:avLst/>
              </a:prstGeom>
              <a:noFill/>
              <a:ln w="76200">
                <a:solidFill>
                  <a:srgbClr val="FF0000"/>
                </a:solidFill>
                <a:round/>
                <a:headEnd/>
                <a:tailEnd type="arrow" w="med" len="med"/>
              </a:ln>
              <a:extLst>
                <a:ext uri="{909E8E84-426E-40DD-AFC4-6F175D3DCCD1}">
                  <a14:hiddenFill xmlns:a14="http://schemas.microsoft.com/office/drawing/2010/main">
                    <a:noFill/>
                  </a14:hiddenFill>
                </a:ext>
              </a:extLst>
            </p:spPr>
            <p:txBody>
              <a:bodyPr>
                <a:spAutoFit/>
              </a:bodyPr>
              <a:lstStyle/>
              <a:p>
                <a:endParaRPr lang="it-IT"/>
              </a:p>
            </p:txBody>
          </p:sp>
          <p:sp>
            <p:nvSpPr>
              <p:cNvPr id="149525" name="Oval 8"/>
              <p:cNvSpPr>
                <a:spLocks noChangeArrowheads="1"/>
              </p:cNvSpPr>
              <p:nvPr/>
            </p:nvSpPr>
            <p:spPr bwMode="auto">
              <a:xfrm>
                <a:off x="1176" y="979"/>
                <a:ext cx="296" cy="252"/>
              </a:xfrm>
              <a:prstGeom prst="ellipse">
                <a:avLst/>
              </a:prstGeom>
              <a:gradFill rotWithShape="1">
                <a:gsLst>
                  <a:gs pos="0">
                    <a:srgbClr val="47182F"/>
                  </a:gs>
                  <a:gs pos="50000">
                    <a:srgbClr val="993366"/>
                  </a:gs>
                  <a:gs pos="100000">
                    <a:srgbClr val="47182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it-IT" sz="1800"/>
              </a:p>
            </p:txBody>
          </p:sp>
          <p:sp>
            <p:nvSpPr>
              <p:cNvPr id="149526" name="Line 9"/>
              <p:cNvSpPr>
                <a:spLocks noChangeShapeType="1"/>
              </p:cNvSpPr>
              <p:nvPr/>
            </p:nvSpPr>
            <p:spPr bwMode="auto">
              <a:xfrm flipV="1">
                <a:off x="1434" y="883"/>
                <a:ext cx="453" cy="14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it-IT"/>
              </a:p>
            </p:txBody>
          </p:sp>
          <p:sp>
            <p:nvSpPr>
              <p:cNvPr id="149527" name="Line 10"/>
              <p:cNvSpPr>
                <a:spLocks noChangeShapeType="1"/>
              </p:cNvSpPr>
              <p:nvPr/>
            </p:nvSpPr>
            <p:spPr bwMode="auto">
              <a:xfrm>
                <a:off x="1445" y="1171"/>
                <a:ext cx="699" cy="221"/>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sp>
            <p:nvSpPr>
              <p:cNvPr id="149528" name="Text Box 11"/>
              <p:cNvSpPr txBox="1">
                <a:spLocks noChangeArrowheads="1"/>
              </p:cNvSpPr>
              <p:nvPr/>
            </p:nvSpPr>
            <p:spPr bwMode="auto">
              <a:xfrm>
                <a:off x="1883" y="698"/>
                <a:ext cx="188"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30000"/>
                  </a:lnSpc>
                </a:pPr>
                <a:r>
                  <a:rPr lang="en-US" sz="1800">
                    <a:solidFill>
                      <a:srgbClr val="3333FF"/>
                    </a:solidFill>
                    <a:latin typeface="Times New Roman" pitchFamily="18" charset="0"/>
                  </a:rPr>
                  <a:t>q</a:t>
                </a:r>
              </a:p>
            </p:txBody>
          </p:sp>
          <p:sp>
            <p:nvSpPr>
              <p:cNvPr id="149529" name="Text Box 12"/>
              <p:cNvSpPr txBox="1">
                <a:spLocks noChangeArrowheads="1"/>
              </p:cNvSpPr>
              <p:nvPr/>
            </p:nvSpPr>
            <p:spPr bwMode="auto">
              <a:xfrm>
                <a:off x="2156" y="1229"/>
                <a:ext cx="292"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30000"/>
                  </a:lnSpc>
                </a:pPr>
                <a:r>
                  <a:rPr lang="en-US" sz="1800">
                    <a:solidFill>
                      <a:srgbClr val="008000"/>
                    </a:solidFill>
                    <a:latin typeface="Times New Roman" pitchFamily="18" charset="0"/>
                  </a:rPr>
                  <a:t>Dq</a:t>
                </a:r>
              </a:p>
            </p:txBody>
          </p:sp>
        </p:grpSp>
        <p:sp>
          <p:nvSpPr>
            <p:cNvPr id="149520" name="Text Box 13"/>
            <p:cNvSpPr txBox="1">
              <a:spLocks noChangeArrowheads="1"/>
            </p:cNvSpPr>
            <p:nvPr/>
          </p:nvSpPr>
          <p:spPr bwMode="auto">
            <a:xfrm rot="1030800">
              <a:off x="1632" y="2496"/>
              <a:ext cx="713"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30000"/>
                </a:lnSpc>
              </a:pPr>
              <a:r>
                <a:rPr lang="en-US" sz="1800">
                  <a:solidFill>
                    <a:srgbClr val="008000"/>
                  </a:solidFill>
                  <a:latin typeface="Times New Roman" pitchFamily="18" charset="0"/>
                </a:rPr>
                <a:t>M</a:t>
              </a:r>
              <a:r>
                <a:rPr lang="en-US" sz="1800" baseline="-25000">
                  <a:solidFill>
                    <a:srgbClr val="008000"/>
                  </a:solidFill>
                  <a:latin typeface="Times New Roman" pitchFamily="18" charset="0"/>
                </a:rPr>
                <a:t>R</a:t>
              </a:r>
              <a:r>
                <a:rPr lang="en-US" sz="1800">
                  <a:solidFill>
                    <a:srgbClr val="008000"/>
                  </a:solidFill>
                  <a:latin typeface="Times New Roman" pitchFamily="18" charset="0"/>
                </a:rPr>
                <a:t>, R=s,a</a:t>
              </a:r>
            </a:p>
          </p:txBody>
        </p:sp>
        <p:sp>
          <p:nvSpPr>
            <p:cNvPr id="149521" name="Oval 45"/>
            <p:cNvSpPr>
              <a:spLocks noChangeArrowheads="1"/>
            </p:cNvSpPr>
            <p:nvPr/>
          </p:nvSpPr>
          <p:spPr bwMode="auto">
            <a:xfrm>
              <a:off x="1824" y="3168"/>
              <a:ext cx="480" cy="2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pic>
          <p:nvPicPr>
            <p:cNvPr id="149522" name="Picture 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2736"/>
              <a:ext cx="32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23" name="Picture 5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5" y="3249"/>
              <a:ext cx="52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a:grpSpLocks/>
          </p:cNvGrpSpPr>
          <p:nvPr/>
        </p:nvGrpSpPr>
        <p:grpSpPr bwMode="auto">
          <a:xfrm>
            <a:off x="4114800" y="2209800"/>
            <a:ext cx="4497388" cy="3505200"/>
            <a:chOff x="4419600" y="2286000"/>
            <a:chExt cx="4192588" cy="2978150"/>
          </a:xfrm>
        </p:grpSpPr>
        <p:pic>
          <p:nvPicPr>
            <p:cNvPr id="151578" name="Picture 2" descr="Screen shot 2012-10-18 at 1.43.0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286000"/>
              <a:ext cx="388778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79" name="Picture 25"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5029200"/>
              <a:ext cx="9906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80" name="Picture 5"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389437" y="2620963"/>
              <a:ext cx="3333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1555" name="Rectangle 1026"/>
          <p:cNvSpPr txBox="1">
            <a:spLocks noChangeArrowheads="1"/>
          </p:cNvSpPr>
          <p:nvPr/>
        </p:nvSpPr>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GB" sz="2800"/>
              <a:t>A</a:t>
            </a:r>
            <a:r>
              <a:rPr lang="en-GB" sz="2800" baseline="-25000"/>
              <a:t>1</a:t>
            </a:r>
            <a:r>
              <a:rPr lang="en-GB" sz="2800"/>
              <a:t> – P</a:t>
            </a:r>
            <a:r>
              <a:rPr lang="en-GB" sz="2800" baseline="-25000"/>
              <a:t>T</a:t>
            </a:r>
            <a:r>
              <a:rPr lang="en-GB" sz="2800"/>
              <a:t> dependence</a:t>
            </a:r>
            <a:endParaRPr lang="en-GB" sz="2800">
              <a:latin typeface="Tahoma" pitchFamily="34" charset="0"/>
              <a:cs typeface="Tahoma" pitchFamily="34" charset="0"/>
            </a:endParaRPr>
          </a:p>
        </p:txBody>
      </p:sp>
      <p:sp>
        <p:nvSpPr>
          <p:cNvPr id="151556" name="Rectangle 3"/>
          <p:cNvSpPr>
            <a:spLocks noChangeArrowheads="1"/>
          </p:cNvSpPr>
          <p:nvPr/>
        </p:nvSpPr>
        <p:spPr bwMode="auto">
          <a:xfrm>
            <a:off x="342900" y="2209800"/>
            <a:ext cx="152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151557" name="Text Box 4"/>
          <p:cNvSpPr txBox="1">
            <a:spLocks noChangeArrowheads="1"/>
          </p:cNvSpPr>
          <p:nvPr/>
        </p:nvSpPr>
        <p:spPr bwMode="auto">
          <a:xfrm>
            <a:off x="2743200" y="1752600"/>
            <a:ext cx="2743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it-IT" sz="1100">
                <a:solidFill>
                  <a:srgbClr val="000000"/>
                </a:solidFill>
              </a:rPr>
              <a:t>M. Anselmino et al </a:t>
            </a:r>
            <a:r>
              <a:rPr lang="en-US" sz="1100"/>
              <a:t>PRD74:074015, 2006</a:t>
            </a:r>
            <a:endParaRPr lang="it-IT" sz="1100" baseline="30000">
              <a:cs typeface="Arial" pitchFamily="34" charset="0"/>
            </a:endParaRPr>
          </a:p>
        </p:txBody>
      </p:sp>
      <p:sp>
        <p:nvSpPr>
          <p:cNvPr id="12" name="Rectangle 5"/>
          <p:cNvSpPr>
            <a:spLocks noChangeArrowheads="1"/>
          </p:cNvSpPr>
          <p:nvPr/>
        </p:nvSpPr>
        <p:spPr bwMode="auto">
          <a:xfrm>
            <a:off x="152400" y="5867400"/>
            <a:ext cx="8877300" cy="646113"/>
          </a:xfrm>
          <a:prstGeom prst="rect">
            <a:avLst/>
          </a:prstGeom>
          <a:solidFill>
            <a:srgbClr val="FFFF00">
              <a:alpha val="14000"/>
            </a:srgbClr>
          </a:solidFill>
          <a:ln w="25400">
            <a:solidFill>
              <a:schemeClr val="accent6">
                <a:lumMod val="60000"/>
                <a:lumOff val="40000"/>
              </a:schemeClr>
            </a:solidFill>
            <a:miter lim="800000"/>
            <a:headEnd/>
            <a:tailEnd/>
          </a:ln>
        </p:spPr>
        <p:txBody>
          <a:bodyPr>
            <a:spAutoFit/>
          </a:bodyPr>
          <a:lstStyle/>
          <a:p>
            <a:r>
              <a:rPr lang="en-US" sz="1800">
                <a:solidFill>
                  <a:srgbClr val="222268"/>
                </a:solidFill>
                <a:latin typeface="Symbol" pitchFamily="18" charset="2"/>
              </a:rPr>
              <a:t>p</a:t>
            </a:r>
            <a:r>
              <a:rPr lang="en-US" sz="1800" baseline="30000">
                <a:solidFill>
                  <a:srgbClr val="222268"/>
                </a:solidFill>
                <a:latin typeface="Tahoma" pitchFamily="34" charset="0"/>
                <a:cs typeface="Tahoma" pitchFamily="34" charset="0"/>
              </a:rPr>
              <a:t>+</a:t>
            </a:r>
            <a:r>
              <a:rPr lang="en-US" sz="1800">
                <a:solidFill>
                  <a:srgbClr val="222268"/>
                </a:solidFill>
                <a:latin typeface="Tahoma" pitchFamily="34" charset="0"/>
                <a:cs typeface="Tahoma" pitchFamily="34" charset="0"/>
              </a:rPr>
              <a:t> A</a:t>
            </a:r>
            <a:r>
              <a:rPr lang="en-US" sz="1800" baseline="-25000">
                <a:solidFill>
                  <a:srgbClr val="222268"/>
                </a:solidFill>
                <a:latin typeface="Tahoma" pitchFamily="34" charset="0"/>
                <a:cs typeface="Tahoma" pitchFamily="34" charset="0"/>
              </a:rPr>
              <a:t>1</a:t>
            </a:r>
            <a:r>
              <a:rPr lang="en-US" sz="1800">
                <a:solidFill>
                  <a:srgbClr val="222268"/>
                </a:solidFill>
                <a:latin typeface="Tahoma" pitchFamily="34" charset="0"/>
                <a:cs typeface="Tahoma" pitchFamily="34" charset="0"/>
              </a:rPr>
              <a:t> suggests  broader k</a:t>
            </a:r>
            <a:r>
              <a:rPr lang="en-US" sz="1800" baseline="-25000">
                <a:solidFill>
                  <a:srgbClr val="222268"/>
                </a:solidFill>
                <a:latin typeface="Tahoma" pitchFamily="34" charset="0"/>
                <a:cs typeface="Tahoma" pitchFamily="34" charset="0"/>
              </a:rPr>
              <a:t>T</a:t>
            </a:r>
            <a:r>
              <a:rPr lang="en-US" sz="1800">
                <a:solidFill>
                  <a:srgbClr val="222268"/>
                </a:solidFill>
                <a:latin typeface="Tahoma" pitchFamily="34" charset="0"/>
                <a:cs typeface="Tahoma" pitchFamily="34" charset="0"/>
              </a:rPr>
              <a:t> distributions for f</a:t>
            </a:r>
            <a:r>
              <a:rPr lang="en-US" sz="1800" baseline="-25000">
                <a:solidFill>
                  <a:srgbClr val="222268"/>
                </a:solidFill>
                <a:latin typeface="Tahoma" pitchFamily="34" charset="0"/>
                <a:cs typeface="Tahoma" pitchFamily="34" charset="0"/>
              </a:rPr>
              <a:t>1</a:t>
            </a:r>
            <a:r>
              <a:rPr lang="en-US" sz="1800">
                <a:solidFill>
                  <a:srgbClr val="222268"/>
                </a:solidFill>
                <a:latin typeface="Tahoma" pitchFamily="34" charset="0"/>
                <a:cs typeface="Tahoma" pitchFamily="34" charset="0"/>
              </a:rPr>
              <a:t> than for g</a:t>
            </a:r>
            <a:r>
              <a:rPr lang="en-US" sz="1800" baseline="-25000">
                <a:solidFill>
                  <a:srgbClr val="222268"/>
                </a:solidFill>
                <a:latin typeface="Tahoma" pitchFamily="34" charset="0"/>
                <a:cs typeface="Tahoma" pitchFamily="34" charset="0"/>
              </a:rPr>
              <a:t>1</a:t>
            </a:r>
          </a:p>
          <a:p>
            <a:r>
              <a:rPr lang="en-US" sz="1800">
                <a:solidFill>
                  <a:srgbClr val="222268"/>
                </a:solidFill>
                <a:latin typeface="Tahoma" pitchFamily="34" charset="0"/>
                <a:cs typeface="Tahoma" pitchFamily="34" charset="0"/>
              </a:rPr>
              <a:t>The new data is consistent with old measurements, now available in several bins in x </a:t>
            </a:r>
            <a:endParaRPr lang="en-US" sz="1800" baseline="-25000">
              <a:solidFill>
                <a:srgbClr val="222268"/>
              </a:solidFill>
              <a:latin typeface="Tahoma" pitchFamily="34" charset="0"/>
              <a:cs typeface="Tahoma" pitchFamily="34" charset="0"/>
            </a:endParaRPr>
          </a:p>
        </p:txBody>
      </p:sp>
      <p:sp>
        <p:nvSpPr>
          <p:cNvPr id="151559" name="Rectangle 6"/>
          <p:cNvSpPr>
            <a:spLocks noChangeArrowheads="1"/>
          </p:cNvSpPr>
          <p:nvPr/>
        </p:nvSpPr>
        <p:spPr bwMode="auto">
          <a:xfrm>
            <a:off x="5486400" y="1600200"/>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000">
                <a:latin typeface="Symbol" pitchFamily="18" charset="2"/>
                <a:cs typeface="Arial" pitchFamily="34" charset="0"/>
              </a:rPr>
              <a:t>m</a:t>
            </a:r>
            <a:r>
              <a:rPr lang="it-IT" sz="1000" baseline="-25000">
                <a:cs typeface="Arial" pitchFamily="34" charset="0"/>
              </a:rPr>
              <a:t>0</a:t>
            </a:r>
            <a:r>
              <a:rPr lang="it-IT" sz="1000" baseline="30000">
                <a:cs typeface="Arial" pitchFamily="34" charset="0"/>
              </a:rPr>
              <a:t>2</a:t>
            </a:r>
            <a:r>
              <a:rPr lang="it-IT" sz="1000">
                <a:cs typeface="Arial" pitchFamily="34" charset="0"/>
              </a:rPr>
              <a:t>=0.25GeV</a:t>
            </a:r>
            <a:r>
              <a:rPr lang="it-IT" sz="1000" baseline="30000">
                <a:cs typeface="Arial" pitchFamily="34" charset="0"/>
              </a:rPr>
              <a:t>2</a:t>
            </a:r>
            <a:endParaRPr lang="it-IT" sz="1000">
              <a:cs typeface="Arial" pitchFamily="34" charset="0"/>
            </a:endParaRPr>
          </a:p>
          <a:p>
            <a:r>
              <a:rPr lang="it-IT" sz="1000">
                <a:latin typeface="Symbol" pitchFamily="18" charset="2"/>
                <a:cs typeface="Arial" pitchFamily="34" charset="0"/>
              </a:rPr>
              <a:t>m</a:t>
            </a:r>
            <a:r>
              <a:rPr lang="it-IT" sz="1000" baseline="-25000">
                <a:cs typeface="Arial" pitchFamily="34" charset="0"/>
              </a:rPr>
              <a:t>D</a:t>
            </a:r>
            <a:r>
              <a:rPr lang="it-IT" sz="1000" baseline="30000">
                <a:cs typeface="Arial" pitchFamily="34" charset="0"/>
              </a:rPr>
              <a:t>2</a:t>
            </a:r>
            <a:r>
              <a:rPr lang="it-IT" sz="1000">
                <a:cs typeface="Arial" pitchFamily="34" charset="0"/>
              </a:rPr>
              <a:t>=0.2GeV</a:t>
            </a:r>
            <a:r>
              <a:rPr lang="it-IT" sz="1000" baseline="30000">
                <a:cs typeface="Arial" pitchFamily="34" charset="0"/>
              </a:rPr>
              <a:t>2</a:t>
            </a:r>
            <a:endParaRPr lang="en-US" sz="1000" baseline="30000">
              <a:cs typeface="Arial" pitchFamily="34" charset="0"/>
            </a:endParaRPr>
          </a:p>
        </p:txBody>
      </p:sp>
      <p:pic>
        <p:nvPicPr>
          <p:cNvPr id="151560" name="Picture 8"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457200" y="4876800"/>
            <a:ext cx="27178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Picture 9" descr="txp_fig"/>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533400" y="4343400"/>
            <a:ext cx="2590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62" name="Group 1"/>
          <p:cNvGrpSpPr>
            <a:grpSpLocks/>
          </p:cNvGrpSpPr>
          <p:nvPr/>
        </p:nvGrpSpPr>
        <p:grpSpPr bwMode="auto">
          <a:xfrm>
            <a:off x="152400" y="2133600"/>
            <a:ext cx="3436938" cy="2073275"/>
            <a:chOff x="68212" y="1702120"/>
            <a:chExt cx="6256388" cy="4181254"/>
          </a:xfrm>
        </p:grpSpPr>
        <p:grpSp>
          <p:nvGrpSpPr>
            <p:cNvPr id="151574" name="Group 25"/>
            <p:cNvGrpSpPr>
              <a:grpSpLocks/>
            </p:cNvGrpSpPr>
            <p:nvPr/>
          </p:nvGrpSpPr>
          <p:grpSpPr bwMode="auto">
            <a:xfrm>
              <a:off x="76200" y="1702120"/>
              <a:ext cx="6248400" cy="3201668"/>
              <a:chOff x="76200" y="1370332"/>
              <a:chExt cx="6248400" cy="3201668"/>
            </a:xfrm>
          </p:grpSpPr>
          <p:pic>
            <p:nvPicPr>
              <p:cNvPr id="15157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1676400"/>
                <a:ext cx="6248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77" name="Rectangle 24"/>
              <p:cNvSpPr>
                <a:spLocks noChangeArrowheads="1"/>
              </p:cNvSpPr>
              <p:nvPr/>
            </p:nvSpPr>
            <p:spPr bwMode="auto">
              <a:xfrm>
                <a:off x="1469830" y="1370332"/>
                <a:ext cx="4854770" cy="46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r>
                  <a:rPr lang="en-US" sz="900"/>
                  <a:t>H. </a:t>
                </a:r>
                <a:r>
                  <a:rPr lang="en-US" sz="900">
                    <a:latin typeface="Tahoma" pitchFamily="34" charset="0"/>
                    <a:cs typeface="Tahoma" pitchFamily="34" charset="0"/>
                  </a:rPr>
                  <a:t>A. &amp; CLAS Coll., PRL.105:262002, 2010</a:t>
                </a:r>
                <a:endParaRPr lang="en-US" sz="900">
                  <a:cs typeface="Tahoma" pitchFamily="34" charset="0"/>
                </a:endParaRPr>
              </a:p>
            </p:txBody>
          </p:sp>
        </p:grpSp>
        <p:pic>
          <p:nvPicPr>
            <p:cNvPr id="151575"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212" y="4386362"/>
              <a:ext cx="62484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1563" name="Text Box 11"/>
          <p:cNvSpPr txBox="1">
            <a:spLocks noChangeArrowheads="1"/>
          </p:cNvSpPr>
          <p:nvPr/>
        </p:nvSpPr>
        <p:spPr bwMode="auto">
          <a:xfrm>
            <a:off x="914400" y="1797050"/>
            <a:ext cx="1089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b="1"/>
              <a:t>0.4&lt;z&lt;0.7</a:t>
            </a:r>
          </a:p>
        </p:txBody>
      </p:sp>
      <p:pic>
        <p:nvPicPr>
          <p:cNvPr id="151564"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24075" y="2362200"/>
            <a:ext cx="4667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5" name="Picture 9" descr="muldtab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 y="381000"/>
            <a:ext cx="19812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6" name="Oval 53"/>
          <p:cNvSpPr>
            <a:spLocks noChangeArrowheads="1"/>
          </p:cNvSpPr>
          <p:nvPr/>
        </p:nvSpPr>
        <p:spPr bwMode="auto">
          <a:xfrm rot="1906323">
            <a:off x="1047750" y="763588"/>
            <a:ext cx="403225" cy="38893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pic>
        <p:nvPicPr>
          <p:cNvPr id="151567" name="Picture 20" descr="txp_fig"/>
          <p:cNvPicPr>
            <a:picLocks noChangeAspect="1" noChangeArrowheads="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2667000" y="838200"/>
            <a:ext cx="5715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8" name="Picture 25" descr="latex-image-1.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7200" y="5486400"/>
            <a:ext cx="22812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9" name="Slide Number Placeholder 19"/>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E16194F-ACCB-4E1B-B06F-D398127CF4C7}" type="slidenum">
              <a:rPr lang="en-US" sz="1400"/>
              <a:pPr eaLnBrk="1" hangingPunct="1"/>
              <a:t>77</a:t>
            </a:fld>
            <a:endParaRPr lang="en-US" sz="1400"/>
          </a:p>
        </p:txBody>
      </p:sp>
      <p:sp>
        <p:nvSpPr>
          <p:cNvPr id="151570" name="Footer Placeholder 20"/>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grpSp>
        <p:nvGrpSpPr>
          <p:cNvPr id="5" name="Group 29"/>
          <p:cNvGrpSpPr>
            <a:grpSpLocks/>
          </p:cNvGrpSpPr>
          <p:nvPr/>
        </p:nvGrpSpPr>
        <p:grpSpPr bwMode="auto">
          <a:xfrm>
            <a:off x="6629400" y="2057400"/>
            <a:ext cx="1676400" cy="2562225"/>
            <a:chOff x="6629400" y="2057400"/>
            <a:chExt cx="1676400" cy="2562225"/>
          </a:xfrm>
        </p:grpSpPr>
        <p:sp>
          <p:nvSpPr>
            <p:cNvPr id="151572" name="TextBox 3"/>
            <p:cNvSpPr txBox="1">
              <a:spLocks noChangeArrowheads="1"/>
            </p:cNvSpPr>
            <p:nvPr/>
          </p:nvSpPr>
          <p:spPr bwMode="auto">
            <a:xfrm>
              <a:off x="7010400" y="2057400"/>
              <a:ext cx="8048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t>S. Skoirala</a:t>
              </a:r>
            </a:p>
          </p:txBody>
        </p:sp>
        <p:sp>
          <p:nvSpPr>
            <p:cNvPr id="151573" name="TextBox 26"/>
            <p:cNvSpPr txBox="1">
              <a:spLocks noChangeArrowheads="1"/>
            </p:cNvSpPr>
            <p:nvPr/>
          </p:nvSpPr>
          <p:spPr bwMode="auto">
            <a:xfrm>
              <a:off x="6629400" y="4343400"/>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CLAS PRELIMINARY</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760E528-BC0A-4D28-ADB2-E19DCC183E1D}" type="slidenum">
              <a:rPr lang="en-US" sz="1400"/>
              <a:pPr eaLnBrk="1" hangingPunct="1"/>
              <a:t>78</a:t>
            </a:fld>
            <a:endParaRPr lang="en-US" sz="1400"/>
          </a:p>
        </p:txBody>
      </p:sp>
      <p:sp>
        <p:nvSpPr>
          <p:cNvPr id="153603" name="Rectangle 4"/>
          <p:cNvSpPr>
            <a:spLocks noGrp="1" noChangeArrowheads="1"/>
          </p:cNvSpPr>
          <p:nvPr>
            <p:ph type="title"/>
          </p:nvPr>
        </p:nvSpPr>
        <p:spPr/>
        <p:txBody>
          <a:bodyPr/>
          <a:lstStyle/>
          <a:p>
            <a:r>
              <a:rPr lang="en-US" sz="3200" smtClean="0">
                <a:ea typeface="ＭＳ Ｐゴシック" pitchFamily="34" charset="-128"/>
              </a:rPr>
              <a:t>A</a:t>
            </a:r>
            <a:r>
              <a:rPr lang="en-US" sz="3200" baseline="-25000" smtClean="0">
                <a:ea typeface="ＭＳ Ｐゴシック" pitchFamily="34" charset="-128"/>
              </a:rPr>
              <a:t>1</a:t>
            </a:r>
            <a:r>
              <a:rPr lang="en-US" sz="3200" smtClean="0">
                <a:ea typeface="ＭＳ Ｐゴシック" pitchFamily="34" charset="-128"/>
              </a:rPr>
              <a:t> P</a:t>
            </a:r>
            <a:r>
              <a:rPr lang="en-US" sz="3200" baseline="-25000" smtClean="0">
                <a:ea typeface="ＭＳ Ｐゴシック" pitchFamily="34" charset="-128"/>
              </a:rPr>
              <a:t>T</a:t>
            </a:r>
            <a:r>
              <a:rPr lang="en-US" sz="3200" smtClean="0">
                <a:ea typeface="ＭＳ Ｐゴシック" pitchFamily="34" charset="-128"/>
              </a:rPr>
              <a:t>-dependence </a:t>
            </a:r>
          </a:p>
        </p:txBody>
      </p:sp>
      <p:pic>
        <p:nvPicPr>
          <p:cNvPr id="153604"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2071688"/>
            <a:ext cx="9144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5" name="Text Box 6"/>
          <p:cNvSpPr txBox="1">
            <a:spLocks noChangeArrowheads="1"/>
          </p:cNvSpPr>
          <p:nvPr/>
        </p:nvSpPr>
        <p:spPr bwMode="auto">
          <a:xfrm>
            <a:off x="527050" y="5786438"/>
            <a:ext cx="7626350" cy="461962"/>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Lattice calculations confirm different widths of g</a:t>
            </a:r>
            <a:r>
              <a:rPr lang="en-US" baseline="-25000"/>
              <a:t>1</a:t>
            </a:r>
            <a:r>
              <a:rPr lang="en-US"/>
              <a:t> and f</a:t>
            </a:r>
            <a:r>
              <a:rPr lang="en-US" baseline="-25000"/>
              <a:t>1</a:t>
            </a:r>
          </a:p>
        </p:txBody>
      </p:sp>
      <p:grpSp>
        <p:nvGrpSpPr>
          <p:cNvPr id="153606" name="Group 11"/>
          <p:cNvGrpSpPr>
            <a:grpSpLocks/>
          </p:cNvGrpSpPr>
          <p:nvPr/>
        </p:nvGrpSpPr>
        <p:grpSpPr bwMode="auto">
          <a:xfrm>
            <a:off x="304800" y="1600200"/>
            <a:ext cx="4800600" cy="3429000"/>
            <a:chOff x="144" y="506"/>
            <a:chExt cx="3120" cy="2658"/>
          </a:xfrm>
        </p:grpSpPr>
        <p:pic>
          <p:nvPicPr>
            <p:cNvPr id="15362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 y="506"/>
              <a:ext cx="3120" cy="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3" name="Text Box 13"/>
            <p:cNvSpPr txBox="1">
              <a:spLocks noChangeArrowheads="1"/>
            </p:cNvSpPr>
            <p:nvPr/>
          </p:nvSpPr>
          <p:spPr bwMode="auto">
            <a:xfrm>
              <a:off x="2592" y="978"/>
              <a:ext cx="55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Lattice</a:t>
              </a:r>
            </a:p>
          </p:txBody>
        </p:sp>
        <p:sp>
          <p:nvSpPr>
            <p:cNvPr id="153624" name="Line 14"/>
            <p:cNvSpPr>
              <a:spLocks noChangeShapeType="1"/>
            </p:cNvSpPr>
            <p:nvPr/>
          </p:nvSpPr>
          <p:spPr bwMode="auto">
            <a:xfrm>
              <a:off x="2931" y="1215"/>
              <a:ext cx="0"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pic>
        <p:nvPicPr>
          <p:cNvPr id="153607" name="Picture 15" descr="txp_fig"/>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5105400" y="5181600"/>
            <a:ext cx="38862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8" name="Line 16"/>
          <p:cNvSpPr>
            <a:spLocks noChangeShapeType="1"/>
          </p:cNvSpPr>
          <p:nvPr/>
        </p:nvSpPr>
        <p:spPr bwMode="auto">
          <a:xfrm>
            <a:off x="6477000" y="3352800"/>
            <a:ext cx="76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53609" name="Picture 20" descr="txp_fig"/>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4038600" y="838200"/>
            <a:ext cx="510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0" name="Text Box 21"/>
          <p:cNvSpPr txBox="1">
            <a:spLocks noChangeArrowheads="1"/>
          </p:cNvSpPr>
          <p:nvPr/>
        </p:nvSpPr>
        <p:spPr bwMode="auto">
          <a:xfrm>
            <a:off x="3810000" y="4953000"/>
            <a:ext cx="51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P</a:t>
            </a:r>
            <a:r>
              <a:rPr lang="en-US" baseline="-25000"/>
              <a:t>T</a:t>
            </a:r>
          </a:p>
        </p:txBody>
      </p:sp>
      <p:pic>
        <p:nvPicPr>
          <p:cNvPr id="153611" name="Picture 15" descr="txp_fig"/>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228600" y="838200"/>
            <a:ext cx="342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2" name="Rectangle 24"/>
          <p:cNvSpPr>
            <a:spLocks noChangeArrowheads="1"/>
          </p:cNvSpPr>
          <p:nvPr/>
        </p:nvSpPr>
        <p:spPr bwMode="auto">
          <a:xfrm>
            <a:off x="6705600" y="304800"/>
            <a:ext cx="196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800" b="1"/>
              <a:t>arXiv:1003.4549</a:t>
            </a:r>
            <a:r>
              <a:rPr lang="en-US" sz="1800"/>
              <a:t> </a:t>
            </a:r>
          </a:p>
        </p:txBody>
      </p:sp>
      <p:sp>
        <p:nvSpPr>
          <p:cNvPr id="153613" name="Text Box 3"/>
          <p:cNvSpPr txBox="1">
            <a:spLocks noChangeArrowheads="1"/>
          </p:cNvSpPr>
          <p:nvPr/>
        </p:nvSpPr>
        <p:spPr bwMode="auto">
          <a:xfrm rot="-5400000">
            <a:off x="-38100" y="1592263"/>
            <a:ext cx="715963" cy="579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a:t> A</a:t>
            </a:r>
            <a:r>
              <a:rPr lang="en-US" sz="3200" baseline="-25000"/>
              <a:t>1</a:t>
            </a:r>
          </a:p>
        </p:txBody>
      </p:sp>
      <p:sp>
        <p:nvSpPr>
          <p:cNvPr id="153614" name="Rectangle 37"/>
          <p:cNvSpPr>
            <a:spLocks noChangeArrowheads="1"/>
          </p:cNvSpPr>
          <p:nvPr/>
        </p:nvSpPr>
        <p:spPr bwMode="auto">
          <a:xfrm>
            <a:off x="6959600" y="4953000"/>
            <a:ext cx="2184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100" b="1"/>
              <a:t>B.Musch et al arXiv:1011.1213</a:t>
            </a:r>
            <a:r>
              <a:rPr lang="en-US" sz="1100"/>
              <a:t> </a:t>
            </a:r>
          </a:p>
        </p:txBody>
      </p:sp>
      <p:pic>
        <p:nvPicPr>
          <p:cNvPr id="153615" name="Picture 8" descr="muldtab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954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a:spLocks noChangeArrowheads="1"/>
          </p:cNvSpPr>
          <p:nvPr/>
        </p:nvSpPr>
        <p:spPr bwMode="auto">
          <a:xfrm>
            <a:off x="582613" y="268288"/>
            <a:ext cx="381000" cy="304800"/>
          </a:xfrm>
          <a:prstGeom prst="rect">
            <a:avLst/>
          </a:prstGeom>
          <a:noFill/>
          <a:ln w="25400">
            <a:solidFill>
              <a:srgbClr val="008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pic>
        <p:nvPicPr>
          <p:cNvPr id="153617" name="Picture 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11800" y="1752600"/>
            <a:ext cx="3556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8" name="Picture 30" descr="txp_fig"/>
          <p:cNvPicPr>
            <a:picLocks noChangeAspect="1" noChangeArrowheads="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5099050" y="1676400"/>
            <a:ext cx="2397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9" name="Picture 8" descr="txp_fig"/>
          <p:cNvPicPr>
            <a:picLocks noChangeAspect="1" noChangeArrowheads="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6934200" y="3209925"/>
            <a:ext cx="2133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0" name="Picture 9" descr="txp_fig"/>
          <p:cNvPicPr>
            <a:picLocks noChangeAspect="1" noChangeArrowheads="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6934200" y="2855913"/>
            <a:ext cx="214153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1" name="Footer Placeholder 2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4"/>
          <p:cNvSpPr txBox="1">
            <a:spLocks noGrp="1"/>
          </p:cNvSpPr>
          <p:nvPr/>
        </p:nvSpPr>
        <p:spPr bwMode="auto">
          <a:xfrm>
            <a:off x="8458200" y="64770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E830A933-1786-4F44-9130-52E200ECFC25}" type="slidenum">
              <a:rPr lang="en-US" sz="1400"/>
              <a:pPr algn="r" eaLnBrk="1" hangingPunct="1"/>
              <a:t>79</a:t>
            </a:fld>
            <a:endParaRPr lang="en-US" sz="1400"/>
          </a:p>
        </p:txBody>
      </p:sp>
      <p:sp>
        <p:nvSpPr>
          <p:cNvPr id="155651" name="Text Box 3"/>
          <p:cNvSpPr txBox="1">
            <a:spLocks noChangeArrowheads="1"/>
          </p:cNvSpPr>
          <p:nvPr/>
        </p:nvSpPr>
        <p:spPr bwMode="auto">
          <a:xfrm>
            <a:off x="152400" y="0"/>
            <a:ext cx="8988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200" b="1">
                <a:latin typeface="Times New Roman" pitchFamily="18" charset="0"/>
              </a:rPr>
              <a:t>Forces and binding effects in the partonic medium</a:t>
            </a:r>
          </a:p>
        </p:txBody>
      </p:sp>
      <p:sp>
        <p:nvSpPr>
          <p:cNvPr id="155652" name="Line 6"/>
          <p:cNvSpPr>
            <a:spLocks noChangeShapeType="1"/>
          </p:cNvSpPr>
          <p:nvPr/>
        </p:nvSpPr>
        <p:spPr bwMode="auto">
          <a:xfrm flipH="1">
            <a:off x="3733800" y="3497263"/>
            <a:ext cx="6096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155653" name="Group 32"/>
          <p:cNvGrpSpPr>
            <a:grpSpLocks/>
          </p:cNvGrpSpPr>
          <p:nvPr/>
        </p:nvGrpSpPr>
        <p:grpSpPr bwMode="auto">
          <a:xfrm>
            <a:off x="3733800" y="4335463"/>
            <a:ext cx="1676400" cy="685800"/>
            <a:chOff x="152400" y="2971800"/>
            <a:chExt cx="2586038" cy="1006475"/>
          </a:xfrm>
        </p:grpSpPr>
        <p:pic>
          <p:nvPicPr>
            <p:cNvPr id="15568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971800"/>
              <a:ext cx="9858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8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124200"/>
              <a:ext cx="15240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5654" name="Text Box 27"/>
          <p:cNvSpPr txBox="1">
            <a:spLocks noChangeArrowheads="1"/>
          </p:cNvSpPr>
          <p:nvPr/>
        </p:nvSpPr>
        <p:spPr bwMode="auto">
          <a:xfrm>
            <a:off x="4572000" y="3581400"/>
            <a:ext cx="403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Quark polarized in the x-direction with k</a:t>
            </a:r>
            <a:r>
              <a:rPr lang="en-US" sz="1800" baseline="-25000"/>
              <a:t>T</a:t>
            </a:r>
            <a:r>
              <a:rPr lang="en-US" sz="1800"/>
              <a:t> in the y-direction acts (Boer-Mulders force)</a:t>
            </a:r>
          </a:p>
        </p:txBody>
      </p:sp>
      <p:sp>
        <p:nvSpPr>
          <p:cNvPr id="155655" name="Text Box 28"/>
          <p:cNvSpPr txBox="1">
            <a:spLocks noChangeArrowheads="1"/>
          </p:cNvSpPr>
          <p:nvPr/>
        </p:nvSpPr>
        <p:spPr bwMode="auto">
          <a:xfrm>
            <a:off x="5486400" y="4259263"/>
            <a:ext cx="3886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rgbClr val="FF0000"/>
                </a:solidFill>
              </a:rPr>
              <a:t>Boer-Mulders Force </a:t>
            </a:r>
            <a:r>
              <a:rPr lang="en-US" sz="1800"/>
              <a:t>on the active quark right after scattering (t=0)</a:t>
            </a:r>
          </a:p>
        </p:txBody>
      </p:sp>
      <p:sp>
        <p:nvSpPr>
          <p:cNvPr id="155656" name="Text Box 16"/>
          <p:cNvSpPr txBox="1">
            <a:spLocks noChangeArrowheads="1"/>
          </p:cNvSpPr>
          <p:nvPr/>
        </p:nvSpPr>
        <p:spPr bwMode="auto">
          <a:xfrm>
            <a:off x="0" y="4410075"/>
            <a:ext cx="3810000" cy="923925"/>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Interpreting HT (quark-gluon-quark correlations) as force on the quarks (Burkardt hep-ph:0810.3589)</a:t>
            </a:r>
          </a:p>
        </p:txBody>
      </p:sp>
      <p:pic>
        <p:nvPicPr>
          <p:cNvPr id="15565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5411788"/>
            <a:ext cx="27400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716588"/>
            <a:ext cx="25146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9"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8438" y="6302375"/>
            <a:ext cx="2595562"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0" name="Line 21"/>
          <p:cNvSpPr>
            <a:spLocks noChangeShapeType="1"/>
          </p:cNvSpPr>
          <p:nvPr/>
        </p:nvSpPr>
        <p:spPr bwMode="auto">
          <a:xfrm flipH="1" flipV="1">
            <a:off x="5029200" y="5868988"/>
            <a:ext cx="914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155661" name="Group 36"/>
          <p:cNvGrpSpPr>
            <a:grpSpLocks/>
          </p:cNvGrpSpPr>
          <p:nvPr/>
        </p:nvGrpSpPr>
        <p:grpSpPr bwMode="auto">
          <a:xfrm>
            <a:off x="304800" y="2963863"/>
            <a:ext cx="3200400" cy="1293812"/>
            <a:chOff x="304800" y="2963863"/>
            <a:chExt cx="3200400" cy="1293812"/>
          </a:xfrm>
        </p:grpSpPr>
        <p:pic>
          <p:nvPicPr>
            <p:cNvPr id="155674" name="Picture 23"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304800" y="2963863"/>
              <a:ext cx="320040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75" name="Rectangle 103"/>
            <p:cNvSpPr>
              <a:spLocks noChangeArrowheads="1"/>
            </p:cNvSpPr>
            <p:nvPr/>
          </p:nvSpPr>
          <p:spPr bwMode="auto">
            <a:xfrm>
              <a:off x="1676400" y="3630613"/>
              <a:ext cx="457200"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155676" name="Rectangle 104"/>
            <p:cNvSpPr>
              <a:spLocks noChangeArrowheads="1"/>
            </p:cNvSpPr>
            <p:nvPr/>
          </p:nvSpPr>
          <p:spPr bwMode="auto">
            <a:xfrm>
              <a:off x="990600" y="3630613"/>
              <a:ext cx="457200"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155677" name="Rectangle 106"/>
            <p:cNvSpPr>
              <a:spLocks noChangeArrowheads="1"/>
            </p:cNvSpPr>
            <p:nvPr/>
          </p:nvSpPr>
          <p:spPr bwMode="auto">
            <a:xfrm>
              <a:off x="2447925" y="3338513"/>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155678" name="Rectangle 107"/>
            <p:cNvSpPr>
              <a:spLocks noChangeArrowheads="1"/>
            </p:cNvSpPr>
            <p:nvPr/>
          </p:nvSpPr>
          <p:spPr bwMode="auto">
            <a:xfrm>
              <a:off x="1676400" y="3338513"/>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155679" name="Rectangle 108"/>
            <p:cNvSpPr>
              <a:spLocks noChangeArrowheads="1"/>
            </p:cNvSpPr>
            <p:nvPr/>
          </p:nvSpPr>
          <p:spPr bwMode="auto">
            <a:xfrm>
              <a:off x="979488" y="3338513"/>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155680" name="Rectangle 109"/>
            <p:cNvSpPr>
              <a:spLocks noChangeArrowheads="1"/>
            </p:cNvSpPr>
            <p:nvPr/>
          </p:nvSpPr>
          <p:spPr bwMode="auto">
            <a:xfrm>
              <a:off x="1871663" y="3948113"/>
              <a:ext cx="261937"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155681" name="Rectangle 110"/>
            <p:cNvSpPr>
              <a:spLocks noChangeArrowheads="1"/>
            </p:cNvSpPr>
            <p:nvPr/>
          </p:nvSpPr>
          <p:spPr bwMode="auto">
            <a:xfrm>
              <a:off x="2330450" y="3949700"/>
              <a:ext cx="1111250" cy="260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bIns="137160" anchor="ctr"/>
            <a:lstStyle/>
            <a:p>
              <a:endParaRPr lang="it-IT" sz="1800"/>
            </a:p>
          </p:txBody>
        </p:sp>
        <p:sp>
          <p:nvSpPr>
            <p:cNvPr id="155682" name="Rectangle 111"/>
            <p:cNvSpPr>
              <a:spLocks noChangeArrowheads="1"/>
            </p:cNvSpPr>
            <p:nvPr/>
          </p:nvSpPr>
          <p:spPr bwMode="auto">
            <a:xfrm>
              <a:off x="901700" y="3956050"/>
              <a:ext cx="596900" cy="24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155683" name="Rectangle 112"/>
            <p:cNvSpPr>
              <a:spLocks noChangeArrowheads="1"/>
            </p:cNvSpPr>
            <p:nvPr/>
          </p:nvSpPr>
          <p:spPr bwMode="auto">
            <a:xfrm>
              <a:off x="2819400" y="3649663"/>
              <a:ext cx="457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grpSp>
      <p:pic>
        <p:nvPicPr>
          <p:cNvPr id="155662" name="Picture 33" descr="screenshot_35.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1376363"/>
            <a:ext cx="32766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3" name="Picture 34" descr="screenshot_34.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65700" y="800100"/>
            <a:ext cx="20447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p:cNvSpPr>
            <a:spLocks noChangeArrowheads="1"/>
          </p:cNvSpPr>
          <p:nvPr/>
        </p:nvSpPr>
        <p:spPr bwMode="auto">
          <a:xfrm>
            <a:off x="5638800" y="838200"/>
            <a:ext cx="457200" cy="457200"/>
          </a:xfrm>
          <a:prstGeom prst="ellipse">
            <a:avLst/>
          </a:prstGeom>
          <a:noFill/>
          <a:ln w="952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pic>
        <p:nvPicPr>
          <p:cNvPr id="155665" name="Picture 36"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27538" y="2722563"/>
            <a:ext cx="2278062"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6" name="TextBox 37"/>
          <p:cNvSpPr txBox="1">
            <a:spLocks noChangeArrowheads="1"/>
          </p:cNvSpPr>
          <p:nvPr/>
        </p:nvSpPr>
        <p:spPr bwMode="auto">
          <a:xfrm>
            <a:off x="533400" y="1295400"/>
            <a:ext cx="2995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Interaction dependent parts</a:t>
            </a:r>
          </a:p>
        </p:txBody>
      </p:sp>
      <p:sp>
        <p:nvSpPr>
          <p:cNvPr id="39" name="Oval 38"/>
          <p:cNvSpPr>
            <a:spLocks noChangeArrowheads="1"/>
          </p:cNvSpPr>
          <p:nvPr/>
        </p:nvSpPr>
        <p:spPr bwMode="auto">
          <a:xfrm>
            <a:off x="5943600" y="1447800"/>
            <a:ext cx="457200" cy="457200"/>
          </a:xfrm>
          <a:prstGeom prst="ellipse">
            <a:avLst/>
          </a:prstGeom>
          <a:noFill/>
          <a:ln w="952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cxnSp>
        <p:nvCxnSpPr>
          <p:cNvPr id="40" name="Straight Connector 39"/>
          <p:cNvCxnSpPr>
            <a:cxnSpLocks noChangeShapeType="1"/>
          </p:cNvCxnSpPr>
          <p:nvPr/>
        </p:nvCxnSpPr>
        <p:spPr bwMode="auto">
          <a:xfrm rot="10800000" flipV="1">
            <a:off x="3429000" y="1219200"/>
            <a:ext cx="2338388" cy="26035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41"/>
          <p:cNvCxnSpPr>
            <a:cxnSpLocks noChangeShapeType="1"/>
          </p:cNvCxnSpPr>
          <p:nvPr/>
        </p:nvCxnSpPr>
        <p:spPr bwMode="auto">
          <a:xfrm rot="10800000" flipV="1">
            <a:off x="3581400" y="1447800"/>
            <a:ext cx="2438400" cy="762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5670" name="Rectangle 43"/>
          <p:cNvSpPr>
            <a:spLocks noChangeArrowheads="1"/>
          </p:cNvSpPr>
          <p:nvPr/>
        </p:nvSpPr>
        <p:spPr bwMode="auto">
          <a:xfrm>
            <a:off x="76200" y="2068513"/>
            <a:ext cx="746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800"/>
              <a:t>“</a:t>
            </a:r>
            <a:r>
              <a:rPr lang="en-US" altLang="ja-JP" sz="1800"/>
              <a:t>Wandzura-Wilczek approximation</a:t>
            </a:r>
            <a:r>
              <a:rPr lang="ja-JP" altLang="en-US" sz="1800"/>
              <a:t>”</a:t>
            </a:r>
            <a:r>
              <a:rPr lang="en-US" altLang="ja-JP" sz="1800"/>
              <a:t> is equivalent to setting</a:t>
            </a:r>
            <a:endParaRPr lang="en-US" sz="1800"/>
          </a:p>
        </p:txBody>
      </p:sp>
      <p:sp>
        <p:nvSpPr>
          <p:cNvPr id="155671" name="Rectangle 46"/>
          <p:cNvSpPr>
            <a:spLocks noChangeArrowheads="1"/>
          </p:cNvSpPr>
          <p:nvPr/>
        </p:nvSpPr>
        <p:spPr bwMode="auto">
          <a:xfrm>
            <a:off x="6046788" y="2081213"/>
            <a:ext cx="3097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functions with a tilde to zero.</a:t>
            </a:r>
          </a:p>
        </p:txBody>
      </p:sp>
      <p:sp>
        <p:nvSpPr>
          <p:cNvPr id="15567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5567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74554A4-129A-41AE-8EFF-A8F4013B7402}" type="slidenum">
              <a:rPr lang="en-US" sz="1400"/>
              <a:pPr eaLnBrk="1" hangingPunct="1"/>
              <a:t>79</a:t>
            </a:fld>
            <a:endParaRPr 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0" descr="srd12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44196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968E350-BC42-481D-AFF6-CC1891C950E5}" type="slidenum">
              <a:rPr lang="en-US" sz="1400"/>
              <a:pPr eaLnBrk="1" hangingPunct="1"/>
              <a:t>8</a:t>
            </a:fld>
            <a:endParaRPr lang="en-US" sz="1400"/>
          </a:p>
        </p:txBody>
      </p:sp>
      <p:sp>
        <p:nvSpPr>
          <p:cNvPr id="29700" name="Rectangle 2"/>
          <p:cNvSpPr>
            <a:spLocks noGrp="1" noChangeArrowheads="1"/>
          </p:cNvSpPr>
          <p:nvPr>
            <p:ph type="title"/>
          </p:nvPr>
        </p:nvSpPr>
        <p:spPr>
          <a:xfrm>
            <a:off x="304800" y="0"/>
            <a:ext cx="7772400" cy="533400"/>
          </a:xfrm>
        </p:spPr>
        <p:txBody>
          <a:bodyPr/>
          <a:lstStyle/>
          <a:p>
            <a:r>
              <a:rPr lang="en-US" sz="2800" smtClean="0">
                <a:ea typeface="ＭＳ Ｐゴシック" pitchFamily="34" charset="-128"/>
              </a:rPr>
              <a:t> </a:t>
            </a:r>
            <a:r>
              <a:rPr lang="en-US" sz="3200" smtClean="0">
                <a:ea typeface="ＭＳ Ｐゴシック" pitchFamily="34" charset="-128"/>
              </a:rPr>
              <a:t>Measurements of the Collins function</a:t>
            </a:r>
          </a:p>
        </p:txBody>
      </p:sp>
      <p:sp>
        <p:nvSpPr>
          <p:cNvPr id="29701" name="Line 26"/>
          <p:cNvSpPr>
            <a:spLocks noChangeShapeType="1"/>
          </p:cNvSpPr>
          <p:nvPr/>
        </p:nvSpPr>
        <p:spPr bwMode="auto">
          <a:xfrm flipV="1">
            <a:off x="4114800" y="44196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29702" name="Picture 2" descr="Screen shot 2013-05-24 at 6.31.0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38200"/>
            <a:ext cx="76708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14"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724400"/>
            <a:ext cx="4368800" cy="523875"/>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29704" name="Picture 60" descr="newComparisonUL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4150" y="2286000"/>
            <a:ext cx="51482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Rectangle 112"/>
          <p:cNvSpPr>
            <a:spLocks noChangeArrowheads="1"/>
          </p:cNvSpPr>
          <p:nvPr/>
        </p:nvSpPr>
        <p:spPr bwMode="auto">
          <a:xfrm>
            <a:off x="4953000" y="2514600"/>
            <a:ext cx="15240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b="1">
                <a:solidFill>
                  <a:srgbClr val="0000B9"/>
                </a:solidFill>
                <a:latin typeface="Palatino" charset="0"/>
              </a:rPr>
              <a:t>BaBar Preliminary</a:t>
            </a:r>
          </a:p>
        </p:txBody>
      </p:sp>
      <p:sp>
        <p:nvSpPr>
          <p:cNvPr id="29706" name="Rectangle 107"/>
          <p:cNvSpPr>
            <a:spLocks noChangeArrowheads="1"/>
          </p:cNvSpPr>
          <p:nvPr/>
        </p:nvSpPr>
        <p:spPr bwMode="auto">
          <a:xfrm>
            <a:off x="6781800" y="5029200"/>
            <a:ext cx="21193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b="1">
                <a:solidFill>
                  <a:srgbClr val="FF0000"/>
                </a:solidFill>
              </a:rPr>
              <a:t>Belle (0.2&lt;</a:t>
            </a:r>
            <a:r>
              <a:rPr lang="en-US" sz="1600" b="1" i="1">
                <a:solidFill>
                  <a:srgbClr val="FF0000"/>
                </a:solidFill>
              </a:rPr>
              <a:t>z</a:t>
            </a:r>
            <a:r>
              <a:rPr lang="en-US" sz="1600" b="1">
                <a:solidFill>
                  <a:srgbClr val="FF0000"/>
                </a:solidFill>
              </a:rPr>
              <a:t>&lt;1)</a:t>
            </a:r>
          </a:p>
          <a:p>
            <a:pPr algn="ctr"/>
            <a:r>
              <a:rPr lang="en-US" sz="1800" b="1">
                <a:solidFill>
                  <a:srgbClr val="FF0000"/>
                </a:solidFill>
              </a:rPr>
              <a:t>∫</a:t>
            </a:r>
            <a:r>
              <a:rPr lang="en-US" sz="1600" b="1">
                <a:solidFill>
                  <a:srgbClr val="FF0000"/>
                </a:solidFill>
                <a:latin typeface="Brush Script MT Italic" charset="0"/>
              </a:rPr>
              <a:t>L</a:t>
            </a:r>
            <a:r>
              <a:rPr lang="en-US" sz="1600" b="1">
                <a:solidFill>
                  <a:srgbClr val="FF0000"/>
                </a:solidFill>
              </a:rPr>
              <a:t>~547 fb</a:t>
            </a:r>
            <a:r>
              <a:rPr lang="en-US" sz="1600" b="1" baseline="30000">
                <a:solidFill>
                  <a:srgbClr val="FF0000"/>
                </a:solidFill>
              </a:rPr>
              <a:t>-1</a:t>
            </a:r>
          </a:p>
          <a:p>
            <a:pPr algn="ctr"/>
            <a:r>
              <a:rPr lang="en-US" sz="1400">
                <a:solidFill>
                  <a:srgbClr val="FF0000"/>
                </a:solidFill>
              </a:rPr>
              <a:t>PRD 86, 039905(E) (2012)</a:t>
            </a:r>
          </a:p>
        </p:txBody>
      </p:sp>
      <p:sp>
        <p:nvSpPr>
          <p:cNvPr id="29707" name="Rectangle 108"/>
          <p:cNvSpPr>
            <a:spLocks noChangeArrowheads="1"/>
          </p:cNvSpPr>
          <p:nvPr/>
        </p:nvSpPr>
        <p:spPr bwMode="auto">
          <a:xfrm>
            <a:off x="5284788" y="5033963"/>
            <a:ext cx="18557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b="1">
                <a:solidFill>
                  <a:srgbClr val="0000B2"/>
                </a:solidFill>
              </a:rPr>
              <a:t>BaBar (0.15&lt;</a:t>
            </a:r>
            <a:r>
              <a:rPr lang="en-US" sz="1600" b="1" i="1">
                <a:solidFill>
                  <a:srgbClr val="0000B2"/>
                </a:solidFill>
              </a:rPr>
              <a:t>z</a:t>
            </a:r>
            <a:r>
              <a:rPr lang="en-US" sz="1600" b="1">
                <a:solidFill>
                  <a:srgbClr val="0000B2"/>
                </a:solidFill>
              </a:rPr>
              <a:t>&lt;0.9)</a:t>
            </a:r>
          </a:p>
          <a:p>
            <a:pPr algn="ctr"/>
            <a:r>
              <a:rPr lang="en-US" sz="1600" b="1">
                <a:solidFill>
                  <a:srgbClr val="0000B2"/>
                </a:solidFill>
              </a:rPr>
              <a:t> </a:t>
            </a:r>
            <a:r>
              <a:rPr lang="en-US" sz="1800" b="1">
                <a:solidFill>
                  <a:srgbClr val="0000B9"/>
                </a:solidFill>
              </a:rPr>
              <a:t>∫</a:t>
            </a:r>
            <a:r>
              <a:rPr lang="en-US" sz="1600" b="1">
                <a:solidFill>
                  <a:srgbClr val="0000B2"/>
                </a:solidFill>
                <a:latin typeface="Brush Script MT Italic" charset="0"/>
              </a:rPr>
              <a:t>L</a:t>
            </a:r>
            <a:r>
              <a:rPr lang="en-US" sz="1600" b="1">
                <a:solidFill>
                  <a:srgbClr val="0000B2"/>
                </a:solidFill>
              </a:rPr>
              <a:t>~468 fb</a:t>
            </a:r>
            <a:r>
              <a:rPr lang="en-US" sz="1600" b="1" baseline="30000">
                <a:solidFill>
                  <a:srgbClr val="0000B2"/>
                </a:solidFill>
              </a:rPr>
              <a:t>-1</a:t>
            </a:r>
          </a:p>
        </p:txBody>
      </p:sp>
      <p:sp>
        <p:nvSpPr>
          <p:cNvPr id="29708" name="Rectangle 3"/>
          <p:cNvSpPr>
            <a:spLocks noChangeArrowheads="1"/>
          </p:cNvSpPr>
          <p:nvPr/>
        </p:nvSpPr>
        <p:spPr bwMode="auto">
          <a:xfrm>
            <a:off x="762000" y="5562600"/>
            <a:ext cx="4572000" cy="708025"/>
          </a:xfrm>
          <a:prstGeom prst="rect">
            <a:avLst/>
          </a:prstGeom>
          <a:solidFill>
            <a:srgbClr val="FFFF00"/>
          </a:solidFill>
          <a:ln w="9525">
            <a:solidFill>
              <a:schemeClr val="tx1"/>
            </a:solidFill>
            <a:miter lim="800000"/>
            <a:headEnd/>
            <a:tailEnd/>
          </a:ln>
        </p:spPr>
        <p:txBody>
          <a:bodyPr>
            <a:spAutoFit/>
          </a:bodyPr>
          <a:lstStyle/>
          <a:p>
            <a:pPr eaLnBrk="0" hangingPunct="0"/>
            <a:r>
              <a:rPr lang="en-US" sz="2000">
                <a:solidFill>
                  <a:srgbClr val="000000"/>
                </a:solidFill>
                <a:latin typeface="Times New Roman" pitchFamily="18" charset="0"/>
                <a:sym typeface="Symbol" pitchFamily="18" charset="2"/>
              </a:rPr>
              <a:t>Significant Collins effect measured at Belle and confirmed by BaBar</a:t>
            </a:r>
            <a:endParaRPr lang="en-US" sz="2000">
              <a:solidFill>
                <a:srgbClr val="000000"/>
              </a:solidFill>
              <a:latin typeface="Times New Roman" pitchFamily="18" charset="0"/>
            </a:endParaRPr>
          </a:p>
        </p:txBody>
      </p:sp>
      <p:sp>
        <p:nvSpPr>
          <p:cNvPr id="29709" name="TextBox 4"/>
          <p:cNvSpPr txBox="1">
            <a:spLocks noChangeArrowheads="1"/>
          </p:cNvSpPr>
          <p:nvPr/>
        </p:nvSpPr>
        <p:spPr bwMode="auto">
          <a:xfrm>
            <a:off x="8153400" y="2133600"/>
            <a:ext cx="766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I. Garzia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smtClean="0">
                <a:ea typeface="ＭＳ Ｐゴシック" pitchFamily="34" charset="-128"/>
              </a:rPr>
              <a:t>P</a:t>
            </a:r>
            <a:r>
              <a:rPr lang="en-US" baseline="-25000" smtClean="0">
                <a:ea typeface="ＭＳ Ｐゴシック" pitchFamily="34" charset="-128"/>
              </a:rPr>
              <a:t>T</a:t>
            </a:r>
            <a:r>
              <a:rPr lang="en-US" smtClean="0">
                <a:ea typeface="ＭＳ Ｐゴシック" pitchFamily="34" charset="-128"/>
              </a:rPr>
              <a:t>-dependence studies at Hall-C</a:t>
            </a:r>
          </a:p>
        </p:txBody>
      </p:sp>
      <p:sp>
        <p:nvSpPr>
          <p:cNvPr id="15769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618ED55-C421-4937-B32E-DCFF57A3B37F}" type="slidenum">
              <a:rPr lang="en-US" sz="1400"/>
              <a:pPr eaLnBrk="1" hangingPunct="1"/>
              <a:t>80</a:t>
            </a:fld>
            <a:endParaRPr lang="en-US" sz="1400"/>
          </a:p>
        </p:txBody>
      </p:sp>
      <p:pic>
        <p:nvPicPr>
          <p:cNvPr id="15770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8307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091113"/>
            <a:ext cx="18288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364163"/>
            <a:ext cx="2241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914400"/>
            <a:ext cx="51562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4"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9906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5"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355850"/>
            <a:ext cx="35814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6" name="TextBox 13"/>
          <p:cNvSpPr txBox="1">
            <a:spLocks noChangeArrowheads="1"/>
          </p:cNvSpPr>
          <p:nvPr/>
        </p:nvSpPr>
        <p:spPr bwMode="auto">
          <a:xfrm>
            <a:off x="457200" y="5754688"/>
            <a:ext cx="8305800" cy="646112"/>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Data (assuming only valence quarks and only two fragmentation functions contribute) indicate that k</a:t>
            </a:r>
            <a:r>
              <a:rPr lang="en-US" sz="1800" baseline="-25000"/>
              <a:t>T</a:t>
            </a:r>
            <a:r>
              <a:rPr lang="en-US" sz="1800"/>
              <a:t>-width of u-quarks and d-quarks may be different</a:t>
            </a:r>
          </a:p>
        </p:txBody>
      </p:sp>
      <p:sp>
        <p:nvSpPr>
          <p:cNvPr id="157707" name="TextBox 14"/>
          <p:cNvSpPr txBox="1">
            <a:spLocks noChangeArrowheads="1"/>
          </p:cNvSpPr>
          <p:nvPr/>
        </p:nvSpPr>
        <p:spPr bwMode="auto">
          <a:xfrm>
            <a:off x="0" y="4572000"/>
            <a:ext cx="204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H. Mkrtchyan(DIS2011)</a:t>
            </a:r>
          </a:p>
        </p:txBody>
      </p:sp>
      <p:sp>
        <p:nvSpPr>
          <p:cNvPr id="157708" name="Footer Placeholder 1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pic>
        <p:nvPicPr>
          <p:cNvPr id="157709"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788988"/>
            <a:ext cx="17526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457200" y="1143000"/>
            <a:ext cx="304800" cy="304800"/>
          </a:xfrm>
          <a:prstGeom prst="rect">
            <a:avLst/>
          </a:prstGeom>
          <a:noFill/>
          <a:ln w="25400">
            <a:solidFill>
              <a:schemeClr val="accent2"/>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ChangeArrowheads="1"/>
          </p:cNvSpPr>
          <p:nvPr/>
        </p:nvSpPr>
        <p:spPr bwMode="auto">
          <a:xfrm>
            <a:off x="381000" y="76200"/>
            <a:ext cx="845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fr-BE" sz="3800">
                <a:latin typeface="Tahoma" pitchFamily="34" charset="0"/>
                <a:cs typeface="Tahoma" pitchFamily="34" charset="0"/>
              </a:rPr>
              <a:t>The sum rule including the OAM</a:t>
            </a:r>
            <a:endParaRPr lang="fr-FR" sz="3800">
              <a:latin typeface="Tahoma" pitchFamily="34" charset="0"/>
              <a:cs typeface="Tahoma" pitchFamily="34" charset="0"/>
            </a:endParaRPr>
          </a:p>
        </p:txBody>
      </p:sp>
      <p:pic>
        <p:nvPicPr>
          <p:cNvPr id="158723" name="Picture 5" descr="Screen shot 2012-12-12 at 5.13.4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33639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6"/>
          <p:cNvSpPr>
            <a:spLocks noChangeArrowheads="1"/>
          </p:cNvSpPr>
          <p:nvPr/>
        </p:nvSpPr>
        <p:spPr bwMode="auto">
          <a:xfrm>
            <a:off x="228600" y="838200"/>
            <a:ext cx="876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Ji</a:t>
            </a:r>
            <a:r>
              <a:rPr lang="ja-JP" altLang="en-US" sz="1600"/>
              <a:t>’</a:t>
            </a:r>
            <a:r>
              <a:rPr lang="en-US" altLang="ja-JP" sz="1600"/>
              <a:t>s quark and gluon </a:t>
            </a:r>
            <a:r>
              <a:rPr lang="en-US" altLang="ja-JP" sz="1600">
                <a:solidFill>
                  <a:srgbClr val="FF0000"/>
                </a:solidFill>
              </a:rPr>
              <a:t>kinetic</a:t>
            </a:r>
            <a:r>
              <a:rPr lang="en-US" altLang="ja-JP" sz="1600"/>
              <a:t> angular momentum can be expressed in terms of twist-2 GPDs.</a:t>
            </a:r>
            <a:endParaRPr lang="en-US" sz="1600"/>
          </a:p>
        </p:txBody>
      </p:sp>
      <p:sp>
        <p:nvSpPr>
          <p:cNvPr id="158725" name="Rectangle 11"/>
          <p:cNvSpPr>
            <a:spLocks noChangeArrowheads="1"/>
          </p:cNvSpPr>
          <p:nvPr/>
        </p:nvSpPr>
        <p:spPr bwMode="auto">
          <a:xfrm>
            <a:off x="228600" y="2133600"/>
            <a:ext cx="861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the </a:t>
            </a:r>
            <a:r>
              <a:rPr lang="en-US" sz="1600" b="1"/>
              <a:t>z</a:t>
            </a:r>
            <a:r>
              <a:rPr lang="en-US" sz="1600"/>
              <a:t>-component of the quark kinetic OAM is related to a pure twist-3 GPD (Polyakov et al)</a:t>
            </a:r>
          </a:p>
        </p:txBody>
      </p:sp>
      <p:pic>
        <p:nvPicPr>
          <p:cNvPr id="158726" name="Picture 14" descr="Screen shot 2012-12-12 at 5.24.0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14600"/>
            <a:ext cx="6883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7" name="Rectangle 2"/>
          <p:cNvSpPr>
            <a:spLocks noChangeArrowheads="1"/>
          </p:cNvSpPr>
          <p:nvPr/>
        </p:nvSpPr>
        <p:spPr bwMode="auto">
          <a:xfrm>
            <a:off x="228600" y="4267200"/>
            <a:ext cx="3178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C.Lorce, B. Pasquini arXiv:1208.3065</a:t>
            </a:r>
          </a:p>
        </p:txBody>
      </p:sp>
      <p:pic>
        <p:nvPicPr>
          <p:cNvPr id="158728" name="Picture 3" descr="Screen shot 2012-12-13 at 9.04.46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181600"/>
            <a:ext cx="33528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9" name="Picture 5" descr="Screen shot 2012-12-13 at 9.07.41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495800"/>
            <a:ext cx="27432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0" name="Picture 6" descr="Screen shot 2012-12-13 at 9.11.36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4038600"/>
            <a:ext cx="39338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1" name="Picture 7" descr="Screen shot 2012-12-12 at 5.16.21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1371600"/>
            <a:ext cx="24336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2" name="Rectangle 8"/>
          <p:cNvSpPr>
            <a:spLocks noChangeArrowheads="1"/>
          </p:cNvSpPr>
          <p:nvPr/>
        </p:nvSpPr>
        <p:spPr bwMode="auto">
          <a:xfrm>
            <a:off x="22225" y="5943600"/>
            <a:ext cx="5791200" cy="523875"/>
          </a:xfrm>
          <a:prstGeom prst="rect">
            <a:avLst/>
          </a:prstGeom>
          <a:solidFill>
            <a:srgbClr val="FFFF00"/>
          </a:solidFill>
          <a:ln w="9525">
            <a:solidFill>
              <a:schemeClr val="tx1"/>
            </a:solidFill>
            <a:miter lim="800000"/>
            <a:headEnd/>
            <a:tailEnd/>
          </a:ln>
        </p:spPr>
        <p:txBody>
          <a:bodyPr>
            <a:spAutoFit/>
          </a:bodyPr>
          <a:lstStyle/>
          <a:p>
            <a:r>
              <a:rPr lang="en-US" sz="1400"/>
              <a:t>describes the vector distribution of quarks inside a longitudinally polarized target -&gt;related to the </a:t>
            </a:r>
            <a:r>
              <a:rPr lang="en-US" sz="1400" b="1"/>
              <a:t>z</a:t>
            </a:r>
            <a:r>
              <a:rPr lang="en-US" sz="1400"/>
              <a:t> -component of angular momentum.</a:t>
            </a:r>
          </a:p>
        </p:txBody>
      </p:sp>
      <p:cxnSp>
        <p:nvCxnSpPr>
          <p:cNvPr id="158733" name="Connecteur droit avec flèche 40"/>
          <p:cNvCxnSpPr>
            <a:cxnSpLocks noChangeShapeType="1"/>
          </p:cNvCxnSpPr>
          <p:nvPr/>
        </p:nvCxnSpPr>
        <p:spPr bwMode="auto">
          <a:xfrm flipH="1" flipV="1">
            <a:off x="2438400" y="5715000"/>
            <a:ext cx="914400" cy="1524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sp>
        <p:nvSpPr>
          <p:cNvPr id="158734" name="Footer Placeholder 10"/>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400" smtClean="0"/>
              <a:t>JLab, Dec 17</a:t>
            </a:r>
          </a:p>
        </p:txBody>
      </p:sp>
      <p:sp>
        <p:nvSpPr>
          <p:cNvPr id="158735" name="Slide Number Placeholder 1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4B48055-80F2-4FE3-8A1B-4F4148AB0F04}" type="slidenum">
              <a:rPr lang="fr-FR" sz="1400"/>
              <a:pPr eaLnBrk="1" hangingPunct="1"/>
              <a:t>81</a:t>
            </a:fld>
            <a:endParaRPr lang="fr-FR" sz="140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5"/>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A391B4E-0739-4DEA-8166-3EAC9206693D}" type="slidenum">
              <a:rPr lang="en-US" sz="1400"/>
              <a:pPr eaLnBrk="1" hangingPunct="1"/>
              <a:t>82</a:t>
            </a:fld>
            <a:endParaRPr lang="en-US" sz="1400"/>
          </a:p>
        </p:txBody>
      </p:sp>
      <p:sp>
        <p:nvSpPr>
          <p:cNvPr id="160771" name="Slide Number Placeholder 2"/>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F68C5AFB-1C0F-4F9D-A5DD-BE23340B062B}" type="slidenum">
              <a:rPr lang="en-US" sz="1400"/>
              <a:pPr algn="r" eaLnBrk="1" hangingPunct="1"/>
              <a:t>82</a:t>
            </a:fld>
            <a:endParaRPr lang="en-US" sz="1400"/>
          </a:p>
        </p:txBody>
      </p:sp>
      <p:sp>
        <p:nvSpPr>
          <p:cNvPr id="160772" name="Slide Number Placeholder 2"/>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7F5BC2B5-423E-489A-8C34-8EC255B7365F}" type="slidenum">
              <a:rPr lang="en-US" sz="1400"/>
              <a:pPr algn="r" eaLnBrk="1" hangingPunct="1"/>
              <a:t>82</a:t>
            </a:fld>
            <a:endParaRPr lang="en-US" sz="1400"/>
          </a:p>
        </p:txBody>
      </p:sp>
      <p:sp>
        <p:nvSpPr>
          <p:cNvPr id="452610" name="Rectangle 2"/>
          <p:cNvSpPr>
            <a:spLocks noGrp="1" noChangeArrowheads="1"/>
          </p:cNvSpPr>
          <p:nvPr>
            <p:ph type="title" idx="4294967295"/>
          </p:nvPr>
        </p:nvSpPr>
        <p:spPr>
          <a:xfrm>
            <a:off x="0" y="115888"/>
            <a:ext cx="9020175" cy="474662"/>
          </a:xfrm>
        </p:spPr>
        <p:txBody>
          <a:bodyPr/>
          <a:lstStyle/>
          <a:p>
            <a:pPr eaLnBrk="1" hangingPunct="1"/>
            <a:r>
              <a:rPr lang="en-US" smtClean="0">
                <a:effectLst>
                  <a:outerShdw blurRad="38100" dist="38100" dir="2700000" algn="tl">
                    <a:srgbClr val="C0C0C0"/>
                  </a:outerShdw>
                </a:effectLst>
                <a:ea typeface="ＭＳ Ｐゴシック" pitchFamily="34" charset="-128"/>
              </a:rPr>
              <a:t>Quark distributions at large k</a:t>
            </a:r>
            <a:r>
              <a:rPr lang="en-US" baseline="-25000" smtClean="0">
                <a:effectLst>
                  <a:outerShdw blurRad="38100" dist="38100" dir="2700000" algn="tl">
                    <a:srgbClr val="C0C0C0"/>
                  </a:outerShdw>
                </a:effectLst>
                <a:ea typeface="ＭＳ Ｐゴシック" pitchFamily="34" charset="-128"/>
              </a:rPr>
              <a:t>T</a:t>
            </a:r>
            <a:endParaRPr lang="en-US" smtClean="0">
              <a:effectLst>
                <a:outerShdw blurRad="38100" dist="38100" dir="2700000" algn="tl">
                  <a:srgbClr val="C0C0C0"/>
                </a:outerShdw>
              </a:effectLst>
              <a:ea typeface="ＭＳ Ｐゴシック" pitchFamily="34" charset="-128"/>
            </a:endParaRPr>
          </a:p>
        </p:txBody>
      </p:sp>
      <p:sp>
        <p:nvSpPr>
          <p:cNvPr id="160774" name="Rectangle 15"/>
          <p:cNvSpPr>
            <a:spLocks noChangeArrowheads="1"/>
          </p:cNvSpPr>
          <p:nvPr/>
        </p:nvSpPr>
        <p:spPr bwMode="auto">
          <a:xfrm>
            <a:off x="152400" y="4876800"/>
            <a:ext cx="4191000" cy="831850"/>
          </a:xfrm>
          <a:prstGeom prst="rect">
            <a:avLst/>
          </a:prstGeom>
          <a:solidFill>
            <a:srgbClr val="FFFF99"/>
          </a:solidFill>
          <a:ln w="9525">
            <a:solidFill>
              <a:schemeClr val="tx1"/>
            </a:solidFill>
            <a:miter lim="800000"/>
            <a:headEnd/>
            <a:tailEnd/>
          </a:ln>
        </p:spPr>
        <p:txBody>
          <a:bodyPr>
            <a:spAutoFit/>
          </a:bodyPr>
          <a:lstStyle/>
          <a:p>
            <a:r>
              <a:rPr lang="en-US">
                <a:solidFill>
                  <a:schemeClr val="accent2"/>
                </a:solidFill>
              </a:rPr>
              <a:t>Higher probability to find a hadron at large </a:t>
            </a:r>
            <a:r>
              <a:rPr lang="en-US">
                <a:solidFill>
                  <a:srgbClr val="CC3300"/>
                </a:solidFill>
              </a:rPr>
              <a:t>P</a:t>
            </a:r>
            <a:r>
              <a:rPr lang="en-US" baseline="-25000">
                <a:solidFill>
                  <a:srgbClr val="CC3300"/>
                </a:solidFill>
              </a:rPr>
              <a:t>T </a:t>
            </a:r>
            <a:r>
              <a:rPr lang="en-US">
                <a:solidFill>
                  <a:schemeClr val="accent2"/>
                </a:solidFill>
              </a:rPr>
              <a:t>in nuclei </a:t>
            </a:r>
          </a:p>
        </p:txBody>
      </p:sp>
      <p:pic>
        <p:nvPicPr>
          <p:cNvPr id="160775" name="Picture 10" descr="ptd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3886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25" name="AutoShape 13"/>
          <p:cNvSpPr>
            <a:spLocks noChangeArrowheads="1"/>
          </p:cNvSpPr>
          <p:nvPr/>
        </p:nvSpPr>
        <p:spPr bwMode="auto">
          <a:xfrm>
            <a:off x="4419600" y="5029200"/>
            <a:ext cx="976313" cy="485775"/>
          </a:xfrm>
          <a:prstGeom prst="rightArrow">
            <a:avLst>
              <a:gd name="adj1" fmla="val 50000"/>
              <a:gd name="adj2" fmla="val 50245"/>
            </a:avLst>
          </a:prstGeom>
          <a:solidFill>
            <a:schemeClr val="bg1"/>
          </a:solidFill>
          <a:ln w="9525">
            <a:solidFill>
              <a:schemeClr val="tx1"/>
            </a:solidFill>
            <a:miter lim="800000"/>
            <a:headEnd/>
            <a:tailEnd/>
          </a:ln>
        </p:spPr>
        <p:txBody>
          <a:bodyPr wrap="none" anchor="ctr"/>
          <a:lstStyle/>
          <a:p>
            <a:endParaRPr lang="it-IT" sz="1800"/>
          </a:p>
        </p:txBody>
      </p:sp>
      <p:sp>
        <p:nvSpPr>
          <p:cNvPr id="2" name="Rectangle 15"/>
          <p:cNvSpPr>
            <a:spLocks noChangeArrowheads="1"/>
          </p:cNvSpPr>
          <p:nvPr/>
        </p:nvSpPr>
        <p:spPr bwMode="auto">
          <a:xfrm>
            <a:off x="5486400" y="4876800"/>
            <a:ext cx="3352800" cy="831850"/>
          </a:xfrm>
          <a:prstGeom prst="rect">
            <a:avLst/>
          </a:prstGeom>
          <a:solidFill>
            <a:srgbClr val="FFFF99"/>
          </a:solidFill>
          <a:ln w="9525">
            <a:solidFill>
              <a:schemeClr val="tx1"/>
            </a:solidFill>
            <a:miter lim="800000"/>
            <a:headEnd/>
            <a:tailEnd/>
          </a:ln>
        </p:spPr>
        <p:txBody>
          <a:bodyPr>
            <a:spAutoFit/>
          </a:bodyPr>
          <a:lstStyle/>
          <a:p>
            <a:r>
              <a:rPr lang="en-US">
                <a:solidFill>
                  <a:srgbClr val="CC3300"/>
                </a:solidFill>
              </a:rPr>
              <a:t>k</a:t>
            </a:r>
            <a:r>
              <a:rPr lang="en-US" baseline="-25000">
                <a:solidFill>
                  <a:srgbClr val="CC3300"/>
                </a:solidFill>
              </a:rPr>
              <a:t>T</a:t>
            </a:r>
            <a:r>
              <a:rPr lang="en-US">
                <a:solidFill>
                  <a:schemeClr val="accent2"/>
                </a:solidFill>
              </a:rPr>
              <a:t>-distributions may be wider in nuclei?</a:t>
            </a:r>
          </a:p>
        </p:txBody>
      </p:sp>
      <p:pic>
        <p:nvPicPr>
          <p:cNvPr id="160778" name="Picture 18"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36353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8"/>
          <p:cNvGrpSpPr>
            <a:grpSpLocks/>
          </p:cNvGrpSpPr>
          <p:nvPr/>
        </p:nvGrpSpPr>
        <p:grpSpPr bwMode="auto">
          <a:xfrm>
            <a:off x="4572000" y="762000"/>
            <a:ext cx="4572000" cy="3994150"/>
            <a:chOff x="2880" y="480"/>
            <a:chExt cx="2880" cy="2516"/>
          </a:xfrm>
        </p:grpSpPr>
        <p:pic>
          <p:nvPicPr>
            <p:cNvPr id="160782"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960"/>
              <a:ext cx="2775" cy="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3" name="Text Box 35"/>
            <p:cNvSpPr txBox="1">
              <a:spLocks noChangeArrowheads="1"/>
            </p:cNvSpPr>
            <p:nvPr/>
          </p:nvSpPr>
          <p:spPr bwMode="auto">
            <a:xfrm>
              <a:off x="3168" y="720"/>
              <a:ext cx="24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it-IT" sz="2000" b="1">
                  <a:solidFill>
                    <a:schemeClr val="accent2"/>
                  </a:solidFill>
                  <a:cs typeface="Arial" pitchFamily="34" charset="0"/>
                </a:rPr>
                <a:t>P</a:t>
              </a:r>
              <a:r>
                <a:rPr lang="it-IT" sz="2000" b="1" baseline="-25000">
                  <a:solidFill>
                    <a:schemeClr val="accent2"/>
                  </a:solidFill>
                  <a:cs typeface="Arial" pitchFamily="34" charset="0"/>
                </a:rPr>
                <a:t>T </a:t>
              </a:r>
              <a:r>
                <a:rPr lang="it-IT" sz="2000" b="1">
                  <a:cs typeface="Arial" pitchFamily="34" charset="0"/>
                </a:rPr>
                <a:t>= </a:t>
              </a:r>
              <a:r>
                <a:rPr lang="it-IT" sz="2000" b="1">
                  <a:solidFill>
                    <a:srgbClr val="FF0000"/>
                  </a:solidFill>
                </a:rPr>
                <a:t>p</a:t>
              </a:r>
              <a:r>
                <a:rPr lang="it-IT" sz="2000" b="1" baseline="-25000">
                  <a:solidFill>
                    <a:srgbClr val="FF0000"/>
                  </a:solidFill>
                  <a:cs typeface="Arial" pitchFamily="34" charset="0"/>
                </a:rPr>
                <a:t>┴</a:t>
              </a:r>
              <a:r>
                <a:rPr lang="it-IT" sz="2000" b="1" baseline="-25000">
                  <a:cs typeface="Arial" pitchFamily="34" charset="0"/>
                </a:rPr>
                <a:t> </a:t>
              </a:r>
              <a:r>
                <a:rPr lang="it-IT" sz="2000" b="1">
                  <a:solidFill>
                    <a:schemeClr val="accent2"/>
                  </a:solidFill>
                  <a:cs typeface="Arial" pitchFamily="34" charset="0"/>
                </a:rPr>
                <a:t>+z</a:t>
              </a:r>
              <a:r>
                <a:rPr lang="it-IT" sz="2000" b="1">
                  <a:cs typeface="Arial" pitchFamily="34" charset="0"/>
                </a:rPr>
                <a:t> </a:t>
              </a:r>
              <a:r>
                <a:rPr lang="it-IT" sz="2000" b="1">
                  <a:solidFill>
                    <a:srgbClr val="FF0000"/>
                  </a:solidFill>
                  <a:cs typeface="Arial" pitchFamily="34" charset="0"/>
                </a:rPr>
                <a:t>k</a:t>
              </a:r>
              <a:r>
                <a:rPr lang="it-IT" sz="2000" b="1" baseline="-25000">
                  <a:solidFill>
                    <a:srgbClr val="FF0000"/>
                  </a:solidFill>
                  <a:cs typeface="Arial" pitchFamily="34" charset="0"/>
                </a:rPr>
                <a:t>T</a:t>
              </a:r>
              <a:r>
                <a:rPr lang="it-IT" sz="2000" b="1" baseline="-25000">
                  <a:cs typeface="Arial" pitchFamily="34" charset="0"/>
                </a:rPr>
                <a:t> </a:t>
              </a:r>
            </a:p>
          </p:txBody>
        </p:sp>
        <p:grpSp>
          <p:nvGrpSpPr>
            <p:cNvPr id="160784" name="Group 24"/>
            <p:cNvGrpSpPr>
              <a:grpSpLocks/>
            </p:cNvGrpSpPr>
            <p:nvPr/>
          </p:nvGrpSpPr>
          <p:grpSpPr bwMode="auto">
            <a:xfrm>
              <a:off x="4460" y="480"/>
              <a:ext cx="1300" cy="480"/>
              <a:chOff x="4460" y="480"/>
              <a:chExt cx="1300" cy="480"/>
            </a:xfrm>
          </p:grpSpPr>
          <p:sp>
            <p:nvSpPr>
              <p:cNvPr id="160785" name="Oval 25"/>
              <p:cNvSpPr>
                <a:spLocks noChangeArrowheads="1"/>
              </p:cNvSpPr>
              <p:nvPr/>
            </p:nvSpPr>
            <p:spPr bwMode="auto">
              <a:xfrm>
                <a:off x="4539" y="720"/>
                <a:ext cx="144" cy="240"/>
              </a:xfrm>
              <a:prstGeom prst="ellipse">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60786" name="Line 26"/>
              <p:cNvSpPr>
                <a:spLocks noChangeShapeType="1"/>
              </p:cNvSpPr>
              <p:nvPr/>
            </p:nvSpPr>
            <p:spPr bwMode="auto">
              <a:xfrm flipV="1">
                <a:off x="4656" y="624"/>
                <a:ext cx="144" cy="14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60787" name="Text Box 27"/>
              <p:cNvSpPr txBox="1">
                <a:spLocks noChangeArrowheads="1"/>
              </p:cNvSpPr>
              <p:nvPr/>
            </p:nvSpPr>
            <p:spPr bwMode="auto">
              <a:xfrm>
                <a:off x="4460" y="480"/>
                <a:ext cx="13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b="1"/>
                  <a:t>bigger effect at large z</a:t>
                </a:r>
              </a:p>
            </p:txBody>
          </p:sp>
        </p:grpSp>
      </p:grpSp>
      <p:sp>
        <p:nvSpPr>
          <p:cNvPr id="160780" name="Text Box 30"/>
          <p:cNvSpPr txBox="1">
            <a:spLocks noChangeArrowheads="1"/>
          </p:cNvSpPr>
          <p:nvPr/>
        </p:nvSpPr>
        <p:spPr bwMode="auto">
          <a:xfrm>
            <a:off x="141288" y="5943600"/>
            <a:ext cx="9002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Understanding of modification of k</a:t>
            </a:r>
            <a:r>
              <a:rPr lang="en-US" sz="1800" baseline="-25000"/>
              <a:t>T</a:t>
            </a:r>
            <a:r>
              <a:rPr lang="en-US" sz="1800"/>
              <a:t> widths in nuclei is important  also for nucleon TMDs</a:t>
            </a:r>
          </a:p>
        </p:txBody>
      </p:sp>
      <p:sp>
        <p:nvSpPr>
          <p:cNvPr id="160781"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1725"/>
                                        </p:tgtEl>
                                        <p:attrNameLst>
                                          <p:attrName>style.visibility</p:attrName>
                                        </p:attrNameLst>
                                      </p:cBhvr>
                                      <p:to>
                                        <p:strVal val="visible"/>
                                      </p:to>
                                    </p:set>
                                    <p:animEffect transition="in" filter="blinds(horizontal)">
                                      <p:cBhvr>
                                        <p:cTn id="7" dur="500"/>
                                        <p:tgtEl>
                                          <p:spTgt spid="3717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25" grpId="0" animBg="1"/>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72" name="Picture 12" descr="E:\Physique\Talks\QCD'N 12\Ji_splitbis.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213" y="2659063"/>
            <a:ext cx="2571750" cy="16224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14" descr="E:\Physique\Talks\QCD'N 12\GIE1pot.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3150" y="2763838"/>
            <a:ext cx="2571750" cy="162083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3" descr="E:\Physique\Talks\QCD'N 12\GIE1Lg.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8063" y="2636838"/>
            <a:ext cx="2571750" cy="16224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15" descr="E:\Physique\Talks\QCD'N 12\JiLq.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913" y="2667000"/>
            <a:ext cx="2571750" cy="16208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4" descr="E:\Physique\Talks\QCD'N 12\GIE1pot.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2613025"/>
            <a:ext cx="2571750" cy="16208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1" descr="E:\Physique\Talks\QCD'N 12\GIE1_splitbis.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9250" y="2659063"/>
            <a:ext cx="2571750" cy="16224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4"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31458"/>
          <a:stretch>
            <a:fillRect/>
          </a:stretch>
        </p:blipFill>
        <p:spPr bwMode="auto">
          <a:xfrm>
            <a:off x="457200" y="4772025"/>
            <a:ext cx="1760538"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2122" b="68211"/>
          <a:stretch>
            <a:fillRect/>
          </a:stretch>
        </p:blipFill>
        <p:spPr bwMode="auto">
          <a:xfrm>
            <a:off x="2825750" y="4819650"/>
            <a:ext cx="15478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6"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74693"/>
          <a:stretch>
            <a:fillRect/>
          </a:stretch>
        </p:blipFill>
        <p:spPr bwMode="auto">
          <a:xfrm>
            <a:off x="4876800" y="4800600"/>
            <a:ext cx="20002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7"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1048" t="49139" b="25307"/>
          <a:stretch>
            <a:fillRect/>
          </a:stretch>
        </p:blipFill>
        <p:spPr bwMode="auto">
          <a:xfrm>
            <a:off x="7239000" y="4800600"/>
            <a:ext cx="1579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8"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3587" b="50861"/>
          <a:stretch>
            <a:fillRect/>
          </a:stretch>
        </p:blipFill>
        <p:spPr bwMode="auto">
          <a:xfrm>
            <a:off x="4800600" y="1963738"/>
            <a:ext cx="2000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9"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3524" b="76413"/>
          <a:stretch>
            <a:fillRect/>
          </a:stretch>
        </p:blipFill>
        <p:spPr bwMode="auto">
          <a:xfrm>
            <a:off x="7315200" y="1981200"/>
            <a:ext cx="1330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30" name="Rectangle à coins arrondis 56"/>
          <p:cNvSpPr>
            <a:spLocks noChangeArrowheads="1"/>
          </p:cNvSpPr>
          <p:nvPr/>
        </p:nvSpPr>
        <p:spPr bwMode="auto">
          <a:xfrm>
            <a:off x="1981200" y="5638800"/>
            <a:ext cx="762000" cy="304800"/>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831" name="Rectangle à coins arrondis 56"/>
          <p:cNvSpPr>
            <a:spLocks noChangeArrowheads="1"/>
          </p:cNvSpPr>
          <p:nvPr/>
        </p:nvSpPr>
        <p:spPr bwMode="auto">
          <a:xfrm>
            <a:off x="6324600" y="5638800"/>
            <a:ext cx="990600" cy="304800"/>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832" name="Rectangle 23"/>
          <p:cNvSpPr>
            <a:spLocks noChangeArrowheads="1"/>
          </p:cNvSpPr>
          <p:nvPr/>
        </p:nvSpPr>
        <p:spPr bwMode="auto">
          <a:xfrm>
            <a:off x="228600" y="1143000"/>
            <a:ext cx="4267200" cy="48768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62833" name="Text Box 97"/>
          <p:cNvSpPr txBox="1">
            <a:spLocks noChangeArrowheads="1"/>
          </p:cNvSpPr>
          <p:nvPr/>
        </p:nvSpPr>
        <p:spPr bwMode="auto">
          <a:xfrm>
            <a:off x="381000" y="990600"/>
            <a:ext cx="1905000" cy="46196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fr-BE">
                <a:latin typeface="Tahoma" pitchFamily="34" charset="0"/>
                <a:cs typeface="Tahoma" pitchFamily="34" charset="0"/>
              </a:rPr>
              <a:t>Wakamatsu</a:t>
            </a:r>
          </a:p>
        </p:txBody>
      </p:sp>
      <p:sp>
        <p:nvSpPr>
          <p:cNvPr id="162834" name="Rectangle 23"/>
          <p:cNvSpPr>
            <a:spLocks noChangeArrowheads="1"/>
          </p:cNvSpPr>
          <p:nvPr/>
        </p:nvSpPr>
        <p:spPr bwMode="auto">
          <a:xfrm>
            <a:off x="4648200" y="1143000"/>
            <a:ext cx="4267200" cy="48768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62835" name="Text Box 97"/>
          <p:cNvSpPr txBox="1">
            <a:spLocks noChangeArrowheads="1"/>
          </p:cNvSpPr>
          <p:nvPr/>
        </p:nvSpPr>
        <p:spPr bwMode="auto">
          <a:xfrm>
            <a:off x="4800600" y="990600"/>
            <a:ext cx="762000" cy="36988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fr-BE">
                <a:latin typeface="Tahoma" pitchFamily="34" charset="0"/>
                <a:cs typeface="Tahoma" pitchFamily="34" charset="0"/>
              </a:rPr>
              <a:t>GIE</a:t>
            </a:r>
          </a:p>
        </p:txBody>
      </p:sp>
      <p:sp>
        <p:nvSpPr>
          <p:cNvPr id="162836" name="Text Box 67"/>
          <p:cNvSpPr txBox="1">
            <a:spLocks noChangeArrowheads="1"/>
          </p:cNvSpPr>
          <p:nvPr/>
        </p:nvSpPr>
        <p:spPr bwMode="auto">
          <a:xfrm>
            <a:off x="2590800" y="1219200"/>
            <a:ext cx="182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BE" sz="1200" b="1">
                <a:solidFill>
                  <a:srgbClr val="008000"/>
                </a:solidFill>
                <a:latin typeface="Tahoma" pitchFamily="34" charset="0"/>
                <a:cs typeface="Tahoma" pitchFamily="34" charset="0"/>
              </a:rPr>
              <a:t>[Wakamatsu (2010)] </a:t>
            </a:r>
          </a:p>
        </p:txBody>
      </p:sp>
      <p:sp>
        <p:nvSpPr>
          <p:cNvPr id="162837" name="Text Box 67"/>
          <p:cNvSpPr txBox="1">
            <a:spLocks noChangeArrowheads="1"/>
          </p:cNvSpPr>
          <p:nvPr/>
        </p:nvSpPr>
        <p:spPr bwMode="auto">
          <a:xfrm>
            <a:off x="6781800" y="1219200"/>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BE" sz="1200" b="1">
                <a:solidFill>
                  <a:srgbClr val="008000"/>
                </a:solidFill>
                <a:latin typeface="Tahoma" pitchFamily="34" charset="0"/>
                <a:cs typeface="Tahoma" pitchFamily="34" charset="0"/>
              </a:rPr>
              <a:t>[Chen </a:t>
            </a:r>
            <a:r>
              <a:rPr lang="fr-BE" sz="1200" b="1" i="1">
                <a:solidFill>
                  <a:srgbClr val="008000"/>
                </a:solidFill>
                <a:latin typeface="Tahoma" pitchFamily="34" charset="0"/>
                <a:cs typeface="Tahoma" pitchFamily="34" charset="0"/>
              </a:rPr>
              <a:t>et al</a:t>
            </a:r>
            <a:r>
              <a:rPr lang="fr-BE" sz="1200" b="1">
                <a:solidFill>
                  <a:srgbClr val="008000"/>
                </a:solidFill>
                <a:latin typeface="Tahoma" pitchFamily="34" charset="0"/>
                <a:cs typeface="Tahoma" pitchFamily="34" charset="0"/>
              </a:rPr>
              <a:t>.</a:t>
            </a:r>
            <a:r>
              <a:rPr lang="fr-BE" sz="1200" b="1" i="1">
                <a:solidFill>
                  <a:srgbClr val="008000"/>
                </a:solidFill>
                <a:latin typeface="Tahoma" pitchFamily="34" charset="0"/>
                <a:cs typeface="Tahoma" pitchFamily="34" charset="0"/>
              </a:rPr>
              <a:t> </a:t>
            </a:r>
            <a:r>
              <a:rPr lang="fr-BE" sz="1200" b="1">
                <a:solidFill>
                  <a:srgbClr val="008000"/>
                </a:solidFill>
                <a:latin typeface="Tahoma" pitchFamily="34" charset="0"/>
                <a:cs typeface="Tahoma" pitchFamily="34" charset="0"/>
              </a:rPr>
              <a:t>(2008)]</a:t>
            </a:r>
          </a:p>
        </p:txBody>
      </p:sp>
      <p:sp>
        <p:nvSpPr>
          <p:cNvPr id="162838" name="Text Box 53"/>
          <p:cNvSpPr txBox="1">
            <a:spLocks noChangeArrowheads="1"/>
          </p:cNvSpPr>
          <p:nvPr/>
        </p:nvSpPr>
        <p:spPr bwMode="auto">
          <a:xfrm>
            <a:off x="1752600" y="5638800"/>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fr-BE" sz="1400" b="1">
                <a:latin typeface="Tahoma" pitchFamily="34" charset="0"/>
                <a:cs typeface="Tahoma" pitchFamily="34" charset="0"/>
              </a:rPr>
              <a:t>Kinetic</a:t>
            </a:r>
          </a:p>
        </p:txBody>
      </p:sp>
      <p:sp>
        <p:nvSpPr>
          <p:cNvPr id="162839" name="Text Box 53"/>
          <p:cNvSpPr txBox="1">
            <a:spLocks noChangeArrowheads="1"/>
          </p:cNvSpPr>
          <p:nvPr/>
        </p:nvSpPr>
        <p:spPr bwMode="auto">
          <a:xfrm>
            <a:off x="6172200" y="563880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fr-BE" sz="1400" b="1">
                <a:latin typeface="Tahoma" pitchFamily="34" charset="0"/>
                <a:cs typeface="Tahoma" pitchFamily="34" charset="0"/>
              </a:rPr>
              <a:t>Canonical</a:t>
            </a:r>
          </a:p>
        </p:txBody>
      </p:sp>
      <p:pic>
        <p:nvPicPr>
          <p:cNvPr id="162840" name="Picture 1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31789" b="33775"/>
          <a:stretch>
            <a:fillRect/>
          </a:stretch>
        </p:blipFill>
        <p:spPr bwMode="auto">
          <a:xfrm>
            <a:off x="457200" y="1973263"/>
            <a:ext cx="1744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1" name="Picture 1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4454" b="68211"/>
          <a:stretch>
            <a:fillRect/>
          </a:stretch>
        </p:blipFill>
        <p:spPr bwMode="auto">
          <a:xfrm>
            <a:off x="2895600" y="1973263"/>
            <a:ext cx="1317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2842" name="Connecteur droit avec flèche 40"/>
          <p:cNvCxnSpPr>
            <a:cxnSpLocks noChangeShapeType="1"/>
          </p:cNvCxnSpPr>
          <p:nvPr/>
        </p:nvCxnSpPr>
        <p:spPr bwMode="auto">
          <a:xfrm flipH="1">
            <a:off x="3200400" y="2339975"/>
            <a:ext cx="354013" cy="390525"/>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162843" name="Connecteur droit avec flèche 40"/>
          <p:cNvCxnSpPr>
            <a:cxnSpLocks noChangeShapeType="1"/>
          </p:cNvCxnSpPr>
          <p:nvPr/>
        </p:nvCxnSpPr>
        <p:spPr bwMode="auto">
          <a:xfrm flipV="1">
            <a:off x="1336675" y="4191000"/>
            <a:ext cx="263525" cy="581025"/>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162844" name="Connecteur droit avec flèche 40"/>
          <p:cNvCxnSpPr>
            <a:cxnSpLocks noChangeShapeType="1"/>
          </p:cNvCxnSpPr>
          <p:nvPr/>
        </p:nvCxnSpPr>
        <p:spPr bwMode="auto">
          <a:xfrm flipH="1">
            <a:off x="7620000" y="2362200"/>
            <a:ext cx="360363" cy="3810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162845" name="Connecteur droit avec flèche 40"/>
          <p:cNvCxnSpPr>
            <a:cxnSpLocks noChangeShapeType="1"/>
          </p:cNvCxnSpPr>
          <p:nvPr/>
        </p:nvCxnSpPr>
        <p:spPr bwMode="auto">
          <a:xfrm>
            <a:off x="5749925" y="2362200"/>
            <a:ext cx="193675" cy="3048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162846" name="Connecteur droit avec flèche 40"/>
          <p:cNvCxnSpPr>
            <a:cxnSpLocks noChangeShapeType="1"/>
          </p:cNvCxnSpPr>
          <p:nvPr/>
        </p:nvCxnSpPr>
        <p:spPr bwMode="auto">
          <a:xfrm flipH="1" flipV="1">
            <a:off x="7620000" y="4114800"/>
            <a:ext cx="361950" cy="6858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cxnSp>
        <p:nvCxnSpPr>
          <p:cNvPr id="162847" name="Connecteur droit avec flèche 40"/>
          <p:cNvCxnSpPr>
            <a:cxnSpLocks noChangeShapeType="1"/>
          </p:cNvCxnSpPr>
          <p:nvPr/>
        </p:nvCxnSpPr>
        <p:spPr bwMode="auto">
          <a:xfrm flipV="1">
            <a:off x="5864225" y="4267200"/>
            <a:ext cx="231775" cy="541338"/>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pic>
        <p:nvPicPr>
          <p:cNvPr id="16284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1524000"/>
            <a:ext cx="1566863" cy="2428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62849" name="Connecteur droit avec flèche 40"/>
          <p:cNvCxnSpPr>
            <a:cxnSpLocks noChangeShapeType="1"/>
          </p:cNvCxnSpPr>
          <p:nvPr/>
        </p:nvCxnSpPr>
        <p:spPr bwMode="auto">
          <a:xfrm flipH="1" flipV="1">
            <a:off x="3200400" y="4114800"/>
            <a:ext cx="361950" cy="685800"/>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pic>
        <p:nvPicPr>
          <p:cNvPr id="16285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1463" y="1524000"/>
            <a:ext cx="1566862" cy="2428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62851" name="Connecteur droit avec flèche 40"/>
          <p:cNvCxnSpPr>
            <a:cxnSpLocks noChangeShapeType="1"/>
          </p:cNvCxnSpPr>
          <p:nvPr/>
        </p:nvCxnSpPr>
        <p:spPr bwMode="auto">
          <a:xfrm>
            <a:off x="1330325" y="2370138"/>
            <a:ext cx="422275" cy="288925"/>
          </a:xfrm>
          <a:prstGeom prst="straightConnector1">
            <a:avLst/>
          </a:prstGeom>
          <a:noFill/>
          <a:ln w="25400">
            <a:solidFill>
              <a:srgbClr val="0033CC"/>
            </a:solidFill>
            <a:round/>
            <a:headEnd/>
            <a:tailEnd type="stealth" w="med" len="med"/>
          </a:ln>
          <a:extLst>
            <a:ext uri="{909E8E84-426E-40DD-AFC4-6F175D3DCCD1}">
              <a14:hiddenFill xmlns:a14="http://schemas.microsoft.com/office/drawing/2010/main">
                <a:noFill/>
              </a14:hiddenFill>
            </a:ext>
          </a:extLst>
        </p:spPr>
      </p:cxnSp>
      <p:grpSp>
        <p:nvGrpSpPr>
          <p:cNvPr id="162852" name="Groupe 51"/>
          <p:cNvGrpSpPr>
            <a:grpSpLocks/>
          </p:cNvGrpSpPr>
          <p:nvPr/>
        </p:nvGrpSpPr>
        <p:grpSpPr bwMode="auto">
          <a:xfrm>
            <a:off x="3581400" y="2798763"/>
            <a:ext cx="1981200" cy="1239837"/>
            <a:chOff x="3581400" y="3636169"/>
            <a:chExt cx="1981200" cy="1240631"/>
          </a:xfrm>
        </p:grpSpPr>
        <p:sp>
          <p:nvSpPr>
            <p:cNvPr id="162857" name="Rectangle 50"/>
            <p:cNvSpPr>
              <a:spLocks noChangeArrowheads="1"/>
            </p:cNvSpPr>
            <p:nvPr/>
          </p:nvSpPr>
          <p:spPr bwMode="auto">
            <a:xfrm>
              <a:off x="3581400" y="3657600"/>
              <a:ext cx="1981200" cy="1219200"/>
            </a:xfrm>
            <a:prstGeom prst="rect">
              <a:avLst/>
            </a:prstGeom>
            <a:solidFill>
              <a:schemeClr val="bg1"/>
            </a:solidFill>
            <a:ln w="9525">
              <a:solidFill>
                <a:schemeClr val="tx1"/>
              </a:solidFill>
              <a:round/>
              <a:headEnd/>
              <a:tailEnd/>
            </a:ln>
          </p:spPr>
          <p:txBody>
            <a:bodyPr/>
            <a:lstStyle/>
            <a:p>
              <a:endParaRPr lang="it-IT"/>
            </a:p>
          </p:txBody>
        </p:sp>
        <p:pic>
          <p:nvPicPr>
            <p:cNvPr id="66576" name="Picture 16" descr="E:\Physique\Talks\QCD'N 12\GIE1pot.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0" y="3636169"/>
              <a:ext cx="1363663" cy="85938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59"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4191000"/>
              <a:ext cx="1672590" cy="61341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
        <p:nvSpPr>
          <p:cNvPr id="162853" name="Text Box 53"/>
          <p:cNvSpPr txBox="1">
            <a:spLocks noChangeArrowheads="1"/>
          </p:cNvSpPr>
          <p:nvPr/>
        </p:nvSpPr>
        <p:spPr bwMode="auto">
          <a:xfrm>
            <a:off x="5562600" y="914400"/>
            <a:ext cx="1752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fr-BE" sz="900" b="1">
                <a:latin typeface="Tahoma" pitchFamily="34" charset="0"/>
                <a:cs typeface="Tahoma" pitchFamily="34" charset="0"/>
              </a:rPr>
              <a:t>Gauge-invariant extension</a:t>
            </a:r>
          </a:p>
        </p:txBody>
      </p:sp>
      <p:sp>
        <p:nvSpPr>
          <p:cNvPr id="16285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400" smtClean="0"/>
              <a:t>JLab, Dec 17</a:t>
            </a:r>
          </a:p>
        </p:txBody>
      </p:sp>
      <p:sp>
        <p:nvSpPr>
          <p:cNvPr id="16285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26CE9FC-5EB7-4E1A-98D6-06DC1038B358}" type="slidenum">
              <a:rPr lang="fr-FR" sz="1400"/>
              <a:pPr eaLnBrk="1" hangingPunct="1"/>
              <a:t>83</a:t>
            </a:fld>
            <a:endParaRPr lang="fr-FR" sz="1400"/>
          </a:p>
        </p:txBody>
      </p:sp>
      <p:sp>
        <p:nvSpPr>
          <p:cNvPr id="162856" name="TextBox 9"/>
          <p:cNvSpPr txBox="1">
            <a:spLocks noChangeArrowheads="1"/>
          </p:cNvSpPr>
          <p:nvPr/>
        </p:nvSpPr>
        <p:spPr bwMode="auto">
          <a:xfrm>
            <a:off x="1600200" y="39688"/>
            <a:ext cx="6086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3600"/>
              <a:t>Potential angular momentum</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endParaRPr lang="it-IT" smtClean="0">
              <a:ea typeface="ＭＳ Ｐゴシック" pitchFamily="34" charset="-128"/>
            </a:endParaRPr>
          </a:p>
        </p:txBody>
      </p:sp>
      <p:pic>
        <p:nvPicPr>
          <p:cNvPr id="163843" name="Content Placeholder 5" descr="Screen shot 2013-05-21 at 4.28.03 PM.png"/>
          <p:cNvPicPr>
            <a:picLocks noGrp="1" noChangeAspect="1"/>
          </p:cNvPicPr>
          <p:nvPr>
            <p:ph idx="1"/>
          </p:nvPr>
        </p:nvPicPr>
        <p:blipFill>
          <a:blip r:embed="rId2">
            <a:extLst>
              <a:ext uri="{28A0092B-C50C-407E-A947-70E740481C1C}">
                <a14:useLocalDpi xmlns:a14="http://schemas.microsoft.com/office/drawing/2010/main" val="0"/>
              </a:ext>
            </a:extLst>
          </a:blip>
          <a:srcRect l="876" r="876"/>
          <a:stretch>
            <a:fillRect/>
          </a:stretch>
        </p:blipFill>
        <p:spPr>
          <a:xfrm>
            <a:off x="228600" y="228600"/>
            <a:ext cx="8229600" cy="5410200"/>
          </a:xfrm>
        </p:spPr>
      </p:pic>
      <p:sp>
        <p:nvSpPr>
          <p:cNvPr id="16384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6384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14D6A50-0CEC-44D1-A53C-01680EF0AD17}" type="slidenum">
              <a:rPr lang="en-US" sz="1400"/>
              <a:pPr eaLnBrk="1" hangingPunct="1"/>
              <a:t>84</a:t>
            </a:fld>
            <a:endParaRPr 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endParaRPr lang="it-IT" smtClean="0">
              <a:ea typeface="ＭＳ Ｐゴシック" pitchFamily="34" charset="-128"/>
            </a:endParaRPr>
          </a:p>
        </p:txBody>
      </p:sp>
      <p:sp>
        <p:nvSpPr>
          <p:cNvPr id="164867" name="Content Placeholder 2"/>
          <p:cNvSpPr>
            <a:spLocks noGrp="1"/>
          </p:cNvSpPr>
          <p:nvPr>
            <p:ph idx="1"/>
          </p:nvPr>
        </p:nvSpPr>
        <p:spPr/>
        <p:txBody>
          <a:bodyPr/>
          <a:lstStyle/>
          <a:p>
            <a:r>
              <a:rPr lang="en-US" smtClean="0">
                <a:ea typeface="ＭＳ Ｐゴシック" pitchFamily="34" charset="-128"/>
              </a:rPr>
              <a:t>support</a:t>
            </a:r>
          </a:p>
        </p:txBody>
      </p:sp>
      <p:sp>
        <p:nvSpPr>
          <p:cNvPr id="16486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648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533E83D-903B-49D1-B7F0-FEC71E3EC32A}" type="slidenum">
              <a:rPr lang="en-US" sz="1400"/>
              <a:pPr eaLnBrk="1" hangingPunct="1"/>
              <a:t>85</a:t>
            </a:fld>
            <a:endParaRPr lang="en-US" sz="1400"/>
          </a:p>
        </p:txBody>
      </p:sp>
      <p:pic>
        <p:nvPicPr>
          <p:cNvPr id="164870" name="Picture 5" descr="Screen shot 2013-05-23 at 4.34.1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44700"/>
            <a:ext cx="914400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endParaRPr lang="it-IT" smtClean="0">
              <a:ea typeface="ＭＳ Ｐゴシック" pitchFamily="34" charset="-128"/>
            </a:endParaRPr>
          </a:p>
        </p:txBody>
      </p:sp>
      <p:sp>
        <p:nvSpPr>
          <p:cNvPr id="165891"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6589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C4FCC6C-7F13-4EBD-9FFE-135FAC48F6B2}" type="slidenum">
              <a:rPr lang="en-US" sz="1400"/>
              <a:pPr eaLnBrk="1" hangingPunct="1"/>
              <a:t>86</a:t>
            </a:fld>
            <a:endParaRPr lang="en-US" sz="1400"/>
          </a:p>
        </p:txBody>
      </p:sp>
      <p:pic>
        <p:nvPicPr>
          <p:cNvPr id="165893" name="Picture 10" descr="Screen shot 2013-05-21 at 4.29.4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76200"/>
            <a:ext cx="91440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5"/>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F1F8BE4-EC0D-49C6-AC93-BD0ADB8BF502}" type="slidenum">
              <a:rPr lang="en-US" sz="1400"/>
              <a:pPr eaLnBrk="1" hangingPunct="1"/>
              <a:t>87</a:t>
            </a:fld>
            <a:endParaRPr lang="en-US" sz="1400"/>
          </a:p>
        </p:txBody>
      </p:sp>
      <p:sp>
        <p:nvSpPr>
          <p:cNvPr id="166915" name="Slide Number Placeholder 4"/>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78655A55-D181-4C44-80D0-C373EDB1F1AA}" type="slidenum">
              <a:rPr lang="en-US" sz="1400"/>
              <a:pPr algn="r" eaLnBrk="1" hangingPunct="1"/>
              <a:t>87</a:t>
            </a:fld>
            <a:endParaRPr lang="en-US" sz="1400"/>
          </a:p>
        </p:txBody>
      </p:sp>
      <p:pic>
        <p:nvPicPr>
          <p:cNvPr id="166916" name="Picture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7163" y="1143000"/>
            <a:ext cx="51768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95" name="Picture 7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2400" y="838200"/>
            <a:ext cx="5181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96" name="Picture 8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3733800"/>
            <a:ext cx="5257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Rectangle 23"/>
          <p:cNvSpPr>
            <a:spLocks noChangeArrowheads="1"/>
          </p:cNvSpPr>
          <p:nvPr/>
        </p:nvSpPr>
        <p:spPr bwMode="auto">
          <a:xfrm>
            <a:off x="838200" y="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tx2"/>
                </a:solidFill>
              </a:rPr>
              <a:t>Modification of Cahn effect</a:t>
            </a:r>
          </a:p>
        </p:txBody>
      </p:sp>
      <p:pic>
        <p:nvPicPr>
          <p:cNvPr id="166920" name="Picture 45" descr="txp_fig"/>
          <p:cNvPicPr>
            <a:picLocks noChangeAspect="1" noChangeArrowheads="1"/>
          </p:cNvPicPr>
          <p:nvPr>
            <p:custDataLst>
              <p:tags r:id="rId1"/>
            </p:custDataLst>
          </p:nvPr>
        </p:nvPicPr>
        <p:blipFill>
          <a:blip r:embed="rId15">
            <a:extLst>
              <a:ext uri="{28A0092B-C50C-407E-A947-70E740481C1C}">
                <a14:useLocalDpi xmlns:a14="http://schemas.microsoft.com/office/drawing/2010/main" val="0"/>
              </a:ext>
            </a:extLst>
          </a:blip>
          <a:srcRect/>
          <a:stretch>
            <a:fillRect/>
          </a:stretch>
        </p:blipFill>
        <p:spPr bwMode="auto">
          <a:xfrm>
            <a:off x="0" y="1524000"/>
            <a:ext cx="37052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1" name="Text Box 12"/>
          <p:cNvSpPr txBox="1">
            <a:spLocks noChangeArrowheads="1"/>
          </p:cNvSpPr>
          <p:nvPr/>
        </p:nvSpPr>
        <p:spPr bwMode="auto">
          <a:xfrm>
            <a:off x="228600" y="6248400"/>
            <a:ext cx="8763000" cy="406400"/>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Tx/>
              <a:buChar char="•"/>
            </a:pPr>
            <a:r>
              <a:rPr lang="en-US" sz="1800"/>
              <a:t>Large cosn</a:t>
            </a:r>
            <a:r>
              <a:rPr lang="en-US" sz="1800">
                <a:latin typeface="Symbol" pitchFamily="18" charset="2"/>
              </a:rPr>
              <a:t>f</a:t>
            </a:r>
            <a:r>
              <a:rPr lang="en-US" sz="1800"/>
              <a:t> moments observed at COMPASS </a:t>
            </a:r>
            <a:r>
              <a:rPr lang="en-US" sz="2000"/>
              <a:t> </a:t>
            </a:r>
          </a:p>
        </p:txBody>
      </p:sp>
      <p:pic>
        <p:nvPicPr>
          <p:cNvPr id="265275" name="Picture 59" descr="txp_fig"/>
          <p:cNvPicPr>
            <a:picLocks noChangeAspect="1" noChangeArrowheads="1"/>
          </p:cNvPicPr>
          <p:nvPr>
            <p:custDataLst>
              <p:tags r:id="rId2"/>
            </p:custDataLst>
          </p:nvPr>
        </p:nvPicPr>
        <p:blipFill>
          <a:blip r:embed="rId16">
            <a:extLst>
              <a:ext uri="{28A0092B-C50C-407E-A947-70E740481C1C}">
                <a14:useLocalDpi xmlns:a14="http://schemas.microsoft.com/office/drawing/2010/main" val="0"/>
              </a:ext>
            </a:extLst>
          </a:blip>
          <a:srcRect/>
          <a:stretch>
            <a:fillRect/>
          </a:stretch>
        </p:blipFill>
        <p:spPr bwMode="auto">
          <a:xfrm>
            <a:off x="5562600" y="3886200"/>
            <a:ext cx="2874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77" name="Picture 61" descr="txp_fig"/>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a:stretch>
            <a:fillRect/>
          </a:stretch>
        </p:blipFill>
        <p:spPr bwMode="auto">
          <a:xfrm>
            <a:off x="7086600" y="4605338"/>
            <a:ext cx="10668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79" name="Picture 63" descr="txp_fig"/>
          <p:cNvPicPr>
            <a:picLocks noChangeAspect="1" noChangeArrowheads="1"/>
          </p:cNvPicPr>
          <p:nvPr>
            <p:custDataLst>
              <p:tags r:id="rId4"/>
            </p:custDataLst>
          </p:nvPr>
        </p:nvPicPr>
        <p:blipFill>
          <a:blip r:embed="rId18">
            <a:extLst>
              <a:ext uri="{28A0092B-C50C-407E-A947-70E740481C1C}">
                <a14:useLocalDpi xmlns:a14="http://schemas.microsoft.com/office/drawing/2010/main" val="0"/>
              </a:ext>
            </a:extLst>
          </a:blip>
          <a:srcRect/>
          <a:stretch>
            <a:fillRect/>
          </a:stretch>
        </p:blipFill>
        <p:spPr bwMode="auto">
          <a:xfrm>
            <a:off x="4984750" y="4725988"/>
            <a:ext cx="806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81" name="Picture 65" descr="txp_fig"/>
          <p:cNvPicPr>
            <a:picLocks noChangeAspect="1" noChangeArrowheads="1"/>
          </p:cNvPicPr>
          <p:nvPr>
            <p:custDataLst>
              <p:tags r:id="rId5"/>
            </p:custDataLst>
          </p:nvPr>
        </p:nvPicPr>
        <p:blipFill>
          <a:blip r:embed="rId19">
            <a:extLst>
              <a:ext uri="{28A0092B-C50C-407E-A947-70E740481C1C}">
                <a14:useLocalDpi xmlns:a14="http://schemas.microsoft.com/office/drawing/2010/main" val="0"/>
              </a:ext>
            </a:extLst>
          </a:blip>
          <a:srcRect/>
          <a:stretch>
            <a:fillRect/>
          </a:stretch>
        </p:blipFill>
        <p:spPr bwMode="auto">
          <a:xfrm>
            <a:off x="4648200" y="5486400"/>
            <a:ext cx="9906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73" name="Picture 57" descr="txp_fig"/>
          <p:cNvPicPr>
            <a:picLocks noChangeAspect="1" noChangeArrowheads="1"/>
          </p:cNvPicPr>
          <p:nvPr>
            <p:custDataLst>
              <p:tags r:id="rId6"/>
            </p:custDataLst>
          </p:nvPr>
        </p:nvPicPr>
        <p:blipFill>
          <a:blip r:embed="rId20">
            <a:extLst>
              <a:ext uri="{28A0092B-C50C-407E-A947-70E740481C1C}">
                <a14:useLocalDpi xmlns:a14="http://schemas.microsoft.com/office/drawing/2010/main" val="0"/>
              </a:ext>
            </a:extLst>
          </a:blip>
          <a:srcRect/>
          <a:stretch>
            <a:fillRect/>
          </a:stretch>
        </p:blipFill>
        <p:spPr bwMode="auto">
          <a:xfrm>
            <a:off x="5105400" y="990600"/>
            <a:ext cx="304641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82" name="Text Box 66"/>
          <p:cNvSpPr txBox="1">
            <a:spLocks noChangeArrowheads="1"/>
          </p:cNvSpPr>
          <p:nvPr/>
        </p:nvSpPr>
        <p:spPr bwMode="auto">
          <a:xfrm>
            <a:off x="7467600" y="1371600"/>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Bag model</a:t>
            </a:r>
          </a:p>
        </p:txBody>
      </p:sp>
      <p:pic>
        <p:nvPicPr>
          <p:cNvPr id="166928" name="Picture 74" descr="txp_fig"/>
          <p:cNvPicPr>
            <a:picLocks noChangeAspect="1" noChangeArrowheads="1"/>
          </p:cNvPicPr>
          <p:nvPr>
            <p:custDataLst>
              <p:tags r:id="rId7"/>
            </p:custDataLst>
          </p:nvPr>
        </p:nvPicPr>
        <p:blipFill>
          <a:blip r:embed="rId21">
            <a:extLst>
              <a:ext uri="{28A0092B-C50C-407E-A947-70E740481C1C}">
                <a14:useLocalDpi xmlns:a14="http://schemas.microsoft.com/office/drawing/2010/main" val="0"/>
              </a:ext>
            </a:extLst>
          </a:blip>
          <a:srcRect/>
          <a:stretch>
            <a:fillRect/>
          </a:stretch>
        </p:blipFill>
        <p:spPr bwMode="auto">
          <a:xfrm>
            <a:off x="404813" y="4035425"/>
            <a:ext cx="32956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9" name="Picture 78" descr="txp_fig"/>
          <p:cNvPicPr>
            <a:picLocks noChangeAspect="1" noChangeArrowheads="1"/>
          </p:cNvPicPr>
          <p:nvPr>
            <p:custDataLst>
              <p:tags r:id="rId8"/>
            </p:custDataLst>
          </p:nvPr>
        </p:nvPicPr>
        <p:blipFill>
          <a:blip r:embed="rId22">
            <a:extLst>
              <a:ext uri="{28A0092B-C50C-407E-A947-70E740481C1C}">
                <a14:useLocalDpi xmlns:a14="http://schemas.microsoft.com/office/drawing/2010/main" val="0"/>
              </a:ext>
            </a:extLst>
          </a:blip>
          <a:srcRect/>
          <a:stretch>
            <a:fillRect/>
          </a:stretch>
        </p:blipFill>
        <p:spPr bwMode="auto">
          <a:xfrm>
            <a:off x="0" y="533400"/>
            <a:ext cx="317817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30" name="Picture 77" descr="txp_fig"/>
          <p:cNvPicPr>
            <a:picLocks noChangeAspect="1" noChangeArrowheads="1"/>
          </p:cNvPicPr>
          <p:nvPr>
            <p:custDataLst>
              <p:tags r:id="rId9"/>
            </p:custDataLst>
          </p:nvPr>
        </p:nvPicPr>
        <p:blipFill>
          <a:blip r:embed="rId23">
            <a:extLst>
              <a:ext uri="{28A0092B-C50C-407E-A947-70E740481C1C}">
                <a14:useLocalDpi xmlns:a14="http://schemas.microsoft.com/office/drawing/2010/main" val="0"/>
              </a:ext>
            </a:extLst>
          </a:blip>
          <a:srcRect/>
          <a:stretch>
            <a:fillRect/>
          </a:stretch>
        </p:blipFill>
        <p:spPr bwMode="auto">
          <a:xfrm>
            <a:off x="152400" y="2476500"/>
            <a:ext cx="36576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31" name="Rectangle 43"/>
          <p:cNvSpPr>
            <a:spLocks noChangeArrowheads="1"/>
          </p:cNvSpPr>
          <p:nvPr/>
        </p:nvSpPr>
        <p:spPr bwMode="auto">
          <a:xfrm>
            <a:off x="2209800" y="5638800"/>
            <a:ext cx="189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400" b="1"/>
              <a:t>arXiv:1001.3146</a:t>
            </a:r>
            <a:r>
              <a:rPr lang="en-US" sz="1400"/>
              <a:t> </a:t>
            </a:r>
          </a:p>
        </p:txBody>
      </p:sp>
      <p:sp>
        <p:nvSpPr>
          <p:cNvPr id="166932" name="Line 36"/>
          <p:cNvSpPr>
            <a:spLocks noChangeShapeType="1"/>
          </p:cNvSpPr>
          <p:nvPr/>
        </p:nvSpPr>
        <p:spPr bwMode="auto">
          <a:xfrm>
            <a:off x="1905000" y="3352800"/>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66933" name="Text Box 42"/>
          <p:cNvSpPr txBox="1">
            <a:spLocks noChangeArrowheads="1"/>
          </p:cNvSpPr>
          <p:nvPr/>
        </p:nvSpPr>
        <p:spPr bwMode="auto">
          <a:xfrm>
            <a:off x="44450" y="5562600"/>
            <a:ext cx="224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Gao, Liang &amp; Wang </a:t>
            </a:r>
          </a:p>
        </p:txBody>
      </p:sp>
      <p:sp>
        <p:nvSpPr>
          <p:cNvPr id="265286" name="Text Box 70"/>
          <p:cNvSpPr txBox="1">
            <a:spLocks noChangeArrowheads="1"/>
          </p:cNvSpPr>
          <p:nvPr/>
        </p:nvSpPr>
        <p:spPr bwMode="auto">
          <a:xfrm>
            <a:off x="228600" y="6248400"/>
            <a:ext cx="8763000" cy="406400"/>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Tx/>
              <a:buChar char="•"/>
            </a:pPr>
            <a:r>
              <a:rPr lang="en-US" sz="1800"/>
              <a:t>Nuclear modification of Cahn may provide info on k</a:t>
            </a:r>
            <a:r>
              <a:rPr lang="en-US" sz="1800" baseline="-25000"/>
              <a:t>T</a:t>
            </a:r>
            <a:r>
              <a:rPr lang="en-US" sz="1800"/>
              <a:t> broadening and proton TMDs</a:t>
            </a:r>
            <a:r>
              <a:rPr lang="en-US" sz="2000"/>
              <a:t> </a:t>
            </a:r>
          </a:p>
        </p:txBody>
      </p:sp>
      <p:sp>
        <p:nvSpPr>
          <p:cNvPr id="166935" name="Oval 82"/>
          <p:cNvSpPr>
            <a:spLocks noChangeArrowheads="1"/>
          </p:cNvSpPr>
          <p:nvPr/>
        </p:nvSpPr>
        <p:spPr bwMode="auto">
          <a:xfrm>
            <a:off x="914400" y="914400"/>
            <a:ext cx="685800" cy="5334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p>
        </p:txBody>
      </p:sp>
      <p:sp>
        <p:nvSpPr>
          <p:cNvPr id="166936" name="Line 83"/>
          <p:cNvSpPr>
            <a:spLocks noChangeShapeType="1"/>
          </p:cNvSpPr>
          <p:nvPr/>
        </p:nvSpPr>
        <p:spPr bwMode="auto">
          <a:xfrm>
            <a:off x="1447800" y="1371600"/>
            <a:ext cx="1066800" cy="22860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6693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5295"/>
                                        </p:tgtEl>
                                        <p:attrNameLst>
                                          <p:attrName>style.visibility</p:attrName>
                                        </p:attrNameLst>
                                      </p:cBhvr>
                                      <p:to>
                                        <p:strVal val="visible"/>
                                      </p:to>
                                    </p:set>
                                    <p:animEffect transition="in" filter="blinds(horizontal)">
                                      <p:cBhvr>
                                        <p:cTn id="7" dur="500"/>
                                        <p:tgtEl>
                                          <p:spTgt spid="265295"/>
                                        </p:tgtEl>
                                      </p:cBhvr>
                                    </p:animEffect>
                                  </p:childTnLst>
                                </p:cTn>
                              </p:par>
                              <p:par>
                                <p:cTn id="8" presetID="3" presetClass="entr" presetSubtype="10" fill="hold" nodeType="withEffect">
                                  <p:stCondLst>
                                    <p:cond delay="0"/>
                                  </p:stCondLst>
                                  <p:childTnLst>
                                    <p:set>
                                      <p:cBhvr>
                                        <p:cTn id="9" dur="1" fill="hold">
                                          <p:stCondLst>
                                            <p:cond delay="0"/>
                                          </p:stCondLst>
                                        </p:cTn>
                                        <p:tgtEl>
                                          <p:spTgt spid="265273"/>
                                        </p:tgtEl>
                                        <p:attrNameLst>
                                          <p:attrName>style.visibility</p:attrName>
                                        </p:attrNameLst>
                                      </p:cBhvr>
                                      <p:to>
                                        <p:strVal val="visible"/>
                                      </p:to>
                                    </p:set>
                                    <p:animEffect transition="in" filter="blinds(horizontal)">
                                      <p:cBhvr>
                                        <p:cTn id="10" dur="500"/>
                                        <p:tgtEl>
                                          <p:spTgt spid="26527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5282"/>
                                        </p:tgtEl>
                                        <p:attrNameLst>
                                          <p:attrName>style.visibility</p:attrName>
                                        </p:attrNameLst>
                                      </p:cBhvr>
                                      <p:to>
                                        <p:strVal val="visible"/>
                                      </p:to>
                                    </p:set>
                                    <p:animEffect transition="in" filter="blinds(horizontal)">
                                      <p:cBhvr>
                                        <p:cTn id="13" dur="500"/>
                                        <p:tgtEl>
                                          <p:spTgt spid="26528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65296"/>
                                        </p:tgtEl>
                                        <p:attrNameLst>
                                          <p:attrName>style.visibility</p:attrName>
                                        </p:attrNameLst>
                                      </p:cBhvr>
                                      <p:to>
                                        <p:strVal val="visible"/>
                                      </p:to>
                                    </p:set>
                                    <p:animEffect transition="in" filter="blinds(horizontal)">
                                      <p:cBhvr>
                                        <p:cTn id="18" dur="500"/>
                                        <p:tgtEl>
                                          <p:spTgt spid="265296"/>
                                        </p:tgtEl>
                                      </p:cBhvr>
                                    </p:animEffect>
                                  </p:childTnLst>
                                </p:cTn>
                              </p:par>
                              <p:par>
                                <p:cTn id="19" presetID="3" presetClass="entr" presetSubtype="10" fill="hold" nodeType="withEffect">
                                  <p:stCondLst>
                                    <p:cond delay="0"/>
                                  </p:stCondLst>
                                  <p:childTnLst>
                                    <p:set>
                                      <p:cBhvr>
                                        <p:cTn id="20" dur="1" fill="hold">
                                          <p:stCondLst>
                                            <p:cond delay="0"/>
                                          </p:stCondLst>
                                        </p:cTn>
                                        <p:tgtEl>
                                          <p:spTgt spid="265275"/>
                                        </p:tgtEl>
                                        <p:attrNameLst>
                                          <p:attrName>style.visibility</p:attrName>
                                        </p:attrNameLst>
                                      </p:cBhvr>
                                      <p:to>
                                        <p:strVal val="visible"/>
                                      </p:to>
                                    </p:set>
                                    <p:animEffect transition="in" filter="blinds(horizontal)">
                                      <p:cBhvr>
                                        <p:cTn id="21" dur="500"/>
                                        <p:tgtEl>
                                          <p:spTgt spid="265275"/>
                                        </p:tgtEl>
                                      </p:cBhvr>
                                    </p:animEffect>
                                  </p:childTnLst>
                                </p:cTn>
                              </p:par>
                              <p:par>
                                <p:cTn id="22" presetID="3" presetClass="entr" presetSubtype="10" fill="hold" nodeType="withEffect">
                                  <p:stCondLst>
                                    <p:cond delay="0"/>
                                  </p:stCondLst>
                                  <p:childTnLst>
                                    <p:set>
                                      <p:cBhvr>
                                        <p:cTn id="23" dur="1" fill="hold">
                                          <p:stCondLst>
                                            <p:cond delay="0"/>
                                          </p:stCondLst>
                                        </p:cTn>
                                        <p:tgtEl>
                                          <p:spTgt spid="265277"/>
                                        </p:tgtEl>
                                        <p:attrNameLst>
                                          <p:attrName>style.visibility</p:attrName>
                                        </p:attrNameLst>
                                      </p:cBhvr>
                                      <p:to>
                                        <p:strVal val="visible"/>
                                      </p:to>
                                    </p:set>
                                    <p:animEffect transition="in" filter="blinds(horizontal)">
                                      <p:cBhvr>
                                        <p:cTn id="24" dur="500"/>
                                        <p:tgtEl>
                                          <p:spTgt spid="265277"/>
                                        </p:tgtEl>
                                      </p:cBhvr>
                                    </p:animEffect>
                                  </p:childTnLst>
                                </p:cTn>
                              </p:par>
                              <p:par>
                                <p:cTn id="25" presetID="3" presetClass="entr" presetSubtype="10" fill="hold" nodeType="withEffect">
                                  <p:stCondLst>
                                    <p:cond delay="0"/>
                                  </p:stCondLst>
                                  <p:childTnLst>
                                    <p:set>
                                      <p:cBhvr>
                                        <p:cTn id="26" dur="1" fill="hold">
                                          <p:stCondLst>
                                            <p:cond delay="0"/>
                                          </p:stCondLst>
                                        </p:cTn>
                                        <p:tgtEl>
                                          <p:spTgt spid="265279"/>
                                        </p:tgtEl>
                                        <p:attrNameLst>
                                          <p:attrName>style.visibility</p:attrName>
                                        </p:attrNameLst>
                                      </p:cBhvr>
                                      <p:to>
                                        <p:strVal val="visible"/>
                                      </p:to>
                                    </p:set>
                                    <p:animEffect transition="in" filter="blinds(horizontal)">
                                      <p:cBhvr>
                                        <p:cTn id="27" dur="500"/>
                                        <p:tgtEl>
                                          <p:spTgt spid="265279"/>
                                        </p:tgtEl>
                                      </p:cBhvr>
                                    </p:animEffect>
                                  </p:childTnLst>
                                </p:cTn>
                              </p:par>
                              <p:par>
                                <p:cTn id="28" presetID="3" presetClass="entr" presetSubtype="10" fill="hold" nodeType="withEffect">
                                  <p:stCondLst>
                                    <p:cond delay="0"/>
                                  </p:stCondLst>
                                  <p:childTnLst>
                                    <p:set>
                                      <p:cBhvr>
                                        <p:cTn id="29" dur="1" fill="hold">
                                          <p:stCondLst>
                                            <p:cond delay="0"/>
                                          </p:stCondLst>
                                        </p:cTn>
                                        <p:tgtEl>
                                          <p:spTgt spid="265281"/>
                                        </p:tgtEl>
                                        <p:attrNameLst>
                                          <p:attrName>style.visibility</p:attrName>
                                        </p:attrNameLst>
                                      </p:cBhvr>
                                      <p:to>
                                        <p:strVal val="visible"/>
                                      </p:to>
                                    </p:set>
                                    <p:animEffect transition="in" filter="blinds(horizontal)">
                                      <p:cBhvr>
                                        <p:cTn id="30" dur="500"/>
                                        <p:tgtEl>
                                          <p:spTgt spid="26528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65286"/>
                                        </p:tgtEl>
                                        <p:attrNameLst>
                                          <p:attrName>style.visibility</p:attrName>
                                        </p:attrNameLst>
                                      </p:cBhvr>
                                      <p:to>
                                        <p:strVal val="visible"/>
                                      </p:to>
                                    </p:set>
                                    <p:animEffect transition="in" filter="blinds(horizontal)">
                                      <p:cBhvr>
                                        <p:cTn id="35" dur="500"/>
                                        <p:tgtEl>
                                          <p:spTgt spid="265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82" grpId="0"/>
      <p:bldP spid="26528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ZoneTexte 3"/>
          <p:cNvSpPr txBox="1">
            <a:spLocks noChangeArrowheads="1"/>
          </p:cNvSpPr>
          <p:nvPr/>
        </p:nvSpPr>
        <p:spPr bwMode="auto">
          <a:xfrm>
            <a:off x="0" y="14763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a:latin typeface="Calibri" pitchFamily="34" charset="0"/>
              </a:rPr>
              <a:t>Deeply Virtual Compton Scattering</a:t>
            </a:r>
          </a:p>
        </p:txBody>
      </p:sp>
      <p:grpSp>
        <p:nvGrpSpPr>
          <p:cNvPr id="168963" name="Grouper 59"/>
          <p:cNvGrpSpPr>
            <a:grpSpLocks/>
          </p:cNvGrpSpPr>
          <p:nvPr/>
        </p:nvGrpSpPr>
        <p:grpSpPr bwMode="auto">
          <a:xfrm>
            <a:off x="4206875" y="914400"/>
            <a:ext cx="4860925" cy="1430338"/>
            <a:chOff x="-2679277" y="-1320179"/>
            <a:chExt cx="7232050" cy="2128594"/>
          </a:xfrm>
        </p:grpSpPr>
        <p:pic>
          <p:nvPicPr>
            <p:cNvPr id="169035" name="Image 60" descr="Capture d’écran 2011-03-07 à 20.34.2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8253" y="-787308"/>
              <a:ext cx="5557771" cy="141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036" name="ZoneTexte 61"/>
            <p:cNvSpPr txBox="1">
              <a:spLocks noChangeArrowheads="1"/>
            </p:cNvSpPr>
            <p:nvPr/>
          </p:nvSpPr>
          <p:spPr bwMode="auto">
            <a:xfrm>
              <a:off x="-2679277" y="-1320179"/>
              <a:ext cx="7232050" cy="212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100" b="1">
                  <a:latin typeface="Calibri" pitchFamily="34" charset="0"/>
                </a:rPr>
                <a:t>The DVCS amplitude is expressed in terms of Compton Form Factors (CFF) at LO:</a:t>
              </a:r>
            </a:p>
            <a:p>
              <a:pPr eaLnBrk="1" hangingPunct="1"/>
              <a:endParaRPr lang="en-US" sz="1800">
                <a:latin typeface="Calibri" pitchFamily="34" charset="0"/>
              </a:endParaRPr>
            </a:p>
            <a:p>
              <a:pPr eaLnBrk="1" hangingPunct="1"/>
              <a:endParaRPr lang="en-US" sz="1800">
                <a:latin typeface="Calibri" pitchFamily="34" charset="0"/>
              </a:endParaRPr>
            </a:p>
            <a:p>
              <a:pPr eaLnBrk="1" hangingPunct="1"/>
              <a:endParaRPr lang="en-US" sz="1800">
                <a:latin typeface="Calibri" pitchFamily="34" charset="0"/>
              </a:endParaRPr>
            </a:p>
            <a:p>
              <a:pPr eaLnBrk="1" hangingPunct="1"/>
              <a:endParaRPr lang="en-US" sz="1100">
                <a:latin typeface="Calibri" pitchFamily="34" charset="0"/>
              </a:endParaRPr>
            </a:p>
            <a:p>
              <a:pPr eaLnBrk="1" hangingPunct="1"/>
              <a:r>
                <a:rPr lang="en-US" sz="1100">
                  <a:latin typeface="Calibri" pitchFamily="34" charset="0"/>
                </a:rPr>
                <a:t>(similarly for other GPDs)</a:t>
              </a:r>
            </a:p>
          </p:txBody>
        </p:sp>
      </p:grpSp>
      <p:grpSp>
        <p:nvGrpSpPr>
          <p:cNvPr id="168964" name="Group 66"/>
          <p:cNvGrpSpPr>
            <a:grpSpLocks/>
          </p:cNvGrpSpPr>
          <p:nvPr/>
        </p:nvGrpSpPr>
        <p:grpSpPr bwMode="auto">
          <a:xfrm>
            <a:off x="-7938" y="746125"/>
            <a:ext cx="4275138" cy="1908175"/>
            <a:chOff x="-7938" y="746125"/>
            <a:chExt cx="4592638" cy="1823593"/>
          </a:xfrm>
        </p:grpSpPr>
        <p:grpSp>
          <p:nvGrpSpPr>
            <p:cNvPr id="168992" name="Grouper 4"/>
            <p:cNvGrpSpPr>
              <a:grpSpLocks/>
            </p:cNvGrpSpPr>
            <p:nvPr/>
          </p:nvGrpSpPr>
          <p:grpSpPr bwMode="auto">
            <a:xfrm>
              <a:off x="-7938" y="866775"/>
              <a:ext cx="4592638" cy="1680763"/>
              <a:chOff x="9525" y="92075"/>
              <a:chExt cx="7780336" cy="2848368"/>
            </a:xfrm>
          </p:grpSpPr>
          <p:sp>
            <p:nvSpPr>
              <p:cNvPr id="168995" name="Freeform 3"/>
              <p:cNvSpPr>
                <a:spLocks/>
              </p:cNvSpPr>
              <p:nvPr/>
            </p:nvSpPr>
            <p:spPr bwMode="auto">
              <a:xfrm>
                <a:off x="4576762" y="212725"/>
                <a:ext cx="996950" cy="598488"/>
              </a:xfrm>
              <a:custGeom>
                <a:avLst/>
                <a:gdLst>
                  <a:gd name="T0" fmla="*/ 2147483647 w 308"/>
                  <a:gd name="T1" fmla="*/ 2147483647 h 226"/>
                  <a:gd name="T2" fmla="*/ 2147483647 w 308"/>
                  <a:gd name="T3" fmla="*/ 2147483647 h 226"/>
                  <a:gd name="T4" fmla="*/ 2147483647 w 308"/>
                  <a:gd name="T5" fmla="*/ 2147483647 h 226"/>
                  <a:gd name="T6" fmla="*/ 2147483647 w 308"/>
                  <a:gd name="T7" fmla="*/ 2147483647 h 226"/>
                  <a:gd name="T8" fmla="*/ 2147483647 w 308"/>
                  <a:gd name="T9" fmla="*/ 2147483647 h 226"/>
                  <a:gd name="T10" fmla="*/ 2147483647 w 308"/>
                  <a:gd name="T11" fmla="*/ 2147483647 h 226"/>
                  <a:gd name="T12" fmla="*/ 2147483647 w 308"/>
                  <a:gd name="T13" fmla="*/ 2147483647 h 226"/>
                  <a:gd name="T14" fmla="*/ 2147483647 w 308"/>
                  <a:gd name="T15" fmla="*/ 2147483647 h 226"/>
                  <a:gd name="T16" fmla="*/ 2147483647 w 308"/>
                  <a:gd name="T17" fmla="*/ 2147483647 h 226"/>
                  <a:gd name="T18" fmla="*/ 2147483647 w 308"/>
                  <a:gd name="T19" fmla="*/ 2147483647 h 226"/>
                  <a:gd name="T20" fmla="*/ 2147483647 w 308"/>
                  <a:gd name="T21" fmla="*/ 2147483647 h 226"/>
                  <a:gd name="T22" fmla="*/ 2147483647 w 308"/>
                  <a:gd name="T23" fmla="*/ 2147483647 h 226"/>
                  <a:gd name="T24" fmla="*/ 2147483647 w 308"/>
                  <a:gd name="T25" fmla="*/ 2147483647 h 226"/>
                  <a:gd name="T26" fmla="*/ 2147483647 w 308"/>
                  <a:gd name="T27" fmla="*/ 2147483647 h 226"/>
                  <a:gd name="T28" fmla="*/ 2147483647 w 308"/>
                  <a:gd name="T29" fmla="*/ 2147483647 h 226"/>
                  <a:gd name="T30" fmla="*/ 2147483647 w 308"/>
                  <a:gd name="T31" fmla="*/ 2147483647 h 226"/>
                  <a:gd name="T32" fmla="*/ 2147483647 w 308"/>
                  <a:gd name="T33" fmla="*/ 2147483647 h 226"/>
                  <a:gd name="T34" fmla="*/ 2147483647 w 308"/>
                  <a:gd name="T35" fmla="*/ 2147483647 h 226"/>
                  <a:gd name="T36" fmla="*/ 2147483647 w 308"/>
                  <a:gd name="T37" fmla="*/ 2147483647 h 226"/>
                  <a:gd name="T38" fmla="*/ 2147483647 w 308"/>
                  <a:gd name="T39" fmla="*/ 2147483647 h 226"/>
                  <a:gd name="T40" fmla="*/ 2147483647 w 308"/>
                  <a:gd name="T41" fmla="*/ 2147483647 h 226"/>
                  <a:gd name="T42" fmla="*/ 2147483647 w 308"/>
                  <a:gd name="T43" fmla="*/ 2147483647 h 226"/>
                  <a:gd name="T44" fmla="*/ 2147483647 w 308"/>
                  <a:gd name="T45" fmla="*/ 2147483647 h 226"/>
                  <a:gd name="T46" fmla="*/ 2147483647 w 308"/>
                  <a:gd name="T47" fmla="*/ 2147483647 h 226"/>
                  <a:gd name="T48" fmla="*/ 2147483647 w 308"/>
                  <a:gd name="T49" fmla="*/ 2147483647 h 226"/>
                  <a:gd name="T50" fmla="*/ 2147483647 w 308"/>
                  <a:gd name="T51" fmla="*/ 2147483647 h 226"/>
                  <a:gd name="T52" fmla="*/ 2147483647 w 308"/>
                  <a:gd name="T53" fmla="*/ 2147483647 h 226"/>
                  <a:gd name="T54" fmla="*/ 2147483647 w 308"/>
                  <a:gd name="T55" fmla="*/ 2147483647 h 226"/>
                  <a:gd name="T56" fmla="*/ 2147483647 w 308"/>
                  <a:gd name="T57" fmla="*/ 2147483647 h 226"/>
                  <a:gd name="T58" fmla="*/ 2147483647 w 308"/>
                  <a:gd name="T59" fmla="*/ 2147483647 h 226"/>
                  <a:gd name="T60" fmla="*/ 2147483647 w 308"/>
                  <a:gd name="T61" fmla="*/ 2147483647 h 226"/>
                  <a:gd name="T62" fmla="*/ 2147483647 w 308"/>
                  <a:gd name="T63" fmla="*/ 2147483647 h 226"/>
                  <a:gd name="T64" fmla="*/ 2147483647 w 308"/>
                  <a:gd name="T65" fmla="*/ 2147483647 h 226"/>
                  <a:gd name="T66" fmla="*/ 2147483647 w 308"/>
                  <a:gd name="T67" fmla="*/ 2147483647 h 226"/>
                  <a:gd name="T68" fmla="*/ 2147483647 w 308"/>
                  <a:gd name="T69" fmla="*/ 2147483647 h 226"/>
                  <a:gd name="T70" fmla="*/ 2147483647 w 308"/>
                  <a:gd name="T71" fmla="*/ 2147483647 h 226"/>
                  <a:gd name="T72" fmla="*/ 2147483647 w 308"/>
                  <a:gd name="T73" fmla="*/ 2147483647 h 226"/>
                  <a:gd name="T74" fmla="*/ 2147483647 w 308"/>
                  <a:gd name="T75" fmla="*/ 2147483647 h 226"/>
                  <a:gd name="T76" fmla="*/ 2147483647 w 308"/>
                  <a:gd name="T77" fmla="*/ 2147483647 h 226"/>
                  <a:gd name="T78" fmla="*/ 2147483647 w 308"/>
                  <a:gd name="T79" fmla="*/ 2147483647 h 226"/>
                  <a:gd name="T80" fmla="*/ 2147483647 w 308"/>
                  <a:gd name="T81" fmla="*/ 2147483647 h 226"/>
                  <a:gd name="T82" fmla="*/ 2147483647 w 308"/>
                  <a:gd name="T83" fmla="*/ 2147483647 h 226"/>
                  <a:gd name="T84" fmla="*/ 2147483647 w 308"/>
                  <a:gd name="T85" fmla="*/ 2147483647 h 226"/>
                  <a:gd name="T86" fmla="*/ 2147483647 w 308"/>
                  <a:gd name="T87" fmla="*/ 2147483647 h 226"/>
                  <a:gd name="T88" fmla="*/ 2147483647 w 308"/>
                  <a:gd name="T89" fmla="*/ 2147483647 h 226"/>
                  <a:gd name="T90" fmla="*/ 2147483647 w 308"/>
                  <a:gd name="T91" fmla="*/ 2147483647 h 226"/>
                  <a:gd name="T92" fmla="*/ 2147483647 w 308"/>
                  <a:gd name="T93" fmla="*/ 2147483647 h 226"/>
                  <a:gd name="T94" fmla="*/ 2147483647 w 308"/>
                  <a:gd name="T95" fmla="*/ 2147483647 h 226"/>
                  <a:gd name="T96" fmla="*/ 2147483647 w 308"/>
                  <a:gd name="T97" fmla="*/ 2147483647 h 226"/>
                  <a:gd name="T98" fmla="*/ 2147483647 w 308"/>
                  <a:gd name="T99" fmla="*/ 2147483647 h 226"/>
                  <a:gd name="T100" fmla="*/ 2147483647 w 308"/>
                  <a:gd name="T101" fmla="*/ 2147483647 h 226"/>
                  <a:gd name="T102" fmla="*/ 2147483647 w 308"/>
                  <a:gd name="T103" fmla="*/ 2147483647 h 226"/>
                  <a:gd name="T104" fmla="*/ 2147483647 w 308"/>
                  <a:gd name="T105" fmla="*/ 2147483647 h 226"/>
                  <a:gd name="T106" fmla="*/ 2147483647 w 308"/>
                  <a:gd name="T107" fmla="*/ 2147483647 h 226"/>
                  <a:gd name="T108" fmla="*/ 2147483647 w 308"/>
                  <a:gd name="T109" fmla="*/ 2147483647 h 226"/>
                  <a:gd name="T110" fmla="*/ 0 w 308"/>
                  <a:gd name="T111" fmla="*/ 2147483647 h 226"/>
                  <a:gd name="T112" fmla="*/ 2147483647 w 308"/>
                  <a:gd name="T113" fmla="*/ 2147483647 h 2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8"/>
                  <a:gd name="T172" fmla="*/ 0 h 226"/>
                  <a:gd name="T173" fmla="*/ 308 w 308"/>
                  <a:gd name="T174" fmla="*/ 226 h 2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8" h="226">
                    <a:moveTo>
                      <a:pt x="10" y="222"/>
                    </a:moveTo>
                    <a:lnTo>
                      <a:pt x="8" y="210"/>
                    </a:lnTo>
                    <a:lnTo>
                      <a:pt x="4" y="202"/>
                    </a:lnTo>
                    <a:lnTo>
                      <a:pt x="4" y="194"/>
                    </a:lnTo>
                    <a:lnTo>
                      <a:pt x="4" y="190"/>
                    </a:lnTo>
                    <a:lnTo>
                      <a:pt x="4" y="186"/>
                    </a:lnTo>
                    <a:lnTo>
                      <a:pt x="6" y="184"/>
                    </a:lnTo>
                    <a:lnTo>
                      <a:pt x="6" y="182"/>
                    </a:lnTo>
                    <a:lnTo>
                      <a:pt x="8" y="182"/>
                    </a:lnTo>
                    <a:lnTo>
                      <a:pt x="12" y="182"/>
                    </a:lnTo>
                    <a:lnTo>
                      <a:pt x="14" y="182"/>
                    </a:lnTo>
                    <a:lnTo>
                      <a:pt x="18" y="182"/>
                    </a:lnTo>
                    <a:lnTo>
                      <a:pt x="26" y="186"/>
                    </a:lnTo>
                    <a:lnTo>
                      <a:pt x="34" y="190"/>
                    </a:lnTo>
                    <a:lnTo>
                      <a:pt x="44" y="196"/>
                    </a:lnTo>
                    <a:lnTo>
                      <a:pt x="52" y="202"/>
                    </a:lnTo>
                    <a:lnTo>
                      <a:pt x="62" y="208"/>
                    </a:lnTo>
                    <a:lnTo>
                      <a:pt x="68" y="210"/>
                    </a:lnTo>
                    <a:lnTo>
                      <a:pt x="74" y="212"/>
                    </a:lnTo>
                    <a:lnTo>
                      <a:pt x="78" y="212"/>
                    </a:lnTo>
                    <a:lnTo>
                      <a:pt x="82" y="212"/>
                    </a:lnTo>
                    <a:lnTo>
                      <a:pt x="86" y="210"/>
                    </a:lnTo>
                    <a:lnTo>
                      <a:pt x="88" y="208"/>
                    </a:lnTo>
                    <a:lnTo>
                      <a:pt x="90" y="204"/>
                    </a:lnTo>
                    <a:lnTo>
                      <a:pt x="90" y="200"/>
                    </a:lnTo>
                    <a:lnTo>
                      <a:pt x="90" y="194"/>
                    </a:lnTo>
                    <a:lnTo>
                      <a:pt x="88" y="186"/>
                    </a:lnTo>
                    <a:lnTo>
                      <a:pt x="86" y="178"/>
                    </a:lnTo>
                    <a:lnTo>
                      <a:pt x="82" y="166"/>
                    </a:lnTo>
                    <a:lnTo>
                      <a:pt x="80" y="156"/>
                    </a:lnTo>
                    <a:lnTo>
                      <a:pt x="78" y="146"/>
                    </a:lnTo>
                    <a:lnTo>
                      <a:pt x="76" y="140"/>
                    </a:lnTo>
                    <a:lnTo>
                      <a:pt x="76" y="134"/>
                    </a:lnTo>
                    <a:lnTo>
                      <a:pt x="76" y="132"/>
                    </a:lnTo>
                    <a:lnTo>
                      <a:pt x="78" y="130"/>
                    </a:lnTo>
                    <a:lnTo>
                      <a:pt x="80" y="128"/>
                    </a:lnTo>
                    <a:lnTo>
                      <a:pt x="82" y="126"/>
                    </a:lnTo>
                    <a:lnTo>
                      <a:pt x="84" y="126"/>
                    </a:lnTo>
                    <a:lnTo>
                      <a:pt x="88" y="126"/>
                    </a:lnTo>
                    <a:lnTo>
                      <a:pt x="92" y="128"/>
                    </a:lnTo>
                    <a:lnTo>
                      <a:pt x="98" y="132"/>
                    </a:lnTo>
                    <a:lnTo>
                      <a:pt x="106" y="136"/>
                    </a:lnTo>
                    <a:lnTo>
                      <a:pt x="116" y="142"/>
                    </a:lnTo>
                    <a:lnTo>
                      <a:pt x="126" y="148"/>
                    </a:lnTo>
                    <a:lnTo>
                      <a:pt x="134" y="152"/>
                    </a:lnTo>
                    <a:lnTo>
                      <a:pt x="142" y="156"/>
                    </a:lnTo>
                    <a:lnTo>
                      <a:pt x="146" y="158"/>
                    </a:lnTo>
                    <a:lnTo>
                      <a:pt x="150" y="158"/>
                    </a:lnTo>
                    <a:lnTo>
                      <a:pt x="154" y="158"/>
                    </a:lnTo>
                    <a:lnTo>
                      <a:pt x="158" y="156"/>
                    </a:lnTo>
                    <a:lnTo>
                      <a:pt x="160" y="154"/>
                    </a:lnTo>
                    <a:lnTo>
                      <a:pt x="162" y="150"/>
                    </a:lnTo>
                    <a:lnTo>
                      <a:pt x="162" y="146"/>
                    </a:lnTo>
                    <a:lnTo>
                      <a:pt x="162" y="140"/>
                    </a:lnTo>
                    <a:lnTo>
                      <a:pt x="162" y="132"/>
                    </a:lnTo>
                    <a:lnTo>
                      <a:pt x="158" y="122"/>
                    </a:lnTo>
                    <a:lnTo>
                      <a:pt x="156" y="112"/>
                    </a:lnTo>
                    <a:lnTo>
                      <a:pt x="152" y="102"/>
                    </a:lnTo>
                    <a:lnTo>
                      <a:pt x="150" y="92"/>
                    </a:lnTo>
                    <a:lnTo>
                      <a:pt x="148" y="84"/>
                    </a:lnTo>
                    <a:lnTo>
                      <a:pt x="148" y="80"/>
                    </a:lnTo>
                    <a:lnTo>
                      <a:pt x="150" y="76"/>
                    </a:lnTo>
                    <a:lnTo>
                      <a:pt x="150" y="74"/>
                    </a:lnTo>
                    <a:lnTo>
                      <a:pt x="152" y="72"/>
                    </a:lnTo>
                    <a:lnTo>
                      <a:pt x="154" y="72"/>
                    </a:lnTo>
                    <a:lnTo>
                      <a:pt x="156" y="72"/>
                    </a:lnTo>
                    <a:lnTo>
                      <a:pt x="160" y="72"/>
                    </a:lnTo>
                    <a:lnTo>
                      <a:pt x="164" y="74"/>
                    </a:lnTo>
                    <a:lnTo>
                      <a:pt x="170" y="76"/>
                    </a:lnTo>
                    <a:lnTo>
                      <a:pt x="178" y="80"/>
                    </a:lnTo>
                    <a:lnTo>
                      <a:pt x="188" y="86"/>
                    </a:lnTo>
                    <a:lnTo>
                      <a:pt x="198" y="94"/>
                    </a:lnTo>
                    <a:lnTo>
                      <a:pt x="206" y="98"/>
                    </a:lnTo>
                    <a:lnTo>
                      <a:pt x="214" y="102"/>
                    </a:lnTo>
                    <a:lnTo>
                      <a:pt x="218" y="102"/>
                    </a:lnTo>
                    <a:lnTo>
                      <a:pt x="222" y="104"/>
                    </a:lnTo>
                    <a:lnTo>
                      <a:pt x="226" y="102"/>
                    </a:lnTo>
                    <a:lnTo>
                      <a:pt x="230" y="102"/>
                    </a:lnTo>
                    <a:lnTo>
                      <a:pt x="232" y="98"/>
                    </a:lnTo>
                    <a:lnTo>
                      <a:pt x="234" y="94"/>
                    </a:lnTo>
                    <a:lnTo>
                      <a:pt x="234" y="90"/>
                    </a:lnTo>
                    <a:lnTo>
                      <a:pt x="234" y="86"/>
                    </a:lnTo>
                    <a:lnTo>
                      <a:pt x="234" y="78"/>
                    </a:lnTo>
                    <a:lnTo>
                      <a:pt x="232" y="68"/>
                    </a:lnTo>
                    <a:lnTo>
                      <a:pt x="228" y="56"/>
                    </a:lnTo>
                    <a:lnTo>
                      <a:pt x="224" y="46"/>
                    </a:lnTo>
                    <a:lnTo>
                      <a:pt x="222" y="38"/>
                    </a:lnTo>
                    <a:lnTo>
                      <a:pt x="220" y="30"/>
                    </a:lnTo>
                    <a:lnTo>
                      <a:pt x="220" y="26"/>
                    </a:lnTo>
                    <a:lnTo>
                      <a:pt x="222" y="22"/>
                    </a:lnTo>
                    <a:lnTo>
                      <a:pt x="222" y="20"/>
                    </a:lnTo>
                    <a:lnTo>
                      <a:pt x="224" y="18"/>
                    </a:lnTo>
                    <a:lnTo>
                      <a:pt x="226" y="16"/>
                    </a:lnTo>
                    <a:lnTo>
                      <a:pt x="228" y="16"/>
                    </a:lnTo>
                    <a:lnTo>
                      <a:pt x="232" y="18"/>
                    </a:lnTo>
                    <a:lnTo>
                      <a:pt x="236" y="18"/>
                    </a:lnTo>
                    <a:lnTo>
                      <a:pt x="242" y="22"/>
                    </a:lnTo>
                    <a:lnTo>
                      <a:pt x="252" y="26"/>
                    </a:lnTo>
                    <a:lnTo>
                      <a:pt x="260" y="32"/>
                    </a:lnTo>
                    <a:lnTo>
                      <a:pt x="270" y="38"/>
                    </a:lnTo>
                    <a:lnTo>
                      <a:pt x="278" y="44"/>
                    </a:lnTo>
                    <a:lnTo>
                      <a:pt x="286" y="46"/>
                    </a:lnTo>
                    <a:lnTo>
                      <a:pt x="290" y="48"/>
                    </a:lnTo>
                    <a:lnTo>
                      <a:pt x="296" y="48"/>
                    </a:lnTo>
                    <a:lnTo>
                      <a:pt x="300" y="48"/>
                    </a:lnTo>
                    <a:lnTo>
                      <a:pt x="302" y="46"/>
                    </a:lnTo>
                    <a:lnTo>
                      <a:pt x="304" y="44"/>
                    </a:lnTo>
                    <a:lnTo>
                      <a:pt x="306" y="40"/>
                    </a:lnTo>
                    <a:lnTo>
                      <a:pt x="308" y="36"/>
                    </a:lnTo>
                    <a:lnTo>
                      <a:pt x="306" y="30"/>
                    </a:lnTo>
                    <a:lnTo>
                      <a:pt x="306" y="22"/>
                    </a:lnTo>
                    <a:lnTo>
                      <a:pt x="304" y="12"/>
                    </a:lnTo>
                    <a:lnTo>
                      <a:pt x="300" y="2"/>
                    </a:lnTo>
                    <a:lnTo>
                      <a:pt x="300" y="0"/>
                    </a:lnTo>
                    <a:lnTo>
                      <a:pt x="294" y="2"/>
                    </a:lnTo>
                    <a:lnTo>
                      <a:pt x="296" y="4"/>
                    </a:lnTo>
                    <a:lnTo>
                      <a:pt x="300" y="14"/>
                    </a:lnTo>
                    <a:lnTo>
                      <a:pt x="302" y="24"/>
                    </a:lnTo>
                    <a:lnTo>
                      <a:pt x="302" y="30"/>
                    </a:lnTo>
                    <a:lnTo>
                      <a:pt x="302" y="36"/>
                    </a:lnTo>
                    <a:lnTo>
                      <a:pt x="302" y="38"/>
                    </a:lnTo>
                    <a:lnTo>
                      <a:pt x="300" y="40"/>
                    </a:lnTo>
                    <a:lnTo>
                      <a:pt x="300" y="42"/>
                    </a:lnTo>
                    <a:lnTo>
                      <a:pt x="298" y="44"/>
                    </a:lnTo>
                    <a:lnTo>
                      <a:pt x="296" y="44"/>
                    </a:lnTo>
                    <a:lnTo>
                      <a:pt x="292" y="44"/>
                    </a:lnTo>
                    <a:lnTo>
                      <a:pt x="288" y="42"/>
                    </a:lnTo>
                    <a:lnTo>
                      <a:pt x="280" y="38"/>
                    </a:lnTo>
                    <a:lnTo>
                      <a:pt x="272" y="34"/>
                    </a:lnTo>
                    <a:lnTo>
                      <a:pt x="262" y="28"/>
                    </a:lnTo>
                    <a:lnTo>
                      <a:pt x="254" y="22"/>
                    </a:lnTo>
                    <a:lnTo>
                      <a:pt x="244" y="18"/>
                    </a:lnTo>
                    <a:lnTo>
                      <a:pt x="238" y="14"/>
                    </a:lnTo>
                    <a:lnTo>
                      <a:pt x="232" y="12"/>
                    </a:lnTo>
                    <a:lnTo>
                      <a:pt x="228" y="12"/>
                    </a:lnTo>
                    <a:lnTo>
                      <a:pt x="224" y="12"/>
                    </a:lnTo>
                    <a:lnTo>
                      <a:pt x="222" y="14"/>
                    </a:lnTo>
                    <a:lnTo>
                      <a:pt x="218" y="16"/>
                    </a:lnTo>
                    <a:lnTo>
                      <a:pt x="216" y="20"/>
                    </a:lnTo>
                    <a:lnTo>
                      <a:pt x="216" y="24"/>
                    </a:lnTo>
                    <a:lnTo>
                      <a:pt x="216" y="30"/>
                    </a:lnTo>
                    <a:lnTo>
                      <a:pt x="218" y="38"/>
                    </a:lnTo>
                    <a:lnTo>
                      <a:pt x="220" y="48"/>
                    </a:lnTo>
                    <a:lnTo>
                      <a:pt x="224" y="58"/>
                    </a:lnTo>
                    <a:lnTo>
                      <a:pt x="226" y="68"/>
                    </a:lnTo>
                    <a:lnTo>
                      <a:pt x="228" y="78"/>
                    </a:lnTo>
                    <a:lnTo>
                      <a:pt x="230" y="86"/>
                    </a:lnTo>
                    <a:lnTo>
                      <a:pt x="230" y="90"/>
                    </a:lnTo>
                    <a:lnTo>
                      <a:pt x="230" y="94"/>
                    </a:lnTo>
                    <a:lnTo>
                      <a:pt x="228" y="96"/>
                    </a:lnTo>
                    <a:lnTo>
                      <a:pt x="228" y="98"/>
                    </a:lnTo>
                    <a:lnTo>
                      <a:pt x="226" y="98"/>
                    </a:lnTo>
                    <a:lnTo>
                      <a:pt x="222" y="98"/>
                    </a:lnTo>
                    <a:lnTo>
                      <a:pt x="220" y="98"/>
                    </a:lnTo>
                    <a:lnTo>
                      <a:pt x="216" y="96"/>
                    </a:lnTo>
                    <a:lnTo>
                      <a:pt x="208" y="94"/>
                    </a:lnTo>
                    <a:lnTo>
                      <a:pt x="200" y="90"/>
                    </a:lnTo>
                    <a:lnTo>
                      <a:pt x="190" y="84"/>
                    </a:lnTo>
                    <a:lnTo>
                      <a:pt x="180" y="76"/>
                    </a:lnTo>
                    <a:lnTo>
                      <a:pt x="172" y="72"/>
                    </a:lnTo>
                    <a:lnTo>
                      <a:pt x="166" y="68"/>
                    </a:lnTo>
                    <a:lnTo>
                      <a:pt x="160" y="68"/>
                    </a:lnTo>
                    <a:lnTo>
                      <a:pt x="156" y="66"/>
                    </a:lnTo>
                    <a:lnTo>
                      <a:pt x="152" y="68"/>
                    </a:lnTo>
                    <a:lnTo>
                      <a:pt x="148" y="68"/>
                    </a:lnTo>
                    <a:lnTo>
                      <a:pt x="146" y="72"/>
                    </a:lnTo>
                    <a:lnTo>
                      <a:pt x="144" y="76"/>
                    </a:lnTo>
                    <a:lnTo>
                      <a:pt x="144" y="80"/>
                    </a:lnTo>
                    <a:lnTo>
                      <a:pt x="144" y="84"/>
                    </a:lnTo>
                    <a:lnTo>
                      <a:pt x="146" y="92"/>
                    </a:lnTo>
                    <a:lnTo>
                      <a:pt x="148" y="102"/>
                    </a:lnTo>
                    <a:lnTo>
                      <a:pt x="150" y="114"/>
                    </a:lnTo>
                    <a:lnTo>
                      <a:pt x="154" y="124"/>
                    </a:lnTo>
                    <a:lnTo>
                      <a:pt x="156" y="132"/>
                    </a:lnTo>
                    <a:lnTo>
                      <a:pt x="158" y="140"/>
                    </a:lnTo>
                    <a:lnTo>
                      <a:pt x="158" y="144"/>
                    </a:lnTo>
                    <a:lnTo>
                      <a:pt x="158" y="148"/>
                    </a:lnTo>
                    <a:lnTo>
                      <a:pt x="156" y="150"/>
                    </a:lnTo>
                    <a:lnTo>
                      <a:pt x="154" y="152"/>
                    </a:lnTo>
                    <a:lnTo>
                      <a:pt x="152" y="154"/>
                    </a:lnTo>
                    <a:lnTo>
                      <a:pt x="150" y="154"/>
                    </a:lnTo>
                    <a:lnTo>
                      <a:pt x="146" y="152"/>
                    </a:lnTo>
                    <a:lnTo>
                      <a:pt x="142" y="152"/>
                    </a:lnTo>
                    <a:lnTo>
                      <a:pt x="136" y="148"/>
                    </a:lnTo>
                    <a:lnTo>
                      <a:pt x="128" y="144"/>
                    </a:lnTo>
                    <a:lnTo>
                      <a:pt x="118" y="138"/>
                    </a:lnTo>
                    <a:lnTo>
                      <a:pt x="108" y="132"/>
                    </a:lnTo>
                    <a:lnTo>
                      <a:pt x="100" y="126"/>
                    </a:lnTo>
                    <a:lnTo>
                      <a:pt x="92" y="124"/>
                    </a:lnTo>
                    <a:lnTo>
                      <a:pt x="88" y="122"/>
                    </a:lnTo>
                    <a:lnTo>
                      <a:pt x="84" y="122"/>
                    </a:lnTo>
                    <a:lnTo>
                      <a:pt x="80" y="122"/>
                    </a:lnTo>
                    <a:lnTo>
                      <a:pt x="76" y="124"/>
                    </a:lnTo>
                    <a:lnTo>
                      <a:pt x="74" y="126"/>
                    </a:lnTo>
                    <a:lnTo>
                      <a:pt x="72" y="130"/>
                    </a:lnTo>
                    <a:lnTo>
                      <a:pt x="72" y="134"/>
                    </a:lnTo>
                    <a:lnTo>
                      <a:pt x="72" y="140"/>
                    </a:lnTo>
                    <a:lnTo>
                      <a:pt x="72" y="148"/>
                    </a:lnTo>
                    <a:lnTo>
                      <a:pt x="76" y="158"/>
                    </a:lnTo>
                    <a:lnTo>
                      <a:pt x="78" y="168"/>
                    </a:lnTo>
                    <a:lnTo>
                      <a:pt x="82" y="178"/>
                    </a:lnTo>
                    <a:lnTo>
                      <a:pt x="84" y="188"/>
                    </a:lnTo>
                    <a:lnTo>
                      <a:pt x="86" y="196"/>
                    </a:lnTo>
                    <a:lnTo>
                      <a:pt x="86" y="200"/>
                    </a:lnTo>
                    <a:lnTo>
                      <a:pt x="84" y="204"/>
                    </a:lnTo>
                    <a:lnTo>
                      <a:pt x="84" y="206"/>
                    </a:lnTo>
                    <a:lnTo>
                      <a:pt x="82" y="208"/>
                    </a:lnTo>
                    <a:lnTo>
                      <a:pt x="80" y="208"/>
                    </a:lnTo>
                    <a:lnTo>
                      <a:pt x="78" y="208"/>
                    </a:lnTo>
                    <a:lnTo>
                      <a:pt x="74" y="208"/>
                    </a:lnTo>
                    <a:lnTo>
                      <a:pt x="70" y="206"/>
                    </a:lnTo>
                    <a:lnTo>
                      <a:pt x="64" y="204"/>
                    </a:lnTo>
                    <a:lnTo>
                      <a:pt x="56" y="198"/>
                    </a:lnTo>
                    <a:lnTo>
                      <a:pt x="46" y="192"/>
                    </a:lnTo>
                    <a:lnTo>
                      <a:pt x="36" y="186"/>
                    </a:lnTo>
                    <a:lnTo>
                      <a:pt x="28" y="182"/>
                    </a:lnTo>
                    <a:lnTo>
                      <a:pt x="20" y="178"/>
                    </a:lnTo>
                    <a:lnTo>
                      <a:pt x="16" y="176"/>
                    </a:lnTo>
                    <a:lnTo>
                      <a:pt x="12" y="176"/>
                    </a:lnTo>
                    <a:lnTo>
                      <a:pt x="8" y="176"/>
                    </a:lnTo>
                    <a:lnTo>
                      <a:pt x="4" y="178"/>
                    </a:lnTo>
                    <a:lnTo>
                      <a:pt x="2" y="182"/>
                    </a:lnTo>
                    <a:lnTo>
                      <a:pt x="0" y="186"/>
                    </a:lnTo>
                    <a:lnTo>
                      <a:pt x="0" y="190"/>
                    </a:lnTo>
                    <a:lnTo>
                      <a:pt x="0" y="194"/>
                    </a:lnTo>
                    <a:lnTo>
                      <a:pt x="0" y="202"/>
                    </a:lnTo>
                    <a:lnTo>
                      <a:pt x="2" y="212"/>
                    </a:lnTo>
                    <a:lnTo>
                      <a:pt x="6" y="222"/>
                    </a:lnTo>
                    <a:lnTo>
                      <a:pt x="6" y="226"/>
                    </a:lnTo>
                    <a:lnTo>
                      <a:pt x="12" y="224"/>
                    </a:lnTo>
                    <a:lnTo>
                      <a:pt x="10" y="222"/>
                    </a:lnTo>
                    <a:close/>
                  </a:path>
                </a:pathLst>
              </a:custGeom>
              <a:solidFill>
                <a:srgbClr val="FF9900"/>
              </a:solidFill>
              <a:ln w="0">
                <a:solidFill>
                  <a:srgbClr val="FF9900"/>
                </a:solidFill>
                <a:round/>
                <a:headEnd/>
                <a:tailEnd/>
              </a:ln>
            </p:spPr>
            <p:txBody>
              <a:bodyPr/>
              <a:lstStyle/>
              <a:p>
                <a:endParaRPr lang="it-IT"/>
              </a:p>
            </p:txBody>
          </p:sp>
          <p:sp>
            <p:nvSpPr>
              <p:cNvPr id="168996" name="Freeform 4"/>
              <p:cNvSpPr>
                <a:spLocks/>
              </p:cNvSpPr>
              <p:nvPr/>
            </p:nvSpPr>
            <p:spPr bwMode="auto">
              <a:xfrm>
                <a:off x="2874962" y="206375"/>
                <a:ext cx="801688" cy="620713"/>
              </a:xfrm>
              <a:custGeom>
                <a:avLst/>
                <a:gdLst>
                  <a:gd name="T0" fmla="*/ 2147483647 w 248"/>
                  <a:gd name="T1" fmla="*/ 2147483647 h 234"/>
                  <a:gd name="T2" fmla="*/ 2147483647 w 248"/>
                  <a:gd name="T3" fmla="*/ 2147483647 h 234"/>
                  <a:gd name="T4" fmla="*/ 2147483647 w 248"/>
                  <a:gd name="T5" fmla="*/ 2147483647 h 234"/>
                  <a:gd name="T6" fmla="*/ 2147483647 w 248"/>
                  <a:gd name="T7" fmla="*/ 2147483647 h 234"/>
                  <a:gd name="T8" fmla="*/ 2147483647 w 248"/>
                  <a:gd name="T9" fmla="*/ 2147483647 h 234"/>
                  <a:gd name="T10" fmla="*/ 2147483647 w 248"/>
                  <a:gd name="T11" fmla="*/ 2147483647 h 234"/>
                  <a:gd name="T12" fmla="*/ 2147483647 w 248"/>
                  <a:gd name="T13" fmla="*/ 2147483647 h 234"/>
                  <a:gd name="T14" fmla="*/ 2147483647 w 248"/>
                  <a:gd name="T15" fmla="*/ 2147483647 h 234"/>
                  <a:gd name="T16" fmla="*/ 2147483647 w 248"/>
                  <a:gd name="T17" fmla="*/ 2147483647 h 234"/>
                  <a:gd name="T18" fmla="*/ 2147483647 w 248"/>
                  <a:gd name="T19" fmla="*/ 2147483647 h 234"/>
                  <a:gd name="T20" fmla="*/ 2147483647 w 248"/>
                  <a:gd name="T21" fmla="*/ 2147483647 h 234"/>
                  <a:gd name="T22" fmla="*/ 2147483647 w 248"/>
                  <a:gd name="T23" fmla="*/ 2147483647 h 234"/>
                  <a:gd name="T24" fmla="*/ 2147483647 w 248"/>
                  <a:gd name="T25" fmla="*/ 2147483647 h 234"/>
                  <a:gd name="T26" fmla="*/ 2147483647 w 248"/>
                  <a:gd name="T27" fmla="*/ 2147483647 h 234"/>
                  <a:gd name="T28" fmla="*/ 2147483647 w 248"/>
                  <a:gd name="T29" fmla="*/ 2147483647 h 234"/>
                  <a:gd name="T30" fmla="*/ 2147483647 w 248"/>
                  <a:gd name="T31" fmla="*/ 2147483647 h 234"/>
                  <a:gd name="T32" fmla="*/ 2147483647 w 248"/>
                  <a:gd name="T33" fmla="*/ 2147483647 h 234"/>
                  <a:gd name="T34" fmla="*/ 2147483647 w 248"/>
                  <a:gd name="T35" fmla="*/ 2147483647 h 234"/>
                  <a:gd name="T36" fmla="*/ 2147483647 w 248"/>
                  <a:gd name="T37" fmla="*/ 2147483647 h 234"/>
                  <a:gd name="T38" fmla="*/ 2147483647 w 248"/>
                  <a:gd name="T39" fmla="*/ 2147483647 h 234"/>
                  <a:gd name="T40" fmla="*/ 2147483647 w 248"/>
                  <a:gd name="T41" fmla="*/ 2147483647 h 234"/>
                  <a:gd name="T42" fmla="*/ 2147483647 w 248"/>
                  <a:gd name="T43" fmla="*/ 2147483647 h 234"/>
                  <a:gd name="T44" fmla="*/ 2147483647 w 248"/>
                  <a:gd name="T45" fmla="*/ 0 h 234"/>
                  <a:gd name="T46" fmla="*/ 2147483647 w 248"/>
                  <a:gd name="T47" fmla="*/ 2147483647 h 234"/>
                  <a:gd name="T48" fmla="*/ 2147483647 w 248"/>
                  <a:gd name="T49" fmla="*/ 2147483647 h 234"/>
                  <a:gd name="T50" fmla="*/ 2147483647 w 248"/>
                  <a:gd name="T51" fmla="*/ 2147483647 h 234"/>
                  <a:gd name="T52" fmla="*/ 2147483647 w 248"/>
                  <a:gd name="T53" fmla="*/ 2147483647 h 234"/>
                  <a:gd name="T54" fmla="*/ 2147483647 w 248"/>
                  <a:gd name="T55" fmla="*/ 2147483647 h 234"/>
                  <a:gd name="T56" fmla="*/ 2147483647 w 248"/>
                  <a:gd name="T57" fmla="*/ 2147483647 h 234"/>
                  <a:gd name="T58" fmla="*/ 2147483647 w 248"/>
                  <a:gd name="T59" fmla="*/ 2147483647 h 234"/>
                  <a:gd name="T60" fmla="*/ 2147483647 w 248"/>
                  <a:gd name="T61" fmla="*/ 2147483647 h 234"/>
                  <a:gd name="T62" fmla="*/ 2147483647 w 248"/>
                  <a:gd name="T63" fmla="*/ 2147483647 h 234"/>
                  <a:gd name="T64" fmla="*/ 2147483647 w 248"/>
                  <a:gd name="T65" fmla="*/ 2147483647 h 234"/>
                  <a:gd name="T66" fmla="*/ 2147483647 w 248"/>
                  <a:gd name="T67" fmla="*/ 2147483647 h 234"/>
                  <a:gd name="T68" fmla="*/ 2147483647 w 248"/>
                  <a:gd name="T69" fmla="*/ 2147483647 h 234"/>
                  <a:gd name="T70" fmla="*/ 2147483647 w 248"/>
                  <a:gd name="T71" fmla="*/ 2147483647 h 234"/>
                  <a:gd name="T72" fmla="*/ 2147483647 w 248"/>
                  <a:gd name="T73" fmla="*/ 2147483647 h 234"/>
                  <a:gd name="T74" fmla="*/ 2147483647 w 248"/>
                  <a:gd name="T75" fmla="*/ 2147483647 h 234"/>
                  <a:gd name="T76" fmla="*/ 2147483647 w 248"/>
                  <a:gd name="T77" fmla="*/ 2147483647 h 234"/>
                  <a:gd name="T78" fmla="*/ 2147483647 w 248"/>
                  <a:gd name="T79" fmla="*/ 2147483647 h 234"/>
                  <a:gd name="T80" fmla="*/ 2147483647 w 248"/>
                  <a:gd name="T81" fmla="*/ 2147483647 h 234"/>
                  <a:gd name="T82" fmla="*/ 2147483647 w 248"/>
                  <a:gd name="T83" fmla="*/ 2147483647 h 234"/>
                  <a:gd name="T84" fmla="*/ 2147483647 w 248"/>
                  <a:gd name="T85" fmla="*/ 2147483647 h 234"/>
                  <a:gd name="T86" fmla="*/ 2147483647 w 248"/>
                  <a:gd name="T87" fmla="*/ 2147483647 h 234"/>
                  <a:gd name="T88" fmla="*/ 2147483647 w 248"/>
                  <a:gd name="T89" fmla="*/ 2147483647 h 234"/>
                  <a:gd name="T90" fmla="*/ 2147483647 w 248"/>
                  <a:gd name="T91" fmla="*/ 2147483647 h 234"/>
                  <a:gd name="T92" fmla="*/ 2147483647 w 248"/>
                  <a:gd name="T93" fmla="*/ 2147483647 h 234"/>
                  <a:gd name="T94" fmla="*/ 2147483647 w 248"/>
                  <a:gd name="T95" fmla="*/ 2147483647 h 234"/>
                  <a:gd name="T96" fmla="*/ 2147483647 w 248"/>
                  <a:gd name="T97" fmla="*/ 2147483647 h 234"/>
                  <a:gd name="T98" fmla="*/ 2147483647 w 248"/>
                  <a:gd name="T99" fmla="*/ 2147483647 h 2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8"/>
                  <a:gd name="T151" fmla="*/ 0 h 234"/>
                  <a:gd name="T152" fmla="*/ 248 w 248"/>
                  <a:gd name="T153" fmla="*/ 234 h 2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8" h="234">
                    <a:moveTo>
                      <a:pt x="244" y="218"/>
                    </a:moveTo>
                    <a:lnTo>
                      <a:pt x="234" y="222"/>
                    </a:lnTo>
                    <a:lnTo>
                      <a:pt x="224" y="226"/>
                    </a:lnTo>
                    <a:lnTo>
                      <a:pt x="218" y="228"/>
                    </a:lnTo>
                    <a:lnTo>
                      <a:pt x="212" y="230"/>
                    </a:lnTo>
                    <a:lnTo>
                      <a:pt x="208" y="228"/>
                    </a:lnTo>
                    <a:lnTo>
                      <a:pt x="204" y="228"/>
                    </a:lnTo>
                    <a:lnTo>
                      <a:pt x="202" y="224"/>
                    </a:lnTo>
                    <a:lnTo>
                      <a:pt x="200" y="220"/>
                    </a:lnTo>
                    <a:lnTo>
                      <a:pt x="200" y="214"/>
                    </a:lnTo>
                    <a:lnTo>
                      <a:pt x="200" y="206"/>
                    </a:lnTo>
                    <a:lnTo>
                      <a:pt x="204" y="196"/>
                    </a:lnTo>
                    <a:lnTo>
                      <a:pt x="206" y="186"/>
                    </a:lnTo>
                    <a:lnTo>
                      <a:pt x="210" y="174"/>
                    </a:lnTo>
                    <a:lnTo>
                      <a:pt x="212" y="164"/>
                    </a:lnTo>
                    <a:lnTo>
                      <a:pt x="214" y="156"/>
                    </a:lnTo>
                    <a:lnTo>
                      <a:pt x="214" y="150"/>
                    </a:lnTo>
                    <a:lnTo>
                      <a:pt x="212" y="144"/>
                    </a:lnTo>
                    <a:lnTo>
                      <a:pt x="208" y="140"/>
                    </a:lnTo>
                    <a:lnTo>
                      <a:pt x="204" y="138"/>
                    </a:lnTo>
                    <a:lnTo>
                      <a:pt x="198" y="136"/>
                    </a:lnTo>
                    <a:lnTo>
                      <a:pt x="190" y="138"/>
                    </a:lnTo>
                    <a:lnTo>
                      <a:pt x="182" y="140"/>
                    </a:lnTo>
                    <a:lnTo>
                      <a:pt x="174" y="144"/>
                    </a:lnTo>
                    <a:lnTo>
                      <a:pt x="162" y="148"/>
                    </a:lnTo>
                    <a:lnTo>
                      <a:pt x="152" y="154"/>
                    </a:lnTo>
                    <a:lnTo>
                      <a:pt x="144" y="158"/>
                    </a:lnTo>
                    <a:lnTo>
                      <a:pt x="136" y="160"/>
                    </a:lnTo>
                    <a:lnTo>
                      <a:pt x="130" y="160"/>
                    </a:lnTo>
                    <a:lnTo>
                      <a:pt x="126" y="160"/>
                    </a:lnTo>
                    <a:lnTo>
                      <a:pt x="122" y="158"/>
                    </a:lnTo>
                    <a:lnTo>
                      <a:pt x="120" y="156"/>
                    </a:lnTo>
                    <a:lnTo>
                      <a:pt x="120" y="152"/>
                    </a:lnTo>
                    <a:lnTo>
                      <a:pt x="120" y="146"/>
                    </a:lnTo>
                    <a:lnTo>
                      <a:pt x="120" y="138"/>
                    </a:lnTo>
                    <a:lnTo>
                      <a:pt x="122" y="128"/>
                    </a:lnTo>
                    <a:lnTo>
                      <a:pt x="126" y="118"/>
                    </a:lnTo>
                    <a:lnTo>
                      <a:pt x="130" y="106"/>
                    </a:lnTo>
                    <a:lnTo>
                      <a:pt x="132" y="96"/>
                    </a:lnTo>
                    <a:lnTo>
                      <a:pt x="132" y="88"/>
                    </a:lnTo>
                    <a:lnTo>
                      <a:pt x="132" y="80"/>
                    </a:lnTo>
                    <a:lnTo>
                      <a:pt x="130" y="76"/>
                    </a:lnTo>
                    <a:lnTo>
                      <a:pt x="128" y="72"/>
                    </a:lnTo>
                    <a:lnTo>
                      <a:pt x="122" y="68"/>
                    </a:lnTo>
                    <a:lnTo>
                      <a:pt x="116" y="68"/>
                    </a:lnTo>
                    <a:lnTo>
                      <a:pt x="110" y="68"/>
                    </a:lnTo>
                    <a:lnTo>
                      <a:pt x="102" y="72"/>
                    </a:lnTo>
                    <a:lnTo>
                      <a:pt x="92" y="76"/>
                    </a:lnTo>
                    <a:lnTo>
                      <a:pt x="82" y="80"/>
                    </a:lnTo>
                    <a:lnTo>
                      <a:pt x="72" y="86"/>
                    </a:lnTo>
                    <a:lnTo>
                      <a:pt x="64" y="90"/>
                    </a:lnTo>
                    <a:lnTo>
                      <a:pt x="56" y="92"/>
                    </a:lnTo>
                    <a:lnTo>
                      <a:pt x="50" y="92"/>
                    </a:lnTo>
                    <a:lnTo>
                      <a:pt x="46" y="92"/>
                    </a:lnTo>
                    <a:lnTo>
                      <a:pt x="42" y="90"/>
                    </a:lnTo>
                    <a:lnTo>
                      <a:pt x="40" y="88"/>
                    </a:lnTo>
                    <a:lnTo>
                      <a:pt x="38" y="82"/>
                    </a:lnTo>
                    <a:lnTo>
                      <a:pt x="38" y="76"/>
                    </a:lnTo>
                    <a:lnTo>
                      <a:pt x="40" y="70"/>
                    </a:lnTo>
                    <a:lnTo>
                      <a:pt x="42" y="60"/>
                    </a:lnTo>
                    <a:lnTo>
                      <a:pt x="44" y="50"/>
                    </a:lnTo>
                    <a:lnTo>
                      <a:pt x="48" y="38"/>
                    </a:lnTo>
                    <a:lnTo>
                      <a:pt x="50" y="28"/>
                    </a:lnTo>
                    <a:lnTo>
                      <a:pt x="52" y="20"/>
                    </a:lnTo>
                    <a:lnTo>
                      <a:pt x="52" y="12"/>
                    </a:lnTo>
                    <a:lnTo>
                      <a:pt x="50" y="6"/>
                    </a:lnTo>
                    <a:lnTo>
                      <a:pt x="46" y="2"/>
                    </a:lnTo>
                    <a:lnTo>
                      <a:pt x="42" y="0"/>
                    </a:lnTo>
                    <a:lnTo>
                      <a:pt x="36" y="0"/>
                    </a:lnTo>
                    <a:lnTo>
                      <a:pt x="28" y="0"/>
                    </a:lnTo>
                    <a:lnTo>
                      <a:pt x="20" y="2"/>
                    </a:lnTo>
                    <a:lnTo>
                      <a:pt x="12" y="6"/>
                    </a:lnTo>
                    <a:lnTo>
                      <a:pt x="2" y="12"/>
                    </a:lnTo>
                    <a:lnTo>
                      <a:pt x="0" y="14"/>
                    </a:lnTo>
                    <a:lnTo>
                      <a:pt x="2" y="18"/>
                    </a:lnTo>
                    <a:lnTo>
                      <a:pt x="4" y="16"/>
                    </a:lnTo>
                    <a:lnTo>
                      <a:pt x="14" y="10"/>
                    </a:lnTo>
                    <a:lnTo>
                      <a:pt x="22" y="8"/>
                    </a:lnTo>
                    <a:lnTo>
                      <a:pt x="30" y="4"/>
                    </a:lnTo>
                    <a:lnTo>
                      <a:pt x="36" y="4"/>
                    </a:lnTo>
                    <a:lnTo>
                      <a:pt x="40" y="4"/>
                    </a:lnTo>
                    <a:lnTo>
                      <a:pt x="44" y="6"/>
                    </a:lnTo>
                    <a:lnTo>
                      <a:pt x="46" y="10"/>
                    </a:lnTo>
                    <a:lnTo>
                      <a:pt x="48" y="14"/>
                    </a:lnTo>
                    <a:lnTo>
                      <a:pt x="48" y="20"/>
                    </a:lnTo>
                    <a:lnTo>
                      <a:pt x="46" y="28"/>
                    </a:lnTo>
                    <a:lnTo>
                      <a:pt x="44" y="36"/>
                    </a:lnTo>
                    <a:lnTo>
                      <a:pt x="40" y="48"/>
                    </a:lnTo>
                    <a:lnTo>
                      <a:pt x="36" y="58"/>
                    </a:lnTo>
                    <a:lnTo>
                      <a:pt x="34" y="68"/>
                    </a:lnTo>
                    <a:lnTo>
                      <a:pt x="34" y="76"/>
                    </a:lnTo>
                    <a:lnTo>
                      <a:pt x="34" y="84"/>
                    </a:lnTo>
                    <a:lnTo>
                      <a:pt x="36" y="90"/>
                    </a:lnTo>
                    <a:lnTo>
                      <a:pt x="38" y="94"/>
                    </a:lnTo>
                    <a:lnTo>
                      <a:pt x="44" y="96"/>
                    </a:lnTo>
                    <a:lnTo>
                      <a:pt x="50" y="98"/>
                    </a:lnTo>
                    <a:lnTo>
                      <a:pt x="56" y="96"/>
                    </a:lnTo>
                    <a:lnTo>
                      <a:pt x="64" y="94"/>
                    </a:lnTo>
                    <a:lnTo>
                      <a:pt x="74" y="90"/>
                    </a:lnTo>
                    <a:lnTo>
                      <a:pt x="84" y="84"/>
                    </a:lnTo>
                    <a:lnTo>
                      <a:pt x="94" y="80"/>
                    </a:lnTo>
                    <a:lnTo>
                      <a:pt x="104" y="76"/>
                    </a:lnTo>
                    <a:lnTo>
                      <a:pt x="110" y="74"/>
                    </a:lnTo>
                    <a:lnTo>
                      <a:pt x="116" y="72"/>
                    </a:lnTo>
                    <a:lnTo>
                      <a:pt x="122" y="72"/>
                    </a:lnTo>
                    <a:lnTo>
                      <a:pt x="124" y="74"/>
                    </a:lnTo>
                    <a:lnTo>
                      <a:pt x="126" y="78"/>
                    </a:lnTo>
                    <a:lnTo>
                      <a:pt x="128" y="82"/>
                    </a:lnTo>
                    <a:lnTo>
                      <a:pt x="128" y="88"/>
                    </a:lnTo>
                    <a:lnTo>
                      <a:pt x="128" y="96"/>
                    </a:lnTo>
                    <a:lnTo>
                      <a:pt x="124" y="106"/>
                    </a:lnTo>
                    <a:lnTo>
                      <a:pt x="122" y="116"/>
                    </a:lnTo>
                    <a:lnTo>
                      <a:pt x="118" y="128"/>
                    </a:lnTo>
                    <a:lnTo>
                      <a:pt x="116" y="136"/>
                    </a:lnTo>
                    <a:lnTo>
                      <a:pt x="114" y="146"/>
                    </a:lnTo>
                    <a:lnTo>
                      <a:pt x="114" y="152"/>
                    </a:lnTo>
                    <a:lnTo>
                      <a:pt x="116" y="158"/>
                    </a:lnTo>
                    <a:lnTo>
                      <a:pt x="120" y="162"/>
                    </a:lnTo>
                    <a:lnTo>
                      <a:pt x="124" y="164"/>
                    </a:lnTo>
                    <a:lnTo>
                      <a:pt x="130" y="166"/>
                    </a:lnTo>
                    <a:lnTo>
                      <a:pt x="138" y="164"/>
                    </a:lnTo>
                    <a:lnTo>
                      <a:pt x="146" y="162"/>
                    </a:lnTo>
                    <a:lnTo>
                      <a:pt x="154" y="158"/>
                    </a:lnTo>
                    <a:lnTo>
                      <a:pt x="166" y="154"/>
                    </a:lnTo>
                    <a:lnTo>
                      <a:pt x="176" y="148"/>
                    </a:lnTo>
                    <a:lnTo>
                      <a:pt x="184" y="144"/>
                    </a:lnTo>
                    <a:lnTo>
                      <a:pt x="192" y="142"/>
                    </a:lnTo>
                    <a:lnTo>
                      <a:pt x="198" y="140"/>
                    </a:lnTo>
                    <a:lnTo>
                      <a:pt x="202" y="142"/>
                    </a:lnTo>
                    <a:lnTo>
                      <a:pt x="206" y="144"/>
                    </a:lnTo>
                    <a:lnTo>
                      <a:pt x="208" y="146"/>
                    </a:lnTo>
                    <a:lnTo>
                      <a:pt x="208" y="150"/>
                    </a:lnTo>
                    <a:lnTo>
                      <a:pt x="210" y="156"/>
                    </a:lnTo>
                    <a:lnTo>
                      <a:pt x="208" y="164"/>
                    </a:lnTo>
                    <a:lnTo>
                      <a:pt x="206" y="174"/>
                    </a:lnTo>
                    <a:lnTo>
                      <a:pt x="202" y="184"/>
                    </a:lnTo>
                    <a:lnTo>
                      <a:pt x="198" y="196"/>
                    </a:lnTo>
                    <a:lnTo>
                      <a:pt x="196" y="206"/>
                    </a:lnTo>
                    <a:lnTo>
                      <a:pt x="196" y="214"/>
                    </a:lnTo>
                    <a:lnTo>
                      <a:pt x="196" y="220"/>
                    </a:lnTo>
                    <a:lnTo>
                      <a:pt x="198" y="226"/>
                    </a:lnTo>
                    <a:lnTo>
                      <a:pt x="200" y="230"/>
                    </a:lnTo>
                    <a:lnTo>
                      <a:pt x="206" y="234"/>
                    </a:lnTo>
                    <a:lnTo>
                      <a:pt x="212" y="234"/>
                    </a:lnTo>
                    <a:lnTo>
                      <a:pt x="218" y="234"/>
                    </a:lnTo>
                    <a:lnTo>
                      <a:pt x="226" y="230"/>
                    </a:lnTo>
                    <a:lnTo>
                      <a:pt x="236" y="226"/>
                    </a:lnTo>
                    <a:lnTo>
                      <a:pt x="246" y="222"/>
                    </a:lnTo>
                    <a:lnTo>
                      <a:pt x="248" y="220"/>
                    </a:lnTo>
                    <a:lnTo>
                      <a:pt x="246" y="216"/>
                    </a:lnTo>
                    <a:lnTo>
                      <a:pt x="244" y="218"/>
                    </a:lnTo>
                    <a:close/>
                  </a:path>
                </a:pathLst>
              </a:custGeom>
              <a:solidFill>
                <a:srgbClr val="FF9900"/>
              </a:solidFill>
              <a:ln w="0">
                <a:solidFill>
                  <a:srgbClr val="FF9900"/>
                </a:solidFill>
                <a:round/>
                <a:headEnd/>
                <a:tailEnd/>
              </a:ln>
            </p:spPr>
            <p:txBody>
              <a:bodyPr/>
              <a:lstStyle/>
              <a:p>
                <a:endParaRPr lang="it-IT"/>
              </a:p>
            </p:txBody>
          </p:sp>
          <p:pic>
            <p:nvPicPr>
              <p:cNvPr id="168997" name="Picture 5"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470943" y="122238"/>
                <a:ext cx="2746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98" name="Picture 6" descr="txp_fi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656262" y="122238"/>
                <a:ext cx="2746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99" name="Text Box 8"/>
              <p:cNvSpPr txBox="1">
                <a:spLocks noChangeArrowheads="1"/>
              </p:cNvSpPr>
              <p:nvPr/>
            </p:nvSpPr>
            <p:spPr bwMode="auto">
              <a:xfrm>
                <a:off x="527051" y="92075"/>
                <a:ext cx="1676402" cy="4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Clr>
                    <a:schemeClr val="bg2"/>
                  </a:buClr>
                  <a:buSzPct val="75000"/>
                  <a:buFont typeface="Wingdings" pitchFamily="2" charset="2"/>
                  <a:buNone/>
                </a:pPr>
                <a:r>
                  <a:rPr lang="en-US" sz="1100">
                    <a:solidFill>
                      <a:srgbClr val="31859C"/>
                    </a:solidFill>
                    <a:latin typeface="Calibri" pitchFamily="34" charset="0"/>
                    <a:cs typeface="Arial" pitchFamily="34" charset="0"/>
                  </a:rPr>
                  <a:t>Q</a:t>
                </a:r>
                <a:r>
                  <a:rPr lang="en-US" sz="1100" baseline="-25000">
                    <a:solidFill>
                      <a:srgbClr val="31859C"/>
                    </a:solidFill>
                    <a:latin typeface="Calibri" pitchFamily="34" charset="0"/>
                    <a:cs typeface="Arial" pitchFamily="34" charset="0"/>
                  </a:rPr>
                  <a:t>hard</a:t>
                </a:r>
                <a:r>
                  <a:rPr lang="en-US" sz="1100" baseline="30000">
                    <a:solidFill>
                      <a:srgbClr val="31859C"/>
                    </a:solidFill>
                    <a:latin typeface="Calibri" pitchFamily="34" charset="0"/>
                    <a:cs typeface="Arial" pitchFamily="34" charset="0"/>
                  </a:rPr>
                  <a:t>2</a:t>
                </a:r>
                <a:r>
                  <a:rPr lang="en-US" sz="1100">
                    <a:solidFill>
                      <a:srgbClr val="31859C"/>
                    </a:solidFill>
                    <a:latin typeface="Calibri" pitchFamily="34" charset="0"/>
                    <a:cs typeface="Arial" pitchFamily="34" charset="0"/>
                  </a:rPr>
                  <a:t>  large</a:t>
                </a:r>
              </a:p>
            </p:txBody>
          </p:sp>
          <p:sp>
            <p:nvSpPr>
              <p:cNvPr id="11" name="Text Box 9"/>
              <p:cNvSpPr txBox="1">
                <a:spLocks noChangeArrowheads="1"/>
              </p:cNvSpPr>
              <p:nvPr/>
            </p:nvSpPr>
            <p:spPr bwMode="auto">
              <a:xfrm>
                <a:off x="3904028" y="124149"/>
                <a:ext cx="1144082" cy="395944"/>
              </a:xfrm>
              <a:prstGeom prst="rect">
                <a:avLst/>
              </a:prstGeom>
              <a:noFill/>
              <a:ln w="9525">
                <a:noFill/>
                <a:miter lim="800000"/>
                <a:headEnd/>
                <a:tailEnd/>
              </a:ln>
              <a:effec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8AC6CD"/>
                    </a:solidFill>
                    <a:cs typeface="Arial" pitchFamily="34" charset="0"/>
                  </a:rPr>
                  <a:t>t = Δ</a:t>
                </a:r>
                <a:r>
                  <a:rPr lang="en-US" sz="1000" baseline="30000">
                    <a:solidFill>
                      <a:srgbClr val="8AC6CD"/>
                    </a:solidFill>
                    <a:cs typeface="Arial" pitchFamily="34" charset="0"/>
                  </a:rPr>
                  <a:t>2</a:t>
                </a:r>
                <a:r>
                  <a:rPr lang="en-US" sz="1000">
                    <a:solidFill>
                      <a:srgbClr val="8AC6CD"/>
                    </a:solidFill>
                    <a:cs typeface="Arial" pitchFamily="34" charset="0"/>
                  </a:rPr>
                  <a:t> </a:t>
                </a:r>
              </a:p>
            </p:txBody>
          </p:sp>
          <p:sp>
            <p:nvSpPr>
              <p:cNvPr id="169001" name="Text Box 10"/>
              <p:cNvSpPr txBox="1">
                <a:spLocks noChangeArrowheads="1"/>
              </p:cNvSpPr>
              <p:nvPr/>
            </p:nvSpPr>
            <p:spPr bwMode="auto">
              <a:xfrm>
                <a:off x="5656261" y="522136"/>
                <a:ext cx="2133600" cy="83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100">
                    <a:solidFill>
                      <a:srgbClr val="31859C"/>
                    </a:solidFill>
                    <a:latin typeface="Calibri" pitchFamily="34" charset="0"/>
                    <a:cs typeface="Arial" pitchFamily="34" charset="0"/>
                  </a:rPr>
                  <a:t>low -t process :</a:t>
                </a:r>
              </a:p>
              <a:p>
                <a:pPr algn="ctr" eaLnBrk="1" hangingPunct="1">
                  <a:spcBef>
                    <a:spcPct val="50000"/>
                  </a:spcBef>
                  <a:buClr>
                    <a:schemeClr val="bg2"/>
                  </a:buClr>
                  <a:buSzPct val="75000"/>
                  <a:buFont typeface="Wingdings" pitchFamily="2" charset="2"/>
                  <a:buNone/>
                </a:pPr>
                <a:r>
                  <a:rPr lang="en-US" sz="1100">
                    <a:solidFill>
                      <a:srgbClr val="31859C"/>
                    </a:solidFill>
                    <a:latin typeface="Calibri" pitchFamily="34" charset="0"/>
                    <a:cs typeface="Arial" pitchFamily="34" charset="0"/>
                  </a:rPr>
                  <a:t>-t &lt;&lt; Q</a:t>
                </a:r>
                <a:r>
                  <a:rPr lang="en-US" sz="1100" baseline="-25000">
                    <a:solidFill>
                      <a:srgbClr val="31859C"/>
                    </a:solidFill>
                    <a:latin typeface="Calibri" pitchFamily="34" charset="0"/>
                    <a:cs typeface="Arial" pitchFamily="34" charset="0"/>
                  </a:rPr>
                  <a:t>hard</a:t>
                </a:r>
                <a:r>
                  <a:rPr lang="en-US" sz="1100" baseline="30000">
                    <a:solidFill>
                      <a:srgbClr val="31859C"/>
                    </a:solidFill>
                    <a:latin typeface="Calibri" pitchFamily="34" charset="0"/>
                    <a:cs typeface="Arial" pitchFamily="34" charset="0"/>
                  </a:rPr>
                  <a:t>2</a:t>
                </a:r>
                <a:endParaRPr lang="en-US" sz="1100">
                  <a:solidFill>
                    <a:srgbClr val="31859C"/>
                  </a:solidFill>
                  <a:latin typeface="Calibri" pitchFamily="34" charset="0"/>
                  <a:cs typeface="Arial" pitchFamily="34" charset="0"/>
                </a:endParaRPr>
              </a:p>
            </p:txBody>
          </p:sp>
          <p:sp>
            <p:nvSpPr>
              <p:cNvPr id="169002" name="Text Box 11"/>
              <p:cNvSpPr txBox="1">
                <a:spLocks noChangeArrowheads="1"/>
              </p:cNvSpPr>
              <p:nvPr/>
            </p:nvSpPr>
            <p:spPr bwMode="auto">
              <a:xfrm>
                <a:off x="9525" y="577864"/>
                <a:ext cx="2568575" cy="64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Clr>
                    <a:schemeClr val="bg2"/>
                  </a:buClr>
                  <a:buSzPct val="75000"/>
                  <a:buFont typeface="Wingdings" pitchFamily="2" charset="2"/>
                  <a:buNone/>
                </a:pPr>
                <a:r>
                  <a:rPr lang="en-US" sz="1000" b="1">
                    <a:solidFill>
                      <a:srgbClr val="77933C"/>
                    </a:solidFill>
                    <a:latin typeface="Calibri" pitchFamily="34" charset="0"/>
                    <a:cs typeface="Arial" pitchFamily="34" charset="0"/>
                  </a:rPr>
                  <a:t>Mueller, Ji, Radyushkin (94-96)</a:t>
                </a:r>
              </a:p>
            </p:txBody>
          </p:sp>
          <p:sp>
            <p:nvSpPr>
              <p:cNvPr id="169003" name="Freeform 12"/>
              <p:cNvSpPr>
                <a:spLocks/>
              </p:cNvSpPr>
              <p:nvPr/>
            </p:nvSpPr>
            <p:spPr bwMode="auto">
              <a:xfrm>
                <a:off x="4098925" y="754063"/>
                <a:ext cx="76200" cy="41275"/>
              </a:xfrm>
              <a:custGeom>
                <a:avLst/>
                <a:gdLst>
                  <a:gd name="T0" fmla="*/ 2147483647 w 24"/>
                  <a:gd name="T1" fmla="*/ 2147483647 h 16"/>
                  <a:gd name="T2" fmla="*/ 0 w 24"/>
                  <a:gd name="T3" fmla="*/ 2147483647 h 16"/>
                  <a:gd name="T4" fmla="*/ 2147483647 w 24"/>
                  <a:gd name="T5" fmla="*/ 2147483647 h 16"/>
                  <a:gd name="T6" fmla="*/ 0 w 24"/>
                  <a:gd name="T7" fmla="*/ 0 h 16"/>
                  <a:gd name="T8" fmla="*/ 2147483647 w 24"/>
                  <a:gd name="T9" fmla="*/ 2147483647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8"/>
                    </a:moveTo>
                    <a:lnTo>
                      <a:pt x="0" y="16"/>
                    </a:lnTo>
                    <a:lnTo>
                      <a:pt x="4" y="8"/>
                    </a:lnTo>
                    <a:lnTo>
                      <a:pt x="0" y="0"/>
                    </a:lnTo>
                    <a:lnTo>
                      <a:pt x="24" y="8"/>
                    </a:lnTo>
                    <a:close/>
                  </a:path>
                </a:pathLst>
              </a:custGeom>
              <a:solidFill>
                <a:srgbClr val="000000"/>
              </a:solidFill>
              <a:ln w="0">
                <a:solidFill>
                  <a:srgbClr val="000000"/>
                </a:solidFill>
                <a:round/>
                <a:headEnd/>
                <a:tailEnd/>
              </a:ln>
            </p:spPr>
            <p:txBody>
              <a:bodyPr/>
              <a:lstStyle/>
              <a:p>
                <a:endParaRPr lang="it-IT"/>
              </a:p>
            </p:txBody>
          </p:sp>
          <p:sp>
            <p:nvSpPr>
              <p:cNvPr id="169004" name="Freeform 13"/>
              <p:cNvSpPr>
                <a:spLocks noEditPoints="1"/>
              </p:cNvSpPr>
              <p:nvPr/>
            </p:nvSpPr>
            <p:spPr bwMode="auto">
              <a:xfrm>
                <a:off x="4065587" y="731838"/>
                <a:ext cx="155575" cy="85725"/>
              </a:xfrm>
              <a:custGeom>
                <a:avLst/>
                <a:gdLst>
                  <a:gd name="T0" fmla="*/ 2147483647 w 48"/>
                  <a:gd name="T1" fmla="*/ 2147483647 h 32"/>
                  <a:gd name="T2" fmla="*/ 2147483647 w 48"/>
                  <a:gd name="T3" fmla="*/ 2147483647 h 32"/>
                  <a:gd name="T4" fmla="*/ 2147483647 w 48"/>
                  <a:gd name="T5" fmla="*/ 2147483647 h 32"/>
                  <a:gd name="T6" fmla="*/ 2147483647 w 48"/>
                  <a:gd name="T7" fmla="*/ 2147483647 h 32"/>
                  <a:gd name="T8" fmla="*/ 2147483647 w 48"/>
                  <a:gd name="T9" fmla="*/ 2147483647 h 32"/>
                  <a:gd name="T10" fmla="*/ 2147483647 w 48"/>
                  <a:gd name="T11" fmla="*/ 2147483647 h 32"/>
                  <a:gd name="T12" fmla="*/ 2147483647 w 48"/>
                  <a:gd name="T13" fmla="*/ 2147483647 h 32"/>
                  <a:gd name="T14" fmla="*/ 2147483647 w 48"/>
                  <a:gd name="T15" fmla="*/ 2147483647 h 32"/>
                  <a:gd name="T16" fmla="*/ 2147483647 w 48"/>
                  <a:gd name="T17" fmla="*/ 2147483647 h 32"/>
                  <a:gd name="T18" fmla="*/ 2147483647 w 48"/>
                  <a:gd name="T19" fmla="*/ 2147483647 h 32"/>
                  <a:gd name="T20" fmla="*/ 2147483647 w 48"/>
                  <a:gd name="T21" fmla="*/ 2147483647 h 32"/>
                  <a:gd name="T22" fmla="*/ 2147483647 w 48"/>
                  <a:gd name="T23" fmla="*/ 2147483647 h 32"/>
                  <a:gd name="T24" fmla="*/ 2147483647 w 48"/>
                  <a:gd name="T25" fmla="*/ 2147483647 h 32"/>
                  <a:gd name="T26" fmla="*/ 2147483647 w 48"/>
                  <a:gd name="T27" fmla="*/ 2147483647 h 32"/>
                  <a:gd name="T28" fmla="*/ 2147483647 w 48"/>
                  <a:gd name="T29" fmla="*/ 2147483647 h 32"/>
                  <a:gd name="T30" fmla="*/ 0 w 48"/>
                  <a:gd name="T31" fmla="*/ 0 h 32"/>
                  <a:gd name="T32" fmla="*/ 2147483647 w 48"/>
                  <a:gd name="T33" fmla="*/ 2147483647 h 32"/>
                  <a:gd name="T34" fmla="*/ 2147483647 w 48"/>
                  <a:gd name="T35" fmla="*/ 2147483647 h 32"/>
                  <a:gd name="T36" fmla="*/ 2147483647 w 48"/>
                  <a:gd name="T37" fmla="*/ 2147483647 h 32"/>
                  <a:gd name="T38" fmla="*/ 2147483647 w 48"/>
                  <a:gd name="T39" fmla="*/ 2147483647 h 32"/>
                  <a:gd name="T40" fmla="*/ 2147483647 w 48"/>
                  <a:gd name="T41" fmla="*/ 2147483647 h 32"/>
                  <a:gd name="T42" fmla="*/ 0 w 48"/>
                  <a:gd name="T43" fmla="*/ 2147483647 h 32"/>
                  <a:gd name="T44" fmla="*/ 2147483647 w 48"/>
                  <a:gd name="T45" fmla="*/ 2147483647 h 32"/>
                  <a:gd name="T46" fmla="*/ 2147483647 w 48"/>
                  <a:gd name="T47" fmla="*/ 2147483647 h 32"/>
                  <a:gd name="T48" fmla="*/ 2147483647 w 48"/>
                  <a:gd name="T49" fmla="*/ 2147483647 h 32"/>
                  <a:gd name="T50" fmla="*/ 2147483647 w 48"/>
                  <a:gd name="T51" fmla="*/ 2147483647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32"/>
                  <a:gd name="T80" fmla="*/ 48 w 48"/>
                  <a:gd name="T81" fmla="*/ 32 h 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32">
                    <a:moveTo>
                      <a:pt x="32" y="12"/>
                    </a:moveTo>
                    <a:lnTo>
                      <a:pt x="8" y="20"/>
                    </a:lnTo>
                    <a:lnTo>
                      <a:pt x="10" y="24"/>
                    </a:lnTo>
                    <a:lnTo>
                      <a:pt x="14" y="26"/>
                    </a:lnTo>
                    <a:lnTo>
                      <a:pt x="18" y="18"/>
                    </a:lnTo>
                    <a:lnTo>
                      <a:pt x="20" y="16"/>
                    </a:lnTo>
                    <a:lnTo>
                      <a:pt x="18" y="14"/>
                    </a:lnTo>
                    <a:lnTo>
                      <a:pt x="14" y="6"/>
                    </a:lnTo>
                    <a:lnTo>
                      <a:pt x="10" y="8"/>
                    </a:lnTo>
                    <a:lnTo>
                      <a:pt x="8" y="14"/>
                    </a:lnTo>
                    <a:lnTo>
                      <a:pt x="32" y="22"/>
                    </a:lnTo>
                    <a:lnTo>
                      <a:pt x="34" y="16"/>
                    </a:lnTo>
                    <a:lnTo>
                      <a:pt x="32" y="12"/>
                    </a:lnTo>
                    <a:close/>
                    <a:moveTo>
                      <a:pt x="34" y="12"/>
                    </a:moveTo>
                    <a:lnTo>
                      <a:pt x="12" y="4"/>
                    </a:lnTo>
                    <a:lnTo>
                      <a:pt x="0" y="0"/>
                    </a:lnTo>
                    <a:lnTo>
                      <a:pt x="6" y="12"/>
                    </a:lnTo>
                    <a:lnTo>
                      <a:pt x="10" y="18"/>
                    </a:lnTo>
                    <a:lnTo>
                      <a:pt x="14" y="16"/>
                    </a:lnTo>
                    <a:lnTo>
                      <a:pt x="10" y="14"/>
                    </a:lnTo>
                    <a:lnTo>
                      <a:pt x="6" y="22"/>
                    </a:lnTo>
                    <a:lnTo>
                      <a:pt x="0" y="32"/>
                    </a:lnTo>
                    <a:lnTo>
                      <a:pt x="12" y="28"/>
                    </a:lnTo>
                    <a:lnTo>
                      <a:pt x="34" y="22"/>
                    </a:lnTo>
                    <a:lnTo>
                      <a:pt x="48" y="16"/>
                    </a:lnTo>
                    <a:lnTo>
                      <a:pt x="34" y="12"/>
                    </a:lnTo>
                    <a:close/>
                  </a:path>
                </a:pathLst>
              </a:custGeom>
              <a:solidFill>
                <a:srgbClr val="000000"/>
              </a:solidFill>
              <a:ln w="0">
                <a:solidFill>
                  <a:srgbClr val="000000"/>
                </a:solidFill>
                <a:round/>
                <a:headEnd/>
                <a:tailEnd/>
              </a:ln>
            </p:spPr>
            <p:txBody>
              <a:bodyPr/>
              <a:lstStyle/>
              <a:p>
                <a:endParaRPr lang="it-IT"/>
              </a:p>
            </p:txBody>
          </p:sp>
          <p:sp>
            <p:nvSpPr>
              <p:cNvPr id="16" name="AutoShape 14"/>
              <p:cNvSpPr>
                <a:spLocks noChangeArrowheads="1"/>
              </p:cNvSpPr>
              <p:nvPr/>
            </p:nvSpPr>
            <p:spPr bwMode="auto">
              <a:xfrm>
                <a:off x="3904028" y="201281"/>
                <a:ext cx="153121" cy="303386"/>
              </a:xfrm>
              <a:prstGeom prst="downArrow">
                <a:avLst>
                  <a:gd name="adj1" fmla="val 50000"/>
                  <a:gd name="adj2" fmla="val 50000"/>
                </a:avLst>
              </a:prstGeom>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fontAlgn="auto">
                  <a:spcBef>
                    <a:spcPts val="0"/>
                  </a:spcBef>
                  <a:spcAft>
                    <a:spcPts val="0"/>
                  </a:spcAft>
                  <a:defRPr/>
                </a:pPr>
                <a:endParaRPr lang="en-US" sz="1000"/>
              </a:p>
            </p:txBody>
          </p:sp>
          <p:sp>
            <p:nvSpPr>
              <p:cNvPr id="169006" name="Freeform 15"/>
              <p:cNvSpPr>
                <a:spLocks/>
              </p:cNvSpPr>
              <p:nvPr/>
            </p:nvSpPr>
            <p:spPr bwMode="auto">
              <a:xfrm>
                <a:off x="5314950" y="1538288"/>
                <a:ext cx="84137" cy="38100"/>
              </a:xfrm>
              <a:custGeom>
                <a:avLst/>
                <a:gdLst>
                  <a:gd name="T0" fmla="*/ 2147483647 w 26"/>
                  <a:gd name="T1" fmla="*/ 2147483647 h 14"/>
                  <a:gd name="T2" fmla="*/ 0 w 26"/>
                  <a:gd name="T3" fmla="*/ 2147483647 h 14"/>
                  <a:gd name="T4" fmla="*/ 2147483647 w 26"/>
                  <a:gd name="T5" fmla="*/ 2147483647 h 14"/>
                  <a:gd name="T6" fmla="*/ 2147483647 w 26"/>
                  <a:gd name="T7" fmla="*/ 0 h 14"/>
                  <a:gd name="T8" fmla="*/ 2147483647 w 26"/>
                  <a:gd name="T9" fmla="*/ 2147483647 h 14"/>
                  <a:gd name="T10" fmla="*/ 0 60000 65536"/>
                  <a:gd name="T11" fmla="*/ 0 60000 65536"/>
                  <a:gd name="T12" fmla="*/ 0 60000 65536"/>
                  <a:gd name="T13" fmla="*/ 0 60000 65536"/>
                  <a:gd name="T14" fmla="*/ 0 60000 65536"/>
                  <a:gd name="T15" fmla="*/ 0 w 26"/>
                  <a:gd name="T16" fmla="*/ 0 h 14"/>
                  <a:gd name="T17" fmla="*/ 26 w 26"/>
                  <a:gd name="T18" fmla="*/ 14 h 14"/>
                </a:gdLst>
                <a:ahLst/>
                <a:cxnLst>
                  <a:cxn ang="T10">
                    <a:pos x="T0" y="T1"/>
                  </a:cxn>
                  <a:cxn ang="T11">
                    <a:pos x="T2" y="T3"/>
                  </a:cxn>
                  <a:cxn ang="T12">
                    <a:pos x="T4" y="T5"/>
                  </a:cxn>
                  <a:cxn ang="T13">
                    <a:pos x="T6" y="T7"/>
                  </a:cxn>
                  <a:cxn ang="T14">
                    <a:pos x="T8" y="T9"/>
                  </a:cxn>
                </a:cxnLst>
                <a:rect l="T15" t="T16" r="T17" b="T18"/>
                <a:pathLst>
                  <a:path w="26" h="14">
                    <a:moveTo>
                      <a:pt x="26" y="12"/>
                    </a:moveTo>
                    <a:lnTo>
                      <a:pt x="0" y="14"/>
                    </a:lnTo>
                    <a:lnTo>
                      <a:pt x="6" y="8"/>
                    </a:lnTo>
                    <a:lnTo>
                      <a:pt x="4" y="0"/>
                    </a:lnTo>
                    <a:lnTo>
                      <a:pt x="26" y="12"/>
                    </a:lnTo>
                    <a:close/>
                  </a:path>
                </a:pathLst>
              </a:custGeom>
              <a:solidFill>
                <a:srgbClr val="000000"/>
              </a:solidFill>
              <a:ln w="0">
                <a:solidFill>
                  <a:srgbClr val="000000"/>
                </a:solidFill>
                <a:round/>
                <a:headEnd/>
                <a:tailEnd/>
              </a:ln>
            </p:spPr>
            <p:txBody>
              <a:bodyPr/>
              <a:lstStyle/>
              <a:p>
                <a:endParaRPr lang="it-IT"/>
              </a:p>
            </p:txBody>
          </p:sp>
          <p:sp>
            <p:nvSpPr>
              <p:cNvPr id="169007" name="Freeform 16"/>
              <p:cNvSpPr>
                <a:spLocks noEditPoints="1"/>
              </p:cNvSpPr>
              <p:nvPr/>
            </p:nvSpPr>
            <p:spPr bwMode="auto">
              <a:xfrm>
                <a:off x="5283200" y="1512888"/>
                <a:ext cx="161925" cy="79375"/>
              </a:xfrm>
              <a:custGeom>
                <a:avLst/>
                <a:gdLst>
                  <a:gd name="T0" fmla="*/ 2147483647 w 50"/>
                  <a:gd name="T1" fmla="*/ 2147483647 h 30"/>
                  <a:gd name="T2" fmla="*/ 2147483647 w 50"/>
                  <a:gd name="T3" fmla="*/ 2147483647 h 30"/>
                  <a:gd name="T4" fmla="*/ 2147483647 w 50"/>
                  <a:gd name="T5" fmla="*/ 2147483647 h 30"/>
                  <a:gd name="T6" fmla="*/ 2147483647 w 50"/>
                  <a:gd name="T7" fmla="*/ 2147483647 h 30"/>
                  <a:gd name="T8" fmla="*/ 2147483647 w 50"/>
                  <a:gd name="T9" fmla="*/ 2147483647 h 30"/>
                  <a:gd name="T10" fmla="*/ 2147483647 w 50"/>
                  <a:gd name="T11" fmla="*/ 2147483647 h 30"/>
                  <a:gd name="T12" fmla="*/ 2147483647 w 50"/>
                  <a:gd name="T13" fmla="*/ 2147483647 h 30"/>
                  <a:gd name="T14" fmla="*/ 2147483647 w 50"/>
                  <a:gd name="T15" fmla="*/ 2147483647 h 30"/>
                  <a:gd name="T16" fmla="*/ 2147483647 w 50"/>
                  <a:gd name="T17" fmla="*/ 2147483647 h 30"/>
                  <a:gd name="T18" fmla="*/ 2147483647 w 50"/>
                  <a:gd name="T19" fmla="*/ 2147483647 h 30"/>
                  <a:gd name="T20" fmla="*/ 2147483647 w 50"/>
                  <a:gd name="T21" fmla="*/ 2147483647 h 30"/>
                  <a:gd name="T22" fmla="*/ 2147483647 w 50"/>
                  <a:gd name="T23" fmla="*/ 2147483647 h 30"/>
                  <a:gd name="T24" fmla="*/ 2147483647 w 50"/>
                  <a:gd name="T25" fmla="*/ 2147483647 h 30"/>
                  <a:gd name="T26" fmla="*/ 2147483647 w 50"/>
                  <a:gd name="T27" fmla="*/ 2147483647 h 30"/>
                  <a:gd name="T28" fmla="*/ 2147483647 w 50"/>
                  <a:gd name="T29" fmla="*/ 2147483647 h 30"/>
                  <a:gd name="T30" fmla="*/ 2147483647 w 50"/>
                  <a:gd name="T31" fmla="*/ 0 h 30"/>
                  <a:gd name="T32" fmla="*/ 2147483647 w 50"/>
                  <a:gd name="T33" fmla="*/ 2147483647 h 30"/>
                  <a:gd name="T34" fmla="*/ 2147483647 w 50"/>
                  <a:gd name="T35" fmla="*/ 2147483647 h 30"/>
                  <a:gd name="T36" fmla="*/ 2147483647 w 50"/>
                  <a:gd name="T37" fmla="*/ 2147483647 h 30"/>
                  <a:gd name="T38" fmla="*/ 2147483647 w 50"/>
                  <a:gd name="T39" fmla="*/ 2147483647 h 30"/>
                  <a:gd name="T40" fmla="*/ 2147483647 w 50"/>
                  <a:gd name="T41" fmla="*/ 2147483647 h 30"/>
                  <a:gd name="T42" fmla="*/ 0 w 50"/>
                  <a:gd name="T43" fmla="*/ 2147483647 h 30"/>
                  <a:gd name="T44" fmla="*/ 2147483647 w 50"/>
                  <a:gd name="T45" fmla="*/ 2147483647 h 30"/>
                  <a:gd name="T46" fmla="*/ 2147483647 w 50"/>
                  <a:gd name="T47" fmla="*/ 2147483647 h 30"/>
                  <a:gd name="T48" fmla="*/ 2147483647 w 50"/>
                  <a:gd name="T49" fmla="*/ 2147483647 h 30"/>
                  <a:gd name="T50" fmla="*/ 2147483647 w 50"/>
                  <a:gd name="T51" fmla="*/ 2147483647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30"/>
                  <a:gd name="T80" fmla="*/ 50 w 50"/>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30">
                    <a:moveTo>
                      <a:pt x="34" y="18"/>
                    </a:moveTo>
                    <a:lnTo>
                      <a:pt x="10" y="20"/>
                    </a:lnTo>
                    <a:lnTo>
                      <a:pt x="10" y="24"/>
                    </a:lnTo>
                    <a:lnTo>
                      <a:pt x="14" y="28"/>
                    </a:lnTo>
                    <a:lnTo>
                      <a:pt x="20" y="20"/>
                    </a:lnTo>
                    <a:lnTo>
                      <a:pt x="22" y="18"/>
                    </a:lnTo>
                    <a:lnTo>
                      <a:pt x="20" y="16"/>
                    </a:lnTo>
                    <a:lnTo>
                      <a:pt x="18" y="8"/>
                    </a:lnTo>
                    <a:lnTo>
                      <a:pt x="14" y="10"/>
                    </a:lnTo>
                    <a:lnTo>
                      <a:pt x="12" y="14"/>
                    </a:lnTo>
                    <a:lnTo>
                      <a:pt x="32" y="26"/>
                    </a:lnTo>
                    <a:lnTo>
                      <a:pt x="36" y="22"/>
                    </a:lnTo>
                    <a:lnTo>
                      <a:pt x="34" y="18"/>
                    </a:lnTo>
                    <a:close/>
                    <a:moveTo>
                      <a:pt x="38" y="18"/>
                    </a:moveTo>
                    <a:lnTo>
                      <a:pt x="16" y="6"/>
                    </a:lnTo>
                    <a:lnTo>
                      <a:pt x="6" y="0"/>
                    </a:lnTo>
                    <a:lnTo>
                      <a:pt x="10" y="10"/>
                    </a:lnTo>
                    <a:lnTo>
                      <a:pt x="12" y="18"/>
                    </a:lnTo>
                    <a:lnTo>
                      <a:pt x="16" y="18"/>
                    </a:lnTo>
                    <a:lnTo>
                      <a:pt x="12" y="14"/>
                    </a:lnTo>
                    <a:lnTo>
                      <a:pt x="8" y="22"/>
                    </a:lnTo>
                    <a:lnTo>
                      <a:pt x="0" y="30"/>
                    </a:lnTo>
                    <a:lnTo>
                      <a:pt x="12" y="28"/>
                    </a:lnTo>
                    <a:lnTo>
                      <a:pt x="36" y="26"/>
                    </a:lnTo>
                    <a:lnTo>
                      <a:pt x="50" y="24"/>
                    </a:lnTo>
                    <a:lnTo>
                      <a:pt x="38" y="18"/>
                    </a:lnTo>
                    <a:close/>
                  </a:path>
                </a:pathLst>
              </a:custGeom>
              <a:solidFill>
                <a:srgbClr val="000000"/>
              </a:solidFill>
              <a:ln w="0">
                <a:solidFill>
                  <a:srgbClr val="000000"/>
                </a:solidFill>
                <a:round/>
                <a:headEnd/>
                <a:tailEnd/>
              </a:ln>
            </p:spPr>
            <p:txBody>
              <a:bodyPr/>
              <a:lstStyle/>
              <a:p>
                <a:endParaRPr lang="it-IT"/>
              </a:p>
            </p:txBody>
          </p:sp>
          <p:sp>
            <p:nvSpPr>
              <p:cNvPr id="169008" name="Freeform 17"/>
              <p:cNvSpPr>
                <a:spLocks/>
              </p:cNvSpPr>
              <p:nvPr/>
            </p:nvSpPr>
            <p:spPr bwMode="auto">
              <a:xfrm>
                <a:off x="4835525" y="1463675"/>
                <a:ext cx="1049337" cy="196850"/>
              </a:xfrm>
              <a:custGeom>
                <a:avLst/>
                <a:gdLst>
                  <a:gd name="T0" fmla="*/ 2147483647 w 324"/>
                  <a:gd name="T1" fmla="*/ 2147483647 h 74"/>
                  <a:gd name="T2" fmla="*/ 2147483647 w 324"/>
                  <a:gd name="T3" fmla="*/ 2147483647 h 74"/>
                  <a:gd name="T4" fmla="*/ 2147483647 w 324"/>
                  <a:gd name="T5" fmla="*/ 2147483647 h 74"/>
                  <a:gd name="T6" fmla="*/ 2147483647 w 324"/>
                  <a:gd name="T7" fmla="*/ 2147483647 h 74"/>
                  <a:gd name="T8" fmla="*/ 2147483647 w 324"/>
                  <a:gd name="T9" fmla="*/ 2147483647 h 74"/>
                  <a:gd name="T10" fmla="*/ 2147483647 w 324"/>
                  <a:gd name="T11" fmla="*/ 0 h 74"/>
                  <a:gd name="T12" fmla="*/ 2147483647 w 324"/>
                  <a:gd name="T13" fmla="*/ 0 h 74"/>
                  <a:gd name="T14" fmla="*/ 0 w 324"/>
                  <a:gd name="T15" fmla="*/ 2147483647 h 74"/>
                  <a:gd name="T16" fmla="*/ 2147483647 w 324"/>
                  <a:gd name="T17" fmla="*/ 2147483647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74"/>
                  <a:gd name="T29" fmla="*/ 324 w 324"/>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74">
                    <a:moveTo>
                      <a:pt x="2" y="4"/>
                    </a:moveTo>
                    <a:lnTo>
                      <a:pt x="320" y="74"/>
                    </a:lnTo>
                    <a:lnTo>
                      <a:pt x="322" y="74"/>
                    </a:lnTo>
                    <a:lnTo>
                      <a:pt x="324" y="70"/>
                    </a:lnTo>
                    <a:lnTo>
                      <a:pt x="322" y="70"/>
                    </a:lnTo>
                    <a:lnTo>
                      <a:pt x="4" y="0"/>
                    </a:lnTo>
                    <a:lnTo>
                      <a:pt x="2" y="0"/>
                    </a:lnTo>
                    <a:lnTo>
                      <a:pt x="0" y="4"/>
                    </a:lnTo>
                    <a:lnTo>
                      <a:pt x="2" y="4"/>
                    </a:lnTo>
                    <a:close/>
                  </a:path>
                </a:pathLst>
              </a:custGeom>
              <a:solidFill>
                <a:srgbClr val="000000"/>
              </a:solidFill>
              <a:ln w="0">
                <a:solidFill>
                  <a:srgbClr val="000000"/>
                </a:solidFill>
                <a:round/>
                <a:headEnd/>
                <a:tailEnd/>
              </a:ln>
            </p:spPr>
            <p:txBody>
              <a:bodyPr/>
              <a:lstStyle/>
              <a:p>
                <a:endParaRPr lang="it-IT"/>
              </a:p>
            </p:txBody>
          </p:sp>
          <p:sp>
            <p:nvSpPr>
              <p:cNvPr id="169009" name="Freeform 18"/>
              <p:cNvSpPr>
                <a:spLocks/>
              </p:cNvSpPr>
              <p:nvPr/>
            </p:nvSpPr>
            <p:spPr bwMode="auto">
              <a:xfrm>
                <a:off x="5327650" y="1592263"/>
                <a:ext cx="77787" cy="41275"/>
              </a:xfrm>
              <a:custGeom>
                <a:avLst/>
                <a:gdLst>
                  <a:gd name="T0" fmla="*/ 2147483647 w 24"/>
                  <a:gd name="T1" fmla="*/ 2147483647 h 16"/>
                  <a:gd name="T2" fmla="*/ 0 w 24"/>
                  <a:gd name="T3" fmla="*/ 2147483647 h 16"/>
                  <a:gd name="T4" fmla="*/ 2147483647 w 24"/>
                  <a:gd name="T5" fmla="*/ 2147483647 h 16"/>
                  <a:gd name="T6" fmla="*/ 2147483647 w 24"/>
                  <a:gd name="T7" fmla="*/ 0 h 16"/>
                  <a:gd name="T8" fmla="*/ 2147483647 w 24"/>
                  <a:gd name="T9" fmla="*/ 2147483647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12"/>
                    </a:moveTo>
                    <a:lnTo>
                      <a:pt x="0" y="16"/>
                    </a:lnTo>
                    <a:lnTo>
                      <a:pt x="4" y="8"/>
                    </a:lnTo>
                    <a:lnTo>
                      <a:pt x="2" y="0"/>
                    </a:lnTo>
                    <a:lnTo>
                      <a:pt x="24" y="12"/>
                    </a:lnTo>
                    <a:close/>
                  </a:path>
                </a:pathLst>
              </a:custGeom>
              <a:solidFill>
                <a:srgbClr val="000000"/>
              </a:solidFill>
              <a:ln w="0">
                <a:solidFill>
                  <a:srgbClr val="000000"/>
                </a:solidFill>
                <a:round/>
                <a:headEnd/>
                <a:tailEnd/>
              </a:ln>
            </p:spPr>
            <p:txBody>
              <a:bodyPr/>
              <a:lstStyle/>
              <a:p>
                <a:endParaRPr lang="it-IT"/>
              </a:p>
            </p:txBody>
          </p:sp>
          <p:sp>
            <p:nvSpPr>
              <p:cNvPr id="169010" name="Freeform 19"/>
              <p:cNvSpPr>
                <a:spLocks noEditPoints="1"/>
              </p:cNvSpPr>
              <p:nvPr/>
            </p:nvSpPr>
            <p:spPr bwMode="auto">
              <a:xfrm>
                <a:off x="5289550" y="1565275"/>
                <a:ext cx="161925" cy="84138"/>
              </a:xfrm>
              <a:custGeom>
                <a:avLst/>
                <a:gdLst>
                  <a:gd name="T0" fmla="*/ 2147483647 w 50"/>
                  <a:gd name="T1" fmla="*/ 2147483647 h 32"/>
                  <a:gd name="T2" fmla="*/ 2147483647 w 50"/>
                  <a:gd name="T3" fmla="*/ 2147483647 h 32"/>
                  <a:gd name="T4" fmla="*/ 2147483647 w 50"/>
                  <a:gd name="T5" fmla="*/ 2147483647 h 32"/>
                  <a:gd name="T6" fmla="*/ 2147483647 w 50"/>
                  <a:gd name="T7" fmla="*/ 2147483647 h 32"/>
                  <a:gd name="T8" fmla="*/ 2147483647 w 50"/>
                  <a:gd name="T9" fmla="*/ 2147483647 h 32"/>
                  <a:gd name="T10" fmla="*/ 2147483647 w 50"/>
                  <a:gd name="T11" fmla="*/ 2147483647 h 32"/>
                  <a:gd name="T12" fmla="*/ 2147483647 w 50"/>
                  <a:gd name="T13" fmla="*/ 2147483647 h 32"/>
                  <a:gd name="T14" fmla="*/ 2147483647 w 50"/>
                  <a:gd name="T15" fmla="*/ 2147483647 h 32"/>
                  <a:gd name="T16" fmla="*/ 2147483647 w 50"/>
                  <a:gd name="T17" fmla="*/ 2147483647 h 32"/>
                  <a:gd name="T18" fmla="*/ 2147483647 w 50"/>
                  <a:gd name="T19" fmla="*/ 2147483647 h 32"/>
                  <a:gd name="T20" fmla="*/ 2147483647 w 50"/>
                  <a:gd name="T21" fmla="*/ 2147483647 h 32"/>
                  <a:gd name="T22" fmla="*/ 2147483647 w 50"/>
                  <a:gd name="T23" fmla="*/ 2147483647 h 32"/>
                  <a:gd name="T24" fmla="*/ 2147483647 w 50"/>
                  <a:gd name="T25" fmla="*/ 2147483647 h 32"/>
                  <a:gd name="T26" fmla="*/ 2147483647 w 50"/>
                  <a:gd name="T27" fmla="*/ 2147483647 h 32"/>
                  <a:gd name="T28" fmla="*/ 2147483647 w 50"/>
                  <a:gd name="T29" fmla="*/ 2147483647 h 32"/>
                  <a:gd name="T30" fmla="*/ 2147483647 w 50"/>
                  <a:gd name="T31" fmla="*/ 0 h 32"/>
                  <a:gd name="T32" fmla="*/ 2147483647 w 50"/>
                  <a:gd name="T33" fmla="*/ 2147483647 h 32"/>
                  <a:gd name="T34" fmla="*/ 2147483647 w 50"/>
                  <a:gd name="T35" fmla="*/ 2147483647 h 32"/>
                  <a:gd name="T36" fmla="*/ 2147483647 w 50"/>
                  <a:gd name="T37" fmla="*/ 2147483647 h 32"/>
                  <a:gd name="T38" fmla="*/ 2147483647 w 50"/>
                  <a:gd name="T39" fmla="*/ 2147483647 h 32"/>
                  <a:gd name="T40" fmla="*/ 2147483647 w 50"/>
                  <a:gd name="T41" fmla="*/ 2147483647 h 32"/>
                  <a:gd name="T42" fmla="*/ 0 w 50"/>
                  <a:gd name="T43" fmla="*/ 2147483647 h 32"/>
                  <a:gd name="T44" fmla="*/ 2147483647 w 50"/>
                  <a:gd name="T45" fmla="*/ 2147483647 h 32"/>
                  <a:gd name="T46" fmla="*/ 2147483647 w 50"/>
                  <a:gd name="T47" fmla="*/ 2147483647 h 32"/>
                  <a:gd name="T48" fmla="*/ 2147483647 w 50"/>
                  <a:gd name="T49" fmla="*/ 2147483647 h 32"/>
                  <a:gd name="T50" fmla="*/ 2147483647 w 50"/>
                  <a:gd name="T51" fmla="*/ 2147483647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32"/>
                  <a:gd name="T80" fmla="*/ 50 w 50"/>
                  <a:gd name="T81" fmla="*/ 32 h 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32">
                    <a:moveTo>
                      <a:pt x="36" y="18"/>
                    </a:moveTo>
                    <a:lnTo>
                      <a:pt x="10" y="20"/>
                    </a:lnTo>
                    <a:lnTo>
                      <a:pt x="12" y="26"/>
                    </a:lnTo>
                    <a:lnTo>
                      <a:pt x="14" y="28"/>
                    </a:lnTo>
                    <a:lnTo>
                      <a:pt x="20" y="22"/>
                    </a:lnTo>
                    <a:lnTo>
                      <a:pt x="22" y="20"/>
                    </a:lnTo>
                    <a:lnTo>
                      <a:pt x="22" y="18"/>
                    </a:lnTo>
                    <a:lnTo>
                      <a:pt x="18" y="10"/>
                    </a:lnTo>
                    <a:lnTo>
                      <a:pt x="14" y="10"/>
                    </a:lnTo>
                    <a:lnTo>
                      <a:pt x="12" y="14"/>
                    </a:lnTo>
                    <a:lnTo>
                      <a:pt x="34" y="26"/>
                    </a:lnTo>
                    <a:lnTo>
                      <a:pt x="36" y="22"/>
                    </a:lnTo>
                    <a:lnTo>
                      <a:pt x="36" y="18"/>
                    </a:lnTo>
                    <a:close/>
                    <a:moveTo>
                      <a:pt x="38" y="18"/>
                    </a:moveTo>
                    <a:lnTo>
                      <a:pt x="16" y="6"/>
                    </a:lnTo>
                    <a:lnTo>
                      <a:pt x="6" y="0"/>
                    </a:lnTo>
                    <a:lnTo>
                      <a:pt x="10" y="12"/>
                    </a:lnTo>
                    <a:lnTo>
                      <a:pt x="12" y="20"/>
                    </a:lnTo>
                    <a:lnTo>
                      <a:pt x="16" y="18"/>
                    </a:lnTo>
                    <a:lnTo>
                      <a:pt x="12" y="16"/>
                    </a:lnTo>
                    <a:lnTo>
                      <a:pt x="8" y="22"/>
                    </a:lnTo>
                    <a:lnTo>
                      <a:pt x="0" y="32"/>
                    </a:lnTo>
                    <a:lnTo>
                      <a:pt x="12" y="30"/>
                    </a:lnTo>
                    <a:lnTo>
                      <a:pt x="36" y="28"/>
                    </a:lnTo>
                    <a:lnTo>
                      <a:pt x="50" y="26"/>
                    </a:lnTo>
                    <a:lnTo>
                      <a:pt x="38" y="18"/>
                    </a:lnTo>
                    <a:close/>
                  </a:path>
                </a:pathLst>
              </a:custGeom>
              <a:solidFill>
                <a:srgbClr val="000000"/>
              </a:solidFill>
              <a:ln w="0">
                <a:solidFill>
                  <a:srgbClr val="000000"/>
                </a:solidFill>
                <a:round/>
                <a:headEnd/>
                <a:tailEnd/>
              </a:ln>
            </p:spPr>
            <p:txBody>
              <a:bodyPr/>
              <a:lstStyle/>
              <a:p>
                <a:endParaRPr lang="it-IT"/>
              </a:p>
            </p:txBody>
          </p:sp>
          <p:sp>
            <p:nvSpPr>
              <p:cNvPr id="169011" name="Freeform 20"/>
              <p:cNvSpPr>
                <a:spLocks/>
              </p:cNvSpPr>
              <p:nvPr/>
            </p:nvSpPr>
            <p:spPr bwMode="auto">
              <a:xfrm>
                <a:off x="4856162" y="1522413"/>
                <a:ext cx="1028700" cy="192087"/>
              </a:xfrm>
              <a:custGeom>
                <a:avLst/>
                <a:gdLst>
                  <a:gd name="T0" fmla="*/ 2147483647 w 318"/>
                  <a:gd name="T1" fmla="*/ 2147483647 h 72"/>
                  <a:gd name="T2" fmla="*/ 2147483647 w 318"/>
                  <a:gd name="T3" fmla="*/ 2147483647 h 72"/>
                  <a:gd name="T4" fmla="*/ 2147483647 w 318"/>
                  <a:gd name="T5" fmla="*/ 2147483647 h 72"/>
                  <a:gd name="T6" fmla="*/ 2147483647 w 318"/>
                  <a:gd name="T7" fmla="*/ 2147483647 h 72"/>
                  <a:gd name="T8" fmla="*/ 2147483647 w 318"/>
                  <a:gd name="T9" fmla="*/ 2147483647 h 72"/>
                  <a:gd name="T10" fmla="*/ 2147483647 w 318"/>
                  <a:gd name="T11" fmla="*/ 2147483647 h 72"/>
                  <a:gd name="T12" fmla="*/ 0 w 318"/>
                  <a:gd name="T13" fmla="*/ 0 h 72"/>
                  <a:gd name="T14" fmla="*/ 0 w 318"/>
                  <a:gd name="T15" fmla="*/ 2147483647 h 72"/>
                  <a:gd name="T16" fmla="*/ 2147483647 w 318"/>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
                  <a:gd name="T28" fmla="*/ 0 h 72"/>
                  <a:gd name="T29" fmla="*/ 318 w 318"/>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 h="72">
                    <a:moveTo>
                      <a:pt x="2" y="6"/>
                    </a:moveTo>
                    <a:lnTo>
                      <a:pt x="314" y="72"/>
                    </a:lnTo>
                    <a:lnTo>
                      <a:pt x="316" y="72"/>
                    </a:lnTo>
                    <a:lnTo>
                      <a:pt x="318" y="68"/>
                    </a:lnTo>
                    <a:lnTo>
                      <a:pt x="316" y="66"/>
                    </a:lnTo>
                    <a:lnTo>
                      <a:pt x="2" y="2"/>
                    </a:lnTo>
                    <a:lnTo>
                      <a:pt x="0" y="0"/>
                    </a:lnTo>
                    <a:lnTo>
                      <a:pt x="0" y="6"/>
                    </a:lnTo>
                    <a:lnTo>
                      <a:pt x="2" y="6"/>
                    </a:lnTo>
                    <a:close/>
                  </a:path>
                </a:pathLst>
              </a:custGeom>
              <a:solidFill>
                <a:srgbClr val="000000"/>
              </a:solidFill>
              <a:ln w="0">
                <a:solidFill>
                  <a:srgbClr val="000000"/>
                </a:solidFill>
                <a:round/>
                <a:headEnd/>
                <a:tailEnd/>
              </a:ln>
            </p:spPr>
            <p:txBody>
              <a:bodyPr/>
              <a:lstStyle/>
              <a:p>
                <a:endParaRPr lang="it-IT"/>
              </a:p>
            </p:txBody>
          </p:sp>
          <p:sp>
            <p:nvSpPr>
              <p:cNvPr id="169012" name="Freeform 21"/>
              <p:cNvSpPr>
                <a:spLocks/>
              </p:cNvSpPr>
              <p:nvPr/>
            </p:nvSpPr>
            <p:spPr bwMode="auto">
              <a:xfrm>
                <a:off x="5327650" y="1655763"/>
                <a:ext cx="77787" cy="36512"/>
              </a:xfrm>
              <a:custGeom>
                <a:avLst/>
                <a:gdLst>
                  <a:gd name="T0" fmla="*/ 2147483647 w 24"/>
                  <a:gd name="T1" fmla="*/ 2147483647 h 14"/>
                  <a:gd name="T2" fmla="*/ 0 w 24"/>
                  <a:gd name="T3" fmla="*/ 2147483647 h 14"/>
                  <a:gd name="T4" fmla="*/ 2147483647 w 24"/>
                  <a:gd name="T5" fmla="*/ 2147483647 h 14"/>
                  <a:gd name="T6" fmla="*/ 2147483647 w 24"/>
                  <a:gd name="T7" fmla="*/ 0 h 14"/>
                  <a:gd name="T8" fmla="*/ 2147483647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24" y="12"/>
                    </a:moveTo>
                    <a:lnTo>
                      <a:pt x="0" y="14"/>
                    </a:lnTo>
                    <a:lnTo>
                      <a:pt x="4" y="8"/>
                    </a:lnTo>
                    <a:lnTo>
                      <a:pt x="2" y="0"/>
                    </a:lnTo>
                    <a:lnTo>
                      <a:pt x="24" y="12"/>
                    </a:lnTo>
                    <a:close/>
                  </a:path>
                </a:pathLst>
              </a:custGeom>
              <a:solidFill>
                <a:srgbClr val="000000"/>
              </a:solidFill>
              <a:ln w="0">
                <a:solidFill>
                  <a:srgbClr val="000000"/>
                </a:solidFill>
                <a:round/>
                <a:headEnd/>
                <a:tailEnd/>
              </a:ln>
            </p:spPr>
            <p:txBody>
              <a:bodyPr/>
              <a:lstStyle/>
              <a:p>
                <a:endParaRPr lang="it-IT"/>
              </a:p>
            </p:txBody>
          </p:sp>
          <p:sp>
            <p:nvSpPr>
              <p:cNvPr id="169013" name="Freeform 22"/>
              <p:cNvSpPr>
                <a:spLocks noEditPoints="1"/>
              </p:cNvSpPr>
              <p:nvPr/>
            </p:nvSpPr>
            <p:spPr bwMode="auto">
              <a:xfrm>
                <a:off x="5289550" y="1628775"/>
                <a:ext cx="161925" cy="79375"/>
              </a:xfrm>
              <a:custGeom>
                <a:avLst/>
                <a:gdLst>
                  <a:gd name="T0" fmla="*/ 2147483647 w 50"/>
                  <a:gd name="T1" fmla="*/ 2147483647 h 30"/>
                  <a:gd name="T2" fmla="*/ 2147483647 w 50"/>
                  <a:gd name="T3" fmla="*/ 2147483647 h 30"/>
                  <a:gd name="T4" fmla="*/ 2147483647 w 50"/>
                  <a:gd name="T5" fmla="*/ 2147483647 h 30"/>
                  <a:gd name="T6" fmla="*/ 2147483647 w 50"/>
                  <a:gd name="T7" fmla="*/ 2147483647 h 30"/>
                  <a:gd name="T8" fmla="*/ 2147483647 w 50"/>
                  <a:gd name="T9" fmla="*/ 2147483647 h 30"/>
                  <a:gd name="T10" fmla="*/ 2147483647 w 50"/>
                  <a:gd name="T11" fmla="*/ 2147483647 h 30"/>
                  <a:gd name="T12" fmla="*/ 2147483647 w 50"/>
                  <a:gd name="T13" fmla="*/ 2147483647 h 30"/>
                  <a:gd name="T14" fmla="*/ 2147483647 w 50"/>
                  <a:gd name="T15" fmla="*/ 2147483647 h 30"/>
                  <a:gd name="T16" fmla="*/ 2147483647 w 50"/>
                  <a:gd name="T17" fmla="*/ 2147483647 h 30"/>
                  <a:gd name="T18" fmla="*/ 2147483647 w 50"/>
                  <a:gd name="T19" fmla="*/ 2147483647 h 30"/>
                  <a:gd name="T20" fmla="*/ 2147483647 w 50"/>
                  <a:gd name="T21" fmla="*/ 2147483647 h 30"/>
                  <a:gd name="T22" fmla="*/ 2147483647 w 50"/>
                  <a:gd name="T23" fmla="*/ 2147483647 h 30"/>
                  <a:gd name="T24" fmla="*/ 2147483647 w 50"/>
                  <a:gd name="T25" fmla="*/ 2147483647 h 30"/>
                  <a:gd name="T26" fmla="*/ 2147483647 w 50"/>
                  <a:gd name="T27" fmla="*/ 2147483647 h 30"/>
                  <a:gd name="T28" fmla="*/ 2147483647 w 50"/>
                  <a:gd name="T29" fmla="*/ 2147483647 h 30"/>
                  <a:gd name="T30" fmla="*/ 2147483647 w 50"/>
                  <a:gd name="T31" fmla="*/ 0 h 30"/>
                  <a:gd name="T32" fmla="*/ 2147483647 w 50"/>
                  <a:gd name="T33" fmla="*/ 2147483647 h 30"/>
                  <a:gd name="T34" fmla="*/ 2147483647 w 50"/>
                  <a:gd name="T35" fmla="*/ 2147483647 h 30"/>
                  <a:gd name="T36" fmla="*/ 2147483647 w 50"/>
                  <a:gd name="T37" fmla="*/ 2147483647 h 30"/>
                  <a:gd name="T38" fmla="*/ 2147483647 w 50"/>
                  <a:gd name="T39" fmla="*/ 2147483647 h 30"/>
                  <a:gd name="T40" fmla="*/ 2147483647 w 50"/>
                  <a:gd name="T41" fmla="*/ 2147483647 h 30"/>
                  <a:gd name="T42" fmla="*/ 0 w 50"/>
                  <a:gd name="T43" fmla="*/ 2147483647 h 30"/>
                  <a:gd name="T44" fmla="*/ 2147483647 w 50"/>
                  <a:gd name="T45" fmla="*/ 2147483647 h 30"/>
                  <a:gd name="T46" fmla="*/ 2147483647 w 50"/>
                  <a:gd name="T47" fmla="*/ 2147483647 h 30"/>
                  <a:gd name="T48" fmla="*/ 2147483647 w 50"/>
                  <a:gd name="T49" fmla="*/ 2147483647 h 30"/>
                  <a:gd name="T50" fmla="*/ 2147483647 w 50"/>
                  <a:gd name="T51" fmla="*/ 2147483647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30"/>
                  <a:gd name="T80" fmla="*/ 50 w 50"/>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30">
                    <a:moveTo>
                      <a:pt x="36" y="18"/>
                    </a:moveTo>
                    <a:lnTo>
                      <a:pt x="10" y="20"/>
                    </a:lnTo>
                    <a:lnTo>
                      <a:pt x="12" y="24"/>
                    </a:lnTo>
                    <a:lnTo>
                      <a:pt x="14" y="28"/>
                    </a:lnTo>
                    <a:lnTo>
                      <a:pt x="20" y="20"/>
                    </a:lnTo>
                    <a:lnTo>
                      <a:pt x="22" y="20"/>
                    </a:lnTo>
                    <a:lnTo>
                      <a:pt x="22" y="16"/>
                    </a:lnTo>
                    <a:lnTo>
                      <a:pt x="18" y="8"/>
                    </a:lnTo>
                    <a:lnTo>
                      <a:pt x="14" y="10"/>
                    </a:lnTo>
                    <a:lnTo>
                      <a:pt x="12" y="14"/>
                    </a:lnTo>
                    <a:lnTo>
                      <a:pt x="34" y="26"/>
                    </a:lnTo>
                    <a:lnTo>
                      <a:pt x="36" y="22"/>
                    </a:lnTo>
                    <a:lnTo>
                      <a:pt x="36" y="18"/>
                    </a:lnTo>
                    <a:close/>
                    <a:moveTo>
                      <a:pt x="38" y="18"/>
                    </a:moveTo>
                    <a:lnTo>
                      <a:pt x="16" y="6"/>
                    </a:lnTo>
                    <a:lnTo>
                      <a:pt x="6" y="0"/>
                    </a:lnTo>
                    <a:lnTo>
                      <a:pt x="10" y="10"/>
                    </a:lnTo>
                    <a:lnTo>
                      <a:pt x="12" y="20"/>
                    </a:lnTo>
                    <a:lnTo>
                      <a:pt x="16" y="18"/>
                    </a:lnTo>
                    <a:lnTo>
                      <a:pt x="12" y="16"/>
                    </a:lnTo>
                    <a:lnTo>
                      <a:pt x="8" y="22"/>
                    </a:lnTo>
                    <a:lnTo>
                      <a:pt x="0" y="30"/>
                    </a:lnTo>
                    <a:lnTo>
                      <a:pt x="12" y="30"/>
                    </a:lnTo>
                    <a:lnTo>
                      <a:pt x="36" y="26"/>
                    </a:lnTo>
                    <a:lnTo>
                      <a:pt x="50" y="24"/>
                    </a:lnTo>
                    <a:lnTo>
                      <a:pt x="38" y="18"/>
                    </a:lnTo>
                    <a:close/>
                  </a:path>
                </a:pathLst>
              </a:custGeom>
              <a:solidFill>
                <a:srgbClr val="000000"/>
              </a:solidFill>
              <a:ln w="0">
                <a:solidFill>
                  <a:srgbClr val="000000"/>
                </a:solidFill>
                <a:round/>
                <a:headEnd/>
                <a:tailEnd/>
              </a:ln>
            </p:spPr>
            <p:txBody>
              <a:bodyPr/>
              <a:lstStyle/>
              <a:p>
                <a:endParaRPr lang="it-IT"/>
              </a:p>
            </p:txBody>
          </p:sp>
          <p:sp>
            <p:nvSpPr>
              <p:cNvPr id="169014" name="Freeform 23"/>
              <p:cNvSpPr>
                <a:spLocks/>
              </p:cNvSpPr>
              <p:nvPr/>
            </p:nvSpPr>
            <p:spPr bwMode="auto">
              <a:xfrm>
                <a:off x="4856162" y="1585913"/>
                <a:ext cx="1028700" cy="185737"/>
              </a:xfrm>
              <a:custGeom>
                <a:avLst/>
                <a:gdLst>
                  <a:gd name="T0" fmla="*/ 2147483647 w 318"/>
                  <a:gd name="T1" fmla="*/ 2147483647 h 70"/>
                  <a:gd name="T2" fmla="*/ 2147483647 w 318"/>
                  <a:gd name="T3" fmla="*/ 2147483647 h 70"/>
                  <a:gd name="T4" fmla="*/ 2147483647 w 318"/>
                  <a:gd name="T5" fmla="*/ 2147483647 h 70"/>
                  <a:gd name="T6" fmla="*/ 2147483647 w 318"/>
                  <a:gd name="T7" fmla="*/ 2147483647 h 70"/>
                  <a:gd name="T8" fmla="*/ 2147483647 w 318"/>
                  <a:gd name="T9" fmla="*/ 2147483647 h 70"/>
                  <a:gd name="T10" fmla="*/ 2147483647 w 318"/>
                  <a:gd name="T11" fmla="*/ 0 h 70"/>
                  <a:gd name="T12" fmla="*/ 0 w 318"/>
                  <a:gd name="T13" fmla="*/ 0 h 70"/>
                  <a:gd name="T14" fmla="*/ 0 w 318"/>
                  <a:gd name="T15" fmla="*/ 2147483647 h 70"/>
                  <a:gd name="T16" fmla="*/ 2147483647 w 318"/>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
                  <a:gd name="T28" fmla="*/ 0 h 70"/>
                  <a:gd name="T29" fmla="*/ 318 w 318"/>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 h="70">
                    <a:moveTo>
                      <a:pt x="2" y="6"/>
                    </a:moveTo>
                    <a:lnTo>
                      <a:pt x="314" y="70"/>
                    </a:lnTo>
                    <a:lnTo>
                      <a:pt x="316" y="70"/>
                    </a:lnTo>
                    <a:lnTo>
                      <a:pt x="318" y="66"/>
                    </a:lnTo>
                    <a:lnTo>
                      <a:pt x="316" y="66"/>
                    </a:lnTo>
                    <a:lnTo>
                      <a:pt x="2" y="0"/>
                    </a:lnTo>
                    <a:lnTo>
                      <a:pt x="0" y="0"/>
                    </a:lnTo>
                    <a:lnTo>
                      <a:pt x="0" y="4"/>
                    </a:lnTo>
                    <a:lnTo>
                      <a:pt x="2" y="6"/>
                    </a:lnTo>
                    <a:close/>
                  </a:path>
                </a:pathLst>
              </a:custGeom>
              <a:solidFill>
                <a:srgbClr val="000000"/>
              </a:solidFill>
              <a:ln w="0">
                <a:solidFill>
                  <a:srgbClr val="000000"/>
                </a:solidFill>
                <a:round/>
                <a:headEnd/>
                <a:tailEnd/>
              </a:ln>
            </p:spPr>
            <p:txBody>
              <a:bodyPr/>
              <a:lstStyle/>
              <a:p>
                <a:endParaRPr lang="it-IT"/>
              </a:p>
            </p:txBody>
          </p:sp>
          <p:sp>
            <p:nvSpPr>
              <p:cNvPr id="169015" name="Freeform 24"/>
              <p:cNvSpPr>
                <a:spLocks/>
              </p:cNvSpPr>
              <p:nvPr/>
            </p:nvSpPr>
            <p:spPr bwMode="auto">
              <a:xfrm>
                <a:off x="2265362" y="1485900"/>
                <a:ext cx="1095375" cy="138113"/>
              </a:xfrm>
              <a:custGeom>
                <a:avLst/>
                <a:gdLst>
                  <a:gd name="T0" fmla="*/ 2147483647 w 338"/>
                  <a:gd name="T1" fmla="*/ 2147483647 h 52"/>
                  <a:gd name="T2" fmla="*/ 2147483647 w 338"/>
                  <a:gd name="T3" fmla="*/ 2147483647 h 52"/>
                  <a:gd name="T4" fmla="*/ 2147483647 w 338"/>
                  <a:gd name="T5" fmla="*/ 2147483647 h 52"/>
                  <a:gd name="T6" fmla="*/ 2147483647 w 338"/>
                  <a:gd name="T7" fmla="*/ 0 h 52"/>
                  <a:gd name="T8" fmla="*/ 2147483647 w 338"/>
                  <a:gd name="T9" fmla="*/ 2147483647 h 52"/>
                  <a:gd name="T10" fmla="*/ 2147483647 w 338"/>
                  <a:gd name="T11" fmla="*/ 2147483647 h 52"/>
                  <a:gd name="T12" fmla="*/ 0 w 338"/>
                  <a:gd name="T13" fmla="*/ 2147483647 h 52"/>
                  <a:gd name="T14" fmla="*/ 2147483647 w 338"/>
                  <a:gd name="T15" fmla="*/ 2147483647 h 52"/>
                  <a:gd name="T16" fmla="*/ 2147483647 w 338"/>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8"/>
                  <a:gd name="T28" fmla="*/ 0 h 52"/>
                  <a:gd name="T29" fmla="*/ 338 w 338"/>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8" h="52">
                    <a:moveTo>
                      <a:pt x="4" y="52"/>
                    </a:moveTo>
                    <a:lnTo>
                      <a:pt x="336" y="6"/>
                    </a:lnTo>
                    <a:lnTo>
                      <a:pt x="338" y="6"/>
                    </a:lnTo>
                    <a:lnTo>
                      <a:pt x="336" y="0"/>
                    </a:lnTo>
                    <a:lnTo>
                      <a:pt x="334" y="2"/>
                    </a:lnTo>
                    <a:lnTo>
                      <a:pt x="4" y="48"/>
                    </a:lnTo>
                    <a:lnTo>
                      <a:pt x="0" y="48"/>
                    </a:lnTo>
                    <a:lnTo>
                      <a:pt x="2" y="52"/>
                    </a:lnTo>
                    <a:lnTo>
                      <a:pt x="4" y="52"/>
                    </a:lnTo>
                    <a:close/>
                  </a:path>
                </a:pathLst>
              </a:custGeom>
              <a:solidFill>
                <a:srgbClr val="000000"/>
              </a:solidFill>
              <a:ln w="0">
                <a:solidFill>
                  <a:srgbClr val="000000"/>
                </a:solidFill>
                <a:round/>
                <a:headEnd/>
                <a:tailEnd/>
              </a:ln>
            </p:spPr>
            <p:txBody>
              <a:bodyPr/>
              <a:lstStyle/>
              <a:p>
                <a:endParaRPr lang="it-IT"/>
              </a:p>
            </p:txBody>
          </p:sp>
          <p:sp>
            <p:nvSpPr>
              <p:cNvPr id="169016" name="Freeform 25"/>
              <p:cNvSpPr>
                <a:spLocks/>
              </p:cNvSpPr>
              <p:nvPr/>
            </p:nvSpPr>
            <p:spPr bwMode="auto">
              <a:xfrm>
                <a:off x="2265362" y="1549400"/>
                <a:ext cx="1108075" cy="138113"/>
              </a:xfrm>
              <a:custGeom>
                <a:avLst/>
                <a:gdLst>
                  <a:gd name="T0" fmla="*/ 2147483647 w 342"/>
                  <a:gd name="T1" fmla="*/ 2147483647 h 52"/>
                  <a:gd name="T2" fmla="*/ 2147483647 w 342"/>
                  <a:gd name="T3" fmla="*/ 2147483647 h 52"/>
                  <a:gd name="T4" fmla="*/ 2147483647 w 342"/>
                  <a:gd name="T5" fmla="*/ 2147483647 h 52"/>
                  <a:gd name="T6" fmla="*/ 2147483647 w 342"/>
                  <a:gd name="T7" fmla="*/ 0 h 52"/>
                  <a:gd name="T8" fmla="*/ 2147483647 w 342"/>
                  <a:gd name="T9" fmla="*/ 0 h 52"/>
                  <a:gd name="T10" fmla="*/ 2147483647 w 342"/>
                  <a:gd name="T11" fmla="*/ 2147483647 h 52"/>
                  <a:gd name="T12" fmla="*/ 0 w 342"/>
                  <a:gd name="T13" fmla="*/ 2147483647 h 52"/>
                  <a:gd name="T14" fmla="*/ 2147483647 w 342"/>
                  <a:gd name="T15" fmla="*/ 2147483647 h 52"/>
                  <a:gd name="T16" fmla="*/ 2147483647 w 342"/>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2"/>
                  <a:gd name="T28" fmla="*/ 0 h 52"/>
                  <a:gd name="T29" fmla="*/ 342 w 342"/>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2" h="52">
                    <a:moveTo>
                      <a:pt x="4" y="52"/>
                    </a:moveTo>
                    <a:lnTo>
                      <a:pt x="340" y="6"/>
                    </a:lnTo>
                    <a:lnTo>
                      <a:pt x="342" y="4"/>
                    </a:lnTo>
                    <a:lnTo>
                      <a:pt x="342" y="0"/>
                    </a:lnTo>
                    <a:lnTo>
                      <a:pt x="340" y="0"/>
                    </a:lnTo>
                    <a:lnTo>
                      <a:pt x="4" y="48"/>
                    </a:lnTo>
                    <a:lnTo>
                      <a:pt x="0" y="48"/>
                    </a:lnTo>
                    <a:lnTo>
                      <a:pt x="2" y="52"/>
                    </a:lnTo>
                    <a:lnTo>
                      <a:pt x="4" y="52"/>
                    </a:lnTo>
                    <a:close/>
                  </a:path>
                </a:pathLst>
              </a:custGeom>
              <a:solidFill>
                <a:srgbClr val="000000"/>
              </a:solidFill>
              <a:ln w="0">
                <a:solidFill>
                  <a:srgbClr val="000000"/>
                </a:solidFill>
                <a:round/>
                <a:headEnd/>
                <a:tailEnd/>
              </a:ln>
            </p:spPr>
            <p:txBody>
              <a:bodyPr/>
              <a:lstStyle/>
              <a:p>
                <a:endParaRPr lang="it-IT"/>
              </a:p>
            </p:txBody>
          </p:sp>
          <p:sp>
            <p:nvSpPr>
              <p:cNvPr id="169017" name="Freeform 26"/>
              <p:cNvSpPr>
                <a:spLocks/>
              </p:cNvSpPr>
              <p:nvPr/>
            </p:nvSpPr>
            <p:spPr bwMode="auto">
              <a:xfrm>
                <a:off x="2265362" y="1597025"/>
                <a:ext cx="1152525" cy="153988"/>
              </a:xfrm>
              <a:custGeom>
                <a:avLst/>
                <a:gdLst>
                  <a:gd name="T0" fmla="*/ 2147483647 w 356"/>
                  <a:gd name="T1" fmla="*/ 2147483647 h 58"/>
                  <a:gd name="T2" fmla="*/ 2147483647 w 356"/>
                  <a:gd name="T3" fmla="*/ 2147483647 h 58"/>
                  <a:gd name="T4" fmla="*/ 2147483647 w 356"/>
                  <a:gd name="T5" fmla="*/ 2147483647 h 58"/>
                  <a:gd name="T6" fmla="*/ 2147483647 w 356"/>
                  <a:gd name="T7" fmla="*/ 0 h 58"/>
                  <a:gd name="T8" fmla="*/ 2147483647 w 356"/>
                  <a:gd name="T9" fmla="*/ 2147483647 h 58"/>
                  <a:gd name="T10" fmla="*/ 2147483647 w 356"/>
                  <a:gd name="T11" fmla="*/ 2147483647 h 58"/>
                  <a:gd name="T12" fmla="*/ 0 w 356"/>
                  <a:gd name="T13" fmla="*/ 2147483647 h 58"/>
                  <a:gd name="T14" fmla="*/ 2147483647 w 356"/>
                  <a:gd name="T15" fmla="*/ 2147483647 h 58"/>
                  <a:gd name="T16" fmla="*/ 2147483647 w 356"/>
                  <a:gd name="T17" fmla="*/ 2147483647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6"/>
                  <a:gd name="T28" fmla="*/ 0 h 58"/>
                  <a:gd name="T29" fmla="*/ 356 w 356"/>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6" h="58">
                    <a:moveTo>
                      <a:pt x="4" y="58"/>
                    </a:moveTo>
                    <a:lnTo>
                      <a:pt x="354" y="6"/>
                    </a:lnTo>
                    <a:lnTo>
                      <a:pt x="356" y="6"/>
                    </a:lnTo>
                    <a:lnTo>
                      <a:pt x="356" y="0"/>
                    </a:lnTo>
                    <a:lnTo>
                      <a:pt x="354" y="2"/>
                    </a:lnTo>
                    <a:lnTo>
                      <a:pt x="4" y="52"/>
                    </a:lnTo>
                    <a:lnTo>
                      <a:pt x="0" y="52"/>
                    </a:lnTo>
                    <a:lnTo>
                      <a:pt x="2" y="58"/>
                    </a:lnTo>
                    <a:lnTo>
                      <a:pt x="4" y="58"/>
                    </a:lnTo>
                    <a:close/>
                  </a:path>
                </a:pathLst>
              </a:custGeom>
              <a:solidFill>
                <a:srgbClr val="000000"/>
              </a:solidFill>
              <a:ln w="0">
                <a:solidFill>
                  <a:srgbClr val="000000"/>
                </a:solidFill>
                <a:round/>
                <a:headEnd/>
                <a:tailEnd/>
              </a:ln>
            </p:spPr>
            <p:txBody>
              <a:bodyPr/>
              <a:lstStyle/>
              <a:p>
                <a:endParaRPr lang="it-IT"/>
              </a:p>
            </p:txBody>
          </p:sp>
          <p:sp>
            <p:nvSpPr>
              <p:cNvPr id="169018" name="Freeform 27"/>
              <p:cNvSpPr>
                <a:spLocks/>
              </p:cNvSpPr>
              <p:nvPr/>
            </p:nvSpPr>
            <p:spPr bwMode="auto">
              <a:xfrm>
                <a:off x="3554412" y="1039813"/>
                <a:ext cx="46038" cy="63500"/>
              </a:xfrm>
              <a:custGeom>
                <a:avLst/>
                <a:gdLst>
                  <a:gd name="T0" fmla="*/ 2147483647 w 14"/>
                  <a:gd name="T1" fmla="*/ 0 h 24"/>
                  <a:gd name="T2" fmla="*/ 2147483647 w 14"/>
                  <a:gd name="T3" fmla="*/ 2147483647 h 24"/>
                  <a:gd name="T4" fmla="*/ 2147483647 w 14"/>
                  <a:gd name="T5" fmla="*/ 2147483647 h 24"/>
                  <a:gd name="T6" fmla="*/ 0 w 14"/>
                  <a:gd name="T7" fmla="*/ 2147483647 h 24"/>
                  <a:gd name="T8" fmla="*/ 2147483647 w 14"/>
                  <a:gd name="T9" fmla="*/ 0 h 24"/>
                  <a:gd name="T10" fmla="*/ 0 60000 65536"/>
                  <a:gd name="T11" fmla="*/ 0 60000 65536"/>
                  <a:gd name="T12" fmla="*/ 0 60000 65536"/>
                  <a:gd name="T13" fmla="*/ 0 60000 65536"/>
                  <a:gd name="T14" fmla="*/ 0 60000 65536"/>
                  <a:gd name="T15" fmla="*/ 0 w 14"/>
                  <a:gd name="T16" fmla="*/ 0 h 24"/>
                  <a:gd name="T17" fmla="*/ 14 w 14"/>
                  <a:gd name="T18" fmla="*/ 24 h 24"/>
                </a:gdLst>
                <a:ahLst/>
                <a:cxnLst>
                  <a:cxn ang="T10">
                    <a:pos x="T0" y="T1"/>
                  </a:cxn>
                  <a:cxn ang="T11">
                    <a:pos x="T2" y="T3"/>
                  </a:cxn>
                  <a:cxn ang="T12">
                    <a:pos x="T4" y="T5"/>
                  </a:cxn>
                  <a:cxn ang="T13">
                    <a:pos x="T6" y="T7"/>
                  </a:cxn>
                  <a:cxn ang="T14">
                    <a:pos x="T8" y="T9"/>
                  </a:cxn>
                </a:cxnLst>
                <a:rect l="T15" t="T16" r="T17" b="T18"/>
                <a:pathLst>
                  <a:path w="14" h="24">
                    <a:moveTo>
                      <a:pt x="12" y="0"/>
                    </a:moveTo>
                    <a:lnTo>
                      <a:pt x="14" y="24"/>
                    </a:lnTo>
                    <a:lnTo>
                      <a:pt x="8" y="18"/>
                    </a:lnTo>
                    <a:lnTo>
                      <a:pt x="0" y="20"/>
                    </a:lnTo>
                    <a:lnTo>
                      <a:pt x="12" y="0"/>
                    </a:lnTo>
                    <a:close/>
                  </a:path>
                </a:pathLst>
              </a:custGeom>
              <a:solidFill>
                <a:srgbClr val="000000"/>
              </a:solidFill>
              <a:ln w="0">
                <a:solidFill>
                  <a:srgbClr val="000000"/>
                </a:solidFill>
                <a:round/>
                <a:headEnd/>
                <a:tailEnd/>
              </a:ln>
            </p:spPr>
            <p:txBody>
              <a:bodyPr/>
              <a:lstStyle/>
              <a:p>
                <a:endParaRPr lang="it-IT"/>
              </a:p>
            </p:txBody>
          </p:sp>
          <p:sp>
            <p:nvSpPr>
              <p:cNvPr id="169019" name="Freeform 28"/>
              <p:cNvSpPr>
                <a:spLocks noEditPoints="1"/>
              </p:cNvSpPr>
              <p:nvPr/>
            </p:nvSpPr>
            <p:spPr bwMode="auto">
              <a:xfrm>
                <a:off x="3522662" y="996950"/>
                <a:ext cx="96838" cy="133350"/>
              </a:xfrm>
              <a:custGeom>
                <a:avLst/>
                <a:gdLst>
                  <a:gd name="T0" fmla="*/ 2147483647 w 30"/>
                  <a:gd name="T1" fmla="*/ 2147483647 h 50"/>
                  <a:gd name="T2" fmla="*/ 2147483647 w 30"/>
                  <a:gd name="T3" fmla="*/ 2147483647 h 50"/>
                  <a:gd name="T4" fmla="*/ 2147483647 w 30"/>
                  <a:gd name="T5" fmla="*/ 2147483647 h 50"/>
                  <a:gd name="T6" fmla="*/ 2147483647 w 30"/>
                  <a:gd name="T7" fmla="*/ 2147483647 h 50"/>
                  <a:gd name="T8" fmla="*/ 2147483647 w 30"/>
                  <a:gd name="T9" fmla="*/ 2147483647 h 50"/>
                  <a:gd name="T10" fmla="*/ 2147483647 w 30"/>
                  <a:gd name="T11" fmla="*/ 2147483647 h 50"/>
                  <a:gd name="T12" fmla="*/ 2147483647 w 30"/>
                  <a:gd name="T13" fmla="*/ 2147483647 h 50"/>
                  <a:gd name="T14" fmla="*/ 2147483647 w 30"/>
                  <a:gd name="T15" fmla="*/ 2147483647 h 50"/>
                  <a:gd name="T16" fmla="*/ 2147483647 w 30"/>
                  <a:gd name="T17" fmla="*/ 2147483647 h 50"/>
                  <a:gd name="T18" fmla="*/ 2147483647 w 30"/>
                  <a:gd name="T19" fmla="*/ 2147483647 h 50"/>
                  <a:gd name="T20" fmla="*/ 2147483647 w 30"/>
                  <a:gd name="T21" fmla="*/ 2147483647 h 50"/>
                  <a:gd name="T22" fmla="*/ 2147483647 w 30"/>
                  <a:gd name="T23" fmla="*/ 2147483647 h 50"/>
                  <a:gd name="T24" fmla="*/ 2147483647 w 30"/>
                  <a:gd name="T25" fmla="*/ 2147483647 h 50"/>
                  <a:gd name="T26" fmla="*/ 2147483647 w 30"/>
                  <a:gd name="T27" fmla="*/ 2147483647 h 50"/>
                  <a:gd name="T28" fmla="*/ 2147483647 w 30"/>
                  <a:gd name="T29" fmla="*/ 2147483647 h 50"/>
                  <a:gd name="T30" fmla="*/ 0 w 30"/>
                  <a:gd name="T31" fmla="*/ 2147483647 h 50"/>
                  <a:gd name="T32" fmla="*/ 2147483647 w 30"/>
                  <a:gd name="T33" fmla="*/ 2147483647 h 50"/>
                  <a:gd name="T34" fmla="*/ 2147483647 w 30"/>
                  <a:gd name="T35" fmla="*/ 2147483647 h 50"/>
                  <a:gd name="T36" fmla="*/ 2147483647 w 30"/>
                  <a:gd name="T37" fmla="*/ 2147483647 h 50"/>
                  <a:gd name="T38" fmla="*/ 2147483647 w 30"/>
                  <a:gd name="T39" fmla="*/ 2147483647 h 50"/>
                  <a:gd name="T40" fmla="*/ 2147483647 w 30"/>
                  <a:gd name="T41" fmla="*/ 2147483647 h 50"/>
                  <a:gd name="T42" fmla="*/ 2147483647 w 30"/>
                  <a:gd name="T43" fmla="*/ 2147483647 h 50"/>
                  <a:gd name="T44" fmla="*/ 2147483647 w 30"/>
                  <a:gd name="T45" fmla="*/ 2147483647 h 50"/>
                  <a:gd name="T46" fmla="*/ 2147483647 w 30"/>
                  <a:gd name="T47" fmla="*/ 2147483647 h 50"/>
                  <a:gd name="T48" fmla="*/ 2147483647 w 30"/>
                  <a:gd name="T49" fmla="*/ 0 h 50"/>
                  <a:gd name="T50" fmla="*/ 2147483647 w 30"/>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
                  <a:gd name="T79" fmla="*/ 0 h 50"/>
                  <a:gd name="T80" fmla="*/ 30 w 30"/>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 h="50">
                    <a:moveTo>
                      <a:pt x="18" y="16"/>
                    </a:moveTo>
                    <a:lnTo>
                      <a:pt x="20" y="40"/>
                    </a:lnTo>
                    <a:lnTo>
                      <a:pt x="24" y="40"/>
                    </a:lnTo>
                    <a:lnTo>
                      <a:pt x="28" y="36"/>
                    </a:lnTo>
                    <a:lnTo>
                      <a:pt x="20" y="30"/>
                    </a:lnTo>
                    <a:lnTo>
                      <a:pt x="18" y="28"/>
                    </a:lnTo>
                    <a:lnTo>
                      <a:pt x="16" y="30"/>
                    </a:lnTo>
                    <a:lnTo>
                      <a:pt x="8" y="32"/>
                    </a:lnTo>
                    <a:lnTo>
                      <a:pt x="10" y="36"/>
                    </a:lnTo>
                    <a:lnTo>
                      <a:pt x="14" y="38"/>
                    </a:lnTo>
                    <a:lnTo>
                      <a:pt x="26" y="18"/>
                    </a:lnTo>
                    <a:lnTo>
                      <a:pt x="22" y="16"/>
                    </a:lnTo>
                    <a:lnTo>
                      <a:pt x="18" y="16"/>
                    </a:lnTo>
                    <a:close/>
                    <a:moveTo>
                      <a:pt x="18" y="12"/>
                    </a:moveTo>
                    <a:lnTo>
                      <a:pt x="6" y="34"/>
                    </a:lnTo>
                    <a:lnTo>
                      <a:pt x="0" y="44"/>
                    </a:lnTo>
                    <a:lnTo>
                      <a:pt x="10" y="40"/>
                    </a:lnTo>
                    <a:lnTo>
                      <a:pt x="18" y="38"/>
                    </a:lnTo>
                    <a:lnTo>
                      <a:pt x="18" y="34"/>
                    </a:lnTo>
                    <a:lnTo>
                      <a:pt x="14" y="38"/>
                    </a:lnTo>
                    <a:lnTo>
                      <a:pt x="22" y="44"/>
                    </a:lnTo>
                    <a:lnTo>
                      <a:pt x="30" y="50"/>
                    </a:lnTo>
                    <a:lnTo>
                      <a:pt x="28" y="40"/>
                    </a:lnTo>
                    <a:lnTo>
                      <a:pt x="26" y="14"/>
                    </a:lnTo>
                    <a:lnTo>
                      <a:pt x="26" y="0"/>
                    </a:lnTo>
                    <a:lnTo>
                      <a:pt x="18" y="12"/>
                    </a:lnTo>
                    <a:close/>
                  </a:path>
                </a:pathLst>
              </a:custGeom>
              <a:solidFill>
                <a:srgbClr val="000000"/>
              </a:solidFill>
              <a:ln w="0">
                <a:solidFill>
                  <a:srgbClr val="000000"/>
                </a:solidFill>
                <a:round/>
                <a:headEnd/>
                <a:tailEnd/>
              </a:ln>
            </p:spPr>
            <p:txBody>
              <a:bodyPr/>
              <a:lstStyle/>
              <a:p>
                <a:endParaRPr lang="it-IT"/>
              </a:p>
            </p:txBody>
          </p:sp>
          <p:sp>
            <p:nvSpPr>
              <p:cNvPr id="169020" name="Freeform 29"/>
              <p:cNvSpPr>
                <a:spLocks/>
              </p:cNvSpPr>
              <p:nvPr/>
            </p:nvSpPr>
            <p:spPr bwMode="auto">
              <a:xfrm>
                <a:off x="3489325" y="769938"/>
                <a:ext cx="187325" cy="593725"/>
              </a:xfrm>
              <a:custGeom>
                <a:avLst/>
                <a:gdLst>
                  <a:gd name="T0" fmla="*/ 2147483647 w 58"/>
                  <a:gd name="T1" fmla="*/ 2147483647 h 224"/>
                  <a:gd name="T2" fmla="*/ 2147483647 w 58"/>
                  <a:gd name="T3" fmla="*/ 2147483647 h 224"/>
                  <a:gd name="T4" fmla="*/ 2147483647 w 58"/>
                  <a:gd name="T5" fmla="*/ 2147483647 h 224"/>
                  <a:gd name="T6" fmla="*/ 2147483647 w 58"/>
                  <a:gd name="T7" fmla="*/ 0 h 224"/>
                  <a:gd name="T8" fmla="*/ 2147483647 w 58"/>
                  <a:gd name="T9" fmla="*/ 2147483647 h 224"/>
                  <a:gd name="T10" fmla="*/ 2147483647 w 58"/>
                  <a:gd name="T11" fmla="*/ 2147483647 h 224"/>
                  <a:gd name="T12" fmla="*/ 0 w 58"/>
                  <a:gd name="T13" fmla="*/ 2147483647 h 224"/>
                  <a:gd name="T14" fmla="*/ 2147483647 w 58"/>
                  <a:gd name="T15" fmla="*/ 2147483647 h 224"/>
                  <a:gd name="T16" fmla="*/ 2147483647 w 58"/>
                  <a:gd name="T17" fmla="*/ 2147483647 h 2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24"/>
                  <a:gd name="T29" fmla="*/ 58 w 58"/>
                  <a:gd name="T30" fmla="*/ 224 h 2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24">
                    <a:moveTo>
                      <a:pt x="6" y="222"/>
                    </a:moveTo>
                    <a:lnTo>
                      <a:pt x="58" y="4"/>
                    </a:lnTo>
                    <a:lnTo>
                      <a:pt x="58" y="2"/>
                    </a:lnTo>
                    <a:lnTo>
                      <a:pt x="54" y="0"/>
                    </a:lnTo>
                    <a:lnTo>
                      <a:pt x="52" y="2"/>
                    </a:lnTo>
                    <a:lnTo>
                      <a:pt x="2" y="222"/>
                    </a:lnTo>
                    <a:lnTo>
                      <a:pt x="0" y="224"/>
                    </a:lnTo>
                    <a:lnTo>
                      <a:pt x="6" y="224"/>
                    </a:lnTo>
                    <a:lnTo>
                      <a:pt x="6" y="222"/>
                    </a:lnTo>
                    <a:close/>
                  </a:path>
                </a:pathLst>
              </a:custGeom>
              <a:solidFill>
                <a:srgbClr val="000000"/>
              </a:solidFill>
              <a:ln w="0">
                <a:solidFill>
                  <a:srgbClr val="000000"/>
                </a:solidFill>
                <a:round/>
                <a:headEnd/>
                <a:tailEnd/>
              </a:ln>
            </p:spPr>
            <p:txBody>
              <a:bodyPr/>
              <a:lstStyle/>
              <a:p>
                <a:endParaRPr lang="it-IT"/>
              </a:p>
            </p:txBody>
          </p:sp>
          <p:sp>
            <p:nvSpPr>
              <p:cNvPr id="169021" name="Freeform 30"/>
              <p:cNvSpPr>
                <a:spLocks/>
              </p:cNvSpPr>
              <p:nvPr/>
            </p:nvSpPr>
            <p:spPr bwMode="auto">
              <a:xfrm>
                <a:off x="4660900" y="1071563"/>
                <a:ext cx="52387" cy="63500"/>
              </a:xfrm>
              <a:custGeom>
                <a:avLst/>
                <a:gdLst>
                  <a:gd name="T0" fmla="*/ 2147483647 w 16"/>
                  <a:gd name="T1" fmla="*/ 2147483647 h 24"/>
                  <a:gd name="T2" fmla="*/ 0 w 16"/>
                  <a:gd name="T3" fmla="*/ 2147483647 h 24"/>
                  <a:gd name="T4" fmla="*/ 2147483647 w 16"/>
                  <a:gd name="T5" fmla="*/ 2147483647 h 24"/>
                  <a:gd name="T6" fmla="*/ 2147483647 w 16"/>
                  <a:gd name="T7" fmla="*/ 0 h 24"/>
                  <a:gd name="T8" fmla="*/ 2147483647 w 16"/>
                  <a:gd name="T9" fmla="*/ 2147483647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12" y="24"/>
                    </a:moveTo>
                    <a:lnTo>
                      <a:pt x="0" y="2"/>
                    </a:lnTo>
                    <a:lnTo>
                      <a:pt x="8" y="4"/>
                    </a:lnTo>
                    <a:lnTo>
                      <a:pt x="16" y="0"/>
                    </a:lnTo>
                    <a:lnTo>
                      <a:pt x="12" y="24"/>
                    </a:lnTo>
                    <a:close/>
                  </a:path>
                </a:pathLst>
              </a:custGeom>
              <a:solidFill>
                <a:srgbClr val="000000"/>
              </a:solidFill>
              <a:ln w="0">
                <a:solidFill>
                  <a:srgbClr val="000000"/>
                </a:solidFill>
                <a:round/>
                <a:headEnd/>
                <a:tailEnd/>
              </a:ln>
            </p:spPr>
            <p:txBody>
              <a:bodyPr/>
              <a:lstStyle/>
              <a:p>
                <a:endParaRPr lang="it-IT"/>
              </a:p>
            </p:txBody>
          </p:sp>
          <p:sp>
            <p:nvSpPr>
              <p:cNvPr id="169022" name="Freeform 31"/>
              <p:cNvSpPr>
                <a:spLocks noEditPoints="1"/>
              </p:cNvSpPr>
              <p:nvPr/>
            </p:nvSpPr>
            <p:spPr bwMode="auto">
              <a:xfrm>
                <a:off x="4629150" y="1039813"/>
                <a:ext cx="103187" cy="133350"/>
              </a:xfrm>
              <a:custGeom>
                <a:avLst/>
                <a:gdLst>
                  <a:gd name="T0" fmla="*/ 2147483647 w 32"/>
                  <a:gd name="T1" fmla="*/ 2147483647 h 50"/>
                  <a:gd name="T2" fmla="*/ 2147483647 w 32"/>
                  <a:gd name="T3" fmla="*/ 2147483647 h 50"/>
                  <a:gd name="T4" fmla="*/ 2147483647 w 32"/>
                  <a:gd name="T5" fmla="*/ 2147483647 h 50"/>
                  <a:gd name="T6" fmla="*/ 2147483647 w 32"/>
                  <a:gd name="T7" fmla="*/ 2147483647 h 50"/>
                  <a:gd name="T8" fmla="*/ 2147483647 w 32"/>
                  <a:gd name="T9" fmla="*/ 2147483647 h 50"/>
                  <a:gd name="T10" fmla="*/ 2147483647 w 32"/>
                  <a:gd name="T11" fmla="*/ 2147483647 h 50"/>
                  <a:gd name="T12" fmla="*/ 2147483647 w 32"/>
                  <a:gd name="T13" fmla="*/ 2147483647 h 50"/>
                  <a:gd name="T14" fmla="*/ 2147483647 w 32"/>
                  <a:gd name="T15" fmla="*/ 2147483647 h 50"/>
                  <a:gd name="T16" fmla="*/ 2147483647 w 32"/>
                  <a:gd name="T17" fmla="*/ 2147483647 h 50"/>
                  <a:gd name="T18" fmla="*/ 2147483647 w 32"/>
                  <a:gd name="T19" fmla="*/ 2147483647 h 50"/>
                  <a:gd name="T20" fmla="*/ 2147483647 w 32"/>
                  <a:gd name="T21" fmla="*/ 2147483647 h 50"/>
                  <a:gd name="T22" fmla="*/ 2147483647 w 32"/>
                  <a:gd name="T23" fmla="*/ 2147483647 h 50"/>
                  <a:gd name="T24" fmla="*/ 2147483647 w 32"/>
                  <a:gd name="T25" fmla="*/ 2147483647 h 50"/>
                  <a:gd name="T26" fmla="*/ 2147483647 w 32"/>
                  <a:gd name="T27" fmla="*/ 2147483647 h 50"/>
                  <a:gd name="T28" fmla="*/ 2147483647 w 32"/>
                  <a:gd name="T29" fmla="*/ 2147483647 h 50"/>
                  <a:gd name="T30" fmla="*/ 2147483647 w 32"/>
                  <a:gd name="T31" fmla="*/ 0 h 50"/>
                  <a:gd name="T32" fmla="*/ 2147483647 w 32"/>
                  <a:gd name="T33" fmla="*/ 2147483647 h 50"/>
                  <a:gd name="T34" fmla="*/ 2147483647 w 32"/>
                  <a:gd name="T35" fmla="*/ 2147483647 h 50"/>
                  <a:gd name="T36" fmla="*/ 2147483647 w 32"/>
                  <a:gd name="T37" fmla="*/ 2147483647 h 50"/>
                  <a:gd name="T38" fmla="*/ 2147483647 w 32"/>
                  <a:gd name="T39" fmla="*/ 2147483647 h 50"/>
                  <a:gd name="T40" fmla="*/ 2147483647 w 32"/>
                  <a:gd name="T41" fmla="*/ 2147483647 h 50"/>
                  <a:gd name="T42" fmla="*/ 0 w 32"/>
                  <a:gd name="T43" fmla="*/ 2147483647 h 50"/>
                  <a:gd name="T44" fmla="*/ 2147483647 w 32"/>
                  <a:gd name="T45" fmla="*/ 2147483647 h 50"/>
                  <a:gd name="T46" fmla="*/ 2147483647 w 32"/>
                  <a:gd name="T47" fmla="*/ 2147483647 h 50"/>
                  <a:gd name="T48" fmla="*/ 2147483647 w 32"/>
                  <a:gd name="T49" fmla="*/ 2147483647 h 50"/>
                  <a:gd name="T50" fmla="*/ 2147483647 w 32"/>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50"/>
                  <a:gd name="T80" fmla="*/ 32 w 3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50">
                    <a:moveTo>
                      <a:pt x="26" y="34"/>
                    </a:moveTo>
                    <a:lnTo>
                      <a:pt x="14" y="12"/>
                    </a:lnTo>
                    <a:lnTo>
                      <a:pt x="10" y="14"/>
                    </a:lnTo>
                    <a:lnTo>
                      <a:pt x="10" y="20"/>
                    </a:lnTo>
                    <a:lnTo>
                      <a:pt x="18" y="22"/>
                    </a:lnTo>
                    <a:lnTo>
                      <a:pt x="20" y="22"/>
                    </a:lnTo>
                    <a:lnTo>
                      <a:pt x="22" y="20"/>
                    </a:lnTo>
                    <a:lnTo>
                      <a:pt x="28" y="14"/>
                    </a:lnTo>
                    <a:lnTo>
                      <a:pt x="26" y="12"/>
                    </a:lnTo>
                    <a:lnTo>
                      <a:pt x="20" y="10"/>
                    </a:lnTo>
                    <a:lnTo>
                      <a:pt x="18" y="36"/>
                    </a:lnTo>
                    <a:lnTo>
                      <a:pt x="22" y="36"/>
                    </a:lnTo>
                    <a:lnTo>
                      <a:pt x="26" y="34"/>
                    </a:lnTo>
                    <a:close/>
                    <a:moveTo>
                      <a:pt x="28" y="36"/>
                    </a:moveTo>
                    <a:lnTo>
                      <a:pt x="30" y="12"/>
                    </a:lnTo>
                    <a:lnTo>
                      <a:pt x="32" y="0"/>
                    </a:lnTo>
                    <a:lnTo>
                      <a:pt x="22" y="8"/>
                    </a:lnTo>
                    <a:lnTo>
                      <a:pt x="16" y="14"/>
                    </a:lnTo>
                    <a:lnTo>
                      <a:pt x="18" y="16"/>
                    </a:lnTo>
                    <a:lnTo>
                      <a:pt x="20" y="12"/>
                    </a:lnTo>
                    <a:lnTo>
                      <a:pt x="12" y="10"/>
                    </a:lnTo>
                    <a:lnTo>
                      <a:pt x="0" y="8"/>
                    </a:lnTo>
                    <a:lnTo>
                      <a:pt x="6" y="18"/>
                    </a:lnTo>
                    <a:lnTo>
                      <a:pt x="18" y="38"/>
                    </a:lnTo>
                    <a:lnTo>
                      <a:pt x="26" y="50"/>
                    </a:lnTo>
                    <a:lnTo>
                      <a:pt x="28" y="36"/>
                    </a:lnTo>
                    <a:close/>
                  </a:path>
                </a:pathLst>
              </a:custGeom>
              <a:solidFill>
                <a:srgbClr val="000000"/>
              </a:solidFill>
              <a:ln w="0">
                <a:solidFill>
                  <a:srgbClr val="000000"/>
                </a:solidFill>
                <a:round/>
                <a:headEnd/>
                <a:tailEnd/>
              </a:ln>
            </p:spPr>
            <p:txBody>
              <a:bodyPr/>
              <a:lstStyle/>
              <a:p>
                <a:endParaRPr lang="it-IT"/>
              </a:p>
            </p:txBody>
          </p:sp>
          <p:sp>
            <p:nvSpPr>
              <p:cNvPr id="169023" name="Freeform 32"/>
              <p:cNvSpPr>
                <a:spLocks/>
              </p:cNvSpPr>
              <p:nvPr/>
            </p:nvSpPr>
            <p:spPr bwMode="auto">
              <a:xfrm>
                <a:off x="4597400" y="769938"/>
                <a:ext cx="200025" cy="668337"/>
              </a:xfrm>
              <a:custGeom>
                <a:avLst/>
                <a:gdLst>
                  <a:gd name="T0" fmla="*/ 0 w 62"/>
                  <a:gd name="T1" fmla="*/ 2147483647 h 252"/>
                  <a:gd name="T2" fmla="*/ 2147483647 w 62"/>
                  <a:gd name="T3" fmla="*/ 2147483647 h 252"/>
                  <a:gd name="T4" fmla="*/ 2147483647 w 62"/>
                  <a:gd name="T5" fmla="*/ 2147483647 h 252"/>
                  <a:gd name="T6" fmla="*/ 2147483647 w 62"/>
                  <a:gd name="T7" fmla="*/ 2147483647 h 252"/>
                  <a:gd name="T8" fmla="*/ 2147483647 w 62"/>
                  <a:gd name="T9" fmla="*/ 2147483647 h 252"/>
                  <a:gd name="T10" fmla="*/ 2147483647 w 62"/>
                  <a:gd name="T11" fmla="*/ 2147483647 h 252"/>
                  <a:gd name="T12" fmla="*/ 2147483647 w 62"/>
                  <a:gd name="T13" fmla="*/ 0 h 252"/>
                  <a:gd name="T14" fmla="*/ 0 w 62"/>
                  <a:gd name="T15" fmla="*/ 2147483647 h 252"/>
                  <a:gd name="T16" fmla="*/ 0 w 62"/>
                  <a:gd name="T17" fmla="*/ 2147483647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252"/>
                  <a:gd name="T29" fmla="*/ 62 w 62"/>
                  <a:gd name="T30" fmla="*/ 252 h 2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252">
                    <a:moveTo>
                      <a:pt x="0" y="4"/>
                    </a:moveTo>
                    <a:lnTo>
                      <a:pt x="56" y="250"/>
                    </a:lnTo>
                    <a:lnTo>
                      <a:pt x="56" y="252"/>
                    </a:lnTo>
                    <a:lnTo>
                      <a:pt x="62" y="252"/>
                    </a:lnTo>
                    <a:lnTo>
                      <a:pt x="60" y="250"/>
                    </a:lnTo>
                    <a:lnTo>
                      <a:pt x="4" y="2"/>
                    </a:lnTo>
                    <a:lnTo>
                      <a:pt x="4" y="0"/>
                    </a:lnTo>
                    <a:lnTo>
                      <a:pt x="0" y="2"/>
                    </a:lnTo>
                    <a:lnTo>
                      <a:pt x="0" y="4"/>
                    </a:lnTo>
                    <a:close/>
                  </a:path>
                </a:pathLst>
              </a:custGeom>
              <a:solidFill>
                <a:srgbClr val="000000"/>
              </a:solidFill>
              <a:ln w="0">
                <a:solidFill>
                  <a:srgbClr val="000000"/>
                </a:solidFill>
                <a:round/>
                <a:headEnd/>
                <a:tailEnd/>
              </a:ln>
            </p:spPr>
            <p:txBody>
              <a:bodyPr/>
              <a:lstStyle/>
              <a:p>
                <a:endParaRPr lang="it-IT"/>
              </a:p>
            </p:txBody>
          </p:sp>
          <p:sp>
            <p:nvSpPr>
              <p:cNvPr id="169024" name="Text Box 33"/>
              <p:cNvSpPr txBox="1">
                <a:spLocks noChangeArrowheads="1"/>
              </p:cNvSpPr>
              <p:nvPr/>
            </p:nvSpPr>
            <p:spPr bwMode="auto">
              <a:xfrm>
                <a:off x="2608263" y="808037"/>
                <a:ext cx="914399" cy="4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200">
                    <a:solidFill>
                      <a:srgbClr val="FF0000"/>
                    </a:solidFill>
                    <a:latin typeface="Calibri" pitchFamily="34" charset="0"/>
                    <a:cs typeface="Arial" pitchFamily="34" charset="0"/>
                  </a:rPr>
                  <a:t>x + ξ</a:t>
                </a:r>
              </a:p>
            </p:txBody>
          </p:sp>
          <p:sp>
            <p:nvSpPr>
              <p:cNvPr id="169025" name="Text Box 34"/>
              <p:cNvSpPr txBox="1">
                <a:spLocks noChangeArrowheads="1"/>
              </p:cNvSpPr>
              <p:nvPr/>
            </p:nvSpPr>
            <p:spPr bwMode="auto">
              <a:xfrm>
                <a:off x="4741860" y="808037"/>
                <a:ext cx="838198" cy="4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200">
                    <a:solidFill>
                      <a:srgbClr val="FF0000"/>
                    </a:solidFill>
                    <a:latin typeface="Calibri" pitchFamily="34" charset="0"/>
                    <a:cs typeface="Arial" pitchFamily="34" charset="0"/>
                  </a:rPr>
                  <a:t>x - ξ</a:t>
                </a:r>
              </a:p>
            </p:txBody>
          </p:sp>
          <p:sp>
            <p:nvSpPr>
              <p:cNvPr id="169026" name="Text Box 35"/>
              <p:cNvSpPr txBox="1">
                <a:spLocks noChangeArrowheads="1"/>
              </p:cNvSpPr>
              <p:nvPr/>
            </p:nvSpPr>
            <p:spPr bwMode="auto">
              <a:xfrm>
                <a:off x="1481137" y="1819322"/>
                <a:ext cx="1219200" cy="39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31859C"/>
                    </a:solidFill>
                    <a:latin typeface="Calibri" pitchFamily="34" charset="0"/>
                    <a:cs typeface="Arial" pitchFamily="34" charset="0"/>
                  </a:rPr>
                  <a:t>P - Δ/2</a:t>
                </a:r>
              </a:p>
            </p:txBody>
          </p:sp>
          <p:sp>
            <p:nvSpPr>
              <p:cNvPr id="169027" name="Text Box 36"/>
              <p:cNvSpPr txBox="1">
                <a:spLocks noChangeArrowheads="1"/>
              </p:cNvSpPr>
              <p:nvPr/>
            </p:nvSpPr>
            <p:spPr bwMode="auto">
              <a:xfrm>
                <a:off x="5440363" y="1819322"/>
                <a:ext cx="1219200" cy="39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31859C"/>
                    </a:solidFill>
                    <a:latin typeface="Calibri" pitchFamily="34" charset="0"/>
                    <a:cs typeface="Arial" pitchFamily="34" charset="0"/>
                  </a:rPr>
                  <a:t>P + Δ/2</a:t>
                </a:r>
              </a:p>
            </p:txBody>
          </p:sp>
          <p:sp>
            <p:nvSpPr>
              <p:cNvPr id="169028" name="Text Box 37"/>
              <p:cNvSpPr txBox="1">
                <a:spLocks noChangeArrowheads="1"/>
              </p:cNvSpPr>
              <p:nvPr/>
            </p:nvSpPr>
            <p:spPr bwMode="auto">
              <a:xfrm>
                <a:off x="3217861" y="1874838"/>
                <a:ext cx="1828799" cy="39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FF0000"/>
                    </a:solidFill>
                    <a:latin typeface="Calibri" pitchFamily="34" charset="0"/>
                    <a:cs typeface="Arial" pitchFamily="34" charset="0"/>
                  </a:rPr>
                  <a:t>GPDs (x, ξ ,t)</a:t>
                </a:r>
              </a:p>
            </p:txBody>
          </p:sp>
          <p:sp>
            <p:nvSpPr>
              <p:cNvPr id="40" name="Freeform 48"/>
              <p:cNvSpPr>
                <a:spLocks/>
              </p:cNvSpPr>
              <p:nvPr/>
            </p:nvSpPr>
            <p:spPr bwMode="auto">
              <a:xfrm>
                <a:off x="3346432" y="1257990"/>
                <a:ext cx="1516776" cy="521925"/>
              </a:xfrm>
              <a:custGeom>
                <a:avLst/>
                <a:gdLst/>
                <a:ahLst/>
                <a:cxnLst>
                  <a:cxn ang="0">
                    <a:pos x="468" y="94"/>
                  </a:cxn>
                  <a:cxn ang="0">
                    <a:pos x="462" y="114"/>
                  </a:cxn>
                  <a:cxn ang="0">
                    <a:pos x="444" y="134"/>
                  </a:cxn>
                  <a:cxn ang="0">
                    <a:pos x="416" y="152"/>
                  </a:cxn>
                  <a:cxn ang="0">
                    <a:pos x="380" y="166"/>
                  </a:cxn>
                  <a:cxn ang="0">
                    <a:pos x="336" y="178"/>
                  </a:cxn>
                  <a:cxn ang="0">
                    <a:pos x="288" y="184"/>
                  </a:cxn>
                  <a:cxn ang="0">
                    <a:pos x="234" y="186"/>
                  </a:cxn>
                  <a:cxn ang="0">
                    <a:pos x="180" y="184"/>
                  </a:cxn>
                  <a:cxn ang="0">
                    <a:pos x="132" y="178"/>
                  </a:cxn>
                  <a:cxn ang="0">
                    <a:pos x="88" y="166"/>
                  </a:cxn>
                  <a:cxn ang="0">
                    <a:pos x="52" y="152"/>
                  </a:cxn>
                  <a:cxn ang="0">
                    <a:pos x="24" y="134"/>
                  </a:cxn>
                  <a:cxn ang="0">
                    <a:pos x="8" y="114"/>
                  </a:cxn>
                  <a:cxn ang="0">
                    <a:pos x="0" y="94"/>
                  </a:cxn>
                  <a:cxn ang="0">
                    <a:pos x="8" y="72"/>
                  </a:cxn>
                  <a:cxn ang="0">
                    <a:pos x="24" y="52"/>
                  </a:cxn>
                  <a:cxn ang="0">
                    <a:pos x="52" y="36"/>
                  </a:cxn>
                  <a:cxn ang="0">
                    <a:pos x="88" y="20"/>
                  </a:cxn>
                  <a:cxn ang="0">
                    <a:pos x="132" y="10"/>
                  </a:cxn>
                  <a:cxn ang="0">
                    <a:pos x="180" y="2"/>
                  </a:cxn>
                  <a:cxn ang="0">
                    <a:pos x="234" y="0"/>
                  </a:cxn>
                  <a:cxn ang="0">
                    <a:pos x="288" y="2"/>
                  </a:cxn>
                  <a:cxn ang="0">
                    <a:pos x="336" y="10"/>
                  </a:cxn>
                  <a:cxn ang="0">
                    <a:pos x="380" y="20"/>
                  </a:cxn>
                  <a:cxn ang="0">
                    <a:pos x="416" y="36"/>
                  </a:cxn>
                  <a:cxn ang="0">
                    <a:pos x="444" y="52"/>
                  </a:cxn>
                  <a:cxn ang="0">
                    <a:pos x="462" y="72"/>
                  </a:cxn>
                  <a:cxn ang="0">
                    <a:pos x="468" y="94"/>
                  </a:cxn>
                </a:cxnLst>
                <a:rect l="0" t="0" r="r" b="b"/>
                <a:pathLst>
                  <a:path w="468" h="186">
                    <a:moveTo>
                      <a:pt x="468" y="94"/>
                    </a:moveTo>
                    <a:lnTo>
                      <a:pt x="462" y="114"/>
                    </a:lnTo>
                    <a:lnTo>
                      <a:pt x="444" y="134"/>
                    </a:lnTo>
                    <a:lnTo>
                      <a:pt x="416" y="152"/>
                    </a:lnTo>
                    <a:lnTo>
                      <a:pt x="380" y="166"/>
                    </a:lnTo>
                    <a:lnTo>
                      <a:pt x="336" y="178"/>
                    </a:lnTo>
                    <a:lnTo>
                      <a:pt x="288" y="184"/>
                    </a:lnTo>
                    <a:lnTo>
                      <a:pt x="234" y="186"/>
                    </a:lnTo>
                    <a:lnTo>
                      <a:pt x="180" y="184"/>
                    </a:lnTo>
                    <a:lnTo>
                      <a:pt x="132" y="178"/>
                    </a:lnTo>
                    <a:lnTo>
                      <a:pt x="88" y="166"/>
                    </a:lnTo>
                    <a:lnTo>
                      <a:pt x="52" y="152"/>
                    </a:lnTo>
                    <a:lnTo>
                      <a:pt x="24" y="134"/>
                    </a:lnTo>
                    <a:lnTo>
                      <a:pt x="8" y="114"/>
                    </a:lnTo>
                    <a:lnTo>
                      <a:pt x="0" y="94"/>
                    </a:lnTo>
                    <a:lnTo>
                      <a:pt x="8" y="72"/>
                    </a:lnTo>
                    <a:lnTo>
                      <a:pt x="24" y="52"/>
                    </a:lnTo>
                    <a:lnTo>
                      <a:pt x="52" y="36"/>
                    </a:lnTo>
                    <a:lnTo>
                      <a:pt x="88" y="20"/>
                    </a:lnTo>
                    <a:lnTo>
                      <a:pt x="132" y="10"/>
                    </a:lnTo>
                    <a:lnTo>
                      <a:pt x="180" y="2"/>
                    </a:lnTo>
                    <a:lnTo>
                      <a:pt x="234" y="0"/>
                    </a:lnTo>
                    <a:lnTo>
                      <a:pt x="288" y="2"/>
                    </a:lnTo>
                    <a:lnTo>
                      <a:pt x="336" y="10"/>
                    </a:lnTo>
                    <a:lnTo>
                      <a:pt x="380" y="20"/>
                    </a:lnTo>
                    <a:lnTo>
                      <a:pt x="416" y="36"/>
                    </a:lnTo>
                    <a:lnTo>
                      <a:pt x="444" y="52"/>
                    </a:lnTo>
                    <a:lnTo>
                      <a:pt x="462" y="72"/>
                    </a:lnTo>
                    <a:lnTo>
                      <a:pt x="468" y="94"/>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fontAlgn="auto">
                  <a:spcBef>
                    <a:spcPts val="0"/>
                  </a:spcBef>
                  <a:spcAft>
                    <a:spcPts val="0"/>
                  </a:spcAft>
                  <a:defRPr/>
                </a:pPr>
                <a:endParaRPr lang="en-US" sz="1000"/>
              </a:p>
            </p:txBody>
          </p:sp>
          <p:sp>
            <p:nvSpPr>
              <p:cNvPr id="169030" name="Line 49"/>
              <p:cNvSpPr>
                <a:spLocks noChangeShapeType="1"/>
              </p:cNvSpPr>
              <p:nvPr/>
            </p:nvSpPr>
            <p:spPr bwMode="auto">
              <a:xfrm flipV="1">
                <a:off x="4132262" y="1493838"/>
                <a:ext cx="0" cy="457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169031" name="Grouper 53"/>
              <p:cNvGrpSpPr>
                <a:grpSpLocks/>
              </p:cNvGrpSpPr>
              <p:nvPr/>
            </p:nvGrpSpPr>
            <p:grpSpPr bwMode="auto">
              <a:xfrm>
                <a:off x="1688090" y="2248115"/>
                <a:ext cx="4853680" cy="692328"/>
                <a:chOff x="1688090" y="2248115"/>
                <a:chExt cx="4853680" cy="692328"/>
              </a:xfrm>
            </p:grpSpPr>
            <p:sp>
              <p:nvSpPr>
                <p:cNvPr id="169033" name="Text Box 37"/>
                <p:cNvSpPr txBox="1">
                  <a:spLocks noChangeArrowheads="1"/>
                </p:cNvSpPr>
                <p:nvPr/>
              </p:nvSpPr>
              <p:spPr bwMode="auto">
                <a:xfrm>
                  <a:off x="1688090" y="2248115"/>
                  <a:ext cx="4853680" cy="4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endParaRPr lang="it-IT" sz="1100">
                    <a:solidFill>
                      <a:srgbClr val="FF0000"/>
                    </a:solidFill>
                    <a:latin typeface="Calibri" pitchFamily="34" charset="0"/>
                    <a:cs typeface="Arial" pitchFamily="34" charset="0"/>
                  </a:endParaRPr>
                </a:p>
              </p:txBody>
            </p:sp>
            <p:sp>
              <p:nvSpPr>
                <p:cNvPr id="169034" name="Text Box 37"/>
                <p:cNvSpPr txBox="1">
                  <a:spLocks noChangeArrowheads="1"/>
                </p:cNvSpPr>
                <p:nvPr/>
              </p:nvSpPr>
              <p:spPr bwMode="auto">
                <a:xfrm>
                  <a:off x="3162821" y="2541750"/>
                  <a:ext cx="307656" cy="39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buClr>
                      <a:schemeClr val="bg2"/>
                    </a:buClr>
                    <a:buSzPct val="75000"/>
                    <a:buFont typeface="Wingdings" pitchFamily="2" charset="2"/>
                    <a:buNone/>
                  </a:pPr>
                  <a:r>
                    <a:rPr lang="en-US" sz="1000">
                      <a:solidFill>
                        <a:srgbClr val="FF0000"/>
                      </a:solidFill>
                      <a:latin typeface="Calibri" pitchFamily="34" charset="0"/>
                      <a:cs typeface="Arial" pitchFamily="34" charset="0"/>
                    </a:rPr>
                    <a:t>~</a:t>
                  </a:r>
                </a:p>
              </p:txBody>
            </p:sp>
          </p:grpSp>
          <p:sp>
            <p:nvSpPr>
              <p:cNvPr id="169032" name="Freeform 2"/>
              <p:cNvSpPr>
                <a:spLocks/>
              </p:cNvSpPr>
              <p:nvPr/>
            </p:nvSpPr>
            <p:spPr bwMode="auto">
              <a:xfrm>
                <a:off x="3657600" y="769938"/>
                <a:ext cx="952500" cy="15875"/>
              </a:xfrm>
              <a:custGeom>
                <a:avLst/>
                <a:gdLst>
                  <a:gd name="T0" fmla="*/ 2147483647 w 294"/>
                  <a:gd name="T1" fmla="*/ 2147483647 h 6"/>
                  <a:gd name="T2" fmla="*/ 2147483647 w 294"/>
                  <a:gd name="T3" fmla="*/ 2147483647 h 6"/>
                  <a:gd name="T4" fmla="*/ 2147483647 w 294"/>
                  <a:gd name="T5" fmla="*/ 2147483647 h 6"/>
                  <a:gd name="T6" fmla="*/ 2147483647 w 294"/>
                  <a:gd name="T7" fmla="*/ 0 h 6"/>
                  <a:gd name="T8" fmla="*/ 2147483647 w 294"/>
                  <a:gd name="T9" fmla="*/ 0 h 6"/>
                  <a:gd name="T10" fmla="*/ 2147483647 w 294"/>
                  <a:gd name="T11" fmla="*/ 0 h 6"/>
                  <a:gd name="T12" fmla="*/ 0 w 294"/>
                  <a:gd name="T13" fmla="*/ 0 h 6"/>
                  <a:gd name="T14" fmla="*/ 0 w 294"/>
                  <a:gd name="T15" fmla="*/ 2147483647 h 6"/>
                  <a:gd name="T16" fmla="*/ 2147483647 w 294"/>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
                  <a:gd name="T28" fmla="*/ 0 h 6"/>
                  <a:gd name="T29" fmla="*/ 294 w 29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 h="6">
                    <a:moveTo>
                      <a:pt x="2" y="6"/>
                    </a:moveTo>
                    <a:lnTo>
                      <a:pt x="292" y="6"/>
                    </a:lnTo>
                    <a:lnTo>
                      <a:pt x="294" y="6"/>
                    </a:lnTo>
                    <a:lnTo>
                      <a:pt x="294" y="0"/>
                    </a:lnTo>
                    <a:lnTo>
                      <a:pt x="292" y="0"/>
                    </a:lnTo>
                    <a:lnTo>
                      <a:pt x="2" y="0"/>
                    </a:lnTo>
                    <a:lnTo>
                      <a:pt x="0" y="0"/>
                    </a:lnTo>
                    <a:lnTo>
                      <a:pt x="0" y="6"/>
                    </a:lnTo>
                    <a:lnTo>
                      <a:pt x="2" y="6"/>
                    </a:lnTo>
                    <a:close/>
                  </a:path>
                </a:pathLst>
              </a:custGeom>
              <a:solidFill>
                <a:srgbClr val="000000"/>
              </a:solidFill>
              <a:ln w="0">
                <a:solidFill>
                  <a:srgbClr val="000000"/>
                </a:solidFill>
                <a:round/>
                <a:headEnd/>
                <a:tailEnd/>
              </a:ln>
            </p:spPr>
            <p:txBody>
              <a:bodyPr/>
              <a:lstStyle/>
              <a:p>
                <a:endParaRPr lang="it-IT"/>
              </a:p>
            </p:txBody>
          </p:sp>
        </p:grpSp>
        <p:sp>
          <p:nvSpPr>
            <p:cNvPr id="168993" name="ZoneTexte 5"/>
            <p:cNvSpPr txBox="1">
              <a:spLocks noChangeArrowheads="1"/>
            </p:cNvSpPr>
            <p:nvPr/>
          </p:nvSpPr>
          <p:spPr bwMode="auto">
            <a:xfrm>
              <a:off x="1517649" y="746125"/>
              <a:ext cx="274638" cy="61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rgbClr val="FF0000"/>
                  </a:solidFill>
                </a:rPr>
                <a:t>*</a:t>
              </a:r>
            </a:p>
          </p:txBody>
        </p:sp>
        <p:sp>
          <p:nvSpPr>
            <p:cNvPr id="168994" name="ZoneTexte 81"/>
            <p:cNvSpPr txBox="1">
              <a:spLocks noChangeArrowheads="1"/>
            </p:cNvSpPr>
            <p:nvPr/>
          </p:nvSpPr>
          <p:spPr bwMode="auto">
            <a:xfrm>
              <a:off x="1719262" y="2305050"/>
              <a:ext cx="274637" cy="26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it-IT" sz="1200">
                <a:solidFill>
                  <a:srgbClr val="FF0000"/>
                </a:solidFill>
              </a:endParaRPr>
            </a:p>
          </p:txBody>
        </p:sp>
      </p:grpSp>
      <p:grpSp>
        <p:nvGrpSpPr>
          <p:cNvPr id="168965" name="Groupe 69"/>
          <p:cNvGrpSpPr>
            <a:grpSpLocks/>
          </p:cNvGrpSpPr>
          <p:nvPr/>
        </p:nvGrpSpPr>
        <p:grpSpPr bwMode="auto">
          <a:xfrm>
            <a:off x="204788" y="3600450"/>
            <a:ext cx="8805862" cy="969963"/>
            <a:chOff x="205104" y="3937351"/>
            <a:chExt cx="8805860" cy="968837"/>
          </a:xfrm>
        </p:grpSpPr>
        <p:sp>
          <p:nvSpPr>
            <p:cNvPr id="168982" name="Text Box 17"/>
            <p:cNvSpPr txBox="1">
              <a:spLocks noChangeArrowheads="1"/>
            </p:cNvSpPr>
            <p:nvPr/>
          </p:nvSpPr>
          <p:spPr bwMode="auto">
            <a:xfrm>
              <a:off x="8123258" y="4444523"/>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it-IT">
                <a:solidFill>
                  <a:srgbClr val="FF0000"/>
                </a:solidFill>
                <a:latin typeface="Times New Roman" pitchFamily="18" charset="0"/>
              </a:endParaRPr>
            </a:p>
          </p:txBody>
        </p:sp>
        <p:sp>
          <p:nvSpPr>
            <p:cNvPr id="168983" name="Rectangle 7"/>
            <p:cNvSpPr>
              <a:spLocks noChangeArrowheads="1"/>
            </p:cNvSpPr>
            <p:nvPr/>
          </p:nvSpPr>
          <p:spPr bwMode="auto">
            <a:xfrm>
              <a:off x="457200" y="3962400"/>
              <a:ext cx="4114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sz="1800"/>
            </a:p>
          </p:txBody>
        </p:sp>
        <p:grpSp>
          <p:nvGrpSpPr>
            <p:cNvPr id="168984" name="Group 83"/>
            <p:cNvGrpSpPr>
              <a:grpSpLocks/>
            </p:cNvGrpSpPr>
            <p:nvPr/>
          </p:nvGrpSpPr>
          <p:grpSpPr bwMode="auto">
            <a:xfrm>
              <a:off x="205104" y="3937351"/>
              <a:ext cx="8805860" cy="808039"/>
              <a:chOff x="221" y="1613"/>
              <a:chExt cx="5547" cy="509"/>
            </a:xfrm>
          </p:grpSpPr>
          <p:sp>
            <p:nvSpPr>
              <p:cNvPr id="168986" name="Text Box 6"/>
              <p:cNvSpPr txBox="1">
                <a:spLocks noChangeArrowheads="1"/>
              </p:cNvSpPr>
              <p:nvPr/>
            </p:nvSpPr>
            <p:spPr bwMode="auto">
              <a:xfrm>
                <a:off x="221" y="1613"/>
                <a:ext cx="285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800">
                    <a:latin typeface="Times New Roman" pitchFamily="18" charset="0"/>
                  </a:rPr>
                  <a:t>Unpolarized beam, longitudinal target </a:t>
                </a:r>
                <a:r>
                  <a:rPr lang="en-US" sz="1800">
                    <a:solidFill>
                      <a:srgbClr val="00B050"/>
                    </a:solidFill>
                    <a:latin typeface="Times New Roman" pitchFamily="18" charset="0"/>
                  </a:rPr>
                  <a:t>(lTSA) </a:t>
                </a:r>
                <a:r>
                  <a:rPr lang="en-US" sz="1800">
                    <a:latin typeface="Times New Roman" pitchFamily="18" charset="0"/>
                  </a:rPr>
                  <a:t>:</a:t>
                </a:r>
              </a:p>
            </p:txBody>
          </p:sp>
          <p:sp>
            <p:nvSpPr>
              <p:cNvPr id="168987" name="Text Box 8"/>
              <p:cNvSpPr txBox="1">
                <a:spLocks noChangeArrowheads="1"/>
              </p:cNvSpPr>
              <p:nvPr/>
            </p:nvSpPr>
            <p:spPr bwMode="auto">
              <a:xfrm>
                <a:off x="320" y="1828"/>
                <a:ext cx="3566" cy="2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latin typeface="Symbol" pitchFamily="18" charset="2"/>
                  </a:rPr>
                  <a:t>Ds</a:t>
                </a:r>
                <a:r>
                  <a:rPr lang="en-US" sz="1800" baseline="-25000">
                    <a:latin typeface="Times New Roman" pitchFamily="18" charset="0"/>
                  </a:rPr>
                  <a:t>UL</a:t>
                </a:r>
                <a:r>
                  <a:rPr lang="en-US" sz="1800">
                    <a:latin typeface="Times New Roman" pitchFamily="18" charset="0"/>
                  </a:rPr>
                  <a:t> ~ </a:t>
                </a:r>
                <a:r>
                  <a:rPr lang="en-US" sz="1800">
                    <a:solidFill>
                      <a:srgbClr val="FF3300"/>
                    </a:solidFill>
                    <a:latin typeface="Times New Roman" pitchFamily="18" charset="0"/>
                  </a:rPr>
                  <a:t>sin</a:t>
                </a:r>
                <a:r>
                  <a:rPr lang="en-US" sz="1800">
                    <a:solidFill>
                      <a:srgbClr val="FF3300"/>
                    </a:solidFill>
                    <a:latin typeface="Symbol" pitchFamily="18" charset="2"/>
                  </a:rPr>
                  <a:t>f</a:t>
                </a:r>
                <a:r>
                  <a:rPr lang="en-US" sz="1800">
                    <a:latin typeface="Times New Roman" pitchFamily="18" charset="0"/>
                  </a:rPr>
                  <a:t>Im{F</a:t>
                </a:r>
                <a:r>
                  <a:rPr lang="en-US" sz="1800" baseline="-25000">
                    <a:latin typeface="Times New Roman" pitchFamily="18" charset="0"/>
                  </a:rPr>
                  <a:t>1</a:t>
                </a:r>
                <a:r>
                  <a:rPr lang="en-US" sz="1800">
                    <a:solidFill>
                      <a:srgbClr val="0000FF"/>
                    </a:solidFill>
                    <a:latin typeface="Monotype Corsiva" pitchFamily="66" charset="0"/>
                  </a:rPr>
                  <a:t>H</a:t>
                </a:r>
                <a:r>
                  <a:rPr lang="en-US" sz="1800">
                    <a:latin typeface="Times New Roman" pitchFamily="18" charset="0"/>
                  </a:rPr>
                  <a:t>+</a:t>
                </a:r>
                <a:r>
                  <a:rPr lang="en-US" sz="1800">
                    <a:latin typeface="Symbol" pitchFamily="18" charset="2"/>
                  </a:rPr>
                  <a:t>x</a:t>
                </a:r>
                <a:r>
                  <a:rPr lang="en-US" sz="1800">
                    <a:latin typeface="Times New Roman" pitchFamily="18" charset="0"/>
                  </a:rPr>
                  <a:t>(F</a:t>
                </a:r>
                <a:r>
                  <a:rPr lang="en-US" sz="1800" baseline="-25000">
                    <a:latin typeface="Times New Roman" pitchFamily="18" charset="0"/>
                  </a:rPr>
                  <a:t>1</a:t>
                </a:r>
                <a:r>
                  <a:rPr lang="en-US" sz="1800">
                    <a:latin typeface="Times New Roman" pitchFamily="18" charset="0"/>
                  </a:rPr>
                  <a:t>+F</a:t>
                </a:r>
                <a:r>
                  <a:rPr lang="en-US" sz="1800" baseline="-25000">
                    <a:latin typeface="Times New Roman" pitchFamily="18" charset="0"/>
                  </a:rPr>
                  <a:t>2</a:t>
                </a:r>
                <a:r>
                  <a:rPr lang="en-US" sz="1800">
                    <a:latin typeface="Times New Roman" pitchFamily="18" charset="0"/>
                  </a:rPr>
                  <a:t>)(</a:t>
                </a:r>
                <a:r>
                  <a:rPr lang="en-US" sz="1800">
                    <a:solidFill>
                      <a:srgbClr val="0000FF"/>
                    </a:solidFill>
                    <a:latin typeface="Monotype Corsiva" pitchFamily="66" charset="0"/>
                  </a:rPr>
                  <a:t>H</a:t>
                </a:r>
                <a:r>
                  <a:rPr lang="en-US" sz="1800">
                    <a:solidFill>
                      <a:srgbClr val="FF3300"/>
                    </a:solidFill>
                    <a:latin typeface="Times New Roman" pitchFamily="18" charset="0"/>
                  </a:rPr>
                  <a:t> </a:t>
                </a:r>
                <a:r>
                  <a:rPr lang="en-US" sz="1800">
                    <a:latin typeface="Times New Roman" pitchFamily="18" charset="0"/>
                  </a:rPr>
                  <a:t>+ x</a:t>
                </a:r>
                <a:r>
                  <a:rPr lang="en-US" sz="1800" baseline="-25000">
                    <a:latin typeface="Times New Roman" pitchFamily="18" charset="0"/>
                  </a:rPr>
                  <a:t>B</a:t>
                </a:r>
                <a:r>
                  <a:rPr lang="en-US" sz="1800">
                    <a:latin typeface="Times New Roman" pitchFamily="18" charset="0"/>
                  </a:rPr>
                  <a:t>/2</a:t>
                </a:r>
                <a:r>
                  <a:rPr lang="en-US" sz="1800">
                    <a:solidFill>
                      <a:srgbClr val="0000FF"/>
                    </a:solidFill>
                    <a:latin typeface="Monotype Corsiva" pitchFamily="66" charset="0"/>
                  </a:rPr>
                  <a:t>E</a:t>
                </a:r>
                <a:r>
                  <a:rPr lang="en-US" sz="1800">
                    <a:latin typeface="Times New Roman" pitchFamily="18" charset="0"/>
                  </a:rPr>
                  <a:t>) –</a:t>
                </a:r>
                <a:r>
                  <a:rPr lang="en-US" sz="1800">
                    <a:latin typeface="Symbol" pitchFamily="18" charset="2"/>
                    <a:cs typeface="Times New Roman" pitchFamily="18" charset="0"/>
                  </a:rPr>
                  <a:t>x</a:t>
                </a:r>
                <a:r>
                  <a:rPr lang="en-US" sz="1800">
                    <a:latin typeface="Times New Roman" pitchFamily="18" charset="0"/>
                    <a:cs typeface="Times New Roman" pitchFamily="18" charset="0"/>
                  </a:rPr>
                  <a:t>kF</a:t>
                </a:r>
                <a:r>
                  <a:rPr lang="en-US" sz="1800" baseline="-25000">
                    <a:latin typeface="Times New Roman" pitchFamily="18" charset="0"/>
                    <a:cs typeface="Times New Roman" pitchFamily="18" charset="0"/>
                  </a:rPr>
                  <a:t>2</a:t>
                </a:r>
                <a:r>
                  <a:rPr lang="en-US" sz="1800">
                    <a:latin typeface="Times New Roman" pitchFamily="18" charset="0"/>
                  </a:rPr>
                  <a:t> </a:t>
                </a:r>
                <a:r>
                  <a:rPr lang="en-US" sz="1800">
                    <a:solidFill>
                      <a:srgbClr val="0000FF"/>
                    </a:solidFill>
                    <a:latin typeface="Monotype Corsiva" pitchFamily="66" charset="0"/>
                  </a:rPr>
                  <a:t>E</a:t>
                </a:r>
                <a:r>
                  <a:rPr lang="en-US" sz="1800">
                    <a:latin typeface="Monotype Corsiva" pitchFamily="66" charset="0"/>
                  </a:rPr>
                  <a:t>+…</a:t>
                </a:r>
                <a:r>
                  <a:rPr lang="en-US" sz="1800">
                    <a:latin typeface="Times New Roman" pitchFamily="18" charset="0"/>
                  </a:rPr>
                  <a:t>}d</a:t>
                </a:r>
                <a:r>
                  <a:rPr lang="en-US" sz="1800">
                    <a:latin typeface="Symbol" pitchFamily="18" charset="2"/>
                  </a:rPr>
                  <a:t>f</a:t>
                </a:r>
              </a:p>
            </p:txBody>
          </p:sp>
          <p:sp>
            <p:nvSpPr>
              <p:cNvPr id="168988" name="Rectangle 9"/>
              <p:cNvSpPr>
                <a:spLocks noChangeArrowheads="1"/>
              </p:cNvSpPr>
              <p:nvPr/>
            </p:nvSpPr>
            <p:spPr bwMode="auto">
              <a:xfrm>
                <a:off x="1490" y="1708"/>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FF"/>
                    </a:solidFill>
                    <a:latin typeface="Times New Roman" pitchFamily="18" charset="0"/>
                  </a:rPr>
                  <a:t>~</a:t>
                </a:r>
                <a:endParaRPr lang="en-US">
                  <a:solidFill>
                    <a:srgbClr val="0000FF"/>
                  </a:solidFill>
                  <a:latin typeface="Tahoma" pitchFamily="34" charset="0"/>
                </a:endParaRPr>
              </a:p>
            </p:txBody>
          </p:sp>
          <p:sp>
            <p:nvSpPr>
              <p:cNvPr id="168989" name="Text Box 17"/>
              <p:cNvSpPr txBox="1">
                <a:spLocks noChangeArrowheads="1"/>
              </p:cNvSpPr>
              <p:nvPr/>
            </p:nvSpPr>
            <p:spPr bwMode="auto">
              <a:xfrm>
                <a:off x="4689" y="1792"/>
                <a:ext cx="107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i="1">
                    <a:solidFill>
                      <a:srgbClr val="0000FF"/>
                    </a:solidFill>
                    <a:latin typeface="Times New Roman" pitchFamily="18" charset="0"/>
                  </a:rPr>
                  <a:t>Im</a:t>
                </a:r>
                <a:r>
                  <a:rPr lang="en-US">
                    <a:solidFill>
                      <a:srgbClr val="0000FF"/>
                    </a:solidFill>
                    <a:latin typeface="Times New Roman" pitchFamily="18" charset="0"/>
                  </a:rPr>
                  <a:t>{</a:t>
                </a:r>
                <a:r>
                  <a:rPr lang="en-US" sz="2800" b="1">
                    <a:solidFill>
                      <a:srgbClr val="0000FF"/>
                    </a:solidFill>
                    <a:latin typeface="Monotype Corsiva" pitchFamily="66" charset="0"/>
                  </a:rPr>
                  <a:t>H</a:t>
                </a:r>
                <a:r>
                  <a:rPr lang="en-US" sz="2800" b="1" baseline="-25000">
                    <a:solidFill>
                      <a:srgbClr val="0000FF"/>
                    </a:solidFill>
                    <a:latin typeface="Times New Roman" pitchFamily="18" charset="0"/>
                  </a:rPr>
                  <a:t>p</a:t>
                </a:r>
                <a:r>
                  <a:rPr lang="en-US">
                    <a:solidFill>
                      <a:srgbClr val="0000FF"/>
                    </a:solidFill>
                    <a:latin typeface="Times New Roman" pitchFamily="18" charset="0"/>
                  </a:rPr>
                  <a:t>, </a:t>
                </a:r>
                <a:r>
                  <a:rPr lang="en-US" sz="2800" b="1">
                    <a:solidFill>
                      <a:srgbClr val="0000FF"/>
                    </a:solidFill>
                    <a:latin typeface="Monotype Corsiva" pitchFamily="66" charset="0"/>
                  </a:rPr>
                  <a:t>H</a:t>
                </a:r>
                <a:r>
                  <a:rPr lang="en-US" sz="2800" b="1" baseline="-25000">
                    <a:solidFill>
                      <a:srgbClr val="0000FF"/>
                    </a:solidFill>
                    <a:latin typeface="Times New Roman" pitchFamily="18" charset="0"/>
                  </a:rPr>
                  <a:t>p</a:t>
                </a:r>
                <a:r>
                  <a:rPr lang="en-US">
                    <a:solidFill>
                      <a:srgbClr val="0000FF"/>
                    </a:solidFill>
                    <a:latin typeface="Times New Roman" pitchFamily="18" charset="0"/>
                  </a:rPr>
                  <a:t>}</a:t>
                </a:r>
              </a:p>
            </p:txBody>
          </p:sp>
          <p:sp>
            <p:nvSpPr>
              <p:cNvPr id="168990" name="Rectangle 18"/>
              <p:cNvSpPr>
                <a:spLocks noChangeArrowheads="1"/>
              </p:cNvSpPr>
              <p:nvPr/>
            </p:nvSpPr>
            <p:spPr bwMode="auto">
              <a:xfrm>
                <a:off x="5407" y="1674"/>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FF"/>
                    </a:solidFill>
                    <a:latin typeface="Times New Roman" pitchFamily="18" charset="0"/>
                  </a:rPr>
                  <a:t>~</a:t>
                </a:r>
                <a:endParaRPr lang="en-US">
                  <a:solidFill>
                    <a:srgbClr val="0000FF"/>
                  </a:solidFill>
                  <a:latin typeface="Tahoma" pitchFamily="34" charset="0"/>
                </a:endParaRPr>
              </a:p>
            </p:txBody>
          </p:sp>
          <p:sp>
            <p:nvSpPr>
              <p:cNvPr id="168991" name="AutoShape 52"/>
              <p:cNvSpPr>
                <a:spLocks noChangeArrowheads="1"/>
              </p:cNvSpPr>
              <p:nvPr/>
            </p:nvSpPr>
            <p:spPr bwMode="auto">
              <a:xfrm>
                <a:off x="3943" y="1820"/>
                <a:ext cx="681" cy="227"/>
              </a:xfrm>
              <a:prstGeom prst="rightArrow">
                <a:avLst>
                  <a:gd name="adj1" fmla="val 50000"/>
                  <a:gd name="adj2" fmla="val 7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p>
            </p:txBody>
          </p:sp>
        </p:grpSp>
        <p:sp>
          <p:nvSpPr>
            <p:cNvPr id="168985" name="Rectangle 9"/>
            <p:cNvSpPr>
              <a:spLocks noChangeArrowheads="1"/>
            </p:cNvSpPr>
            <p:nvPr/>
          </p:nvSpPr>
          <p:spPr bwMode="auto">
            <a:xfrm>
              <a:off x="5047488" y="4094257"/>
              <a:ext cx="184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FF"/>
                  </a:solidFill>
                  <a:latin typeface="Times New Roman" pitchFamily="18" charset="0"/>
                </a:rPr>
                <a:t>~</a:t>
              </a:r>
              <a:endParaRPr lang="en-US">
                <a:solidFill>
                  <a:srgbClr val="0000FF"/>
                </a:solidFill>
                <a:latin typeface="Tahoma" pitchFamily="34" charset="0"/>
              </a:endParaRPr>
            </a:p>
          </p:txBody>
        </p:sp>
      </p:grpSp>
      <p:grpSp>
        <p:nvGrpSpPr>
          <p:cNvPr id="168966" name="Groupe 70"/>
          <p:cNvGrpSpPr>
            <a:grpSpLocks/>
          </p:cNvGrpSpPr>
          <p:nvPr/>
        </p:nvGrpSpPr>
        <p:grpSpPr bwMode="auto">
          <a:xfrm>
            <a:off x="301625" y="4621213"/>
            <a:ext cx="8483600" cy="917575"/>
            <a:chOff x="302080" y="4958149"/>
            <a:chExt cx="8483584" cy="917303"/>
          </a:xfrm>
        </p:grpSpPr>
        <p:grpSp>
          <p:nvGrpSpPr>
            <p:cNvPr id="168974" name="Group 83"/>
            <p:cNvGrpSpPr>
              <a:grpSpLocks/>
            </p:cNvGrpSpPr>
            <p:nvPr/>
          </p:nvGrpSpPr>
          <p:grpSpPr bwMode="auto">
            <a:xfrm>
              <a:off x="302080" y="4958152"/>
              <a:ext cx="8483584" cy="803276"/>
              <a:chOff x="258" y="1613"/>
              <a:chExt cx="5344" cy="506"/>
            </a:xfrm>
          </p:grpSpPr>
          <p:sp>
            <p:nvSpPr>
              <p:cNvPr id="168976" name="Text Box 6"/>
              <p:cNvSpPr txBox="1">
                <a:spLocks noChangeArrowheads="1"/>
              </p:cNvSpPr>
              <p:nvPr/>
            </p:nvSpPr>
            <p:spPr bwMode="auto">
              <a:xfrm>
                <a:off x="258" y="1613"/>
                <a:ext cx="277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800">
                    <a:latin typeface="Times New Roman" pitchFamily="18" charset="0"/>
                  </a:rPr>
                  <a:t>Polarized beam, longitudinal target </a:t>
                </a:r>
                <a:r>
                  <a:rPr lang="en-US" sz="1800">
                    <a:solidFill>
                      <a:srgbClr val="00B050"/>
                    </a:solidFill>
                    <a:latin typeface="Times New Roman" pitchFamily="18" charset="0"/>
                  </a:rPr>
                  <a:t>(BlTSA) </a:t>
                </a:r>
                <a:r>
                  <a:rPr lang="en-US" sz="1800">
                    <a:latin typeface="Times New Roman" pitchFamily="18" charset="0"/>
                  </a:rPr>
                  <a:t>:</a:t>
                </a:r>
              </a:p>
            </p:txBody>
          </p:sp>
          <p:sp>
            <p:nvSpPr>
              <p:cNvPr id="168977" name="Text Box 8"/>
              <p:cNvSpPr txBox="1">
                <a:spLocks noChangeArrowheads="1"/>
              </p:cNvSpPr>
              <p:nvPr/>
            </p:nvSpPr>
            <p:spPr bwMode="auto">
              <a:xfrm>
                <a:off x="320" y="1828"/>
                <a:ext cx="3350" cy="2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latin typeface="Symbol" pitchFamily="18" charset="2"/>
                  </a:rPr>
                  <a:t>Ds</a:t>
                </a:r>
                <a:r>
                  <a:rPr lang="en-US" sz="1800" baseline="-25000">
                    <a:latin typeface="Times New Roman" pitchFamily="18" charset="0"/>
                  </a:rPr>
                  <a:t>LL</a:t>
                </a:r>
                <a:r>
                  <a:rPr lang="en-US" sz="1800">
                    <a:latin typeface="Times New Roman" pitchFamily="18" charset="0"/>
                  </a:rPr>
                  <a:t> ~ </a:t>
                </a:r>
                <a:r>
                  <a:rPr lang="en-US" sz="1800">
                    <a:solidFill>
                      <a:srgbClr val="FF0000"/>
                    </a:solidFill>
                    <a:latin typeface="Times New Roman" pitchFamily="18" charset="0"/>
                  </a:rPr>
                  <a:t>(A+B</a:t>
                </a:r>
                <a:r>
                  <a:rPr lang="en-US" sz="1800">
                    <a:solidFill>
                      <a:srgbClr val="FF3300"/>
                    </a:solidFill>
                    <a:latin typeface="Times New Roman" pitchFamily="18" charset="0"/>
                  </a:rPr>
                  <a:t>cos</a:t>
                </a:r>
                <a:r>
                  <a:rPr lang="en-US" sz="1800">
                    <a:solidFill>
                      <a:srgbClr val="FF3300"/>
                    </a:solidFill>
                    <a:latin typeface="Symbol" pitchFamily="18" charset="2"/>
                  </a:rPr>
                  <a:t>f)</a:t>
                </a:r>
                <a:r>
                  <a:rPr lang="en-US" sz="1800">
                    <a:latin typeface="Times New Roman" pitchFamily="18" charset="0"/>
                  </a:rPr>
                  <a:t>Re{F</a:t>
                </a:r>
                <a:r>
                  <a:rPr lang="en-US" sz="1800" baseline="-25000">
                    <a:latin typeface="Times New Roman" pitchFamily="18" charset="0"/>
                  </a:rPr>
                  <a:t>1</a:t>
                </a:r>
                <a:r>
                  <a:rPr lang="en-US" sz="1800">
                    <a:solidFill>
                      <a:srgbClr val="0000FF"/>
                    </a:solidFill>
                    <a:latin typeface="Monotype Corsiva" pitchFamily="66" charset="0"/>
                  </a:rPr>
                  <a:t>H</a:t>
                </a:r>
                <a:r>
                  <a:rPr lang="en-US" sz="1800">
                    <a:latin typeface="Times New Roman" pitchFamily="18" charset="0"/>
                  </a:rPr>
                  <a:t>+</a:t>
                </a:r>
                <a:r>
                  <a:rPr lang="en-US" sz="1800">
                    <a:latin typeface="Symbol" pitchFamily="18" charset="2"/>
                  </a:rPr>
                  <a:t>x</a:t>
                </a:r>
                <a:r>
                  <a:rPr lang="en-US" sz="1800">
                    <a:latin typeface="Times New Roman" pitchFamily="18" charset="0"/>
                  </a:rPr>
                  <a:t>(F</a:t>
                </a:r>
                <a:r>
                  <a:rPr lang="en-US" sz="1800" baseline="-25000">
                    <a:latin typeface="Times New Roman" pitchFamily="18" charset="0"/>
                  </a:rPr>
                  <a:t>1</a:t>
                </a:r>
                <a:r>
                  <a:rPr lang="en-US" sz="1800">
                    <a:latin typeface="Times New Roman" pitchFamily="18" charset="0"/>
                  </a:rPr>
                  <a:t>+F</a:t>
                </a:r>
                <a:r>
                  <a:rPr lang="en-US" sz="1800" baseline="-25000">
                    <a:latin typeface="Times New Roman" pitchFamily="18" charset="0"/>
                  </a:rPr>
                  <a:t>2</a:t>
                </a:r>
                <a:r>
                  <a:rPr lang="en-US" sz="1800">
                    <a:latin typeface="Times New Roman" pitchFamily="18" charset="0"/>
                  </a:rPr>
                  <a:t>)(</a:t>
                </a:r>
                <a:r>
                  <a:rPr lang="en-US" sz="1800">
                    <a:solidFill>
                      <a:srgbClr val="0000FF"/>
                    </a:solidFill>
                    <a:latin typeface="Monotype Corsiva" pitchFamily="66" charset="0"/>
                  </a:rPr>
                  <a:t>H</a:t>
                </a:r>
                <a:r>
                  <a:rPr lang="en-US" sz="1800">
                    <a:solidFill>
                      <a:srgbClr val="FF3300"/>
                    </a:solidFill>
                    <a:latin typeface="Times New Roman" pitchFamily="18" charset="0"/>
                  </a:rPr>
                  <a:t> </a:t>
                </a:r>
                <a:r>
                  <a:rPr lang="en-US" sz="1800">
                    <a:latin typeface="Times New Roman" pitchFamily="18" charset="0"/>
                  </a:rPr>
                  <a:t>+ x</a:t>
                </a:r>
                <a:r>
                  <a:rPr lang="en-US" sz="1800" baseline="-25000">
                    <a:latin typeface="Times New Roman" pitchFamily="18" charset="0"/>
                  </a:rPr>
                  <a:t>B</a:t>
                </a:r>
                <a:r>
                  <a:rPr lang="en-US" sz="1800">
                    <a:latin typeface="Times New Roman" pitchFamily="18" charset="0"/>
                  </a:rPr>
                  <a:t>/2</a:t>
                </a:r>
                <a:r>
                  <a:rPr lang="en-US" sz="1800">
                    <a:solidFill>
                      <a:srgbClr val="0000FF"/>
                    </a:solidFill>
                    <a:latin typeface="Monotype Corsiva" pitchFamily="66" charset="0"/>
                  </a:rPr>
                  <a:t>E</a:t>
                </a:r>
                <a:r>
                  <a:rPr lang="en-US" sz="1800">
                    <a:latin typeface="Times New Roman" pitchFamily="18" charset="0"/>
                    <a:cs typeface="Times New Roman" pitchFamily="18" charset="0"/>
                  </a:rPr>
                  <a:t>)…</a:t>
                </a:r>
                <a:r>
                  <a:rPr lang="en-US" sz="1800">
                    <a:latin typeface="Times New Roman" pitchFamily="18" charset="0"/>
                  </a:rPr>
                  <a:t>}d</a:t>
                </a:r>
                <a:r>
                  <a:rPr lang="en-US" sz="1800">
                    <a:latin typeface="Symbol" pitchFamily="18" charset="2"/>
                  </a:rPr>
                  <a:t>f</a:t>
                </a:r>
              </a:p>
            </p:txBody>
          </p:sp>
          <p:sp>
            <p:nvSpPr>
              <p:cNvPr id="168978" name="Rectangle 9"/>
              <p:cNvSpPr>
                <a:spLocks noChangeArrowheads="1"/>
              </p:cNvSpPr>
              <p:nvPr/>
            </p:nvSpPr>
            <p:spPr bwMode="auto">
              <a:xfrm>
                <a:off x="1857" y="1699"/>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FF"/>
                    </a:solidFill>
                    <a:latin typeface="Times New Roman" pitchFamily="18" charset="0"/>
                  </a:rPr>
                  <a:t>~</a:t>
                </a:r>
                <a:endParaRPr lang="en-US">
                  <a:solidFill>
                    <a:srgbClr val="0000FF"/>
                  </a:solidFill>
                  <a:latin typeface="Tahoma" pitchFamily="34" charset="0"/>
                </a:endParaRPr>
              </a:p>
            </p:txBody>
          </p:sp>
          <p:sp>
            <p:nvSpPr>
              <p:cNvPr id="168979" name="Text Box 17"/>
              <p:cNvSpPr txBox="1">
                <a:spLocks noChangeArrowheads="1"/>
              </p:cNvSpPr>
              <p:nvPr/>
            </p:nvSpPr>
            <p:spPr bwMode="auto">
              <a:xfrm>
                <a:off x="3435" y="1789"/>
                <a:ext cx="216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solidFill>
                      <a:srgbClr val="0000FF"/>
                    </a:solidFill>
                    <a:latin typeface="Times New Roman" pitchFamily="18" charset="0"/>
                  </a:rPr>
                  <a:t>                     </a:t>
                </a:r>
                <a:r>
                  <a:rPr lang="en-US" i="1">
                    <a:solidFill>
                      <a:srgbClr val="0000FF"/>
                    </a:solidFill>
                    <a:latin typeface="Times New Roman" pitchFamily="18" charset="0"/>
                  </a:rPr>
                  <a:t>Re</a:t>
                </a:r>
                <a:r>
                  <a:rPr lang="en-US">
                    <a:solidFill>
                      <a:srgbClr val="0000FF"/>
                    </a:solidFill>
                    <a:latin typeface="Times New Roman" pitchFamily="18" charset="0"/>
                  </a:rPr>
                  <a:t>{</a:t>
                </a:r>
                <a:r>
                  <a:rPr lang="en-US" sz="2800" b="1">
                    <a:solidFill>
                      <a:srgbClr val="0000FF"/>
                    </a:solidFill>
                    <a:latin typeface="Monotype Corsiva" pitchFamily="66" charset="0"/>
                  </a:rPr>
                  <a:t>H</a:t>
                </a:r>
                <a:r>
                  <a:rPr lang="en-US" sz="2800" b="1" baseline="-25000">
                    <a:solidFill>
                      <a:srgbClr val="0000FF"/>
                    </a:solidFill>
                    <a:latin typeface="Times New Roman" pitchFamily="18" charset="0"/>
                  </a:rPr>
                  <a:t>p</a:t>
                </a:r>
                <a:r>
                  <a:rPr lang="en-US">
                    <a:solidFill>
                      <a:srgbClr val="0000FF"/>
                    </a:solidFill>
                    <a:latin typeface="Times New Roman" pitchFamily="18" charset="0"/>
                  </a:rPr>
                  <a:t>, </a:t>
                </a:r>
                <a:r>
                  <a:rPr lang="en-US" sz="2800" b="1">
                    <a:solidFill>
                      <a:srgbClr val="0000FF"/>
                    </a:solidFill>
                    <a:latin typeface="Monotype Corsiva" pitchFamily="66" charset="0"/>
                  </a:rPr>
                  <a:t>H</a:t>
                </a:r>
                <a:r>
                  <a:rPr lang="en-US" sz="2800" b="1" baseline="-25000">
                    <a:solidFill>
                      <a:srgbClr val="0000FF"/>
                    </a:solidFill>
                    <a:latin typeface="Times New Roman" pitchFamily="18" charset="0"/>
                  </a:rPr>
                  <a:t>p</a:t>
                </a:r>
                <a:r>
                  <a:rPr lang="en-US">
                    <a:solidFill>
                      <a:srgbClr val="0000FF"/>
                    </a:solidFill>
                    <a:latin typeface="Times New Roman" pitchFamily="18" charset="0"/>
                  </a:rPr>
                  <a:t>}</a:t>
                </a:r>
              </a:p>
            </p:txBody>
          </p:sp>
          <p:sp>
            <p:nvSpPr>
              <p:cNvPr id="168980" name="Rectangle 18"/>
              <p:cNvSpPr>
                <a:spLocks noChangeArrowheads="1"/>
              </p:cNvSpPr>
              <p:nvPr/>
            </p:nvSpPr>
            <p:spPr bwMode="auto">
              <a:xfrm>
                <a:off x="5214" y="1678"/>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FF"/>
                    </a:solidFill>
                    <a:latin typeface="Times New Roman" pitchFamily="18" charset="0"/>
                  </a:rPr>
                  <a:t>~</a:t>
                </a:r>
                <a:endParaRPr lang="en-US">
                  <a:solidFill>
                    <a:srgbClr val="0000FF"/>
                  </a:solidFill>
                  <a:latin typeface="Tahoma" pitchFamily="34" charset="0"/>
                </a:endParaRPr>
              </a:p>
            </p:txBody>
          </p:sp>
          <p:sp>
            <p:nvSpPr>
              <p:cNvPr id="168981" name="AutoShape 52"/>
              <p:cNvSpPr>
                <a:spLocks noChangeArrowheads="1"/>
              </p:cNvSpPr>
              <p:nvPr/>
            </p:nvSpPr>
            <p:spPr bwMode="auto">
              <a:xfrm>
                <a:off x="3795" y="1828"/>
                <a:ext cx="681" cy="227"/>
              </a:xfrm>
              <a:prstGeom prst="rightArrow">
                <a:avLst>
                  <a:gd name="adj1" fmla="val 50000"/>
                  <a:gd name="adj2" fmla="val 7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r>
                  <a:rPr lang="fr-FR" sz="1800"/>
                  <a:t>         </a:t>
                </a:r>
              </a:p>
            </p:txBody>
          </p:sp>
        </p:grpSp>
        <p:sp>
          <p:nvSpPr>
            <p:cNvPr id="168975" name="Text Box 17"/>
            <p:cNvSpPr txBox="1">
              <a:spLocks noChangeArrowheads="1"/>
            </p:cNvSpPr>
            <p:nvPr/>
          </p:nvSpPr>
          <p:spPr bwMode="auto">
            <a:xfrm>
              <a:off x="7903802" y="541378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it-IT">
                <a:solidFill>
                  <a:srgbClr val="FF0000"/>
                </a:solidFill>
                <a:latin typeface="Times New Roman" pitchFamily="18" charset="0"/>
              </a:endParaRPr>
            </a:p>
          </p:txBody>
        </p:sp>
      </p:grpSp>
      <p:grpSp>
        <p:nvGrpSpPr>
          <p:cNvPr id="10" name="Group 84"/>
          <p:cNvGrpSpPr>
            <a:grpSpLocks/>
          </p:cNvGrpSpPr>
          <p:nvPr/>
        </p:nvGrpSpPr>
        <p:grpSpPr bwMode="auto">
          <a:xfrm>
            <a:off x="234950" y="5574999"/>
            <a:ext cx="7327899" cy="777390"/>
            <a:chOff x="235" y="2126"/>
            <a:chExt cx="4616" cy="490"/>
          </a:xfrm>
          <a:solidFill>
            <a:schemeClr val="bg1"/>
          </a:solidFill>
        </p:grpSpPr>
        <p:sp>
          <p:nvSpPr>
            <p:cNvPr id="102" name="Text Box 76"/>
            <p:cNvSpPr txBox="1">
              <a:spLocks noChangeArrowheads="1"/>
            </p:cNvSpPr>
            <p:nvPr/>
          </p:nvSpPr>
          <p:spPr bwMode="auto">
            <a:xfrm>
              <a:off x="235" y="2126"/>
              <a:ext cx="2739" cy="233"/>
            </a:xfrm>
            <a:prstGeom prst="rect">
              <a:avLst/>
            </a:prstGeom>
            <a:grpFill/>
            <a:ln w="9525">
              <a:noFill/>
              <a:miter lim="800000"/>
              <a:headEnd/>
              <a:tailEnd/>
            </a:ln>
          </p:spPr>
          <p:txBody>
            <a:bodyPr wrap="none">
              <a:spAutoFit/>
            </a:bodyPr>
            <a:lstStyle/>
            <a:p>
              <a:pPr algn="ctr">
                <a:defRPr/>
              </a:pPr>
              <a:r>
                <a:rPr lang="en-US" sz="1800">
                  <a:latin typeface="Times New Roman" charset="0"/>
                  <a:ea typeface="ＭＳ Ｐゴシック" charset="-128"/>
                  <a:cs typeface="ＭＳ Ｐゴシック" charset="-128"/>
                </a:rPr>
                <a:t>Unpolarized beam, transverse target </a:t>
              </a:r>
              <a:r>
                <a:rPr lang="en-US" sz="1800">
                  <a:solidFill>
                    <a:srgbClr val="00B050"/>
                  </a:solidFill>
                  <a:latin typeface="Times New Roman" charset="0"/>
                  <a:ea typeface="ＭＳ Ｐゴシック" charset="-128"/>
                  <a:cs typeface="ＭＳ Ｐゴシック" charset="-128"/>
                </a:rPr>
                <a:t>(tTSA) </a:t>
              </a:r>
              <a:r>
                <a:rPr lang="en-US" sz="1800">
                  <a:latin typeface="Times New Roman" charset="0"/>
                  <a:ea typeface="ＭＳ Ｐゴシック" charset="-128"/>
                  <a:cs typeface="ＭＳ Ｐゴシック" charset="-128"/>
                </a:rPr>
                <a:t>:</a:t>
              </a:r>
            </a:p>
          </p:txBody>
        </p:sp>
        <p:sp>
          <p:nvSpPr>
            <p:cNvPr id="103" name="Text Box 77"/>
            <p:cNvSpPr txBox="1">
              <a:spLocks noChangeArrowheads="1"/>
            </p:cNvSpPr>
            <p:nvPr/>
          </p:nvSpPr>
          <p:spPr bwMode="auto">
            <a:xfrm>
              <a:off x="344" y="2352"/>
              <a:ext cx="2450" cy="233"/>
            </a:xfrm>
            <a:prstGeom prst="rect">
              <a:avLst/>
            </a:prstGeom>
            <a:grpFill/>
            <a:ln w="9525">
              <a:solidFill>
                <a:schemeClr val="tx1"/>
              </a:solidFill>
              <a:miter lim="800000"/>
              <a:headEnd/>
              <a:tailEnd/>
            </a:ln>
          </p:spPr>
          <p:txBody>
            <a:bodyPr wrap="none">
              <a:spAutoFit/>
            </a:bodyPr>
            <a:lstStyle/>
            <a:p>
              <a:pPr>
                <a:defRPr/>
              </a:pPr>
              <a:r>
                <a:rPr lang="en-US" sz="1800" dirty="0" err="1">
                  <a:latin typeface="Symbol" charset="2"/>
                  <a:ea typeface="ＭＳ Ｐゴシック" charset="-128"/>
                  <a:cs typeface="ＭＳ Ｐゴシック" charset="-128"/>
                </a:rPr>
                <a:t>Ds</a:t>
              </a:r>
              <a:r>
                <a:rPr lang="en-US" sz="1800" baseline="-25000" dirty="0" err="1">
                  <a:latin typeface="Times New Roman" charset="0"/>
                  <a:ea typeface="ＭＳ Ｐゴシック" charset="-128"/>
                  <a:cs typeface="ＭＳ Ｐゴシック" charset="-128"/>
                </a:rPr>
                <a:t>UT</a:t>
              </a:r>
              <a:r>
                <a:rPr lang="en-US" sz="1800" dirty="0">
                  <a:latin typeface="Times New Roman" charset="0"/>
                  <a:ea typeface="ＭＳ Ｐゴシック" charset="-128"/>
                  <a:cs typeface="ＭＳ Ｐゴシック" charset="-128"/>
                </a:rPr>
                <a:t> ~ </a:t>
              </a:r>
              <a:r>
                <a:rPr lang="en-US" sz="1800" dirty="0">
                  <a:solidFill>
                    <a:srgbClr val="FF0000"/>
                  </a:solidFill>
                  <a:latin typeface="Times New Roman" charset="0"/>
                  <a:ea typeface="ＭＳ Ｐゴシック" charset="-128"/>
                  <a:cs typeface="ＭＳ Ｐゴシック" charset="-128"/>
                </a:rPr>
                <a:t>cos</a:t>
              </a:r>
              <a:r>
                <a:rPr lang="en-US" sz="1800" dirty="0">
                  <a:solidFill>
                    <a:srgbClr val="FF0000"/>
                  </a:solidFill>
                  <a:latin typeface="Symbol" charset="2"/>
                  <a:ea typeface="ＭＳ Ｐゴシック" charset="-128"/>
                  <a:cs typeface="ＭＳ Ｐゴシック" charset="-128"/>
                </a:rPr>
                <a:t>f</a:t>
              </a:r>
              <a:r>
                <a:rPr lang="en-US" sz="1800" dirty="0">
                  <a:latin typeface="Times New Roman" charset="0"/>
                  <a:ea typeface="ＭＳ Ｐゴシック" charset="-128"/>
                  <a:cs typeface="ＭＳ Ｐゴシック" charset="-128"/>
                </a:rPr>
                <a:t>Im{k(F</a:t>
              </a:r>
              <a:r>
                <a:rPr lang="en-US" sz="1800" baseline="-25000" dirty="0">
                  <a:latin typeface="Times New Roman" charset="0"/>
                  <a:ea typeface="ＭＳ Ｐゴシック" charset="-128"/>
                  <a:cs typeface="ＭＳ Ｐゴシック" charset="-128"/>
                </a:rPr>
                <a:t>2</a:t>
              </a:r>
              <a:r>
                <a:rPr lang="en-US" sz="1800" dirty="0">
                  <a:solidFill>
                    <a:srgbClr val="0000FF"/>
                  </a:solidFill>
                  <a:latin typeface="Monotype Corsiva" charset="0"/>
                  <a:ea typeface="Arial Unicode MS" charset="0"/>
                  <a:cs typeface="Arial Unicode MS" charset="0"/>
                </a:rPr>
                <a:t>H</a:t>
              </a:r>
              <a:r>
                <a:rPr lang="en-US" sz="1800" dirty="0">
                  <a:latin typeface="Times New Roman" charset="0"/>
                  <a:ea typeface="ＭＳ Ｐゴシック" charset="-128"/>
                  <a:cs typeface="ＭＳ Ｐゴシック" charset="-128"/>
                </a:rPr>
                <a:t> – F</a:t>
              </a:r>
              <a:r>
                <a:rPr lang="en-US" sz="1800" baseline="-25000" dirty="0">
                  <a:latin typeface="Times New Roman" charset="0"/>
                  <a:ea typeface="ＭＳ Ｐゴシック" charset="-128"/>
                  <a:cs typeface="ＭＳ Ｐゴシック" charset="-128"/>
                </a:rPr>
                <a:t>1</a:t>
              </a:r>
              <a:r>
                <a:rPr lang="en-US" sz="1800" dirty="0">
                  <a:solidFill>
                    <a:srgbClr val="0000FF"/>
                  </a:solidFill>
                  <a:latin typeface="Monotype Corsiva" charset="0"/>
                  <a:ea typeface="ＭＳ Ｐゴシック" charset="-128"/>
                  <a:cs typeface="ＭＳ Ｐゴシック" charset="-128"/>
                </a:rPr>
                <a:t>E</a:t>
              </a:r>
              <a:r>
                <a:rPr lang="en-US" sz="1800" dirty="0">
                  <a:latin typeface="Times New Roman" charset="0"/>
                  <a:ea typeface="ＭＳ Ｐゴシック" charset="-128"/>
                  <a:cs typeface="ＭＳ Ｐゴシック" charset="-128"/>
                </a:rPr>
                <a:t>) + …..</a:t>
              </a:r>
              <a:r>
                <a:rPr lang="en-US" sz="1800" baseline="30000" dirty="0">
                  <a:latin typeface="Times New Roman" charset="0"/>
                  <a:ea typeface="ＭＳ Ｐゴシック" charset="-128"/>
                  <a:cs typeface="ＭＳ Ｐゴシック" charset="-128"/>
                </a:rPr>
                <a:t> </a:t>
              </a:r>
              <a:r>
                <a:rPr lang="en-US" sz="1800" dirty="0">
                  <a:latin typeface="Times New Roman" charset="0"/>
                  <a:ea typeface="ＭＳ Ｐゴシック" charset="-128"/>
                  <a:cs typeface="ＭＳ Ｐゴシック" charset="-128"/>
                </a:rPr>
                <a:t>}</a:t>
              </a:r>
              <a:r>
                <a:rPr lang="en-US" sz="1800" dirty="0" err="1">
                  <a:latin typeface="Times New Roman" charset="0"/>
                  <a:ea typeface="ＭＳ Ｐゴシック" charset="-128"/>
                  <a:cs typeface="ＭＳ Ｐゴシック" charset="-128"/>
                </a:rPr>
                <a:t>d</a:t>
              </a:r>
              <a:r>
                <a:rPr lang="en-US" sz="1800" dirty="0" err="1">
                  <a:latin typeface="Symbol" charset="2"/>
                  <a:ea typeface="ＭＳ Ｐゴシック" charset="-128"/>
                  <a:cs typeface="ＭＳ Ｐゴシック" charset="-128"/>
                </a:rPr>
                <a:t>f</a:t>
              </a:r>
              <a:endParaRPr lang="en-US" sz="1800" dirty="0">
                <a:latin typeface="Symbol" charset="2"/>
                <a:ea typeface="ＭＳ Ｐゴシック" charset="-128"/>
                <a:cs typeface="ＭＳ Ｐゴシック" charset="-128"/>
              </a:endParaRPr>
            </a:p>
          </p:txBody>
        </p:sp>
        <p:sp>
          <p:nvSpPr>
            <p:cNvPr id="104" name="Text Box 78"/>
            <p:cNvSpPr txBox="1">
              <a:spLocks noChangeArrowheads="1"/>
            </p:cNvSpPr>
            <p:nvPr/>
          </p:nvSpPr>
          <p:spPr bwMode="auto">
            <a:xfrm>
              <a:off x="3382" y="2286"/>
              <a:ext cx="1469" cy="330"/>
            </a:xfrm>
            <a:prstGeom prst="rect">
              <a:avLst/>
            </a:prstGeom>
            <a:grpFill/>
            <a:ln w="9525">
              <a:noFill/>
              <a:miter lim="800000"/>
              <a:headEnd/>
              <a:tailEnd/>
            </a:ln>
          </p:spPr>
          <p:txBody>
            <a:bodyPr wrap="none">
              <a:spAutoFit/>
            </a:bodyPr>
            <a:lstStyle/>
            <a:p>
              <a:pPr algn="ctr">
                <a:defRPr/>
              </a:pPr>
              <a:r>
                <a:rPr lang="en-US" dirty="0">
                  <a:solidFill>
                    <a:srgbClr val="0000FF"/>
                  </a:solidFill>
                  <a:latin typeface="Times New Roman" charset="0"/>
                  <a:ea typeface="ＭＳ Ｐゴシック" charset="-128"/>
                  <a:cs typeface="ＭＳ Ｐゴシック" charset="-128"/>
                </a:rPr>
                <a:t>        </a:t>
              </a:r>
              <a:r>
                <a:rPr lang="en-US" i="1" dirty="0" err="1">
                  <a:solidFill>
                    <a:srgbClr val="0000FF"/>
                  </a:solidFill>
                  <a:latin typeface="Times New Roman" charset="0"/>
                  <a:ea typeface="ＭＳ Ｐゴシック" charset="-128"/>
                  <a:cs typeface="ＭＳ Ｐゴシック" charset="-128"/>
                </a:rPr>
                <a:t>Im</a:t>
              </a:r>
              <a:r>
                <a:rPr lang="en-US" dirty="0" err="1">
                  <a:solidFill>
                    <a:srgbClr val="0000FF"/>
                  </a:solidFill>
                  <a:latin typeface="Times New Roman" charset="0"/>
                  <a:ea typeface="ＭＳ Ｐゴシック" charset="-128"/>
                  <a:cs typeface="ＭＳ Ｐゴシック" charset="-128"/>
                </a:rPr>
                <a:t>{</a:t>
              </a:r>
              <a:r>
                <a:rPr lang="en-US" sz="2800" b="1" dirty="0" err="1">
                  <a:solidFill>
                    <a:srgbClr val="0000FF"/>
                  </a:solidFill>
                  <a:latin typeface="Monotype Corsiva" charset="0"/>
                  <a:ea typeface="ＭＳ Ｐゴシック" charset="-128"/>
                  <a:cs typeface="ＭＳ Ｐゴシック" charset="-128"/>
                </a:rPr>
                <a:t>H</a:t>
              </a:r>
              <a:r>
                <a:rPr lang="en-US" sz="2800" b="1" baseline="-25000" dirty="0" err="1">
                  <a:solidFill>
                    <a:srgbClr val="0000FF"/>
                  </a:solidFill>
                  <a:latin typeface="Times New Roman" charset="0"/>
                  <a:ea typeface="ＭＳ Ｐゴシック" charset="-128"/>
                  <a:cs typeface="ＭＳ Ｐゴシック" charset="-128"/>
                </a:rPr>
                <a:t>p</a:t>
              </a:r>
              <a:r>
                <a:rPr lang="en-US" sz="2800" dirty="0">
                  <a:solidFill>
                    <a:srgbClr val="0000FF"/>
                  </a:solidFill>
                  <a:latin typeface="Times New Roman" charset="0"/>
                  <a:ea typeface="ＭＳ Ｐゴシック" charset="-128"/>
                  <a:cs typeface="ＭＳ Ｐゴシック" charset="-128"/>
                </a:rPr>
                <a:t>, </a:t>
              </a:r>
              <a:r>
                <a:rPr lang="en-US" sz="2800" b="1" dirty="0" err="1">
                  <a:solidFill>
                    <a:srgbClr val="0000FF"/>
                  </a:solidFill>
                  <a:latin typeface="Monotype Corsiva" charset="0"/>
                  <a:ea typeface="ＭＳ Ｐゴシック" charset="-128"/>
                  <a:cs typeface="ＭＳ Ｐゴシック" charset="-128"/>
                </a:rPr>
                <a:t>E</a:t>
              </a:r>
              <a:r>
                <a:rPr lang="en-US" sz="2800" b="1" baseline="-25000" dirty="0" err="1">
                  <a:solidFill>
                    <a:srgbClr val="0000FF"/>
                  </a:solidFill>
                  <a:latin typeface="Times New Roman" charset="0"/>
                  <a:ea typeface="ＭＳ Ｐゴシック" charset="-128"/>
                  <a:cs typeface="ＭＳ Ｐゴシック" charset="-128"/>
                </a:rPr>
                <a:t>p</a:t>
              </a:r>
              <a:r>
                <a:rPr lang="en-US" dirty="0">
                  <a:solidFill>
                    <a:srgbClr val="0000FF"/>
                  </a:solidFill>
                  <a:latin typeface="Times New Roman" charset="0"/>
                  <a:ea typeface="ＭＳ Ｐゴシック" charset="-128"/>
                  <a:cs typeface="ＭＳ Ｐゴシック" charset="-128"/>
                </a:rPr>
                <a:t>}</a:t>
              </a:r>
            </a:p>
          </p:txBody>
        </p:sp>
        <p:sp>
          <p:nvSpPr>
            <p:cNvPr id="105" name="AutoShape 79"/>
            <p:cNvSpPr>
              <a:spLocks noChangeArrowheads="1"/>
            </p:cNvSpPr>
            <p:nvPr/>
          </p:nvSpPr>
          <p:spPr bwMode="auto">
            <a:xfrm>
              <a:off x="3090" y="2355"/>
              <a:ext cx="681" cy="227"/>
            </a:xfrm>
            <a:prstGeom prst="rightArrow">
              <a:avLst>
                <a:gd name="adj1" fmla="val 50000"/>
                <a:gd name="adj2" fmla="val 75000"/>
              </a:avLst>
            </a:prstGeom>
            <a:grpFill/>
            <a:ln w="9525">
              <a:solidFill>
                <a:schemeClr val="tx1"/>
              </a:solidFill>
              <a:miter lim="800000"/>
              <a:headEnd/>
              <a:tailEnd/>
            </a:ln>
          </p:spPr>
          <p:txBody>
            <a:bodyPr wrap="none" anchor="ctr"/>
            <a:lstStyle/>
            <a:p>
              <a:pPr>
                <a:defRPr/>
              </a:pPr>
              <a:endParaRPr lang="fr-FR" sz="1800">
                <a:latin typeface="Arial" charset="0"/>
                <a:ea typeface="ＭＳ Ｐゴシック" charset="-128"/>
                <a:cs typeface="ＭＳ Ｐゴシック" charset="-128"/>
              </a:endParaRPr>
            </a:p>
          </p:txBody>
        </p:sp>
      </p:grpSp>
      <p:sp>
        <p:nvSpPr>
          <p:cNvPr id="168968" name="Text Box 12"/>
          <p:cNvSpPr txBox="1">
            <a:spLocks noChangeArrowheads="1"/>
          </p:cNvSpPr>
          <p:nvPr/>
        </p:nvSpPr>
        <p:spPr bwMode="auto">
          <a:xfrm>
            <a:off x="811213" y="2209800"/>
            <a:ext cx="2452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buFont typeface="Symbol" pitchFamily="18" charset="2"/>
              <a:buNone/>
            </a:pPr>
            <a:r>
              <a:rPr lang="en-US" sz="1800">
                <a:latin typeface="Symbol" pitchFamily="18" charset="2"/>
              </a:rPr>
              <a:t>x</a:t>
            </a:r>
            <a:r>
              <a:rPr lang="en-US" sz="1800">
                <a:latin typeface="Times New Roman" pitchFamily="18" charset="0"/>
              </a:rPr>
              <a:t>= x</a:t>
            </a:r>
            <a:r>
              <a:rPr lang="en-US" sz="1800" baseline="-25000">
                <a:latin typeface="Times New Roman" pitchFamily="18" charset="0"/>
              </a:rPr>
              <a:t>B</a:t>
            </a:r>
            <a:r>
              <a:rPr lang="en-US" sz="1800">
                <a:latin typeface="Times New Roman" pitchFamily="18" charset="0"/>
              </a:rPr>
              <a:t>/(2-x</a:t>
            </a:r>
            <a:r>
              <a:rPr lang="en-US" sz="1800" baseline="-25000">
                <a:latin typeface="Times New Roman" pitchFamily="18" charset="0"/>
              </a:rPr>
              <a:t>B</a:t>
            </a:r>
            <a:r>
              <a:rPr lang="en-US" sz="1800">
                <a:latin typeface="Times New Roman" pitchFamily="18" charset="0"/>
              </a:rPr>
              <a:t>)    k=-t/4M</a:t>
            </a:r>
            <a:r>
              <a:rPr lang="en-US" sz="1800" baseline="30000">
                <a:latin typeface="Times New Roman" pitchFamily="18" charset="0"/>
              </a:rPr>
              <a:t>2</a:t>
            </a:r>
          </a:p>
        </p:txBody>
      </p:sp>
      <p:grpSp>
        <p:nvGrpSpPr>
          <p:cNvPr id="12" name="Group 82"/>
          <p:cNvGrpSpPr>
            <a:grpSpLocks/>
          </p:cNvGrpSpPr>
          <p:nvPr/>
        </p:nvGrpSpPr>
        <p:grpSpPr bwMode="auto">
          <a:xfrm>
            <a:off x="366713" y="2667000"/>
            <a:ext cx="7883524" cy="808358"/>
            <a:chOff x="246" y="937"/>
            <a:chExt cx="4966" cy="509"/>
          </a:xfrm>
          <a:noFill/>
        </p:grpSpPr>
        <p:sp>
          <p:nvSpPr>
            <p:cNvPr id="111" name="Text Box 3"/>
            <p:cNvSpPr txBox="1">
              <a:spLocks noChangeArrowheads="1"/>
            </p:cNvSpPr>
            <p:nvPr/>
          </p:nvSpPr>
          <p:spPr bwMode="auto">
            <a:xfrm>
              <a:off x="246" y="1176"/>
              <a:ext cx="2712" cy="231"/>
            </a:xfrm>
            <a:prstGeom prst="rect">
              <a:avLst/>
            </a:prstGeom>
            <a:grpFill/>
            <a:ln w="9525">
              <a:solidFill>
                <a:schemeClr val="tx1"/>
              </a:solidFill>
              <a:miter lim="800000"/>
              <a:headEnd/>
              <a:tailEnd/>
            </a:ln>
          </p:spPr>
          <p:txBody>
            <a:bodyPr wrap="none">
              <a:spAutoFit/>
            </a:bodyPr>
            <a:lstStyle/>
            <a:p>
              <a:pPr>
                <a:defRPr/>
              </a:pPr>
              <a:r>
                <a:rPr lang="en-US" sz="1800" dirty="0" err="1">
                  <a:latin typeface="Symbol" charset="2"/>
                  <a:ea typeface="ＭＳ Ｐゴシック" charset="-128"/>
                  <a:cs typeface="ＭＳ Ｐゴシック" charset="-128"/>
                </a:rPr>
                <a:t>Ds</a:t>
              </a:r>
              <a:r>
                <a:rPr lang="en-US" sz="1800" baseline="-25000" dirty="0" err="1">
                  <a:latin typeface="Times New Roman" charset="0"/>
                  <a:ea typeface="ＭＳ Ｐゴシック" charset="-128"/>
                  <a:cs typeface="ＭＳ Ｐゴシック" charset="-128"/>
                </a:rPr>
                <a:t>LU</a:t>
              </a:r>
              <a:r>
                <a:rPr lang="en-US" sz="1800" dirty="0">
                  <a:latin typeface="Times New Roman" charset="0"/>
                  <a:ea typeface="ＭＳ Ｐゴシック" charset="-128"/>
                  <a:cs typeface="ＭＳ Ｐゴシック" charset="-128"/>
                </a:rPr>
                <a:t> ~ </a:t>
              </a:r>
              <a:r>
                <a:rPr lang="en-US" sz="1800" dirty="0" err="1">
                  <a:solidFill>
                    <a:srgbClr val="FF3300"/>
                  </a:solidFill>
                  <a:latin typeface="Times New Roman" charset="0"/>
                  <a:ea typeface="ＭＳ Ｐゴシック" charset="-128"/>
                  <a:cs typeface="ＭＳ Ｐゴシック" charset="-128"/>
                </a:rPr>
                <a:t>sin</a:t>
              </a:r>
              <a:r>
                <a:rPr lang="en-US" sz="1800" dirty="0" err="1">
                  <a:solidFill>
                    <a:srgbClr val="FF3300"/>
                  </a:solidFill>
                  <a:latin typeface="Symbol" charset="2"/>
                  <a:ea typeface="ＭＳ Ｐゴシック" charset="-128"/>
                  <a:cs typeface="ＭＳ Ｐゴシック" charset="-128"/>
                </a:rPr>
                <a:t>f</a:t>
              </a:r>
              <a:r>
                <a:rPr lang="en-US" sz="1800" dirty="0">
                  <a:solidFill>
                    <a:srgbClr val="FF3300"/>
                  </a:solidFill>
                  <a:latin typeface="Times New Roman" charset="0"/>
                  <a:ea typeface="ＭＳ Ｐゴシック" charset="-128"/>
                  <a:cs typeface="ＭＳ Ｐゴシック" charset="-128"/>
                </a:rPr>
                <a:t> </a:t>
              </a:r>
              <a:r>
                <a:rPr lang="en-US" sz="1800" dirty="0">
                  <a:latin typeface="Times New Roman" charset="0"/>
                  <a:ea typeface="ＭＳ Ｐゴシック" charset="-128"/>
                  <a:cs typeface="ＭＳ Ｐゴシック" charset="-128"/>
                </a:rPr>
                <a:t>Im{F</a:t>
              </a:r>
              <a:r>
                <a:rPr lang="en-US" sz="1800" baseline="-25000" dirty="0">
                  <a:latin typeface="Times New Roman" charset="0"/>
                  <a:ea typeface="ＭＳ Ｐゴシック" charset="-128"/>
                  <a:cs typeface="ＭＳ Ｐゴシック" charset="-128"/>
                </a:rPr>
                <a:t>1</a:t>
              </a:r>
              <a:r>
                <a:rPr lang="en-US" sz="1800" dirty="0">
                  <a:solidFill>
                    <a:srgbClr val="0000FF"/>
                  </a:solidFill>
                  <a:latin typeface="Monotype Corsiva" charset="0"/>
                  <a:ea typeface="ＭＳ Ｐゴシック" charset="-128"/>
                  <a:cs typeface="ＭＳ Ｐゴシック" charset="-128"/>
                </a:rPr>
                <a:t>H</a:t>
              </a:r>
              <a:r>
                <a:rPr lang="en-US" sz="1800" dirty="0">
                  <a:solidFill>
                    <a:schemeClr val="hlink"/>
                  </a:solidFill>
                  <a:latin typeface="Times New Roman" charset="0"/>
                  <a:ea typeface="ＭＳ Ｐゴシック" charset="-128"/>
                  <a:cs typeface="ＭＳ Ｐゴシック" charset="-128"/>
                </a:rPr>
                <a:t> </a:t>
              </a:r>
              <a:r>
                <a:rPr lang="en-US" sz="1800" dirty="0">
                  <a:latin typeface="Times New Roman" charset="0"/>
                  <a:ea typeface="ＭＳ Ｐゴシック" charset="-128"/>
                  <a:cs typeface="ＭＳ Ｐゴシック" charset="-128"/>
                </a:rPr>
                <a:t>+ </a:t>
              </a:r>
              <a:r>
                <a:rPr lang="en-US" sz="1800" dirty="0">
                  <a:latin typeface="Symbol" charset="2"/>
                  <a:ea typeface="ＭＳ Ｐゴシック" charset="-128"/>
                  <a:cs typeface="ＭＳ Ｐゴシック" charset="-128"/>
                </a:rPr>
                <a:t>x</a:t>
              </a:r>
              <a:r>
                <a:rPr lang="en-US" sz="1800" dirty="0">
                  <a:latin typeface="Times New Roman" charset="0"/>
                  <a:ea typeface="ＭＳ Ｐゴシック" charset="-128"/>
                  <a:cs typeface="ＭＳ Ｐゴシック" charset="-128"/>
                </a:rPr>
                <a:t>(F</a:t>
              </a:r>
              <a:r>
                <a:rPr lang="en-US" sz="1800" baseline="-25000" dirty="0">
                  <a:latin typeface="Times New Roman" charset="0"/>
                  <a:ea typeface="ＭＳ Ｐゴシック" charset="-128"/>
                  <a:cs typeface="ＭＳ Ｐゴシック" charset="-128"/>
                </a:rPr>
                <a:t>1</a:t>
              </a:r>
              <a:r>
                <a:rPr lang="en-US" sz="1800" dirty="0">
                  <a:latin typeface="Times New Roman" charset="0"/>
                  <a:ea typeface="ＭＳ Ｐゴシック" charset="-128"/>
                  <a:cs typeface="ＭＳ Ｐゴシック" charset="-128"/>
                </a:rPr>
                <a:t>+F</a:t>
              </a:r>
              <a:r>
                <a:rPr lang="en-US" sz="1800" baseline="-25000" dirty="0">
                  <a:latin typeface="Times New Roman" charset="0"/>
                  <a:ea typeface="ＭＳ Ｐゴシック" charset="-128"/>
                  <a:cs typeface="ＭＳ Ｐゴシック" charset="-128"/>
                </a:rPr>
                <a:t>2</a:t>
              </a:r>
              <a:r>
                <a:rPr lang="en-US" sz="1800" dirty="0">
                  <a:latin typeface="Times New Roman" charset="0"/>
                  <a:ea typeface="ＭＳ Ｐゴシック" charset="-128"/>
                  <a:cs typeface="ＭＳ Ｐゴシック" charset="-128"/>
                </a:rPr>
                <a:t>)</a:t>
              </a:r>
              <a:r>
                <a:rPr lang="en-US" sz="1800" dirty="0">
                  <a:solidFill>
                    <a:srgbClr val="0000FF"/>
                  </a:solidFill>
                  <a:latin typeface="Monotype Corsiva" charset="0"/>
                  <a:ea typeface="ＭＳ Ｐゴシック" charset="-128"/>
                  <a:cs typeface="ＭＳ Ｐゴシック" charset="-128"/>
                </a:rPr>
                <a:t>H</a:t>
              </a:r>
              <a:r>
                <a:rPr lang="en-US" sz="1800" dirty="0">
                  <a:solidFill>
                    <a:srgbClr val="0000FF"/>
                  </a:solidFill>
                  <a:latin typeface="Times New Roman" charset="0"/>
                  <a:ea typeface="ＭＳ Ｐゴシック" charset="-128"/>
                  <a:cs typeface="ＭＳ Ｐゴシック" charset="-128"/>
                </a:rPr>
                <a:t> </a:t>
              </a:r>
              <a:r>
                <a:rPr lang="en-US" sz="1800" dirty="0">
                  <a:latin typeface="Times New Roman" charset="0"/>
                  <a:ea typeface="ＭＳ Ｐゴシック" charset="-128"/>
                  <a:cs typeface="ＭＳ Ｐゴシック" charset="-128"/>
                </a:rPr>
                <a:t>-kF</a:t>
              </a:r>
              <a:r>
                <a:rPr lang="en-US" sz="1800" baseline="-25000" dirty="0">
                  <a:latin typeface="Times New Roman" charset="0"/>
                  <a:ea typeface="ＭＳ Ｐゴシック" charset="-128"/>
                  <a:cs typeface="ＭＳ Ｐゴシック" charset="-128"/>
                </a:rPr>
                <a:t>2</a:t>
              </a:r>
              <a:r>
                <a:rPr lang="en-US" sz="1800" dirty="0">
                  <a:solidFill>
                    <a:srgbClr val="0000FF"/>
                  </a:solidFill>
                  <a:latin typeface="Monotype Corsiva" charset="0"/>
                  <a:ea typeface="ＭＳ Ｐゴシック" charset="-128"/>
                  <a:cs typeface="ＭＳ Ｐゴシック" charset="-128"/>
                </a:rPr>
                <a:t>E</a:t>
              </a:r>
              <a:r>
                <a:rPr lang="en-US" sz="1800" dirty="0">
                  <a:latin typeface="Times New Roman" charset="0"/>
                  <a:ea typeface="ＭＳ Ｐゴシック" charset="-128"/>
                  <a:cs typeface="ＭＳ Ｐゴシック" charset="-128"/>
                </a:rPr>
                <a:t>}d</a:t>
              </a:r>
              <a:r>
                <a:rPr lang="en-US" sz="1800" dirty="0">
                  <a:latin typeface="Symbol" charset="2"/>
                  <a:ea typeface="ＭＳ Ｐゴシック" charset="-128"/>
                  <a:cs typeface="ＭＳ Ｐゴシック" charset="-128"/>
                </a:rPr>
                <a:t>f</a:t>
              </a:r>
            </a:p>
          </p:txBody>
        </p:sp>
        <p:sp>
          <p:nvSpPr>
            <p:cNvPr id="112" name="Rectangle 4"/>
            <p:cNvSpPr>
              <a:spLocks noChangeArrowheads="1"/>
            </p:cNvSpPr>
            <p:nvPr/>
          </p:nvSpPr>
          <p:spPr bwMode="auto">
            <a:xfrm>
              <a:off x="2165" y="1059"/>
              <a:ext cx="116" cy="269"/>
            </a:xfrm>
            <a:prstGeom prst="rect">
              <a:avLst/>
            </a:prstGeom>
            <a:grpFill/>
            <a:ln w="9525">
              <a:noFill/>
              <a:miter lim="800000"/>
              <a:headEnd/>
              <a:tailEnd/>
            </a:ln>
          </p:spPr>
          <p:txBody>
            <a:bodyPr wrap="none" lIns="0" tIns="0" rIns="0" bIns="0">
              <a:spAutoFit/>
            </a:bodyPr>
            <a:lstStyle/>
            <a:p>
              <a:pPr>
                <a:defRPr/>
              </a:pPr>
              <a:r>
                <a:rPr lang="en-US" sz="2800">
                  <a:solidFill>
                    <a:srgbClr val="0000FF"/>
                  </a:solidFill>
                  <a:latin typeface="Times New Roman" charset="0"/>
                  <a:ea typeface="ＭＳ Ｐゴシック" charset="-128"/>
                  <a:cs typeface="ＭＳ Ｐゴシック" charset="-128"/>
                </a:rPr>
                <a:t>~</a:t>
              </a:r>
              <a:endParaRPr lang="en-US">
                <a:solidFill>
                  <a:srgbClr val="0000FF"/>
                </a:solidFill>
                <a:latin typeface="Tahoma" charset="0"/>
                <a:ea typeface="ＭＳ Ｐゴシック" charset="-128"/>
                <a:cs typeface="ＭＳ Ｐゴシック" charset="-128"/>
              </a:endParaRPr>
            </a:p>
          </p:txBody>
        </p:sp>
        <p:sp>
          <p:nvSpPr>
            <p:cNvPr id="113" name="Text Box 5"/>
            <p:cNvSpPr txBox="1">
              <a:spLocks noChangeArrowheads="1"/>
            </p:cNvSpPr>
            <p:nvPr/>
          </p:nvSpPr>
          <p:spPr bwMode="auto">
            <a:xfrm>
              <a:off x="346" y="937"/>
              <a:ext cx="2634" cy="233"/>
            </a:xfrm>
            <a:prstGeom prst="rect">
              <a:avLst/>
            </a:prstGeom>
            <a:grpFill/>
            <a:ln w="9525">
              <a:noFill/>
              <a:miter lim="800000"/>
              <a:headEnd/>
              <a:tailEnd/>
            </a:ln>
          </p:spPr>
          <p:txBody>
            <a:bodyPr wrap="none">
              <a:spAutoFit/>
            </a:bodyPr>
            <a:lstStyle/>
            <a:p>
              <a:pPr algn="ctr">
                <a:defRPr/>
              </a:pPr>
              <a:r>
                <a:rPr lang="en-US" sz="1800">
                  <a:latin typeface="Times New Roman" charset="0"/>
                  <a:ea typeface="ＭＳ Ｐゴシック" charset="-128"/>
                  <a:cs typeface="ＭＳ Ｐゴシック" charset="-128"/>
                </a:rPr>
                <a:t>Polarized beam, unpolarized target </a:t>
              </a:r>
              <a:r>
                <a:rPr lang="en-US" sz="1800">
                  <a:solidFill>
                    <a:srgbClr val="00B050"/>
                  </a:solidFill>
                  <a:latin typeface="Times New Roman" charset="0"/>
                  <a:ea typeface="ＭＳ Ｐゴシック" charset="-128"/>
                  <a:cs typeface="ＭＳ Ｐゴシック" charset="-128"/>
                </a:rPr>
                <a:t>(BSA) </a:t>
              </a:r>
              <a:r>
                <a:rPr lang="en-US" sz="1800">
                  <a:latin typeface="Times New Roman" charset="0"/>
                  <a:ea typeface="ＭＳ Ｐゴシック" charset="-128"/>
                  <a:cs typeface="ＭＳ Ｐゴシック" charset="-128"/>
                </a:rPr>
                <a:t>:</a:t>
              </a:r>
            </a:p>
          </p:txBody>
        </p:sp>
        <p:sp>
          <p:nvSpPr>
            <p:cNvPr id="114" name="AutoShape 51"/>
            <p:cNvSpPr>
              <a:spLocks noChangeArrowheads="1"/>
            </p:cNvSpPr>
            <p:nvPr/>
          </p:nvSpPr>
          <p:spPr bwMode="auto">
            <a:xfrm>
              <a:off x="3131" y="1201"/>
              <a:ext cx="681" cy="198"/>
            </a:xfrm>
            <a:prstGeom prst="rightArrow">
              <a:avLst>
                <a:gd name="adj1" fmla="val 50000"/>
                <a:gd name="adj2" fmla="val 85985"/>
              </a:avLst>
            </a:prstGeom>
            <a:grpFill/>
            <a:ln w="9525">
              <a:solidFill>
                <a:schemeClr val="tx1"/>
              </a:solidFill>
              <a:miter lim="800000"/>
              <a:headEnd/>
              <a:tailEnd/>
            </a:ln>
          </p:spPr>
          <p:txBody>
            <a:bodyPr wrap="none" anchor="ctr"/>
            <a:lstStyle/>
            <a:p>
              <a:pPr>
                <a:defRPr/>
              </a:pPr>
              <a:endParaRPr lang="fr-FR" sz="1800">
                <a:solidFill>
                  <a:srgbClr val="00FF00"/>
                </a:solidFill>
                <a:latin typeface="Arial" charset="0"/>
                <a:ea typeface="ＭＳ Ｐゴシック" charset="-128"/>
                <a:cs typeface="ＭＳ Ｐゴシック" charset="-128"/>
              </a:endParaRPr>
            </a:p>
          </p:txBody>
        </p:sp>
        <p:sp>
          <p:nvSpPr>
            <p:cNvPr id="115" name="Text Box 70"/>
            <p:cNvSpPr txBox="1">
              <a:spLocks noChangeArrowheads="1"/>
            </p:cNvSpPr>
            <p:nvPr/>
          </p:nvSpPr>
          <p:spPr bwMode="auto">
            <a:xfrm>
              <a:off x="3294" y="1116"/>
              <a:ext cx="1918" cy="330"/>
            </a:xfrm>
            <a:prstGeom prst="rect">
              <a:avLst/>
            </a:prstGeom>
            <a:grpFill/>
            <a:ln w="9525">
              <a:noFill/>
              <a:miter lim="800000"/>
              <a:headEnd/>
              <a:tailEnd/>
            </a:ln>
          </p:spPr>
          <p:txBody>
            <a:bodyPr wrap="none">
              <a:spAutoFit/>
            </a:bodyPr>
            <a:lstStyle/>
            <a:p>
              <a:pPr algn="ctr">
                <a:defRPr/>
              </a:pPr>
              <a:r>
                <a:rPr lang="en-US" sz="2800">
                  <a:solidFill>
                    <a:srgbClr val="0000FF"/>
                  </a:solidFill>
                  <a:latin typeface="Times New Roman" charset="0"/>
                  <a:ea typeface="ＭＳ Ｐゴシック" charset="-128"/>
                  <a:cs typeface="ＭＳ Ｐゴシック" charset="-128"/>
                </a:rPr>
                <a:t>          </a:t>
              </a:r>
              <a:r>
                <a:rPr lang="en-US" i="1">
                  <a:solidFill>
                    <a:srgbClr val="0000FF"/>
                  </a:solidFill>
                  <a:latin typeface="Times New Roman" charset="0"/>
                  <a:ea typeface="ＭＳ Ｐゴシック" charset="-128"/>
                  <a:cs typeface="ＭＳ Ｐゴシック" charset="-128"/>
                </a:rPr>
                <a:t>Im</a:t>
              </a:r>
              <a:r>
                <a:rPr lang="en-US">
                  <a:solidFill>
                    <a:srgbClr val="0000FF"/>
                  </a:solidFill>
                  <a:latin typeface="Times New Roman" charset="0"/>
                  <a:ea typeface="ＭＳ Ｐゴシック" charset="-128"/>
                  <a:cs typeface="ＭＳ Ｐゴシック" charset="-128"/>
                </a:rPr>
                <a:t>{</a:t>
              </a:r>
              <a:r>
                <a:rPr lang="en-US" sz="2800" b="1">
                  <a:solidFill>
                    <a:srgbClr val="0000FF"/>
                  </a:solidFill>
                  <a:latin typeface="Monotype Corsiva" charset="0"/>
                  <a:ea typeface="ＭＳ Ｐゴシック" charset="-128"/>
                  <a:cs typeface="ＭＳ Ｐゴシック" charset="-128"/>
                </a:rPr>
                <a:t>H</a:t>
              </a:r>
              <a:r>
                <a:rPr lang="en-US" sz="2800" b="1" baseline="-25000">
                  <a:solidFill>
                    <a:srgbClr val="0000FF"/>
                  </a:solidFill>
                  <a:latin typeface="Times New Roman" charset="0"/>
                  <a:ea typeface="Times New Roman" charset="0"/>
                  <a:cs typeface="Times New Roman" charset="0"/>
                </a:rPr>
                <a:t>p</a:t>
              </a:r>
              <a:r>
                <a:rPr lang="en-US">
                  <a:solidFill>
                    <a:srgbClr val="0000FF"/>
                  </a:solidFill>
                  <a:latin typeface="Times New Roman" charset="0"/>
                  <a:ea typeface="ＭＳ Ｐゴシック" charset="-128"/>
                  <a:cs typeface="ＭＳ Ｐゴシック" charset="-128"/>
                </a:rPr>
                <a:t>, </a:t>
              </a:r>
              <a:r>
                <a:rPr lang="en-US">
                  <a:solidFill>
                    <a:srgbClr val="0000FF"/>
                  </a:solidFill>
                  <a:latin typeface="Monotype Corsiva" charset="0"/>
                  <a:ea typeface="ＭＳ Ｐゴシック" charset="-128"/>
                  <a:cs typeface="ＭＳ Ｐゴシック" charset="-128"/>
                </a:rPr>
                <a:t>H</a:t>
              </a:r>
              <a:r>
                <a:rPr lang="en-US" baseline="-25000">
                  <a:solidFill>
                    <a:srgbClr val="0000FF"/>
                  </a:solidFill>
                  <a:latin typeface="Times New Roman" charset="0"/>
                  <a:ea typeface="ＭＳ Ｐゴシック" charset="-128"/>
                  <a:cs typeface="ＭＳ Ｐゴシック" charset="-128"/>
                </a:rPr>
                <a:t>p</a:t>
              </a:r>
              <a:r>
                <a:rPr lang="en-US">
                  <a:solidFill>
                    <a:srgbClr val="0000FF"/>
                  </a:solidFill>
                  <a:latin typeface="Times New Roman" charset="0"/>
                  <a:ea typeface="ＭＳ Ｐゴシック" charset="-128"/>
                  <a:cs typeface="ＭＳ Ｐゴシック" charset="-128"/>
                </a:rPr>
                <a:t>, </a:t>
              </a:r>
              <a:r>
                <a:rPr lang="en-US">
                  <a:solidFill>
                    <a:srgbClr val="0000FF"/>
                  </a:solidFill>
                  <a:latin typeface="Monotype Corsiva" charset="0"/>
                  <a:ea typeface="ＭＳ Ｐゴシック" charset="-128"/>
                  <a:cs typeface="ＭＳ Ｐゴシック" charset="-128"/>
                </a:rPr>
                <a:t>E</a:t>
              </a:r>
              <a:r>
                <a:rPr lang="en-US" baseline="-25000">
                  <a:solidFill>
                    <a:srgbClr val="0000FF"/>
                  </a:solidFill>
                  <a:latin typeface="Times New Roman" charset="0"/>
                  <a:ea typeface="ＭＳ Ｐゴシック" charset="-128"/>
                  <a:cs typeface="ＭＳ Ｐゴシック" charset="-128"/>
                </a:rPr>
                <a:t>p</a:t>
              </a:r>
              <a:r>
                <a:rPr lang="en-US">
                  <a:solidFill>
                    <a:srgbClr val="0000FF"/>
                  </a:solidFill>
                  <a:latin typeface="Times New Roman" charset="0"/>
                  <a:ea typeface="ＭＳ Ｐゴシック" charset="-128"/>
                  <a:cs typeface="ＭＳ Ｐゴシック" charset="-128"/>
                </a:rPr>
                <a:t>}</a:t>
              </a:r>
            </a:p>
          </p:txBody>
        </p:sp>
        <p:sp>
          <p:nvSpPr>
            <p:cNvPr id="116" name="Rectangle 71"/>
            <p:cNvSpPr>
              <a:spLocks noChangeArrowheads="1"/>
            </p:cNvSpPr>
            <p:nvPr/>
          </p:nvSpPr>
          <p:spPr bwMode="auto">
            <a:xfrm>
              <a:off x="4589" y="1028"/>
              <a:ext cx="116" cy="269"/>
            </a:xfrm>
            <a:prstGeom prst="rect">
              <a:avLst/>
            </a:prstGeom>
            <a:grpFill/>
            <a:ln w="9525">
              <a:noFill/>
              <a:miter lim="800000"/>
              <a:headEnd/>
              <a:tailEnd/>
            </a:ln>
          </p:spPr>
          <p:txBody>
            <a:bodyPr wrap="none" lIns="0" tIns="0" rIns="0" bIns="0">
              <a:spAutoFit/>
            </a:bodyPr>
            <a:lstStyle/>
            <a:p>
              <a:pPr>
                <a:defRPr/>
              </a:pPr>
              <a:r>
                <a:rPr lang="en-US" sz="2800">
                  <a:solidFill>
                    <a:srgbClr val="0000FF"/>
                  </a:solidFill>
                  <a:latin typeface="Times New Roman" charset="0"/>
                  <a:ea typeface="ＭＳ Ｐゴシック" charset="-128"/>
                  <a:cs typeface="ＭＳ Ｐゴシック" charset="-128"/>
                </a:rPr>
                <a:t>~</a:t>
              </a:r>
              <a:endParaRPr lang="en-US">
                <a:solidFill>
                  <a:srgbClr val="0000FF"/>
                </a:solidFill>
                <a:latin typeface="Tahoma" charset="0"/>
                <a:ea typeface="ＭＳ Ｐゴシック" charset="-128"/>
                <a:cs typeface="ＭＳ Ｐゴシック" charset="-128"/>
              </a:endParaRPr>
            </a:p>
          </p:txBody>
        </p:sp>
      </p:grpSp>
      <p:sp>
        <p:nvSpPr>
          <p:cNvPr id="168970" name="Text Box 70"/>
          <p:cNvSpPr txBox="1">
            <a:spLocks noChangeArrowheads="1"/>
          </p:cNvSpPr>
          <p:nvPr/>
        </p:nvSpPr>
        <p:spPr bwMode="auto">
          <a:xfrm>
            <a:off x="6629400" y="31654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it-IT">
              <a:solidFill>
                <a:srgbClr val="FF0000"/>
              </a:solidFill>
              <a:latin typeface="Times New Roman" pitchFamily="18" charset="0"/>
            </a:endParaRPr>
          </a:p>
        </p:txBody>
      </p:sp>
      <p:sp>
        <p:nvSpPr>
          <p:cNvPr id="168971" name="ZoneTexte 56"/>
          <p:cNvSpPr txBox="1">
            <a:spLocks noChangeArrowheads="1"/>
          </p:cNvSpPr>
          <p:nvPr/>
        </p:nvSpPr>
        <p:spPr bwMode="auto">
          <a:xfrm>
            <a:off x="7656513" y="2286000"/>
            <a:ext cx="1030287"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800">
                <a:solidFill>
                  <a:srgbClr val="0000FF"/>
                </a:solidFill>
                <a:latin typeface="Times New Roman" pitchFamily="18" charset="0"/>
                <a:cs typeface="Times New Roman" pitchFamily="18" charset="0"/>
              </a:rPr>
              <a:t>  Proton</a:t>
            </a:r>
            <a:r>
              <a:rPr lang="fr-FR" sz="1800">
                <a:latin typeface="Times New Roman" pitchFamily="18" charset="0"/>
                <a:cs typeface="Times New Roman" pitchFamily="18" charset="0"/>
              </a:rPr>
              <a:t>  </a:t>
            </a:r>
            <a:endParaRPr lang="fr-FR" sz="1800">
              <a:solidFill>
                <a:srgbClr val="FF0000"/>
              </a:solidFill>
              <a:latin typeface="Times New Roman" pitchFamily="18" charset="0"/>
              <a:cs typeface="Times New Roman" pitchFamily="18" charset="0"/>
            </a:endParaRPr>
          </a:p>
        </p:txBody>
      </p:sp>
      <p:sp>
        <p:nvSpPr>
          <p:cNvPr id="168972" name="Footer Placeholder 8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68973" name="Slide Number Placeholder 8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D4F9724-AFCF-4950-8D92-B8CA029B5DB0}" type="slidenum">
              <a:rPr lang="en-US" sz="1400"/>
              <a:pPr eaLnBrk="1" hangingPunct="1"/>
              <a:t>88</a:t>
            </a:fld>
            <a:endParaRPr 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15" descr="screenshot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838200"/>
            <a:ext cx="59436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itle 1"/>
          <p:cNvSpPr>
            <a:spLocks noGrp="1"/>
          </p:cNvSpPr>
          <p:nvPr>
            <p:ph type="title"/>
          </p:nvPr>
        </p:nvSpPr>
        <p:spPr>
          <a:xfrm>
            <a:off x="1295400" y="152400"/>
            <a:ext cx="6934200" cy="563563"/>
          </a:xfrm>
        </p:spPr>
        <p:txBody>
          <a:bodyPr/>
          <a:lstStyle/>
          <a:p>
            <a:r>
              <a:rPr lang="en-US" smtClean="0">
                <a:ea typeface="ＭＳ Ｐゴシック" pitchFamily="34" charset="-128"/>
              </a:rPr>
              <a:t>DVCS x-sections from CLAS</a:t>
            </a:r>
          </a:p>
        </p:txBody>
      </p:sp>
      <p:sp>
        <p:nvSpPr>
          <p:cNvPr id="169988" name="TextBox 12"/>
          <p:cNvSpPr txBox="1">
            <a:spLocks noChangeArrowheads="1"/>
          </p:cNvSpPr>
          <p:nvPr/>
        </p:nvSpPr>
        <p:spPr bwMode="auto">
          <a:xfrm>
            <a:off x="381000" y="5029200"/>
            <a:ext cx="22098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qualitatively agrees with Hall-A</a:t>
            </a:r>
          </a:p>
        </p:txBody>
      </p:sp>
      <p:pic>
        <p:nvPicPr>
          <p:cNvPr id="169989"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39850"/>
            <a:ext cx="28194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0" name="Rectangle 4"/>
          <p:cNvSpPr>
            <a:spLocks noChangeArrowheads="1"/>
          </p:cNvSpPr>
          <p:nvPr/>
        </p:nvSpPr>
        <p:spPr bwMode="auto">
          <a:xfrm>
            <a:off x="304800" y="5934075"/>
            <a:ext cx="8534400" cy="646113"/>
          </a:xfrm>
          <a:prstGeom prst="rect">
            <a:avLst/>
          </a:prstGeom>
          <a:solidFill>
            <a:srgbClr val="FFFF99"/>
          </a:solidFill>
          <a:ln w="9525">
            <a:solidFill>
              <a:schemeClr val="tx1"/>
            </a:solidFill>
            <a:miter lim="800000"/>
            <a:headEnd/>
            <a:tailEnd/>
          </a:ln>
        </p:spPr>
        <p:txBody>
          <a:bodyPr>
            <a:spAutoFit/>
          </a:bodyPr>
          <a:lstStyle/>
          <a:p>
            <a:pPr>
              <a:buFontTx/>
              <a:buChar char="•"/>
            </a:pPr>
            <a:r>
              <a:rPr lang="en-US" sz="1800"/>
              <a:t> In certain region of azimuthal angles the x-section is higher than BH calculations indicating data may be sensitive to DVCS already in JLab kinematics. </a:t>
            </a:r>
          </a:p>
        </p:txBody>
      </p:sp>
      <p:sp>
        <p:nvSpPr>
          <p:cNvPr id="169991" name="Footer Placeholder 1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69992" name="TextBox 12"/>
          <p:cNvSpPr txBox="1">
            <a:spLocks noChangeArrowheads="1"/>
          </p:cNvSpPr>
          <p:nvPr/>
        </p:nvSpPr>
        <p:spPr bwMode="auto">
          <a:xfrm>
            <a:off x="304800" y="3973513"/>
            <a:ext cx="254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ep</a:t>
            </a:r>
            <a:r>
              <a:rPr lang="en-US" sz="1800" baseline="-25000"/>
              <a:t>0</a:t>
            </a:r>
            <a:r>
              <a:rPr lang="en-US" sz="1200">
                <a:latin typeface="Wingdings" pitchFamily="2" charset="2"/>
              </a:rPr>
              <a:t></a:t>
            </a:r>
            <a:r>
              <a:rPr lang="en-US" sz="1800"/>
              <a:t>e</a:t>
            </a:r>
            <a:r>
              <a:rPr lang="ja-JP" altLang="en-US" sz="1800"/>
              <a:t>’</a:t>
            </a:r>
            <a:r>
              <a:rPr lang="en-US" altLang="ja-JP" sz="1800"/>
              <a:t>p</a:t>
            </a:r>
            <a:r>
              <a:rPr lang="en-US" altLang="ja-JP" sz="1800" baseline="-25000"/>
              <a:t>f</a:t>
            </a:r>
            <a:r>
              <a:rPr lang="en-US" altLang="ja-JP" sz="1800" b="1">
                <a:latin typeface="Symbol" pitchFamily="18" charset="2"/>
              </a:rPr>
              <a:t>g</a:t>
            </a:r>
            <a:r>
              <a:rPr lang="en-US" altLang="ja-JP" sz="1800"/>
              <a:t>        t=(p</a:t>
            </a:r>
            <a:r>
              <a:rPr lang="en-US" altLang="ja-JP" sz="1800" baseline="-25000"/>
              <a:t>0</a:t>
            </a:r>
            <a:r>
              <a:rPr lang="en-US" altLang="ja-JP" sz="1800"/>
              <a:t>-p</a:t>
            </a:r>
            <a:r>
              <a:rPr lang="en-US" altLang="ja-JP" sz="1800" baseline="-25000"/>
              <a:t>f</a:t>
            </a:r>
            <a:r>
              <a:rPr lang="en-US" altLang="ja-JP" sz="1800"/>
              <a:t>)</a:t>
            </a:r>
            <a:r>
              <a:rPr lang="en-US" altLang="ja-JP" sz="1800" baseline="30000"/>
              <a:t>2</a:t>
            </a:r>
            <a:endParaRPr lang="en-US" sz="1800" baseline="30000"/>
          </a:p>
        </p:txBody>
      </p:sp>
      <p:sp>
        <p:nvSpPr>
          <p:cNvPr id="169993" name="Rectangle 13"/>
          <p:cNvSpPr>
            <a:spLocks noChangeArrowheads="1"/>
          </p:cNvSpPr>
          <p:nvPr/>
        </p:nvSpPr>
        <p:spPr bwMode="auto">
          <a:xfrm>
            <a:off x="228600" y="4306888"/>
            <a:ext cx="3352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Radiative corrections   and </a:t>
            </a:r>
            <a:r>
              <a:rPr lang="en-US" sz="1800">
                <a:latin typeface="Symbol" pitchFamily="18" charset="2"/>
              </a:rPr>
              <a:t>p</a:t>
            </a:r>
            <a:r>
              <a:rPr lang="en-US" sz="1800" baseline="30000"/>
              <a:t>0</a:t>
            </a:r>
            <a:r>
              <a:rPr lang="en-US" sz="1800"/>
              <a:t> contamination accounted </a:t>
            </a:r>
          </a:p>
        </p:txBody>
      </p:sp>
      <p:sp>
        <p:nvSpPr>
          <p:cNvPr id="169994" name="ZoneTexte 7"/>
          <p:cNvSpPr txBox="1">
            <a:spLocks noChangeArrowheads="1"/>
          </p:cNvSpPr>
          <p:nvPr/>
        </p:nvSpPr>
        <p:spPr bwMode="auto">
          <a:xfrm>
            <a:off x="5105400" y="762000"/>
            <a:ext cx="2633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200"/>
              <a:t>CLAS DVCS data sample at  6 GeV</a:t>
            </a:r>
          </a:p>
        </p:txBody>
      </p:sp>
      <p:sp>
        <p:nvSpPr>
          <p:cNvPr id="18" name="ZoneTexte 6"/>
          <p:cNvSpPr txBox="1"/>
          <p:nvPr/>
        </p:nvSpPr>
        <p:spPr>
          <a:xfrm>
            <a:off x="5486400" y="3124200"/>
            <a:ext cx="2159000" cy="369888"/>
          </a:xfrm>
          <a:prstGeom prst="rect">
            <a:avLst/>
          </a:prstGeom>
          <a:noFill/>
        </p:spPr>
        <p:txBody>
          <a:bodyPr wrap="none">
            <a:spAutoFit/>
          </a:bodyPr>
          <a:lstStyle/>
          <a:p>
            <a:pPr>
              <a:defRPr/>
            </a:pPr>
            <a:r>
              <a:rPr lang="fr-FR" sz="1800" b="1" dirty="0">
                <a:solidFill>
                  <a:schemeClr val="accent2">
                    <a:lumMod val="60000"/>
                    <a:lumOff val="40000"/>
                  </a:schemeClr>
                </a:solidFill>
                <a:latin typeface="Arial" charset="0"/>
                <a:ea typeface="ＭＳ Ｐゴシック" charset="0"/>
                <a:cs typeface="ＭＳ Ｐゴシック" charset="0"/>
              </a:rPr>
              <a:t>CLAS </a:t>
            </a:r>
            <a:r>
              <a:rPr lang="fr-FR" sz="1800" b="1" dirty="0" err="1">
                <a:solidFill>
                  <a:schemeClr val="accent2">
                    <a:lumMod val="60000"/>
                    <a:lumOff val="40000"/>
                  </a:schemeClr>
                </a:solidFill>
                <a:latin typeface="Arial" charset="0"/>
                <a:ea typeface="ＭＳ Ｐゴシック" charset="0"/>
                <a:cs typeface="ＭＳ Ｐゴシック" charset="0"/>
              </a:rPr>
              <a:t>Preliminary</a:t>
            </a:r>
            <a:endParaRPr lang="fr-FR" sz="1800" b="1" dirty="0">
              <a:solidFill>
                <a:schemeClr val="accent2">
                  <a:lumMod val="60000"/>
                  <a:lumOff val="40000"/>
                </a:schemeClr>
              </a:solidFill>
              <a:latin typeface="Arial" charset="0"/>
              <a:ea typeface="ＭＳ Ｐゴシック" charset="0"/>
              <a:cs typeface="ＭＳ Ｐゴシック" charset="0"/>
            </a:endParaRPr>
          </a:p>
        </p:txBody>
      </p:sp>
      <p:sp>
        <p:nvSpPr>
          <p:cNvPr id="20" name="ZoneTexte 16"/>
          <p:cNvSpPr txBox="1"/>
          <p:nvPr/>
        </p:nvSpPr>
        <p:spPr>
          <a:xfrm>
            <a:off x="7067550" y="4733925"/>
            <a:ext cx="796925" cy="261938"/>
          </a:xfrm>
          <a:prstGeom prst="rect">
            <a:avLst/>
          </a:prstGeom>
          <a:noFill/>
        </p:spPr>
        <p:txBody>
          <a:bodyPr wrap="none">
            <a:spAutoFit/>
          </a:bodyPr>
          <a:lstStyle/>
          <a:p>
            <a:pPr>
              <a:defRPr/>
            </a:pPr>
            <a:r>
              <a:rPr lang="fr-FR" sz="1050" dirty="0">
                <a:latin typeface="Arial" charset="0"/>
                <a:ea typeface="ＭＳ Ｐゴシック" charset="0"/>
                <a:cs typeface="ＭＳ Ｐゴシック" charset="0"/>
              </a:rPr>
              <a:t>F-X Girod</a:t>
            </a:r>
          </a:p>
        </p:txBody>
      </p:sp>
      <p:pic>
        <p:nvPicPr>
          <p:cNvPr id="169997" name="Picture 28" descr="dvcs_bh"/>
          <p:cNvPicPr>
            <a:picLocks noChangeAspect="1" noChangeArrowheads="1"/>
          </p:cNvPicPr>
          <p:nvPr/>
        </p:nvPicPr>
        <p:blipFill>
          <a:blip r:embed="rId5">
            <a:extLst>
              <a:ext uri="{28A0092B-C50C-407E-A947-70E740481C1C}">
                <a14:useLocalDpi xmlns:a14="http://schemas.microsoft.com/office/drawing/2010/main" val="0"/>
              </a:ext>
            </a:extLst>
          </a:blip>
          <a:srcRect l="11514" t="5984" r="4051" b="59094"/>
          <a:stretch>
            <a:fillRect/>
          </a:stretch>
        </p:blipFill>
        <p:spPr bwMode="auto">
          <a:xfrm>
            <a:off x="228600" y="838200"/>
            <a:ext cx="3581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5DA13A1-057A-4B51-8488-916DB91C5938}" type="slidenum">
              <a:rPr lang="en-US" sz="1400"/>
              <a:pPr eaLnBrk="1" hangingPunct="1"/>
              <a:t>89</a:t>
            </a:fld>
            <a:endParaRPr 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ea typeface="ＭＳ Ｐゴシック" pitchFamily="34" charset="-128"/>
              </a:rPr>
              <a:t>Strangeness from SIDIS on Deuteron</a:t>
            </a:r>
          </a:p>
        </p:txBody>
      </p:sp>
      <p:sp>
        <p:nvSpPr>
          <p:cNvPr id="3174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3174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8B0C4A5-A667-4BFE-87C4-B46AD3560922}" type="slidenum">
              <a:rPr lang="en-US" sz="1400"/>
              <a:pPr eaLnBrk="1" hangingPunct="1"/>
              <a:t>9</a:t>
            </a:fld>
            <a:endParaRPr lang="en-US" sz="1400"/>
          </a:p>
        </p:txBody>
      </p:sp>
      <p:pic>
        <p:nvPicPr>
          <p:cNvPr id="31749" name="Picture 6" descr="Screen shot 2013-05-29 at 10.53.5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3" y="1549400"/>
            <a:ext cx="3582987"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p:cNvSpPr txBox="1">
            <a:spLocks noChangeArrowheads="1"/>
          </p:cNvSpPr>
          <p:nvPr/>
        </p:nvSpPr>
        <p:spPr bwMode="auto">
          <a:xfrm>
            <a:off x="677863" y="1320800"/>
            <a:ext cx="2903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Chang&amp;Peng,</a:t>
            </a:r>
            <a:r>
              <a:rPr lang="hu-HU" sz="1200"/>
              <a:t> Phys.Lett.B704:197,2011</a:t>
            </a:r>
            <a:r>
              <a:rPr lang="en-US" sz="1200"/>
              <a:t> </a:t>
            </a:r>
          </a:p>
        </p:txBody>
      </p:sp>
      <p:sp>
        <p:nvSpPr>
          <p:cNvPr id="31751" name="TextBox 8"/>
          <p:cNvSpPr txBox="1">
            <a:spLocks noChangeArrowheads="1"/>
          </p:cNvSpPr>
          <p:nvPr/>
        </p:nvSpPr>
        <p:spPr bwMode="auto">
          <a:xfrm>
            <a:off x="1897063" y="24638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Extrinsic(DGLAP) strangeness</a:t>
            </a:r>
          </a:p>
        </p:txBody>
      </p:sp>
      <p:sp>
        <p:nvSpPr>
          <p:cNvPr id="31752" name="TextBox 9"/>
          <p:cNvSpPr txBox="1">
            <a:spLocks noChangeArrowheads="1"/>
          </p:cNvSpPr>
          <p:nvPr/>
        </p:nvSpPr>
        <p:spPr bwMode="auto">
          <a:xfrm>
            <a:off x="2125663" y="33020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t>Intrinsic strangeness</a:t>
            </a:r>
          </a:p>
        </p:txBody>
      </p:sp>
      <p:sp>
        <p:nvSpPr>
          <p:cNvPr id="31753" name="Rectangle 10"/>
          <p:cNvSpPr>
            <a:spLocks noChangeArrowheads="1"/>
          </p:cNvSpPr>
          <p:nvPr/>
        </p:nvSpPr>
        <p:spPr bwMode="auto">
          <a:xfrm>
            <a:off x="304800" y="914400"/>
            <a:ext cx="525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two components of the nucleon sea?</a:t>
            </a:r>
          </a:p>
        </p:txBody>
      </p:sp>
      <p:grpSp>
        <p:nvGrpSpPr>
          <p:cNvPr id="2" name="Group 13"/>
          <p:cNvGrpSpPr>
            <a:grpSpLocks/>
          </p:cNvGrpSpPr>
          <p:nvPr/>
        </p:nvGrpSpPr>
        <p:grpSpPr bwMode="auto">
          <a:xfrm>
            <a:off x="1295400" y="1600200"/>
            <a:ext cx="7772400" cy="4103688"/>
            <a:chOff x="1295400" y="1600200"/>
            <a:chExt cx="7772400" cy="4104678"/>
          </a:xfrm>
        </p:grpSpPr>
        <p:pic>
          <p:nvPicPr>
            <p:cNvPr id="31756"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905000"/>
              <a:ext cx="47053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Rectangle 12"/>
            <p:cNvSpPr>
              <a:spLocks noChangeArrowheads="1"/>
            </p:cNvSpPr>
            <p:nvPr/>
          </p:nvSpPr>
          <p:spPr bwMode="auto">
            <a:xfrm>
              <a:off x="4495800" y="160020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1F497D"/>
                  </a:solidFill>
                  <a:latin typeface="Trebuchet MS" pitchFamily="34" charset="0"/>
                </a:rPr>
                <a:t>Strange parton distribution S(x) - revised</a:t>
              </a:r>
              <a:endParaRPr lang="en-US" sz="1600"/>
            </a:p>
          </p:txBody>
        </p:sp>
        <p:sp>
          <p:nvSpPr>
            <p:cNvPr id="31758" name="Rectangle 14"/>
            <p:cNvSpPr>
              <a:spLocks noChangeArrowheads="1"/>
            </p:cNvSpPr>
            <p:nvPr/>
          </p:nvSpPr>
          <p:spPr bwMode="auto">
            <a:xfrm>
              <a:off x="1295400" y="5181600"/>
              <a:ext cx="6934200" cy="523278"/>
            </a:xfrm>
            <a:prstGeom prst="rect">
              <a:avLst/>
            </a:prstGeom>
            <a:solidFill>
              <a:srgbClr val="FFFF00"/>
            </a:solidFill>
            <a:ln w="9525">
              <a:solidFill>
                <a:schemeClr val="tx1"/>
              </a:solidFill>
              <a:miter lim="800000"/>
              <a:headEnd/>
              <a:tailEnd/>
            </a:ln>
          </p:spPr>
          <p:txBody>
            <a:bodyPr>
              <a:spAutoFit/>
            </a:bodyPr>
            <a:lstStyle/>
            <a:p>
              <a:pPr marL="285750" indent="-285750">
                <a:buFontTx/>
                <a:buBlip>
                  <a:blip r:embed="rId5"/>
                </a:buBlip>
              </a:pPr>
              <a:r>
                <a:rPr lang="en-US" sz="1400"/>
                <a:t> S(x) is consistent with recent predictions of the NNPDF (arXiv: 1107.2652). </a:t>
              </a:r>
            </a:p>
            <a:p>
              <a:pPr marL="285750" indent="-285750">
                <a:buFontTx/>
                <a:buBlip>
                  <a:blip r:embed="rId5"/>
                </a:buBlip>
              </a:pPr>
              <a:r>
                <a:rPr lang="en-US" sz="1400"/>
                <a:t>The shape of S(x) makes extraction of intrinsic strangeness very challenging. </a:t>
              </a:r>
            </a:p>
          </p:txBody>
        </p:sp>
      </p:grpSp>
      <p:pic>
        <p:nvPicPr>
          <p:cNvPr id="31755" name="Picture 15"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914400"/>
            <a:ext cx="40386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8" descr="screenshot_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45624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Text Box 3"/>
          <p:cNvSpPr txBox="1">
            <a:spLocks noChangeArrowheads="1"/>
          </p:cNvSpPr>
          <p:nvPr/>
        </p:nvSpPr>
        <p:spPr bwMode="auto">
          <a:xfrm>
            <a:off x="2543175" y="147638"/>
            <a:ext cx="337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Exclusive </a:t>
            </a:r>
            <a:r>
              <a:rPr lang="en-US">
                <a:latin typeface="Symbol" pitchFamily="18" charset="2"/>
              </a:rPr>
              <a:t>p</a:t>
            </a:r>
            <a:r>
              <a:rPr lang="en-US" baseline="30000"/>
              <a:t>0</a:t>
            </a:r>
            <a:r>
              <a:rPr lang="en-US"/>
              <a:t> production  </a:t>
            </a:r>
          </a:p>
        </p:txBody>
      </p:sp>
      <p:pic>
        <p:nvPicPr>
          <p:cNvPr id="1720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25" descr="screenshot_1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990600"/>
            <a:ext cx="91440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26" descr="screenshot_1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5486400"/>
            <a:ext cx="3200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27" descr="screenshot_09.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839913"/>
            <a:ext cx="40386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0" name="Picture 29" descr="screenshot_0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3400" y="50292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1"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42250" y="1270000"/>
            <a:ext cx="13017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2" name="Slide Number Placeholder 9"/>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D910F71-DC93-42F2-86E2-61A9821AD902}" type="slidenum">
              <a:rPr lang="en-US" sz="1400"/>
              <a:pPr eaLnBrk="1" hangingPunct="1"/>
              <a:t>90</a:t>
            </a:fld>
            <a:endParaRPr lang="en-US" sz="1400"/>
          </a:p>
        </p:txBody>
      </p:sp>
      <p:sp>
        <p:nvSpPr>
          <p:cNvPr id="172043" name="Footer Placeholder 10"/>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2" name="Oval 11"/>
          <p:cNvSpPr>
            <a:spLocks noChangeArrowheads="1"/>
          </p:cNvSpPr>
          <p:nvPr/>
        </p:nvSpPr>
        <p:spPr bwMode="auto">
          <a:xfrm>
            <a:off x="1447800" y="5334000"/>
            <a:ext cx="457200" cy="457200"/>
          </a:xfrm>
          <a:prstGeom prst="ellipse">
            <a:avLst/>
          </a:prstGeom>
          <a:noFill/>
          <a:ln w="952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cxnSp>
        <p:nvCxnSpPr>
          <p:cNvPr id="13" name="Straight Connector 12"/>
          <p:cNvCxnSpPr>
            <a:cxnSpLocks noChangeShapeType="1"/>
          </p:cNvCxnSpPr>
          <p:nvPr/>
        </p:nvCxnSpPr>
        <p:spPr bwMode="auto">
          <a:xfrm rot="5400000" flipH="1" flipV="1">
            <a:off x="1790700" y="4457700"/>
            <a:ext cx="1066800" cy="8382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2046" name="Text Box 9"/>
          <p:cNvSpPr txBox="1">
            <a:spLocks noChangeArrowheads="1"/>
          </p:cNvSpPr>
          <p:nvPr/>
        </p:nvSpPr>
        <p:spPr bwMode="auto">
          <a:xfrm>
            <a:off x="2209800" y="5943600"/>
            <a:ext cx="2819400" cy="338138"/>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Transverse photon matters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228600"/>
            <a:ext cx="8229600" cy="563563"/>
          </a:xfrm>
        </p:spPr>
        <p:txBody>
          <a:bodyPr/>
          <a:lstStyle/>
          <a:p>
            <a:r>
              <a:rPr lang="en-US" sz="2800" b="1" smtClean="0">
                <a:ea typeface="ＭＳ Ｐゴシック" pitchFamily="34" charset="-128"/>
              </a:rPr>
              <a:t>The Multi-Hall SIDIS Program at 12 GeV</a:t>
            </a:r>
            <a:r>
              <a:rPr lang="en-US" smtClean="0">
                <a:ea typeface="ＭＳ Ｐゴシック" pitchFamily="34" charset="-128"/>
              </a:rPr>
              <a:t/>
            </a:r>
            <a:br>
              <a:rPr lang="en-US" smtClean="0">
                <a:ea typeface="ＭＳ Ｐゴシック" pitchFamily="34" charset="-128"/>
              </a:rPr>
            </a:br>
            <a:endParaRPr lang="en-US" smtClean="0">
              <a:ea typeface="ＭＳ Ｐゴシック" pitchFamily="34" charset="-128"/>
            </a:endParaRPr>
          </a:p>
        </p:txBody>
      </p:sp>
      <p:sp>
        <p:nvSpPr>
          <p:cNvPr id="17408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8007BCD-038E-4D2E-8D3A-C0863C0B99D3}" type="slidenum">
              <a:rPr lang="en-US" sz="1400"/>
              <a:pPr eaLnBrk="1" hangingPunct="1"/>
              <a:t>91</a:t>
            </a:fld>
            <a:endParaRPr lang="en-US" sz="1400"/>
          </a:p>
        </p:txBody>
      </p:sp>
      <p:sp>
        <p:nvSpPr>
          <p:cNvPr id="174084" name="Rectangle 7"/>
          <p:cNvSpPr>
            <a:spLocks noChangeArrowheads="1"/>
          </p:cNvSpPr>
          <p:nvPr/>
        </p:nvSpPr>
        <p:spPr bwMode="auto">
          <a:xfrm>
            <a:off x="152400" y="838200"/>
            <a:ext cx="8991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i="1"/>
              <a:t>M. Aghasyan, K. Allada, H. Avakian, F. Benmokhtar, E. Cisbani, J-P. Chen, M. Contalbrigo,           D. Dutta, R. Ent, D. Gaskell, H. Gao, K. Griffioen, K. Hafidi, J. Huang, X. Jiang, K. Joo,                  N. Kalantarians, Z-E. Meziani, M. Mirazita, H. Mkrtchyan, L.L. Pappalardo, A. Prokudin,                A. Puckett, P. Rossi, X. Qian, Y. Qiang, B. Wojtsekhowski</a:t>
            </a:r>
          </a:p>
          <a:p>
            <a:r>
              <a:rPr lang="en-US" sz="1600" i="1"/>
              <a:t>                                  for the Jlab SIDIS working group </a:t>
            </a:r>
            <a:r>
              <a:rPr lang="en-US" sz="1600"/>
              <a:t> </a:t>
            </a:r>
          </a:p>
        </p:txBody>
      </p:sp>
      <p:sp>
        <p:nvSpPr>
          <p:cNvPr id="174085" name="Rectangle 9"/>
          <p:cNvSpPr>
            <a:spLocks noChangeArrowheads="1"/>
          </p:cNvSpPr>
          <p:nvPr/>
        </p:nvSpPr>
        <p:spPr bwMode="auto">
          <a:xfrm>
            <a:off x="228600" y="2286000"/>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chemeClr val="accent2"/>
                </a:solidFill>
              </a:rPr>
              <a:t>The complete mapping of the multi-dimensional SIDIS phase space will allow a comprehensive study of the TMDs and the transition to the perturbative regime.</a:t>
            </a:r>
          </a:p>
          <a:p>
            <a:endParaRPr lang="en-US" sz="1800"/>
          </a:p>
          <a:p>
            <a:r>
              <a:rPr lang="en-US" sz="1800"/>
              <a:t> </a:t>
            </a:r>
            <a:r>
              <a:rPr lang="en-US" sz="1800" u="sng"/>
              <a:t>Flavor separation </a:t>
            </a:r>
            <a:r>
              <a:rPr lang="en-US" sz="1800"/>
              <a:t>will be possible by the use of different target nucleons and the detection of final state hadrons. </a:t>
            </a:r>
          </a:p>
          <a:p>
            <a:endParaRPr lang="en-US" sz="1800"/>
          </a:p>
          <a:p>
            <a:r>
              <a:rPr lang="en-US" sz="1800" u="sng"/>
              <a:t>Measurements with pions and kaons</a:t>
            </a:r>
            <a:r>
              <a:rPr lang="en-US" sz="1800"/>
              <a:t> in the final state will also provide important information on the hadronization mechanism in general and on the role of spin-orbit correlations in the fragmentation in particular. </a:t>
            </a:r>
          </a:p>
          <a:p>
            <a:endParaRPr lang="en-US" sz="1800"/>
          </a:p>
          <a:p>
            <a:r>
              <a:rPr lang="en-US" sz="1800" u="sng"/>
              <a:t>Higher-twist effects </a:t>
            </a:r>
            <a:r>
              <a:rPr lang="en-US" sz="1800"/>
              <a:t>will be present in both TMDs and fragmentation processes due to the still relatively low Q</a:t>
            </a:r>
            <a:r>
              <a:rPr lang="en-US" sz="1800" baseline="30000"/>
              <a:t>2</a:t>
            </a:r>
            <a:r>
              <a:rPr lang="en-US" sz="1800"/>
              <a:t> range accessible at JLab, and can apart from contributing to leading-twist observables also lead to observable asymmetries vanishing at leading twist. These are worth studying in themselves and provide important information on quark-gluon correlations.</a:t>
            </a:r>
          </a:p>
          <a:p>
            <a:pPr>
              <a:buFont typeface="Arial" pitchFamily="34" charset="0"/>
              <a:buChar char="•"/>
            </a:pPr>
            <a:endParaRPr lang="en-US" sz="1800"/>
          </a:p>
          <a:p>
            <a:endParaRPr lang="en-US" sz="1800"/>
          </a:p>
        </p:txBody>
      </p:sp>
      <p:sp>
        <p:nvSpPr>
          <p:cNvPr id="174086" name="Footer Placeholder 6"/>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endParaRPr lang="it-IT" smtClean="0">
              <a:ea typeface="ＭＳ Ｐゴシック" pitchFamily="34" charset="-128"/>
            </a:endParaRPr>
          </a:p>
        </p:txBody>
      </p:sp>
      <p:sp>
        <p:nvSpPr>
          <p:cNvPr id="17510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7510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B37F770-8730-481C-92AA-F6C72301A1A2}" type="slidenum">
              <a:rPr lang="en-US" sz="1400"/>
              <a:pPr eaLnBrk="1" hangingPunct="1"/>
              <a:t>92</a:t>
            </a:fld>
            <a:endParaRPr lang="en-US" sz="1400"/>
          </a:p>
        </p:txBody>
      </p:sp>
      <p:pic>
        <p:nvPicPr>
          <p:cNvPr id="175109" name="Picture 5" descr="screenshot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Picture 8" descr="screenshot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r>
              <a:rPr lang="en-US" smtClean="0">
                <a:ea typeface="ＭＳ Ｐゴシック" pitchFamily="34" charset="-128"/>
              </a:rPr>
              <a:t>DVCS with CLAS12 transverse target</a:t>
            </a:r>
          </a:p>
        </p:txBody>
      </p:sp>
      <p:sp>
        <p:nvSpPr>
          <p:cNvPr id="176131"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pic>
        <p:nvPicPr>
          <p:cNvPr id="176132" name="Picture 6" descr="Screen shot 2012-02-08 at 9.28.3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990600"/>
            <a:ext cx="54102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7" descr="Screen shot 2012-02-08 at 9.30.1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74015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9" descr="screenshot_3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3581400"/>
            <a:ext cx="35099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noChangeShapeType="1"/>
          </p:cNvCxnSpPr>
          <p:nvPr/>
        </p:nvCxnSpPr>
        <p:spPr bwMode="auto">
          <a:xfrm rot="5400000" flipH="1" flipV="1">
            <a:off x="1845469" y="2802731"/>
            <a:ext cx="838200" cy="719138"/>
          </a:xfrm>
          <a:prstGeom prst="line">
            <a:avLst/>
          </a:prstGeom>
          <a:noFill/>
          <a:ln w="381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6136" name="Rectangle 12"/>
          <p:cNvSpPr>
            <a:spLocks noChangeArrowheads="1"/>
          </p:cNvSpPr>
          <p:nvPr/>
        </p:nvSpPr>
        <p:spPr bwMode="auto">
          <a:xfrm>
            <a:off x="3276600" y="4953000"/>
            <a:ext cx="54864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t>The Q</a:t>
            </a:r>
            <a:r>
              <a:rPr lang="en-US" sz="1800" baseline="30000"/>
              <a:t>2</a:t>
            </a:r>
            <a:r>
              <a:rPr lang="en-US" sz="1800"/>
              <a:t>, xB, and t dependences</a:t>
            </a:r>
          </a:p>
          <a:p>
            <a:r>
              <a:rPr lang="en-US" sz="1800"/>
              <a:t>of the DVCS single and double asymmetries will be studied in a wide range of kinematics.</a:t>
            </a:r>
          </a:p>
          <a:p>
            <a:r>
              <a:rPr lang="en-US" sz="1800"/>
              <a:t>Demonstrate capabilities to reconstruct protons</a:t>
            </a:r>
          </a:p>
        </p:txBody>
      </p:sp>
      <p:sp>
        <p:nvSpPr>
          <p:cNvPr id="176137" name="Slide Number Placeholder 8"/>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45CFB1F-2968-4135-B09A-C12DC09825A1}" type="slidenum">
              <a:rPr lang="en-US" sz="1400"/>
              <a:pPr eaLnBrk="1" hangingPunct="1"/>
              <a:t>93</a:t>
            </a:fld>
            <a:endParaRPr lang="en-US" sz="1400"/>
          </a:p>
        </p:txBody>
      </p:sp>
      <p:pic>
        <p:nvPicPr>
          <p:cNvPr id="176138" name="Picture 1" descr="Screen shot 2013-05-20 at 11.21.52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791200"/>
            <a:ext cx="14478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Box 3"/>
          <p:cNvSpPr txBox="1">
            <a:spLocks noChangeArrowheads="1"/>
          </p:cNvSpPr>
          <p:nvPr/>
        </p:nvSpPr>
        <p:spPr bwMode="auto">
          <a:xfrm>
            <a:off x="1331913" y="188913"/>
            <a:ext cx="63515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800"/>
              <a:t>Extraction of GPDS from CLAS12 data</a:t>
            </a:r>
          </a:p>
        </p:txBody>
      </p:sp>
      <p:sp>
        <p:nvSpPr>
          <p:cNvPr id="177155" name="Rectangle 5"/>
          <p:cNvSpPr>
            <a:spLocks noChangeArrowheads="1"/>
          </p:cNvSpPr>
          <p:nvPr/>
        </p:nvSpPr>
        <p:spPr bwMode="auto">
          <a:xfrm>
            <a:off x="4876800" y="862013"/>
            <a:ext cx="4267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fit the  BSA (A_z0) + lTSA (A_0z) + tTSA (A_0x+A_0y) + double asymmetries (A_zz+A_zx+A_zy) with </a:t>
            </a:r>
            <a:r>
              <a:rPr lang="ja-JP" altLang="en-US" sz="1400"/>
              <a:t>“</a:t>
            </a:r>
            <a:r>
              <a:rPr lang="en-US" altLang="ja-JP" sz="1400"/>
              <a:t>REALISTIC</a:t>
            </a:r>
            <a:r>
              <a:rPr lang="ja-JP" altLang="en-US" sz="1400"/>
              <a:t>”</a:t>
            </a:r>
            <a:r>
              <a:rPr lang="en-US" altLang="ja-JP" sz="1400"/>
              <a:t> resolutions</a:t>
            </a:r>
            <a:endParaRPr lang="en-US" sz="1400"/>
          </a:p>
        </p:txBody>
      </p:sp>
      <p:sp>
        <p:nvSpPr>
          <p:cNvPr id="177156" name="TextBox 13"/>
          <p:cNvSpPr txBox="1">
            <a:spLocks noChangeArrowheads="1"/>
          </p:cNvSpPr>
          <p:nvPr/>
        </p:nvSpPr>
        <p:spPr bwMode="auto">
          <a:xfrm>
            <a:off x="1295400" y="5830888"/>
            <a:ext cx="7620000" cy="646112"/>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The full set of  Compton Form Factors (CFFs) can be reconstructed, using the full set of single and double spin asymmetries </a:t>
            </a:r>
            <a:endParaRPr lang="en-US" sz="1800" baseline="-25000"/>
          </a:p>
        </p:txBody>
      </p:sp>
      <p:pic>
        <p:nvPicPr>
          <p:cNvPr id="17715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66294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Footer Placeholder 6"/>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grpSp>
        <p:nvGrpSpPr>
          <p:cNvPr id="177159" name="Group 58"/>
          <p:cNvGrpSpPr>
            <a:grpSpLocks/>
          </p:cNvGrpSpPr>
          <p:nvPr/>
        </p:nvGrpSpPr>
        <p:grpSpPr bwMode="auto">
          <a:xfrm>
            <a:off x="0" y="990600"/>
            <a:ext cx="4784725" cy="492125"/>
            <a:chOff x="-182" y="1584"/>
            <a:chExt cx="2976" cy="522"/>
          </a:xfrm>
        </p:grpSpPr>
        <p:sp>
          <p:nvSpPr>
            <p:cNvPr id="177162" name="Rectangle 53"/>
            <p:cNvSpPr>
              <a:spLocks noChangeArrowheads="1"/>
            </p:cNvSpPr>
            <p:nvPr/>
          </p:nvSpPr>
          <p:spPr bwMode="auto">
            <a:xfrm>
              <a:off x="-182" y="1584"/>
              <a:ext cx="2976" cy="52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762000" eaLnBrk="0" hangingPunct="0"/>
              <a:r>
                <a:rPr lang="fr-FR" sz="2600" b="1">
                  <a:solidFill>
                    <a:schemeClr val="accent2"/>
                  </a:solidFill>
                  <a:latin typeface="Times New Roman" pitchFamily="18" charset="0"/>
                </a:rPr>
                <a:t>Obs=Amp(DVCS+BH)      </a:t>
              </a:r>
              <a:r>
                <a:rPr lang="fr-FR" sz="2600" b="1">
                  <a:solidFill>
                    <a:srgbClr val="F91C17"/>
                  </a:solidFill>
                  <a:latin typeface="Times New Roman" pitchFamily="18" charset="0"/>
                </a:rPr>
                <a:t>CFFs</a:t>
              </a:r>
            </a:p>
          </p:txBody>
        </p:sp>
        <p:sp>
          <p:nvSpPr>
            <p:cNvPr id="177163" name="AutoShape 56"/>
            <p:cNvSpPr>
              <a:spLocks noChangeArrowheads="1"/>
            </p:cNvSpPr>
            <p:nvPr/>
          </p:nvSpPr>
          <p:spPr bwMode="auto">
            <a:xfrm>
              <a:off x="1951" y="1745"/>
              <a:ext cx="182" cy="182"/>
            </a:xfrm>
            <a:prstGeom prst="flowChartSummingJunction">
              <a:avLst/>
            </a:prstGeom>
            <a:solidFill>
              <a:schemeClr val="bg1"/>
            </a:solidFill>
            <a:ln w="9525">
              <a:solidFill>
                <a:schemeClr val="tx1"/>
              </a:solidFill>
              <a:round/>
              <a:headEnd/>
              <a:tailEnd/>
            </a:ln>
          </p:spPr>
          <p:txBody>
            <a:bodyPr wrap="none" anchor="ctr"/>
            <a:lstStyle/>
            <a:p>
              <a:endParaRPr lang="it-IT" sz="1800"/>
            </a:p>
          </p:txBody>
        </p:sp>
      </p:grpSp>
      <p:sp>
        <p:nvSpPr>
          <p:cNvPr id="177160" name="TextBox 9"/>
          <p:cNvSpPr txBox="1">
            <a:spLocks noChangeArrowheads="1"/>
          </p:cNvSpPr>
          <p:nvPr/>
        </p:nvSpPr>
        <p:spPr bwMode="auto">
          <a:xfrm>
            <a:off x="0" y="1752600"/>
            <a:ext cx="1173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M. Guidal</a:t>
            </a:r>
          </a:p>
        </p:txBody>
      </p:sp>
      <p:sp>
        <p:nvSpPr>
          <p:cNvPr id="177161" name="Slide Number Placeholder 10"/>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CF28643-31A4-4646-9FB6-1AEA64B22BDA}" type="slidenum">
              <a:rPr lang="en-US" sz="1400"/>
              <a:pPr eaLnBrk="1" hangingPunct="1"/>
              <a:t>94</a:t>
            </a:fld>
            <a:endParaRPr lang="en-US"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9" name="Picture 11" descr="screenshot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572000"/>
            <a:ext cx="27114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7818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B5455EE-E515-4D68-A1C8-CF561326DEB1}" type="slidenum">
              <a:rPr lang="en-US" sz="1400"/>
              <a:pPr eaLnBrk="1" hangingPunct="1"/>
              <a:t>95</a:t>
            </a:fld>
            <a:endParaRPr lang="en-US" sz="1400"/>
          </a:p>
        </p:txBody>
      </p:sp>
      <p:sp>
        <p:nvSpPr>
          <p:cNvPr id="8" name="Title 26"/>
          <p:cNvSpPr txBox="1">
            <a:spLocks/>
          </p:cNvSpPr>
          <p:nvPr/>
        </p:nvSpPr>
        <p:spPr bwMode="auto">
          <a:xfrm>
            <a:off x="457200" y="152400"/>
            <a:ext cx="8229600" cy="457200"/>
          </a:xfrm>
          <a:prstGeom prst="rect">
            <a:avLst/>
          </a:prstGeom>
          <a:noFill/>
          <a:ln w="9525">
            <a:noFill/>
            <a:miter lim="800000"/>
            <a:headEnd/>
            <a:tailEnd/>
          </a:ln>
        </p:spPr>
        <p:txBody>
          <a:bodyPr anchor="ctr"/>
          <a:lstStyle/>
          <a:p>
            <a:pPr algn="ctr">
              <a:defRPr/>
            </a:pPr>
            <a:r>
              <a:rPr lang="en-US" sz="3600" kern="0" dirty="0" err="1">
                <a:solidFill>
                  <a:schemeClr val="tx2"/>
                </a:solidFill>
                <a:latin typeface="+mj-lt"/>
                <a:ea typeface="ＭＳ Ｐゴシック" charset="-128"/>
                <a:cs typeface="ＭＳ Ｐゴシック" charset="-128"/>
              </a:rPr>
              <a:t>Sivers</a:t>
            </a:r>
            <a:r>
              <a:rPr lang="en-US" sz="3600" kern="0" dirty="0">
                <a:solidFill>
                  <a:schemeClr val="tx2"/>
                </a:solidFill>
                <a:latin typeface="+mj-lt"/>
                <a:ea typeface="ＭＳ Ｐゴシック" charset="-128"/>
                <a:cs typeface="ＭＳ Ｐゴシック" charset="-128"/>
              </a:rPr>
              <a:t> TMD evolution </a:t>
            </a:r>
          </a:p>
        </p:txBody>
      </p:sp>
      <p:sp>
        <p:nvSpPr>
          <p:cNvPr id="178183" name="TextBox 8"/>
          <p:cNvSpPr txBox="1">
            <a:spLocks noChangeArrowheads="1"/>
          </p:cNvSpPr>
          <p:nvPr/>
        </p:nvSpPr>
        <p:spPr bwMode="auto">
          <a:xfrm>
            <a:off x="533400" y="5562600"/>
            <a:ext cx="5486400" cy="584200"/>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t>Comparison of JLab12 data with HERMES and COMPASS will pin down the Q</a:t>
            </a:r>
            <a:r>
              <a:rPr lang="en-US" sz="1600" baseline="30000"/>
              <a:t>2</a:t>
            </a:r>
            <a:r>
              <a:rPr lang="en-US" sz="1600"/>
              <a:t> evolution of Sivers asymmetry.</a:t>
            </a:r>
          </a:p>
        </p:txBody>
      </p:sp>
      <p:pic>
        <p:nvPicPr>
          <p:cNvPr id="178184" name="Picture 2" descr="Screen shot 2012-06-01 at 11.39.01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614488"/>
            <a:ext cx="4243388"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3" descr="Screen shot 2012-06-01 at 1.07.21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828800"/>
            <a:ext cx="44910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Rectangle 4"/>
          <p:cNvSpPr>
            <a:spLocks noChangeArrowheads="1"/>
          </p:cNvSpPr>
          <p:nvPr/>
        </p:nvSpPr>
        <p:spPr bwMode="auto">
          <a:xfrm>
            <a:off x="533400" y="4440238"/>
            <a:ext cx="45720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	</a:t>
            </a:r>
          </a:p>
          <a:p>
            <a:r>
              <a:rPr lang="en-US" sz="1400"/>
              <a:t>TMD Evolution may explain existing differences between HERMES and COMPASS </a:t>
            </a:r>
            <a:r>
              <a:rPr lang="en-US" sz="1800"/>
              <a:t>.</a:t>
            </a:r>
          </a:p>
          <a:p>
            <a:r>
              <a:rPr lang="en-US" sz="1200"/>
              <a:t> Aybat, Prokudin &amp; Rogers : arXiv:1112.4423 </a:t>
            </a:r>
          </a:p>
        </p:txBody>
      </p:sp>
      <p:sp>
        <p:nvSpPr>
          <p:cNvPr id="178187" name="Rectangle 1"/>
          <p:cNvSpPr>
            <a:spLocks noChangeArrowheads="1"/>
          </p:cNvSpPr>
          <p:nvPr/>
        </p:nvSpPr>
        <p:spPr bwMode="auto">
          <a:xfrm>
            <a:off x="5562600" y="1811338"/>
            <a:ext cx="165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000000"/>
                </a:solidFill>
              </a:rPr>
              <a:t>Aybat, Prokudin &amp; Rogers </a:t>
            </a:r>
            <a:endParaRPr lang="en-US" sz="1000"/>
          </a:p>
        </p:txBody>
      </p:sp>
      <p:sp>
        <p:nvSpPr>
          <p:cNvPr id="178188" name="Rectangle 10"/>
          <p:cNvSpPr>
            <a:spLocks noChangeArrowheads="1"/>
          </p:cNvSpPr>
          <p:nvPr/>
        </p:nvSpPr>
        <p:spPr bwMode="auto">
          <a:xfrm>
            <a:off x="7696200" y="1825625"/>
            <a:ext cx="109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C12-11-111 </a:t>
            </a:r>
          </a:p>
        </p:txBody>
      </p:sp>
      <p:graphicFrame>
        <p:nvGraphicFramePr>
          <p:cNvPr id="178178" name="Object 2"/>
          <p:cNvGraphicFramePr>
            <a:graphicFrameLocks noChangeAspect="1"/>
          </p:cNvGraphicFramePr>
          <p:nvPr/>
        </p:nvGraphicFramePr>
        <p:xfrm>
          <a:off x="0" y="1620838"/>
          <a:ext cx="303213" cy="309562"/>
        </p:xfrm>
        <a:graphic>
          <a:graphicData uri="http://schemas.openxmlformats.org/presentationml/2006/ole">
            <mc:AlternateContent xmlns:mc="http://schemas.openxmlformats.org/markup-compatibility/2006">
              <mc:Choice xmlns:v="urn:schemas-microsoft-com:vml" Requires="v">
                <p:oleObj spid="_x0000_s178195" name="Equation" r:id="rId7" imgW="317280" imgH="317280" progId="">
                  <p:embed/>
                </p:oleObj>
              </mc:Choice>
              <mc:Fallback>
                <p:oleObj name="Equation" r:id="rId7" imgW="317280" imgH="317280" progId="">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620838"/>
                        <a:ext cx="303213" cy="309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78189" name="Picture 14" descr="2008-11-23_08-29-43-1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914400"/>
            <a:ext cx="1752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90" name="Picture 15" descr="2008-11-23_08-30-38-85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200" y="914400"/>
            <a:ext cx="12954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91" name="Text Box 16"/>
          <p:cNvSpPr txBox="1">
            <a:spLocks noChangeArrowheads="1"/>
          </p:cNvSpPr>
          <p:nvPr/>
        </p:nvSpPr>
        <p:spPr bwMode="auto">
          <a:xfrm>
            <a:off x="152400" y="12954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SIDIS</a:t>
            </a:r>
          </a:p>
        </p:txBody>
      </p:sp>
      <p:sp>
        <p:nvSpPr>
          <p:cNvPr id="178192" name="Text Box 17"/>
          <p:cNvSpPr txBox="1">
            <a:spLocks noChangeArrowheads="1"/>
          </p:cNvSpPr>
          <p:nvPr/>
        </p:nvSpPr>
        <p:spPr bwMode="auto">
          <a:xfrm>
            <a:off x="3968750" y="114300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Drell-Yan</a:t>
            </a:r>
          </a:p>
        </p:txBody>
      </p:sp>
      <p:pic>
        <p:nvPicPr>
          <p:cNvPr id="178193" name="Picture 18" descr="txp_fig"/>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1620838" y="1371600"/>
            <a:ext cx="1731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Content Placeholder 6" descr="screenshot_2.jpg"/>
          <p:cNvPicPr>
            <a:picLocks noGrp="1" noChangeAspect="1"/>
          </p:cNvPicPr>
          <p:nvPr>
            <p:ph idx="1"/>
          </p:nvPr>
        </p:nvPicPr>
        <p:blipFill>
          <a:blip r:embed="rId2">
            <a:extLst>
              <a:ext uri="{28A0092B-C50C-407E-A947-70E740481C1C}">
                <a14:useLocalDpi xmlns:a14="http://schemas.microsoft.com/office/drawing/2010/main" val="0"/>
              </a:ext>
            </a:extLst>
          </a:blip>
          <a:srcRect t="-1317" b="-1317"/>
          <a:stretch>
            <a:fillRect/>
          </a:stretch>
        </p:blipFill>
        <p:spPr>
          <a:xfrm>
            <a:off x="152400" y="990600"/>
            <a:ext cx="8001000" cy="5410200"/>
          </a:xfrm>
        </p:spPr>
      </p:pic>
      <p:sp>
        <p:nvSpPr>
          <p:cNvPr id="17920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7920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5C4DA6C-7FD3-4DFD-A4A4-CEB6168AA68B}" type="slidenum">
              <a:rPr lang="en-US" sz="1400"/>
              <a:pPr eaLnBrk="1" hangingPunct="1"/>
              <a:t>96</a:t>
            </a:fld>
            <a:endParaRPr lang="en-US" sz="1400"/>
          </a:p>
        </p:txBody>
      </p:sp>
      <p:pic>
        <p:nvPicPr>
          <p:cNvPr id="17920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7630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8" descr="screenshot_3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838200"/>
            <a:ext cx="32004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r>
              <a:rPr lang="en-US" smtClean="0">
                <a:ea typeface="ＭＳ Ｐゴシック" pitchFamily="34" charset="-128"/>
              </a:rPr>
              <a:t>Dihadron asymmetries in SIDIS and pp</a:t>
            </a:r>
          </a:p>
        </p:txBody>
      </p:sp>
      <p:pic>
        <p:nvPicPr>
          <p:cNvPr id="18022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690" r="8478"/>
          <a:stretch>
            <a:fillRect/>
          </a:stretch>
        </p:blipFill>
        <p:spPr bwMode="auto">
          <a:xfrm>
            <a:off x="5029200" y="3657600"/>
            <a:ext cx="4114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t="4077" r="3154"/>
          <a:stretch>
            <a:fillRect/>
          </a:stretch>
        </p:blipFill>
        <p:spPr bwMode="auto">
          <a:xfrm>
            <a:off x="5353050" y="838200"/>
            <a:ext cx="3562350" cy="2514600"/>
          </a:xfrm>
          <a:prstGeom prst="rect">
            <a:avLst/>
          </a:prstGeom>
          <a:noFill/>
          <a:ln w="9525">
            <a:solidFill>
              <a:schemeClr val="tx1"/>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180229" name="Rectangle 10"/>
          <p:cNvSpPr>
            <a:spLocks noChangeArrowheads="1"/>
          </p:cNvSpPr>
          <p:nvPr/>
        </p:nvSpPr>
        <p:spPr bwMode="auto">
          <a:xfrm>
            <a:off x="6096000" y="2895600"/>
            <a:ext cx="268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574675" indent="-574675">
              <a:spcAft>
                <a:spcPts val="1200"/>
              </a:spcAft>
              <a:buClr>
                <a:schemeClr val="bg1"/>
              </a:buClr>
              <a:buFont typeface="Wingdings" pitchFamily="2" charset="2"/>
              <a:buChar char="v"/>
            </a:pPr>
            <a:r>
              <a:rPr lang="en-US" sz="1200">
                <a:solidFill>
                  <a:srgbClr val="0070C0"/>
                </a:solidFill>
              </a:rPr>
              <a:t>Analysis of 2012 is on-going</a:t>
            </a:r>
          </a:p>
        </p:txBody>
      </p:sp>
      <p:pic>
        <p:nvPicPr>
          <p:cNvPr id="180230" name="Picture 11" descr="Screen shot 2013-05-27 at 1.33.4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51816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1" name="Picture 15" descr="Screen shot 2013-05-27 at 2.31.36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962400"/>
            <a:ext cx="2819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2" name="Picture 16" descr="Screen shot 2013-05-27 at 2.36.09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038600"/>
            <a:ext cx="27432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533400" y="1600200"/>
            <a:ext cx="1600200" cy="1600200"/>
          </a:xfrm>
          <a:prstGeom prst="rect">
            <a:avLst/>
          </a:prstGeom>
          <a:noFill/>
          <a:ln w="381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cxnSp>
        <p:nvCxnSpPr>
          <p:cNvPr id="20" name="Straight Connector 19"/>
          <p:cNvCxnSpPr>
            <a:cxnSpLocks noChangeShapeType="1"/>
          </p:cNvCxnSpPr>
          <p:nvPr/>
        </p:nvCxnSpPr>
        <p:spPr bwMode="auto">
          <a:xfrm rot="5400000">
            <a:off x="876301" y="3467100"/>
            <a:ext cx="381000" cy="3175"/>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0235" name="TextBox 20"/>
          <p:cNvSpPr txBox="1">
            <a:spLocks noChangeArrowheads="1"/>
          </p:cNvSpPr>
          <p:nvPr/>
        </p:nvSpPr>
        <p:spPr bwMode="auto">
          <a:xfrm>
            <a:off x="457200" y="3657600"/>
            <a:ext cx="2325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Defined by the transversity</a:t>
            </a:r>
          </a:p>
        </p:txBody>
      </p:sp>
      <p:sp>
        <p:nvSpPr>
          <p:cNvPr id="180236" name="TextBox 21"/>
          <p:cNvSpPr txBox="1">
            <a:spLocks noChangeArrowheads="1"/>
          </p:cNvSpPr>
          <p:nvPr/>
        </p:nvSpPr>
        <p:spPr bwMode="auto">
          <a:xfrm>
            <a:off x="381000" y="4343400"/>
            <a:ext cx="104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t>A. Courtoy</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8125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9B93829-A5F1-4197-8293-8E5759D58A7F}" type="slidenum">
              <a:rPr lang="en-US" sz="1400"/>
              <a:pPr eaLnBrk="1" hangingPunct="1"/>
              <a:t>98</a:t>
            </a:fld>
            <a:endParaRPr lang="en-US" sz="1400"/>
          </a:p>
        </p:txBody>
      </p:sp>
      <p:sp>
        <p:nvSpPr>
          <p:cNvPr id="181252" name="Rectangle 2"/>
          <p:cNvSpPr>
            <a:spLocks noGrp="1" noChangeArrowheads="1"/>
          </p:cNvSpPr>
          <p:nvPr>
            <p:ph type="title"/>
          </p:nvPr>
        </p:nvSpPr>
        <p:spPr>
          <a:xfrm>
            <a:off x="685800" y="3048000"/>
            <a:ext cx="7772400" cy="762000"/>
          </a:xfrm>
        </p:spPr>
        <p:txBody>
          <a:bodyPr/>
          <a:lstStyle/>
          <a:p>
            <a:pPr eaLnBrk="1" hangingPunct="1"/>
            <a:r>
              <a:rPr lang="en-US" smtClean="0">
                <a:ea typeface="ＭＳ Ｐゴシック" pitchFamily="34" charset="-128"/>
              </a:rPr>
              <a:t>Support slides….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ooter Placeholder 3"/>
          <p:cNvSpPr>
            <a:spLocks noGrp="1"/>
          </p:cNvSpPr>
          <p:nvPr>
            <p:ph type="ftr" sz="quarter" idx="10"/>
          </p:nvPr>
        </p:nvSpPr>
        <p:spPr>
          <a:xfrm>
            <a:off x="3124200" y="6565900"/>
            <a:ext cx="33528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smtClean="0"/>
              <a:t>H. Avakian, INPC,  June 3</a:t>
            </a:r>
          </a:p>
        </p:txBody>
      </p:sp>
      <p:sp>
        <p:nvSpPr>
          <p:cNvPr id="183299" name="Slide Number Placeholder 4"/>
          <p:cNvSpPr>
            <a:spLocks noGrp="1"/>
          </p:cNvSpPr>
          <p:nvPr>
            <p:ph type="sldNum" sz="quarter" idx="11"/>
          </p:nvPr>
        </p:nvSpPr>
        <p:spPr>
          <a:xfrm>
            <a:off x="8382000" y="6464300"/>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3FB9D3C-F170-4149-AC52-3F9B20265CE7}" type="slidenum">
              <a:rPr lang="en-US" sz="1400"/>
              <a:pPr eaLnBrk="1" hangingPunct="1"/>
              <a:t>99</a:t>
            </a:fld>
            <a:endParaRPr lang="en-US" sz="1400"/>
          </a:p>
        </p:txBody>
      </p:sp>
      <p:sp>
        <p:nvSpPr>
          <p:cNvPr id="183300" name="Rectangle 2"/>
          <p:cNvSpPr>
            <a:spLocks noGrp="1" noChangeArrowheads="1"/>
          </p:cNvSpPr>
          <p:nvPr>
            <p:ph type="title"/>
          </p:nvPr>
        </p:nvSpPr>
        <p:spPr/>
        <p:txBody>
          <a:bodyPr/>
          <a:lstStyle/>
          <a:p>
            <a:pPr eaLnBrk="1" hangingPunct="1"/>
            <a:r>
              <a:rPr lang="en-US" sz="3200" smtClean="0">
                <a:ea typeface="ＭＳ Ｐゴシック" pitchFamily="34" charset="-128"/>
              </a:rPr>
              <a:t>Model predictions for higher twists</a:t>
            </a:r>
          </a:p>
        </p:txBody>
      </p:sp>
      <p:pic>
        <p:nvPicPr>
          <p:cNvPr id="18330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09650"/>
            <a:ext cx="8799513"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302" name="Group 134"/>
          <p:cNvGrpSpPr>
            <a:grpSpLocks/>
          </p:cNvGrpSpPr>
          <p:nvPr/>
        </p:nvGrpSpPr>
        <p:grpSpPr bwMode="auto">
          <a:xfrm>
            <a:off x="381000" y="3886200"/>
            <a:ext cx="4191000" cy="2225675"/>
            <a:chOff x="240" y="2448"/>
            <a:chExt cx="2400" cy="1402"/>
          </a:xfrm>
        </p:grpSpPr>
        <p:pic>
          <p:nvPicPr>
            <p:cNvPr id="183310" name="Picture 1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2448"/>
              <a:ext cx="2208" cy="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11" name="Rectangle 129"/>
            <p:cNvSpPr>
              <a:spLocks noChangeArrowheads="1"/>
            </p:cNvSpPr>
            <p:nvPr/>
          </p:nvSpPr>
          <p:spPr bwMode="auto">
            <a:xfrm>
              <a:off x="576" y="3504"/>
              <a:ext cx="20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800" b="1"/>
                <a:t>H.A.,A.Efremov,P.Schweitzer,F.Yuan arXiv:1001.5467</a:t>
              </a:r>
              <a:r>
                <a:rPr lang="en-US" sz="800"/>
                <a:t> </a:t>
              </a:r>
            </a:p>
          </p:txBody>
        </p:sp>
      </p:grpSp>
      <p:grpSp>
        <p:nvGrpSpPr>
          <p:cNvPr id="3" name="Group 17"/>
          <p:cNvGrpSpPr>
            <a:grpSpLocks/>
          </p:cNvGrpSpPr>
          <p:nvPr/>
        </p:nvGrpSpPr>
        <p:grpSpPr bwMode="auto">
          <a:xfrm>
            <a:off x="4191000" y="4506913"/>
            <a:ext cx="4953000" cy="1817687"/>
            <a:chOff x="4191001" y="3962400"/>
            <a:chExt cx="4952999" cy="1817132"/>
          </a:xfrm>
        </p:grpSpPr>
        <p:sp>
          <p:nvSpPr>
            <p:cNvPr id="183304" name="Text Box 7"/>
            <p:cNvSpPr txBox="1">
              <a:spLocks noChangeArrowheads="1"/>
            </p:cNvSpPr>
            <p:nvPr/>
          </p:nvSpPr>
          <p:spPr bwMode="auto">
            <a:xfrm>
              <a:off x="4267200" y="5410200"/>
              <a:ext cx="4800600" cy="369332"/>
            </a:xfrm>
            <a:prstGeom prst="rect">
              <a:avLst/>
            </a:prstGeom>
            <a:solidFill>
              <a:srgbClr val="FCE6D8"/>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Models agree on a large HT distributions</a:t>
              </a:r>
            </a:p>
          </p:txBody>
        </p:sp>
        <p:pic>
          <p:nvPicPr>
            <p:cNvPr id="183305" name="Picture 113"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953000" y="4648200"/>
              <a:ext cx="16430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0233" name="Straight Connector 11"/>
            <p:cNvCxnSpPr>
              <a:cxnSpLocks noChangeShapeType="1"/>
            </p:cNvCxnSpPr>
            <p:nvPr/>
          </p:nvCxnSpPr>
          <p:spPr bwMode="auto">
            <a:xfrm rot="10800000">
              <a:off x="4191001" y="4876521"/>
              <a:ext cx="611188" cy="1587"/>
            </a:xfrm>
            <a:prstGeom prst="line">
              <a:avLst/>
            </a:prstGeom>
            <a:noFill/>
            <a:ln w="25400">
              <a:solidFill>
                <a:schemeClr val="tx1"/>
              </a:solidFill>
              <a:round/>
              <a:headEnd/>
              <a:tailEnd type="triangle"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83307" name="Picture 1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962400"/>
              <a:ext cx="23622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8" name="Line 130"/>
            <p:cNvSpPr>
              <a:spLocks noChangeShapeType="1"/>
            </p:cNvSpPr>
            <p:nvPr/>
          </p:nvSpPr>
          <p:spPr bwMode="auto">
            <a:xfrm flipH="1">
              <a:off x="7696200" y="4495800"/>
              <a:ext cx="228600" cy="255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3309" name="Text Box 131"/>
            <p:cNvSpPr txBox="1">
              <a:spLocks noChangeArrowheads="1"/>
            </p:cNvSpPr>
            <p:nvPr/>
          </p:nvSpPr>
          <p:spPr bwMode="auto">
            <a:xfrm>
              <a:off x="6858000" y="4800600"/>
              <a:ext cx="228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ja-JP" altLang="en-US" sz="1600"/>
                <a:t>“</a:t>
              </a:r>
              <a:r>
                <a:rPr lang="en-US" altLang="ja-JP" sz="1600"/>
                <a:t>interaction dependent</a:t>
              </a:r>
              <a:r>
                <a:rPr lang="ja-JP" altLang="en-US" sz="1600"/>
                <a:t>”</a:t>
              </a:r>
              <a:endParaRPr lang="en-US" sz="1600"/>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c:\gs\gs8.14\bin\gswin32c"/>
  <p:tag name="DEFAULTBITMAP" val="pngmono"/>
  <p:tag name="DEFAULTBLEND" val="False"/>
  <p:tag name="DEFAULTTRANSPARENT" val="False"/>
  <p:tag name="DEFAULTWORKAROUNDTRANSPARENCYBUG" val="False"/>
  <p:tag name="DEFAULTRESOLUTION" val="1200"/>
  <p:tag name="DEFAULTMAGNIFICATION" val="2"/>
  <p:tag name="DEFAULTFONTSIZE" val="10"/>
  <p:tag name="DEFAULTWIDTH" val="722"/>
  <p:tag name="DEFAULTHEIGHT" val="302"/>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A_{\rm LU}(\phi) = \frac{1}{P_b}\frac{N^+-N^-}{N^++N^-}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26"/>
  <p:tag name="PICTUREFILESIZE" val="24269"/>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k_T)/u^-(k_T)$$&#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151"/>
  <p:tag name="PICTUREFILESIZE" val="8843"/>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lt;x&gt;\approx0.3$&#10;\end{document}&#10;"/>
  <p:tag name="EXTERNALNAME" val="txp_fig"/>
  <p:tag name="BLEND" val="False"/>
  <p:tag name="TRANSPARENT" val="False"/>
  <p:tag name="KEEPFILES" val="False"/>
  <p:tag name="DEBUGPAUSE" val="False"/>
  <p:tag name="RESOLUTION" val="1200"/>
  <p:tag name="TIMEOUT" val="(none)"/>
  <p:tag name="BOXWIDTH" val="622"/>
  <p:tag name="BOXHEIGHT" val="313"/>
  <p:tag name="BOXFONT" val="10"/>
  <p:tag name="BOXWRAP" val="False"/>
  <p:tag name="WORKAROUNDTRANSPARENCYBUG" val="False"/>
  <p:tag name="ALLOWFONTSUBSTITUTION" val="False"/>
  <p:tag name="BITMAPFORMAT" val="png256"/>
  <p:tag name="ORIGWIDTH" val="107"/>
  <p:tag name="PICTUREFILESIZE" val="7656"/>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k_T)/d(k_T)$$&#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119"/>
  <p:tag name="PICTUREFILESIZE" val="7968"/>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10;A_{1}(x,z,P_T) = A_{1}(x,z)\frac{\langle P_T^{2,unp} \rangle }{\langle P_T^{2,pol}\rangle}\exp(-P_T^2/\langle P_T^{2,pol}\rangle -P_T^2/\langle P_T^{2,unp}\rangle)&#10;$$&#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615"/>
  <p:tag name="PICTUREFILESIZE" val="71197"/>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A_{1}(\pi) \propto  \frac{\sum_q e_q^2 {\color{blue} g_1^q(x)} D_1^{q \rightarrow \pi}(z)} {\sum_q e_q^2 {\color{blue} f_1^q(x)} D_1^{q \rightarrow \pi}(z)}\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277"/>
  <p:tag name="PICTUREFILESIZE" val="49796"/>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lt;k_T^2&gt;_{sea} \approx 3&lt;k_T^2&gt;_{val}}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226"/>
  <p:tag name="PICTUREFILESIZE" val="17812"/>
</p:tagLst>
</file>

<file path=ppt/tags/tag18.xml><?xml version="1.0" encoding="utf-8"?>
<p:tagLst xmlns:a="http://schemas.openxmlformats.org/drawingml/2006/main" xmlns:r="http://schemas.openxmlformats.org/officeDocument/2006/relationships" xmlns:p="http://schemas.openxmlformats.org/presentationml/2006/main">
  <p:tag name="SOURCE" val="\include{gamma}&#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2"/>
  <p:tag name="PICTUREFILESIZE" val="4302"/>
</p:tagLst>
</file>

<file path=ppt/tags/tag19.xml><?xml version="1.0" encoding="utf-8"?>
<p:tagLst xmlns:a="http://schemas.openxmlformats.org/drawingml/2006/main" xmlns:r="http://schemas.openxmlformats.org/officeDocument/2006/relationships" xmlns:p="http://schemas.openxmlformats.org/presentationml/2006/main">
  <p:tag name="SOURCE" val="\include{gamma}&#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2"/>
  <p:tag name="PICTUREFILESIZE" val="430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blue}q^-}$&#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2"/>
  <p:tag name="PICTUREFILESIZE" val="2309"/>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A_{UT}^{\sin(\phi-\phi_S)} = \frac{\sum_q e_q^2 f_{1T}^{\perp q} D_1^q}{\sum_q e_q^2 f_1^qD_1^q}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46"/>
  <p:tag name="PICTUREFILESIZE" val="40350"/>
</p:tagLst>
</file>

<file path=ppt/tags/tag21.xml><?xml version="1.0" encoding="utf-8"?>
<p:tagLst xmlns:a="http://schemas.openxmlformats.org/drawingml/2006/main" xmlns:r="http://schemas.openxmlformats.org/officeDocument/2006/relationships" xmlns:p="http://schemas.openxmlformats.org/presentationml/2006/main">
  <p:tag name="SOURCE" val="\include{gamma}&#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2"/>
  <p:tag name="PICTUREFILESIZE" val="4302"/>
</p:tagLst>
</file>

<file path=ppt/tags/tag22.xml><?xml version="1.0" encoding="utf-8"?>
<p:tagLst xmlns:a="http://schemas.openxmlformats.org/drawingml/2006/main" xmlns:r="http://schemas.openxmlformats.org/officeDocument/2006/relationships" xmlns:p="http://schemas.openxmlformats.org/presentationml/2006/main">
  <p:tag name="SOURCE" val="\include{gamma}&#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2"/>
  <p:tag name="PICTUREFILESIZE" val="4302"/>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lt;k_T^2&gt;_{sea} \approx 3&lt;k_T^2&gt;_{val}}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226"/>
  <p:tag name="PICTUREFILESIZE" val="17812"/>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A_{\rm UL}(\phi) = \frac{1}{P_t}\frac{N^+-N^-}{N^++N^-}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25"/>
  <p:tag name="PICTUREFILESIZE" val="24028"/>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lt;k_T^2&gt;_{sea} \approx 3&lt;k_T^2&gt;_{val}}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226"/>
  <p:tag name="PICTUREFILESIZE" val="17812"/>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A_{\rm LU}(\phi) = \frac{1}{P_b}\frac{N^+-N^-}{N^++N^-}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26"/>
  <p:tag name="PICTUREFILESIZE" val="24269"/>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rgb]{0.0,0.5,0.2}L} &amp; {\color{red}T} \\ \hline&#10; {U} &amp; ${ \color{blue}  f^\perp }$   &amp; ${ \color[rgb]{0.0,0.5,0.2} g^\perp }$ &amp; ${ \color{red} h, \bf e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116"/>
  <p:tag name="PICTUREFILESIZE" val="13206"/>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_A^\pi/N_D^\pi$$&#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70"/>
  <p:tag name="PICTUREFILESIZE" val="5176"/>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color{blue} \bf f_1}$   &amp; &amp; ${\color{red} h_{1}^\perp}$ \\&#10;\hline&#10; {L} &amp; &amp;${\color{green} \bf g_1}$ &amp;    ${\color{red} h_{1L}^\perp}$ \\&#10;\hline&#10; {T} &amp; ${\color{blue} f_{1T}^\perp} $ &amp;  ${\color{green} g_{1T}}$ &amp;  ${\color{red} \bf h_1}$  ${\color{red}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138"/>
  <p:tag name="PICTUREFILESIZE" val="25273"/>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blue}q^+(x)}$&#10;\end{document}&#10;"/>
  <p:tag name="EXTERNALNAME" val="txp_fig"/>
  <p:tag name="BLEND" val="False"/>
  <p:tag name="TRANSPARENT" val="False"/>
  <p:tag name="KEEPFILES" val="False"/>
  <p:tag name="DEBUGPAUSE" val="False"/>
  <p:tag name="RESOLUTION" val="1200"/>
  <p:tag name="TIMEOUT" val="(none)"/>
  <p:tag name="BOXWIDTH" val="622"/>
  <p:tag name="BOXHEIGHT" val="313"/>
  <p:tag name="BOXFONT" val="10"/>
  <p:tag name="BOXWRAP" val="False"/>
  <p:tag name="WORKAROUNDTRANSPARENCYBUG" val="False"/>
  <p:tag name="ALLOWFONTSUBSTITUTION" val="False"/>
  <p:tag name="BITMAPFORMAT" val="png256"/>
  <p:tag name="ORIGWIDTH" val="56"/>
  <p:tag name="PICTUREFILESIZE" val="6086"/>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10;D^{q\rightarrow h}(z,P_{T}) &#10;= \color{blue} D_1^{q\rightarrow h}(z,P_{T}) +\color{red} H_{1}^{\perp q\rightarrow h}(z,P_{T})\color{black}\times \sin(\phi_h-\color{red}\phi_s)&#10;$$&#10;\end{document}&#10;"/>
  <p:tag name="EXTERNALNAME" val="txp_fig"/>
  <p:tag name="BLEND" val="False"/>
  <p:tag name="TRANSPARENT" val="False"/>
  <p:tag name="KEEPFILES" val="False"/>
  <p:tag name="DEBUGPAUSE" val="False"/>
  <p:tag name="RESOLUTION" val="1200"/>
  <p:tag name="TIMEOUT" val="(none)"/>
  <p:tag name="BOXWIDTH" val="689"/>
  <p:tag name="BOXHEIGHT" val="313"/>
  <p:tag name="BOXFONT" val="10"/>
  <p:tag name="BOXWRAP" val="False"/>
  <p:tag name="WORKAROUNDTRANSPARENCYBUG" val="False"/>
  <p:tag name="ALLOWFONTSUBSTITUTION" val="False"/>
  <p:tag name="BITMAPFORMAT" val="png256"/>
  <p:tag name="ORIGWIDTH" val="547"/>
  <p:tag name="PICTUREFILESIZE" val="47167"/>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H_1^{\perp u\rightarrow\pi^0} \ll H_1^{\perp u\rightarrow\pi^+}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7"/>
  <p:tag name="PICTUREFILESIZE" val="14350"/>
</p:tagLst>
</file>

<file path=ppt/tags/tag3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H_1^{\perp u\rightarrow\pi^+} \approx - H_1^{\perp u\rightarrow\pi^-}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11"/>
  <p:tag name="PICTUREFILESIZE" val="14117"/>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A_{UL}^{\sin2\phi} \sim {h_{1L}^{\perp} H_1^{\perp}}\sin2\phi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18"/>
  <p:tag name="PICTUREFILESIZE" val="23093"/>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A_{\rm UL}(\phi) = \frac{1}{P_t}\frac{N^+-N^-}{N^++N^-}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25"/>
  <p:tag name="PICTUREFILESIZE" val="24028"/>
</p:tagLst>
</file>

<file path=ppt/tags/tag3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A_{UL}^{\sin2\phi} \sim {h_{1L}^{\perp} H_1^{\perp}}\sin2\phi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18"/>
  <p:tag name="PICTUREFILESIZE" val="23093"/>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A_{UL}^{\sin2\phi} \sim {h_{1L}^{\perp} H_1^{\perp}}\sin2\phi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18"/>
  <p:tag name="PICTUREFILESIZE" val="23093"/>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h_{1L}^{\perp u} \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36"/>
  <p:tag name="PICTUREFILESIZE" val="4920"/>
</p:tagLst>
</file>

<file path=ppt/tags/tag3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h_{1}^{\perp} H_1^{\perp}}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58"/>
  <p:tag name="PICTUREFILESIZE" val="6167"/>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f_q^N(x,\vec{k}_T)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91"/>
  <p:tag name="PICTUREFILESIZE" val="11219"/>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u^+(x, {\bf k}_T^2)&amp;\propto &amp;&#10;{(xM+m)^2\over ({\bf k}_T^2+{\lambda}_R^2)^{2\alpha}}\ ,&#10;\nonumber\\&#10;u^-(x, {\bf k}_T^2)&amp;\propto&amp;&#10;{{\bf k}_T^2\over ({\bf k}_T^2+{\lambda}_R^2)^{2\alpha}}\ ,&#10;\nonumber&#10;\end{eqnarray}&#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280"/>
  <p:tag name="PICTUREFILESIZE" val="43844"/>
</p:tagLst>
</file>

<file path=ppt/tags/tag4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x,k_T)=f_1^u(x,k_T^2)+g_1^u(x,k_T^2)&#10;$$&#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325"/>
  <p:tag name="PICTUREFILESIZE" val="16679"/>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x,k_T)=f_1^u(x,k_T^2)-g_1^u(x,k_T^2)&#10;$$&#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320"/>
  <p:tag name="PICTUREFILESIZE" val="16399"/>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g_1^q(x,k_T)= g_1(x)\frac{1}{\pi\mu_2^2}\exp{(-\frac{k_T^2}{\mu_2^2})}\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309"/>
  <p:tag name="PICTUREFILESIZE" val="36012"/>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f_1^q(x,k_T)= f_1(x)\frac{1}{\pi\mu_0^2}\exp{(-\frac{k_T^2}{\mu_0^2})}\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309"/>
  <p:tag name="PICTUREFILESIZE" val="35696"/>
</p:tagLst>
</file>

<file path=ppt/tags/tag4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10;A_{1}(x,z,P_T) = A_{1}(x,z)\frac{\langle P_T^{2,unp} \rangle }{\langle P_T^{2,pol}\rangle}\exp(-P_T^2/\langle P_T^{2,pol}\rangle -P_T^2/\langle P_T^{2,unp}\rangle)&#10;$$&#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615"/>
  <p:tag name="PICTUREFILESIZE" val="71197"/>
</p:tagLst>
</file>

<file path=ppt/tags/tag4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blue}\mu_2^2/\mu_0^2=0.692\pm0.039\pm0.045}$&#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305"/>
  <p:tag name="PICTUREFILESIZE" val="25806"/>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10;A_{1}(x,z,P_T) = A_{1}(x,z)\frac{\langle P_T^{2,unp} \rangle }{\langle P_T^{2,pol}\rangle}\exp(-P_T^2/\langle P_T^{2,pol}\rangle -P_T^2/\langle P_T^{2,unp}\rangle)&#10;$$&#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615"/>
  <p:tag name="PICTUREFILESIZE" val="71197"/>
</p:tagLst>
</file>

<file path=ppt/tags/tag4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A_{1}(\pi) \propto  \frac{\sum_q e_q^2 {\color{blue} g_1^q(x)} D_1^{q \rightarrow \pi}(z)} {\sum_q e_q^2 {\color{blue} f_1^q(x)} D_1^{q \rightarrow \pi}(z)}\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277"/>
  <p:tag name="PICTUREFILESIZE" val="49796"/>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k_T)/u^-(k_T)$$&#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151"/>
  <p:tag name="PICTUREFILESIZE" val="8843"/>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nu=(qP)/M \nonumber \\&#10;Q^2=(k-k')^2 \nonumber \\&#10;y=(qP)/(kP)  \nonumber \\&#10;x=Q^2/2(qP) \nonumber \\&#10;z=(qP_h)/(qP) \nonumber\\&#10;%%x_F=p_{\parallel}/|\vec q| &#10;%%\eta=1/2 ln (E^*+p_{\parallel}/{E^-p_{\parallel})\ &#10;\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51"/>
  <p:tag name="PICTUREFILESIZE" val="60848"/>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g_1^q(x,k_T)= g_1(x)\frac{1}{\pi\mu_2^2}\exp{(-\frac{k_T^2}{\mu_2^2})}\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309"/>
  <p:tag name="PICTUREFILESIZE" val="36012"/>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f_1^q(x,k_T)= f_1(x)\frac{1}{\pi\mu_0^2}\exp{(-\frac{k_T^2}{\mu_0^2})}\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309"/>
  <p:tag name="PICTUREFILESIZE" val="35696"/>
</p:tagLst>
</file>

<file path=ppt/tags/tag52.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5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_A^\pi/N_D^\pi$$&#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70"/>
  <p:tag name="PICTUREFILESIZE" val="5176"/>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lt;cos\phi&gt;_{eN} \propto \frac{|\vec{k}_T|xf_N^{\perp q}(x,k_T)}{f_N^q(x,k_T)}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281"/>
  <p:tag name="PICTUREFILESIZE" val="41083"/>
</p:tagLst>
</file>

<file path=ppt/tags/tag5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mu^2(f_N^{\perp q})/\mu^2(f_N^q)=0.5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218"/>
  <p:tag name="PICTUREFILESIZE" val="22291"/>
</p:tagLst>
</file>

<file path=ppt/tags/tag5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k_T/\mu=1.5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108"/>
  <p:tag name="PICTUREFILESIZE" val="8696"/>
</p:tagLst>
</file>

<file path=ppt/tags/tag5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k_T/\mu=1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89"/>
  <p:tag name="PICTUREFILESIZE" val="7194"/>
</p:tagLst>
</file>

<file path=ppt/tags/tag5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k_T/\mu=0.5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108"/>
  <p:tag name="PICTUREFILESIZE" val="9240"/>
</p:tagLst>
</file>

<file path=ppt/tags/tag5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mu^2(f_N^{\perp q})/\mu^2(f_N^q)=0.94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231"/>
  <p:tag name="PICTUREFILESIZE" val="23639"/>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sigma=F_{UU}+{\color{red}P_t}F^{\sin \phi}_{\color{blue}U\color{red}L}\sin2\phi+{\color{blue} P_b}F^{\sin\phi}_{\color{blue}L\color{red}U}\sin\phi\dots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423"/>
  <p:tag name="PICTUREFILESIZE" val="36717"/>
</p:tagLst>
</file>

<file path=ppt/tags/tag6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frac {&lt;\cos\phi&gt;_{eA}} {&lt;\cos\phi&gt;_{eN}} = \frac{\mu^2_0}{\mu^2_0+\Delta_{2F}}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250"/>
  <p:tag name="PICTUREFILESIZE" val="32452"/>
</p:tagLst>
</file>

<file path=ppt/tags/tag61.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rgb]{0.0,0.5,0.2}L} &amp; {\color{red}T} \\ \hline&#10; {U} &amp; ${ \color{blue}  f^\perp }$   &amp; ${ \color[rgb]{0.0,0.5,0.2} g^\perp }$ &amp; ${ \color{red} h, \bf e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116"/>
  <p:tag name="PICTUREFILESIZE" val="13206"/>
</p:tagLst>
</file>

<file path=ppt/tags/tag6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f_N^{q}(x,k_T) = {1\over \pi \mu^2_0 } f_N^q(x) e^{-k_T^2/\mu^2_0}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289"/>
  <p:tag name="PICTUREFILESIZE" val="33217"/>
</p:tagLst>
</file>

<file path=ppt/tags/tag63.xml><?xml version="1.0" encoding="utf-8"?>
<p:tagLst xmlns:a="http://schemas.openxmlformats.org/drawingml/2006/main" xmlns:r="http://schemas.openxmlformats.org/officeDocument/2006/relationships" xmlns:p="http://schemas.openxmlformats.org/presentationml/2006/main">
  <p:tag name="SOURCE" val="\include{gamma}&#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2"/>
  <p:tag name="PICTUREFILESIZE" val="4302"/>
</p:tagLst>
</file>

<file path=ppt/tags/tag64.xml><?xml version="1.0" encoding="utf-8"?>
<p:tagLst xmlns:a="http://schemas.openxmlformats.org/drawingml/2006/main" xmlns:r="http://schemas.openxmlformats.org/officeDocument/2006/relationships" xmlns:p="http://schemas.openxmlformats.org/presentationml/2006/main">
  <p:tag name="SOURCE" val="\include{gamma}&#10;"/>
  <p:tag name="EXTERNALNAME" val="txp_fig"/>
  <p:tag name="BLEND" val="False"/>
  <p:tag name="TRANSPARENT" val="False"/>
  <p:tag name="KEEPFILES" val="False"/>
  <p:tag name="DEBUGPAUSE" val="False"/>
  <p:tag name="RESOLUTION" val="300"/>
  <p:tag name="TIMEOUT" val="15"/>
  <p:tag name="BITMAPFORMAT" val="bmp256"/>
  <p:tag name="DEBUGINTERACTIVE" val="True"/>
  <p:tag name="ORIGWIDTH" val="12"/>
  <p:tag name="PICTUREFILESIZE" val="4302"/>
</p:tagLst>
</file>

<file path=ppt/tags/tag6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color{blue}f_{1T}^{\perp q}(SIDIS) = -f_{1T}^{\perp q}(DY)}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55"/>
  <p:tag name="PICTUREFILESIZE" val="23554"/>
</p:tagLst>
</file>

<file path=ppt/tags/tag6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F_{UU}^{\cos\phi} \propto  f^{\perp q} D_1^q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147"/>
  <p:tag name="PICTUREFILESIZE" val="15586"/>
</p:tagLst>
</file>

<file path=ppt/tags/tag6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renewcommand{\arraystretch}{1.4} &#10;\begin{center}&#10;\begin{tabular}{|c|| c | c | c | c |}&#10;\hline     &#10;observable  &amp; dominant &amp;   amplitudes  &amp; low $t^\prime$ \\&#10;        &amp; interf. term  &amp;   &amp;  behavior \\[0.2em]   &#10;\hline&#10;$A_{UT}^{\sin(\phi-\phi_s)}$ &amp;  LL  &amp; ${\rm Im}\big[{\cal M}^*_{0-,0+}&#10;                       {\cal M}_{0+,0+}\big]$ &amp; $\propto \sqrt{-t^\prime}$   \\[0.2em]&#10;$A_{UT}^{\sin(\phi+\phi_s)}$ &amp; TT &amp;  ${\rm Im}\big[{\cal M}^*_{0-,++}&#10;    {\cal M}_{0+,++}\big]$ &amp; $\propto \sqrt{-t^\prime}$    \\[0.2em]&#10;$A_{UT}^{\sin(3\phi-\phi_s)}$ &amp; TT &amp; ${\rm Im}\big[{\cal M}^*_{0-,-+}&#10;                             {\cal M}_{0+,-+}\big]$ &amp; $\propto (-t^\prime)^{(3/2)}$  \\[0.2em]&#10;\hline&#10;$A_{UT}^{\sin\phi_s}$ &amp; LT  &amp;  ${\rm Im}\big[{\cal M}^*_{0-,++}{\cal M}_{0+,0+}\big]$  &amp; const.  \\[0.2em]&#10;$A_{UL}^{\sin\phi}$   &amp; LT &amp; ${\rm Im}\big[{\cal M}^*_{0-,++} {\cal M}_{0-,0+}\big]$ &amp; &#10;$\propto \sqrt{-t^\prime}$   \\[0.2em]&#10;$A_{LU}^{\sin\phi}$   &amp; LT &amp; ${\rm Im}\big[{\cal M}^*_{0-,++} {\cal M}_{0-,0+}\big]$ &amp; &#10;$\propto \sqrt{-t^\prime}$   \\[0.2em]&#10;$A_{LL}^{\cos\phi}$   &amp; LT &amp; ${\rm Re}\big[{\cal M}^*_{0-,++} {\cal M}_{0-,0+}\big]$ &amp; &#10;$\propto \sqrt{-t^\prime}$   \\[0.2em]&#10;\hline&#10;\end{tabular}&#10;\end{center}&#10;\end{document} "/>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642"/>
  <p:tag name="PICTUREFILESIZE" val="398116"/>
</p:tagLst>
</file>

<file path=ppt/tags/tag6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 &#10;${\cal M}_{0-,++}^{twist-3} \approx e_0\sqrt{1-\xi^2}\int_{-1}^{+1} d\bar{x}{\cal H}_{0-,++}[H_T^{(3)}+\dots]$&#10;\end{document} "/>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465"/>
  <p:tag name="PICTUREFILESIZE" val="42941"/>
</p:tagLst>
</file>

<file path=ppt/tags/tag6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A_{LU}^{\sin\phi}/A_{UL}^{\sin\phi} \approx \sqrt{(1-\epsilon)/(1+\epsilon)}$ &#10;\end{document} "/>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305"/>
  <p:tag name="PICTUREFILESIZE" val="29377"/>
</p:tagLst>
</file>

<file path=ppt/tags/tag7.xml><?xml version="1.0" encoding="utf-8"?>
<p:tagLst xmlns:a="http://schemas.openxmlformats.org/drawingml/2006/main" xmlns:r="http://schemas.openxmlformats.org/officeDocument/2006/relationships" xmlns:p="http://schemas.openxmlformats.org/presentationml/2006/main">
  <p:tag name="SOURCE" val="\documentclass{jarticle}\pagestyle{empty}&#10;\begin{document}&#10;\begin{eqnarray}&#10;A_N={\sigma^\uparrow -\sigma^\downarrow \over&#10;\sigma^\uparrow + \sigma^\downarrow}\nonumber&#10;\end{eqnarray}&#10;\end{document}&#10;"/>
  <p:tag name="EXTERNALNAME" val="txp_fig"/>
  <p:tag name="BLEND" val="False"/>
  <p:tag name="TRANSPARENT" val="False"/>
  <p:tag name="KEEPFILES" val="False"/>
  <p:tag name="DEBUGPAUSE" val="False"/>
  <p:tag name="RESOLUTION" val="1200"/>
  <p:tag name="TIMEOUT" val="(none)"/>
  <p:tag name="BOXWIDTH" val="371"/>
  <p:tag name="BOXHEIGHT" val="354"/>
  <p:tag name="BOXFONT" val="10"/>
  <p:tag name="BOXWRAP" val="False"/>
  <p:tag name="WORKAROUNDTRANSPARENCYBUG" val="False"/>
  <p:tag name="ALLOWFONTSUBSTITUTION" val="False"/>
  <p:tag name="BITMAPFORMAT" val="pngmono"/>
  <p:tag name="ORIGWIDTH" val="64"/>
  <p:tag name="PICTUREFILESIZE" val="2796"/>
</p:tagLst>
</file>

<file path=ppt/tags/tag7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A_{UL}^{\sin\phi}$ &#10;\end{document} "/>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51"/>
  <p:tag name="PICTUREFILESIZE" val="7993"/>
</p:tagLst>
</file>

<file path=ppt/tags/tag7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A_{UT}^{\sin\phi_s}$&#10;\end{document} "/>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58"/>
  <p:tag name="PICTUREFILESIZE" val="8688"/>
</p:tagLst>
</file>

<file path=ppt/tags/tag7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blue}\mu_2^2/\mu_0^2=0.692\pm0.039\pm0.045}$&#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305"/>
  <p:tag name="PICTUREFILESIZE" val="25806"/>
</p:tagLst>
</file>

<file path=ppt/tags/tag7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a_{LL}$&#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34"/>
  <p:tag name="PICTUREFILESIZE" val="3159"/>
</p:tagLst>
</file>

<file path=ppt/tags/tag7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10;A_{1}(x,z,P_T) = A_{1}(x,z)\frac{\langle P_T^{2,unp} \rangle }{\langle P_T^{2,pol}\rangle}\exp(-P_T^2/\langle P_T^{2,pol}\rangle -P_T^2/\langle P_T^{2,unp}\rangle)&#10;$$&#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615"/>
  <p:tag name="PICTUREFILESIZE" val="71197"/>
</p:tagLst>
</file>

<file path=ppt/tags/tag7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A_{1}(\pi) \propto  \frac{\sum_q e_q^2 {\color{blue} g_1^q(x)} D_1^{q \rightarrow \pi}(z)} {\sum_q e_q^2 {\color{blue} f_1^q(x)} D_1^{q \rightarrow \pi}(z)}\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277"/>
  <p:tag name="PICTUREFILESIZE" val="49796"/>
</p:tagLst>
</file>

<file path=ppt/tags/tag76.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h_{1} H_1^{\perp u\rightarrow \pi}}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93"/>
  <p:tag name="PICTUREFILESIZE" val="8669"/>
</p:tagLst>
</file>

<file path=ppt/tags/tag7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u}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2"/>
  <p:tag name="PICTUREFILESIZE" val="1789"/>
</p:tagLst>
</file>

<file path=ppt/tags/tag7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d}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1"/>
  <p:tag name="PICTUREFILESIZE" val="1918"/>
</p:tagLst>
</file>

<file path=ppt/tags/tag79.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bar d}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4"/>
  <p:tag name="PICTUREFILESIZE" val="2100"/>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A_{\rm UL}(\phi) = \frac{1}{P_t}\frac{N^+-N^-}{N^++N^-}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25"/>
  <p:tag name="PICTUREFILESIZE" val="24028"/>
</p:tagLst>
</file>

<file path=ppt/tags/tag80.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u}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2"/>
  <p:tag name="PICTUREFILESIZE" val="1789"/>
</p:tagLst>
</file>

<file path=ppt/tags/tag8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d}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1"/>
  <p:tag name="PICTUREFILESIZE" val="1918"/>
</p:tagLst>
</file>

<file path=ppt/tags/tag8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bar d}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4"/>
  <p:tag name="PICTUREFILESIZE" val="2100"/>
</p:tagLst>
</file>

<file path=ppt/tags/tag8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 H_1^{\perp u\rightarrow \rho} \sim -\frac{1}{3}H_1^{\perp u\rightarrow \pi} }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00"/>
  <p:tag name="PICTUREFILESIZE" val="16441"/>
</p:tagLst>
</file>

<file path=ppt/tags/tag9.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heme/theme1.xml><?xml version="1.0" encoding="utf-8"?>
<a:theme xmlns:a="http://schemas.openxmlformats.org/drawingml/2006/main" name="harut">
  <a:themeElements>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r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r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r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r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r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r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r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r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r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r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r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r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harut</Template>
  <TotalTime>54395</TotalTime>
  <Words>9338</Words>
  <Application>Microsoft Office PowerPoint</Application>
  <PresentationFormat>Presentazione su schermo (4:3)</PresentationFormat>
  <Paragraphs>1356</Paragraphs>
  <Slides>108</Slides>
  <Notes>70</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108</vt:i4>
      </vt:variant>
    </vt:vector>
  </HeadingPairs>
  <TitlesOfParts>
    <vt:vector size="111" baseType="lpstr">
      <vt:lpstr>harut</vt:lpstr>
      <vt:lpstr>Equation</vt:lpstr>
      <vt:lpstr>Bitmap Image</vt:lpstr>
      <vt:lpstr>Structure and spin of the nucleon</vt:lpstr>
      <vt:lpstr>Presentazione standard di PowerPoint</vt:lpstr>
      <vt:lpstr>Parton Distribution Functions</vt:lpstr>
      <vt:lpstr>Hard Processes</vt:lpstr>
      <vt:lpstr>The Nucleon Spin Puzzle</vt:lpstr>
      <vt:lpstr>Unpolarized and Polarized PDFs</vt:lpstr>
      <vt:lpstr>Presentazione standard di PowerPoint</vt:lpstr>
      <vt:lpstr> Measurements of the Collins function</vt:lpstr>
      <vt:lpstr>Strangeness from SIDIS on Deuteron</vt:lpstr>
      <vt:lpstr>Sea polarization</vt:lpstr>
      <vt:lpstr>Gluon polarization</vt:lpstr>
      <vt:lpstr>Presentazione standard di PowerPoint</vt:lpstr>
      <vt:lpstr>Presentazione standard di PowerPoint</vt:lpstr>
      <vt:lpstr>kT and FSI</vt:lpstr>
      <vt:lpstr>3D structure of the nucleon</vt:lpstr>
      <vt:lpstr>SIDIS: partonic cross sections</vt:lpstr>
      <vt:lpstr>Azimuthal distributions in  SIDIS</vt:lpstr>
      <vt:lpstr>Single Spin Asymmetries in </vt:lpstr>
      <vt:lpstr>Logitudinally polarized Target SSA</vt:lpstr>
      <vt:lpstr>Presentazione standard di PowerPoint</vt:lpstr>
      <vt:lpstr>TMD  Distributions: Transverse target </vt:lpstr>
      <vt:lpstr>Quark distributions at large kT:  lattice</vt:lpstr>
      <vt:lpstr>Flavor separation of  form factors</vt:lpstr>
      <vt:lpstr>A1 PT-dependence </vt:lpstr>
      <vt:lpstr>Presentazione standard di PowerPoint</vt:lpstr>
      <vt:lpstr>Flavor‐dependent multiplicities</vt:lpstr>
      <vt:lpstr>3D structure: GPDs</vt:lpstr>
      <vt:lpstr>Drell-Yan </vt:lpstr>
      <vt:lpstr>Presentazione standard di PowerPoint</vt:lpstr>
      <vt:lpstr>Drell-Yan at COMPASS</vt:lpstr>
      <vt:lpstr>SIDIS at JLab12 </vt:lpstr>
      <vt:lpstr>Summary</vt:lpstr>
      <vt:lpstr>Presentazione standard di PowerPoint</vt:lpstr>
      <vt:lpstr>Presentazione standard di PowerPoint</vt:lpstr>
      <vt:lpstr>Dihadron production</vt:lpstr>
      <vt:lpstr>Dihadron production at JLab12 </vt:lpstr>
      <vt:lpstr>3D structure: GPDs</vt:lpstr>
      <vt:lpstr>Presentazione standard di PowerPoint</vt:lpstr>
      <vt:lpstr>GPD-E from pp</vt:lpstr>
      <vt:lpstr>GPD studies at COMPASS</vt:lpstr>
      <vt:lpstr>Presentazione standard di PowerPoint</vt:lpstr>
      <vt:lpstr>3D structure: GPDs</vt:lpstr>
      <vt:lpstr>Polarized Drell-Yan at NICA </vt:lpstr>
      <vt:lpstr>Presentazione standard di PowerPoint</vt:lpstr>
      <vt:lpstr>Logitudinally polarized Target SSA</vt:lpstr>
      <vt:lpstr>Presentazione standard di PowerPoint</vt:lpstr>
      <vt:lpstr>Presentazione standard di PowerPoint</vt:lpstr>
      <vt:lpstr>Higher Twists in models and lattice</vt:lpstr>
      <vt:lpstr>Presentazione standard di PowerPoint</vt:lpstr>
      <vt:lpstr>Transverse densities in the nucleon in nuclear matter</vt:lpstr>
      <vt:lpstr>Sea polarization</vt:lpstr>
      <vt:lpstr>Presentazione standard di PowerPoint</vt:lpstr>
      <vt:lpstr>Presentazione standard di PowerPoint</vt:lpstr>
      <vt:lpstr>SIDIS at JLab12 </vt:lpstr>
      <vt:lpstr>Quark distributions at large kT</vt:lpstr>
      <vt:lpstr>Azimuthal moments in SIDIS </vt:lpstr>
      <vt:lpstr>Multidimensional MC for SIDIS</vt:lpstr>
      <vt:lpstr>Kinematic correlations at finite Q2</vt:lpstr>
      <vt:lpstr>SIDIS with Bessel weighting</vt:lpstr>
      <vt:lpstr>PDFs in the bT space</vt:lpstr>
      <vt:lpstr>EIC in China</vt:lpstr>
      <vt:lpstr>Sivers mechanisms for SSA</vt:lpstr>
      <vt:lpstr>Collins mechanisms for SSA</vt:lpstr>
      <vt:lpstr>Collins fragmentation: Longitudinally polarized target </vt:lpstr>
      <vt:lpstr>Presentazione standard di PowerPoint</vt:lpstr>
      <vt:lpstr> HERMES Logitudinally polarized Target SSA</vt:lpstr>
      <vt:lpstr>JLab Experimental Halls</vt:lpstr>
      <vt:lpstr>The Elephant and the village of the blind</vt:lpstr>
      <vt:lpstr>Quantum Phase Space Distributions</vt:lpstr>
      <vt:lpstr>Kotzinian-Mulders Asymmetries</vt:lpstr>
      <vt:lpstr>Drell-Yan at COMPASS</vt:lpstr>
      <vt:lpstr>Presentazione standard di PowerPoint</vt:lpstr>
      <vt:lpstr>Presentazione standard di PowerPoint</vt:lpstr>
      <vt:lpstr>Presentazione standard di PowerPoint</vt:lpstr>
      <vt:lpstr>3He Target Single-Spin Asymmetry in SIDIS</vt:lpstr>
      <vt:lpstr>Quark longitudinal polarization</vt:lpstr>
      <vt:lpstr>Presentazione standard di PowerPoint</vt:lpstr>
      <vt:lpstr>A1 PT-dependence </vt:lpstr>
      <vt:lpstr>Presentazione standard di PowerPoint</vt:lpstr>
      <vt:lpstr>PT-dependence studies at Hall-C</vt:lpstr>
      <vt:lpstr>Presentazione standard di PowerPoint</vt:lpstr>
      <vt:lpstr>Quark distributions at large kT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DVCS x-sections from CLAS</vt:lpstr>
      <vt:lpstr>Presentazione standard di PowerPoint</vt:lpstr>
      <vt:lpstr>The Multi-Hall SIDIS Program at 12 GeV </vt:lpstr>
      <vt:lpstr>Presentazione standard di PowerPoint</vt:lpstr>
      <vt:lpstr>DVCS with CLAS12 transverse target</vt:lpstr>
      <vt:lpstr>Presentazione standard di PowerPoint</vt:lpstr>
      <vt:lpstr>Presentazione standard di PowerPoint</vt:lpstr>
      <vt:lpstr>Presentazione standard di PowerPoint</vt:lpstr>
      <vt:lpstr>Dihadron asymmetries in SIDIS and pp</vt:lpstr>
      <vt:lpstr>Support slides….</vt:lpstr>
      <vt:lpstr>Model predictions for higher twists</vt:lpstr>
      <vt:lpstr>Presentazione standard di PowerPoint</vt:lpstr>
      <vt:lpstr>Presentazione standard di PowerPoint</vt:lpstr>
      <vt:lpstr>Presentazione standard di PowerPoint</vt:lpstr>
      <vt:lpstr>A1 PT-dependence </vt:lpstr>
      <vt:lpstr>3D Structure of the Nucleon</vt:lpstr>
      <vt:lpstr>PT-dependence studies at Hall-C</vt:lpstr>
      <vt:lpstr>Presentazione standard di PowerPoint</vt:lpstr>
      <vt:lpstr>Collins effect</vt:lpstr>
      <vt:lpstr>Presentazione standard di PowerPoint</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avakian</dc:creator>
  <cp:lastModifiedBy>tecno</cp:lastModifiedBy>
  <cp:revision>656</cp:revision>
  <cp:lastPrinted>2013-05-28T22:12:49Z</cp:lastPrinted>
  <dcterms:created xsi:type="dcterms:W3CDTF">2013-06-02T16:30:33Z</dcterms:created>
  <dcterms:modified xsi:type="dcterms:W3CDTF">2013-06-03T07:34:39Z</dcterms:modified>
</cp:coreProperties>
</file>