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9" r:id="rId2"/>
    <p:sldMasterId id="2147483668" r:id="rId3"/>
  </p:sldMasterIdLst>
  <p:notesMasterIdLst>
    <p:notesMasterId r:id="rId37"/>
  </p:notesMasterIdLst>
  <p:handoutMasterIdLst>
    <p:handoutMasterId r:id="rId38"/>
  </p:handoutMasterIdLst>
  <p:sldIdLst>
    <p:sldId id="517" r:id="rId4"/>
    <p:sldId id="998" r:id="rId5"/>
    <p:sldId id="291" r:id="rId6"/>
    <p:sldId id="259" r:id="rId7"/>
    <p:sldId id="1069" r:id="rId8"/>
    <p:sldId id="979" r:id="rId9"/>
    <p:sldId id="988" r:id="rId10"/>
    <p:sldId id="996" r:id="rId11"/>
    <p:sldId id="990" r:id="rId12"/>
    <p:sldId id="992" r:id="rId13"/>
    <p:sldId id="991" r:id="rId14"/>
    <p:sldId id="993" r:id="rId15"/>
    <p:sldId id="1017" r:id="rId16"/>
    <p:sldId id="1020" r:id="rId17"/>
    <p:sldId id="1021" r:id="rId18"/>
    <p:sldId id="1070" r:id="rId19"/>
    <p:sldId id="1023" r:id="rId20"/>
    <p:sldId id="1024" r:id="rId21"/>
    <p:sldId id="1076" r:id="rId22"/>
    <p:sldId id="1071" r:id="rId23"/>
    <p:sldId id="903" r:id="rId24"/>
    <p:sldId id="904" r:id="rId25"/>
    <p:sldId id="905" r:id="rId26"/>
    <p:sldId id="906" r:id="rId27"/>
    <p:sldId id="935" r:id="rId28"/>
    <p:sldId id="1058" r:id="rId29"/>
    <p:sldId id="730" r:id="rId30"/>
    <p:sldId id="1072" r:id="rId31"/>
    <p:sldId id="1073" r:id="rId32"/>
    <p:sldId id="1074" r:id="rId33"/>
    <p:sldId id="1075" r:id="rId34"/>
    <p:sldId id="855" r:id="rId35"/>
    <p:sldId id="1068" r:id="rId36"/>
  </p:sldIdLst>
  <p:sldSz cx="9144000" cy="6858000" type="screen4x3"/>
  <p:notesSz cx="6858000" cy="9144000"/>
  <p:custDataLst>
    <p:tags r:id="rId39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sten Greine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3FB"/>
    <a:srgbClr val="FFFF00"/>
    <a:srgbClr val="E7E8FF"/>
    <a:srgbClr val="DBDCFF"/>
    <a:srgbClr val="CCCCFF"/>
    <a:srgbClr val="FF0000"/>
    <a:srgbClr val="0066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385" autoAdjust="0"/>
    <p:restoredTop sz="94681" autoAdjust="0"/>
  </p:normalViewPr>
  <p:slideViewPr>
    <p:cSldViewPr>
      <p:cViewPr varScale="1">
        <p:scale>
          <a:sx n="46" d="100"/>
          <a:sy n="46" d="100"/>
        </p:scale>
        <p:origin x="-16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53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2.xml"/><Relationship Id="rId1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3F7DDFE-D27B-4C26-B998-0AF75E5A4D49}" type="slidenum">
              <a:rPr lang="de-DE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4211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399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ECBAAD7-8CA0-4761-A490-ECABB8ABDD28}" type="slidenum">
              <a:rPr lang="de-DE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626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ublic_domai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63C0E-621D-4750-8137-F33F0677D28C}" type="slidenum">
              <a:rPr lang="de-DE"/>
              <a:pPr/>
              <a:t>1</a:t>
            </a:fld>
            <a:endParaRPr lang="de-DE"/>
          </a:p>
        </p:txBody>
      </p:sp>
      <p:sp>
        <p:nvSpPr>
          <p:cNvPr id="591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E94885-F7E5-4FCD-9E67-6B664A1021E6}" type="slidenum">
              <a:rPr lang="de-DE"/>
              <a:pPr/>
              <a:t>16</a:t>
            </a:fld>
            <a:endParaRPr lang="de-DE"/>
          </a:p>
        </p:txBody>
      </p:sp>
      <p:sp>
        <p:nvSpPr>
          <p:cNvPr id="16691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ln/>
        </p:spPr>
      </p:sp>
      <p:sp>
        <p:nvSpPr>
          <p:cNvPr id="1669123" name="Notizenplatzhalter 2"/>
          <p:cNvSpPr>
            <a:spLocks noGrp="1"/>
          </p:cNvSpPr>
          <p:nvPr>
            <p:ph type="body" idx="1"/>
          </p:nvPr>
        </p:nvSpPr>
        <p:spPr>
          <a:xfrm>
            <a:off x="896938" y="4352925"/>
            <a:ext cx="5013325" cy="4129088"/>
          </a:xfrm>
        </p:spPr>
        <p:txBody>
          <a:bodyPr lIns="86629" tIns="43314" rIns="86629" bIns="43314"/>
          <a:lstStyle/>
          <a:p>
            <a:r>
              <a:rPr lang="en-US"/>
              <a:t>14,19  20,27</a:t>
            </a:r>
          </a:p>
          <a:p>
            <a:r>
              <a:rPr lang="en-US"/>
              <a:t>1,73</a:t>
            </a:r>
          </a:p>
          <a:p>
            <a:r>
              <a:rPr lang="en-US"/>
              <a:t>3,67</a:t>
            </a:r>
          </a:p>
          <a:p>
            <a:endParaRPr lang="en-US"/>
          </a:p>
        </p:txBody>
      </p:sp>
      <p:sp>
        <p:nvSpPr>
          <p:cNvPr id="1669124" name="Foliennummernplatzhalter 3"/>
          <p:cNvSpPr txBox="1">
            <a:spLocks noGrp="1"/>
          </p:cNvSpPr>
          <p:nvPr/>
        </p:nvSpPr>
        <p:spPr bwMode="auto">
          <a:xfrm>
            <a:off x="3890963" y="8705850"/>
            <a:ext cx="2990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29" tIns="43314" rIns="86629" bIns="43314" anchor="b"/>
          <a:lstStyle>
            <a:lvl1pPr defTabSz="865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00" indent="-263525" defTabSz="8651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688" indent="-211138" defTabSz="8651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6375" indent="-209550" defTabSz="8651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8650" indent="-211138" defTabSz="8651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558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30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702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274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CD775BF5-2098-427C-89AA-4EFE37068227}" type="slidenum">
              <a:rPr lang="de-DE" sz="1200" b="1">
                <a:cs typeface="Arial" pitchFamily="34" charset="0"/>
              </a:rPr>
              <a:pPr algn="r"/>
              <a:t>16</a:t>
            </a:fld>
            <a:endParaRPr lang="de-DE" sz="1200" b="1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DCC6D-09DC-4BC1-B92A-0B661609A172}" type="slidenum">
              <a:rPr lang="de-DE"/>
              <a:pPr/>
              <a:t>17</a:t>
            </a:fld>
            <a:endParaRPr lang="de-DE"/>
          </a:p>
        </p:txBody>
      </p:sp>
      <p:sp>
        <p:nvSpPr>
          <p:cNvPr id="15482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ln/>
        </p:spPr>
      </p:sp>
      <p:sp>
        <p:nvSpPr>
          <p:cNvPr id="1548291" name="Notizenplatzhalter 2"/>
          <p:cNvSpPr>
            <a:spLocks noGrp="1"/>
          </p:cNvSpPr>
          <p:nvPr>
            <p:ph type="body" idx="1"/>
          </p:nvPr>
        </p:nvSpPr>
        <p:spPr>
          <a:xfrm>
            <a:off x="896938" y="4352925"/>
            <a:ext cx="5013325" cy="4129088"/>
          </a:xfrm>
        </p:spPr>
        <p:txBody>
          <a:bodyPr lIns="86629" tIns="43314" rIns="86629" bIns="43314"/>
          <a:lstStyle/>
          <a:p>
            <a:r>
              <a:rPr lang="en-US"/>
              <a:t>14,19  20,27</a:t>
            </a:r>
          </a:p>
          <a:p>
            <a:r>
              <a:rPr lang="en-US"/>
              <a:t>1,73</a:t>
            </a:r>
          </a:p>
          <a:p>
            <a:r>
              <a:rPr lang="en-US"/>
              <a:t>3,67</a:t>
            </a:r>
          </a:p>
          <a:p>
            <a:endParaRPr lang="en-US"/>
          </a:p>
        </p:txBody>
      </p:sp>
      <p:sp>
        <p:nvSpPr>
          <p:cNvPr id="1548292" name="Foliennummernplatzhalter 3"/>
          <p:cNvSpPr txBox="1">
            <a:spLocks noGrp="1"/>
          </p:cNvSpPr>
          <p:nvPr/>
        </p:nvSpPr>
        <p:spPr bwMode="auto">
          <a:xfrm>
            <a:off x="3890963" y="8705850"/>
            <a:ext cx="2990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29" tIns="43314" rIns="86629" bIns="43314" anchor="b"/>
          <a:lstStyle>
            <a:lvl1pPr defTabSz="865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00" indent="-263525" defTabSz="8651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688" indent="-211138" defTabSz="8651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6375" indent="-209550" defTabSz="8651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8650" indent="-211138" defTabSz="8651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558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30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702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274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F113664B-35C3-4488-9DC9-E9460BBFF467}" type="slidenum">
              <a:rPr lang="de-DE" sz="1200" b="1">
                <a:cs typeface="Arial" pitchFamily="34" charset="0"/>
              </a:rPr>
              <a:pPr algn="r"/>
              <a:t>17</a:t>
            </a:fld>
            <a:endParaRPr lang="de-DE" sz="1200" b="1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9984FD-B469-4969-9239-A7FCB759FBC1}" type="slidenum">
              <a:rPr lang="de-DE"/>
              <a:pPr/>
              <a:t>18</a:t>
            </a:fld>
            <a:endParaRPr lang="de-DE"/>
          </a:p>
        </p:txBody>
      </p:sp>
      <p:sp>
        <p:nvSpPr>
          <p:cNvPr id="15503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ln/>
        </p:spPr>
      </p:sp>
      <p:sp>
        <p:nvSpPr>
          <p:cNvPr id="1550339" name="Notizenplatzhalter 2"/>
          <p:cNvSpPr>
            <a:spLocks noGrp="1"/>
          </p:cNvSpPr>
          <p:nvPr>
            <p:ph type="body" idx="1"/>
          </p:nvPr>
        </p:nvSpPr>
        <p:spPr>
          <a:xfrm>
            <a:off x="896938" y="4352925"/>
            <a:ext cx="5013325" cy="4129088"/>
          </a:xfrm>
        </p:spPr>
        <p:txBody>
          <a:bodyPr lIns="86629" tIns="43314" rIns="86629" bIns="43314"/>
          <a:lstStyle/>
          <a:p>
            <a:r>
              <a:rPr lang="en-US"/>
              <a:t>14,19  20,27</a:t>
            </a:r>
          </a:p>
          <a:p>
            <a:r>
              <a:rPr lang="en-US"/>
              <a:t>1,73</a:t>
            </a:r>
          </a:p>
          <a:p>
            <a:r>
              <a:rPr lang="en-US"/>
              <a:t>3,67</a:t>
            </a:r>
          </a:p>
          <a:p>
            <a:endParaRPr lang="en-US"/>
          </a:p>
        </p:txBody>
      </p:sp>
      <p:sp>
        <p:nvSpPr>
          <p:cNvPr id="1550340" name="Foliennummernplatzhalter 3"/>
          <p:cNvSpPr txBox="1">
            <a:spLocks noGrp="1"/>
          </p:cNvSpPr>
          <p:nvPr/>
        </p:nvSpPr>
        <p:spPr bwMode="auto">
          <a:xfrm>
            <a:off x="3890963" y="8705850"/>
            <a:ext cx="2990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29" tIns="43314" rIns="86629" bIns="43314" anchor="b"/>
          <a:lstStyle>
            <a:lvl1pPr defTabSz="865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00" indent="-263525" defTabSz="8651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688" indent="-211138" defTabSz="8651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6375" indent="-209550" defTabSz="8651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8650" indent="-211138" defTabSz="8651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558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30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702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274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BB75C78B-A6E1-4046-A779-C2321F597AE0}" type="slidenum">
              <a:rPr lang="de-DE" sz="1200" b="1">
                <a:cs typeface="Arial" pitchFamily="34" charset="0"/>
              </a:rPr>
              <a:pPr algn="r"/>
              <a:t>18</a:t>
            </a:fld>
            <a:endParaRPr lang="de-DE" sz="1200" b="1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0DA370-4EEF-446E-B86A-39E2FE29EFD2}" type="slidenum">
              <a:rPr lang="de-DE"/>
              <a:pPr/>
              <a:t>19</a:t>
            </a:fld>
            <a:endParaRPr lang="de-DE"/>
          </a:p>
        </p:txBody>
      </p:sp>
      <p:sp>
        <p:nvSpPr>
          <p:cNvPr id="1682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ln/>
        </p:spPr>
      </p:sp>
      <p:sp>
        <p:nvSpPr>
          <p:cNvPr id="1682435" name="Notizenplatzhalter 2"/>
          <p:cNvSpPr>
            <a:spLocks noGrp="1"/>
          </p:cNvSpPr>
          <p:nvPr>
            <p:ph type="body" idx="1"/>
          </p:nvPr>
        </p:nvSpPr>
        <p:spPr>
          <a:xfrm>
            <a:off x="896938" y="4352925"/>
            <a:ext cx="5013325" cy="4129088"/>
          </a:xfrm>
        </p:spPr>
        <p:txBody>
          <a:bodyPr lIns="86629" tIns="43314" rIns="86629" bIns="43314"/>
          <a:lstStyle/>
          <a:p>
            <a:r>
              <a:rPr lang="en-US"/>
              <a:t>14,19  20,27</a:t>
            </a:r>
          </a:p>
          <a:p>
            <a:r>
              <a:rPr lang="en-US"/>
              <a:t>1,73</a:t>
            </a:r>
          </a:p>
          <a:p>
            <a:r>
              <a:rPr lang="en-US"/>
              <a:t>3,67</a:t>
            </a:r>
          </a:p>
          <a:p>
            <a:endParaRPr lang="en-US"/>
          </a:p>
        </p:txBody>
      </p:sp>
      <p:sp>
        <p:nvSpPr>
          <p:cNvPr id="1682436" name="Foliennummernplatzhalter 3"/>
          <p:cNvSpPr txBox="1">
            <a:spLocks noGrp="1"/>
          </p:cNvSpPr>
          <p:nvPr/>
        </p:nvSpPr>
        <p:spPr bwMode="auto">
          <a:xfrm>
            <a:off x="3890963" y="8705850"/>
            <a:ext cx="2990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29" tIns="43314" rIns="86629" bIns="43314" anchor="b"/>
          <a:lstStyle>
            <a:lvl1pPr defTabSz="865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00" indent="-263525" defTabSz="8651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688" indent="-211138" defTabSz="8651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6375" indent="-209550" defTabSz="8651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8650" indent="-211138" defTabSz="8651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558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30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702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274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040F26D5-0AAA-41CF-83A8-FBB590170D25}" type="slidenum">
              <a:rPr lang="de-DE" sz="1200" b="1">
                <a:cs typeface="Arial" pitchFamily="34" charset="0"/>
              </a:rPr>
              <a:pPr algn="r"/>
              <a:t>19</a:t>
            </a:fld>
            <a:endParaRPr lang="de-DE" sz="1200" b="1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0E36EA-6851-411B-A601-B596D78FD40C}" type="slidenum">
              <a:rPr lang="de-DE"/>
              <a:pPr/>
              <a:t>27</a:t>
            </a:fld>
            <a:endParaRPr lang="de-DE"/>
          </a:p>
        </p:txBody>
      </p:sp>
      <p:sp>
        <p:nvSpPr>
          <p:cNvPr id="1054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D12446-B486-45F9-850D-F87D9200A786}" type="slidenum">
              <a:rPr lang="de-DE"/>
              <a:pPr/>
              <a:t>28</a:t>
            </a:fld>
            <a:endParaRPr lang="de-DE"/>
          </a:p>
        </p:txBody>
      </p:sp>
      <p:sp>
        <p:nvSpPr>
          <p:cNvPr id="1674242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1674243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DF9B8E-CD08-4E43-A9FE-93A95AC90024}" type="slidenum">
              <a:rPr lang="de-DE"/>
              <a:pPr/>
              <a:t>29</a:t>
            </a:fld>
            <a:endParaRPr lang="de-DE"/>
          </a:p>
        </p:txBody>
      </p:sp>
      <p:sp>
        <p:nvSpPr>
          <p:cNvPr id="167629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68825" cy="3425825"/>
          </a:xfrm>
          <a:ln/>
        </p:spPr>
      </p:sp>
      <p:sp>
        <p:nvSpPr>
          <p:cNvPr id="167629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0370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4939E5-C3AB-4248-A9A0-E1A50CC20DD4}" type="slidenum">
              <a:rPr lang="de-DE"/>
              <a:pPr/>
              <a:t>30</a:t>
            </a:fld>
            <a:endParaRPr lang="de-DE"/>
          </a:p>
        </p:txBody>
      </p:sp>
      <p:sp>
        <p:nvSpPr>
          <p:cNvPr id="1678338" name="Rectangle 8"/>
          <p:cNvSpPr txBox="1">
            <a:spLocks noGrp="1"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hangingPunct="0">
              <a:lnSpc>
                <a:spcPct val="93000"/>
              </a:lnSpc>
              <a:buSzPct val="100000"/>
            </a:pPr>
            <a:fld id="{ED961050-A73C-42D0-BB46-E0229D677078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SzPct val="100000"/>
              </a:pPr>
              <a:t>30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7833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1413" y="695325"/>
            <a:ext cx="4568825" cy="3425825"/>
          </a:xfrm>
          <a:solidFill>
            <a:srgbClr val="FFFFFF"/>
          </a:solidFill>
          <a:ln/>
        </p:spPr>
      </p:sp>
      <p:sp>
        <p:nvSpPr>
          <p:cNvPr id="167834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BE8D6A-4349-4927-B0FA-53F9412D1427}" type="slidenum">
              <a:rPr lang="de-DE"/>
              <a:pPr/>
              <a:t>31</a:t>
            </a:fld>
            <a:endParaRPr lang="de-DE"/>
          </a:p>
        </p:txBody>
      </p:sp>
      <p:sp>
        <p:nvSpPr>
          <p:cNvPr id="1680386" name="Rectangle 8"/>
          <p:cNvSpPr txBox="1">
            <a:spLocks noGrp="1" noChangeArrowheads="1"/>
          </p:cNvSpPr>
          <p:nvPr/>
        </p:nvSpPr>
        <p:spPr bwMode="auto">
          <a:xfrm>
            <a:off x="3881438" y="8686800"/>
            <a:ext cx="2971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50875" indent="-2508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01713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03350" indent="-201613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03400" indent="-200025" defTabSz="393700"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4800" algn="l"/>
                <a:tab pos="1968500" algn="l"/>
                <a:tab pos="2362200" algn="l"/>
                <a:tab pos="2755900" algn="l"/>
                <a:tab pos="3149600" algn="l"/>
                <a:tab pos="3543300" algn="l"/>
                <a:tab pos="3937000" algn="l"/>
                <a:tab pos="4330700" algn="l"/>
                <a:tab pos="4724400" algn="l"/>
                <a:tab pos="5119688" algn="l"/>
                <a:tab pos="5513388" algn="l"/>
                <a:tab pos="5907088" algn="l"/>
                <a:tab pos="6300788" algn="l"/>
                <a:tab pos="6694488" algn="l"/>
                <a:tab pos="7088188" algn="l"/>
                <a:tab pos="7481888" algn="l"/>
                <a:tab pos="78755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hangingPunct="0">
              <a:lnSpc>
                <a:spcPct val="93000"/>
              </a:lnSpc>
              <a:buSzPct val="100000"/>
            </a:pPr>
            <a:fld id="{CFE477A3-3DC8-4E34-A9A0-5C4265FA7F86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SzPct val="100000"/>
              </a:pPr>
              <a:t>31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8038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1413" y="695325"/>
            <a:ext cx="4568825" cy="3425825"/>
          </a:xfrm>
          <a:solidFill>
            <a:srgbClr val="FFFFFF"/>
          </a:solidFill>
          <a:ln/>
        </p:spPr>
      </p:sp>
      <p:sp>
        <p:nvSpPr>
          <p:cNvPr id="168038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B0108C-2DEF-4EDB-9BA6-F8E03D484FCD}" type="slidenum">
              <a:rPr lang="de-DE"/>
              <a:pPr/>
              <a:t>32</a:t>
            </a:fld>
            <a:endParaRPr lang="de-DE"/>
          </a:p>
        </p:txBody>
      </p:sp>
      <p:sp>
        <p:nvSpPr>
          <p:cNvPr id="12789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DDCF60-96FB-4D9D-B4E0-5A27B4A2BDDA}" type="slidenum">
              <a:rPr lang="de-DE"/>
              <a:pPr/>
              <a:t>3</a:t>
            </a:fld>
            <a:endParaRPr lang="de-DE"/>
          </a:p>
        </p:txBody>
      </p:sp>
      <p:sp>
        <p:nvSpPr>
          <p:cNvPr id="86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644439-52C2-4FC7-91CE-13E79D79C494}" type="slidenum">
              <a:rPr lang="de-DE"/>
              <a:pPr/>
              <a:t>4</a:t>
            </a:fld>
            <a:endParaRPr lang="de-DE"/>
          </a:p>
        </p:txBody>
      </p:sp>
      <p:sp>
        <p:nvSpPr>
          <p:cNvPr id="870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4AAE6-370A-4977-85E4-FD05B30BFC72}" type="slidenum">
              <a:rPr lang="de-DE"/>
              <a:pPr/>
              <a:t>5</a:t>
            </a:fld>
            <a:endParaRPr lang="de-DE"/>
          </a:p>
        </p:txBody>
      </p:sp>
      <p:sp>
        <p:nvSpPr>
          <p:cNvPr id="1667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ADB54D-4176-46AC-BDA4-277807C02ED2}" type="slidenum">
              <a:rPr lang="de-DE"/>
              <a:pPr/>
              <a:t>6</a:t>
            </a:fld>
            <a:endParaRPr lang="de-DE"/>
          </a:p>
        </p:txBody>
      </p:sp>
      <p:sp>
        <p:nvSpPr>
          <p:cNvPr id="1476610" name="Rectangle 6"/>
          <p:cNvSpPr txBox="1">
            <a:spLocks noGrp="1" noChangeArrowheads="1"/>
          </p:cNvSpPr>
          <p:nvPr/>
        </p:nvSpPr>
        <p:spPr bwMode="auto">
          <a:xfrm>
            <a:off x="3883025" y="8686800"/>
            <a:ext cx="297338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393700"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50875" indent="-250825" defTabSz="393700"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01713" indent="-200025" defTabSz="393700"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03350" indent="-201613" defTabSz="393700"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03400" indent="-200025" defTabSz="393700"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260600" indent="-200025" defTabSz="393700" fontAlgn="base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17800" indent="-200025" defTabSz="393700" fontAlgn="base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175000" indent="-200025" defTabSz="393700" fontAlgn="base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32200" indent="-200025" defTabSz="393700" fontAlgn="base">
              <a:spcBef>
                <a:spcPct val="0"/>
              </a:spcBef>
              <a:spcAft>
                <a:spcPct val="0"/>
              </a:spcAft>
              <a:tabLst>
                <a:tab pos="635000" algn="l"/>
                <a:tab pos="1270000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6AAB91B7-6E6D-488B-97D4-CA9C49F994DC}" type="slidenum">
              <a:rPr lang="fi-FI" sz="1200">
                <a:solidFill>
                  <a:srgbClr val="000000"/>
                </a:solidFill>
                <a:latin typeface="Times New Roman" pitchFamily="18" charset="0"/>
              </a:rPr>
              <a:pPr algn="r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6</a:t>
            </a:fld>
            <a:endParaRPr lang="fi-FI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661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/>
        </p:spPr>
      </p:sp>
      <p:sp>
        <p:nvSpPr>
          <p:cNvPr id="147661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AFE8B4-EE8F-4496-9F6D-F9A30EEEFB60}" type="slidenum">
              <a:rPr lang="de-DE"/>
              <a:pPr/>
              <a:t>7</a:t>
            </a:fld>
            <a:endParaRPr lang="de-DE"/>
          </a:p>
        </p:txBody>
      </p:sp>
      <p:sp>
        <p:nvSpPr>
          <p:cNvPr id="1494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3DC34B-FB28-4F05-A9EF-EA3A0B6A0CCB}" type="slidenum">
              <a:rPr lang="de-DE"/>
              <a:pPr/>
              <a:t>8</a:t>
            </a:fld>
            <a:endParaRPr lang="de-DE"/>
          </a:p>
        </p:txBody>
      </p:sp>
      <p:sp>
        <p:nvSpPr>
          <p:cNvPr id="15052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71360B-362A-4534-B086-ED13D7B17C48}" type="slidenum">
              <a:rPr lang="de-DE"/>
              <a:pPr/>
              <a:t>13</a:t>
            </a:fld>
            <a:endParaRPr lang="de-DE"/>
          </a:p>
        </p:txBody>
      </p:sp>
      <p:sp>
        <p:nvSpPr>
          <p:cNvPr id="15390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ln/>
        </p:spPr>
      </p:sp>
      <p:sp>
        <p:nvSpPr>
          <p:cNvPr id="1539075" name="Notizenplatzhalter 2"/>
          <p:cNvSpPr>
            <a:spLocks noGrp="1"/>
          </p:cNvSpPr>
          <p:nvPr>
            <p:ph type="body" idx="1"/>
          </p:nvPr>
        </p:nvSpPr>
        <p:spPr>
          <a:xfrm>
            <a:off x="896938" y="4352925"/>
            <a:ext cx="5013325" cy="4129088"/>
          </a:xfrm>
        </p:spPr>
        <p:txBody>
          <a:bodyPr lIns="86629" tIns="43314" rIns="86629" bIns="43314"/>
          <a:lstStyle/>
          <a:p>
            <a:r>
              <a:rPr lang="en-US"/>
              <a:t>Pythia image: </a:t>
            </a:r>
            <a:r>
              <a:rPr lang="de-DE" b="1"/>
              <a:t>English:</a:t>
            </a:r>
            <a:r>
              <a:rPr lang="de-DE"/>
              <a:t> Aegeus consults the Pythia, who sits on a tripod. Tondo from an Attic red-figured kylix by the Kodros painter, ca. 440-430 BCE. Antikensammlung Berlin, 2538.</a:t>
            </a:r>
          </a:p>
          <a:p>
            <a:r>
              <a:rPr lang="en-US" i="1"/>
              <a:t>This image (or other media file) is in the </a:t>
            </a:r>
            <a:r>
              <a:rPr lang="en-US" b="1" i="1">
                <a:hlinkClick r:id="rId3" tooltip="w:public domain"/>
              </a:rPr>
              <a:t>public domain</a:t>
            </a:r>
            <a:r>
              <a:rPr lang="en-US" i="1"/>
              <a:t> because its copyright has </a:t>
            </a:r>
            <a:r>
              <a:rPr lang="en-US" b="1" i="1"/>
              <a:t>expired</a:t>
            </a:r>
            <a:r>
              <a:rPr lang="en-US" i="1"/>
              <a:t>.</a:t>
            </a:r>
            <a:r>
              <a:rPr lang="en-US"/>
              <a:t/>
            </a:r>
            <a:br>
              <a:rPr lang="en-US"/>
            </a:br>
            <a:r>
              <a:rPr lang="en-US" i="1"/>
              <a:t>This applies to the United States, Canada, the European Union and those countries with a copyright term of </a:t>
            </a:r>
            <a:r>
              <a:rPr lang="en-US" b="1" i="1"/>
              <a:t>life of the author plus 70 years</a:t>
            </a:r>
            <a:r>
              <a:rPr lang="en-US" i="1"/>
              <a:t>.</a:t>
            </a:r>
          </a:p>
          <a:p>
            <a:r>
              <a:rPr lang="en-US" i="1"/>
              <a:t>http://en.wikipedia.org/wiki/File:Pythia1.jpg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539076" name="Foliennummernplatzhalter 3"/>
          <p:cNvSpPr txBox="1">
            <a:spLocks noGrp="1"/>
          </p:cNvSpPr>
          <p:nvPr/>
        </p:nvSpPr>
        <p:spPr bwMode="auto">
          <a:xfrm>
            <a:off x="3890963" y="8705850"/>
            <a:ext cx="2990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29" tIns="43314" rIns="86629" bIns="43314" anchor="b"/>
          <a:lstStyle>
            <a:lvl1pPr defTabSz="865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00" indent="-263525" defTabSz="8651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688" indent="-211138" defTabSz="8651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6375" indent="-209550" defTabSz="8651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8650" indent="-211138" defTabSz="8651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558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30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702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274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871B2710-0666-47A1-B7A5-BA488A20CC5F}" type="slidenum">
              <a:rPr lang="de-DE" sz="1200" b="1">
                <a:cs typeface="Arial" pitchFamily="34" charset="0"/>
              </a:rPr>
              <a:pPr algn="r"/>
              <a:t>13</a:t>
            </a:fld>
            <a:endParaRPr lang="de-DE" sz="1200" b="1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C71DFB-945F-4B19-BA22-C52BC3BFB65D}" type="slidenum">
              <a:rPr lang="de-DE"/>
              <a:pPr/>
              <a:t>15</a:t>
            </a:fld>
            <a:endParaRPr lang="de-DE"/>
          </a:p>
        </p:txBody>
      </p:sp>
      <p:sp>
        <p:nvSpPr>
          <p:cNvPr id="15441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3313" y="674688"/>
            <a:ext cx="4603750" cy="3452812"/>
          </a:xfrm>
          <a:ln/>
        </p:spPr>
      </p:sp>
      <p:sp>
        <p:nvSpPr>
          <p:cNvPr id="1544195" name="Notizenplatzhalter 2"/>
          <p:cNvSpPr>
            <a:spLocks noGrp="1"/>
          </p:cNvSpPr>
          <p:nvPr>
            <p:ph type="body" idx="1"/>
          </p:nvPr>
        </p:nvSpPr>
        <p:spPr>
          <a:xfrm>
            <a:off x="896938" y="4352925"/>
            <a:ext cx="5013325" cy="4129088"/>
          </a:xfrm>
        </p:spPr>
        <p:txBody>
          <a:bodyPr lIns="86629" tIns="43314" rIns="86629" bIns="43314"/>
          <a:lstStyle/>
          <a:p>
            <a:r>
              <a:rPr lang="en-US"/>
              <a:t>Wicks, Horowitz, Djordjevic, Gyulassy, Nucl.Phys.A784, 426 (2007) and Mustafa, Phys.Rev.C72, 014905 (2005), </a:t>
            </a:r>
            <a:endParaRPr lang="de-DE"/>
          </a:p>
        </p:txBody>
      </p:sp>
      <p:sp>
        <p:nvSpPr>
          <p:cNvPr id="1544196" name="Foliennummernplatzhalter 3"/>
          <p:cNvSpPr txBox="1">
            <a:spLocks noGrp="1"/>
          </p:cNvSpPr>
          <p:nvPr/>
        </p:nvSpPr>
        <p:spPr bwMode="auto">
          <a:xfrm>
            <a:off x="3890963" y="8705850"/>
            <a:ext cx="2990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629" tIns="43314" rIns="86629" bIns="43314" anchor="b"/>
          <a:lstStyle>
            <a:lvl1pPr defTabSz="8651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00" indent="-263525" defTabSz="8651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688" indent="-211138" defTabSz="8651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6375" indent="-209550" defTabSz="8651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8650" indent="-211138" defTabSz="8651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558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130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702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27450" indent="-211138" defTabSz="865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D1E048A3-E12A-42BD-B5D1-D0F901B01073}" type="slidenum">
              <a:rPr lang="de-DE" sz="1200" b="1">
                <a:cs typeface="Arial" pitchFamily="34" charset="0"/>
              </a:rPr>
              <a:pPr algn="r"/>
              <a:t>15</a:t>
            </a:fld>
            <a:endParaRPr lang="de-DE" sz="1200" b="1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3DFCB0-CDDC-4479-AC39-80237064CF74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4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310C10-400D-44EC-B43A-2A567A88A390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2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791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791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B618A6-FAB1-4FAA-98D9-B7F38F05CE2C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40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945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161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29777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30213" y="1296988"/>
            <a:ext cx="4064000" cy="4832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296988"/>
            <a:ext cx="4064000" cy="4832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859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984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004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031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7026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3A2D44-05D2-4F6A-9A55-25FACC5FD265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369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8851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5801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40513" y="50800"/>
            <a:ext cx="2070100" cy="60785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30213" y="50800"/>
            <a:ext cx="6057900" cy="60785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379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D6BD552-9970-4C9C-8916-3ECBE2D2B0D9}" type="slidenum">
              <a:rPr lang="fi-FI"/>
              <a:pPr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5841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E1DB8C0-5D56-4D5A-8F3C-87A69A186B83}" type="slidenum">
              <a:rPr lang="fi-FI"/>
              <a:pPr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8230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C82DFAF-517C-4536-AC8A-C8FDBDF8A3A3}" type="slidenum">
              <a:rPr lang="fi-FI"/>
              <a:pPr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9683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604FC01-506D-4341-A49A-4F04E6F46317}" type="slidenum">
              <a:rPr lang="fi-FI"/>
              <a:pPr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946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D14E1F-84A7-4AC7-AD38-EA53F3D83043}" type="slidenum">
              <a:rPr lang="fi-FI"/>
              <a:pPr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9866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B910EF6-1F78-4CB9-AA22-BD2D2A43076F}" type="slidenum">
              <a:rPr lang="fi-FI"/>
              <a:pPr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0177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19F3E3A-0BB0-4869-818B-54E1F4E46AA0}" type="slidenum">
              <a:rPr lang="fi-FI"/>
              <a:pPr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95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A8EFD3-F9D5-45F9-A507-1EA4C6ACAFE9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60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A64B65E-2E90-47A8-A525-D9E846587BC7}" type="slidenum">
              <a:rPr lang="fi-FI"/>
              <a:pPr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66440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220FF80-F276-4310-BCC2-17BA47FCDF4B}" type="slidenum">
              <a:rPr lang="fi-FI"/>
              <a:pPr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1041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F9AE71-85E9-49CD-B01F-978BF78895FB}" type="slidenum">
              <a:rPr lang="fi-FI"/>
              <a:pPr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25018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7813" y="273050"/>
            <a:ext cx="2055812" cy="58562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8213" cy="58562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2FFE958-CE09-47B9-A33A-CD1508ACA584}" type="slidenum">
              <a:rPr lang="fi-FI"/>
              <a:pPr/>
              <a:t>‹N›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537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D31943-81A0-4ACA-8097-580649CCFCA2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686B04-EE19-4DEF-964B-0C5A6A43EB75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9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FF5A86-E8C1-4683-9F03-768C80D3479B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6BD4BC-A496-4C6F-9250-5FAF0ABC4CC7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7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691D2F-142E-4D3D-8847-BEFD89B4556A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9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472280-7DB2-40BC-99B7-58A3578EB042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8" rIns="91271" bIns="456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DA8C5663-44C6-42CA-97A2-1FA07AD46031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11470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8" rIns="91271" bIns="456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das Titelformat zu bearbeiten</a:t>
            </a:r>
          </a:p>
        </p:txBody>
      </p:sp>
      <p:sp>
        <p:nvSpPr>
          <p:cNvPr id="11470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8" rIns="91271" bIns="45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14705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71" tIns="45638" rIns="91271" bIns="456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15"/>
          <p:cNvSpPr>
            <a:spLocks noChangeShapeType="1"/>
          </p:cNvSpPr>
          <p:nvPr/>
        </p:nvSpPr>
        <p:spPr bwMode="auto">
          <a:xfrm flipH="1">
            <a:off x="0" y="906463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89ABC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de-DE" sz="1400" dirty="0">
              <a:latin typeface="Arial" charset="0"/>
              <a:cs typeface="Arial" charset="0"/>
            </a:endParaRPr>
          </a:p>
        </p:txBody>
      </p:sp>
      <p:sp>
        <p:nvSpPr>
          <p:cNvPr id="4587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0213" y="50800"/>
            <a:ext cx="734536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648" rIns="0" bIns="4564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Slide title</a:t>
            </a:r>
          </a:p>
        </p:txBody>
      </p:sp>
      <p:sp>
        <p:nvSpPr>
          <p:cNvPr id="45875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1296988"/>
            <a:ext cx="82804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de-DE" smtClean="0"/>
              <a:t>First level</a:t>
            </a:r>
          </a:p>
          <a:p>
            <a:pPr lvl="2"/>
            <a:r>
              <a:rPr lang="de-DE" smtClean="0"/>
              <a:t>Second level</a:t>
            </a:r>
          </a:p>
          <a:p>
            <a:pPr lvl="3"/>
            <a:r>
              <a:rPr lang="de-DE" smtClean="0"/>
              <a:t>Third level</a:t>
            </a:r>
          </a:p>
          <a:p>
            <a:pPr lvl="4"/>
            <a:r>
              <a:rPr lang="de-DE" smtClean="0"/>
              <a:t>Forth level</a:t>
            </a:r>
          </a:p>
          <a:p>
            <a:pPr lvl="4"/>
            <a:r>
              <a:rPr lang="de-DE" smtClean="0"/>
              <a:t>Fifth level</a:t>
            </a:r>
          </a:p>
          <a:p>
            <a:pPr lvl="4"/>
            <a:r>
              <a:rPr lang="de-DE" smtClean="0"/>
              <a:t>Sixth level</a:t>
            </a:r>
          </a:p>
          <a:p>
            <a:pPr lvl="4"/>
            <a:r>
              <a:rPr lang="de-DE" smtClean="0"/>
              <a:t>Seventh level</a:t>
            </a:r>
          </a:p>
          <a:p>
            <a:pPr lvl="4"/>
            <a:r>
              <a:rPr lang="de-DE" smtClean="0"/>
              <a:t>Eigth level</a:t>
            </a:r>
          </a:p>
          <a:p>
            <a:pPr lvl="4"/>
            <a:endParaRPr 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 (Headings)"/>
          <a:ea typeface=" (Headings)"/>
          <a:cs typeface=" (Headings)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447675" indent="-26670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717550" indent="-2714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600">
          <a:solidFill>
            <a:srgbClr val="000000"/>
          </a:solidFill>
          <a:latin typeface="+mn-lt"/>
        </a:defRPr>
      </a:lvl3pPr>
      <a:lvl4pPr marL="985838" indent="-2714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>
          <a:solidFill>
            <a:srgbClr val="000000"/>
          </a:solidFill>
          <a:latin typeface="+mn-lt"/>
        </a:defRPr>
      </a:lvl4pPr>
      <a:lvl5pPr marL="1257300" indent="-26828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600">
          <a:solidFill>
            <a:srgbClr val="000000"/>
          </a:solidFill>
          <a:latin typeface="+mn-lt"/>
        </a:defRPr>
      </a:lvl5pPr>
      <a:lvl6pPr marL="1714500" indent="-26828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600">
          <a:solidFill>
            <a:srgbClr val="000000"/>
          </a:solidFill>
          <a:latin typeface="+mn-lt"/>
        </a:defRPr>
      </a:lvl6pPr>
      <a:lvl7pPr marL="2171700" indent="-26828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600">
          <a:solidFill>
            <a:srgbClr val="000000"/>
          </a:solidFill>
          <a:latin typeface="+mn-lt"/>
        </a:defRPr>
      </a:lvl7pPr>
      <a:lvl8pPr marL="2628900" indent="-26828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600">
          <a:solidFill>
            <a:srgbClr val="000000"/>
          </a:solidFill>
          <a:latin typeface="+mn-lt"/>
        </a:defRPr>
      </a:lvl8pPr>
      <a:lvl9pPr marL="3086100" indent="-26828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Arial" pitchFamily="34" charset="0"/>
        <a:buChar char="–"/>
        <a:defRPr sz="16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9256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1599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7250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82867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5788" y="6246813"/>
            <a:ext cx="2895600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82867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4788" y="6246813"/>
            <a:ext cx="2128837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828675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z="1600">
                <a:solidFill>
                  <a:srgbClr val="000000"/>
                </a:solidFill>
              </a:defRPr>
            </a:lvl1pPr>
          </a:lstStyle>
          <a:p>
            <a:fld id="{7CE60A45-127F-4E1A-8EC0-BF6F803C89BE}" type="slidenum">
              <a:rPr lang="fi-FI"/>
              <a:pPr/>
              <a:t>‹N›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+mj-lt"/>
          <a:ea typeface="+mj-ea"/>
          <a:cs typeface="+mj-cs"/>
        </a:defRPr>
      </a:lvl1pPr>
      <a:lvl2pPr algn="l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Arial" pitchFamily="34" charset="0"/>
        </a:defRPr>
      </a:lvl2pPr>
      <a:lvl3pPr algn="l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Arial" pitchFamily="34" charset="0"/>
        </a:defRPr>
      </a:lvl3pPr>
      <a:lvl4pPr algn="l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Arial" pitchFamily="34" charset="0"/>
        </a:defRPr>
      </a:lvl4pPr>
      <a:lvl5pPr algn="l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Arial" pitchFamily="34" charset="0"/>
        </a:defRPr>
      </a:lvl5pPr>
      <a:lvl6pPr marL="457200" algn="l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Arial" pitchFamily="34" charset="0"/>
        </a:defRPr>
      </a:lvl6pPr>
      <a:lvl7pPr marL="914400" algn="l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Arial" pitchFamily="34" charset="0"/>
        </a:defRPr>
      </a:lvl7pPr>
      <a:lvl8pPr marL="1371600" algn="l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Arial" pitchFamily="34" charset="0"/>
        </a:defRPr>
      </a:lvl8pPr>
      <a:lvl9pPr marL="1828800" algn="l" defTabSz="407988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300">
          <a:solidFill>
            <a:srgbClr val="000000"/>
          </a:solidFill>
          <a:latin typeface="Arial" pitchFamily="34" charset="0"/>
        </a:defRPr>
      </a:lvl9pPr>
    </p:titleStyle>
    <p:bodyStyle>
      <a:lvl1pPr marL="311150" indent="-311150" algn="l" defTabSz="407988" rtl="0" fontAlgn="base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674688" indent="-260350" algn="l" defTabSz="407988" rtl="0" fontAlgn="base">
        <a:lnSpc>
          <a:spcPct val="93000"/>
        </a:lnSpc>
        <a:spcBef>
          <a:spcPts val="413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+mn-lt"/>
        </a:defRPr>
      </a:lvl2pPr>
      <a:lvl3pPr marL="1036638" indent="-207963" algn="l" defTabSz="407988" rtl="0" fontAlgn="base">
        <a:lnSpc>
          <a:spcPct val="93000"/>
        </a:lnSpc>
        <a:spcBef>
          <a:spcPts val="363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000000"/>
          </a:solidFill>
          <a:latin typeface="+mn-lt"/>
        </a:defRPr>
      </a:lvl3pPr>
      <a:lvl4pPr marL="1450975" indent="-206375" algn="l" defTabSz="407988" rtl="0" fontAlgn="base">
        <a:lnSpc>
          <a:spcPct val="93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000000"/>
          </a:solidFill>
          <a:latin typeface="+mn-lt"/>
        </a:defRPr>
      </a:lvl4pPr>
      <a:lvl5pPr marL="1866900" indent="-207963" algn="l" defTabSz="407988" rtl="0" fontAlgn="base">
        <a:lnSpc>
          <a:spcPct val="93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000000"/>
          </a:solidFill>
          <a:latin typeface="+mn-lt"/>
        </a:defRPr>
      </a:lvl5pPr>
      <a:lvl6pPr marL="2324100" indent="-207963" algn="l" defTabSz="407988" rtl="0" fontAlgn="base">
        <a:lnSpc>
          <a:spcPct val="93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000000"/>
          </a:solidFill>
          <a:latin typeface="+mn-lt"/>
        </a:defRPr>
      </a:lvl6pPr>
      <a:lvl7pPr marL="2781300" indent="-207963" algn="l" defTabSz="407988" rtl="0" fontAlgn="base">
        <a:lnSpc>
          <a:spcPct val="93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000000"/>
          </a:solidFill>
          <a:latin typeface="+mn-lt"/>
        </a:defRPr>
      </a:lvl7pPr>
      <a:lvl8pPr marL="3238500" indent="-207963" algn="l" defTabSz="407988" rtl="0" fontAlgn="base">
        <a:lnSpc>
          <a:spcPct val="93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000000"/>
          </a:solidFill>
          <a:latin typeface="+mn-lt"/>
        </a:defRPr>
      </a:lvl8pPr>
      <a:lvl9pPr marL="3695700" indent="-207963" algn="l" defTabSz="407988" rtl="0" fontAlgn="base">
        <a:lnSpc>
          <a:spcPct val="93000"/>
        </a:lnSpc>
        <a:spcBef>
          <a:spcPts val="313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3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5.xml"/><Relationship Id="rId7" Type="http://schemas.openxmlformats.org/officeDocument/2006/relationships/image" Target="../media/image3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0.png"/><Relationship Id="rId4" Type="http://schemas.openxmlformats.org/officeDocument/2006/relationships/tags" Target="../tags/tag6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png"/><Relationship Id="rId7" Type="http://schemas.openxmlformats.org/officeDocument/2006/relationships/image" Target="../media/image8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tags" Target="../tags/tag11.xml"/><Relationship Id="rId7" Type="http://schemas.openxmlformats.org/officeDocument/2006/relationships/image" Target="../media/image6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tags" Target="../tags/tag14.xml"/><Relationship Id="rId21" Type="http://schemas.openxmlformats.org/officeDocument/2006/relationships/image" Target="../media/image88.png"/><Relationship Id="rId7" Type="http://schemas.openxmlformats.org/officeDocument/2006/relationships/tags" Target="../tags/tag18.xml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tags" Target="../tags/tag13.xml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notesSlide" Target="../notesSlides/notesSlide19.xml"/><Relationship Id="rId5" Type="http://schemas.openxmlformats.org/officeDocument/2006/relationships/tags" Target="../tags/tag16.xml"/><Relationship Id="rId15" Type="http://schemas.openxmlformats.org/officeDocument/2006/relationships/image" Target="../media/image8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86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81.png"/><Relationship Id="rId22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11" Type="http://schemas.openxmlformats.org/officeDocument/2006/relationships/image" Target="../media/image20.wmf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21.jpeg"/><Relationship Id="rId9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196975"/>
            <a:ext cx="8748712" cy="14700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  </a:t>
            </a:r>
            <a:r>
              <a:rPr lang="en-US" sz="3200" b="1">
                <a:solidFill>
                  <a:schemeClr val="tx1"/>
                </a:solidFill>
              </a:rPr>
              <a:t>From microscopic interactions to the     			dynamics of the fireball</a:t>
            </a:r>
            <a:r>
              <a:rPr lang="de-DE">
                <a:solidFill>
                  <a:schemeClr val="tx1"/>
                </a:solidFill>
              </a:rPr>
              <a:t>                        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90851" name="Rectangle 3"/>
          <p:cNvSpPr>
            <a:spLocks noChangeArrowheads="1"/>
          </p:cNvSpPr>
          <p:nvPr/>
        </p:nvSpPr>
        <p:spPr bwMode="auto">
          <a:xfrm>
            <a:off x="-107950" y="3716338"/>
            <a:ext cx="94329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de-DE"/>
              <a:t>in collaboration with:  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de-DE" b="1"/>
              <a:t>I.Bouras,  A. El, O. Fochler, M. Greif, F. Reining, 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de-DE" b="1"/>
              <a:t>F. Senzel, J. Uphoff, C. Wesp and </a:t>
            </a:r>
            <a:r>
              <a:rPr lang="de-DE" b="1">
                <a:solidFill>
                  <a:srgbClr val="CC0000"/>
                </a:solidFill>
              </a:rPr>
              <a:t>Zhe Xu</a:t>
            </a:r>
            <a:r>
              <a:rPr lang="de-DE" b="1"/>
              <a:t>  </a:t>
            </a:r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1743075" y="5321300"/>
            <a:ext cx="6645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/>
          <a:p>
            <a:pPr>
              <a:buFontTx/>
              <a:buChar char="-"/>
            </a:pPr>
            <a:endParaRPr lang="en-US"/>
          </a:p>
        </p:txBody>
      </p:sp>
      <p:sp>
        <p:nvSpPr>
          <p:cNvPr id="590853" name="Text Box 5"/>
          <p:cNvSpPr txBox="1">
            <a:spLocks noChangeArrowheads="1"/>
          </p:cNvSpPr>
          <p:nvPr/>
        </p:nvSpPr>
        <p:spPr bwMode="auto">
          <a:xfrm>
            <a:off x="323850" y="4967288"/>
            <a:ext cx="9144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/>
          <a:p>
            <a:pPr>
              <a:buFontTx/>
              <a:buChar char="-"/>
            </a:pPr>
            <a:endParaRPr lang="en-US" sz="2400"/>
          </a:p>
          <a:p>
            <a:pPr>
              <a:buFontTx/>
              <a:buChar char="-"/>
            </a:pPr>
            <a:r>
              <a:rPr lang="en-US" sz="2400"/>
              <a:t> Boltzmann parton transport including radiation  </a:t>
            </a:r>
          </a:p>
          <a:p>
            <a:pPr>
              <a:buFontTx/>
              <a:buChar char="-"/>
            </a:pPr>
            <a:r>
              <a:rPr lang="en-US" sz="2400"/>
              <a:t> observables at RHIC and LHC (elliptic flow, jets, heavy quarks)                             </a:t>
            </a:r>
          </a:p>
          <a:p>
            <a:r>
              <a:rPr lang="en-US" sz="2400"/>
              <a:t>- testing and improving the interaction and transport coefficients</a:t>
            </a:r>
          </a:p>
          <a:p>
            <a:endParaRPr lang="en-US" sz="2400"/>
          </a:p>
        </p:txBody>
      </p:sp>
      <p:pic>
        <p:nvPicPr>
          <p:cNvPr id="590854" name="Picture 6" descr="Logo 4c-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376487" cy="94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0855" name="Rectangle 7"/>
          <p:cNvSpPr>
            <a:spLocks noChangeArrowheads="1"/>
          </p:cNvSpPr>
          <p:nvPr/>
        </p:nvSpPr>
        <p:spPr bwMode="auto">
          <a:xfrm>
            <a:off x="144463" y="2779713"/>
            <a:ext cx="87487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de-DE" sz="2000" b="1"/>
              <a:t>C. Greiner,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de-DE" sz="2000" b="1"/>
              <a:t> INPC 2013, Firenze, 6th june 2013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de-DE">
              <a:solidFill>
                <a:srgbClr val="0066FF"/>
              </a:solidFill>
            </a:endParaRPr>
          </a:p>
        </p:txBody>
      </p:sp>
      <p:pic>
        <p:nvPicPr>
          <p:cNvPr id="590856" name="Picture 8" descr="HIC-Logo-290509-R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260350"/>
            <a:ext cx="2170112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138" name="Picture 2" descr="Folie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8569325" cy="61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6516688" y="6211888"/>
            <a:ext cx="2239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>
                <a:solidFill>
                  <a:srgbClr val="608955"/>
                </a:solidFill>
                <a:cs typeface="Arial" pitchFamily="34" charset="0"/>
              </a:rPr>
              <a:t>O. Fochler et al</a:t>
            </a:r>
            <a:r>
              <a:rPr lang="en-US" sz="1600">
                <a:solidFill>
                  <a:srgbClr val="608955"/>
                </a:solidFill>
                <a:cs typeface="Arial" pitchFamily="34" charset="0"/>
              </a:rPr>
              <a:t>,</a:t>
            </a:r>
          </a:p>
          <a:p>
            <a:r>
              <a:rPr lang="en-US" sz="1400">
                <a:solidFill>
                  <a:srgbClr val="608955"/>
                </a:solidFill>
                <a:cs typeface="Arial" pitchFamily="34" charset="0"/>
              </a:rPr>
              <a:t>J. Phys. G 38 (2011)</a:t>
            </a:r>
          </a:p>
        </p:txBody>
      </p:sp>
      <p:pic>
        <p:nvPicPr>
          <p:cNvPr id="1499140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57350"/>
            <a:ext cx="417671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9141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412875"/>
            <a:ext cx="435610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114" name="Picture 2" descr="Folie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2738"/>
            <a:ext cx="8713787" cy="62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6940550" y="4868863"/>
            <a:ext cx="2239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>
                <a:solidFill>
                  <a:srgbClr val="608955"/>
                </a:solidFill>
                <a:cs typeface="Arial" pitchFamily="34" charset="0"/>
              </a:rPr>
              <a:t>O. Fochler et al</a:t>
            </a:r>
            <a:r>
              <a:rPr lang="en-US" sz="1600">
                <a:solidFill>
                  <a:srgbClr val="608955"/>
                </a:solidFill>
                <a:cs typeface="Arial" pitchFamily="34" charset="0"/>
              </a:rPr>
              <a:t>,</a:t>
            </a:r>
          </a:p>
          <a:p>
            <a:r>
              <a:rPr lang="en-US" sz="1400">
                <a:solidFill>
                  <a:srgbClr val="608955"/>
                </a:solidFill>
                <a:cs typeface="Arial" pitchFamily="34" charset="0"/>
              </a:rPr>
              <a:t>Phys. Rev. C 82 (2010)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0162" name="Picture 2" descr="Folie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8569325" cy="61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6516688" y="6211888"/>
            <a:ext cx="2239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>
                <a:solidFill>
                  <a:srgbClr val="608955"/>
                </a:solidFill>
                <a:cs typeface="Arial" pitchFamily="34" charset="0"/>
              </a:rPr>
              <a:t>O. Fochler et al</a:t>
            </a:r>
            <a:r>
              <a:rPr lang="en-US" sz="1600">
                <a:solidFill>
                  <a:srgbClr val="608955"/>
                </a:solidFill>
                <a:cs typeface="Arial" pitchFamily="34" charset="0"/>
              </a:rPr>
              <a:t>,</a:t>
            </a:r>
          </a:p>
          <a:p>
            <a:r>
              <a:rPr lang="en-US" sz="1400">
                <a:solidFill>
                  <a:srgbClr val="608955"/>
                </a:solidFill>
                <a:cs typeface="Arial" pitchFamily="34" charset="0"/>
              </a:rPr>
              <a:t>J. Phys. G 38 (2011)</a:t>
            </a:r>
          </a:p>
        </p:txBody>
      </p:sp>
      <p:pic>
        <p:nvPicPr>
          <p:cNvPr id="150016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57350"/>
            <a:ext cx="417671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050" name="Titel 1"/>
          <p:cNvSpPr>
            <a:spLocks noGrp="1"/>
          </p:cNvSpPr>
          <p:nvPr>
            <p:ph type="title" idx="4294967295"/>
          </p:nvPr>
        </p:nvSpPr>
        <p:spPr>
          <a:xfrm>
            <a:off x="3454400" y="146050"/>
            <a:ext cx="5005388" cy="546100"/>
          </a:xfrm>
        </p:spPr>
        <p:txBody>
          <a:bodyPr/>
          <a:lstStyle/>
          <a:p>
            <a:r>
              <a:rPr lang="en-US" sz="2400">
                <a:solidFill>
                  <a:schemeClr val="tx1"/>
                </a:solidFill>
              </a:rPr>
              <a:t>                   </a:t>
            </a:r>
            <a:r>
              <a:rPr lang="en-US">
                <a:solidFill>
                  <a:schemeClr val="tx1"/>
                </a:solidFill>
              </a:rPr>
              <a:t>charming probes</a:t>
            </a:r>
          </a:p>
        </p:txBody>
      </p:sp>
      <p:grpSp>
        <p:nvGrpSpPr>
          <p:cNvPr id="1538051" name="Group 3"/>
          <p:cNvGrpSpPr>
            <a:grpSpLocks/>
          </p:cNvGrpSpPr>
          <p:nvPr/>
        </p:nvGrpSpPr>
        <p:grpSpPr bwMode="auto">
          <a:xfrm>
            <a:off x="0" y="0"/>
            <a:ext cx="4227513" cy="3902075"/>
            <a:chOff x="1986" y="724"/>
            <a:chExt cx="3562" cy="3168"/>
          </a:xfrm>
        </p:grpSpPr>
        <p:pic>
          <p:nvPicPr>
            <p:cNvPr id="1538052" name="Picture 4" descr="LightCon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" y="724"/>
              <a:ext cx="3562" cy="3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" name="Gerade Verbindung mit Pfeil 6"/>
            <p:cNvCxnSpPr/>
            <p:nvPr/>
          </p:nvCxnSpPr>
          <p:spPr bwMode="auto">
            <a:xfrm rot="16200000" flipV="1">
              <a:off x="3331" y="2666"/>
              <a:ext cx="523" cy="17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4" name="Gerade Verbindung mit Pfeil 8"/>
            <p:cNvCxnSpPr/>
            <p:nvPr/>
          </p:nvCxnSpPr>
          <p:spPr bwMode="auto">
            <a:xfrm rot="5400000" flipH="1" flipV="1">
              <a:off x="3513" y="2763"/>
              <a:ext cx="423" cy="7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5" name="Gerade Verbindung mit Pfeil 13"/>
            <p:cNvCxnSpPr/>
            <p:nvPr/>
          </p:nvCxnSpPr>
          <p:spPr bwMode="auto">
            <a:xfrm rot="16200000" flipV="1">
              <a:off x="2887" y="1873"/>
              <a:ext cx="1068" cy="16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lg" len="lg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" name="Gerade Verbindung mit Pfeil 16"/>
            <p:cNvCxnSpPr/>
            <p:nvPr/>
          </p:nvCxnSpPr>
          <p:spPr bwMode="auto">
            <a:xfrm rot="5400000" flipH="1" flipV="1">
              <a:off x="3477" y="1582"/>
              <a:ext cx="1297" cy="72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lg" len="lg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20" name="Textfeld 19"/>
            <p:cNvSpPr txBox="1"/>
            <p:nvPr/>
          </p:nvSpPr>
          <p:spPr bwMode="auto">
            <a:xfrm>
              <a:off x="4499" y="1156"/>
              <a:ext cx="123" cy="1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  <a:cs typeface="Arial" pitchFamily="34" charset="0"/>
                </a:rPr>
                <a:t>D</a:t>
              </a:r>
            </a:p>
          </p:txBody>
        </p:sp>
        <p:sp>
          <p:nvSpPr>
            <p:cNvPr id="1538058" name="Textfeld 21"/>
            <p:cNvSpPr txBox="1">
              <a:spLocks noChangeArrowheads="1"/>
            </p:cNvSpPr>
            <p:nvPr/>
          </p:nvSpPr>
          <p:spPr bwMode="auto">
            <a:xfrm>
              <a:off x="3764" y="2808"/>
              <a:ext cx="25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000" b="1">
                  <a:solidFill>
                    <a:srgbClr val="FF0000"/>
                  </a:solidFill>
                  <a:cs typeface="Arial" pitchFamily="34" charset="0"/>
                </a:rPr>
                <a:t>c</a:t>
              </a:r>
              <a:endParaRPr lang="en-US" sz="1400" b="1">
                <a:solidFill>
                  <a:srgbClr val="FF0000"/>
                </a:solidFill>
                <a:cs typeface="Arial" pitchFamily="34" charset="0"/>
              </a:endParaRPr>
            </a:p>
          </p:txBody>
        </p:sp>
        <p:grpSp>
          <p:nvGrpSpPr>
            <p:cNvPr id="1538059" name="Gruppieren 23"/>
            <p:cNvGrpSpPr>
              <a:grpSpLocks/>
            </p:cNvGrpSpPr>
            <p:nvPr/>
          </p:nvGrpSpPr>
          <p:grpSpPr bwMode="auto">
            <a:xfrm>
              <a:off x="3427" y="2471"/>
              <a:ext cx="258" cy="393"/>
              <a:chOff x="4867449" y="3291277"/>
              <a:chExt cx="476639" cy="554700"/>
            </a:xfrm>
          </p:grpSpPr>
          <p:sp>
            <p:nvSpPr>
              <p:cNvPr id="1538060" name="Textfeld 20"/>
              <p:cNvSpPr txBox="1">
                <a:spLocks noChangeArrowheads="1"/>
              </p:cNvSpPr>
              <p:nvPr/>
            </p:nvSpPr>
            <p:spPr bwMode="auto">
              <a:xfrm>
                <a:off x="4867449" y="3496789"/>
                <a:ext cx="466760" cy="349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2000" b="1">
                    <a:solidFill>
                      <a:srgbClr val="FF0000"/>
                    </a:solidFill>
                    <a:cs typeface="Arial" pitchFamily="34" charset="0"/>
                  </a:rPr>
                  <a:t>c</a:t>
                </a:r>
                <a:endParaRPr lang="en-US" sz="1400" b="1">
                  <a:solidFill>
                    <a:srgbClr val="FF0000"/>
                  </a:solidFill>
                  <a:cs typeface="Arial" pitchFamily="34" charset="0"/>
                </a:endParaRPr>
              </a:p>
            </p:txBody>
          </p:sp>
          <p:sp>
            <p:nvSpPr>
              <p:cNvPr id="1538061" name="Textfeld 22"/>
              <p:cNvSpPr txBox="1">
                <a:spLocks noChangeArrowheads="1"/>
              </p:cNvSpPr>
              <p:nvPr/>
            </p:nvSpPr>
            <p:spPr bwMode="auto">
              <a:xfrm>
                <a:off x="4877328" y="3291277"/>
                <a:ext cx="466760" cy="349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2000" b="1">
                    <a:solidFill>
                      <a:srgbClr val="FF0000"/>
                    </a:solidFill>
                    <a:cs typeface="Arial" pitchFamily="34" charset="0"/>
                  </a:rPr>
                  <a:t>_</a:t>
                </a:r>
                <a:endParaRPr lang="en-US" sz="1400" b="1">
                  <a:solidFill>
                    <a:srgbClr val="FF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" name="Textfeld 18"/>
            <p:cNvSpPr txBox="1"/>
            <p:nvPr/>
          </p:nvSpPr>
          <p:spPr bwMode="auto">
            <a:xfrm>
              <a:off x="3258" y="1249"/>
              <a:ext cx="123" cy="1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  <a:cs typeface="Arial" pitchFamily="34" charset="0"/>
                </a:rPr>
                <a:t>D</a:t>
              </a:r>
            </a:p>
          </p:txBody>
        </p:sp>
        <p:sp>
          <p:nvSpPr>
            <p:cNvPr id="25" name="Textfeld 24"/>
            <p:cNvSpPr txBox="1"/>
            <p:nvPr/>
          </p:nvSpPr>
          <p:spPr bwMode="auto">
            <a:xfrm>
              <a:off x="3263" y="1109"/>
              <a:ext cx="95" cy="198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  <a:cs typeface="Arial" pitchFamily="34" charset="0"/>
                </a:rPr>
                <a:t>_</a:t>
              </a:r>
            </a:p>
          </p:txBody>
        </p:sp>
        <p:sp>
          <p:nvSpPr>
            <p:cNvPr id="1538064" name="Line 9"/>
            <p:cNvSpPr>
              <a:spLocks noChangeShapeType="1"/>
            </p:cNvSpPr>
            <p:nvPr/>
          </p:nvSpPr>
          <p:spPr bwMode="auto">
            <a:xfrm flipH="1">
              <a:off x="3784" y="3047"/>
              <a:ext cx="662" cy="0"/>
            </a:xfrm>
            <a:prstGeom prst="line">
              <a:avLst/>
            </a:prstGeom>
            <a:noFill/>
            <a:ln w="19050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1538065" name="Text Box 10"/>
            <p:cNvSpPr txBox="1">
              <a:spLocks noChangeArrowheads="1"/>
            </p:cNvSpPr>
            <p:nvPr/>
          </p:nvSpPr>
          <p:spPr bwMode="auto">
            <a:xfrm>
              <a:off x="4394" y="2931"/>
              <a:ext cx="1129" cy="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9831" tIns="64916" rIns="129831" bIns="64916">
              <a:spAutoFit/>
            </a:bodyPr>
            <a:lstStyle>
              <a:lvl1pPr defTabSz="1300163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1300163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1300163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1300163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1300163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13001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13001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13001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13001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sz="1400" b="1">
                  <a:solidFill>
                    <a:srgbClr val="009900"/>
                  </a:solidFill>
                  <a:cs typeface="Arial" pitchFamily="34" charset="0"/>
                </a:rPr>
                <a:t>Pre-equil. phase</a:t>
              </a:r>
            </a:p>
          </p:txBody>
        </p:sp>
      </p:grpSp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5284788" y="1196975"/>
            <a:ext cx="317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>
                <a:solidFill>
                  <a:srgbClr val="608955"/>
                </a:solidFill>
                <a:cs typeface="Arial" pitchFamily="34" charset="0"/>
              </a:rPr>
              <a:t>Jan Uphoff</a:t>
            </a:r>
            <a:r>
              <a:rPr lang="en-US" sz="1600">
                <a:solidFill>
                  <a:srgbClr val="608955"/>
                </a:solidFill>
                <a:cs typeface="Arial" pitchFamily="34" charset="0"/>
              </a:rPr>
              <a:t>, Fochler, Xu, CG,</a:t>
            </a:r>
            <a:br>
              <a:rPr lang="en-US" sz="1600">
                <a:solidFill>
                  <a:srgbClr val="608955"/>
                </a:solidFill>
                <a:cs typeface="Arial" pitchFamily="34" charset="0"/>
              </a:rPr>
            </a:br>
            <a:r>
              <a:rPr lang="en-US" sz="1400">
                <a:solidFill>
                  <a:srgbClr val="608955"/>
                </a:solidFill>
                <a:cs typeface="Arial" pitchFamily="34" charset="0"/>
              </a:rPr>
              <a:t>Phys. Rev. C 82 (2010)</a:t>
            </a:r>
          </a:p>
        </p:txBody>
      </p:sp>
      <p:grpSp>
        <p:nvGrpSpPr>
          <p:cNvPr id="1538067" name="Gruppieren 28"/>
          <p:cNvGrpSpPr>
            <a:grpSpLocks/>
          </p:cNvGrpSpPr>
          <p:nvPr/>
        </p:nvGrpSpPr>
        <p:grpSpPr bwMode="auto">
          <a:xfrm>
            <a:off x="179388" y="3817938"/>
            <a:ext cx="2536825" cy="2924175"/>
            <a:chOff x="684664" y="2806574"/>
            <a:chExt cx="2537164" cy="2924839"/>
          </a:xfrm>
        </p:grpSpPr>
        <p:grpSp>
          <p:nvGrpSpPr>
            <p:cNvPr id="1538068" name="Gruppieren 17"/>
            <p:cNvGrpSpPr>
              <a:grpSpLocks/>
            </p:cNvGrpSpPr>
            <p:nvPr/>
          </p:nvGrpSpPr>
          <p:grpSpPr bwMode="auto">
            <a:xfrm>
              <a:off x="684665" y="2806574"/>
              <a:ext cx="2537163" cy="2924839"/>
              <a:chOff x="5556249" y="3933161"/>
              <a:chExt cx="2537163" cy="2924839"/>
            </a:xfrm>
          </p:grpSpPr>
          <p:sp>
            <p:nvSpPr>
              <p:cNvPr id="18" name="Rechteck 10"/>
              <p:cNvSpPr>
                <a:spLocks noChangeArrowheads="1"/>
              </p:cNvSpPr>
              <p:nvPr/>
            </p:nvSpPr>
            <p:spPr bwMode="gray">
              <a:xfrm>
                <a:off x="5556249" y="3933161"/>
                <a:ext cx="2537163" cy="2924839"/>
              </a:xfrm>
              <a:prstGeom prst="rect">
                <a:avLst/>
              </a:prstGeom>
              <a:solidFill>
                <a:schemeClr val="bg1"/>
              </a:solidFill>
              <a:ln w="25400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lIns="91420" tIns="45711" rIns="91420" bIns="45711" anchor="ctr" anchorCtr="1"/>
              <a:lstStyle/>
              <a:p>
                <a:pPr algn="ctr" eaLnBrk="0" hangingPunct="0">
                  <a:defRPr/>
                </a:pPr>
                <a:endParaRPr lang="en-US" sz="1600" b="1">
                  <a:solidFill>
                    <a:schemeClr val="bg1"/>
                  </a:solidFill>
                  <a:latin typeface="+mn-lt"/>
                  <a:ea typeface="Gulim" pitchFamily="34" charset="-127"/>
                </a:endParaRPr>
              </a:p>
            </p:txBody>
          </p:sp>
          <p:pic>
            <p:nvPicPr>
              <p:cNvPr id="1538070" name="Grafik 16" descr="addin_tmp.png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3431" y="4577315"/>
                <a:ext cx="2156460" cy="2175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38071" name="Textfeld 27"/>
            <p:cNvSpPr txBox="1">
              <a:spLocks noChangeArrowheads="1"/>
            </p:cNvSpPr>
            <p:nvPr/>
          </p:nvSpPr>
          <p:spPr bwMode="auto">
            <a:xfrm>
              <a:off x="684664" y="2947894"/>
              <a:ext cx="2537164" cy="36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accent1"/>
                  </a:solidFill>
                  <a:cs typeface="Arial" pitchFamily="34" charset="0"/>
                </a:rPr>
                <a:t>Heavy Flavor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7716838" y="6248400"/>
            <a:ext cx="1625600" cy="6096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de-DE" sz="2000" b="1" dirty="0">
                <a:solidFill>
                  <a:schemeClr val="accent4"/>
                </a:solidFill>
                <a:cs typeface="Arial" pitchFamily="34" charset="0"/>
              </a:rPr>
              <a:t>Hadronic </a:t>
            </a:r>
            <a:r>
              <a:rPr lang="de-DE" sz="2000" b="1" dirty="0" err="1">
                <a:solidFill>
                  <a:schemeClr val="accent4"/>
                </a:solidFill>
                <a:cs typeface="Arial" pitchFamily="34" charset="0"/>
              </a:rPr>
              <a:t>phase</a:t>
            </a:r>
            <a:endParaRPr lang="de-DE" sz="2000" b="1" dirty="0">
              <a:solidFill>
                <a:schemeClr val="accent4"/>
              </a:solidFill>
              <a:cs typeface="Arial" pitchFamily="34" charset="0"/>
            </a:endParaRPr>
          </a:p>
        </p:txBody>
      </p:sp>
      <p:grpSp>
        <p:nvGrpSpPr>
          <p:cNvPr id="1538073" name="Group 25"/>
          <p:cNvGrpSpPr>
            <a:grpSpLocks/>
          </p:cNvGrpSpPr>
          <p:nvPr/>
        </p:nvGrpSpPr>
        <p:grpSpPr bwMode="auto">
          <a:xfrm>
            <a:off x="3348038" y="3368675"/>
            <a:ext cx="5514975" cy="3405188"/>
            <a:chOff x="2109" y="2122"/>
            <a:chExt cx="3474" cy="2145"/>
          </a:xfrm>
        </p:grpSpPr>
        <p:sp>
          <p:nvSpPr>
            <p:cNvPr id="26" name="Ellipse 6"/>
            <p:cNvSpPr/>
            <p:nvPr/>
          </p:nvSpPr>
          <p:spPr bwMode="gray">
            <a:xfrm>
              <a:off x="2232" y="2122"/>
              <a:ext cx="3351" cy="2064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defRPr/>
              </a:pPr>
              <a:endParaRPr lang="de-DE" sz="1600" b="1" dirty="0">
                <a:solidFill>
                  <a:schemeClr val="bg1"/>
                </a:solidFill>
                <a:ea typeface="Gulim" pitchFamily="34" charset="-127"/>
              </a:endParaRPr>
            </a:p>
          </p:txBody>
        </p:sp>
        <p:sp>
          <p:nvSpPr>
            <p:cNvPr id="3" name="Ellipse 2"/>
            <p:cNvSpPr/>
            <p:nvPr/>
          </p:nvSpPr>
          <p:spPr bwMode="gray">
            <a:xfrm>
              <a:off x="2588" y="2272"/>
              <a:ext cx="2639" cy="168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defRPr/>
              </a:pPr>
              <a:endParaRPr lang="de-DE" sz="2800" b="1" dirty="0">
                <a:solidFill>
                  <a:schemeClr val="bg1"/>
                </a:solidFill>
                <a:ea typeface="Gulim" pitchFamily="34" charset="-127"/>
              </a:endParaRPr>
            </a:p>
          </p:txBody>
        </p:sp>
        <p:sp>
          <p:nvSpPr>
            <p:cNvPr id="1538076" name="Textfeld 7"/>
            <p:cNvSpPr txBox="1">
              <a:spLocks noChangeArrowheads="1"/>
            </p:cNvSpPr>
            <p:nvPr/>
          </p:nvSpPr>
          <p:spPr bwMode="auto">
            <a:xfrm>
              <a:off x="3738" y="3669"/>
              <a:ext cx="497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2800" b="1">
                  <a:solidFill>
                    <a:schemeClr val="accent1"/>
                  </a:solidFill>
                  <a:cs typeface="Arial" pitchFamily="34" charset="0"/>
                </a:rPr>
                <a:t>QGP</a:t>
              </a:r>
            </a:p>
          </p:txBody>
        </p:sp>
        <p:sp>
          <p:nvSpPr>
            <p:cNvPr id="10" name="Explosion 1 9"/>
            <p:cNvSpPr/>
            <p:nvPr/>
          </p:nvSpPr>
          <p:spPr bwMode="gray">
            <a:xfrm>
              <a:off x="4007" y="2574"/>
              <a:ext cx="319" cy="246"/>
            </a:xfrm>
            <a:prstGeom prst="irregularSeal1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defRPr/>
              </a:pPr>
              <a:endParaRPr lang="de-DE" sz="1600" b="1">
                <a:solidFill>
                  <a:schemeClr val="bg1"/>
                </a:solidFill>
                <a:ea typeface="Gulim" pitchFamily="34" charset="-127"/>
              </a:endParaRPr>
            </a:p>
          </p:txBody>
        </p:sp>
        <p:sp>
          <p:nvSpPr>
            <p:cNvPr id="12" name="Explosion 1 11"/>
            <p:cNvSpPr/>
            <p:nvPr/>
          </p:nvSpPr>
          <p:spPr bwMode="gray">
            <a:xfrm>
              <a:off x="3193" y="3154"/>
              <a:ext cx="318" cy="246"/>
            </a:xfrm>
            <a:prstGeom prst="irregularSeal1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defRPr/>
              </a:pPr>
              <a:endParaRPr lang="de-DE" sz="1600" b="1">
                <a:solidFill>
                  <a:schemeClr val="bg1"/>
                </a:solidFill>
                <a:ea typeface="Gulim" pitchFamily="34" charset="-127"/>
              </a:endParaRPr>
            </a:p>
          </p:txBody>
        </p:sp>
        <p:sp>
          <p:nvSpPr>
            <p:cNvPr id="13" name="Explosion 1 12"/>
            <p:cNvSpPr/>
            <p:nvPr/>
          </p:nvSpPr>
          <p:spPr bwMode="gray">
            <a:xfrm>
              <a:off x="4464" y="3255"/>
              <a:ext cx="318" cy="246"/>
            </a:xfrm>
            <a:prstGeom prst="irregularSeal1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defRPr/>
              </a:pPr>
              <a:endParaRPr lang="de-DE" sz="1600" b="1">
                <a:solidFill>
                  <a:schemeClr val="bg1"/>
                </a:solidFill>
                <a:ea typeface="Gulim" pitchFamily="34" charset="-127"/>
              </a:endParaRPr>
            </a:p>
          </p:txBody>
        </p:sp>
        <p:sp>
          <p:nvSpPr>
            <p:cNvPr id="14" name="Explosion 1 13"/>
            <p:cNvSpPr/>
            <p:nvPr/>
          </p:nvSpPr>
          <p:spPr bwMode="gray">
            <a:xfrm>
              <a:off x="3352" y="2694"/>
              <a:ext cx="318" cy="246"/>
            </a:xfrm>
            <a:prstGeom prst="irregularSeal1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defRPr/>
              </a:pPr>
              <a:endParaRPr lang="de-DE" sz="1600" b="1">
                <a:solidFill>
                  <a:schemeClr val="bg1"/>
                </a:solidFill>
                <a:ea typeface="Gulim" pitchFamily="34" charset="-127"/>
              </a:endParaRPr>
            </a:p>
          </p:txBody>
        </p:sp>
        <p:cxnSp>
          <p:nvCxnSpPr>
            <p:cNvPr id="16" name="Gerade Verbindung 15"/>
            <p:cNvCxnSpPr/>
            <p:nvPr/>
          </p:nvCxnSpPr>
          <p:spPr bwMode="auto">
            <a:xfrm flipH="1">
              <a:off x="4071" y="2688"/>
              <a:ext cx="96" cy="382"/>
            </a:xfrm>
            <a:prstGeom prst="line">
              <a:avLst/>
            </a:prstGeom>
            <a:ln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 bwMode="auto">
            <a:xfrm flipH="1" flipV="1">
              <a:off x="4071" y="3069"/>
              <a:ext cx="159" cy="192"/>
            </a:xfrm>
            <a:prstGeom prst="line">
              <a:avLst/>
            </a:prstGeom>
            <a:ln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 bwMode="auto">
            <a:xfrm flipH="1">
              <a:off x="4142" y="3263"/>
              <a:ext cx="88" cy="189"/>
            </a:xfrm>
            <a:prstGeom prst="line">
              <a:avLst/>
            </a:prstGeom>
            <a:ln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 bwMode="auto">
            <a:xfrm flipH="1">
              <a:off x="4167" y="2429"/>
              <a:ext cx="370" cy="262"/>
            </a:xfrm>
            <a:prstGeom prst="line">
              <a:avLst/>
            </a:prstGeom>
            <a:ln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 bwMode="auto">
            <a:xfrm flipH="1" flipV="1">
              <a:off x="4142" y="3452"/>
              <a:ext cx="219" cy="49"/>
            </a:xfrm>
            <a:prstGeom prst="line">
              <a:avLst/>
            </a:prstGeom>
            <a:ln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 bwMode="auto">
            <a:xfrm flipH="1">
              <a:off x="4623" y="2982"/>
              <a:ext cx="89" cy="378"/>
            </a:xfrm>
            <a:prstGeom prst="line">
              <a:avLst/>
            </a:prstGeom>
            <a:ln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 bwMode="auto">
            <a:xfrm flipH="1">
              <a:off x="4361" y="3357"/>
              <a:ext cx="262" cy="144"/>
            </a:xfrm>
            <a:prstGeom prst="line">
              <a:avLst/>
            </a:prstGeom>
            <a:ln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 bwMode="auto">
            <a:xfrm>
              <a:off x="4142" y="3452"/>
              <a:ext cx="322" cy="734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lg" len="lg"/>
              <a:tailEnd type="none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/>
          </p:nvCxnSpPr>
          <p:spPr bwMode="auto">
            <a:xfrm flipH="1">
              <a:off x="4706" y="2831"/>
              <a:ext cx="410" cy="154"/>
            </a:xfrm>
            <a:prstGeom prst="line">
              <a:avLst/>
            </a:prstGeom>
            <a:ln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40"/>
            <p:cNvCxnSpPr/>
            <p:nvPr/>
          </p:nvCxnSpPr>
          <p:spPr bwMode="auto">
            <a:xfrm flipH="1">
              <a:off x="3039" y="3277"/>
              <a:ext cx="313" cy="345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  <a:headEnd type="none" w="lg" len="lg"/>
              <a:tailEnd type="none" w="lg" len="lg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/>
          </p:nvCxnSpPr>
          <p:spPr bwMode="auto">
            <a:xfrm flipH="1" flipV="1">
              <a:off x="2740" y="3563"/>
              <a:ext cx="299" cy="59"/>
            </a:xfrm>
            <a:prstGeom prst="line">
              <a:avLst/>
            </a:prstGeom>
            <a:ln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/>
          </p:nvCxnSpPr>
          <p:spPr bwMode="auto">
            <a:xfrm>
              <a:off x="3039" y="3622"/>
              <a:ext cx="45" cy="185"/>
            </a:xfrm>
            <a:prstGeom prst="line">
              <a:avLst/>
            </a:prstGeom>
            <a:ln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/>
          </p:nvCxnSpPr>
          <p:spPr bwMode="auto">
            <a:xfrm flipH="1">
              <a:off x="5116" y="2429"/>
              <a:ext cx="209" cy="402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/>
          </p:nvCxnSpPr>
          <p:spPr bwMode="auto">
            <a:xfrm flipH="1">
              <a:off x="4537" y="2254"/>
              <a:ext cx="374" cy="175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/>
          </p:nvCxnSpPr>
          <p:spPr bwMode="auto">
            <a:xfrm flipH="1">
              <a:off x="2367" y="3574"/>
              <a:ext cx="373" cy="174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/>
          </p:nvCxnSpPr>
          <p:spPr bwMode="auto">
            <a:xfrm>
              <a:off x="3084" y="3812"/>
              <a:ext cx="29" cy="363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/>
          </p:nvCxnSpPr>
          <p:spPr bwMode="auto">
            <a:xfrm flipH="1">
              <a:off x="5325" y="2346"/>
              <a:ext cx="258" cy="83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/>
          </p:nvCxnSpPr>
          <p:spPr bwMode="auto">
            <a:xfrm>
              <a:off x="5281" y="2202"/>
              <a:ext cx="44" cy="227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58"/>
            <p:cNvCxnSpPr/>
            <p:nvPr/>
          </p:nvCxnSpPr>
          <p:spPr bwMode="auto">
            <a:xfrm flipH="1">
              <a:off x="5325" y="2202"/>
              <a:ext cx="258" cy="227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feld 72"/>
            <p:cNvSpPr txBox="1"/>
            <p:nvPr/>
          </p:nvSpPr>
          <p:spPr>
            <a:xfrm>
              <a:off x="2589" y="3647"/>
              <a:ext cx="116" cy="1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accent3">
                      <a:lumMod val="75000"/>
                    </a:schemeClr>
                  </a:solidFill>
                  <a:cs typeface="Arial" pitchFamily="34" charset="0"/>
                </a:rPr>
                <a:t>D</a:t>
              </a:r>
            </a:p>
          </p:txBody>
        </p:sp>
        <p:sp>
          <p:nvSpPr>
            <p:cNvPr id="74" name="Textfeld 73"/>
            <p:cNvSpPr txBox="1"/>
            <p:nvPr/>
          </p:nvSpPr>
          <p:spPr>
            <a:xfrm>
              <a:off x="4782" y="2337"/>
              <a:ext cx="116" cy="1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accent3">
                      <a:lumMod val="75000"/>
                    </a:schemeClr>
                  </a:solidFill>
                  <a:cs typeface="Arial" pitchFamily="34" charset="0"/>
                </a:rPr>
                <a:t>D</a:t>
              </a:r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5227" y="2683"/>
              <a:ext cx="116" cy="1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accent3">
                      <a:lumMod val="75000"/>
                    </a:schemeClr>
                  </a:solidFill>
                  <a:cs typeface="Arial" pitchFamily="34" charset="0"/>
                </a:rPr>
                <a:t>D</a:t>
              </a:r>
            </a:p>
          </p:txBody>
        </p:sp>
        <p:sp>
          <p:nvSpPr>
            <p:cNvPr id="76" name="Textfeld 75"/>
            <p:cNvSpPr txBox="1"/>
            <p:nvPr/>
          </p:nvSpPr>
          <p:spPr>
            <a:xfrm>
              <a:off x="3154" y="3931"/>
              <a:ext cx="116" cy="1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accent3">
                      <a:lumMod val="75000"/>
                    </a:schemeClr>
                  </a:solidFill>
                  <a:cs typeface="Arial" pitchFamily="34" charset="0"/>
                </a:rPr>
                <a:t>D</a:t>
              </a:r>
            </a:p>
          </p:txBody>
        </p:sp>
        <p:sp>
          <p:nvSpPr>
            <p:cNvPr id="79" name="Textfeld 78"/>
            <p:cNvSpPr txBox="1"/>
            <p:nvPr/>
          </p:nvSpPr>
          <p:spPr>
            <a:xfrm>
              <a:off x="4338" y="3695"/>
              <a:ext cx="243" cy="19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accent6">
                      <a:lumMod val="50000"/>
                    </a:schemeClr>
                  </a:solidFill>
                  <a:cs typeface="Arial" pitchFamily="34" charset="0"/>
                </a:rPr>
                <a:t>J/</a:t>
              </a:r>
              <a:r>
                <a:rPr lang="el-GR" sz="2000" b="1" dirty="0">
                  <a:solidFill>
                    <a:schemeClr val="accent6">
                      <a:lumMod val="50000"/>
                    </a:schemeClr>
                  </a:solidFill>
                  <a:latin typeface="Times New Roman"/>
                  <a:cs typeface="Times New Roman"/>
                </a:rPr>
                <a:t>ψ</a:t>
              </a:r>
              <a:endParaRPr lang="de-DE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3202" y="3471"/>
              <a:ext cx="243" cy="19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accent6">
                      <a:lumMod val="50000"/>
                    </a:schemeClr>
                  </a:solidFill>
                  <a:cs typeface="Arial" pitchFamily="34" charset="0"/>
                </a:rPr>
                <a:t>J/</a:t>
              </a:r>
              <a:r>
                <a:rPr lang="el-GR" sz="2000" b="1" dirty="0">
                  <a:solidFill>
                    <a:schemeClr val="accent6">
                      <a:lumMod val="50000"/>
                    </a:schemeClr>
                  </a:solidFill>
                  <a:latin typeface="Times New Roman"/>
                  <a:cs typeface="Times New Roman"/>
                </a:rPr>
                <a:t>ψ</a:t>
              </a:r>
              <a:endParaRPr lang="de-DE" sz="2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5400" y="2163"/>
              <a:ext cx="89" cy="1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tx2">
                      <a:lumMod val="40000"/>
                      <a:lumOff val="60000"/>
                    </a:schemeClr>
                  </a:solidFill>
                  <a:cs typeface="Arial" pitchFamily="34" charset="0"/>
                </a:rPr>
                <a:t>e</a:t>
              </a:r>
            </a:p>
          </p:txBody>
        </p:sp>
        <p:sp>
          <p:nvSpPr>
            <p:cNvPr id="1538107" name="Textfeld 83"/>
            <p:cNvSpPr txBox="1">
              <a:spLocks noChangeArrowheads="1"/>
            </p:cNvSpPr>
            <p:nvPr/>
          </p:nvSpPr>
          <p:spPr bwMode="auto">
            <a:xfrm>
              <a:off x="4122" y="2966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2000" b="1">
                  <a:solidFill>
                    <a:schemeClr val="tx2"/>
                  </a:solidFill>
                  <a:cs typeface="Arial" pitchFamily="34" charset="0"/>
                </a:rPr>
                <a:t>c</a:t>
              </a:r>
            </a:p>
          </p:txBody>
        </p:sp>
        <p:sp>
          <p:nvSpPr>
            <p:cNvPr id="1538108" name="Textfeld 85"/>
            <p:cNvSpPr txBox="1">
              <a:spLocks noChangeArrowheads="1"/>
            </p:cNvSpPr>
            <p:nvPr/>
          </p:nvSpPr>
          <p:spPr bwMode="auto">
            <a:xfrm>
              <a:off x="2860" y="3598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2000" b="1">
                  <a:solidFill>
                    <a:schemeClr val="tx2"/>
                  </a:solidFill>
                  <a:cs typeface="Arial" pitchFamily="34" charset="0"/>
                </a:rPr>
                <a:t>c</a:t>
              </a:r>
            </a:p>
          </p:txBody>
        </p:sp>
        <p:sp>
          <p:nvSpPr>
            <p:cNvPr id="1538109" name="Textfeld 87"/>
            <p:cNvSpPr txBox="1">
              <a:spLocks noChangeArrowheads="1"/>
            </p:cNvSpPr>
            <p:nvPr/>
          </p:nvSpPr>
          <p:spPr bwMode="auto">
            <a:xfrm>
              <a:off x="4911" y="2922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2000" b="1">
                  <a:solidFill>
                    <a:schemeClr val="tx2"/>
                  </a:solidFill>
                  <a:cs typeface="Arial" pitchFamily="34" charset="0"/>
                </a:rPr>
                <a:t>c</a:t>
              </a:r>
            </a:p>
          </p:txBody>
        </p:sp>
        <p:sp>
          <p:nvSpPr>
            <p:cNvPr id="1538110" name="Textfeld 88"/>
            <p:cNvSpPr txBox="1">
              <a:spLocks noChangeArrowheads="1"/>
            </p:cNvSpPr>
            <p:nvPr/>
          </p:nvSpPr>
          <p:spPr bwMode="auto">
            <a:xfrm>
              <a:off x="3525" y="3059"/>
              <a:ext cx="807" cy="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de-DE" sz="1600" b="1">
                  <a:solidFill>
                    <a:schemeClr val="accent1"/>
                  </a:solidFill>
                  <a:cs typeface="Arial" pitchFamily="34" charset="0"/>
                </a:rPr>
                <a:t>Initial hard parton scatterings</a:t>
              </a:r>
            </a:p>
          </p:txBody>
        </p:sp>
        <p:sp>
          <p:nvSpPr>
            <p:cNvPr id="1538111" name="Textfeld 89"/>
            <p:cNvSpPr txBox="1">
              <a:spLocks noChangeArrowheads="1"/>
            </p:cNvSpPr>
            <p:nvPr/>
          </p:nvSpPr>
          <p:spPr bwMode="auto">
            <a:xfrm>
              <a:off x="4152" y="2523"/>
              <a:ext cx="547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de-DE" sz="1600" b="1">
                  <a:solidFill>
                    <a:schemeClr val="accent1"/>
                  </a:solidFill>
                  <a:cs typeface="Arial" pitchFamily="34" charset="0"/>
                </a:rPr>
                <a:t>Energy loss</a:t>
              </a:r>
            </a:p>
          </p:txBody>
        </p:sp>
        <p:sp>
          <p:nvSpPr>
            <p:cNvPr id="1538112" name="Textfeld 90"/>
            <p:cNvSpPr txBox="1">
              <a:spLocks noChangeArrowheads="1"/>
            </p:cNvSpPr>
            <p:nvPr/>
          </p:nvSpPr>
          <p:spPr bwMode="auto">
            <a:xfrm>
              <a:off x="4585" y="3566"/>
              <a:ext cx="79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de-DE" sz="1600" b="1">
                  <a:solidFill>
                    <a:schemeClr val="accent1"/>
                  </a:solidFill>
                  <a:cs typeface="Arial" pitchFamily="34" charset="0"/>
                </a:rPr>
                <a:t>J/</a:t>
              </a:r>
              <a:r>
                <a:rPr lang="el-GR" sz="1600" b="1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de-DE" sz="1600" b="1">
                  <a:solidFill>
                    <a:schemeClr val="accent1"/>
                  </a:solidFill>
                  <a:cs typeface="Arial" pitchFamily="34" charset="0"/>
                </a:rPr>
                <a:t> regeneration</a:t>
              </a:r>
            </a:p>
          </p:txBody>
        </p:sp>
        <p:sp>
          <p:nvSpPr>
            <p:cNvPr id="1538113" name="Textfeld 91"/>
            <p:cNvSpPr txBox="1">
              <a:spLocks noChangeArrowheads="1"/>
            </p:cNvSpPr>
            <p:nvPr/>
          </p:nvSpPr>
          <p:spPr bwMode="auto">
            <a:xfrm>
              <a:off x="2811" y="3294"/>
              <a:ext cx="795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de-DE" sz="1600" b="1">
                  <a:solidFill>
                    <a:schemeClr val="accent1"/>
                  </a:solidFill>
                  <a:cs typeface="Arial" pitchFamily="34" charset="0"/>
                </a:rPr>
                <a:t>J/</a:t>
              </a:r>
              <a:r>
                <a:rPr lang="el-GR" sz="1600" b="1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ψ</a:t>
              </a:r>
              <a:r>
                <a:rPr lang="de-DE" sz="1600" b="1">
                  <a:solidFill>
                    <a:schemeClr val="accent1"/>
                  </a:solidFill>
                  <a:cs typeface="Arial" pitchFamily="34" charset="0"/>
                </a:rPr>
                <a:t> dissociation</a:t>
              </a:r>
            </a:p>
          </p:txBody>
        </p:sp>
        <p:cxnSp>
          <p:nvCxnSpPr>
            <p:cNvPr id="94" name="Gerade Verbindung 93"/>
            <p:cNvCxnSpPr/>
            <p:nvPr/>
          </p:nvCxnSpPr>
          <p:spPr bwMode="auto">
            <a:xfrm>
              <a:off x="2789" y="2697"/>
              <a:ext cx="131" cy="292"/>
            </a:xfrm>
            <a:prstGeom prst="line">
              <a:avLst/>
            </a:prstGeom>
            <a:ln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94"/>
            <p:cNvCxnSpPr>
              <a:endCxn id="3" idx="2"/>
            </p:cNvCxnSpPr>
            <p:nvPr/>
          </p:nvCxnSpPr>
          <p:spPr bwMode="auto">
            <a:xfrm flipH="1">
              <a:off x="2588" y="2945"/>
              <a:ext cx="332" cy="168"/>
            </a:xfrm>
            <a:prstGeom prst="line">
              <a:avLst/>
            </a:prstGeom>
            <a:ln>
              <a:solidFill>
                <a:schemeClr val="tx2"/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/>
            <p:cNvCxnSpPr/>
            <p:nvPr/>
          </p:nvCxnSpPr>
          <p:spPr bwMode="auto">
            <a:xfrm flipH="1" flipV="1">
              <a:off x="2355" y="2575"/>
              <a:ext cx="428" cy="125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feld 108"/>
            <p:cNvSpPr txBox="1"/>
            <p:nvPr/>
          </p:nvSpPr>
          <p:spPr>
            <a:xfrm>
              <a:off x="2517" y="2670"/>
              <a:ext cx="116" cy="1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accent3">
                      <a:lumMod val="75000"/>
                    </a:schemeClr>
                  </a:solidFill>
                  <a:cs typeface="Arial" pitchFamily="34" charset="0"/>
                </a:rPr>
                <a:t>D</a:t>
              </a:r>
            </a:p>
          </p:txBody>
        </p:sp>
        <p:sp>
          <p:nvSpPr>
            <p:cNvPr id="110" name="Textfeld 109"/>
            <p:cNvSpPr txBox="1"/>
            <p:nvPr/>
          </p:nvSpPr>
          <p:spPr>
            <a:xfrm>
              <a:off x="2109" y="3003"/>
              <a:ext cx="116" cy="1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accent3">
                      <a:lumMod val="75000"/>
                    </a:schemeClr>
                  </a:solidFill>
                  <a:cs typeface="Arial" pitchFamily="34" charset="0"/>
                </a:rPr>
                <a:t>D</a:t>
              </a:r>
            </a:p>
          </p:txBody>
        </p:sp>
        <p:sp>
          <p:nvSpPr>
            <p:cNvPr id="1538119" name="Textfeld 110"/>
            <p:cNvSpPr txBox="1">
              <a:spLocks noChangeArrowheads="1"/>
            </p:cNvSpPr>
            <p:nvPr/>
          </p:nvSpPr>
          <p:spPr bwMode="auto">
            <a:xfrm>
              <a:off x="2890" y="2745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sz="2000" b="1">
                  <a:solidFill>
                    <a:schemeClr val="tx2"/>
                  </a:solidFill>
                  <a:cs typeface="Arial" pitchFamily="34" charset="0"/>
                </a:rPr>
                <a:t>c</a:t>
              </a:r>
            </a:p>
          </p:txBody>
        </p:sp>
        <p:sp>
          <p:nvSpPr>
            <p:cNvPr id="1538120" name="Textfeld 112"/>
            <p:cNvSpPr txBox="1">
              <a:spLocks noChangeArrowheads="1"/>
            </p:cNvSpPr>
            <p:nvPr/>
          </p:nvSpPr>
          <p:spPr bwMode="auto">
            <a:xfrm>
              <a:off x="2830" y="2891"/>
              <a:ext cx="73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de-DE" sz="1600" b="1">
                  <a:solidFill>
                    <a:schemeClr val="accent1"/>
                  </a:solidFill>
                  <a:cs typeface="Arial" pitchFamily="34" charset="0"/>
                </a:rPr>
                <a:t>Charm production</a:t>
              </a:r>
            </a:p>
          </p:txBody>
        </p:sp>
        <p:grpSp>
          <p:nvGrpSpPr>
            <p:cNvPr id="1538121" name="Gruppieren 23"/>
            <p:cNvGrpSpPr>
              <a:grpSpLocks/>
            </p:cNvGrpSpPr>
            <p:nvPr/>
          </p:nvGrpSpPr>
          <p:grpSpPr bwMode="auto">
            <a:xfrm>
              <a:off x="4405" y="3391"/>
              <a:ext cx="174" cy="286"/>
              <a:chOff x="4867449" y="3291277"/>
              <a:chExt cx="476639" cy="626196"/>
            </a:xfrm>
          </p:grpSpPr>
          <p:sp>
            <p:nvSpPr>
              <p:cNvPr id="1538122" name="Textfeld 20"/>
              <p:cNvSpPr txBox="1">
                <a:spLocks noChangeArrowheads="1"/>
              </p:cNvSpPr>
              <p:nvPr/>
            </p:nvSpPr>
            <p:spPr bwMode="auto">
              <a:xfrm>
                <a:off x="4867449" y="3497090"/>
                <a:ext cx="465682" cy="420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2000" b="1">
                    <a:solidFill>
                      <a:schemeClr val="tx2"/>
                    </a:solidFill>
                    <a:cs typeface="Arial" pitchFamily="34" charset="0"/>
                  </a:rPr>
                  <a:t>c</a:t>
                </a:r>
                <a:endParaRPr lang="en-US" sz="1400" b="1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  <p:sp>
            <p:nvSpPr>
              <p:cNvPr id="1538123" name="Textfeld 22"/>
              <p:cNvSpPr txBox="1">
                <a:spLocks noChangeArrowheads="1"/>
              </p:cNvSpPr>
              <p:nvPr/>
            </p:nvSpPr>
            <p:spPr bwMode="auto">
              <a:xfrm>
                <a:off x="4878406" y="3291277"/>
                <a:ext cx="465682" cy="420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2000" b="1">
                    <a:solidFill>
                      <a:schemeClr val="tx2"/>
                    </a:solidFill>
                    <a:cs typeface="Arial" pitchFamily="34" charset="0"/>
                  </a:rPr>
                  <a:t>_</a:t>
                </a:r>
                <a:endParaRPr lang="en-US" sz="1400" b="1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538124" name="Gruppieren 23"/>
            <p:cNvGrpSpPr>
              <a:grpSpLocks/>
            </p:cNvGrpSpPr>
            <p:nvPr/>
          </p:nvGrpSpPr>
          <p:grpSpPr bwMode="auto">
            <a:xfrm>
              <a:off x="4522" y="2450"/>
              <a:ext cx="174" cy="286"/>
              <a:chOff x="4867449" y="3291277"/>
              <a:chExt cx="476639" cy="626196"/>
            </a:xfrm>
          </p:grpSpPr>
          <p:sp>
            <p:nvSpPr>
              <p:cNvPr id="1538125" name="Textfeld 20"/>
              <p:cNvSpPr txBox="1">
                <a:spLocks noChangeArrowheads="1"/>
              </p:cNvSpPr>
              <p:nvPr/>
            </p:nvSpPr>
            <p:spPr bwMode="auto">
              <a:xfrm>
                <a:off x="4867449" y="3497090"/>
                <a:ext cx="465682" cy="420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2000" b="1">
                    <a:solidFill>
                      <a:schemeClr val="tx2"/>
                    </a:solidFill>
                    <a:cs typeface="Arial" pitchFamily="34" charset="0"/>
                  </a:rPr>
                  <a:t>c</a:t>
                </a:r>
                <a:endParaRPr lang="en-US" sz="1400" b="1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  <p:sp>
            <p:nvSpPr>
              <p:cNvPr id="1538126" name="Textfeld 22"/>
              <p:cNvSpPr txBox="1">
                <a:spLocks noChangeArrowheads="1"/>
              </p:cNvSpPr>
              <p:nvPr/>
            </p:nvSpPr>
            <p:spPr bwMode="auto">
              <a:xfrm>
                <a:off x="4878406" y="3291277"/>
                <a:ext cx="465682" cy="4203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2000" b="1">
                    <a:solidFill>
                      <a:schemeClr val="tx2"/>
                    </a:solidFill>
                    <a:cs typeface="Arial" pitchFamily="34" charset="0"/>
                  </a:rPr>
                  <a:t>_</a:t>
                </a:r>
                <a:endParaRPr lang="en-US" sz="1400" b="1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538127" name="Gruppieren 23"/>
            <p:cNvGrpSpPr>
              <a:grpSpLocks/>
            </p:cNvGrpSpPr>
            <p:nvPr/>
          </p:nvGrpSpPr>
          <p:grpSpPr bwMode="auto">
            <a:xfrm>
              <a:off x="3103" y="3564"/>
              <a:ext cx="175" cy="287"/>
              <a:chOff x="4867449" y="3291277"/>
              <a:chExt cx="476639" cy="625516"/>
            </a:xfrm>
          </p:grpSpPr>
          <p:sp>
            <p:nvSpPr>
              <p:cNvPr id="1538128" name="Textfeld 20"/>
              <p:cNvSpPr txBox="1">
                <a:spLocks noChangeArrowheads="1"/>
              </p:cNvSpPr>
              <p:nvPr/>
            </p:nvSpPr>
            <p:spPr bwMode="auto">
              <a:xfrm>
                <a:off x="4867449" y="3498329"/>
                <a:ext cx="465744" cy="418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2000" b="1">
                    <a:solidFill>
                      <a:schemeClr val="tx2"/>
                    </a:solidFill>
                    <a:cs typeface="Arial" pitchFamily="34" charset="0"/>
                  </a:rPr>
                  <a:t>c</a:t>
                </a:r>
                <a:endParaRPr lang="en-US" sz="1400" b="1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  <p:sp>
            <p:nvSpPr>
              <p:cNvPr id="1538129" name="Textfeld 22"/>
              <p:cNvSpPr txBox="1">
                <a:spLocks noChangeArrowheads="1"/>
              </p:cNvSpPr>
              <p:nvPr/>
            </p:nvSpPr>
            <p:spPr bwMode="auto">
              <a:xfrm>
                <a:off x="4878344" y="3291277"/>
                <a:ext cx="465744" cy="418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2000" b="1">
                    <a:solidFill>
                      <a:schemeClr val="tx2"/>
                    </a:solidFill>
                    <a:cs typeface="Arial" pitchFamily="34" charset="0"/>
                  </a:rPr>
                  <a:t>_</a:t>
                </a:r>
                <a:endParaRPr lang="en-US" sz="1400" b="1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538130" name="Gruppieren 23"/>
            <p:cNvGrpSpPr>
              <a:grpSpLocks/>
            </p:cNvGrpSpPr>
            <p:nvPr/>
          </p:nvGrpSpPr>
          <p:grpSpPr bwMode="auto">
            <a:xfrm>
              <a:off x="2740" y="2997"/>
              <a:ext cx="175" cy="286"/>
              <a:chOff x="4867449" y="3291277"/>
              <a:chExt cx="476639" cy="625516"/>
            </a:xfrm>
          </p:grpSpPr>
          <p:sp>
            <p:nvSpPr>
              <p:cNvPr id="1538131" name="Textfeld 20"/>
              <p:cNvSpPr txBox="1">
                <a:spLocks noChangeArrowheads="1"/>
              </p:cNvSpPr>
              <p:nvPr/>
            </p:nvSpPr>
            <p:spPr bwMode="auto">
              <a:xfrm>
                <a:off x="4867449" y="3498329"/>
                <a:ext cx="465744" cy="418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2000" b="1">
                    <a:solidFill>
                      <a:schemeClr val="tx2"/>
                    </a:solidFill>
                    <a:cs typeface="Arial" pitchFamily="34" charset="0"/>
                  </a:rPr>
                  <a:t>c</a:t>
                </a:r>
                <a:endParaRPr lang="en-US" sz="1400" b="1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  <p:sp>
            <p:nvSpPr>
              <p:cNvPr id="1538132" name="Textfeld 22"/>
              <p:cNvSpPr txBox="1">
                <a:spLocks noChangeArrowheads="1"/>
              </p:cNvSpPr>
              <p:nvPr/>
            </p:nvSpPr>
            <p:spPr bwMode="auto">
              <a:xfrm>
                <a:off x="4878344" y="3291277"/>
                <a:ext cx="465744" cy="418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2000" b="1">
                    <a:solidFill>
                      <a:schemeClr val="tx2"/>
                    </a:solidFill>
                    <a:cs typeface="Arial" pitchFamily="34" charset="0"/>
                  </a:rPr>
                  <a:t>_</a:t>
                </a:r>
                <a:endParaRPr lang="en-US" sz="1400" b="1">
                  <a:solidFill>
                    <a:schemeClr val="tx2"/>
                  </a:solidFill>
                  <a:cs typeface="Arial" pitchFamily="34" charset="0"/>
                </a:endParaRPr>
              </a:p>
            </p:txBody>
          </p:sp>
        </p:grpSp>
        <p:cxnSp>
          <p:nvCxnSpPr>
            <p:cNvPr id="65" name="Gerade Verbindung 64"/>
            <p:cNvCxnSpPr/>
            <p:nvPr/>
          </p:nvCxnSpPr>
          <p:spPr bwMode="auto">
            <a:xfrm rot="10800000" flipV="1">
              <a:off x="3511" y="2313"/>
              <a:ext cx="611" cy="49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/>
          </p:nvCxnSpPr>
          <p:spPr bwMode="auto">
            <a:xfrm rot="10800000">
              <a:off x="3154" y="2745"/>
              <a:ext cx="357" cy="63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/>
          </p:nvCxnSpPr>
          <p:spPr bwMode="auto">
            <a:xfrm rot="16200000" flipV="1">
              <a:off x="2982" y="2573"/>
              <a:ext cx="201" cy="143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/>
          </p:nvCxnSpPr>
          <p:spPr bwMode="auto">
            <a:xfrm flipH="1">
              <a:off x="4122" y="2143"/>
              <a:ext cx="373" cy="174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/>
            <p:cNvCxnSpPr/>
            <p:nvPr/>
          </p:nvCxnSpPr>
          <p:spPr bwMode="auto">
            <a:xfrm rot="10800000">
              <a:off x="2629" y="2425"/>
              <a:ext cx="382" cy="119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Pfeil nach rechts 101"/>
            <p:cNvSpPr>
              <a:spLocks noChangeArrowheads="1"/>
            </p:cNvSpPr>
            <p:nvPr/>
          </p:nvSpPr>
          <p:spPr bwMode="gray">
            <a:xfrm rot="10800000">
              <a:off x="2297" y="3007"/>
              <a:ext cx="242" cy="26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8994A"/>
            </a:solidFill>
            <a:ln w="19050" algn="ctr">
              <a:solidFill>
                <a:srgbClr val="B66F34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rot="10800000" anchor="ctr" anchorCtr="1"/>
            <a:lstStyle/>
            <a:p>
              <a:pPr algn="ctr" eaLnBrk="0" hangingPunct="0">
                <a:defRPr/>
              </a:pPr>
              <a:endParaRPr lang="en-US" sz="1600" b="1">
                <a:solidFill>
                  <a:schemeClr val="bg1"/>
                </a:solidFill>
                <a:latin typeface="+mn-lt"/>
                <a:ea typeface="Gulim" pitchFamily="34" charset="-127"/>
              </a:endParaRPr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4143" y="2122"/>
              <a:ext cx="116" cy="1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accent3">
                      <a:lumMod val="50000"/>
                    </a:schemeClr>
                  </a:solidFill>
                  <a:cs typeface="Arial" pitchFamily="34" charset="0"/>
                </a:rPr>
                <a:t>B</a:t>
              </a:r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2871" y="2377"/>
              <a:ext cx="116" cy="1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accent3">
                      <a:lumMod val="50000"/>
                    </a:schemeClr>
                  </a:solidFill>
                  <a:cs typeface="Arial" pitchFamily="34" charset="0"/>
                </a:rPr>
                <a:t>B</a:t>
              </a:r>
            </a:p>
          </p:txBody>
        </p:sp>
        <p:cxnSp>
          <p:nvCxnSpPr>
            <p:cNvPr id="99" name="Gerade Verbindung 98"/>
            <p:cNvCxnSpPr/>
            <p:nvPr/>
          </p:nvCxnSpPr>
          <p:spPr bwMode="auto">
            <a:xfrm flipH="1">
              <a:off x="2113" y="3748"/>
              <a:ext cx="259" cy="227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feld 99"/>
            <p:cNvSpPr txBox="1"/>
            <p:nvPr/>
          </p:nvSpPr>
          <p:spPr>
            <a:xfrm>
              <a:off x="2188" y="3710"/>
              <a:ext cx="89" cy="1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tx2">
                      <a:lumMod val="40000"/>
                      <a:lumOff val="60000"/>
                    </a:schemeClr>
                  </a:solidFill>
                  <a:cs typeface="Arial" pitchFamily="34" charset="0"/>
                </a:rPr>
                <a:t>e</a:t>
              </a:r>
            </a:p>
          </p:txBody>
        </p:sp>
        <p:cxnSp>
          <p:nvCxnSpPr>
            <p:cNvPr id="101" name="Gerade Verbindung 100"/>
            <p:cNvCxnSpPr/>
            <p:nvPr/>
          </p:nvCxnSpPr>
          <p:spPr bwMode="auto">
            <a:xfrm rot="5400000">
              <a:off x="2270" y="3833"/>
              <a:ext cx="188" cy="17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/>
            <p:cNvCxnSpPr/>
            <p:nvPr/>
          </p:nvCxnSpPr>
          <p:spPr bwMode="auto">
            <a:xfrm rot="5400000">
              <a:off x="2148" y="3849"/>
              <a:ext cx="321" cy="118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8145" name="Gruppieren 23"/>
            <p:cNvGrpSpPr>
              <a:grpSpLocks/>
            </p:cNvGrpSpPr>
            <p:nvPr/>
          </p:nvGrpSpPr>
          <p:grpSpPr bwMode="auto">
            <a:xfrm>
              <a:off x="3670" y="2337"/>
              <a:ext cx="175" cy="297"/>
              <a:chOff x="4867449" y="3291277"/>
              <a:chExt cx="476639" cy="649727"/>
            </a:xfrm>
          </p:grpSpPr>
          <p:sp>
            <p:nvSpPr>
              <p:cNvPr id="78" name="Textfeld 20"/>
              <p:cNvSpPr txBox="1">
                <a:spLocks noChangeArrowheads="1"/>
              </p:cNvSpPr>
              <p:nvPr/>
            </p:nvSpPr>
            <p:spPr bwMode="auto">
              <a:xfrm>
                <a:off x="4867447" y="3520978"/>
                <a:ext cx="465744" cy="420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itchFamily="34" charset="0"/>
                  </a:rPr>
                  <a:t>b</a:t>
                </a:r>
                <a:endParaRPr lang="en-US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82" name="Textfeld 22"/>
              <p:cNvSpPr txBox="1">
                <a:spLocks noChangeArrowheads="1"/>
              </p:cNvSpPr>
              <p:nvPr/>
            </p:nvSpPr>
            <p:spPr bwMode="auto">
              <a:xfrm>
                <a:off x="4878342" y="3291277"/>
                <a:ext cx="465744" cy="420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Arial" pitchFamily="34" charset="0"/>
                  </a:rPr>
                  <a:t>_</a:t>
                </a:r>
                <a:endParaRPr lang="en-US" sz="1400" b="1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85" name="Textfeld 84"/>
            <p:cNvSpPr txBox="1"/>
            <p:nvPr/>
          </p:nvSpPr>
          <p:spPr>
            <a:xfrm>
              <a:off x="3172" y="2607"/>
              <a:ext cx="98" cy="19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b</a:t>
              </a:r>
            </a:p>
          </p:txBody>
        </p:sp>
        <p:sp>
          <p:nvSpPr>
            <p:cNvPr id="96" name="Pfeil nach rechts 95"/>
            <p:cNvSpPr/>
            <p:nvPr/>
          </p:nvSpPr>
          <p:spPr bwMode="gray">
            <a:xfrm>
              <a:off x="5281" y="3011"/>
              <a:ext cx="241" cy="263"/>
            </a:xfrm>
            <a:prstGeom prst="rightArrow">
              <a:avLst/>
            </a:prstGeom>
            <a:ln w="19050"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defRPr/>
              </a:pPr>
              <a:endParaRPr lang="en-US" sz="1600" b="1">
                <a:solidFill>
                  <a:schemeClr val="bg1"/>
                </a:solidFill>
                <a:ea typeface="Gulim" pitchFamily="34" charset="-127"/>
              </a:endParaRPr>
            </a:p>
          </p:txBody>
        </p:sp>
        <p:cxnSp>
          <p:nvCxnSpPr>
            <p:cNvPr id="107" name="Gerade Verbindung 106"/>
            <p:cNvCxnSpPr/>
            <p:nvPr/>
          </p:nvCxnSpPr>
          <p:spPr bwMode="auto">
            <a:xfrm flipH="1">
              <a:off x="2113" y="3148"/>
              <a:ext cx="483" cy="17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  <a:headEnd type="non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Pfeil nach rechts 102"/>
            <p:cNvSpPr>
              <a:spLocks noChangeArrowheads="1"/>
            </p:cNvSpPr>
            <p:nvPr/>
          </p:nvSpPr>
          <p:spPr bwMode="gray">
            <a:xfrm rot="5400000">
              <a:off x="3781" y="4014"/>
              <a:ext cx="230" cy="27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8994A"/>
            </a:solidFill>
            <a:ln w="19050" algn="ctr">
              <a:solidFill>
                <a:srgbClr val="B66F34"/>
              </a:solidFill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rot="10800000" vert="eaVert" anchor="ctr" anchorCtr="1"/>
            <a:lstStyle/>
            <a:p>
              <a:pPr algn="ctr" eaLnBrk="0" hangingPunct="0">
                <a:defRPr/>
              </a:pPr>
              <a:endParaRPr lang="en-US" sz="1600" b="1">
                <a:solidFill>
                  <a:schemeClr val="bg1"/>
                </a:solidFill>
                <a:latin typeface="+mn-lt"/>
                <a:ea typeface="Gulim" pitchFamily="34" charset="-127"/>
              </a:endParaRPr>
            </a:p>
          </p:txBody>
        </p:sp>
      </p:grp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5364163" y="1773238"/>
            <a:ext cx="2455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>
                <a:solidFill>
                  <a:srgbClr val="608955"/>
                </a:solidFill>
                <a:cs typeface="Arial" pitchFamily="34" charset="0"/>
              </a:rPr>
              <a:t>Uphoff, Fochler, Xu, CG</a:t>
            </a:r>
            <a:br>
              <a:rPr lang="en-US" sz="1600">
                <a:solidFill>
                  <a:srgbClr val="608955"/>
                </a:solidFill>
                <a:cs typeface="Arial" pitchFamily="34" charset="0"/>
              </a:rPr>
            </a:br>
            <a:r>
              <a:rPr lang="en-US" sz="1400">
                <a:solidFill>
                  <a:srgbClr val="608955"/>
                </a:solidFill>
                <a:cs typeface="Arial" pitchFamily="34" charset="0"/>
              </a:rPr>
              <a:t>Phys. Rev. C84 (2011) 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5364163" y="2492375"/>
            <a:ext cx="2913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>
                <a:solidFill>
                  <a:srgbClr val="608955"/>
                </a:solidFill>
                <a:cs typeface="Arial" pitchFamily="34" charset="0"/>
              </a:rPr>
              <a:t>Uphoff, Fochler, Xu,CG,</a:t>
            </a:r>
          </a:p>
          <a:p>
            <a:r>
              <a:rPr lang="en-US" sz="1400">
                <a:solidFill>
                  <a:srgbClr val="608955"/>
                </a:solidFill>
                <a:cs typeface="Arial" pitchFamily="34" charset="0"/>
              </a:rPr>
              <a:t>Phys. Lett. B 717 (2012)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tIns="45713" bIns="45713"/>
          <a:lstStyle/>
          <a:p>
            <a:r>
              <a:rPr lang="de-DE">
                <a:solidFill>
                  <a:schemeClr val="tx1"/>
                </a:solidFill>
              </a:rPr>
              <a:t>Heavy quark scattering</a:t>
            </a:r>
          </a:p>
        </p:txBody>
      </p:sp>
      <p:sp>
        <p:nvSpPr>
          <p:cNvPr id="1542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1136650"/>
            <a:ext cx="3276600" cy="517525"/>
          </a:xfrm>
        </p:spPr>
        <p:txBody>
          <a:bodyPr/>
          <a:lstStyle/>
          <a:p>
            <a:r>
              <a:rPr lang="de-DE"/>
              <a:t>Leading order perturbative QCD:</a:t>
            </a:r>
          </a:p>
          <a:p>
            <a:endParaRPr lang="de-DE"/>
          </a:p>
        </p:txBody>
      </p:sp>
      <p:pic>
        <p:nvPicPr>
          <p:cNvPr id="154214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1044575"/>
            <a:ext cx="4324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2149" name="Textfeld 9"/>
          <p:cNvSpPr txBox="1">
            <a:spLocks noChangeArrowheads="1"/>
          </p:cNvSpPr>
          <p:nvPr/>
        </p:nvSpPr>
        <p:spPr bwMode="auto">
          <a:xfrm>
            <a:off x="430213" y="2263775"/>
            <a:ext cx="3644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>
                <a:cs typeface="Arial" pitchFamily="34" charset="0"/>
              </a:rPr>
              <a:t>t channel is divergent for small t</a:t>
            </a:r>
          </a:p>
        </p:txBody>
      </p:sp>
      <p:pic>
        <p:nvPicPr>
          <p:cNvPr id="1542150" name="Grafik 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509713"/>
            <a:ext cx="16541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2151" name="Gruppieren 14"/>
          <p:cNvGrpSpPr>
            <a:grpSpLocks/>
          </p:cNvGrpSpPr>
          <p:nvPr/>
        </p:nvGrpSpPr>
        <p:grpSpPr bwMode="auto">
          <a:xfrm>
            <a:off x="714375" y="3251200"/>
            <a:ext cx="2024063" cy="754063"/>
            <a:chOff x="490710" y="3994525"/>
            <a:chExt cx="2024400" cy="755058"/>
          </a:xfrm>
        </p:grpSpPr>
        <p:sp>
          <p:nvSpPr>
            <p:cNvPr id="24" name="Rechteck 23"/>
            <p:cNvSpPr/>
            <p:nvPr/>
          </p:nvSpPr>
          <p:spPr bwMode="gray">
            <a:xfrm>
              <a:off x="490710" y="3994525"/>
              <a:ext cx="2024400" cy="755058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 anchorCtr="1"/>
            <a:lstStyle/>
            <a:p>
              <a:pPr algn="ctr" eaLnBrk="0" hangingPunct="0">
                <a:defRPr/>
              </a:pPr>
              <a:endParaRPr lang="de-DE" sz="1600" b="1">
                <a:solidFill>
                  <a:schemeClr val="bg1"/>
                </a:solidFill>
                <a:ea typeface="Gulim" pitchFamily="34" charset="-127"/>
              </a:endParaRPr>
            </a:p>
          </p:txBody>
        </p:sp>
        <p:pic>
          <p:nvPicPr>
            <p:cNvPr id="1542153" name="Grafik 25" descr="addin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736" y="4081456"/>
              <a:ext cx="1577340" cy="586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42154" name="Grafik 26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2917825"/>
            <a:ext cx="127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2155" name="Textfeld 27"/>
          <p:cNvSpPr txBox="1">
            <a:spLocks noChangeArrowheads="1"/>
          </p:cNvSpPr>
          <p:nvPr/>
        </p:nvSpPr>
        <p:spPr bwMode="auto">
          <a:xfrm>
            <a:off x="3905250" y="2836863"/>
            <a:ext cx="17303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>
                <a:cs typeface="Arial" pitchFamily="34" charset="0"/>
              </a:rPr>
              <a:t>can be fixed to</a:t>
            </a:r>
          </a:p>
        </p:txBody>
      </p:sp>
      <p:pic>
        <p:nvPicPr>
          <p:cNvPr id="1542156" name="Grafik 17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3113088"/>
            <a:ext cx="23383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feld 9"/>
          <p:cNvSpPr txBox="1">
            <a:spLocks noChangeArrowheads="1"/>
          </p:cNvSpPr>
          <p:nvPr/>
        </p:nvSpPr>
        <p:spPr bwMode="auto">
          <a:xfrm>
            <a:off x="6810375" y="2763838"/>
            <a:ext cx="19716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cs typeface="Arial" pitchFamily="34" charset="0"/>
              </a:rPr>
              <a:t>A. </a:t>
            </a:r>
            <a:r>
              <a:rPr lang="en-US" sz="1600" dirty="0" err="1">
                <a:solidFill>
                  <a:schemeClr val="accent3"/>
                </a:solidFill>
                <a:cs typeface="Arial" pitchFamily="34" charset="0"/>
              </a:rPr>
              <a:t>Peshier</a:t>
            </a:r>
            <a:r>
              <a:rPr lang="en-US" sz="1600" dirty="0">
                <a:solidFill>
                  <a:schemeClr val="accent3"/>
                </a:solidFill>
                <a:cs typeface="Arial" pitchFamily="34" charset="0"/>
              </a:rPr>
              <a:t>, </a:t>
            </a:r>
            <a:r>
              <a:rPr lang="en-US" sz="1400" dirty="0">
                <a:solidFill>
                  <a:srgbClr val="608955"/>
                </a:solidFill>
                <a:cs typeface="Arial" pitchFamily="34" charset="0"/>
              </a:rPr>
              <a:t>arXiv:0801.0595 </a:t>
            </a:r>
          </a:p>
          <a:p>
            <a:pPr>
              <a:defRPr/>
            </a:pPr>
            <a:r>
              <a:rPr lang="en-US" sz="1400" dirty="0">
                <a:solidFill>
                  <a:srgbClr val="608955"/>
                </a:solidFill>
                <a:cs typeface="Arial" pitchFamily="34" charset="0"/>
              </a:rPr>
              <a:t>[</a:t>
            </a:r>
            <a:r>
              <a:rPr lang="en-US" sz="1400" dirty="0" err="1">
                <a:solidFill>
                  <a:srgbClr val="608955"/>
                </a:solidFill>
                <a:cs typeface="Arial" pitchFamily="34" charset="0"/>
              </a:rPr>
              <a:t>hep</a:t>
            </a:r>
            <a:r>
              <a:rPr lang="en-US" sz="1400" dirty="0">
                <a:solidFill>
                  <a:srgbClr val="608955"/>
                </a:solidFill>
                <a:cs typeface="Arial" pitchFamily="34" charset="0"/>
              </a:rPr>
              <a:t>-ph] 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cs typeface="Arial" pitchFamily="34" charset="0"/>
              </a:rPr>
              <a:t>P.B. </a:t>
            </a:r>
            <a:r>
              <a:rPr lang="en-US" sz="1600" dirty="0" err="1">
                <a:solidFill>
                  <a:schemeClr val="accent3"/>
                </a:solidFill>
                <a:cs typeface="Arial" pitchFamily="34" charset="0"/>
              </a:rPr>
              <a:t>Gossiaux</a:t>
            </a:r>
            <a:r>
              <a:rPr lang="en-US" sz="1600" dirty="0">
                <a:solidFill>
                  <a:schemeClr val="accent3"/>
                </a:solidFill>
                <a:cs typeface="Arial" pitchFamily="34" charset="0"/>
              </a:rPr>
              <a:t>, </a:t>
            </a:r>
          </a:p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cs typeface="Arial" pitchFamily="34" charset="0"/>
              </a:rPr>
              <a:t>J. </a:t>
            </a:r>
            <a:r>
              <a:rPr lang="en-US" sz="1600" dirty="0" err="1">
                <a:solidFill>
                  <a:schemeClr val="accent3"/>
                </a:solidFill>
                <a:cs typeface="Arial" pitchFamily="34" charset="0"/>
              </a:rPr>
              <a:t>Aichelin</a:t>
            </a:r>
            <a:r>
              <a:rPr lang="en-US" sz="1600" dirty="0">
                <a:solidFill>
                  <a:schemeClr val="accent3"/>
                </a:solidFill>
                <a:cs typeface="Arial" pitchFamily="34" charset="0"/>
              </a:rPr>
              <a:t>,</a:t>
            </a:r>
            <a:r>
              <a:rPr lang="en-US" sz="1400" dirty="0">
                <a:solidFill>
                  <a:schemeClr val="accent3"/>
                </a:solidFill>
                <a:cs typeface="Arial" pitchFamily="34" charset="0"/>
              </a:rPr>
              <a:t/>
            </a:r>
            <a:br>
              <a:rPr lang="en-US" sz="1400" dirty="0">
                <a:solidFill>
                  <a:schemeClr val="accent3"/>
                </a:solidFill>
                <a:cs typeface="Arial" pitchFamily="34" charset="0"/>
              </a:rPr>
            </a:br>
            <a:r>
              <a:rPr lang="en-US" sz="1400" dirty="0">
                <a:solidFill>
                  <a:schemeClr val="accent3"/>
                </a:solidFill>
                <a:cs typeface="Arial" pitchFamily="34" charset="0"/>
              </a:rPr>
              <a:t>Phys.Rev.C78 (2008)</a:t>
            </a:r>
            <a:endParaRPr lang="en-US" sz="1400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1542158" name="Rechteck 30"/>
          <p:cNvSpPr>
            <a:spLocks noChangeArrowheads="1"/>
          </p:cNvSpPr>
          <p:nvPr/>
        </p:nvSpPr>
        <p:spPr bwMode="auto">
          <a:xfrm>
            <a:off x="3581400" y="3627438"/>
            <a:ext cx="25495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cs typeface="Arial" pitchFamily="34" charset="0"/>
              </a:rPr>
              <a:t>by comparing dE/dx to HTL result beyond logarithmic accuracy</a:t>
            </a:r>
          </a:p>
        </p:txBody>
      </p:sp>
      <p:pic>
        <p:nvPicPr>
          <p:cNvPr id="1542159" name="Picture 1" descr="C:\Users\admin\Application Data\SSH\temp\runningAlph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532313"/>
            <a:ext cx="2646363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3378200" y="5419725"/>
            <a:ext cx="3432175" cy="6778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80" tIns="91440" rIns="182880" bIns="91440">
            <a:spAutoFit/>
          </a:bodyPr>
          <a:lstStyle/>
          <a:p>
            <a:pPr>
              <a:defRPr/>
            </a:pPr>
            <a:r>
              <a:rPr lang="en-US" sz="1600" b="1" dirty="0"/>
              <a:t>Introduce a running coupling constant for all channels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3170" name="Picture 3" descr="C:\Dokumente und Einstellungen\Uphoff\Eigene Dateien\Dropbox\plots\raa_data_electrons_rhic_divideInitial_k35_k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519238"/>
            <a:ext cx="44831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171" name="Picture 3" descr="D:\Dropbox\plots\v2_data_electrons_tal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516063"/>
            <a:ext cx="4695826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317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-100013"/>
            <a:ext cx="7345363" cy="828676"/>
          </a:xfrm>
        </p:spPr>
        <p:txBody>
          <a:bodyPr tIns="45713" bIns="45713"/>
          <a:lstStyle/>
          <a:p>
            <a:r>
              <a:rPr lang="de-DE">
                <a:solidFill>
                  <a:schemeClr val="tx1"/>
                </a:solidFill>
              </a:rPr>
              <a:t>Heavy quark v</a:t>
            </a:r>
            <a:r>
              <a:rPr lang="de-DE" baseline="-25000">
                <a:solidFill>
                  <a:schemeClr val="tx1"/>
                </a:solidFill>
                <a:latin typeface="(Headings)"/>
              </a:rPr>
              <a:t>2</a:t>
            </a:r>
            <a:r>
              <a:rPr lang="de-DE">
                <a:solidFill>
                  <a:schemeClr val="tx1"/>
                </a:solidFill>
              </a:rPr>
              <a:t> and R</a:t>
            </a:r>
            <a:r>
              <a:rPr lang="de-DE" baseline="-25000">
                <a:solidFill>
                  <a:schemeClr val="tx1"/>
                </a:solidFill>
              </a:rPr>
              <a:t>AA</a:t>
            </a:r>
            <a:r>
              <a:rPr lang="de-DE">
                <a:solidFill>
                  <a:schemeClr val="tx1"/>
                </a:solidFill>
              </a:rPr>
              <a:t> at RHIC</a:t>
            </a:r>
          </a:p>
        </p:txBody>
      </p:sp>
      <p:graphicFrame>
        <p:nvGraphicFramePr>
          <p:cNvPr id="1543173" name="Object 4"/>
          <p:cNvGraphicFramePr>
            <a:graphicFrameLocks noChangeAspect="1"/>
          </p:cNvGraphicFramePr>
          <p:nvPr/>
        </p:nvGraphicFramePr>
        <p:xfrm>
          <a:off x="1233488" y="1052513"/>
          <a:ext cx="2259012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178" name="Formel" r:id="rId6" imgW="1282680" imgH="241200" progId="Equation.3">
                  <p:embed/>
                </p:oleObj>
              </mc:Choice>
              <mc:Fallback>
                <p:oleObj name="Formel" r:id="rId6" imgW="128268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488" y="1052513"/>
                        <a:ext cx="2259012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7E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hteck 14"/>
          <p:cNvSpPr/>
          <p:nvPr/>
        </p:nvSpPr>
        <p:spPr>
          <a:xfrm>
            <a:off x="7070725" y="5934075"/>
            <a:ext cx="1906588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cs typeface="Arial" pitchFamily="34" charset="0"/>
              </a:rPr>
              <a:t>PHENIX data, </a:t>
            </a:r>
          </a:p>
          <a:p>
            <a:pPr>
              <a:defRPr/>
            </a:pPr>
            <a:r>
              <a:rPr lang="en-US" sz="1400" dirty="0" err="1">
                <a:solidFill>
                  <a:schemeClr val="accent3"/>
                </a:solidFill>
                <a:cs typeface="Arial" pitchFamily="34" charset="0"/>
              </a:rPr>
              <a:t>Phys.Rev</a:t>
            </a:r>
            <a:r>
              <a:rPr lang="en-US" sz="1400" dirty="0">
                <a:solidFill>
                  <a:schemeClr val="accent3"/>
                </a:solidFill>
                <a:cs typeface="Arial" pitchFamily="34" charset="0"/>
              </a:rPr>
              <a:t>. C84 (2011)</a:t>
            </a:r>
            <a:endParaRPr lang="en-US" sz="1600" dirty="0">
              <a:solidFill>
                <a:schemeClr val="accent3"/>
              </a:solidFill>
              <a:cs typeface="Arial" pitchFamily="34" charset="0"/>
            </a:endParaRPr>
          </a:p>
        </p:txBody>
      </p:sp>
      <p:pic>
        <p:nvPicPr>
          <p:cNvPr id="1543175" name="Picture 108" descr="dec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7694">
            <a:off x="6877050" y="-349250"/>
            <a:ext cx="1484313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3176" name="Rectangle 8"/>
          <p:cNvSpPr>
            <a:spLocks noChangeArrowheads="1"/>
          </p:cNvSpPr>
          <p:nvPr/>
        </p:nvSpPr>
        <p:spPr bwMode="auto">
          <a:xfrm>
            <a:off x="6757988" y="1196975"/>
            <a:ext cx="292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1" tIns="45658" rIns="91311" bIns="45658">
            <a:spAutoFit/>
          </a:bodyPr>
          <a:lstStyle/>
          <a:p>
            <a:r>
              <a:rPr lang="en-US" sz="1600" b="1"/>
              <a:t>Peterson fragmentation</a:t>
            </a:r>
            <a:r>
              <a:rPr lang="en-US"/>
              <a:t>	</a:t>
            </a: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684213" y="6067425"/>
            <a:ext cx="2455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>
                <a:solidFill>
                  <a:srgbClr val="608955"/>
                </a:solidFill>
                <a:cs typeface="Arial" pitchFamily="34" charset="0"/>
              </a:rPr>
              <a:t>Uphoff, Fochler, Xu, CG</a:t>
            </a:r>
            <a:br>
              <a:rPr lang="en-US" sz="1600">
                <a:solidFill>
                  <a:srgbClr val="608955"/>
                </a:solidFill>
                <a:cs typeface="Arial" pitchFamily="34" charset="0"/>
              </a:rPr>
            </a:br>
            <a:r>
              <a:rPr lang="en-US" sz="1400">
                <a:solidFill>
                  <a:srgbClr val="608955"/>
                </a:solidFill>
                <a:cs typeface="Arial" pitchFamily="34" charset="0"/>
              </a:rPr>
              <a:t>Phys. Rev. C84 (2011)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8098" name="Picture 3" descr="C:\Users\admin\Application Data\SSH\temp\raa_lhc_data_muon_divideIniti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339850"/>
            <a:ext cx="72771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80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tIns="45713" bIns="45713"/>
          <a:lstStyle/>
          <a:p>
            <a:r>
              <a:rPr lang="de-DE">
                <a:solidFill>
                  <a:schemeClr val="tx1"/>
                </a:solidFill>
              </a:rPr>
              <a:t>v</a:t>
            </a:r>
            <a:r>
              <a:rPr lang="de-DE" baseline="-25000">
                <a:solidFill>
                  <a:schemeClr val="tx1"/>
                </a:solidFill>
              </a:rPr>
              <a:t>2</a:t>
            </a:r>
            <a:r>
              <a:rPr lang="de-DE">
                <a:solidFill>
                  <a:schemeClr val="tx1"/>
                </a:solidFill>
              </a:rPr>
              <a:t> predictions for the LHC</a:t>
            </a:r>
          </a:p>
        </p:txBody>
      </p:sp>
      <p:graphicFrame>
        <p:nvGraphicFramePr>
          <p:cNvPr id="1668100" name="Object 4"/>
          <p:cNvGraphicFramePr>
            <a:graphicFrameLocks noChangeAspect="1"/>
          </p:cNvGraphicFramePr>
          <p:nvPr/>
        </p:nvGraphicFramePr>
        <p:xfrm>
          <a:off x="5383213" y="1130300"/>
          <a:ext cx="2259012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8103" name="Formel" r:id="rId5" imgW="1282680" imgH="241200" progId="Equation.3">
                  <p:embed/>
                </p:oleObj>
              </mc:Choice>
              <mc:Fallback>
                <p:oleObj name="Formel" r:id="rId5" imgW="128268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1130300"/>
                        <a:ext cx="2259012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7E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30213" y="5934075"/>
            <a:ext cx="3663950" cy="409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-342900" eaLnBrk="0" hangingPunct="0">
              <a:lnSpc>
                <a:spcPct val="150000"/>
              </a:lnSpc>
              <a:defRPr/>
            </a:pPr>
            <a:r>
              <a:rPr lang="de-DE" sz="1600" kern="0" dirty="0" err="1">
                <a:latin typeface="+mn-lt"/>
              </a:rPr>
              <a:t>only</a:t>
            </a:r>
            <a:r>
              <a:rPr lang="de-DE" sz="1600" kern="0" dirty="0">
                <a:latin typeface="+mn-lt"/>
              </a:rPr>
              <a:t> </a:t>
            </a:r>
            <a:r>
              <a:rPr lang="de-DE" sz="1600" kern="0" dirty="0" err="1">
                <a:latin typeface="+mn-lt"/>
              </a:rPr>
              <a:t>elastic</a:t>
            </a:r>
            <a:r>
              <a:rPr lang="de-DE" sz="1600" kern="0" dirty="0">
                <a:latin typeface="+mn-lt"/>
              </a:rPr>
              <a:t> heavy </a:t>
            </a:r>
            <a:r>
              <a:rPr lang="de-DE" sz="1600" kern="0" dirty="0" err="1">
                <a:latin typeface="+mn-lt"/>
              </a:rPr>
              <a:t>quark</a:t>
            </a:r>
            <a:r>
              <a:rPr lang="de-DE" sz="1600" kern="0" dirty="0">
                <a:latin typeface="+mn-lt"/>
              </a:rPr>
              <a:t> </a:t>
            </a:r>
            <a:r>
              <a:rPr lang="de-DE" sz="1600" kern="0" dirty="0" err="1">
                <a:latin typeface="+mn-lt"/>
              </a:rPr>
              <a:t>processes</a:t>
            </a:r>
            <a:endParaRPr lang="en-US" sz="1600" kern="0" dirty="0">
              <a:latin typeface="+mn-lt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7775575" y="1800225"/>
            <a:ext cx="1052513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indent="-342900" algn="ctr" eaLnBrk="0" hangingPunct="0">
              <a:lnSpc>
                <a:spcPct val="150000"/>
              </a:lnSpc>
              <a:defRPr/>
            </a:pPr>
            <a:r>
              <a:rPr lang="en-US" sz="2000" b="1" kern="0" dirty="0">
                <a:solidFill>
                  <a:schemeClr val="accent1"/>
                </a:solidFill>
              </a:rPr>
              <a:t>LHC</a:t>
            </a:r>
            <a:endParaRPr lang="en-US" sz="2000" b="1" kern="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7266" name="Picture 3" descr="C:\Users\admin\Application Data\SSH\temp\raa_lhc_data_muon_divideIniti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339850"/>
            <a:ext cx="72771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726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tIns="45713" bIns="45713"/>
          <a:lstStyle/>
          <a:p>
            <a:r>
              <a:rPr lang="de-DE">
                <a:solidFill>
                  <a:schemeClr val="tx1"/>
                </a:solidFill>
              </a:rPr>
              <a:t>v</a:t>
            </a:r>
            <a:r>
              <a:rPr lang="de-DE" baseline="-25000">
                <a:solidFill>
                  <a:schemeClr val="tx1"/>
                </a:solidFill>
              </a:rPr>
              <a:t>2</a:t>
            </a:r>
            <a:r>
              <a:rPr lang="de-DE">
                <a:solidFill>
                  <a:schemeClr val="tx1"/>
                </a:solidFill>
              </a:rPr>
              <a:t> predictions for the LHC</a:t>
            </a:r>
          </a:p>
        </p:txBody>
      </p:sp>
      <p:graphicFrame>
        <p:nvGraphicFramePr>
          <p:cNvPr id="1547268" name="Object 4"/>
          <p:cNvGraphicFramePr>
            <a:graphicFrameLocks noChangeAspect="1"/>
          </p:cNvGraphicFramePr>
          <p:nvPr/>
        </p:nvGraphicFramePr>
        <p:xfrm>
          <a:off x="5383213" y="1130300"/>
          <a:ext cx="2259012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273" name="Formel" r:id="rId5" imgW="1282680" imgH="241200" progId="Equation.3">
                  <p:embed/>
                </p:oleObj>
              </mc:Choice>
              <mc:Fallback>
                <p:oleObj name="Formel" r:id="rId5" imgW="128268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1130300"/>
                        <a:ext cx="2259012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7E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30213" y="5934075"/>
            <a:ext cx="3663950" cy="409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-342900" eaLnBrk="0" hangingPunct="0">
              <a:lnSpc>
                <a:spcPct val="150000"/>
              </a:lnSpc>
              <a:defRPr/>
            </a:pPr>
            <a:r>
              <a:rPr lang="de-DE" sz="1600" kern="0" dirty="0" err="1">
                <a:latin typeface="+mn-lt"/>
              </a:rPr>
              <a:t>only</a:t>
            </a:r>
            <a:r>
              <a:rPr lang="de-DE" sz="1600" kern="0" dirty="0">
                <a:latin typeface="+mn-lt"/>
              </a:rPr>
              <a:t> </a:t>
            </a:r>
            <a:r>
              <a:rPr lang="de-DE" sz="1600" kern="0" dirty="0" err="1">
                <a:latin typeface="+mn-lt"/>
              </a:rPr>
              <a:t>elastic</a:t>
            </a:r>
            <a:r>
              <a:rPr lang="de-DE" sz="1600" kern="0" dirty="0">
                <a:latin typeface="+mn-lt"/>
              </a:rPr>
              <a:t> heavy </a:t>
            </a:r>
            <a:r>
              <a:rPr lang="de-DE" sz="1600" kern="0" dirty="0" err="1">
                <a:latin typeface="+mn-lt"/>
              </a:rPr>
              <a:t>quark</a:t>
            </a:r>
            <a:r>
              <a:rPr lang="de-DE" sz="1600" kern="0" dirty="0">
                <a:latin typeface="+mn-lt"/>
              </a:rPr>
              <a:t> </a:t>
            </a:r>
            <a:r>
              <a:rPr lang="de-DE" sz="1600" kern="0" dirty="0" err="1">
                <a:latin typeface="+mn-lt"/>
              </a:rPr>
              <a:t>processes</a:t>
            </a:r>
            <a:endParaRPr lang="en-US" sz="1600" kern="0" dirty="0">
              <a:latin typeface="+mn-lt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7775575" y="1800225"/>
            <a:ext cx="1052513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indent="-342900" algn="ctr" eaLnBrk="0" hangingPunct="0">
              <a:lnSpc>
                <a:spcPct val="150000"/>
              </a:lnSpc>
              <a:defRPr/>
            </a:pPr>
            <a:r>
              <a:rPr lang="en-US" sz="2000" b="1" kern="0" dirty="0">
                <a:solidFill>
                  <a:schemeClr val="accent1"/>
                </a:solidFill>
              </a:rPr>
              <a:t>LHC</a:t>
            </a:r>
            <a:endParaRPr lang="en-US" sz="2000" b="1" kern="0" dirty="0">
              <a:solidFill>
                <a:schemeClr val="accent1"/>
              </a:solidFill>
            </a:endParaRPr>
          </a:p>
        </p:txBody>
      </p:sp>
      <p:sp>
        <p:nvSpPr>
          <p:cNvPr id="8" name="Ellipse 7"/>
          <p:cNvSpPr/>
          <p:nvPr/>
        </p:nvSpPr>
        <p:spPr bwMode="gray">
          <a:xfrm>
            <a:off x="6578600" y="2894013"/>
            <a:ext cx="649288" cy="541337"/>
          </a:xfrm>
          <a:prstGeom prst="ellipse">
            <a:avLst/>
          </a:prstGeom>
          <a:noFill/>
          <a:ln>
            <a:solidFill>
              <a:schemeClr val="accent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 anchorCtr="1"/>
          <a:lstStyle/>
          <a:p>
            <a:pPr algn="ctr" eaLnBrk="0" hangingPunct="0">
              <a:defRPr/>
            </a:pPr>
            <a:endParaRPr lang="en-US" sz="1600" b="1" dirty="0">
              <a:solidFill>
                <a:srgbClr val="FF0000"/>
              </a:solidFill>
              <a:ea typeface="Gulim" pitchFamily="34" charset="-127"/>
            </a:endParaRPr>
          </a:p>
        </p:txBody>
      </p:sp>
      <p:sp>
        <p:nvSpPr>
          <p:cNvPr id="10" name="Ellipse 9"/>
          <p:cNvSpPr/>
          <p:nvPr/>
        </p:nvSpPr>
        <p:spPr bwMode="gray">
          <a:xfrm>
            <a:off x="223838" y="5808663"/>
            <a:ext cx="3549650" cy="698500"/>
          </a:xfrm>
          <a:prstGeom prst="ellipse">
            <a:avLst/>
          </a:prstGeom>
          <a:noFill/>
          <a:ln>
            <a:solidFill>
              <a:schemeClr val="accent1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 anchorCtr="1"/>
          <a:lstStyle/>
          <a:p>
            <a:pPr algn="ctr" eaLnBrk="0" hangingPunct="0">
              <a:defRPr/>
            </a:pPr>
            <a:endParaRPr lang="en-US" sz="1600" b="1" dirty="0">
              <a:solidFill>
                <a:srgbClr val="FF0000"/>
              </a:solidFill>
              <a:ea typeface="Gulim" pitchFamily="34" charset="-12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9314" name="Picture 3" descr="D:\Dropbox\plots\qm12\v2_lhc_data_electr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339850"/>
            <a:ext cx="7278687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931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tIns="45713" bIns="45713"/>
          <a:lstStyle/>
          <a:p>
            <a:r>
              <a:rPr lang="de-DE">
                <a:solidFill>
                  <a:schemeClr val="tx1"/>
                </a:solidFill>
              </a:rPr>
              <a:t>Electron v</a:t>
            </a:r>
            <a:r>
              <a:rPr lang="de-DE" baseline="-25000">
                <a:solidFill>
                  <a:schemeClr val="tx1"/>
                </a:solidFill>
              </a:rPr>
              <a:t>2</a:t>
            </a:r>
            <a:r>
              <a:rPr lang="de-DE">
                <a:solidFill>
                  <a:schemeClr val="tx1"/>
                </a:solidFill>
              </a:rPr>
              <a:t> at LHC</a:t>
            </a:r>
          </a:p>
        </p:txBody>
      </p:sp>
      <p:graphicFrame>
        <p:nvGraphicFramePr>
          <p:cNvPr id="1549316" name="Object 4"/>
          <p:cNvGraphicFramePr>
            <a:graphicFrameLocks noChangeAspect="1"/>
          </p:cNvGraphicFramePr>
          <p:nvPr/>
        </p:nvGraphicFramePr>
        <p:xfrm>
          <a:off x="5383213" y="1130300"/>
          <a:ext cx="2259012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320" name="Formel" r:id="rId5" imgW="1282680" imgH="241200" progId="Equation.3">
                  <p:embed/>
                </p:oleObj>
              </mc:Choice>
              <mc:Fallback>
                <p:oleObj name="Formel" r:id="rId5" imgW="128268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1130300"/>
                        <a:ext cx="2259012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7E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30213" y="5934075"/>
            <a:ext cx="3663950" cy="409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-342900" eaLnBrk="0" hangingPunct="0">
              <a:lnSpc>
                <a:spcPct val="150000"/>
              </a:lnSpc>
              <a:defRPr/>
            </a:pPr>
            <a:r>
              <a:rPr lang="de-DE" sz="1600" kern="0" dirty="0" err="1">
                <a:latin typeface="+mn-lt"/>
              </a:rPr>
              <a:t>only</a:t>
            </a:r>
            <a:r>
              <a:rPr lang="de-DE" sz="1600" kern="0" dirty="0">
                <a:latin typeface="+mn-lt"/>
              </a:rPr>
              <a:t> </a:t>
            </a:r>
            <a:r>
              <a:rPr lang="de-DE" sz="1600" kern="0" dirty="0" err="1">
                <a:latin typeface="+mn-lt"/>
              </a:rPr>
              <a:t>elastic</a:t>
            </a:r>
            <a:r>
              <a:rPr lang="de-DE" sz="1600" kern="0" dirty="0">
                <a:latin typeface="+mn-lt"/>
              </a:rPr>
              <a:t> heavy </a:t>
            </a:r>
            <a:r>
              <a:rPr lang="de-DE" sz="1600" kern="0" dirty="0" err="1">
                <a:latin typeface="+mn-lt"/>
              </a:rPr>
              <a:t>quark</a:t>
            </a:r>
            <a:r>
              <a:rPr lang="de-DE" sz="1600" kern="0" dirty="0">
                <a:latin typeface="+mn-lt"/>
              </a:rPr>
              <a:t> </a:t>
            </a:r>
            <a:r>
              <a:rPr lang="de-DE" sz="1600" kern="0" dirty="0" err="1">
                <a:latin typeface="+mn-lt"/>
              </a:rPr>
              <a:t>processes</a:t>
            </a:r>
            <a:endParaRPr lang="en-US" sz="1600" kern="0" dirty="0">
              <a:latin typeface="+mn-lt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7775575" y="1800225"/>
            <a:ext cx="1052513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indent="-342900" algn="ctr" eaLnBrk="0" hangingPunct="0">
              <a:lnSpc>
                <a:spcPct val="150000"/>
              </a:lnSpc>
              <a:defRPr/>
            </a:pPr>
            <a:r>
              <a:rPr lang="en-US" sz="2000" b="1" kern="0" dirty="0">
                <a:solidFill>
                  <a:schemeClr val="accent1"/>
                </a:solidFill>
              </a:rPr>
              <a:t>LHC</a:t>
            </a:r>
            <a:endParaRPr lang="en-US" sz="2000" b="1" kern="0" dirty="0">
              <a:solidFill>
                <a:schemeClr val="accent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143625" y="5845175"/>
            <a:ext cx="2555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cs typeface="Arial" pitchFamily="34" charset="0"/>
              </a:rPr>
              <a:t>ALICE data, QM12</a:t>
            </a:r>
          </a:p>
          <a:p>
            <a:pPr>
              <a:defRPr/>
            </a:pPr>
            <a:endParaRPr lang="en-US" sz="1600" dirty="0">
              <a:solidFill>
                <a:schemeClr val="accent3"/>
              </a:solidFill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1410" name="Picture 3" descr="D:\Dropbox\plots\qm12\raa_data_dmeson_divideIniti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339850"/>
            <a:ext cx="7278687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141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tIns="45713" bIns="45713"/>
          <a:lstStyle/>
          <a:p>
            <a:r>
              <a:rPr lang="de-DE">
                <a:solidFill>
                  <a:schemeClr val="tx1"/>
                </a:solidFill>
              </a:rPr>
              <a:t>D meson R</a:t>
            </a:r>
            <a:r>
              <a:rPr lang="de-DE" baseline="-25000">
                <a:solidFill>
                  <a:schemeClr val="tx1"/>
                </a:solidFill>
              </a:rPr>
              <a:t>AA</a:t>
            </a:r>
            <a:r>
              <a:rPr lang="de-DE">
                <a:solidFill>
                  <a:schemeClr val="tx1"/>
                </a:solidFill>
              </a:rPr>
              <a:t> at LHC  –  0-7.5% central</a:t>
            </a:r>
          </a:p>
        </p:txBody>
      </p:sp>
      <p:graphicFrame>
        <p:nvGraphicFramePr>
          <p:cNvPr id="1681412" name="Object 4"/>
          <p:cNvGraphicFramePr>
            <a:graphicFrameLocks noChangeAspect="1"/>
          </p:cNvGraphicFramePr>
          <p:nvPr/>
        </p:nvGraphicFramePr>
        <p:xfrm>
          <a:off x="5383213" y="1130300"/>
          <a:ext cx="2259012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416" name="Formel" r:id="rId5" imgW="1282680" imgH="241200" progId="Equation.3">
                  <p:embed/>
                </p:oleObj>
              </mc:Choice>
              <mc:Fallback>
                <p:oleObj name="Formel" r:id="rId5" imgW="128268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1130300"/>
                        <a:ext cx="2259012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7E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30213" y="5934075"/>
            <a:ext cx="3663950" cy="409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-342900" eaLnBrk="0" hangingPunct="0">
              <a:lnSpc>
                <a:spcPct val="150000"/>
              </a:lnSpc>
              <a:defRPr/>
            </a:pPr>
            <a:r>
              <a:rPr lang="de-DE" sz="1600" kern="0" dirty="0" err="1">
                <a:latin typeface="+mn-lt"/>
              </a:rPr>
              <a:t>only</a:t>
            </a:r>
            <a:r>
              <a:rPr lang="de-DE" sz="1600" kern="0" dirty="0">
                <a:latin typeface="+mn-lt"/>
              </a:rPr>
              <a:t> </a:t>
            </a:r>
            <a:r>
              <a:rPr lang="de-DE" sz="1600" kern="0" dirty="0" err="1">
                <a:latin typeface="+mn-lt"/>
              </a:rPr>
              <a:t>elastic</a:t>
            </a:r>
            <a:r>
              <a:rPr lang="de-DE" sz="1600" kern="0" dirty="0">
                <a:latin typeface="+mn-lt"/>
              </a:rPr>
              <a:t> heavy </a:t>
            </a:r>
            <a:r>
              <a:rPr lang="de-DE" sz="1600" kern="0" dirty="0" err="1">
                <a:latin typeface="+mn-lt"/>
              </a:rPr>
              <a:t>quark</a:t>
            </a:r>
            <a:r>
              <a:rPr lang="de-DE" sz="1600" kern="0" dirty="0">
                <a:latin typeface="+mn-lt"/>
              </a:rPr>
              <a:t> </a:t>
            </a:r>
            <a:r>
              <a:rPr lang="de-DE" sz="1600" kern="0" dirty="0" err="1">
                <a:latin typeface="+mn-lt"/>
              </a:rPr>
              <a:t>processes</a:t>
            </a:r>
            <a:endParaRPr lang="en-US" sz="1600" kern="0" dirty="0">
              <a:latin typeface="+mn-lt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7775575" y="1800225"/>
            <a:ext cx="1052513" cy="4667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indent="-342900" algn="ctr" eaLnBrk="0" hangingPunct="0">
              <a:lnSpc>
                <a:spcPct val="150000"/>
              </a:lnSpc>
              <a:defRPr/>
            </a:pPr>
            <a:r>
              <a:rPr lang="en-US" sz="2000" b="1" kern="0" dirty="0">
                <a:solidFill>
                  <a:schemeClr val="accent1"/>
                </a:solidFill>
              </a:rPr>
              <a:t>LHC</a:t>
            </a:r>
            <a:endParaRPr lang="en-US" sz="2000" b="1" kern="0" dirty="0">
              <a:solidFill>
                <a:schemeClr val="accent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143625" y="5845175"/>
            <a:ext cx="2555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cs typeface="Arial" pitchFamily="34" charset="0"/>
              </a:rPr>
              <a:t>ALICE data, QM12</a:t>
            </a:r>
          </a:p>
          <a:p>
            <a:pPr>
              <a:defRPr/>
            </a:pPr>
            <a:endParaRPr lang="en-US" sz="1600" dirty="0">
              <a:solidFill>
                <a:schemeClr val="accent3"/>
              </a:solidFill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331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179888"/>
            <a:ext cx="230505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15900" y="6275388"/>
            <a:ext cx="8748713" cy="4667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sz="2400" b="1">
                <a:solidFill>
                  <a:srgbClr val="FFFFFF"/>
                </a:solidFill>
                <a:latin typeface="Calibri" pitchFamily="34" charset="0"/>
              </a:rPr>
              <a:t>No model can describe all (most) aspects of the medium evolution.</a:t>
            </a:r>
          </a:p>
        </p:txBody>
      </p:sp>
      <p:grpSp>
        <p:nvGrpSpPr>
          <p:cNvPr id="1507333" name="Group 5"/>
          <p:cNvGrpSpPr>
            <a:grpSpLocks/>
          </p:cNvGrpSpPr>
          <p:nvPr/>
        </p:nvGrpSpPr>
        <p:grpSpPr bwMode="auto">
          <a:xfrm>
            <a:off x="395288" y="2205038"/>
            <a:ext cx="4824412" cy="3816350"/>
            <a:chOff x="525" y="985"/>
            <a:chExt cx="3665" cy="3056"/>
          </a:xfrm>
        </p:grpSpPr>
        <p:pic>
          <p:nvPicPr>
            <p:cNvPr id="163843" name="Picture 3" descr="D:\Eigene Dateien\Bilder\Neuer Ordner\Neuer Ordner\121.jpg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36" y="985"/>
              <a:ext cx="1754" cy="14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3844" name="Picture 4" descr="D:\Eigene Dateien\Bilder\Neuer Ordner\Neuer Ordner\122.jpg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5" y="2585"/>
              <a:ext cx="1754" cy="14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3845" name="Picture 5" descr="D:\Eigene Dateien\Bilder\Neuer Ordner\Neuer Ordner\123.jpg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36" y="2585"/>
              <a:ext cx="1754" cy="14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3846" name="Picture 6" descr="D:\Eigene Dateien\Bilder\Neuer Ordner\Neuer Ordner\120.jpg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5" y="985"/>
              <a:ext cx="1754" cy="14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507338" name="Picture 10" descr="ig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765175"/>
            <a:ext cx="1260475" cy="12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7339" name="Picture 11" descr="saturation_schlad_m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836613"/>
            <a:ext cx="1095375" cy="115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7340" name="Picture 12" descr="p_cg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1557338"/>
            <a:ext cx="2305050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7341" name="Text Box 13"/>
          <p:cNvSpPr txBox="1">
            <a:spLocks noChangeArrowheads="1"/>
          </p:cNvSpPr>
          <p:nvPr/>
        </p:nvSpPr>
        <p:spPr bwMode="auto">
          <a:xfrm>
            <a:off x="34925" y="123825"/>
            <a:ext cx="9072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3600"/>
              <a:t>QCD thermalization using parton cascade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146" name="Titel 1"/>
          <p:cNvSpPr>
            <a:spLocks noGrp="1"/>
          </p:cNvSpPr>
          <p:nvPr>
            <p:ph type="title" idx="4294967295"/>
          </p:nvPr>
        </p:nvSpPr>
        <p:spPr>
          <a:xfrm>
            <a:off x="2698750" y="-100013"/>
            <a:ext cx="7345363" cy="828676"/>
          </a:xfrm>
        </p:spPr>
        <p:txBody>
          <a:bodyPr tIns="45713" bIns="45713"/>
          <a:lstStyle/>
          <a:p>
            <a:r>
              <a:rPr lang="en-US">
                <a:solidFill>
                  <a:schemeClr val="tx1"/>
                </a:solidFill>
              </a:rPr>
              <a:t>What can we learn?</a:t>
            </a:r>
          </a:p>
        </p:txBody>
      </p:sp>
      <p:sp>
        <p:nvSpPr>
          <p:cNvPr id="1670147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30213" y="1127125"/>
            <a:ext cx="8280400" cy="5002213"/>
          </a:xfrm>
        </p:spPr>
        <p:txBody>
          <a:bodyPr/>
          <a:lstStyle/>
          <a:p>
            <a:pPr marL="0" indent="0"/>
            <a:r>
              <a:rPr lang="en-US">
                <a:solidFill>
                  <a:schemeClr val="tx2"/>
                </a:solidFill>
                <a:latin typeface="Calibri" pitchFamily="34" charset="0"/>
              </a:rPr>
              <a:t>What can we learn from the models?</a:t>
            </a:r>
          </a:p>
          <a:p>
            <a:pPr lvl="1"/>
            <a:r>
              <a:rPr lang="en-US">
                <a:latin typeface="Calibri" pitchFamily="34" charset="0"/>
              </a:rPr>
              <a:t>No big surprises in going from RHIC to LHC</a:t>
            </a:r>
          </a:p>
          <a:p>
            <a:pPr lvl="1"/>
            <a:r>
              <a:rPr lang="en-US">
                <a:latin typeface="Calibri" pitchFamily="34" charset="0"/>
              </a:rPr>
              <a:t>Too early to rule models out (beside AdS/CFT)</a:t>
            </a:r>
          </a:p>
          <a:p>
            <a:pPr lvl="1"/>
            <a:r>
              <a:rPr lang="en-US">
                <a:latin typeface="Calibri" pitchFamily="34" charset="0"/>
              </a:rPr>
              <a:t>Describing v</a:t>
            </a:r>
            <a:r>
              <a:rPr lang="en-US" baseline="-25000">
                <a:latin typeface="Calibri" pitchFamily="34" charset="0"/>
              </a:rPr>
              <a:t>2</a:t>
            </a:r>
            <a:r>
              <a:rPr lang="en-US">
                <a:latin typeface="Calibri" pitchFamily="34" charset="0"/>
              </a:rPr>
              <a:t> and R</a:t>
            </a:r>
            <a:r>
              <a:rPr lang="en-US" baseline="-25000">
                <a:latin typeface="Calibri" pitchFamily="34" charset="0"/>
              </a:rPr>
              <a:t>AA</a:t>
            </a:r>
            <a:r>
              <a:rPr lang="en-US">
                <a:latin typeface="Calibri" pitchFamily="34" charset="0"/>
              </a:rPr>
              <a:t> simultaneously is challenging</a:t>
            </a:r>
          </a:p>
          <a:p>
            <a:pPr lvl="2">
              <a:buSzPct val="150000"/>
              <a:buFont typeface="Arial" pitchFamily="34" charset="0"/>
              <a:buChar char="•"/>
            </a:pPr>
            <a:r>
              <a:rPr lang="en-US">
                <a:solidFill>
                  <a:schemeClr val="accent1"/>
                </a:solidFill>
                <a:latin typeface="Calibri" pitchFamily="34" charset="0"/>
              </a:rPr>
              <a:t>good v</a:t>
            </a:r>
            <a:r>
              <a:rPr lang="en-US" baseline="-25000">
                <a:solidFill>
                  <a:schemeClr val="accent1"/>
                </a:solidFill>
                <a:latin typeface="Calibri" pitchFamily="34" charset="0"/>
              </a:rPr>
              <a:t>2 </a:t>
            </a:r>
            <a:r>
              <a:rPr lang="en-US">
                <a:solidFill>
                  <a:schemeClr val="accent1"/>
                </a:solidFill>
                <a:latin typeface="Calibri" pitchFamily="34" charset="0"/>
              </a:rPr>
              <a:t>description: </a:t>
            </a:r>
            <a:r>
              <a:rPr lang="en-US">
                <a:latin typeface="Calibri" pitchFamily="34" charset="0"/>
              </a:rPr>
              <a:t/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Rad.+ improved el. pQCD (Gossiaux et al.), 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scaled improved el. pQCD (Uphoff et al.), …</a:t>
            </a:r>
          </a:p>
          <a:p>
            <a:pPr lvl="1"/>
            <a:endParaRPr lang="en-US">
              <a:latin typeface="Calibri" pitchFamily="34" charset="0"/>
            </a:endParaRPr>
          </a:p>
          <a:p>
            <a:pPr lvl="1"/>
            <a:endParaRPr lang="en-US">
              <a:latin typeface="Calibri" pitchFamily="34" charset="0"/>
            </a:endParaRPr>
          </a:p>
          <a:p>
            <a:pPr lvl="1"/>
            <a:endParaRPr lang="en-US">
              <a:latin typeface="Calibri" pitchFamily="34" charset="0"/>
            </a:endParaRPr>
          </a:p>
          <a:p>
            <a:pPr lvl="1">
              <a:buFont typeface="Wingdings" pitchFamily="2" charset="2"/>
              <a:buNone/>
            </a:pPr>
            <a:endParaRPr lang="en-US">
              <a:latin typeface="Calibri" pitchFamily="34" charset="0"/>
            </a:endParaRPr>
          </a:p>
          <a:p>
            <a:pPr lvl="1">
              <a:buFont typeface="Wingdings" pitchFamily="2" charset="2"/>
              <a:buNone/>
            </a:pPr>
            <a:endParaRPr lang="en-US">
              <a:latin typeface="Calibri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48188" y="2428875"/>
            <a:ext cx="4389437" cy="977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717550" indent="-27146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2" eaLnBrk="0" hangingPunct="0">
              <a:spcBef>
                <a:spcPts val="600"/>
              </a:spcBef>
              <a:buClr>
                <a:srgbClr val="00498D"/>
              </a:buClr>
              <a:buSzPct val="150000"/>
              <a:buFont typeface="Arial" pitchFamily="34" charset="0"/>
              <a:buChar char="•"/>
            </a:pPr>
            <a:r>
              <a:rPr lang="en-US" sz="1600">
                <a:solidFill>
                  <a:srgbClr val="00498D"/>
                </a:solidFill>
                <a:latin typeface="Calibri" pitchFamily="34" charset="0"/>
                <a:cs typeface="Arial" pitchFamily="34" charset="0"/>
              </a:rPr>
              <a:t>good R</a:t>
            </a:r>
            <a:r>
              <a:rPr lang="en-US" sz="1600" baseline="-25000">
                <a:solidFill>
                  <a:srgbClr val="00498D"/>
                </a:solidFill>
                <a:latin typeface="Calibri" pitchFamily="34" charset="0"/>
                <a:cs typeface="Arial" pitchFamily="34" charset="0"/>
              </a:rPr>
              <a:t>AA </a:t>
            </a:r>
            <a:r>
              <a:rPr lang="en-US" sz="1600">
                <a:solidFill>
                  <a:srgbClr val="00498D"/>
                </a:solidFill>
                <a:latin typeface="Calibri" pitchFamily="34" charset="0"/>
                <a:cs typeface="Arial" pitchFamily="34" charset="0"/>
              </a:rPr>
              <a:t>description: </a:t>
            </a:r>
            <a:r>
              <a:rPr lang="en-US" sz="16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/>
            </a:r>
            <a:br>
              <a:rPr lang="en-US" sz="16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</a:br>
            <a:r>
              <a:rPr lang="en-US" sz="16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Rad.+el. pQCD (Vitev, WHDG, ASW, Cao, …), </a:t>
            </a:r>
            <a:br>
              <a:rPr lang="en-US" sz="16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</a:br>
            <a:r>
              <a:rPr lang="en-US" sz="160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resonance scattering (Hees et al.) …</a:t>
            </a:r>
          </a:p>
          <a:p>
            <a:endParaRPr lang="de-DE" sz="1600" b="1">
              <a:cs typeface="Arial" pitchFamily="34" charset="0"/>
            </a:endParaRPr>
          </a:p>
        </p:txBody>
      </p:sp>
      <p:pic>
        <p:nvPicPr>
          <p:cNvPr id="16701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3270250"/>
            <a:ext cx="7185025" cy="31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1520" y="5593581"/>
            <a:ext cx="8424936" cy="1040349"/>
          </a:xfrm>
          <a:prstGeom prst="rect">
            <a:avLst/>
          </a:prstGeom>
          <a:blipFill rotWithShape="1">
            <a:blip r:embed="rId2"/>
            <a:stretch>
              <a:fillRect l="-579" t="-2353" b="-10000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pic>
        <p:nvPicPr>
          <p:cNvPr id="1350660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057275"/>
            <a:ext cx="62833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-36513" y="-26988"/>
            <a:ext cx="9217026" cy="8969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>
            <a:no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Arial" pitchFamily="34" charset="0"/>
              </a:rPr>
              <a:t>A Closer Look on the Gunion-Bertsch </a:t>
            </a:r>
            <a:r>
              <a:rPr lang="de-DE" sz="2800" b="1">
                <a:solidFill>
                  <a:srgbClr val="000000"/>
                </a:solidFill>
                <a:latin typeface="Arial" pitchFamily="34" charset="0"/>
              </a:rPr>
              <a:t>Approximation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03200"/>
            <a:ext cx="8229600" cy="633413"/>
          </a:xfrm>
        </p:spPr>
        <p:txBody>
          <a:bodyPr lIns="91440" tIns="45720" rIns="91440" bIns="45720">
            <a:normAutofit/>
          </a:bodyPr>
          <a:lstStyle/>
          <a:p>
            <a:r>
              <a:rPr lang="de-DE" sz="2900" b="1"/>
              <a:t>The Problems with Gunion-Bertsch</a:t>
            </a:r>
          </a:p>
        </p:txBody>
      </p:sp>
      <p:sp>
        <p:nvSpPr>
          <p:cNvPr id="4" name="Rechteck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1520" y="5593581"/>
            <a:ext cx="8424936" cy="1040349"/>
          </a:xfrm>
          <a:prstGeom prst="rect">
            <a:avLst/>
          </a:prstGeom>
          <a:blipFill rotWithShape="1">
            <a:blip r:embed="rId2"/>
            <a:stretch>
              <a:fillRect l="-579" t="-2353" b="-10000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pic>
        <p:nvPicPr>
          <p:cNvPr id="1351684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057275"/>
            <a:ext cx="62833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03200"/>
            <a:ext cx="8229600" cy="633413"/>
          </a:xfrm>
        </p:spPr>
        <p:txBody>
          <a:bodyPr lIns="91440" tIns="45720" rIns="91440" bIns="45720">
            <a:normAutofit/>
          </a:bodyPr>
          <a:lstStyle/>
          <a:p>
            <a:r>
              <a:rPr lang="de-DE" sz="2900" b="1"/>
              <a:t>The Problems with Gunion-Bertsch</a:t>
            </a:r>
          </a:p>
        </p:txBody>
      </p:sp>
      <p:sp>
        <p:nvSpPr>
          <p:cNvPr id="4" name="Rechteck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1520" y="5593581"/>
            <a:ext cx="8424936" cy="1040349"/>
          </a:xfrm>
          <a:prstGeom prst="rect">
            <a:avLst/>
          </a:prstGeom>
          <a:blipFill rotWithShape="1">
            <a:blip r:embed="rId2"/>
            <a:stretch>
              <a:fillRect l="-579" t="-2353" b="-10000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pic>
        <p:nvPicPr>
          <p:cNvPr id="1352708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1057275"/>
            <a:ext cx="62833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03200"/>
            <a:ext cx="8229600" cy="633413"/>
          </a:xfrm>
        </p:spPr>
        <p:txBody>
          <a:bodyPr lIns="91440" tIns="45720" rIns="91440" bIns="45720">
            <a:normAutofit/>
          </a:bodyPr>
          <a:lstStyle/>
          <a:p>
            <a:r>
              <a:rPr lang="de-DE" sz="2900" b="1"/>
              <a:t>The Problems with Gunion-Bertsch</a:t>
            </a:r>
          </a:p>
        </p:txBody>
      </p:sp>
      <p:sp>
        <p:nvSpPr>
          <p:cNvPr id="4" name="Rechteck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1520" y="5593581"/>
            <a:ext cx="8424936" cy="1040349"/>
          </a:xfrm>
          <a:prstGeom prst="rect">
            <a:avLst/>
          </a:prstGeom>
          <a:blipFill rotWithShape="1">
            <a:blip r:embed="rId2"/>
            <a:stretch>
              <a:fillRect l="-579" t="-2353" b="-10000"/>
            </a:stretch>
          </a:blipFill>
        </p:spPr>
        <p:txBody>
          <a:bodyPr/>
          <a:lstStyle/>
          <a:p>
            <a:r>
              <a:rPr lang="de-DE">
                <a:noFill/>
              </a:rPr>
              <a:t> </a:t>
            </a:r>
          </a:p>
        </p:txBody>
      </p:sp>
      <p:pic>
        <p:nvPicPr>
          <p:cNvPr id="1353732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7275"/>
            <a:ext cx="62833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3733" name="Picture 5" descr="sheetonsheet_schlad_m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2708275"/>
            <a:ext cx="1752600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3734" name="Text Box 6"/>
          <p:cNvSpPr txBox="1">
            <a:spLocks noChangeArrowheads="1"/>
          </p:cNvSpPr>
          <p:nvPr/>
        </p:nvSpPr>
        <p:spPr bwMode="auto">
          <a:xfrm>
            <a:off x="6502400" y="2157413"/>
            <a:ext cx="2462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pPr eaLnBrk="0" hangingPunct="0"/>
            <a:r>
              <a:rPr lang="de-DE" sz="2000">
                <a:solidFill>
                  <a:srgbClr val="990099"/>
                </a:solidFill>
                <a:latin typeface="Times New Roman" pitchFamily="18" charset="0"/>
              </a:rPr>
              <a:t>color glass condensate</a:t>
            </a:r>
            <a:endParaRPr lang="de-DE" sz="2000">
              <a:latin typeface="Times New Roman" pitchFamily="18" charset="0"/>
            </a:endParaRPr>
          </a:p>
        </p:txBody>
      </p:sp>
      <p:sp>
        <p:nvSpPr>
          <p:cNvPr id="1353735" name="Rectangle 7"/>
          <p:cNvSpPr>
            <a:spLocks noChangeArrowheads="1"/>
          </p:cNvSpPr>
          <p:nvPr/>
        </p:nvSpPr>
        <p:spPr bwMode="auto">
          <a:xfrm>
            <a:off x="6659563" y="4292600"/>
            <a:ext cx="22256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see eg</a:t>
            </a:r>
            <a:r>
              <a:rPr lang="en-US" sz="1600" b="1">
                <a:solidFill>
                  <a:srgbClr val="608955"/>
                </a:solidFill>
              </a:rPr>
              <a:t> </a:t>
            </a:r>
          </a:p>
          <a:p>
            <a:r>
              <a:rPr lang="en-US" sz="1600" b="1">
                <a:solidFill>
                  <a:srgbClr val="608955"/>
                </a:solidFill>
              </a:rPr>
              <a:t>Kovchegov, Rischke,</a:t>
            </a:r>
          </a:p>
          <a:p>
            <a:r>
              <a:rPr lang="en-US" sz="1600" b="1">
                <a:solidFill>
                  <a:srgbClr val="608955"/>
                </a:solidFill>
              </a:rPr>
              <a:t>Phys.Rev. C56 (1997)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690" name="Titel 1"/>
          <p:cNvSpPr>
            <a:spLocks noGrp="1"/>
          </p:cNvSpPr>
          <p:nvPr>
            <p:ph type="title" idx="4294967295"/>
          </p:nvPr>
        </p:nvSpPr>
        <p:spPr>
          <a:xfrm>
            <a:off x="1169988" y="-452438"/>
            <a:ext cx="8226425" cy="1144588"/>
          </a:xfrm>
        </p:spPr>
        <p:txBody>
          <a:bodyPr tIns="45713" bIns="45713" anchor="b"/>
          <a:lstStyle/>
          <a:p>
            <a:r>
              <a:rPr lang="en-US"/>
              <a:t>Radiative pQCD processes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457200" y="1125538"/>
            <a:ext cx="5051425" cy="4032250"/>
          </a:xfrm>
        </p:spPr>
        <p:txBody>
          <a:bodyPr tIns="0"/>
          <a:lstStyle/>
          <a:p>
            <a:pPr marL="0" indent="0" defTabSz="914400"/>
            <a:r>
              <a:rPr lang="en-US" sz="1900"/>
              <a:t>Exact matrix element</a:t>
            </a:r>
          </a:p>
          <a:p>
            <a:pPr marL="0" indent="0" defTabSz="914400"/>
            <a:r>
              <a:rPr lang="en-US" sz="1700" b="1">
                <a:solidFill>
                  <a:srgbClr val="608955"/>
                </a:solidFill>
              </a:rPr>
              <a:t>Kunszt, Pietarinen, Reya, Phys.Rev. D21 (1980)</a:t>
            </a:r>
          </a:p>
          <a:p>
            <a:pPr marL="0" indent="0" defTabSz="914400"/>
            <a:endParaRPr lang="en-US" sz="1900" b="1">
              <a:solidFill>
                <a:srgbClr val="608955"/>
              </a:solidFill>
            </a:endParaRPr>
          </a:p>
          <a:p>
            <a:pPr marL="0" indent="0" defTabSz="914400"/>
            <a:endParaRPr lang="en-US" sz="1900" b="1">
              <a:solidFill>
                <a:srgbClr val="608955"/>
              </a:solidFill>
            </a:endParaRPr>
          </a:p>
          <a:p>
            <a:pPr marL="0" indent="0" defTabSz="914400"/>
            <a:endParaRPr lang="en-US" sz="1900" b="1">
              <a:solidFill>
                <a:srgbClr val="608955"/>
              </a:solidFill>
            </a:endParaRPr>
          </a:p>
          <a:p>
            <a:pPr marL="0" indent="0" defTabSz="914400"/>
            <a:endParaRPr lang="en-US" sz="1900" b="1">
              <a:solidFill>
                <a:srgbClr val="608955"/>
              </a:solidFill>
            </a:endParaRPr>
          </a:p>
          <a:p>
            <a:pPr marL="0" indent="0" defTabSz="914400"/>
            <a:endParaRPr lang="en-US" sz="1900" b="1">
              <a:solidFill>
                <a:srgbClr val="608955"/>
              </a:solidFill>
            </a:endParaRPr>
          </a:p>
          <a:p>
            <a:pPr marL="0" indent="0" defTabSz="914400"/>
            <a:endParaRPr lang="en-US" sz="1900" b="1">
              <a:solidFill>
                <a:srgbClr val="608955"/>
              </a:solidFill>
            </a:endParaRPr>
          </a:p>
          <a:p>
            <a:pPr marL="0" indent="0" defTabSz="914400"/>
            <a:endParaRPr lang="en-US" sz="1900" b="1">
              <a:solidFill>
                <a:srgbClr val="608955"/>
              </a:solidFill>
            </a:endParaRPr>
          </a:p>
          <a:p>
            <a:pPr marL="0" indent="0" defTabSz="914400"/>
            <a:endParaRPr lang="en-US" sz="1900" b="1">
              <a:solidFill>
                <a:srgbClr val="608955"/>
              </a:solidFill>
            </a:endParaRPr>
          </a:p>
          <a:p>
            <a:pPr marL="0" indent="0" defTabSz="914400"/>
            <a:endParaRPr lang="en-US" sz="1900" b="1">
              <a:solidFill>
                <a:srgbClr val="608955"/>
              </a:solidFill>
            </a:endParaRPr>
          </a:p>
          <a:p>
            <a:pPr marL="0" indent="0" defTabSz="914400"/>
            <a:endParaRPr lang="en-US" sz="1900" b="1">
              <a:solidFill>
                <a:srgbClr val="608955"/>
              </a:solidFill>
            </a:endParaRPr>
          </a:p>
          <a:p>
            <a:pPr marL="0" indent="0" defTabSz="914400"/>
            <a:endParaRPr lang="en-US" sz="1900" b="1">
              <a:solidFill>
                <a:srgbClr val="608955"/>
              </a:solidFill>
            </a:endParaRPr>
          </a:p>
          <a:p>
            <a:pPr marL="0" indent="0" defTabSz="914400"/>
            <a:endParaRPr lang="en-US" sz="1900" b="1">
              <a:solidFill>
                <a:srgbClr val="608955"/>
              </a:solidFill>
            </a:endParaRPr>
          </a:p>
          <a:p>
            <a:pPr marL="0" indent="0" defTabSz="914400"/>
            <a:r>
              <a:rPr lang="en-US"/>
              <a:t>improved Gunion Bertsch (GB) approximation</a:t>
            </a:r>
          </a:p>
          <a:p>
            <a:pPr marL="0" indent="0" defTabSz="914400"/>
            <a:endParaRPr lang="en-US" sz="1900"/>
          </a:p>
        </p:txBody>
      </p:sp>
      <p:pic>
        <p:nvPicPr>
          <p:cNvPr id="1394692" name="Picture 2" descr="D:\Eigene Dateien\Desktop\plots\qQ_qQg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908050"/>
            <a:ext cx="22669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94693" name="Gruppieren 6"/>
          <p:cNvGrpSpPr>
            <a:grpSpLocks/>
          </p:cNvGrpSpPr>
          <p:nvPr/>
        </p:nvGrpSpPr>
        <p:grpSpPr bwMode="auto">
          <a:xfrm>
            <a:off x="155575" y="1997075"/>
            <a:ext cx="4441825" cy="2960688"/>
            <a:chOff x="212356" y="1225118"/>
            <a:chExt cx="8813764" cy="5131294"/>
          </a:xfrm>
        </p:grpSpPr>
        <p:pic>
          <p:nvPicPr>
            <p:cNvPr id="139469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9945" y="1225118"/>
              <a:ext cx="4856175" cy="513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469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56" y="4389814"/>
              <a:ext cx="3838159" cy="1082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4696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802" y="3324224"/>
              <a:ext cx="1147252" cy="86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4697" name="Grafik 10" descr="addin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152" y="2239886"/>
              <a:ext cx="2410114" cy="688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94698" name="Grafik 15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6291263"/>
            <a:ext cx="472281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4699" name="Picture 1" descr="D:\Dropbox\plots\plot_dsdy_qq_22tBamp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2727325"/>
            <a:ext cx="460375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feil nach rechts 13"/>
          <p:cNvSpPr/>
          <p:nvPr/>
        </p:nvSpPr>
        <p:spPr bwMode="gray">
          <a:xfrm>
            <a:off x="5418138" y="4267200"/>
            <a:ext cx="665162" cy="646113"/>
          </a:xfrm>
          <a:prstGeom prst="rightArrow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Gulim" pitchFamily="34" charset="-127"/>
              </a:rPr>
              <a:t>Q</a:t>
            </a:r>
          </a:p>
        </p:txBody>
      </p:sp>
      <p:sp>
        <p:nvSpPr>
          <p:cNvPr id="15" name="Pfeil nach rechts 14"/>
          <p:cNvSpPr/>
          <p:nvPr/>
        </p:nvSpPr>
        <p:spPr bwMode="gray">
          <a:xfrm flipH="1">
            <a:off x="8083550" y="4267200"/>
            <a:ext cx="666750" cy="646113"/>
          </a:xfrm>
          <a:prstGeom prst="rightArrow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 anchorCtr="1"/>
          <a:lstStyle/>
          <a:p>
            <a:pPr algn="ctr" eaLnBrk="0" hangingPunct="0"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Gulim" pitchFamily="34" charset="-127"/>
              </a:rPr>
              <a:t>q</a:t>
            </a:r>
          </a:p>
        </p:txBody>
      </p:sp>
      <p:sp>
        <p:nvSpPr>
          <p:cNvPr id="2" name="Rechteck 14"/>
          <p:cNvSpPr/>
          <p:nvPr/>
        </p:nvSpPr>
        <p:spPr>
          <a:xfrm>
            <a:off x="5140325" y="6261100"/>
            <a:ext cx="3968750" cy="33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cs typeface="Arial" pitchFamily="34" charset="0"/>
              </a:rPr>
              <a:t>Fochler, JU, Xu, Greiner, arXiv:1302.5250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26" name="Titel 1"/>
          <p:cNvSpPr>
            <a:spLocks noGrp="1"/>
          </p:cNvSpPr>
          <p:nvPr>
            <p:ph type="title" idx="4294967295"/>
          </p:nvPr>
        </p:nvSpPr>
        <p:spPr>
          <a:xfrm>
            <a:off x="1098550" y="-242888"/>
            <a:ext cx="8226425" cy="1144588"/>
          </a:xfrm>
        </p:spPr>
        <p:txBody>
          <a:bodyPr tIns="45713" bIns="45713" anchor="b"/>
          <a:lstStyle/>
          <a:p>
            <a:r>
              <a:rPr lang="en-US"/>
              <a:t>R</a:t>
            </a:r>
            <a:r>
              <a:rPr lang="en-US" baseline="-25000"/>
              <a:t>AA</a:t>
            </a:r>
            <a:r>
              <a:rPr lang="en-US"/>
              <a:t> with improved Gunion-Bertsch</a:t>
            </a:r>
          </a:p>
        </p:txBody>
      </p:sp>
      <p:pic>
        <p:nvPicPr>
          <p:cNvPr id="1639428" name="Picture 12" descr="C:\Dokumente und Einstellungen\Uphoff\Eigene Dateien\Dropbox\plots\raa_data_asRu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068638"/>
            <a:ext cx="496887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29" name="Picture 1" descr="C:\Dokumente und Einstellungen\Uphoff\Eigene Dateien\Neuer Ordner\gQ_gQg1_kinematic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28638"/>
            <a:ext cx="25685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30" name="Grafik 1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223963"/>
            <a:ext cx="56705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/>
        </p:nvSpPr>
        <p:spPr>
          <a:xfrm>
            <a:off x="352425" y="2435225"/>
            <a:ext cx="3983038" cy="33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3"/>
                </a:solidFill>
                <a:cs typeface="Arial" pitchFamily="34" charset="0"/>
              </a:rPr>
              <a:t>Fochler, JU, Xu, Greiner, arXiv:1302.5250</a:t>
            </a:r>
          </a:p>
        </p:txBody>
      </p:sp>
      <p:sp>
        <p:nvSpPr>
          <p:cNvPr id="1639432" name="Textfeld 15"/>
          <p:cNvSpPr txBox="1">
            <a:spLocks noChangeArrowheads="1"/>
          </p:cNvSpPr>
          <p:nvPr/>
        </p:nvSpPr>
        <p:spPr bwMode="auto">
          <a:xfrm>
            <a:off x="438150" y="1997075"/>
            <a:ext cx="4040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600" b="1">
                <a:cs typeface="Arial" pitchFamily="34" charset="0"/>
              </a:rPr>
              <a:t>Improved Gunion-Bertsch matrix element</a:t>
            </a:r>
          </a:p>
        </p:txBody>
      </p:sp>
      <p:sp>
        <p:nvSpPr>
          <p:cNvPr id="1639433" name="Textfeld 16"/>
          <p:cNvSpPr txBox="1">
            <a:spLocks noChangeArrowheads="1"/>
          </p:cNvSpPr>
          <p:nvPr/>
        </p:nvSpPr>
        <p:spPr bwMode="auto">
          <a:xfrm>
            <a:off x="7775575" y="2360613"/>
            <a:ext cx="317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600" b="1">
                <a:cs typeface="Arial" pitchFamily="34" charset="0"/>
              </a:rPr>
              <a:t> </a:t>
            </a:r>
          </a:p>
        </p:txBody>
      </p:sp>
      <p:sp>
        <p:nvSpPr>
          <p:cNvPr id="1639434" name="Rechteck 17"/>
          <p:cNvSpPr>
            <a:spLocks noChangeArrowheads="1"/>
          </p:cNvSpPr>
          <p:nvPr/>
        </p:nvSpPr>
        <p:spPr bwMode="gray">
          <a:xfrm>
            <a:off x="6996113" y="2233613"/>
            <a:ext cx="484187" cy="4349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 eaLnBrk="0" hangingPunct="0"/>
            <a:endParaRPr lang="en-US" sz="1600" b="1">
              <a:solidFill>
                <a:schemeClr val="bg1"/>
              </a:solidFill>
              <a:ea typeface="Gulim" pitchFamily="34" charset="-127"/>
              <a:cs typeface="Arial" pitchFamily="34" charset="0"/>
            </a:endParaRPr>
          </a:p>
        </p:txBody>
      </p:sp>
      <p:pic>
        <p:nvPicPr>
          <p:cNvPr id="1639435" name="Grafik 18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2333625"/>
            <a:ext cx="7969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36" name="Grafik 21" descr="addin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25" y="1373188"/>
            <a:ext cx="10001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27" name="Picture 11" descr="C:\Dokumente und Einstellungen\Uphoff\Eigene Dateien\Dropbox\plots\raa_data_as0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1813"/>
            <a:ext cx="4932363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ChangeArrowheads="1"/>
          </p:cNvSpPr>
          <p:nvPr/>
        </p:nvSpPr>
        <p:spPr bwMode="auto">
          <a:xfrm>
            <a:off x="323850" y="765175"/>
            <a:ext cx="7704138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/>
          <a:lstStyle/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 b="1">
                <a:solidFill>
                  <a:srgbClr val="000000"/>
                </a:solidFill>
              </a:rPr>
              <a:t>Inelastic/radiative pQCD interactions (23 + 32) explain:</a:t>
            </a:r>
          </a:p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 b="1">
                <a:solidFill>
                  <a:srgbClr val="FF0000"/>
                </a:solidFill>
              </a:rPr>
              <a:t>fast </a:t>
            </a:r>
            <a:r>
              <a:rPr lang="de-DE" sz="1600" b="1">
                <a:solidFill>
                  <a:srgbClr val="000000"/>
                </a:solidFill>
              </a:rPr>
              <a:t>thermalization</a:t>
            </a:r>
            <a:endParaRPr lang="de-DE" sz="1600" b="1">
              <a:solidFill>
                <a:srgbClr val="FF0000"/>
              </a:solidFill>
            </a:endParaRPr>
          </a:p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 b="1">
                <a:solidFill>
                  <a:srgbClr val="FF0000"/>
                </a:solidFill>
              </a:rPr>
              <a:t>large </a:t>
            </a:r>
            <a:r>
              <a:rPr lang="de-DE" sz="1600" b="1">
                <a:solidFill>
                  <a:srgbClr val="000000"/>
                </a:solidFill>
              </a:rPr>
              <a:t>collective flow, also of </a:t>
            </a:r>
            <a:r>
              <a:rPr lang="de-DE" sz="1600" b="1">
                <a:solidFill>
                  <a:srgbClr val="FF0000"/>
                </a:solidFill>
              </a:rPr>
              <a:t>heavy </a:t>
            </a:r>
            <a:r>
              <a:rPr lang="de-DE" sz="1600" b="1">
                <a:solidFill>
                  <a:srgbClr val="000000"/>
                </a:solidFill>
              </a:rPr>
              <a:t>quarks</a:t>
            </a:r>
          </a:p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 b="1">
                <a:solidFill>
                  <a:srgbClr val="FF0000"/>
                </a:solidFill>
              </a:rPr>
              <a:t>small</a:t>
            </a:r>
            <a:r>
              <a:rPr lang="de-DE" sz="1600" b="1">
                <a:solidFill>
                  <a:srgbClr val="000000"/>
                </a:solidFill>
              </a:rPr>
              <a:t> shear viscosity of QCD</a:t>
            </a:r>
          </a:p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 b="1">
                <a:solidFill>
                  <a:srgbClr val="000000"/>
                </a:solidFill>
              </a:rPr>
              <a:t>semi</a:t>
            </a:r>
            <a:r>
              <a:rPr lang="de-DE" sz="1600" b="1">
                <a:solidFill>
                  <a:srgbClr val="FF0000"/>
                </a:solidFill>
              </a:rPr>
              <a:t>realistic</a:t>
            </a:r>
            <a:r>
              <a:rPr lang="de-DE" sz="1600" b="1">
                <a:solidFill>
                  <a:srgbClr val="000000"/>
                </a:solidFill>
              </a:rPr>
              <a:t> jet-quenching , also of  </a:t>
            </a:r>
            <a:r>
              <a:rPr lang="de-DE" sz="1600" b="1">
                <a:solidFill>
                  <a:srgbClr val="FF0000"/>
                </a:solidFill>
              </a:rPr>
              <a:t>heavy </a:t>
            </a:r>
            <a:r>
              <a:rPr lang="de-DE" sz="1600" b="1">
                <a:solidFill>
                  <a:srgbClr val="000000"/>
                </a:solidFill>
              </a:rPr>
              <a:t>quarks</a:t>
            </a:r>
          </a:p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sz="1600" b="1">
              <a:solidFill>
                <a:srgbClr val="000000"/>
              </a:solidFill>
            </a:endParaRPr>
          </a:p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sz="1600" b="1">
              <a:solidFill>
                <a:srgbClr val="000000"/>
              </a:solidFill>
            </a:endParaRPr>
          </a:p>
        </p:txBody>
      </p:sp>
      <p:sp>
        <p:nvSpPr>
          <p:cNvPr id="1053699" name="Text Box 3"/>
          <p:cNvSpPr txBox="1">
            <a:spLocks noChangeArrowheads="1"/>
          </p:cNvSpPr>
          <p:nvPr/>
        </p:nvSpPr>
        <p:spPr bwMode="auto">
          <a:xfrm>
            <a:off x="250825" y="0"/>
            <a:ext cx="856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/>
              <a:t>Summary</a:t>
            </a:r>
          </a:p>
        </p:txBody>
      </p:sp>
      <p:sp>
        <p:nvSpPr>
          <p:cNvPr id="1053700" name="Rectangle 4"/>
          <p:cNvSpPr>
            <a:spLocks noChangeArrowheads="1"/>
          </p:cNvSpPr>
          <p:nvPr/>
        </p:nvSpPr>
        <p:spPr bwMode="auto">
          <a:xfrm>
            <a:off x="396875" y="4581525"/>
            <a:ext cx="7704138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/>
          <a:lstStyle/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 b="1">
                <a:solidFill>
                  <a:srgbClr val="000000"/>
                </a:solidFill>
              </a:rPr>
              <a:t>Future/ongoing analysis and developments:</a:t>
            </a:r>
          </a:p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 b="1">
                <a:solidFill>
                  <a:srgbClr val="FF0000"/>
                </a:solidFill>
              </a:rPr>
              <a:t>Gunion-Bertsch</a:t>
            </a:r>
            <a:r>
              <a:rPr lang="de-DE" sz="1600" b="1">
                <a:solidFill>
                  <a:srgbClr val="000000"/>
                </a:solidFill>
              </a:rPr>
              <a:t> approximation needs corrections</a:t>
            </a:r>
          </a:p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 b="1">
                <a:solidFill>
                  <a:srgbClr val="FF0000"/>
                </a:solidFill>
              </a:rPr>
              <a:t>jet-quenching </a:t>
            </a:r>
            <a:r>
              <a:rPr lang="de-DE" sz="1600" b="1">
                <a:solidFill>
                  <a:srgbClr val="000000"/>
                </a:solidFill>
              </a:rPr>
              <a:t>(Mach Cones, ridge, fluctuations) </a:t>
            </a:r>
          </a:p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 b="1">
                <a:solidFill>
                  <a:srgbClr val="000000"/>
                </a:solidFill>
              </a:rPr>
              <a:t>momentum </a:t>
            </a:r>
            <a:r>
              <a:rPr lang="de-DE" sz="1600" b="1">
                <a:solidFill>
                  <a:srgbClr val="FF0000"/>
                </a:solidFill>
              </a:rPr>
              <a:t>dijet asymmetry</a:t>
            </a:r>
          </a:p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sz="1600" b="1">
                <a:solidFill>
                  <a:srgbClr val="FF0000"/>
                </a:solidFill>
              </a:rPr>
              <a:t>hadronisation </a:t>
            </a:r>
            <a:r>
              <a:rPr lang="de-DE" sz="1600" b="1">
                <a:solidFill>
                  <a:srgbClr val="000000"/>
                </a:solidFill>
              </a:rPr>
              <a:t>and afterburning (UrQMD) </a:t>
            </a:r>
          </a:p>
          <a:p>
            <a:pPr marL="311150" indent="-311150" defTabSz="407988">
              <a:lnSpc>
                <a:spcPct val="12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sz="1600" b="1">
              <a:solidFill>
                <a:srgbClr val="000000"/>
              </a:solidFill>
            </a:endParaRPr>
          </a:p>
        </p:txBody>
      </p:sp>
      <p:pic>
        <p:nvPicPr>
          <p:cNvPr id="1053701" name="Picture 5" descr="BAMPS_Evolution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744788"/>
            <a:ext cx="7453313" cy="154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3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976438"/>
            <a:ext cx="8677275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73219" name="Text Box 3"/>
          <p:cNvSpPr txBox="1">
            <a:spLocks noChangeArrowheads="1"/>
          </p:cNvSpPr>
          <p:nvPr/>
        </p:nvSpPr>
        <p:spPr bwMode="auto">
          <a:xfrm>
            <a:off x="2411413" y="196850"/>
            <a:ext cx="74898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493" tIns="40747" rIns="81493" bIns="40747"/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92113" indent="-196850"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587375" indent="-195263"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782638" indent="-195263"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979488" indent="-196850" defTabSz="407988"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3200">
                <a:solidFill>
                  <a:srgbClr val="CC0000"/>
                </a:solidFill>
              </a:rPr>
              <a:t>Riemann problem </a:t>
            </a:r>
            <a:r>
              <a:rPr lang="en-US" sz="3200"/>
              <a:t>at finite viscosity</a:t>
            </a:r>
            <a:endParaRPr lang="de-DE" sz="3200">
              <a:solidFill>
                <a:srgbClr val="000000"/>
              </a:solidFill>
            </a:endParaRPr>
          </a:p>
        </p:txBody>
      </p:sp>
      <p:graphicFrame>
        <p:nvGraphicFramePr>
          <p:cNvPr id="1673220" name="Object 4"/>
          <p:cNvGraphicFramePr>
            <a:graphicFrameLocks noChangeAspect="1"/>
          </p:cNvGraphicFramePr>
          <p:nvPr/>
        </p:nvGraphicFramePr>
        <p:xfrm>
          <a:off x="2411413" y="1076325"/>
          <a:ext cx="220027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3229" name="Formel" r:id="rId5" imgW="1282680" imgH="406080" progId="Equation.3">
                  <p:embed/>
                </p:oleObj>
              </mc:Choice>
              <mc:Fallback>
                <p:oleObj name="Formel" r:id="rId5" imgW="128268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076325"/>
                        <a:ext cx="2200275" cy="69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3221" name="Text Box 5"/>
          <p:cNvSpPr txBox="1">
            <a:spLocks noChangeArrowheads="1"/>
          </p:cNvSpPr>
          <p:nvPr/>
        </p:nvSpPr>
        <p:spPr bwMode="auto">
          <a:xfrm>
            <a:off x="4067175" y="5661025"/>
            <a:ext cx="484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400" b="1">
                <a:solidFill>
                  <a:schemeClr val="hlink"/>
                </a:solidFill>
              </a:rPr>
              <a:t>Development of a shock plateau</a:t>
            </a:r>
          </a:p>
        </p:txBody>
      </p:sp>
      <p:sp>
        <p:nvSpPr>
          <p:cNvPr id="1673222" name="Line 6"/>
          <p:cNvSpPr>
            <a:spLocks noChangeShapeType="1"/>
          </p:cNvSpPr>
          <p:nvPr/>
        </p:nvSpPr>
        <p:spPr bwMode="auto">
          <a:xfrm flipV="1">
            <a:off x="7380288" y="2420938"/>
            <a:ext cx="0" cy="3025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73223" name="Line 7"/>
          <p:cNvSpPr>
            <a:spLocks noChangeShapeType="1"/>
          </p:cNvSpPr>
          <p:nvPr/>
        </p:nvSpPr>
        <p:spPr bwMode="auto">
          <a:xfrm flipH="1" flipV="1">
            <a:off x="2987675" y="3644900"/>
            <a:ext cx="2476500" cy="20161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1673224" name="Text Box 8"/>
          <p:cNvSpPr txBox="1">
            <a:spLocks noChangeArrowheads="1"/>
          </p:cNvSpPr>
          <p:nvPr/>
        </p:nvSpPr>
        <p:spPr bwMode="auto">
          <a:xfrm>
            <a:off x="4859338" y="1196975"/>
            <a:ext cx="427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en-US" b="1"/>
              <a:t>I. Bouras et al, PRL 103:032301 (2009)</a:t>
            </a:r>
          </a:p>
        </p:txBody>
      </p:sp>
      <p:sp>
        <p:nvSpPr>
          <p:cNvPr id="1673225" name="Rectangle 9"/>
          <p:cNvSpPr>
            <a:spLocks noChangeArrowheads="1"/>
          </p:cNvSpPr>
          <p:nvPr/>
        </p:nvSpPr>
        <p:spPr bwMode="auto">
          <a:xfrm>
            <a:off x="6227763" y="1341438"/>
            <a:ext cx="3240087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/>
          <a:p>
            <a:endParaRPr lang="en-US" sz="1600">
              <a:solidFill>
                <a:srgbClr val="000000"/>
              </a:solidFill>
            </a:endParaRPr>
          </a:p>
          <a:p>
            <a:endParaRPr lang="en-US" b="1"/>
          </a:p>
        </p:txBody>
      </p:sp>
      <p:sp>
        <p:nvSpPr>
          <p:cNvPr id="1673226" name="Text Box 10"/>
          <p:cNvSpPr txBox="1">
            <a:spLocks noChangeArrowheads="1"/>
          </p:cNvSpPr>
          <p:nvPr/>
        </p:nvSpPr>
        <p:spPr bwMode="auto">
          <a:xfrm>
            <a:off x="4932363" y="6223000"/>
            <a:ext cx="3406775" cy="5191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80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de-DE" sz="2800">
                <a:solidFill>
                  <a:srgbClr val="FFFF00"/>
                </a:solidFill>
              </a:rPr>
              <a:t>/s less than 0.1-0.2</a:t>
            </a:r>
          </a:p>
        </p:txBody>
      </p:sp>
      <p:sp>
        <p:nvSpPr>
          <p:cNvPr id="1673227" name="Text Box 11"/>
          <p:cNvSpPr txBox="1">
            <a:spLocks noChangeArrowheads="1"/>
          </p:cNvSpPr>
          <p:nvPr/>
        </p:nvSpPr>
        <p:spPr bwMode="auto">
          <a:xfrm>
            <a:off x="611188" y="5661025"/>
            <a:ext cx="1944687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493" tIns="40747" rIns="81493" bIns="40747"/>
          <a:lstStyle>
            <a:lvl1pPr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92113" indent="-196850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587375" indent="-195263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782638" indent="-195263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979488" indent="-196850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4366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18938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3510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2808288" indent="-196850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de-DE" sz="2000">
                <a:solidFill>
                  <a:srgbClr val="000000"/>
                </a:solidFill>
              </a:rPr>
              <a:t>Tleft = 400 MeV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de-DE" sz="2000">
                <a:solidFill>
                  <a:srgbClr val="000000"/>
                </a:solidFill>
              </a:rPr>
              <a:t>Tright = 200 MeV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de-DE" sz="2000">
                <a:solidFill>
                  <a:srgbClr val="000000"/>
                </a:solidFill>
              </a:rPr>
              <a:t>t = 1.0 fm/c</a:t>
            </a:r>
          </a:p>
        </p:txBody>
      </p:sp>
      <p:pic>
        <p:nvPicPr>
          <p:cNvPr id="1673228" name="Picture 12" descr="mach1"/>
          <p:cNvPicPr>
            <a:picLocks noChangeAspect="1" noChangeArrowheads="1"/>
          </p:cNvPicPr>
          <p:nvPr/>
        </p:nvPicPr>
        <p:blipFill>
          <a:blip r:embed="rId7">
            <a:lum bright="-6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/>
          <a:stretch>
            <a:fillRect/>
          </a:stretch>
        </p:blipFill>
        <p:spPr bwMode="auto">
          <a:xfrm>
            <a:off x="-36513" y="-26988"/>
            <a:ext cx="2232026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266" name="Text Box 2"/>
          <p:cNvSpPr txBox="1">
            <a:spLocks noChangeArrowheads="1"/>
          </p:cNvSpPr>
          <p:nvPr/>
        </p:nvSpPr>
        <p:spPr bwMode="auto">
          <a:xfrm>
            <a:off x="2801938" y="333375"/>
            <a:ext cx="3354387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23" tIns="40811" rIns="81623" bIns="40811"/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4688" indent="-2603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36638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indent="-206375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66900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900" b="1">
                <a:solidFill>
                  <a:srgbClr val="000000"/>
                </a:solidFill>
              </a:rPr>
              <a:t>VISCOUS Solutions</a:t>
            </a:r>
          </a:p>
        </p:txBody>
      </p:sp>
      <p:sp>
        <p:nvSpPr>
          <p:cNvPr id="1675267" name="Text Box 3"/>
          <p:cNvSpPr txBox="1">
            <a:spLocks noChangeArrowheads="1"/>
          </p:cNvSpPr>
          <p:nvPr/>
        </p:nvSpPr>
        <p:spPr bwMode="auto">
          <a:xfrm>
            <a:off x="827088" y="5876925"/>
            <a:ext cx="46355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23" tIns="40811" rIns="81623" bIns="40811"/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4688" indent="-2603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36638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indent="-206375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66900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2725" algn="l"/>
                <a:tab pos="5703888" algn="l"/>
                <a:tab pos="6111875" algn="l"/>
                <a:tab pos="6518275" algn="l"/>
                <a:tab pos="6923088" algn="l"/>
                <a:tab pos="7334250" algn="l"/>
                <a:tab pos="7742238" algn="l"/>
                <a:tab pos="81454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900" b="1">
                <a:solidFill>
                  <a:srgbClr val="000000"/>
                </a:solidFill>
              </a:rPr>
              <a:t>… the death of Mach Cones ?</a:t>
            </a:r>
          </a:p>
        </p:txBody>
      </p:sp>
      <p:pic>
        <p:nvPicPr>
          <p:cNvPr id="1675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981075"/>
            <a:ext cx="8974137" cy="477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6732588" y="5589588"/>
            <a:ext cx="2239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>
                <a:solidFill>
                  <a:srgbClr val="608955"/>
                </a:solidFill>
                <a:cs typeface="Arial" pitchFamily="34" charset="0"/>
              </a:rPr>
              <a:t>I. Bouras et al</a:t>
            </a:r>
            <a:r>
              <a:rPr lang="en-US" sz="1600">
                <a:solidFill>
                  <a:srgbClr val="608955"/>
                </a:solidFill>
                <a:cs typeface="Arial" pitchFamily="34" charset="0"/>
              </a:rPr>
              <a:t>,</a:t>
            </a:r>
          </a:p>
          <a:p>
            <a:r>
              <a:rPr lang="en-US" sz="1400">
                <a:solidFill>
                  <a:srgbClr val="608955"/>
                </a:solidFill>
                <a:cs typeface="Arial" pitchFamily="34" charset="0"/>
              </a:rPr>
              <a:t>arXiv:1201.5005  (2012)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468313" y="2060575"/>
          <a:ext cx="6846887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6" name="Formel" r:id="rId4" imgW="2654280" imgH="253800" progId="Equation.3">
                  <p:embed/>
                </p:oleObj>
              </mc:Choice>
              <mc:Fallback>
                <p:oleObj name="Formel" r:id="rId4" imgW="265428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060575"/>
                        <a:ext cx="6846887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68313" y="230188"/>
            <a:ext cx="8353425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/>
          <a:p>
            <a:r>
              <a:rPr lang="de-DE" sz="2800" b="1">
                <a:solidFill>
                  <a:srgbClr val="FF0000"/>
                </a:solidFill>
              </a:rPr>
              <a:t>BAMPS</a:t>
            </a:r>
            <a:r>
              <a:rPr lang="de-DE" sz="2800"/>
              <a:t>: </a:t>
            </a:r>
            <a:r>
              <a:rPr lang="de-DE" sz="2800">
                <a:solidFill>
                  <a:srgbClr val="FF0000"/>
                </a:solidFill>
              </a:rPr>
              <a:t>B</a:t>
            </a:r>
            <a:r>
              <a:rPr lang="de-DE" sz="2400"/>
              <a:t>oltzmann</a:t>
            </a:r>
            <a:r>
              <a:rPr lang="de-DE" sz="2800"/>
              <a:t> </a:t>
            </a:r>
            <a:r>
              <a:rPr lang="de-DE" sz="2800">
                <a:solidFill>
                  <a:srgbClr val="FF0000"/>
                </a:solidFill>
              </a:rPr>
              <a:t>A</a:t>
            </a:r>
            <a:r>
              <a:rPr lang="de-DE" sz="2400"/>
              <a:t>pproach</a:t>
            </a:r>
            <a:r>
              <a:rPr lang="de-DE" sz="2800"/>
              <a:t> </a:t>
            </a:r>
            <a:r>
              <a:rPr lang="de-DE" sz="2400"/>
              <a:t>of</a:t>
            </a:r>
            <a:r>
              <a:rPr lang="de-DE" sz="2800"/>
              <a:t> </a:t>
            </a:r>
            <a:r>
              <a:rPr lang="de-DE" sz="2800">
                <a:solidFill>
                  <a:srgbClr val="FF0000"/>
                </a:solidFill>
              </a:rPr>
              <a:t>M</a:t>
            </a:r>
            <a:r>
              <a:rPr lang="de-DE" sz="2400"/>
              <a:t>ulti</a:t>
            </a:r>
            <a:r>
              <a:rPr lang="de-DE" sz="2800">
                <a:solidFill>
                  <a:srgbClr val="FF0000"/>
                </a:solidFill>
              </a:rPr>
              <a:t>P</a:t>
            </a:r>
            <a:r>
              <a:rPr lang="de-DE" sz="2400"/>
              <a:t>arton</a:t>
            </a:r>
            <a:r>
              <a:rPr lang="de-DE" sz="2800"/>
              <a:t> </a:t>
            </a:r>
            <a:r>
              <a:rPr lang="de-DE" sz="2800">
                <a:solidFill>
                  <a:srgbClr val="FF0000"/>
                </a:solidFill>
              </a:rPr>
              <a:t>S</a:t>
            </a:r>
            <a:r>
              <a:rPr lang="de-DE" sz="2400"/>
              <a:t>catterings</a:t>
            </a:r>
          </a:p>
          <a:p>
            <a:endParaRPr lang="de-DE" sz="2400"/>
          </a:p>
          <a:p>
            <a:r>
              <a:rPr lang="de-DE" sz="2400"/>
              <a:t>A transport algorithm solving the Boltzmann-Equations for on-shell partons with pQCD interactions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258888" y="3141663"/>
            <a:ext cx="3100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000">
                <a:solidFill>
                  <a:schemeClr val="hlink"/>
                </a:solidFill>
              </a:rPr>
              <a:t>(Z)MPC, VNI/BMS, AMPT</a:t>
            </a:r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 flipV="1">
            <a:off x="3132138" y="27813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179388" y="5743575"/>
            <a:ext cx="44069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2913" indent="-3413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1600"/>
              <a:t>Xiong, Shuryak, PRC 49, 2203 (1994)</a:t>
            </a:r>
          </a:p>
          <a:p>
            <a:r>
              <a:rPr lang="de-DE" sz="1600"/>
              <a:t>Dumitru, Gyulassy, PLB 494, 215 (2000)</a:t>
            </a:r>
          </a:p>
          <a:p>
            <a:r>
              <a:rPr lang="de-DE" sz="1600"/>
              <a:t>Serreau, Schiff, JHEP 0111, 039 (2001)</a:t>
            </a:r>
          </a:p>
          <a:p>
            <a:r>
              <a:rPr lang="de-DE" sz="1600"/>
              <a:t>Baier, Mueller, Schiff, Son, PLB 502, 51 (2001)</a:t>
            </a: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4716463" y="5843588"/>
            <a:ext cx="48609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11" tIns="45658" rIns="91311" bIns="45658">
            <a:spAutoFit/>
          </a:bodyPr>
          <a:lstStyle/>
          <a:p>
            <a:r>
              <a:rPr lang="de-DE" sz="1600" b="1">
                <a:solidFill>
                  <a:srgbClr val="FF0000"/>
                </a:solidFill>
              </a:rPr>
              <a:t>BAMPS</a:t>
            </a:r>
            <a:r>
              <a:rPr lang="de-DE" sz="1600" b="1"/>
              <a:t>: </a:t>
            </a:r>
          </a:p>
          <a:p>
            <a:r>
              <a:rPr lang="de-DE" sz="1600"/>
              <a:t>Z. Xu and C. Greiner,</a:t>
            </a:r>
            <a:r>
              <a:rPr lang="de-DE" sz="1600" b="1"/>
              <a:t>  </a:t>
            </a:r>
            <a:r>
              <a:rPr lang="de-DE" sz="1600"/>
              <a:t>PRC 71, 064901 (2005);</a:t>
            </a:r>
          </a:p>
          <a:p>
            <a:r>
              <a:rPr lang="de-DE" sz="1600"/>
              <a:t>Z. Xu and C. Greiner,  PRC 76, 024911 (2007)</a:t>
            </a:r>
          </a:p>
        </p:txBody>
      </p:sp>
      <p:graphicFrame>
        <p:nvGraphicFramePr>
          <p:cNvPr id="37907" name="Object 19"/>
          <p:cNvGraphicFramePr>
            <a:graphicFrameLocks noChangeAspect="1"/>
          </p:cNvGraphicFramePr>
          <p:nvPr/>
        </p:nvGraphicFramePr>
        <p:xfrm>
          <a:off x="5076825" y="3141663"/>
          <a:ext cx="334010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7" name="Formel" r:id="rId6" imgW="2095200" imgH="1257120" progId="Equation.3">
                  <p:embed/>
                </p:oleObj>
              </mc:Choice>
              <mc:Fallback>
                <p:oleObj name="Formel" r:id="rId6" imgW="2095200" imgH="125712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3141663"/>
                        <a:ext cx="3340100" cy="21717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2063750" y="4267200"/>
            <a:ext cx="272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400">
                <a:solidFill>
                  <a:schemeClr val="accent2"/>
                </a:solidFill>
                <a:latin typeface="Times New Roman" pitchFamily="18" charset="0"/>
              </a:rPr>
              <a:t>collision probability</a:t>
            </a:r>
            <a:r>
              <a:rPr lang="de-DE" sz="2400">
                <a:latin typeface="Times New Roman" pitchFamily="18" charset="0"/>
              </a:rPr>
              <a:t>:</a:t>
            </a:r>
          </a:p>
        </p:txBody>
      </p:sp>
      <p:grpSp>
        <p:nvGrpSpPr>
          <p:cNvPr id="37909" name="Group 21"/>
          <p:cNvGrpSpPr>
            <a:grpSpLocks/>
          </p:cNvGrpSpPr>
          <p:nvPr/>
        </p:nvGrpSpPr>
        <p:grpSpPr bwMode="auto">
          <a:xfrm>
            <a:off x="395288" y="3860800"/>
            <a:ext cx="1439862" cy="1511300"/>
            <a:chOff x="4278" y="830"/>
            <a:chExt cx="1279" cy="1280"/>
          </a:xfrm>
        </p:grpSpPr>
        <p:grpSp>
          <p:nvGrpSpPr>
            <p:cNvPr id="37910" name="Group 22"/>
            <p:cNvGrpSpPr>
              <a:grpSpLocks/>
            </p:cNvGrpSpPr>
            <p:nvPr/>
          </p:nvGrpSpPr>
          <p:grpSpPr bwMode="auto">
            <a:xfrm>
              <a:off x="4278" y="830"/>
              <a:ext cx="1279" cy="1280"/>
              <a:chOff x="4278" y="830"/>
              <a:chExt cx="1279" cy="1280"/>
            </a:xfrm>
          </p:grpSpPr>
          <p:sp>
            <p:nvSpPr>
              <p:cNvPr id="37911" name="Rectangle 23"/>
              <p:cNvSpPr>
                <a:spLocks noChangeArrowheads="1"/>
              </p:cNvSpPr>
              <p:nvPr/>
            </p:nvSpPr>
            <p:spPr bwMode="auto">
              <a:xfrm flipV="1">
                <a:off x="4278" y="1472"/>
                <a:ext cx="640" cy="639"/>
              </a:xfrm>
              <a:prstGeom prst="rect">
                <a:avLst/>
              </a:prstGeom>
              <a:solidFill>
                <a:srgbClr val="F7F7F7"/>
              </a:solidFill>
              <a:ln w="1908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7912" name="Rectangle 24"/>
              <p:cNvSpPr>
                <a:spLocks noChangeArrowheads="1"/>
              </p:cNvSpPr>
              <p:nvPr/>
            </p:nvSpPr>
            <p:spPr bwMode="auto">
              <a:xfrm flipV="1">
                <a:off x="4915" y="1472"/>
                <a:ext cx="642" cy="639"/>
              </a:xfrm>
              <a:prstGeom prst="rect">
                <a:avLst/>
              </a:prstGeom>
              <a:solidFill>
                <a:srgbClr val="F7F7F7"/>
              </a:solidFill>
              <a:ln w="1908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7913" name="Rectangle 25"/>
              <p:cNvSpPr>
                <a:spLocks noChangeArrowheads="1"/>
              </p:cNvSpPr>
              <p:nvPr/>
            </p:nvSpPr>
            <p:spPr bwMode="auto">
              <a:xfrm flipV="1">
                <a:off x="4915" y="830"/>
                <a:ext cx="642" cy="642"/>
              </a:xfrm>
              <a:prstGeom prst="rect">
                <a:avLst/>
              </a:prstGeom>
              <a:solidFill>
                <a:srgbClr val="DDDDDD"/>
              </a:solidFill>
              <a:ln w="1908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7914" name="Rectangle 26"/>
              <p:cNvSpPr>
                <a:spLocks noChangeArrowheads="1"/>
              </p:cNvSpPr>
              <p:nvPr/>
            </p:nvSpPr>
            <p:spPr bwMode="auto">
              <a:xfrm flipV="1">
                <a:off x="4278" y="830"/>
                <a:ext cx="640" cy="642"/>
              </a:xfrm>
              <a:prstGeom prst="rect">
                <a:avLst/>
              </a:prstGeom>
              <a:solidFill>
                <a:srgbClr val="F7F7F7"/>
              </a:solidFill>
              <a:ln w="1908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7915" name="Rectangle 27"/>
              <p:cNvSpPr>
                <a:spLocks noChangeArrowheads="1"/>
              </p:cNvSpPr>
              <p:nvPr/>
            </p:nvSpPr>
            <p:spPr bwMode="auto">
              <a:xfrm flipV="1">
                <a:off x="4278" y="833"/>
                <a:ext cx="1280" cy="1279"/>
              </a:xfrm>
              <a:prstGeom prst="rect">
                <a:avLst/>
              </a:prstGeom>
              <a:noFill/>
              <a:ln w="2844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37916" name="Oval 28"/>
            <p:cNvSpPr>
              <a:spLocks noChangeArrowheads="1"/>
            </p:cNvSpPr>
            <p:nvPr/>
          </p:nvSpPr>
          <p:spPr bwMode="auto">
            <a:xfrm>
              <a:off x="4543" y="877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17" name="Oval 29"/>
            <p:cNvSpPr>
              <a:spLocks noChangeArrowheads="1"/>
            </p:cNvSpPr>
            <p:nvPr/>
          </p:nvSpPr>
          <p:spPr bwMode="auto">
            <a:xfrm>
              <a:off x="4410" y="1097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18" name="Oval 30"/>
            <p:cNvSpPr>
              <a:spLocks noChangeArrowheads="1"/>
            </p:cNvSpPr>
            <p:nvPr/>
          </p:nvSpPr>
          <p:spPr bwMode="auto">
            <a:xfrm>
              <a:off x="5072" y="1053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19" name="Oval 31"/>
            <p:cNvSpPr>
              <a:spLocks noChangeArrowheads="1"/>
            </p:cNvSpPr>
            <p:nvPr/>
          </p:nvSpPr>
          <p:spPr bwMode="auto">
            <a:xfrm>
              <a:off x="4499" y="1538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20" name="Oval 32"/>
            <p:cNvSpPr>
              <a:spLocks noChangeArrowheads="1"/>
            </p:cNvSpPr>
            <p:nvPr/>
          </p:nvSpPr>
          <p:spPr bwMode="auto">
            <a:xfrm>
              <a:off x="4675" y="1715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21" name="Oval 33"/>
            <p:cNvSpPr>
              <a:spLocks noChangeArrowheads="1"/>
            </p:cNvSpPr>
            <p:nvPr/>
          </p:nvSpPr>
          <p:spPr bwMode="auto">
            <a:xfrm>
              <a:off x="5028" y="1759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22" name="Oval 34"/>
            <p:cNvSpPr>
              <a:spLocks noChangeArrowheads="1"/>
            </p:cNvSpPr>
            <p:nvPr/>
          </p:nvSpPr>
          <p:spPr bwMode="auto">
            <a:xfrm>
              <a:off x="5382" y="1538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23" name="Oval 35"/>
            <p:cNvSpPr>
              <a:spLocks noChangeArrowheads="1"/>
            </p:cNvSpPr>
            <p:nvPr/>
          </p:nvSpPr>
          <p:spPr bwMode="auto">
            <a:xfrm>
              <a:off x="5249" y="1759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24" name="Oval 36"/>
            <p:cNvSpPr>
              <a:spLocks noChangeArrowheads="1"/>
            </p:cNvSpPr>
            <p:nvPr/>
          </p:nvSpPr>
          <p:spPr bwMode="auto">
            <a:xfrm>
              <a:off x="5293" y="1935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25" name="Oval 37"/>
            <p:cNvSpPr>
              <a:spLocks noChangeArrowheads="1"/>
            </p:cNvSpPr>
            <p:nvPr/>
          </p:nvSpPr>
          <p:spPr bwMode="auto">
            <a:xfrm>
              <a:off x="4675" y="1935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26" name="Oval 38"/>
            <p:cNvSpPr>
              <a:spLocks noChangeArrowheads="1"/>
            </p:cNvSpPr>
            <p:nvPr/>
          </p:nvSpPr>
          <p:spPr bwMode="auto">
            <a:xfrm>
              <a:off x="4322" y="1803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27" name="Oval 39"/>
            <p:cNvSpPr>
              <a:spLocks noChangeArrowheads="1"/>
            </p:cNvSpPr>
            <p:nvPr/>
          </p:nvSpPr>
          <p:spPr bwMode="auto">
            <a:xfrm>
              <a:off x="4720" y="1538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28" name="Oval 40"/>
            <p:cNvSpPr>
              <a:spLocks noChangeArrowheads="1"/>
            </p:cNvSpPr>
            <p:nvPr/>
          </p:nvSpPr>
          <p:spPr bwMode="auto">
            <a:xfrm>
              <a:off x="4940" y="1450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29" name="Oval 41"/>
            <p:cNvSpPr>
              <a:spLocks noChangeArrowheads="1"/>
            </p:cNvSpPr>
            <p:nvPr/>
          </p:nvSpPr>
          <p:spPr bwMode="auto">
            <a:xfrm>
              <a:off x="4852" y="1009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30" name="Oval 42"/>
            <p:cNvSpPr>
              <a:spLocks noChangeArrowheads="1"/>
            </p:cNvSpPr>
            <p:nvPr/>
          </p:nvSpPr>
          <p:spPr bwMode="auto">
            <a:xfrm>
              <a:off x="5249" y="877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31" name="Oval 43"/>
            <p:cNvSpPr>
              <a:spLocks noChangeArrowheads="1"/>
            </p:cNvSpPr>
            <p:nvPr/>
          </p:nvSpPr>
          <p:spPr bwMode="auto">
            <a:xfrm>
              <a:off x="5382" y="1053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32" name="Oval 44"/>
            <p:cNvSpPr>
              <a:spLocks noChangeArrowheads="1"/>
            </p:cNvSpPr>
            <p:nvPr/>
          </p:nvSpPr>
          <p:spPr bwMode="auto">
            <a:xfrm>
              <a:off x="5382" y="1274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33" name="Oval 45"/>
            <p:cNvSpPr>
              <a:spLocks noChangeArrowheads="1"/>
            </p:cNvSpPr>
            <p:nvPr/>
          </p:nvSpPr>
          <p:spPr bwMode="auto">
            <a:xfrm>
              <a:off x="5028" y="1274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34" name="Oval 46"/>
            <p:cNvSpPr>
              <a:spLocks noChangeArrowheads="1"/>
            </p:cNvSpPr>
            <p:nvPr/>
          </p:nvSpPr>
          <p:spPr bwMode="auto">
            <a:xfrm>
              <a:off x="4366" y="1318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35" name="Oval 47"/>
            <p:cNvSpPr>
              <a:spLocks noChangeArrowheads="1"/>
            </p:cNvSpPr>
            <p:nvPr/>
          </p:nvSpPr>
          <p:spPr bwMode="auto">
            <a:xfrm>
              <a:off x="4631" y="1186"/>
              <a:ext cx="88" cy="88"/>
            </a:xfrm>
            <a:prstGeom prst="ellipse">
              <a:avLst/>
            </a:prstGeom>
            <a:solidFill>
              <a:srgbClr val="CC0000"/>
            </a:solidFill>
            <a:ln w="936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314" name="Text Box 1"/>
          <p:cNvSpPr txBox="1">
            <a:spLocks noChangeArrowheads="1"/>
          </p:cNvSpPr>
          <p:nvPr/>
        </p:nvSpPr>
        <p:spPr bwMode="auto">
          <a:xfrm>
            <a:off x="1619250" y="163513"/>
            <a:ext cx="35036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4688" indent="-2603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36638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indent="-206375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66900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800" b="1">
                <a:solidFill>
                  <a:srgbClr val="000000"/>
                </a:solidFill>
              </a:rPr>
              <a:t>Mach cones at relativistic HIC</a:t>
            </a:r>
          </a:p>
        </p:txBody>
      </p:sp>
      <p:pic>
        <p:nvPicPr>
          <p:cNvPr id="1677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2089150"/>
            <a:ext cx="391795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773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25475"/>
            <a:ext cx="3265488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773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2089150"/>
            <a:ext cx="391795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77318" name="Text Box 5"/>
          <p:cNvSpPr txBox="1">
            <a:spLocks noChangeArrowheads="1"/>
          </p:cNvSpPr>
          <p:nvPr/>
        </p:nvSpPr>
        <p:spPr bwMode="auto">
          <a:xfrm>
            <a:off x="131763" y="857250"/>
            <a:ext cx="2392362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4688" indent="-2603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36638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indent="-206375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66900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>
                <a:solidFill>
                  <a:srgbClr val="000000"/>
                </a:solidFill>
              </a:rPr>
              <a:t>Central collisions and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>
                <a:solidFill>
                  <a:srgbClr val="000000"/>
                </a:solidFill>
              </a:rPr>
              <a:t>Smooth initial conditions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>
                <a:solidFill>
                  <a:srgbClr val="000000"/>
                </a:solidFill>
              </a:rPr>
              <a:t>at RHIC energies</a:t>
            </a:r>
          </a:p>
        </p:txBody>
      </p:sp>
      <p:sp>
        <p:nvSpPr>
          <p:cNvPr id="1677319" name="Text Box 6"/>
          <p:cNvSpPr txBox="1">
            <a:spLocks noChangeArrowheads="1"/>
          </p:cNvSpPr>
          <p:nvPr/>
        </p:nvSpPr>
        <p:spPr bwMode="auto">
          <a:xfrm>
            <a:off x="6661150" y="798513"/>
            <a:ext cx="15763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4688" indent="-2603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36638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indent="-206375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66900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>
                <a:solidFill>
                  <a:srgbClr val="000000"/>
                </a:solidFill>
              </a:rPr>
              <a:t>E_jet = 20 GeV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62" name="Text Box 4"/>
          <p:cNvSpPr txBox="1">
            <a:spLocks noChangeArrowheads="1"/>
          </p:cNvSpPr>
          <p:nvPr/>
        </p:nvSpPr>
        <p:spPr bwMode="auto">
          <a:xfrm>
            <a:off x="1600200" y="1698625"/>
            <a:ext cx="181768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1" tIns="40816" rIns="81631" bIns="40816"/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4688" indent="-2603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36638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indent="-206375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66900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>
                <a:solidFill>
                  <a:srgbClr val="000000"/>
                </a:solidFill>
              </a:rPr>
              <a:t>At fixed angle 180</a:t>
            </a:r>
          </a:p>
        </p:txBody>
      </p:sp>
      <p:sp>
        <p:nvSpPr>
          <p:cNvPr id="1679363" name="Text Box 5"/>
          <p:cNvSpPr txBox="1">
            <a:spLocks noChangeArrowheads="1"/>
          </p:cNvSpPr>
          <p:nvPr/>
        </p:nvSpPr>
        <p:spPr bwMode="auto">
          <a:xfrm>
            <a:off x="5192713" y="1666875"/>
            <a:ext cx="33845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1" tIns="40816" rIns="81631" bIns="40816"/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4688" indent="-2603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36638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indent="-206375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66900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>
                <a:solidFill>
                  <a:srgbClr val="000000"/>
                </a:solidFill>
              </a:rPr>
              <a:t>Random position on the semi circle</a:t>
            </a:r>
          </a:p>
        </p:txBody>
      </p:sp>
      <p:pic>
        <p:nvPicPr>
          <p:cNvPr id="1679364" name="Picture 12" descr="D:\_VIRTUALISATION\vboxshare\la\hic_tpc_EnergyCuts_jetBfixed180Degrees_5Ge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2359025"/>
            <a:ext cx="481965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365" name="Picture 13" descr="D:\_VIRTUALISATION\vboxshare\la\hic_tpc_EnergyCuts_jetB_5Ge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60613"/>
            <a:ext cx="471805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66" name="Text Box 1"/>
          <p:cNvSpPr txBox="1">
            <a:spLocks noChangeArrowheads="1"/>
          </p:cNvSpPr>
          <p:nvPr/>
        </p:nvSpPr>
        <p:spPr bwMode="auto">
          <a:xfrm>
            <a:off x="1716088" y="188913"/>
            <a:ext cx="3503612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4688" indent="-260350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36638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indent="-206375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66900" indent="-207963" defTabSz="407988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800" b="1">
                <a:solidFill>
                  <a:srgbClr val="000000"/>
                </a:solidFill>
              </a:rPr>
              <a:t>Mach cones at relativistic HIC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7954" name="Group 2"/>
          <p:cNvGrpSpPr>
            <a:grpSpLocks/>
          </p:cNvGrpSpPr>
          <p:nvPr/>
        </p:nvGrpSpPr>
        <p:grpSpPr bwMode="auto">
          <a:xfrm>
            <a:off x="2286000" y="3092450"/>
            <a:ext cx="4191000" cy="831850"/>
            <a:chOff x="1440" y="1948"/>
            <a:chExt cx="2640" cy="524"/>
          </a:xfrm>
        </p:grpSpPr>
        <p:grpSp>
          <p:nvGrpSpPr>
            <p:cNvPr id="1277955" name="Group 3"/>
            <p:cNvGrpSpPr>
              <a:grpSpLocks/>
            </p:cNvGrpSpPr>
            <p:nvPr/>
          </p:nvGrpSpPr>
          <p:grpSpPr bwMode="auto">
            <a:xfrm>
              <a:off x="1440" y="1956"/>
              <a:ext cx="2640" cy="516"/>
              <a:chOff x="1440" y="720"/>
              <a:chExt cx="2640" cy="516"/>
            </a:xfrm>
          </p:grpSpPr>
          <p:sp>
            <p:nvSpPr>
              <p:cNvPr id="1277956" name="Line 4"/>
              <p:cNvSpPr>
                <a:spLocks noChangeShapeType="1"/>
              </p:cNvSpPr>
              <p:nvPr/>
            </p:nvSpPr>
            <p:spPr bwMode="auto">
              <a:xfrm>
                <a:off x="1440" y="900"/>
                <a:ext cx="2640" cy="336"/>
              </a:xfrm>
              <a:prstGeom prst="line">
                <a:avLst/>
              </a:prstGeom>
              <a:noFill/>
              <a:ln w="88900">
                <a:solidFill>
                  <a:srgbClr val="C0C0C0"/>
                </a:solidFill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1277957" name="Picture 5" descr="txp_fig"/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4" y="720"/>
                <a:ext cx="112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277958" name="Picture 6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1948"/>
              <a:ext cx="112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77959" name="Picture 7" descr="rescattering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80963"/>
            <a:ext cx="3167062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796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LPM-effect</a:t>
            </a:r>
          </a:p>
        </p:txBody>
      </p:sp>
      <p:grpSp>
        <p:nvGrpSpPr>
          <p:cNvPr id="1277961" name="Group 9"/>
          <p:cNvGrpSpPr>
            <a:grpSpLocks/>
          </p:cNvGrpSpPr>
          <p:nvPr/>
        </p:nvGrpSpPr>
        <p:grpSpPr bwMode="auto">
          <a:xfrm>
            <a:off x="152400" y="1219200"/>
            <a:ext cx="8686800" cy="1981200"/>
            <a:chOff x="96" y="768"/>
            <a:chExt cx="5472" cy="1248"/>
          </a:xfrm>
        </p:grpSpPr>
        <p:sp>
          <p:nvSpPr>
            <p:cNvPr id="1277962" name="Rectangle 10"/>
            <p:cNvSpPr>
              <a:spLocks noChangeArrowheads="1"/>
            </p:cNvSpPr>
            <p:nvPr/>
          </p:nvSpPr>
          <p:spPr bwMode="auto">
            <a:xfrm>
              <a:off x="96" y="768"/>
              <a:ext cx="5472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271" tIns="45638" rIns="91271" bIns="45638"/>
            <a:lstStyle/>
            <a:p>
              <a:pPr marL="342900" indent="-34290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n"/>
              </a:pPr>
              <a:r>
                <a:rPr lang="en-US" sz="2000"/>
                <a:t>transport model: incoherent treatment of</a:t>
              </a:r>
              <a:r>
                <a:rPr lang="en-US"/>
                <a:t> </a:t>
              </a:r>
              <a:r>
                <a:rPr lang="en-US" sz="2000"/>
                <a:t>gg</a:t>
              </a:r>
              <a:r>
                <a:rPr lang="en-US" sz="2000">
                  <a:sym typeface="Symbol" pitchFamily="18" charset="2"/>
                </a:rPr>
                <a:t>ggg processes</a:t>
              </a:r>
            </a:p>
            <a:p>
              <a:pPr marL="342900" indent="-34290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è"/>
              </a:pPr>
              <a:r>
                <a:rPr lang="en-US" sz="2000">
                  <a:solidFill>
                    <a:srgbClr val="CC0000"/>
                  </a:solidFill>
                  <a:sym typeface="Symbol" pitchFamily="18" charset="2"/>
                </a:rPr>
                <a:t>parent gluon must not scatter during formation time of emitted gluon</a:t>
              </a:r>
            </a:p>
            <a:p>
              <a:pPr marL="742950" lvl="1" indent="-28575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</a:pPr>
              <a:r>
                <a:rPr lang="en-US"/>
                <a:t>discard all possible interference effects (Bethe-Heitler regime)</a:t>
              </a:r>
            </a:p>
            <a:p>
              <a:pPr marL="342900" indent="-342900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è"/>
              </a:pPr>
              <a:endParaRPr lang="en-US"/>
            </a:p>
          </p:txBody>
        </p:sp>
        <p:grpSp>
          <p:nvGrpSpPr>
            <p:cNvPr id="1277963" name="Group 11"/>
            <p:cNvGrpSpPr>
              <a:grpSpLocks/>
            </p:cNvGrpSpPr>
            <p:nvPr/>
          </p:nvGrpSpPr>
          <p:grpSpPr bwMode="auto">
            <a:xfrm>
              <a:off x="1344" y="1525"/>
              <a:ext cx="2976" cy="336"/>
              <a:chOff x="1344" y="1993"/>
              <a:chExt cx="2976" cy="336"/>
            </a:xfrm>
          </p:grpSpPr>
          <p:sp>
            <p:nvSpPr>
              <p:cNvPr id="1277964" name="Rectangle 12"/>
              <p:cNvSpPr>
                <a:spLocks noChangeArrowheads="1"/>
              </p:cNvSpPr>
              <p:nvPr/>
            </p:nvSpPr>
            <p:spPr bwMode="auto">
              <a:xfrm>
                <a:off x="1344" y="1993"/>
                <a:ext cx="2976" cy="336"/>
              </a:xfrm>
              <a:prstGeom prst="rect">
                <a:avLst/>
              </a:prstGeom>
              <a:noFill/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1277965" name="Picture 13" descr="txp_fig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4" y="2056"/>
                <a:ext cx="2736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277966" name="Group 14"/>
          <p:cNvGrpSpPr>
            <a:grpSpLocks/>
          </p:cNvGrpSpPr>
          <p:nvPr/>
        </p:nvGrpSpPr>
        <p:grpSpPr bwMode="auto">
          <a:xfrm>
            <a:off x="2147888" y="3619500"/>
            <a:ext cx="3219450" cy="1089025"/>
            <a:chOff x="1353" y="1044"/>
            <a:chExt cx="2028" cy="686"/>
          </a:xfrm>
        </p:grpSpPr>
        <p:sp>
          <p:nvSpPr>
            <p:cNvPr id="1277967" name="AutoShape 15"/>
            <p:cNvSpPr>
              <a:spLocks noChangeArrowheads="1"/>
            </p:cNvSpPr>
            <p:nvPr/>
          </p:nvSpPr>
          <p:spPr bwMode="auto">
            <a:xfrm rot="1407008">
              <a:off x="1353" y="1092"/>
              <a:ext cx="816" cy="144"/>
            </a:xfrm>
            <a:prstGeom prst="rightArrow">
              <a:avLst>
                <a:gd name="adj1" fmla="val 50000"/>
                <a:gd name="adj2" fmla="val 141667"/>
              </a:avLst>
            </a:prstGeom>
            <a:solidFill>
              <a:schemeClr val="accent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71" tIns="45638" rIns="91271" bIns="45638" anchor="ctr"/>
            <a:lstStyle/>
            <a:p>
              <a:pPr algn="ctr"/>
              <a:endParaRPr lang="en-GB">
                <a:solidFill>
                  <a:schemeClr val="bg2"/>
                </a:solidFill>
              </a:endParaRPr>
            </a:p>
          </p:txBody>
        </p:sp>
        <p:grpSp>
          <p:nvGrpSpPr>
            <p:cNvPr id="1277968" name="Group 16"/>
            <p:cNvGrpSpPr>
              <a:grpSpLocks/>
            </p:cNvGrpSpPr>
            <p:nvPr/>
          </p:nvGrpSpPr>
          <p:grpSpPr bwMode="auto">
            <a:xfrm>
              <a:off x="2304" y="1044"/>
              <a:ext cx="1077" cy="289"/>
              <a:chOff x="2256" y="1104"/>
              <a:chExt cx="1077" cy="289"/>
            </a:xfrm>
          </p:grpSpPr>
          <p:sp>
            <p:nvSpPr>
              <p:cNvPr id="1277969" name="Line 17"/>
              <p:cNvSpPr>
                <a:spLocks noChangeShapeType="1"/>
              </p:cNvSpPr>
              <p:nvPr/>
            </p:nvSpPr>
            <p:spPr bwMode="auto">
              <a:xfrm>
                <a:off x="2256" y="1392"/>
                <a:ext cx="528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7970" name="Line 18"/>
              <p:cNvSpPr>
                <a:spLocks noChangeShapeType="1"/>
              </p:cNvSpPr>
              <p:nvPr/>
            </p:nvSpPr>
            <p:spPr bwMode="auto">
              <a:xfrm rot="10800000">
                <a:off x="2784" y="1392"/>
                <a:ext cx="528" cy="1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7971" name="Line 19"/>
              <p:cNvSpPr>
                <a:spLocks noChangeShapeType="1"/>
              </p:cNvSpPr>
              <p:nvPr/>
            </p:nvSpPr>
            <p:spPr bwMode="auto">
              <a:xfrm rot="-2598648">
                <a:off x="2722" y="1215"/>
                <a:ext cx="480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7972" name="Line 20"/>
              <p:cNvSpPr>
                <a:spLocks noChangeShapeType="1"/>
              </p:cNvSpPr>
              <p:nvPr/>
            </p:nvSpPr>
            <p:spPr bwMode="auto">
              <a:xfrm>
                <a:off x="3120" y="1104"/>
                <a:ext cx="0" cy="288"/>
              </a:xfrm>
              <a:prstGeom prst="line">
                <a:avLst/>
              </a:prstGeom>
              <a:noFill/>
              <a:ln w="15875">
                <a:solidFill>
                  <a:srgbClr val="CC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7973" name="Text Box 21"/>
              <p:cNvSpPr txBox="1">
                <a:spLocks noChangeArrowheads="1"/>
              </p:cNvSpPr>
              <p:nvPr/>
            </p:nvSpPr>
            <p:spPr bwMode="auto">
              <a:xfrm>
                <a:off x="3120" y="1104"/>
                <a:ext cx="21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r>
                  <a:rPr lang="de-DE">
                    <a:solidFill>
                      <a:srgbClr val="CC0000"/>
                    </a:solidFill>
                  </a:rPr>
                  <a:t>k</a:t>
                </a:r>
                <a:r>
                  <a:rPr lang="de-DE" baseline="-25000">
                    <a:solidFill>
                      <a:srgbClr val="CC0000"/>
                    </a:solidFill>
                  </a:rPr>
                  <a:t>t</a:t>
                </a:r>
                <a:endParaRPr lang="en-GB" baseline="-25000">
                  <a:solidFill>
                    <a:srgbClr val="CC0000"/>
                  </a:solidFill>
                </a:endParaRPr>
              </a:p>
            </p:txBody>
          </p:sp>
        </p:grpSp>
        <p:pic>
          <p:nvPicPr>
            <p:cNvPr id="1277974" name="Picture 22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236"/>
              <a:ext cx="136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77975" name="Text Box 23"/>
            <p:cNvSpPr txBox="1">
              <a:spLocks noChangeArrowheads="1"/>
            </p:cNvSpPr>
            <p:nvPr/>
          </p:nvSpPr>
          <p:spPr bwMode="auto">
            <a:xfrm>
              <a:off x="2468" y="1499"/>
              <a:ext cx="7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71" tIns="45638" rIns="91271" bIns="45638">
              <a:spAutoFit/>
            </a:bodyPr>
            <a:lstStyle/>
            <a:p>
              <a:r>
                <a:rPr lang="de-DE">
                  <a:solidFill>
                    <a:srgbClr val="CC0000"/>
                  </a:solidFill>
                </a:rPr>
                <a:t>CM frame</a:t>
              </a:r>
              <a:endParaRPr lang="en-GB">
                <a:solidFill>
                  <a:srgbClr val="CC0000"/>
                </a:solidFill>
              </a:endParaRPr>
            </a:p>
          </p:txBody>
        </p:sp>
      </p:grpSp>
      <p:grpSp>
        <p:nvGrpSpPr>
          <p:cNvPr id="1277976" name="Group 24"/>
          <p:cNvGrpSpPr>
            <a:grpSpLocks/>
          </p:cNvGrpSpPr>
          <p:nvPr/>
        </p:nvGrpSpPr>
        <p:grpSpPr bwMode="auto">
          <a:xfrm>
            <a:off x="533400" y="3314700"/>
            <a:ext cx="1473200" cy="1601788"/>
            <a:chOff x="336" y="852"/>
            <a:chExt cx="928" cy="1009"/>
          </a:xfrm>
        </p:grpSpPr>
        <p:grpSp>
          <p:nvGrpSpPr>
            <p:cNvPr id="1277977" name="Group 25"/>
            <p:cNvGrpSpPr>
              <a:grpSpLocks/>
            </p:cNvGrpSpPr>
            <p:nvPr/>
          </p:nvGrpSpPr>
          <p:grpSpPr bwMode="auto">
            <a:xfrm>
              <a:off x="336" y="852"/>
              <a:ext cx="912" cy="878"/>
              <a:chOff x="336" y="852"/>
              <a:chExt cx="912" cy="878"/>
            </a:xfrm>
          </p:grpSpPr>
          <p:sp>
            <p:nvSpPr>
              <p:cNvPr id="1277978" name="Line 26"/>
              <p:cNvSpPr>
                <a:spLocks noChangeShapeType="1"/>
              </p:cNvSpPr>
              <p:nvPr/>
            </p:nvSpPr>
            <p:spPr bwMode="auto">
              <a:xfrm flipV="1">
                <a:off x="336" y="852"/>
                <a:ext cx="624" cy="38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7979" name="Line 27"/>
              <p:cNvSpPr>
                <a:spLocks noChangeShapeType="1"/>
              </p:cNvSpPr>
              <p:nvPr/>
            </p:nvSpPr>
            <p:spPr bwMode="auto">
              <a:xfrm rot="16254613" flipV="1">
                <a:off x="936" y="972"/>
                <a:ext cx="384" cy="24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7980" name="Text Box 28"/>
              <p:cNvSpPr txBox="1">
                <a:spLocks noChangeArrowheads="1"/>
              </p:cNvSpPr>
              <p:nvPr/>
            </p:nvSpPr>
            <p:spPr bwMode="auto">
              <a:xfrm>
                <a:off x="480" y="1044"/>
                <a:ext cx="25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r>
                  <a:rPr lang="de-DE" b="1"/>
                  <a:t>p</a:t>
                </a:r>
                <a:r>
                  <a:rPr lang="de-DE" baseline="-25000"/>
                  <a:t>1</a:t>
                </a:r>
                <a:endParaRPr lang="en-GB" baseline="-25000"/>
              </a:p>
            </p:txBody>
          </p:sp>
          <p:sp>
            <p:nvSpPr>
              <p:cNvPr id="1277981" name="Text Box 29"/>
              <p:cNvSpPr txBox="1">
                <a:spLocks noChangeArrowheads="1"/>
              </p:cNvSpPr>
              <p:nvPr/>
            </p:nvSpPr>
            <p:spPr bwMode="auto">
              <a:xfrm>
                <a:off x="912" y="1092"/>
                <a:ext cx="25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r>
                  <a:rPr lang="de-DE" b="1"/>
                  <a:t>p</a:t>
                </a:r>
                <a:r>
                  <a:rPr lang="de-DE" baseline="-25000"/>
                  <a:t>2</a:t>
                </a:r>
                <a:endParaRPr lang="en-GB" baseline="-25000"/>
              </a:p>
            </p:txBody>
          </p:sp>
          <p:sp>
            <p:nvSpPr>
              <p:cNvPr id="1277982" name="Text Box 30"/>
              <p:cNvSpPr txBox="1">
                <a:spLocks noChangeArrowheads="1"/>
              </p:cNvSpPr>
              <p:nvPr/>
            </p:nvSpPr>
            <p:spPr bwMode="auto">
              <a:xfrm>
                <a:off x="436" y="1499"/>
                <a:ext cx="71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r>
                  <a:rPr lang="de-DE">
                    <a:solidFill>
                      <a:srgbClr val="CC0000"/>
                    </a:solidFill>
                  </a:rPr>
                  <a:t>lab frame</a:t>
                </a:r>
                <a:endParaRPr lang="en-GB">
                  <a:solidFill>
                    <a:srgbClr val="CC0000"/>
                  </a:solidFill>
                </a:endParaRPr>
              </a:p>
            </p:txBody>
          </p:sp>
        </p:grpSp>
        <p:pic>
          <p:nvPicPr>
            <p:cNvPr id="1277983" name="Picture 31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728"/>
              <a:ext cx="92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77984" name="Group 32"/>
          <p:cNvGrpSpPr>
            <a:grpSpLocks/>
          </p:cNvGrpSpPr>
          <p:nvPr/>
        </p:nvGrpSpPr>
        <p:grpSpPr bwMode="auto">
          <a:xfrm>
            <a:off x="5486400" y="3543300"/>
            <a:ext cx="2971800" cy="1279525"/>
            <a:chOff x="3456" y="2232"/>
            <a:chExt cx="1872" cy="806"/>
          </a:xfrm>
        </p:grpSpPr>
        <p:grpSp>
          <p:nvGrpSpPr>
            <p:cNvPr id="1277985" name="Group 33"/>
            <p:cNvGrpSpPr>
              <a:grpSpLocks/>
            </p:cNvGrpSpPr>
            <p:nvPr/>
          </p:nvGrpSpPr>
          <p:grpSpPr bwMode="auto">
            <a:xfrm>
              <a:off x="3552" y="2232"/>
              <a:ext cx="1776" cy="734"/>
              <a:chOff x="3552" y="996"/>
              <a:chExt cx="1776" cy="734"/>
            </a:xfrm>
          </p:grpSpPr>
          <p:sp>
            <p:nvSpPr>
              <p:cNvPr id="1277986" name="AutoShape 34"/>
              <p:cNvSpPr>
                <a:spLocks noChangeArrowheads="1"/>
              </p:cNvSpPr>
              <p:nvPr/>
            </p:nvSpPr>
            <p:spPr bwMode="auto">
              <a:xfrm>
                <a:off x="3552" y="1236"/>
                <a:ext cx="528" cy="144"/>
              </a:xfrm>
              <a:prstGeom prst="rightArrow">
                <a:avLst>
                  <a:gd name="adj1" fmla="val 50000"/>
                  <a:gd name="adj2" fmla="val 91667"/>
                </a:avLst>
              </a:prstGeom>
              <a:solidFill>
                <a:schemeClr val="accent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 anchor="ctr"/>
              <a:lstStyle/>
              <a:p>
                <a:pPr algn="ctr"/>
                <a:endParaRPr lang="en-GB">
                  <a:solidFill>
                    <a:schemeClr val="bg2"/>
                  </a:solidFill>
                </a:endParaRPr>
              </a:p>
            </p:txBody>
          </p:sp>
          <p:grpSp>
            <p:nvGrpSpPr>
              <p:cNvPr id="1277987" name="Group 35"/>
              <p:cNvGrpSpPr>
                <a:grpSpLocks/>
              </p:cNvGrpSpPr>
              <p:nvPr/>
            </p:nvGrpSpPr>
            <p:grpSpPr bwMode="auto">
              <a:xfrm>
                <a:off x="4272" y="996"/>
                <a:ext cx="1056" cy="337"/>
                <a:chOff x="4080" y="1200"/>
                <a:chExt cx="1056" cy="337"/>
              </a:xfrm>
            </p:grpSpPr>
            <p:sp>
              <p:nvSpPr>
                <p:cNvPr id="1277988" name="Line 36"/>
                <p:cNvSpPr>
                  <a:spLocks noChangeShapeType="1"/>
                </p:cNvSpPr>
                <p:nvPr/>
              </p:nvSpPr>
              <p:spPr bwMode="auto">
                <a:xfrm>
                  <a:off x="4080" y="1536"/>
                  <a:ext cx="720" cy="0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77989" name="Line 37"/>
                <p:cNvSpPr>
                  <a:spLocks noChangeShapeType="1"/>
                </p:cNvSpPr>
                <p:nvPr/>
              </p:nvSpPr>
              <p:spPr bwMode="auto">
                <a:xfrm rot="10800000">
                  <a:off x="4800" y="1536"/>
                  <a:ext cx="336" cy="1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77990" name="Line 38"/>
                <p:cNvSpPr>
                  <a:spLocks noChangeShapeType="1"/>
                </p:cNvSpPr>
                <p:nvPr/>
              </p:nvSpPr>
              <p:spPr bwMode="auto">
                <a:xfrm rot="-5349349">
                  <a:off x="4632" y="1368"/>
                  <a:ext cx="336" cy="0"/>
                </a:xfrm>
                <a:prstGeom prst="line">
                  <a:avLst/>
                </a:prstGeom>
                <a:noFill/>
                <a:ln w="50800">
                  <a:solidFill>
                    <a:srgbClr val="CC0000"/>
                  </a:solidFill>
                  <a:round/>
                  <a:headEnd/>
                  <a:tailEnd type="triangle" w="sm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27799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848" y="1248"/>
                  <a:ext cx="21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271" tIns="45638" rIns="91271" bIns="45638">
                  <a:spAutoFit/>
                </a:bodyPr>
                <a:lstStyle/>
                <a:p>
                  <a:r>
                    <a:rPr lang="de-DE">
                      <a:solidFill>
                        <a:srgbClr val="CC0000"/>
                      </a:solidFill>
                    </a:rPr>
                    <a:t>k</a:t>
                  </a:r>
                  <a:r>
                    <a:rPr lang="de-DE" baseline="-25000">
                      <a:solidFill>
                        <a:srgbClr val="CC0000"/>
                      </a:solidFill>
                    </a:rPr>
                    <a:t>t</a:t>
                  </a:r>
                  <a:endParaRPr lang="en-GB" baseline="-25000">
                    <a:solidFill>
                      <a:srgbClr val="CC0000"/>
                    </a:solidFill>
                  </a:endParaRPr>
                </a:p>
              </p:txBody>
            </p:sp>
          </p:grpSp>
          <p:pic>
            <p:nvPicPr>
              <p:cNvPr id="1277992" name="Picture 40" descr="txp_fig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1380"/>
                <a:ext cx="168" cy="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77993" name="Text Box 41"/>
              <p:cNvSpPr txBox="1">
                <a:spLocks noChangeArrowheads="1"/>
              </p:cNvSpPr>
              <p:nvPr/>
            </p:nvSpPr>
            <p:spPr bwMode="auto">
              <a:xfrm>
                <a:off x="4446" y="1499"/>
                <a:ext cx="64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271" tIns="45638" rIns="91271" bIns="45638">
                <a:spAutoFit/>
              </a:bodyPr>
              <a:lstStyle/>
              <a:p>
                <a:r>
                  <a:rPr lang="de-DE" i="1">
                    <a:solidFill>
                      <a:srgbClr val="CC0000"/>
                    </a:solidFill>
                    <a:latin typeface="Symbol" pitchFamily="18" charset="2"/>
                  </a:rPr>
                  <a:t>t</a:t>
                </a:r>
                <a:r>
                  <a:rPr lang="de-DE" i="1">
                    <a:solidFill>
                      <a:srgbClr val="CC0000"/>
                    </a:solidFill>
                  </a:rPr>
                  <a:t> = 1 / k</a:t>
                </a:r>
                <a:r>
                  <a:rPr lang="de-DE" i="1" baseline="-25000">
                    <a:solidFill>
                      <a:srgbClr val="CC0000"/>
                    </a:solidFill>
                  </a:rPr>
                  <a:t>t</a:t>
                </a:r>
                <a:endParaRPr lang="en-GB" i="1" baseline="-25000">
                  <a:solidFill>
                    <a:srgbClr val="CC0000"/>
                  </a:solidFill>
                </a:endParaRPr>
              </a:p>
            </p:txBody>
          </p:sp>
        </p:grpSp>
        <p:pic>
          <p:nvPicPr>
            <p:cNvPr id="1277994" name="Picture 42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868"/>
              <a:ext cx="704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77995" name="Picture 4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157788"/>
            <a:ext cx="42481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77996" name="Rectangle 44"/>
          <p:cNvSpPr>
            <a:spLocks noChangeArrowheads="1"/>
          </p:cNvSpPr>
          <p:nvPr/>
        </p:nvSpPr>
        <p:spPr bwMode="auto">
          <a:xfrm>
            <a:off x="242888" y="5287963"/>
            <a:ext cx="1376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</a:pPr>
            <a:r>
              <a:rPr lang="en-US"/>
              <a:t> total boost</a:t>
            </a:r>
            <a:endParaRPr lang="en-US" sz="1600"/>
          </a:p>
        </p:txBody>
      </p:sp>
      <p:grpSp>
        <p:nvGrpSpPr>
          <p:cNvPr id="1277997" name="Group 45"/>
          <p:cNvGrpSpPr>
            <a:grpSpLocks/>
          </p:cNvGrpSpPr>
          <p:nvPr/>
        </p:nvGrpSpPr>
        <p:grpSpPr bwMode="auto">
          <a:xfrm>
            <a:off x="2124075" y="5949950"/>
            <a:ext cx="3205163" cy="762000"/>
            <a:chOff x="1927" y="3725"/>
            <a:chExt cx="2019" cy="480"/>
          </a:xfrm>
        </p:grpSpPr>
        <p:pic>
          <p:nvPicPr>
            <p:cNvPr id="1277998" name="Picture 46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7" y="3793"/>
              <a:ext cx="1840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77999" name="Rectangle 47"/>
            <p:cNvSpPr>
              <a:spLocks noChangeArrowheads="1"/>
            </p:cNvSpPr>
            <p:nvPr/>
          </p:nvSpPr>
          <p:spPr bwMode="auto">
            <a:xfrm>
              <a:off x="1927" y="3725"/>
              <a:ext cx="2019" cy="480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278000" name="AutoShape 48"/>
          <p:cNvSpPr>
            <a:spLocks noChangeArrowheads="1"/>
          </p:cNvSpPr>
          <p:nvPr/>
        </p:nvSpPr>
        <p:spPr bwMode="auto">
          <a:xfrm>
            <a:off x="1260475" y="5876925"/>
            <a:ext cx="287338" cy="649288"/>
          </a:xfrm>
          <a:prstGeom prst="curvedRightArrow">
            <a:avLst>
              <a:gd name="adj1" fmla="val 45193"/>
              <a:gd name="adj2" fmla="val 9038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78001" name="Text Box 49"/>
          <p:cNvSpPr txBox="1">
            <a:spLocks noChangeArrowheads="1"/>
          </p:cNvSpPr>
          <p:nvPr/>
        </p:nvSpPr>
        <p:spPr bwMode="auto">
          <a:xfrm>
            <a:off x="7434263" y="44450"/>
            <a:ext cx="1311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en-US" b="1"/>
              <a:t>O. Fochler</a:t>
            </a:r>
          </a:p>
        </p:txBody>
      </p:sp>
      <p:pic>
        <p:nvPicPr>
          <p:cNvPr id="1278002" name="Picture 50" descr="sampled_y_kt_point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830763"/>
            <a:ext cx="2933700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978" name="Titel 1"/>
          <p:cNvSpPr>
            <a:spLocks noGrp="1"/>
          </p:cNvSpPr>
          <p:nvPr>
            <p:ph type="title" idx="4294967295"/>
          </p:nvPr>
        </p:nvSpPr>
        <p:spPr>
          <a:xfrm>
            <a:off x="954088" y="115888"/>
            <a:ext cx="8226425" cy="779462"/>
          </a:xfrm>
        </p:spPr>
        <p:txBody>
          <a:bodyPr lIns="91440" tIns="45720" rIns="91440" bIns="45720"/>
          <a:lstStyle/>
          <a:p>
            <a:r>
              <a:rPr lang="de-DE" sz="3200"/>
              <a:t>Impact on observables – R</a:t>
            </a:r>
            <a:r>
              <a:rPr lang="de-DE" sz="3200" baseline="-25000"/>
              <a:t>AA</a:t>
            </a:r>
            <a:r>
              <a:rPr lang="de-DE" sz="3200"/>
              <a:t> and v</a:t>
            </a:r>
            <a:r>
              <a:rPr lang="de-DE" sz="3200" baseline="-25000"/>
              <a:t>2</a:t>
            </a:r>
            <a:endParaRPr lang="en-US" sz="3200" baseline="-25000"/>
          </a:p>
        </p:txBody>
      </p:sp>
      <p:pic>
        <p:nvPicPr>
          <p:cNvPr id="1662979" name="Inhaltsplatzhalt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1565275"/>
            <a:ext cx="4619626" cy="3232150"/>
          </a:xfrm>
        </p:spPr>
      </p:pic>
      <p:pic>
        <p:nvPicPr>
          <p:cNvPr id="1662980" name="Inhaltsplatzhalt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557338"/>
            <a:ext cx="4678362" cy="3273425"/>
          </a:xfrm>
        </p:spPr>
      </p:pic>
      <p:sp>
        <p:nvSpPr>
          <p:cNvPr id="1662981" name="Textfeld 7"/>
          <p:cNvSpPr txBox="1">
            <a:spLocks noChangeArrowheads="1"/>
          </p:cNvSpPr>
          <p:nvPr/>
        </p:nvSpPr>
        <p:spPr bwMode="auto">
          <a:xfrm>
            <a:off x="323850" y="1125538"/>
            <a:ext cx="5616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>
                <a:latin typeface="Calibri" pitchFamily="34" charset="0"/>
              </a:rPr>
              <a:t>Simulations of R</a:t>
            </a:r>
            <a:r>
              <a:rPr lang="de-DE" baseline="-25000">
                <a:latin typeface="Calibri" pitchFamily="34" charset="0"/>
              </a:rPr>
              <a:t>AA</a:t>
            </a:r>
            <a:r>
              <a:rPr lang="de-DE">
                <a:latin typeface="Calibri" pitchFamily="34" charset="0"/>
              </a:rPr>
              <a:t> and v</a:t>
            </a:r>
            <a:r>
              <a:rPr lang="de-DE" baseline="-25000">
                <a:latin typeface="Calibri" pitchFamily="34" charset="0"/>
              </a:rPr>
              <a:t>2</a:t>
            </a:r>
            <a:r>
              <a:rPr lang="de-DE">
                <a:latin typeface="Calibri" pitchFamily="34" charset="0"/>
              </a:rPr>
              <a:t> at 2.76 ATeV</a:t>
            </a:r>
            <a:endParaRPr lang="en-US">
              <a:latin typeface="Calibri" pitchFamily="34" charset="0"/>
            </a:endParaRPr>
          </a:p>
        </p:txBody>
      </p:sp>
      <p:sp>
        <p:nvSpPr>
          <p:cNvPr id="1662982" name="Textfeld 8"/>
          <p:cNvSpPr txBox="1">
            <a:spLocks noChangeArrowheads="1"/>
          </p:cNvSpPr>
          <p:nvPr/>
        </p:nvSpPr>
        <p:spPr bwMode="auto">
          <a:xfrm>
            <a:off x="6804025" y="668338"/>
            <a:ext cx="187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el-GR" sz="2400" b="1" i="1">
                <a:solidFill>
                  <a:srgbClr val="FF0000"/>
                </a:solidFill>
                <a:latin typeface="Calibri" pitchFamily="34" charset="0"/>
              </a:rPr>
              <a:t>α</a:t>
            </a:r>
            <a:r>
              <a:rPr lang="de-DE" sz="2400" b="1" i="1" baseline="-2500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de-DE" sz="2400" b="1" i="1">
                <a:solidFill>
                  <a:srgbClr val="FF0000"/>
                </a:solidFill>
                <a:latin typeface="Calibri" pitchFamily="34" charset="0"/>
              </a:rPr>
              <a:t> = 0.3</a:t>
            </a:r>
            <a:endParaRPr lang="en-US" sz="2400" b="1" i="1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6629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4652963"/>
            <a:ext cx="2022475" cy="19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2984" name="Textfeld 9"/>
          <p:cNvSpPr txBox="1">
            <a:spLocks noChangeArrowheads="1"/>
          </p:cNvSpPr>
          <p:nvPr/>
        </p:nvSpPr>
        <p:spPr bwMode="auto">
          <a:xfrm>
            <a:off x="323850" y="4908550"/>
            <a:ext cx="66214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de-DE">
                <a:latin typeface="Calibri" pitchFamily="34" charset="0"/>
              </a:rPr>
              <a:t>Elliptic flow is decreased, jet quenching is decreased</a:t>
            </a:r>
          </a:p>
          <a:p>
            <a:pPr>
              <a:buFont typeface="Arial" pitchFamily="34" charset="0"/>
              <a:buChar char="•"/>
            </a:pPr>
            <a:r>
              <a:rPr lang="de-DE">
                <a:latin typeface="Calibri" pitchFamily="34" charset="0"/>
              </a:rPr>
              <a:t>Effect on R</a:t>
            </a:r>
            <a:r>
              <a:rPr lang="de-DE" baseline="-25000">
                <a:latin typeface="Calibri" pitchFamily="34" charset="0"/>
              </a:rPr>
              <a:t>AA</a:t>
            </a:r>
            <a:r>
              <a:rPr lang="de-DE">
                <a:latin typeface="Calibri" pitchFamily="34" charset="0"/>
              </a:rPr>
              <a:t> is stronger than on v</a:t>
            </a:r>
            <a:r>
              <a:rPr lang="de-DE" baseline="-25000">
                <a:latin typeface="Calibri" pitchFamily="34" charset="0"/>
              </a:rPr>
              <a:t>2</a:t>
            </a:r>
          </a:p>
          <a:p>
            <a:pPr>
              <a:buFont typeface="Arial" pitchFamily="34" charset="0"/>
              <a:buChar char="•"/>
            </a:pPr>
            <a:r>
              <a:rPr lang="de-DE">
                <a:latin typeface="Calibri" pitchFamily="34" charset="0"/>
              </a:rPr>
              <a:t>Determined by complex self-screening of rates and relative contributions of different processes to the observables </a:t>
            </a:r>
            <a:endParaRPr lang="en-US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>
                <a:solidFill>
                  <a:srgbClr val="FF0000"/>
                </a:solidFill>
                <a:latin typeface="Calibri" pitchFamily="34" charset="0"/>
              </a:rPr>
              <a:t>Room for e.g. running coupling, improvement of results possible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65113" y="981075"/>
          <a:ext cx="8843962" cy="17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Formel" r:id="rId4" imgW="4762440" imgH="965160" progId="Equation.3">
                  <p:embed/>
                </p:oleObj>
              </mc:Choice>
              <mc:Fallback>
                <p:oleObj name="Formel" r:id="rId4" imgW="4762440" imgH="9651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981075"/>
                        <a:ext cx="8843962" cy="179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924300" y="2924175"/>
            <a:ext cx="48926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J.F.Gunion, G.F.Bertsch</a:t>
            </a:r>
            <a:r>
              <a:rPr lang="de-DE"/>
              <a:t>, PRD 25, 746(1982)</a:t>
            </a:r>
          </a:p>
          <a:p>
            <a:r>
              <a:rPr lang="de-DE"/>
              <a:t>T.S.Biro at el., PRC 48, 1275 (1993)</a:t>
            </a:r>
          </a:p>
          <a:p>
            <a:r>
              <a:rPr lang="de-DE"/>
              <a:t>S.M.Wong, NPA 607, 442 (1996)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23850" y="207963"/>
            <a:ext cx="8580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800"/>
              <a:t>screened partonic interactions in leading order pQCD</a:t>
            </a:r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2782888" y="4162425"/>
          <a:ext cx="5102225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Formel" r:id="rId6" imgW="2666880" imgH="304560" progId="Equation.3">
                  <p:embed/>
                </p:oleObj>
              </mc:Choice>
              <mc:Fallback>
                <p:oleObj name="Formel" r:id="rId6" imgW="2666880" imgH="3045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8" y="4162425"/>
                        <a:ext cx="5102225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82613" y="4256088"/>
            <a:ext cx="2028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000">
                <a:solidFill>
                  <a:srgbClr val="000000"/>
                </a:solidFill>
              </a:rPr>
              <a:t>screening mass: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39750" y="5013325"/>
            <a:ext cx="4594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000" b="1">
                <a:solidFill>
                  <a:srgbClr val="FF0000"/>
                </a:solidFill>
              </a:rPr>
              <a:t>LPM</a:t>
            </a:r>
            <a:r>
              <a:rPr lang="de-DE" sz="2400" b="1">
                <a:solidFill>
                  <a:srgbClr val="FF0000"/>
                </a:solidFill>
              </a:rPr>
              <a:t> </a:t>
            </a:r>
            <a:r>
              <a:rPr lang="de-DE" sz="2000" b="1">
                <a:solidFill>
                  <a:srgbClr val="FF0000"/>
                </a:solidFill>
              </a:rPr>
              <a:t>suppression</a:t>
            </a:r>
            <a:r>
              <a:rPr lang="de-DE" sz="2400">
                <a:solidFill>
                  <a:srgbClr val="000000"/>
                </a:solidFill>
              </a:rPr>
              <a:t>:  </a:t>
            </a:r>
            <a:r>
              <a:rPr lang="de-DE" sz="2000">
                <a:solidFill>
                  <a:srgbClr val="000000"/>
                </a:solidFill>
              </a:rPr>
              <a:t>the formation time</a:t>
            </a:r>
          </a:p>
        </p:txBody>
      </p:sp>
      <p:graphicFrame>
        <p:nvGraphicFramePr>
          <p:cNvPr id="5129" name="Object 9"/>
          <p:cNvGraphicFramePr>
            <a:graphicFrameLocks noChangeAspect="1"/>
          </p:cNvGraphicFramePr>
          <p:nvPr/>
        </p:nvGraphicFramePr>
        <p:xfrm>
          <a:off x="5195888" y="5019675"/>
          <a:ext cx="3049587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Formel" r:id="rId8" imgW="1358640" imgH="253800" progId="Equation.3">
                  <p:embed/>
                </p:oleObj>
              </mc:Choice>
              <mc:Fallback>
                <p:oleObj name="Formel" r:id="rId8" imgW="1358640" imgH="253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5888" y="5019675"/>
                        <a:ext cx="3049587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5580063" y="5661025"/>
            <a:ext cx="2292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000">
                <a:latin typeface="Symbol" pitchFamily="18" charset="2"/>
              </a:rPr>
              <a:t>L</a:t>
            </a:r>
            <a:r>
              <a:rPr lang="de-DE" sz="2000" baseline="-25000"/>
              <a:t>g</a:t>
            </a:r>
            <a:r>
              <a:rPr lang="de-DE" sz="2000"/>
              <a:t>: mean free path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936625" y="2898775"/>
            <a:ext cx="1773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radiative part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4956175" y="1125538"/>
            <a:ext cx="1519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en-US" sz="2000" b="1"/>
              <a:t>elastic part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2987675" y="6237288"/>
            <a:ext cx="165576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836" tIns="44920" rIns="89836" bIns="44920"/>
          <a:lstStyle>
            <a:lvl1pPr defTabSz="449263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31800" indent="-215900" defTabSz="449263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7700" indent="-215900" defTabSz="449263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863600" indent="-215900" defTabSz="449263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079500" indent="-215900" defTabSz="449263"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5367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19939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4511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2908300" indent="-215900" defTabSz="449263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>
                <a:solidFill>
                  <a:srgbClr val="B80047"/>
                </a:solidFill>
                <a:latin typeface="Bitstream Vera Sans" pitchFamily="34" charset="0"/>
              </a:rPr>
              <a:t>suppressed!</a:t>
            </a:r>
          </a:p>
        </p:txBody>
      </p:sp>
      <p:grpSp>
        <p:nvGrpSpPr>
          <p:cNvPr id="5146" name="Group 26"/>
          <p:cNvGrpSpPr>
            <a:grpSpLocks/>
          </p:cNvGrpSpPr>
          <p:nvPr/>
        </p:nvGrpSpPr>
        <p:grpSpPr bwMode="auto">
          <a:xfrm>
            <a:off x="936625" y="5661025"/>
            <a:ext cx="2482850" cy="936625"/>
            <a:chOff x="227" y="3764"/>
            <a:chExt cx="1927" cy="772"/>
          </a:xfrm>
        </p:grpSpPr>
        <p:sp>
          <p:nvSpPr>
            <p:cNvPr id="5147" name="Line 27"/>
            <p:cNvSpPr>
              <a:spLocks noChangeShapeType="1"/>
            </p:cNvSpPr>
            <p:nvPr/>
          </p:nvSpPr>
          <p:spPr bwMode="auto">
            <a:xfrm flipV="1">
              <a:off x="340" y="4194"/>
              <a:ext cx="454" cy="342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auto">
            <a:xfrm>
              <a:off x="794" y="4195"/>
              <a:ext cx="907" cy="34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auto">
            <a:xfrm>
              <a:off x="227" y="3855"/>
              <a:ext cx="567" cy="34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auto">
            <a:xfrm flipV="1">
              <a:off x="771" y="4081"/>
              <a:ext cx="930" cy="114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1" name="Line 31"/>
            <p:cNvSpPr>
              <a:spLocks noChangeShapeType="1"/>
            </p:cNvSpPr>
            <p:nvPr/>
          </p:nvSpPr>
          <p:spPr bwMode="auto">
            <a:xfrm flipV="1">
              <a:off x="1247" y="3899"/>
              <a:ext cx="907" cy="229"/>
            </a:xfrm>
            <a:prstGeom prst="line">
              <a:avLst/>
            </a:prstGeom>
            <a:noFill/>
            <a:ln w="360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2" name="Line 32"/>
            <p:cNvSpPr>
              <a:spLocks noChangeShapeType="1"/>
            </p:cNvSpPr>
            <p:nvPr/>
          </p:nvSpPr>
          <p:spPr bwMode="auto">
            <a:xfrm>
              <a:off x="1701" y="3855"/>
              <a:ext cx="340" cy="227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3" name="Line 33"/>
            <p:cNvSpPr>
              <a:spLocks noChangeShapeType="1"/>
            </p:cNvSpPr>
            <p:nvPr/>
          </p:nvSpPr>
          <p:spPr bwMode="auto">
            <a:xfrm flipH="1">
              <a:off x="1814" y="3810"/>
              <a:ext cx="115" cy="340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54" name="Line 34"/>
            <p:cNvSpPr>
              <a:spLocks noChangeShapeType="1"/>
            </p:cNvSpPr>
            <p:nvPr/>
          </p:nvSpPr>
          <p:spPr bwMode="auto">
            <a:xfrm flipV="1">
              <a:off x="1270" y="3764"/>
              <a:ext cx="227" cy="342"/>
            </a:xfrm>
            <a:prstGeom prst="line">
              <a:avLst/>
            </a:prstGeom>
            <a:noFill/>
            <a:ln w="360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050" name="Text Box 2"/>
          <p:cNvSpPr txBox="1">
            <a:spLocks noChangeArrowheads="1"/>
          </p:cNvSpPr>
          <p:nvPr/>
        </p:nvSpPr>
        <p:spPr bwMode="auto">
          <a:xfrm>
            <a:off x="5076825" y="5249863"/>
            <a:ext cx="3841750" cy="88423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0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sz="2400" b="1">
                <a:solidFill>
                  <a:srgbClr val="FFFF00"/>
                </a:solidFill>
                <a:latin typeface="Times New Roman" pitchFamily="18" charset="0"/>
              </a:rPr>
              <a:t>3-2 </a:t>
            </a:r>
            <a:r>
              <a:rPr lang="de-DE" sz="2800" b="1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de-DE" sz="2400" b="1">
                <a:solidFill>
                  <a:srgbClr val="FFFF00"/>
                </a:solidFill>
                <a:latin typeface="Times New Roman" pitchFamily="18" charset="0"/>
              </a:rPr>
              <a:t> 2-3: </a:t>
            </a:r>
            <a:r>
              <a:rPr lang="de-DE" sz="2400" b="1">
                <a:solidFill>
                  <a:srgbClr val="FFFF00"/>
                </a:solidFill>
              </a:rPr>
              <a:t>thermalization! </a:t>
            </a:r>
          </a:p>
          <a:p>
            <a:r>
              <a:rPr lang="de-DE" sz="2400" b="1">
                <a:solidFill>
                  <a:srgbClr val="FFFF00"/>
                </a:solidFill>
              </a:rPr>
              <a:t>Hydrodynamic behavior!</a:t>
            </a:r>
          </a:p>
        </p:txBody>
      </p:sp>
      <p:sp>
        <p:nvSpPr>
          <p:cNvPr id="1666051" name="Text Box 3"/>
          <p:cNvSpPr txBox="1">
            <a:spLocks noChangeArrowheads="1"/>
          </p:cNvSpPr>
          <p:nvPr/>
        </p:nvSpPr>
        <p:spPr bwMode="auto">
          <a:xfrm>
            <a:off x="1116013" y="5589588"/>
            <a:ext cx="3082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000" b="1">
                <a:solidFill>
                  <a:srgbClr val="FF0000"/>
                </a:solidFill>
              </a:rPr>
              <a:t> 2-2:     NO</a:t>
            </a:r>
            <a:r>
              <a:rPr lang="de-DE" sz="2000">
                <a:solidFill>
                  <a:schemeClr val="accent2"/>
                </a:solidFill>
              </a:rPr>
              <a:t> </a:t>
            </a:r>
            <a:r>
              <a:rPr lang="de-DE" sz="2000"/>
              <a:t>thermalization</a:t>
            </a:r>
          </a:p>
        </p:txBody>
      </p:sp>
      <p:sp>
        <p:nvSpPr>
          <p:cNvPr id="1666052" name="Text Box 4"/>
          <p:cNvSpPr txBox="1">
            <a:spLocks noChangeArrowheads="1"/>
          </p:cNvSpPr>
          <p:nvPr/>
        </p:nvSpPr>
        <p:spPr bwMode="auto">
          <a:xfrm>
            <a:off x="5003800" y="1452563"/>
            <a:ext cx="3984625" cy="3968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000" b="1">
                <a:solidFill>
                  <a:srgbClr val="FFFF00"/>
                </a:solidFill>
              </a:rPr>
              <a:t>simulation pQCD 2-2 </a:t>
            </a:r>
            <a:r>
              <a:rPr lang="de-DE" sz="2000" b="1">
                <a:solidFill>
                  <a:srgbClr val="FF0000"/>
                </a:solidFill>
              </a:rPr>
              <a:t>+ </a:t>
            </a:r>
            <a:r>
              <a:rPr lang="de-DE" sz="2000" b="1">
                <a:solidFill>
                  <a:srgbClr val="FFFF00"/>
                </a:solidFill>
              </a:rPr>
              <a:t>2-3 </a:t>
            </a:r>
            <a:r>
              <a:rPr lang="de-DE" sz="2000" b="1">
                <a:solidFill>
                  <a:srgbClr val="FF0000"/>
                </a:solidFill>
              </a:rPr>
              <a:t>+ </a:t>
            </a:r>
            <a:r>
              <a:rPr lang="de-DE" sz="2000" b="1">
                <a:solidFill>
                  <a:srgbClr val="FFFF00"/>
                </a:solidFill>
              </a:rPr>
              <a:t>3-2</a:t>
            </a:r>
          </a:p>
        </p:txBody>
      </p:sp>
      <p:sp>
        <p:nvSpPr>
          <p:cNvPr id="1666053" name="Text Box 5"/>
          <p:cNvSpPr txBox="1">
            <a:spLocks noChangeArrowheads="1"/>
          </p:cNvSpPr>
          <p:nvPr/>
        </p:nvSpPr>
        <p:spPr bwMode="auto">
          <a:xfrm>
            <a:off x="850900" y="1477963"/>
            <a:ext cx="296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/>
              <a:t>simulation pQCD, </a:t>
            </a:r>
            <a:r>
              <a:rPr lang="de-DE" b="1"/>
              <a:t>only 2-2</a:t>
            </a:r>
            <a:r>
              <a:rPr lang="de-DE"/>
              <a:t> </a:t>
            </a:r>
          </a:p>
        </p:txBody>
      </p:sp>
      <p:pic>
        <p:nvPicPr>
          <p:cNvPr id="1666054" name="Picture 6" descr="distpt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912938"/>
            <a:ext cx="4252912" cy="343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6055" name="Picture 7" descr="p22distpt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68488"/>
            <a:ext cx="4306887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6056" name="Text Box 8"/>
          <p:cNvSpPr txBox="1">
            <a:spLocks noChangeArrowheads="1"/>
          </p:cNvSpPr>
          <p:nvPr/>
        </p:nvSpPr>
        <p:spPr bwMode="auto">
          <a:xfrm>
            <a:off x="34925" y="566738"/>
            <a:ext cx="9109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/>
          <a:p>
            <a:r>
              <a:rPr lang="de-DE" sz="2000"/>
              <a:t>at collision center: x</a:t>
            </a:r>
            <a:r>
              <a:rPr lang="de-DE" sz="2000" baseline="-25000"/>
              <a:t>T</a:t>
            </a:r>
            <a:r>
              <a:rPr lang="de-DE" sz="2000"/>
              <a:t>&lt;1.5 fm,  </a:t>
            </a:r>
            <a:r>
              <a:rPr lang="de-DE" sz="2000">
                <a:latin typeface="Symbol" pitchFamily="18" charset="2"/>
              </a:rPr>
              <a:t>D</a:t>
            </a:r>
            <a:r>
              <a:rPr lang="de-DE" sz="2000"/>
              <a:t>z &lt; 0.4 t fm of a central Au+Au at  s</a:t>
            </a:r>
            <a:r>
              <a:rPr lang="de-DE" sz="2000" baseline="30000"/>
              <a:t>1/2</a:t>
            </a:r>
            <a:r>
              <a:rPr lang="de-DE" sz="2000"/>
              <a:t>=200 GeV</a:t>
            </a:r>
          </a:p>
          <a:p>
            <a:r>
              <a:rPr lang="de-DE" sz="2000"/>
              <a:t>Initial conditions: </a:t>
            </a:r>
            <a:r>
              <a:rPr lang="de-DE" sz="2000">
                <a:solidFill>
                  <a:srgbClr val="CC0000"/>
                </a:solidFill>
              </a:rPr>
              <a:t>minijets</a:t>
            </a:r>
            <a:r>
              <a:rPr lang="de-DE" sz="2000"/>
              <a:t> p</a:t>
            </a:r>
            <a:r>
              <a:rPr lang="de-DE" sz="2000" baseline="-25000"/>
              <a:t>T</a:t>
            </a:r>
            <a:r>
              <a:rPr lang="de-DE" sz="2000"/>
              <a:t>&gt;1.4 GeV;   coupling </a:t>
            </a:r>
            <a:r>
              <a:rPr lang="de-DE" sz="2000">
                <a:latin typeface="Symbol" pitchFamily="18" charset="2"/>
              </a:rPr>
              <a:t>a</a:t>
            </a:r>
            <a:r>
              <a:rPr lang="de-DE" sz="2000" baseline="-25000"/>
              <a:t>s</a:t>
            </a:r>
            <a:r>
              <a:rPr lang="de-DE" sz="2000"/>
              <a:t>=0.3</a:t>
            </a:r>
          </a:p>
        </p:txBody>
      </p:sp>
      <p:sp>
        <p:nvSpPr>
          <p:cNvPr id="1666057" name="Text Box 9"/>
          <p:cNvSpPr txBox="1">
            <a:spLocks noChangeArrowheads="1"/>
          </p:cNvSpPr>
          <p:nvPr/>
        </p:nvSpPr>
        <p:spPr bwMode="auto">
          <a:xfrm>
            <a:off x="3563938" y="-26988"/>
            <a:ext cx="1793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800"/>
              <a:t>p</a:t>
            </a:r>
            <a:r>
              <a:rPr lang="de-DE" sz="2800" baseline="-25000"/>
              <a:t>T</a:t>
            </a:r>
            <a:r>
              <a:rPr lang="de-DE" sz="2800"/>
              <a:t> spectra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586" name="Text Box 2"/>
          <p:cNvSpPr txBox="1">
            <a:spLocks noChangeArrowheads="1"/>
          </p:cNvSpPr>
          <p:nvPr/>
        </p:nvSpPr>
        <p:spPr bwMode="auto">
          <a:xfrm>
            <a:off x="163513" y="1143000"/>
            <a:ext cx="60404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832" tIns="41416" rIns="82832" bIns="41416" anchor="ctr"/>
          <a:lstStyle>
            <a:lvl1pPr defTabSz="82867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1600"/>
          </a:p>
        </p:txBody>
      </p:sp>
      <p:sp>
        <p:nvSpPr>
          <p:cNvPr id="1475587" name="Text Box 13"/>
          <p:cNvSpPr txBox="1">
            <a:spLocks noChangeArrowheads="1"/>
          </p:cNvSpPr>
          <p:nvPr/>
        </p:nvSpPr>
        <p:spPr bwMode="auto">
          <a:xfrm>
            <a:off x="7164388" y="1557338"/>
            <a:ext cx="21240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784" rIns="0" bIns="0" anchor="ctr"/>
          <a:lstStyle>
            <a:lvl1pPr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4688" indent="-260350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36638" indent="-207963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indent="-206375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66900" indent="-207963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2000" b="1">
                <a:solidFill>
                  <a:srgbClr val="000000"/>
                </a:solidFill>
              </a:rPr>
              <a:t>C. Wesp</a:t>
            </a:r>
          </a:p>
        </p:txBody>
      </p:sp>
      <p:sp>
        <p:nvSpPr>
          <p:cNvPr id="1475588" name="Text Box 1"/>
          <p:cNvSpPr txBox="1">
            <a:spLocks noChangeArrowheads="1"/>
          </p:cNvSpPr>
          <p:nvPr/>
        </p:nvSpPr>
        <p:spPr bwMode="auto">
          <a:xfrm>
            <a:off x="1331913" y="115888"/>
            <a:ext cx="526415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528" tIns="69527" rIns="81528" bIns="40764"/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4688" indent="-2603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36638" indent="-2079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indent="-206375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66900" indent="-2079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3300" b="1">
                <a:solidFill>
                  <a:srgbClr val="000000"/>
                </a:solidFill>
              </a:rPr>
              <a:t>numerical </a:t>
            </a:r>
            <a:r>
              <a:rPr lang="fi-FI" sz="3300" b="1"/>
              <a:t>extraction of viscosity</a:t>
            </a:r>
            <a:r>
              <a:rPr lang="fi-FI" sz="3300" b="1">
                <a:solidFill>
                  <a:srgbClr val="FF0066"/>
                </a:solidFill>
              </a:rPr>
              <a:t> </a:t>
            </a:r>
            <a:endParaRPr lang="fi-FI" sz="3300" b="1"/>
          </a:p>
        </p:txBody>
      </p:sp>
      <p:pic>
        <p:nvPicPr>
          <p:cNvPr id="1475589" name="Picture 5" descr="Comparison_Workgr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322513"/>
            <a:ext cx="6840537" cy="427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75590" name="Object 6"/>
          <p:cNvGraphicFramePr>
            <a:graphicFrameLocks noChangeAspect="1"/>
          </p:cNvGraphicFramePr>
          <p:nvPr/>
        </p:nvGraphicFramePr>
        <p:xfrm>
          <a:off x="2916238" y="836613"/>
          <a:ext cx="35814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598" name="Formel" r:id="rId5" imgW="3581280" imgH="672840" progId="Equation.3">
                  <p:embed/>
                </p:oleObj>
              </mc:Choice>
              <mc:Fallback>
                <p:oleObj name="Formel" r:id="rId5" imgW="3581280" imgH="6728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836613"/>
                        <a:ext cx="3581400" cy="6731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5591" name="Text Box 8"/>
          <p:cNvSpPr txBox="1">
            <a:spLocks noChangeArrowheads="1"/>
          </p:cNvSpPr>
          <p:nvPr/>
        </p:nvSpPr>
        <p:spPr bwMode="auto">
          <a:xfrm>
            <a:off x="-323850" y="765175"/>
            <a:ext cx="35909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784" rIns="0" bIns="0" anchor="ctr"/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4688" indent="-2603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36638" indent="-2079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indent="-206375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66900" indent="-2079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b="1">
                <a:solidFill>
                  <a:srgbClr val="000000"/>
                </a:solidFill>
              </a:rPr>
              <a:t>Green-Kubo relation:</a:t>
            </a:r>
            <a:r>
              <a:rPr lang="fi-FI" sz="1500" b="1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4755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0" y="3789363"/>
            <a:ext cx="2536825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475593" name="Object 10"/>
          <p:cNvGraphicFramePr>
            <a:graphicFrameLocks noChangeAspect="1"/>
          </p:cNvGraphicFramePr>
          <p:nvPr/>
        </p:nvGraphicFramePr>
        <p:xfrm>
          <a:off x="7597775" y="3146425"/>
          <a:ext cx="1150938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599" name="Formel" r:id="rId8" imgW="787320" imgH="393480" progId="Equation.3">
                  <p:embed/>
                </p:oleObj>
              </mc:Choice>
              <mc:Fallback>
                <p:oleObj name="Formel" r:id="rId8" imgW="787320" imgH="39348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775" y="3146425"/>
                        <a:ext cx="1150938" cy="5699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feld 9"/>
          <p:cNvSpPr txBox="1">
            <a:spLocks noChangeArrowheads="1"/>
          </p:cNvSpPr>
          <p:nvPr/>
        </p:nvSpPr>
        <p:spPr bwMode="auto">
          <a:xfrm>
            <a:off x="6940550" y="2251075"/>
            <a:ext cx="2239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>
                <a:solidFill>
                  <a:srgbClr val="608955"/>
                </a:solidFill>
                <a:cs typeface="Arial" pitchFamily="34" charset="0"/>
              </a:rPr>
              <a:t>Christian Wesp et al</a:t>
            </a:r>
            <a:r>
              <a:rPr lang="en-US" sz="1600">
                <a:solidFill>
                  <a:srgbClr val="608955"/>
                </a:solidFill>
                <a:cs typeface="Arial" pitchFamily="34" charset="0"/>
              </a:rPr>
              <a:t>, </a:t>
            </a:r>
            <a:r>
              <a:rPr lang="en-US" sz="1400">
                <a:solidFill>
                  <a:srgbClr val="608955"/>
                </a:solidFill>
                <a:cs typeface="Arial" pitchFamily="34" charset="0"/>
              </a:rPr>
              <a:t>Phys. Rev. C 84(2011)</a:t>
            </a:r>
          </a:p>
        </p:txBody>
      </p:sp>
      <p:sp>
        <p:nvSpPr>
          <p:cNvPr id="1475595" name="Text Box 13"/>
          <p:cNvSpPr txBox="1">
            <a:spLocks noChangeArrowheads="1"/>
          </p:cNvSpPr>
          <p:nvPr/>
        </p:nvSpPr>
        <p:spPr bwMode="auto">
          <a:xfrm>
            <a:off x="7235825" y="5205413"/>
            <a:ext cx="21240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784" rIns="0" bIns="0" anchor="ctr"/>
          <a:lstStyle>
            <a:lvl1pPr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74688" indent="-260350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36638" indent="-207963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50975" indent="-206375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66900" indent="-207963" defTabSz="407988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i-FI" sz="2000" b="1">
                <a:solidFill>
                  <a:srgbClr val="000000"/>
                </a:solidFill>
              </a:rPr>
              <a:t>F. Reining</a:t>
            </a:r>
          </a:p>
        </p:txBody>
      </p:sp>
      <p:sp>
        <p:nvSpPr>
          <p:cNvPr id="2" name="Textfeld 9"/>
          <p:cNvSpPr txBox="1">
            <a:spLocks noChangeArrowheads="1"/>
          </p:cNvSpPr>
          <p:nvPr/>
        </p:nvSpPr>
        <p:spPr bwMode="auto">
          <a:xfrm>
            <a:off x="7019925" y="6067425"/>
            <a:ext cx="2239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 b="1">
                <a:solidFill>
                  <a:srgbClr val="608955"/>
                </a:solidFill>
                <a:cs typeface="Arial" pitchFamily="34" charset="0"/>
              </a:rPr>
              <a:t>Felix Reining et al</a:t>
            </a:r>
            <a:r>
              <a:rPr lang="en-US" sz="1600">
                <a:solidFill>
                  <a:srgbClr val="608955"/>
                </a:solidFill>
                <a:cs typeface="Arial" pitchFamily="34" charset="0"/>
              </a:rPr>
              <a:t>,</a:t>
            </a:r>
          </a:p>
          <a:p>
            <a:r>
              <a:rPr lang="en-US" sz="1400">
                <a:solidFill>
                  <a:srgbClr val="608955"/>
                </a:solidFill>
                <a:cs typeface="Arial" pitchFamily="34" charset="0"/>
              </a:rPr>
              <a:t>Phys. Rev. E 85 (2012)</a:t>
            </a:r>
            <a:endParaRPr lang="en-US" sz="1400">
              <a:solidFill>
                <a:srgbClr val="66FF33"/>
              </a:solidFill>
            </a:endParaRPr>
          </a:p>
        </p:txBody>
      </p:sp>
      <p:graphicFrame>
        <p:nvGraphicFramePr>
          <p:cNvPr id="1475597" name="Object 9"/>
          <p:cNvGraphicFramePr>
            <a:graphicFrameLocks noChangeAspect="1"/>
          </p:cNvGraphicFramePr>
          <p:nvPr/>
        </p:nvGraphicFramePr>
        <p:xfrm>
          <a:off x="1116013" y="1557338"/>
          <a:ext cx="3205162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600" name="Formel" r:id="rId10" imgW="1803240" imgH="457200" progId="Equation.3">
                  <p:embed/>
                </p:oleObj>
              </mc:Choice>
              <mc:Fallback>
                <p:oleObj name="Formel" r:id="rId10" imgW="1803240" imgH="457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557338"/>
                        <a:ext cx="3205162" cy="8143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994" name="Text Box 2"/>
          <p:cNvSpPr txBox="1">
            <a:spLocks noChangeArrowheads="1"/>
          </p:cNvSpPr>
          <p:nvPr/>
        </p:nvSpPr>
        <p:spPr bwMode="auto">
          <a:xfrm>
            <a:off x="1728788" y="-7938"/>
            <a:ext cx="6999287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400" b="1"/>
              <a:t>Elliptic Flow and Shear Viscosity in 2-3 at RHIC</a:t>
            </a:r>
          </a:p>
        </p:txBody>
      </p:sp>
      <p:sp>
        <p:nvSpPr>
          <p:cNvPr id="1492995" name="Text Box 3"/>
          <p:cNvSpPr txBox="1">
            <a:spLocks noChangeArrowheads="1"/>
          </p:cNvSpPr>
          <p:nvPr/>
        </p:nvSpPr>
        <p:spPr bwMode="auto">
          <a:xfrm>
            <a:off x="34925" y="454025"/>
            <a:ext cx="4905375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/>
              <a:t>             </a:t>
            </a:r>
            <a:r>
              <a:rPr lang="de-DE" sz="2000" b="1"/>
              <a:t>2-3</a:t>
            </a:r>
            <a:r>
              <a:rPr lang="de-DE" b="1"/>
              <a:t> </a:t>
            </a:r>
            <a:r>
              <a:rPr lang="de-DE" sz="2000" b="1"/>
              <a:t>Parton cascade BAMPS</a:t>
            </a:r>
            <a:r>
              <a:rPr lang="de-DE"/>
              <a:t> </a:t>
            </a:r>
          </a:p>
          <a:p>
            <a:r>
              <a:rPr lang="de-DE" b="1"/>
              <a:t>Z. Xu, CG, H. Stöcker, PRL 101:082302,2008</a:t>
            </a:r>
          </a:p>
        </p:txBody>
      </p:sp>
      <p:sp>
        <p:nvSpPr>
          <p:cNvPr id="1492996" name="Text Box 4"/>
          <p:cNvSpPr txBox="1">
            <a:spLocks noChangeArrowheads="1"/>
          </p:cNvSpPr>
          <p:nvPr/>
        </p:nvSpPr>
        <p:spPr bwMode="auto">
          <a:xfrm>
            <a:off x="4716463" y="2571750"/>
            <a:ext cx="3905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pPr algn="ctr"/>
            <a:r>
              <a:rPr lang="de-DE" b="1"/>
              <a:t>viscous hydro.</a:t>
            </a:r>
          </a:p>
          <a:p>
            <a:pPr algn="ctr"/>
            <a:r>
              <a:rPr lang="de-DE" b="1"/>
              <a:t>Romatschke, PRL 99, 172301,2007</a:t>
            </a:r>
          </a:p>
        </p:txBody>
      </p:sp>
      <p:pic>
        <p:nvPicPr>
          <p:cNvPr id="1492997" name="Picture 5" descr="v2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257550"/>
            <a:ext cx="3744912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2998" name="Picture 6" descr="v2vsn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3960813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2999" name="Picture 7" descr="v2vsn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37013"/>
            <a:ext cx="3889375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3000" name="Text Box 8"/>
          <p:cNvSpPr txBox="1">
            <a:spLocks noChangeArrowheads="1"/>
          </p:cNvSpPr>
          <p:nvPr/>
        </p:nvSpPr>
        <p:spPr bwMode="auto">
          <a:xfrm>
            <a:off x="4989513" y="6005513"/>
            <a:ext cx="3540125" cy="5191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 sz="280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de-DE" sz="2800">
                <a:solidFill>
                  <a:srgbClr val="FFFF00"/>
                </a:solidFill>
              </a:rPr>
              <a:t>/s at RHIC: 0.08-0.2</a:t>
            </a:r>
          </a:p>
        </p:txBody>
      </p:sp>
      <p:pic>
        <p:nvPicPr>
          <p:cNvPr id="1493001" name="Picture 9" descr="ellipt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998538"/>
            <a:ext cx="158432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3002" name="Group 10"/>
          <p:cNvGrpSpPr>
            <a:grpSpLocks/>
          </p:cNvGrpSpPr>
          <p:nvPr/>
        </p:nvGrpSpPr>
        <p:grpSpPr bwMode="auto">
          <a:xfrm>
            <a:off x="4716463" y="117475"/>
            <a:ext cx="2808287" cy="3167063"/>
            <a:chOff x="240" y="672"/>
            <a:chExt cx="2291" cy="2306"/>
          </a:xfrm>
        </p:grpSpPr>
        <p:sp>
          <p:nvSpPr>
            <p:cNvPr id="1493003" name="Text Box 11"/>
            <p:cNvSpPr txBox="1">
              <a:spLocks noChangeArrowheads="1"/>
            </p:cNvSpPr>
            <p:nvPr/>
          </p:nvSpPr>
          <p:spPr bwMode="auto">
            <a:xfrm>
              <a:off x="626" y="672"/>
              <a:ext cx="150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11" tIns="45658" rIns="91311" bIns="45658">
              <a:spAutoFit/>
            </a:bodyPr>
            <a:lstStyle/>
            <a:p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1493004" name="Text Box 12"/>
            <p:cNvSpPr txBox="1">
              <a:spLocks noChangeArrowheads="1"/>
            </p:cNvSpPr>
            <p:nvPr/>
          </p:nvSpPr>
          <p:spPr bwMode="auto">
            <a:xfrm>
              <a:off x="1297" y="2688"/>
              <a:ext cx="150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11" tIns="45658" rIns="91311" bIns="45658">
              <a:spAutoFit/>
            </a:bodyPr>
            <a:lstStyle/>
            <a:p>
              <a:pPr algn="ctr"/>
              <a:endParaRPr lang="en-US" sz="2000">
                <a:latin typeface="Times New Roman" pitchFamily="18" charset="0"/>
              </a:endParaRPr>
            </a:p>
          </p:txBody>
        </p:sp>
        <p:grpSp>
          <p:nvGrpSpPr>
            <p:cNvPr id="1493005" name="Group 13"/>
            <p:cNvGrpSpPr>
              <a:grpSpLocks/>
            </p:cNvGrpSpPr>
            <p:nvPr/>
          </p:nvGrpSpPr>
          <p:grpSpPr bwMode="auto">
            <a:xfrm>
              <a:off x="240" y="958"/>
              <a:ext cx="2291" cy="1766"/>
              <a:chOff x="349" y="958"/>
              <a:chExt cx="2291" cy="1766"/>
            </a:xfrm>
          </p:grpSpPr>
          <p:sp>
            <p:nvSpPr>
              <p:cNvPr id="1493006" name="Freeform 14"/>
              <p:cNvSpPr>
                <a:spLocks/>
              </p:cNvSpPr>
              <p:nvPr/>
            </p:nvSpPr>
            <p:spPr bwMode="auto">
              <a:xfrm rot="11267865">
                <a:off x="2178" y="958"/>
                <a:ext cx="246" cy="234"/>
              </a:xfrm>
              <a:custGeom>
                <a:avLst/>
                <a:gdLst>
                  <a:gd name="T0" fmla="*/ 430 w 720"/>
                  <a:gd name="T1" fmla="*/ 0 h 622"/>
                  <a:gd name="T2" fmla="*/ 177 w 720"/>
                  <a:gd name="T3" fmla="*/ 379 h 622"/>
                  <a:gd name="T4" fmla="*/ 0 w 720"/>
                  <a:gd name="T5" fmla="*/ 379 h 622"/>
                  <a:gd name="T6" fmla="*/ 168 w 720"/>
                  <a:gd name="T7" fmla="*/ 622 h 622"/>
                  <a:gd name="T8" fmla="*/ 631 w 720"/>
                  <a:gd name="T9" fmla="*/ 379 h 622"/>
                  <a:gd name="T10" fmla="*/ 465 w 720"/>
                  <a:gd name="T11" fmla="*/ 382 h 622"/>
                  <a:gd name="T12" fmla="*/ 720 w 720"/>
                  <a:gd name="T13" fmla="*/ 0 h 622"/>
                  <a:gd name="T14" fmla="*/ 430 w 720"/>
                  <a:gd name="T15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sp>
            <p:nvSpPr>
              <p:cNvPr id="1493007" name="Line 15"/>
              <p:cNvSpPr>
                <a:spLocks noChangeShapeType="1"/>
              </p:cNvSpPr>
              <p:nvPr/>
            </p:nvSpPr>
            <p:spPr bwMode="auto">
              <a:xfrm rot="467865" flipH="1">
                <a:off x="860" y="1040"/>
                <a:ext cx="426" cy="69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08" name="Line 16"/>
              <p:cNvSpPr>
                <a:spLocks noChangeShapeType="1"/>
              </p:cNvSpPr>
              <p:nvPr/>
            </p:nvSpPr>
            <p:spPr bwMode="auto">
              <a:xfrm rot="467865" flipH="1">
                <a:off x="1064" y="1068"/>
                <a:ext cx="419" cy="68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09" name="Line 17"/>
              <p:cNvSpPr>
                <a:spLocks noChangeShapeType="1"/>
              </p:cNvSpPr>
              <p:nvPr/>
            </p:nvSpPr>
            <p:spPr bwMode="auto">
              <a:xfrm rot="467865">
                <a:off x="1217" y="1300"/>
                <a:ext cx="140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10" name="Line 18"/>
              <p:cNvSpPr>
                <a:spLocks noChangeShapeType="1"/>
              </p:cNvSpPr>
              <p:nvPr/>
            </p:nvSpPr>
            <p:spPr bwMode="auto">
              <a:xfrm rot="467865">
                <a:off x="1087" y="1988"/>
                <a:ext cx="987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11" name="AutoShape 19"/>
              <p:cNvSpPr>
                <a:spLocks noChangeArrowheads="1"/>
              </p:cNvSpPr>
              <p:nvPr/>
            </p:nvSpPr>
            <p:spPr bwMode="auto">
              <a:xfrm rot="467865">
                <a:off x="411" y="1102"/>
                <a:ext cx="2229" cy="1349"/>
              </a:xfrm>
              <a:prstGeom prst="parallelogram">
                <a:avLst>
                  <a:gd name="adj" fmla="val 61305"/>
                </a:avLst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12" name="Line 20"/>
              <p:cNvSpPr>
                <a:spLocks noChangeShapeType="1"/>
              </p:cNvSpPr>
              <p:nvPr/>
            </p:nvSpPr>
            <p:spPr bwMode="auto">
              <a:xfrm rot="467865" flipH="1">
                <a:off x="349" y="2015"/>
                <a:ext cx="179" cy="29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13" name="Line 21"/>
              <p:cNvSpPr>
                <a:spLocks noChangeShapeType="1"/>
              </p:cNvSpPr>
              <p:nvPr/>
            </p:nvSpPr>
            <p:spPr bwMode="auto">
              <a:xfrm rot="467865" flipH="1">
                <a:off x="1151" y="1087"/>
                <a:ext cx="518" cy="84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14" name="Freeform 22"/>
              <p:cNvSpPr>
                <a:spLocks/>
              </p:cNvSpPr>
              <p:nvPr/>
            </p:nvSpPr>
            <p:spPr bwMode="auto">
              <a:xfrm rot="11267865" flipV="1">
                <a:off x="1049" y="1818"/>
                <a:ext cx="174" cy="541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15" name="Line 23"/>
              <p:cNvSpPr>
                <a:spLocks noChangeShapeType="1"/>
              </p:cNvSpPr>
              <p:nvPr/>
            </p:nvSpPr>
            <p:spPr bwMode="auto">
              <a:xfrm rot="467865" flipH="1">
                <a:off x="956" y="1777"/>
                <a:ext cx="382" cy="62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493016" name="Group 24"/>
              <p:cNvGrpSpPr>
                <a:grpSpLocks/>
              </p:cNvGrpSpPr>
              <p:nvPr/>
            </p:nvGrpSpPr>
            <p:grpSpPr bwMode="auto">
              <a:xfrm rot="240000">
                <a:off x="1738" y="1051"/>
                <a:ext cx="708" cy="756"/>
                <a:chOff x="3157" y="3025"/>
                <a:chExt cx="1026" cy="999"/>
              </a:xfrm>
            </p:grpSpPr>
            <p:grpSp>
              <p:nvGrpSpPr>
                <p:cNvPr id="1493017" name="Group 25"/>
                <p:cNvGrpSpPr>
                  <a:grpSpLocks/>
                </p:cNvGrpSpPr>
                <p:nvPr/>
              </p:nvGrpSpPr>
              <p:grpSpPr bwMode="auto">
                <a:xfrm>
                  <a:off x="3157" y="3025"/>
                  <a:ext cx="1026" cy="999"/>
                  <a:chOff x="4130" y="2180"/>
                  <a:chExt cx="1026" cy="999"/>
                </a:xfrm>
              </p:grpSpPr>
              <p:sp>
                <p:nvSpPr>
                  <p:cNvPr id="1493018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1"/>
                    <a:ext cx="981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93019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0"/>
                    <a:ext cx="981" cy="98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gradFill rotWithShape="0">
                          <a:gsLst>
                            <a:gs pos="0">
                              <a:schemeClr val="bg1"/>
                            </a:gs>
                            <a:gs pos="100000">
                              <a:schemeClr val="accent2"/>
                            </a:gs>
                          </a:gsLst>
                          <a:path path="shape">
                            <a:fillToRect l="50000" t="50000" r="50000" b="50000"/>
                          </a:path>
                        </a:gra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93020" name="Freeform 28"/>
                  <p:cNvSpPr>
                    <a:spLocks/>
                  </p:cNvSpPr>
                  <p:nvPr/>
                </p:nvSpPr>
                <p:spPr bwMode="auto">
                  <a:xfrm>
                    <a:off x="4130" y="2579"/>
                    <a:ext cx="1026" cy="600"/>
                  </a:xfrm>
                  <a:custGeom>
                    <a:avLst/>
                    <a:gdLst>
                      <a:gd name="T0" fmla="*/ 43 w 1026"/>
                      <a:gd name="T1" fmla="*/ 123 h 600"/>
                      <a:gd name="T2" fmla="*/ 120 w 1026"/>
                      <a:gd name="T3" fmla="*/ 181 h 600"/>
                      <a:gd name="T4" fmla="*/ 262 w 1026"/>
                      <a:gd name="T5" fmla="*/ 250 h 600"/>
                      <a:gd name="T6" fmla="*/ 432 w 1026"/>
                      <a:gd name="T7" fmla="*/ 280 h 600"/>
                      <a:gd name="T8" fmla="*/ 634 w 1026"/>
                      <a:gd name="T9" fmla="*/ 259 h 600"/>
                      <a:gd name="T10" fmla="*/ 799 w 1026"/>
                      <a:gd name="T11" fmla="*/ 201 h 600"/>
                      <a:gd name="T12" fmla="*/ 937 w 1026"/>
                      <a:gd name="T13" fmla="*/ 90 h 600"/>
                      <a:gd name="T14" fmla="*/ 1026 w 1026"/>
                      <a:gd name="T15" fmla="*/ 9 h 600"/>
                      <a:gd name="T16" fmla="*/ 1019 w 1026"/>
                      <a:gd name="T17" fmla="*/ 144 h 600"/>
                      <a:gd name="T18" fmla="*/ 992 w 1026"/>
                      <a:gd name="T19" fmla="*/ 267 h 600"/>
                      <a:gd name="T20" fmla="*/ 929 w 1026"/>
                      <a:gd name="T21" fmla="*/ 384 h 600"/>
                      <a:gd name="T22" fmla="*/ 857 w 1026"/>
                      <a:gd name="T23" fmla="*/ 467 h 600"/>
                      <a:gd name="T24" fmla="*/ 749 w 1026"/>
                      <a:gd name="T25" fmla="*/ 542 h 600"/>
                      <a:gd name="T26" fmla="*/ 610 w 1026"/>
                      <a:gd name="T27" fmla="*/ 588 h 600"/>
                      <a:gd name="T28" fmla="*/ 455 w 1026"/>
                      <a:gd name="T29" fmla="*/ 594 h 600"/>
                      <a:gd name="T30" fmla="*/ 310 w 1026"/>
                      <a:gd name="T31" fmla="*/ 553 h 600"/>
                      <a:gd name="T32" fmla="*/ 193 w 1026"/>
                      <a:gd name="T33" fmla="*/ 479 h 600"/>
                      <a:gd name="T34" fmla="*/ 95 w 1026"/>
                      <a:gd name="T35" fmla="*/ 368 h 600"/>
                      <a:gd name="T36" fmla="*/ 36 w 1026"/>
                      <a:gd name="T37" fmla="*/ 237 h 600"/>
                      <a:gd name="T38" fmla="*/ 1 w 1026"/>
                      <a:gd name="T39" fmla="*/ 73 h 600"/>
                      <a:gd name="T40" fmla="*/ 43 w 1026"/>
                      <a:gd name="T41" fmla="*/ 123 h 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026" h="600">
                        <a:moveTo>
                          <a:pt x="43" y="123"/>
                        </a:moveTo>
                        <a:cubicBezTo>
                          <a:pt x="61" y="136"/>
                          <a:pt x="84" y="160"/>
                          <a:pt x="120" y="181"/>
                        </a:cubicBezTo>
                        <a:cubicBezTo>
                          <a:pt x="156" y="202"/>
                          <a:pt x="210" y="233"/>
                          <a:pt x="262" y="250"/>
                        </a:cubicBezTo>
                        <a:cubicBezTo>
                          <a:pt x="314" y="267"/>
                          <a:pt x="370" y="279"/>
                          <a:pt x="432" y="280"/>
                        </a:cubicBezTo>
                        <a:cubicBezTo>
                          <a:pt x="494" y="281"/>
                          <a:pt x="573" y="272"/>
                          <a:pt x="634" y="259"/>
                        </a:cubicBezTo>
                        <a:cubicBezTo>
                          <a:pt x="695" y="246"/>
                          <a:pt x="749" y="229"/>
                          <a:pt x="799" y="201"/>
                        </a:cubicBezTo>
                        <a:cubicBezTo>
                          <a:pt x="849" y="173"/>
                          <a:pt x="899" y="122"/>
                          <a:pt x="937" y="90"/>
                        </a:cubicBezTo>
                        <a:cubicBezTo>
                          <a:pt x="975" y="58"/>
                          <a:pt x="1012" y="0"/>
                          <a:pt x="1026" y="9"/>
                        </a:cubicBezTo>
                        <a:cubicBezTo>
                          <a:pt x="1021" y="13"/>
                          <a:pt x="1025" y="101"/>
                          <a:pt x="1019" y="144"/>
                        </a:cubicBezTo>
                        <a:cubicBezTo>
                          <a:pt x="1013" y="187"/>
                          <a:pt x="1007" y="227"/>
                          <a:pt x="992" y="267"/>
                        </a:cubicBezTo>
                        <a:cubicBezTo>
                          <a:pt x="978" y="307"/>
                          <a:pt x="952" y="351"/>
                          <a:pt x="929" y="384"/>
                        </a:cubicBezTo>
                        <a:cubicBezTo>
                          <a:pt x="907" y="417"/>
                          <a:pt x="886" y="440"/>
                          <a:pt x="857" y="467"/>
                        </a:cubicBezTo>
                        <a:cubicBezTo>
                          <a:pt x="827" y="493"/>
                          <a:pt x="790" y="521"/>
                          <a:pt x="749" y="542"/>
                        </a:cubicBezTo>
                        <a:cubicBezTo>
                          <a:pt x="708" y="562"/>
                          <a:pt x="659" y="580"/>
                          <a:pt x="610" y="588"/>
                        </a:cubicBezTo>
                        <a:cubicBezTo>
                          <a:pt x="561" y="596"/>
                          <a:pt x="505" y="600"/>
                          <a:pt x="455" y="594"/>
                        </a:cubicBezTo>
                        <a:cubicBezTo>
                          <a:pt x="404" y="588"/>
                          <a:pt x="353" y="572"/>
                          <a:pt x="310" y="553"/>
                        </a:cubicBezTo>
                        <a:cubicBezTo>
                          <a:pt x="267" y="533"/>
                          <a:pt x="229" y="510"/>
                          <a:pt x="193" y="479"/>
                        </a:cubicBezTo>
                        <a:cubicBezTo>
                          <a:pt x="157" y="448"/>
                          <a:pt x="121" y="408"/>
                          <a:pt x="95" y="368"/>
                        </a:cubicBezTo>
                        <a:cubicBezTo>
                          <a:pt x="69" y="328"/>
                          <a:pt x="52" y="286"/>
                          <a:pt x="36" y="237"/>
                        </a:cubicBezTo>
                        <a:cubicBezTo>
                          <a:pt x="20" y="188"/>
                          <a:pt x="0" y="92"/>
                          <a:pt x="1" y="73"/>
                        </a:cubicBezTo>
                        <a:lnTo>
                          <a:pt x="43" y="123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50000"/>
                    </a:scheme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493021" name="Freeform 29"/>
                  <p:cNvSpPr>
                    <a:spLocks/>
                  </p:cNvSpPr>
                  <p:nvPr/>
                </p:nvSpPr>
                <p:spPr bwMode="auto">
                  <a:xfrm>
                    <a:off x="4153" y="2604"/>
                    <a:ext cx="979" cy="257"/>
                  </a:xfrm>
                  <a:custGeom>
                    <a:avLst/>
                    <a:gdLst>
                      <a:gd name="T0" fmla="*/ 0 w 979"/>
                      <a:gd name="T1" fmla="*/ 78 h 257"/>
                      <a:gd name="T2" fmla="*/ 101 w 979"/>
                      <a:gd name="T3" fmla="*/ 160 h 257"/>
                      <a:gd name="T4" fmla="*/ 263 w 979"/>
                      <a:gd name="T5" fmla="*/ 232 h 257"/>
                      <a:gd name="T6" fmla="*/ 404 w 979"/>
                      <a:gd name="T7" fmla="*/ 256 h 257"/>
                      <a:gd name="T8" fmla="*/ 608 w 979"/>
                      <a:gd name="T9" fmla="*/ 238 h 257"/>
                      <a:gd name="T10" fmla="*/ 800 w 979"/>
                      <a:gd name="T11" fmla="*/ 160 h 257"/>
                      <a:gd name="T12" fmla="*/ 979 w 979"/>
                      <a:gd name="T13" fmla="*/ 0 h 2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</p:grpSp>
            <p:sp>
              <p:nvSpPr>
                <p:cNvPr id="1493022" name="Freeform 30"/>
                <p:cNvSpPr>
                  <a:spLocks/>
                </p:cNvSpPr>
                <p:nvPr/>
              </p:nvSpPr>
              <p:spPr bwMode="auto">
                <a:xfrm>
                  <a:off x="3175" y="3162"/>
                  <a:ext cx="252" cy="715"/>
                </a:xfrm>
                <a:custGeom>
                  <a:avLst/>
                  <a:gdLst>
                    <a:gd name="T0" fmla="*/ 84 w 252"/>
                    <a:gd name="T1" fmla="*/ 643 h 715"/>
                    <a:gd name="T2" fmla="*/ 24 w 252"/>
                    <a:gd name="T3" fmla="*/ 519 h 715"/>
                    <a:gd name="T4" fmla="*/ 1 w 252"/>
                    <a:gd name="T5" fmla="*/ 351 h 715"/>
                    <a:gd name="T6" fmla="*/ 30 w 252"/>
                    <a:gd name="T7" fmla="*/ 205 h 715"/>
                    <a:gd name="T8" fmla="*/ 100 w 252"/>
                    <a:gd name="T9" fmla="*/ 73 h 715"/>
                    <a:gd name="T10" fmla="*/ 166 w 252"/>
                    <a:gd name="T11" fmla="*/ 4 h 715"/>
                    <a:gd name="T12" fmla="*/ 225 w 252"/>
                    <a:gd name="T13" fmla="*/ 171 h 715"/>
                    <a:gd name="T14" fmla="*/ 249 w 252"/>
                    <a:gd name="T15" fmla="*/ 337 h 715"/>
                    <a:gd name="T16" fmla="*/ 241 w 252"/>
                    <a:gd name="T17" fmla="*/ 514 h 715"/>
                    <a:gd name="T18" fmla="*/ 199 w 252"/>
                    <a:gd name="T19" fmla="*/ 636 h 715"/>
                    <a:gd name="T20" fmla="*/ 142 w 252"/>
                    <a:gd name="T21" fmla="*/ 712 h 715"/>
                    <a:gd name="T22" fmla="*/ 84 w 252"/>
                    <a:gd name="T23" fmla="*/ 643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715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493023" name="Line 31"/>
              <p:cNvSpPr>
                <a:spLocks noChangeShapeType="1"/>
              </p:cNvSpPr>
              <p:nvPr/>
            </p:nvSpPr>
            <p:spPr bwMode="auto">
              <a:xfrm rot="467865">
                <a:off x="1338" y="1110"/>
                <a:ext cx="579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24" name="Line 32"/>
              <p:cNvSpPr>
                <a:spLocks noChangeShapeType="1"/>
              </p:cNvSpPr>
              <p:nvPr/>
            </p:nvSpPr>
            <p:spPr bwMode="auto">
              <a:xfrm rot="467865">
                <a:off x="1528" y="1275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25" name="Line 33"/>
              <p:cNvSpPr>
                <a:spLocks noChangeShapeType="1"/>
              </p:cNvSpPr>
              <p:nvPr/>
            </p:nvSpPr>
            <p:spPr bwMode="auto">
              <a:xfrm rot="467865">
                <a:off x="1109" y="1391"/>
                <a:ext cx="82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26" name="Line 34"/>
              <p:cNvSpPr>
                <a:spLocks noChangeShapeType="1"/>
              </p:cNvSpPr>
              <p:nvPr/>
            </p:nvSpPr>
            <p:spPr bwMode="auto">
              <a:xfrm rot="467865" flipH="1">
                <a:off x="1687" y="1375"/>
                <a:ext cx="224" cy="36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27" name="Line 35"/>
              <p:cNvSpPr>
                <a:spLocks noChangeShapeType="1"/>
              </p:cNvSpPr>
              <p:nvPr/>
            </p:nvSpPr>
            <p:spPr bwMode="auto">
              <a:xfrm rot="467865">
                <a:off x="999" y="1563"/>
                <a:ext cx="140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28" name="Line 36"/>
              <p:cNvSpPr>
                <a:spLocks noChangeShapeType="1"/>
              </p:cNvSpPr>
              <p:nvPr/>
            </p:nvSpPr>
            <p:spPr bwMode="auto">
              <a:xfrm rot="467865" flipH="1">
                <a:off x="1006" y="1087"/>
                <a:ext cx="822" cy="134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29" name="Line 37"/>
              <p:cNvSpPr>
                <a:spLocks noChangeShapeType="1"/>
              </p:cNvSpPr>
              <p:nvPr/>
            </p:nvSpPr>
            <p:spPr bwMode="auto">
              <a:xfrm rot="467865">
                <a:off x="891" y="1696"/>
                <a:ext cx="140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493030" name="Group 38"/>
              <p:cNvGrpSpPr>
                <a:grpSpLocks/>
              </p:cNvGrpSpPr>
              <p:nvPr/>
            </p:nvGrpSpPr>
            <p:grpSpPr bwMode="auto">
              <a:xfrm rot="240000">
                <a:off x="1296" y="1390"/>
                <a:ext cx="363" cy="749"/>
                <a:chOff x="3811" y="2604"/>
                <a:chExt cx="489" cy="985"/>
              </a:xfrm>
            </p:grpSpPr>
            <p:sp>
              <p:nvSpPr>
                <p:cNvPr id="1493031" name="Oval 39"/>
                <p:cNvSpPr>
                  <a:spLocks noChangeArrowheads="1"/>
                </p:cNvSpPr>
                <p:nvPr/>
              </p:nvSpPr>
              <p:spPr bwMode="auto">
                <a:xfrm>
                  <a:off x="3811" y="2605"/>
                  <a:ext cx="488" cy="9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32" name="Freeform 40"/>
                <p:cNvSpPr>
                  <a:spLocks/>
                </p:cNvSpPr>
                <p:nvPr/>
              </p:nvSpPr>
              <p:spPr bwMode="auto">
                <a:xfrm>
                  <a:off x="3811" y="3074"/>
                  <a:ext cx="489" cy="515"/>
                </a:xfrm>
                <a:custGeom>
                  <a:avLst/>
                  <a:gdLst>
                    <a:gd name="T0" fmla="*/ 13 w 489"/>
                    <a:gd name="T1" fmla="*/ 46 h 515"/>
                    <a:gd name="T2" fmla="*/ 65 w 489"/>
                    <a:gd name="T3" fmla="*/ 81 h 515"/>
                    <a:gd name="T4" fmla="*/ 121 w 489"/>
                    <a:gd name="T5" fmla="*/ 97 h 515"/>
                    <a:gd name="T6" fmla="*/ 176 w 489"/>
                    <a:gd name="T7" fmla="*/ 112 h 515"/>
                    <a:gd name="T8" fmla="*/ 241 w 489"/>
                    <a:gd name="T9" fmla="*/ 114 h 515"/>
                    <a:gd name="T10" fmla="*/ 313 w 489"/>
                    <a:gd name="T11" fmla="*/ 103 h 515"/>
                    <a:gd name="T12" fmla="*/ 385 w 489"/>
                    <a:gd name="T13" fmla="*/ 78 h 515"/>
                    <a:gd name="T14" fmla="*/ 452 w 489"/>
                    <a:gd name="T15" fmla="*/ 29 h 515"/>
                    <a:gd name="T16" fmla="*/ 485 w 489"/>
                    <a:gd name="T17" fmla="*/ 7 h 515"/>
                    <a:gd name="T18" fmla="*/ 487 w 489"/>
                    <a:gd name="T19" fmla="*/ 70 h 515"/>
                    <a:gd name="T20" fmla="*/ 474 w 489"/>
                    <a:gd name="T21" fmla="*/ 190 h 515"/>
                    <a:gd name="T22" fmla="*/ 444 w 489"/>
                    <a:gd name="T23" fmla="*/ 304 h 515"/>
                    <a:gd name="T24" fmla="*/ 408 w 489"/>
                    <a:gd name="T25" fmla="*/ 385 h 515"/>
                    <a:gd name="T26" fmla="*/ 356 w 489"/>
                    <a:gd name="T27" fmla="*/ 458 h 515"/>
                    <a:gd name="T28" fmla="*/ 289 w 489"/>
                    <a:gd name="T29" fmla="*/ 503 h 515"/>
                    <a:gd name="T30" fmla="*/ 214 w 489"/>
                    <a:gd name="T31" fmla="*/ 509 h 515"/>
                    <a:gd name="T32" fmla="*/ 143 w 489"/>
                    <a:gd name="T33" fmla="*/ 469 h 515"/>
                    <a:gd name="T34" fmla="*/ 87 w 489"/>
                    <a:gd name="T35" fmla="*/ 397 h 515"/>
                    <a:gd name="T36" fmla="*/ 39 w 489"/>
                    <a:gd name="T37" fmla="*/ 289 h 515"/>
                    <a:gd name="T38" fmla="*/ 10 w 489"/>
                    <a:gd name="T39" fmla="*/ 161 h 515"/>
                    <a:gd name="T40" fmla="*/ 0 w 489"/>
                    <a:gd name="T41" fmla="*/ 28 h 515"/>
                    <a:gd name="T42" fmla="*/ 13 w 489"/>
                    <a:gd name="T43" fmla="*/ 46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89" h="515">
                      <a:moveTo>
                        <a:pt x="13" y="46"/>
                      </a:moveTo>
                      <a:cubicBezTo>
                        <a:pt x="24" y="55"/>
                        <a:pt x="47" y="72"/>
                        <a:pt x="65" y="81"/>
                      </a:cubicBezTo>
                      <a:cubicBezTo>
                        <a:pt x="83" y="90"/>
                        <a:pt x="103" y="92"/>
                        <a:pt x="121" y="97"/>
                      </a:cubicBezTo>
                      <a:cubicBezTo>
                        <a:pt x="139" y="102"/>
                        <a:pt x="156" y="109"/>
                        <a:pt x="176" y="112"/>
                      </a:cubicBezTo>
                      <a:cubicBezTo>
                        <a:pt x="196" y="115"/>
                        <a:pt x="218" y="115"/>
                        <a:pt x="241" y="114"/>
                      </a:cubicBezTo>
                      <a:cubicBezTo>
                        <a:pt x="264" y="113"/>
                        <a:pt x="289" y="109"/>
                        <a:pt x="313" y="103"/>
                      </a:cubicBezTo>
                      <a:cubicBezTo>
                        <a:pt x="337" y="97"/>
                        <a:pt x="362" y="90"/>
                        <a:pt x="385" y="78"/>
                      </a:cubicBezTo>
                      <a:cubicBezTo>
                        <a:pt x="408" y="66"/>
                        <a:pt x="435" y="41"/>
                        <a:pt x="452" y="29"/>
                      </a:cubicBezTo>
                      <a:cubicBezTo>
                        <a:pt x="469" y="17"/>
                        <a:pt x="479" y="0"/>
                        <a:pt x="485" y="7"/>
                      </a:cubicBezTo>
                      <a:cubicBezTo>
                        <a:pt x="483" y="11"/>
                        <a:pt x="489" y="40"/>
                        <a:pt x="487" y="70"/>
                      </a:cubicBezTo>
                      <a:cubicBezTo>
                        <a:pt x="485" y="100"/>
                        <a:pt x="481" y="151"/>
                        <a:pt x="474" y="190"/>
                      </a:cubicBezTo>
                      <a:cubicBezTo>
                        <a:pt x="467" y="229"/>
                        <a:pt x="455" y="272"/>
                        <a:pt x="444" y="304"/>
                      </a:cubicBezTo>
                      <a:cubicBezTo>
                        <a:pt x="433" y="336"/>
                        <a:pt x="423" y="359"/>
                        <a:pt x="408" y="385"/>
                      </a:cubicBezTo>
                      <a:cubicBezTo>
                        <a:pt x="394" y="411"/>
                        <a:pt x="376" y="438"/>
                        <a:pt x="356" y="458"/>
                      </a:cubicBezTo>
                      <a:cubicBezTo>
                        <a:pt x="336" y="478"/>
                        <a:pt x="313" y="495"/>
                        <a:pt x="289" y="503"/>
                      </a:cubicBezTo>
                      <a:cubicBezTo>
                        <a:pt x="265" y="511"/>
                        <a:pt x="238" y="515"/>
                        <a:pt x="214" y="509"/>
                      </a:cubicBezTo>
                      <a:cubicBezTo>
                        <a:pt x="189" y="503"/>
                        <a:pt x="164" y="488"/>
                        <a:pt x="143" y="469"/>
                      </a:cubicBezTo>
                      <a:cubicBezTo>
                        <a:pt x="122" y="450"/>
                        <a:pt x="104" y="427"/>
                        <a:pt x="87" y="397"/>
                      </a:cubicBezTo>
                      <a:cubicBezTo>
                        <a:pt x="69" y="367"/>
                        <a:pt x="52" y="328"/>
                        <a:pt x="39" y="289"/>
                      </a:cubicBezTo>
                      <a:cubicBezTo>
                        <a:pt x="27" y="250"/>
                        <a:pt x="17" y="204"/>
                        <a:pt x="10" y="161"/>
                      </a:cubicBezTo>
                      <a:cubicBezTo>
                        <a:pt x="4" y="118"/>
                        <a:pt x="0" y="47"/>
                        <a:pt x="0" y="28"/>
                      </a:cubicBezTo>
                      <a:lnTo>
                        <a:pt x="13" y="4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33" name="Freeform 41"/>
                <p:cNvSpPr>
                  <a:spLocks/>
                </p:cNvSpPr>
                <p:nvPr/>
              </p:nvSpPr>
              <p:spPr bwMode="auto">
                <a:xfrm>
                  <a:off x="3811" y="3076"/>
                  <a:ext cx="487" cy="110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34" name="Oval 42"/>
                <p:cNvSpPr>
                  <a:spLocks noChangeArrowheads="1"/>
                </p:cNvSpPr>
                <p:nvPr/>
              </p:nvSpPr>
              <p:spPr bwMode="auto">
                <a:xfrm>
                  <a:off x="3811" y="2604"/>
                  <a:ext cx="488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493035" name="Line 43"/>
              <p:cNvSpPr>
                <a:spLocks noChangeShapeType="1"/>
              </p:cNvSpPr>
              <p:nvPr/>
            </p:nvSpPr>
            <p:spPr bwMode="auto">
              <a:xfrm rot="467865" flipH="1">
                <a:off x="1582" y="1491"/>
                <a:ext cx="617" cy="100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36" name="Line 44"/>
              <p:cNvSpPr>
                <a:spLocks noChangeShapeType="1"/>
              </p:cNvSpPr>
              <p:nvPr/>
            </p:nvSpPr>
            <p:spPr bwMode="auto">
              <a:xfrm rot="467865" flipH="1">
                <a:off x="1382" y="1517"/>
                <a:ext cx="582" cy="95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37" name="Line 45"/>
              <p:cNvSpPr>
                <a:spLocks noChangeShapeType="1"/>
              </p:cNvSpPr>
              <p:nvPr/>
            </p:nvSpPr>
            <p:spPr bwMode="auto">
              <a:xfrm rot="467865">
                <a:off x="1537" y="1878"/>
                <a:ext cx="64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38" name="Line 46"/>
              <p:cNvSpPr>
                <a:spLocks noChangeShapeType="1"/>
              </p:cNvSpPr>
              <p:nvPr/>
            </p:nvSpPr>
            <p:spPr bwMode="auto">
              <a:xfrm rot="467865" flipH="1">
                <a:off x="1153" y="1793"/>
                <a:ext cx="390" cy="63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39" name="Line 47"/>
              <p:cNvSpPr>
                <a:spLocks noChangeShapeType="1"/>
              </p:cNvSpPr>
              <p:nvPr/>
            </p:nvSpPr>
            <p:spPr bwMode="auto">
              <a:xfrm rot="467865" flipH="1">
                <a:off x="1274" y="1798"/>
                <a:ext cx="96" cy="15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40" name="Line 48"/>
              <p:cNvSpPr>
                <a:spLocks noChangeShapeType="1"/>
              </p:cNvSpPr>
              <p:nvPr/>
            </p:nvSpPr>
            <p:spPr bwMode="auto">
              <a:xfrm rot="467865">
                <a:off x="1068" y="1793"/>
                <a:ext cx="3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493041" name="Group 49"/>
              <p:cNvGrpSpPr>
                <a:grpSpLocks/>
              </p:cNvGrpSpPr>
              <p:nvPr/>
            </p:nvGrpSpPr>
            <p:grpSpPr bwMode="auto">
              <a:xfrm rot="240000">
                <a:off x="538" y="1688"/>
                <a:ext cx="700" cy="757"/>
                <a:chOff x="3424" y="1488"/>
                <a:chExt cx="776" cy="764"/>
              </a:xfrm>
            </p:grpSpPr>
            <p:sp>
              <p:nvSpPr>
                <p:cNvPr id="1493042" name="Oval 50"/>
                <p:cNvSpPr>
                  <a:spLocks noChangeArrowheads="1"/>
                </p:cNvSpPr>
                <p:nvPr/>
              </p:nvSpPr>
              <p:spPr bwMode="auto">
                <a:xfrm>
                  <a:off x="3435" y="1489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43" name="Oval 51"/>
                <p:cNvSpPr>
                  <a:spLocks noChangeArrowheads="1"/>
                </p:cNvSpPr>
                <p:nvPr/>
              </p:nvSpPr>
              <p:spPr bwMode="auto">
                <a:xfrm>
                  <a:off x="3433" y="1488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44" name="Freeform 52"/>
                <p:cNvSpPr>
                  <a:spLocks/>
                </p:cNvSpPr>
                <p:nvPr/>
              </p:nvSpPr>
              <p:spPr bwMode="auto">
                <a:xfrm>
                  <a:off x="3424" y="1799"/>
                  <a:ext cx="776" cy="453"/>
                </a:xfrm>
                <a:custGeom>
                  <a:avLst/>
                  <a:gdLst>
                    <a:gd name="T0" fmla="*/ 22 w 982"/>
                    <a:gd name="T1" fmla="*/ 106 h 568"/>
                    <a:gd name="T2" fmla="*/ 100 w 982"/>
                    <a:gd name="T3" fmla="*/ 166 h 568"/>
                    <a:gd name="T4" fmla="*/ 262 w 982"/>
                    <a:gd name="T5" fmla="*/ 238 h 568"/>
                    <a:gd name="T6" fmla="*/ 403 w 982"/>
                    <a:gd name="T7" fmla="*/ 262 h 568"/>
                    <a:gd name="T8" fmla="*/ 607 w 982"/>
                    <a:gd name="T9" fmla="*/ 244 h 568"/>
                    <a:gd name="T10" fmla="*/ 769 w 982"/>
                    <a:gd name="T11" fmla="*/ 183 h 568"/>
                    <a:gd name="T12" fmla="*/ 907 w 982"/>
                    <a:gd name="T13" fmla="*/ 82 h 568"/>
                    <a:gd name="T14" fmla="*/ 978 w 982"/>
                    <a:gd name="T15" fmla="*/ 7 h 568"/>
                    <a:gd name="T16" fmla="*/ 978 w 982"/>
                    <a:gd name="T17" fmla="*/ 123 h 568"/>
                    <a:gd name="T18" fmla="*/ 952 w 982"/>
                    <a:gd name="T19" fmla="*/ 243 h 568"/>
                    <a:gd name="T20" fmla="*/ 891 w 982"/>
                    <a:gd name="T21" fmla="*/ 357 h 568"/>
                    <a:gd name="T22" fmla="*/ 820 w 982"/>
                    <a:gd name="T23" fmla="*/ 438 h 568"/>
                    <a:gd name="T24" fmla="*/ 715 w 982"/>
                    <a:gd name="T25" fmla="*/ 511 h 568"/>
                    <a:gd name="T26" fmla="*/ 580 w 982"/>
                    <a:gd name="T27" fmla="*/ 556 h 568"/>
                    <a:gd name="T28" fmla="*/ 429 w 982"/>
                    <a:gd name="T29" fmla="*/ 562 h 568"/>
                    <a:gd name="T30" fmla="*/ 288 w 982"/>
                    <a:gd name="T31" fmla="*/ 522 h 568"/>
                    <a:gd name="T32" fmla="*/ 174 w 982"/>
                    <a:gd name="T33" fmla="*/ 450 h 568"/>
                    <a:gd name="T34" fmla="*/ 79 w 982"/>
                    <a:gd name="T35" fmla="*/ 342 h 568"/>
                    <a:gd name="T36" fmla="*/ 21 w 982"/>
                    <a:gd name="T37" fmla="*/ 214 h 568"/>
                    <a:gd name="T38" fmla="*/ 0 w 982"/>
                    <a:gd name="T39" fmla="*/ 81 h 568"/>
                    <a:gd name="T40" fmla="*/ 22 w 982"/>
                    <a:gd name="T41" fmla="*/ 106 h 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982" h="568">
                      <a:moveTo>
                        <a:pt x="22" y="106"/>
                      </a:moveTo>
                      <a:cubicBezTo>
                        <a:pt x="39" y="120"/>
                        <a:pt x="60" y="144"/>
                        <a:pt x="100" y="166"/>
                      </a:cubicBezTo>
                      <a:cubicBezTo>
                        <a:pt x="140" y="188"/>
                        <a:pt x="212" y="222"/>
                        <a:pt x="262" y="238"/>
                      </a:cubicBezTo>
                      <a:cubicBezTo>
                        <a:pt x="312" y="254"/>
                        <a:pt x="346" y="261"/>
                        <a:pt x="403" y="262"/>
                      </a:cubicBezTo>
                      <a:cubicBezTo>
                        <a:pt x="460" y="263"/>
                        <a:pt x="546" y="257"/>
                        <a:pt x="607" y="244"/>
                      </a:cubicBezTo>
                      <a:cubicBezTo>
                        <a:pt x="668" y="231"/>
                        <a:pt x="719" y="210"/>
                        <a:pt x="769" y="183"/>
                      </a:cubicBezTo>
                      <a:cubicBezTo>
                        <a:pt x="819" y="156"/>
                        <a:pt x="872" y="111"/>
                        <a:pt x="907" y="82"/>
                      </a:cubicBezTo>
                      <a:cubicBezTo>
                        <a:pt x="942" y="53"/>
                        <a:pt x="966" y="0"/>
                        <a:pt x="978" y="7"/>
                      </a:cubicBezTo>
                      <a:cubicBezTo>
                        <a:pt x="973" y="11"/>
                        <a:pt x="982" y="84"/>
                        <a:pt x="978" y="123"/>
                      </a:cubicBezTo>
                      <a:cubicBezTo>
                        <a:pt x="974" y="162"/>
                        <a:pt x="966" y="204"/>
                        <a:pt x="952" y="243"/>
                      </a:cubicBezTo>
                      <a:cubicBezTo>
                        <a:pt x="938" y="282"/>
                        <a:pt x="913" y="325"/>
                        <a:pt x="891" y="357"/>
                      </a:cubicBezTo>
                      <a:cubicBezTo>
                        <a:pt x="869" y="389"/>
                        <a:pt x="849" y="412"/>
                        <a:pt x="820" y="438"/>
                      </a:cubicBezTo>
                      <a:cubicBezTo>
                        <a:pt x="791" y="464"/>
                        <a:pt x="755" y="491"/>
                        <a:pt x="715" y="511"/>
                      </a:cubicBezTo>
                      <a:cubicBezTo>
                        <a:pt x="675" y="531"/>
                        <a:pt x="628" y="548"/>
                        <a:pt x="580" y="556"/>
                      </a:cubicBezTo>
                      <a:cubicBezTo>
                        <a:pt x="532" y="564"/>
                        <a:pt x="478" y="568"/>
                        <a:pt x="429" y="562"/>
                      </a:cubicBezTo>
                      <a:cubicBezTo>
                        <a:pt x="380" y="556"/>
                        <a:pt x="330" y="541"/>
                        <a:pt x="288" y="522"/>
                      </a:cubicBezTo>
                      <a:cubicBezTo>
                        <a:pt x="246" y="503"/>
                        <a:pt x="209" y="480"/>
                        <a:pt x="174" y="450"/>
                      </a:cubicBezTo>
                      <a:cubicBezTo>
                        <a:pt x="139" y="420"/>
                        <a:pt x="104" y="381"/>
                        <a:pt x="79" y="342"/>
                      </a:cubicBezTo>
                      <a:cubicBezTo>
                        <a:pt x="54" y="303"/>
                        <a:pt x="34" y="257"/>
                        <a:pt x="21" y="214"/>
                      </a:cubicBezTo>
                      <a:cubicBezTo>
                        <a:pt x="8" y="171"/>
                        <a:pt x="0" y="99"/>
                        <a:pt x="0" y="81"/>
                      </a:cubicBezTo>
                      <a:lnTo>
                        <a:pt x="22" y="10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45" name="Freeform 53"/>
                <p:cNvSpPr>
                  <a:spLocks/>
                </p:cNvSpPr>
                <p:nvPr/>
              </p:nvSpPr>
              <p:spPr bwMode="auto">
                <a:xfrm rot="10800000" flipV="1">
                  <a:off x="3992" y="1580"/>
                  <a:ext cx="193" cy="546"/>
                </a:xfrm>
                <a:custGeom>
                  <a:avLst/>
                  <a:gdLst>
                    <a:gd name="T0" fmla="*/ 84 w 252"/>
                    <a:gd name="T1" fmla="*/ 643 h 715"/>
                    <a:gd name="T2" fmla="*/ 24 w 252"/>
                    <a:gd name="T3" fmla="*/ 519 h 715"/>
                    <a:gd name="T4" fmla="*/ 1 w 252"/>
                    <a:gd name="T5" fmla="*/ 351 h 715"/>
                    <a:gd name="T6" fmla="*/ 30 w 252"/>
                    <a:gd name="T7" fmla="*/ 205 h 715"/>
                    <a:gd name="T8" fmla="*/ 100 w 252"/>
                    <a:gd name="T9" fmla="*/ 73 h 715"/>
                    <a:gd name="T10" fmla="*/ 166 w 252"/>
                    <a:gd name="T11" fmla="*/ 4 h 715"/>
                    <a:gd name="T12" fmla="*/ 225 w 252"/>
                    <a:gd name="T13" fmla="*/ 171 h 715"/>
                    <a:gd name="T14" fmla="*/ 249 w 252"/>
                    <a:gd name="T15" fmla="*/ 337 h 715"/>
                    <a:gd name="T16" fmla="*/ 241 w 252"/>
                    <a:gd name="T17" fmla="*/ 514 h 715"/>
                    <a:gd name="T18" fmla="*/ 199 w 252"/>
                    <a:gd name="T19" fmla="*/ 636 h 715"/>
                    <a:gd name="T20" fmla="*/ 142 w 252"/>
                    <a:gd name="T21" fmla="*/ 712 h 715"/>
                    <a:gd name="T22" fmla="*/ 84 w 252"/>
                    <a:gd name="T23" fmla="*/ 643 h 7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46" name="Freeform 54"/>
                <p:cNvSpPr>
                  <a:spLocks/>
                </p:cNvSpPr>
                <p:nvPr/>
              </p:nvSpPr>
              <p:spPr bwMode="auto">
                <a:xfrm>
                  <a:off x="3974" y="1576"/>
                  <a:ext cx="87" cy="556"/>
                </a:xfrm>
                <a:custGeom>
                  <a:avLst/>
                  <a:gdLst>
                    <a:gd name="T0" fmla="*/ 90 w 114"/>
                    <a:gd name="T1" fmla="*/ 621 h 728"/>
                    <a:gd name="T2" fmla="*/ 84 w 114"/>
                    <a:gd name="T3" fmla="*/ 540 h 728"/>
                    <a:gd name="T4" fmla="*/ 78 w 114"/>
                    <a:gd name="T5" fmla="*/ 426 h 728"/>
                    <a:gd name="T6" fmla="*/ 81 w 114"/>
                    <a:gd name="T7" fmla="*/ 291 h 728"/>
                    <a:gd name="T8" fmla="*/ 84 w 114"/>
                    <a:gd name="T9" fmla="*/ 138 h 728"/>
                    <a:gd name="T10" fmla="*/ 86 w 114"/>
                    <a:gd name="T11" fmla="*/ 6 h 728"/>
                    <a:gd name="T12" fmla="*/ 27 w 114"/>
                    <a:gd name="T13" fmla="*/ 173 h 728"/>
                    <a:gd name="T14" fmla="*/ 3 w 114"/>
                    <a:gd name="T15" fmla="*/ 339 h 728"/>
                    <a:gd name="T16" fmla="*/ 11 w 114"/>
                    <a:gd name="T17" fmla="*/ 516 h 728"/>
                    <a:gd name="T18" fmla="*/ 52 w 114"/>
                    <a:gd name="T19" fmla="*/ 643 h 728"/>
                    <a:gd name="T20" fmla="*/ 114 w 114"/>
                    <a:gd name="T21" fmla="*/ 724 h 728"/>
                    <a:gd name="T22" fmla="*/ 90 w 114"/>
                    <a:gd name="T23" fmla="*/ 621 h 7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4" h="728">
                      <a:moveTo>
                        <a:pt x="90" y="621"/>
                      </a:moveTo>
                      <a:cubicBezTo>
                        <a:pt x="86" y="592"/>
                        <a:pt x="86" y="572"/>
                        <a:pt x="84" y="540"/>
                      </a:cubicBezTo>
                      <a:cubicBezTo>
                        <a:pt x="82" y="508"/>
                        <a:pt x="78" y="467"/>
                        <a:pt x="78" y="426"/>
                      </a:cubicBezTo>
                      <a:cubicBezTo>
                        <a:pt x="78" y="385"/>
                        <a:pt x="80" y="339"/>
                        <a:pt x="81" y="291"/>
                      </a:cubicBezTo>
                      <a:cubicBezTo>
                        <a:pt x="82" y="243"/>
                        <a:pt x="83" y="185"/>
                        <a:pt x="84" y="138"/>
                      </a:cubicBezTo>
                      <a:cubicBezTo>
                        <a:pt x="85" y="91"/>
                        <a:pt x="95" y="0"/>
                        <a:pt x="86" y="6"/>
                      </a:cubicBezTo>
                      <a:cubicBezTo>
                        <a:pt x="54" y="59"/>
                        <a:pt x="40" y="122"/>
                        <a:pt x="27" y="173"/>
                      </a:cubicBezTo>
                      <a:cubicBezTo>
                        <a:pt x="13" y="228"/>
                        <a:pt x="6" y="282"/>
                        <a:pt x="3" y="339"/>
                      </a:cubicBezTo>
                      <a:cubicBezTo>
                        <a:pt x="0" y="396"/>
                        <a:pt x="3" y="465"/>
                        <a:pt x="11" y="516"/>
                      </a:cubicBezTo>
                      <a:cubicBezTo>
                        <a:pt x="19" y="567"/>
                        <a:pt x="35" y="608"/>
                        <a:pt x="52" y="643"/>
                      </a:cubicBezTo>
                      <a:cubicBezTo>
                        <a:pt x="69" y="678"/>
                        <a:pt x="108" y="728"/>
                        <a:pt x="114" y="724"/>
                      </a:cubicBezTo>
                      <a:cubicBezTo>
                        <a:pt x="114" y="723"/>
                        <a:pt x="95" y="642"/>
                        <a:pt x="90" y="621"/>
                      </a:cubicBezTo>
                      <a:close/>
                    </a:path>
                  </a:pathLst>
                </a:custGeom>
                <a:solidFill>
                  <a:schemeClr val="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bg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47" name="Freeform 55"/>
                <p:cNvSpPr>
                  <a:spLocks/>
                </p:cNvSpPr>
                <p:nvPr/>
              </p:nvSpPr>
              <p:spPr bwMode="auto">
                <a:xfrm>
                  <a:off x="3435" y="1872"/>
                  <a:ext cx="603" cy="136"/>
                </a:xfrm>
                <a:custGeom>
                  <a:avLst/>
                  <a:gdLst>
                    <a:gd name="T0" fmla="*/ 0 w 790"/>
                    <a:gd name="T1" fmla="*/ 0 h 179"/>
                    <a:gd name="T2" fmla="*/ 101 w 790"/>
                    <a:gd name="T3" fmla="*/ 82 h 179"/>
                    <a:gd name="T4" fmla="*/ 263 w 790"/>
                    <a:gd name="T5" fmla="*/ 154 h 179"/>
                    <a:gd name="T6" fmla="*/ 404 w 790"/>
                    <a:gd name="T7" fmla="*/ 178 h 179"/>
                    <a:gd name="T8" fmla="*/ 608 w 790"/>
                    <a:gd name="T9" fmla="*/ 160 h 179"/>
                    <a:gd name="T10" fmla="*/ 714 w 790"/>
                    <a:gd name="T11" fmla="*/ 123 h 179"/>
                    <a:gd name="T12" fmla="*/ 768 w 790"/>
                    <a:gd name="T13" fmla="*/ 60 h 179"/>
                    <a:gd name="T14" fmla="*/ 790 w 790"/>
                    <a:gd name="T15" fmla="*/ 42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90" h="179">
                      <a:moveTo>
                        <a:pt x="0" y="0"/>
                      </a:moveTo>
                      <a:cubicBezTo>
                        <a:pt x="17" y="14"/>
                        <a:pt x="57" y="56"/>
                        <a:pt x="101" y="82"/>
                      </a:cubicBezTo>
                      <a:cubicBezTo>
                        <a:pt x="145" y="108"/>
                        <a:pt x="213" y="138"/>
                        <a:pt x="263" y="154"/>
                      </a:cubicBezTo>
                      <a:cubicBezTo>
                        <a:pt x="313" y="170"/>
                        <a:pt x="347" y="177"/>
                        <a:pt x="404" y="178"/>
                      </a:cubicBezTo>
                      <a:cubicBezTo>
                        <a:pt x="461" y="179"/>
                        <a:pt x="556" y="169"/>
                        <a:pt x="608" y="160"/>
                      </a:cubicBezTo>
                      <a:cubicBezTo>
                        <a:pt x="660" y="151"/>
                        <a:pt x="687" y="140"/>
                        <a:pt x="714" y="123"/>
                      </a:cubicBezTo>
                      <a:cubicBezTo>
                        <a:pt x="741" y="106"/>
                        <a:pt x="755" y="73"/>
                        <a:pt x="768" y="60"/>
                      </a:cubicBezTo>
                      <a:cubicBezTo>
                        <a:pt x="781" y="47"/>
                        <a:pt x="785" y="46"/>
                        <a:pt x="790" y="4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493048" name="Line 56"/>
              <p:cNvSpPr>
                <a:spLocks noChangeShapeType="1"/>
              </p:cNvSpPr>
              <p:nvPr/>
            </p:nvSpPr>
            <p:spPr bwMode="auto">
              <a:xfrm rot="467865" flipH="1">
                <a:off x="1119" y="1645"/>
                <a:ext cx="156" cy="25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49" name="Line 57"/>
              <p:cNvSpPr>
                <a:spLocks noChangeShapeType="1"/>
              </p:cNvSpPr>
              <p:nvPr/>
            </p:nvSpPr>
            <p:spPr bwMode="auto">
              <a:xfrm rot="467865">
                <a:off x="1086" y="1981"/>
                <a:ext cx="8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50" name="Freeform 58"/>
              <p:cNvSpPr>
                <a:spLocks/>
              </p:cNvSpPr>
              <p:nvPr/>
            </p:nvSpPr>
            <p:spPr bwMode="auto">
              <a:xfrm rot="467865">
                <a:off x="985" y="2257"/>
                <a:ext cx="874" cy="2"/>
              </a:xfrm>
              <a:custGeom>
                <a:avLst/>
                <a:gdLst>
                  <a:gd name="T0" fmla="*/ 0 w 1266"/>
                  <a:gd name="T1" fmla="*/ 3 h 3"/>
                  <a:gd name="T2" fmla="*/ 1266 w 126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66" h="3">
                    <a:moveTo>
                      <a:pt x="0" y="3"/>
                    </a:moveTo>
                    <a:lnTo>
                      <a:pt x="1266" y="0"/>
                    </a:ln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51" name="Line 59"/>
              <p:cNvSpPr>
                <a:spLocks noChangeShapeType="1"/>
              </p:cNvSpPr>
              <p:nvPr/>
            </p:nvSpPr>
            <p:spPr bwMode="auto">
              <a:xfrm rot="467865">
                <a:off x="1057" y="2125"/>
                <a:ext cx="92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52" name="Line 60"/>
              <p:cNvSpPr>
                <a:spLocks noChangeShapeType="1"/>
              </p:cNvSpPr>
              <p:nvPr/>
            </p:nvSpPr>
            <p:spPr bwMode="auto">
              <a:xfrm rot="467865" flipH="1">
                <a:off x="946" y="1915"/>
                <a:ext cx="294" cy="48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53" name="Line 61"/>
              <p:cNvSpPr>
                <a:spLocks noChangeShapeType="1"/>
              </p:cNvSpPr>
              <p:nvPr/>
            </p:nvSpPr>
            <p:spPr bwMode="auto">
              <a:xfrm rot="467865" flipH="1">
                <a:off x="736" y="2197"/>
                <a:ext cx="96" cy="15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54" name="Line 62"/>
              <p:cNvSpPr>
                <a:spLocks noChangeShapeType="1"/>
              </p:cNvSpPr>
              <p:nvPr/>
            </p:nvSpPr>
            <p:spPr bwMode="auto">
              <a:xfrm rot="467865" flipH="1">
                <a:off x="545" y="2138"/>
                <a:ext cx="114" cy="18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55" name="Line 63"/>
              <p:cNvSpPr>
                <a:spLocks noChangeShapeType="1"/>
              </p:cNvSpPr>
              <p:nvPr/>
            </p:nvSpPr>
            <p:spPr bwMode="auto">
              <a:xfrm rot="467865">
                <a:off x="350" y="2391"/>
                <a:ext cx="137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56" name="Freeform 64"/>
              <p:cNvSpPr>
                <a:spLocks/>
              </p:cNvSpPr>
              <p:nvPr/>
            </p:nvSpPr>
            <p:spPr bwMode="auto">
              <a:xfrm rot="467865">
                <a:off x="564" y="2188"/>
                <a:ext cx="246" cy="234"/>
              </a:xfrm>
              <a:custGeom>
                <a:avLst/>
                <a:gdLst>
                  <a:gd name="T0" fmla="*/ 430 w 720"/>
                  <a:gd name="T1" fmla="*/ 0 h 622"/>
                  <a:gd name="T2" fmla="*/ 177 w 720"/>
                  <a:gd name="T3" fmla="*/ 379 h 622"/>
                  <a:gd name="T4" fmla="*/ 0 w 720"/>
                  <a:gd name="T5" fmla="*/ 379 h 622"/>
                  <a:gd name="T6" fmla="*/ 168 w 720"/>
                  <a:gd name="T7" fmla="*/ 622 h 622"/>
                  <a:gd name="T8" fmla="*/ 631 w 720"/>
                  <a:gd name="T9" fmla="*/ 379 h 622"/>
                  <a:gd name="T10" fmla="*/ 465 w 720"/>
                  <a:gd name="T11" fmla="*/ 382 h 622"/>
                  <a:gd name="T12" fmla="*/ 720 w 720"/>
                  <a:gd name="T13" fmla="*/ 0 h 622"/>
                  <a:gd name="T14" fmla="*/ 430 w 720"/>
                  <a:gd name="T15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grpSp>
            <p:nvGrpSpPr>
              <p:cNvPr id="1493057" name="Group 65"/>
              <p:cNvGrpSpPr>
                <a:grpSpLocks/>
              </p:cNvGrpSpPr>
              <p:nvPr/>
            </p:nvGrpSpPr>
            <p:grpSpPr bwMode="auto">
              <a:xfrm rot="467865">
                <a:off x="1109" y="1527"/>
                <a:ext cx="808" cy="258"/>
                <a:chOff x="4074" y="2980"/>
                <a:chExt cx="1170" cy="341"/>
              </a:xfrm>
            </p:grpSpPr>
            <p:sp>
              <p:nvSpPr>
                <p:cNvPr id="1493058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4703" y="3046"/>
                  <a:ext cx="71" cy="10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59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4831" y="2980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60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4912" y="3148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61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4912" y="3268"/>
                  <a:ext cx="332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62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4189" y="3007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63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4096" y="3161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64" name="Line 72"/>
                <p:cNvSpPr>
                  <a:spLocks noChangeShapeType="1"/>
                </p:cNvSpPr>
                <p:nvPr/>
              </p:nvSpPr>
              <p:spPr bwMode="auto">
                <a:xfrm flipH="1" flipV="1">
                  <a:off x="4074" y="3316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65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4338" y="3264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66" name="Line 74"/>
                <p:cNvSpPr>
                  <a:spLocks noChangeShapeType="1"/>
                </p:cNvSpPr>
                <p:nvPr/>
              </p:nvSpPr>
              <p:spPr bwMode="auto">
                <a:xfrm flipH="1" flipV="1">
                  <a:off x="4361" y="3139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67" name="Line 75"/>
                <p:cNvSpPr>
                  <a:spLocks noChangeShapeType="1"/>
                </p:cNvSpPr>
                <p:nvPr/>
              </p:nvSpPr>
              <p:spPr bwMode="auto">
                <a:xfrm flipH="1" flipV="1">
                  <a:off x="4544" y="3069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68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4774" y="3131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69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63" y="3237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70" name="Line 78"/>
                <p:cNvSpPr>
                  <a:spLocks noChangeShapeType="1"/>
                </p:cNvSpPr>
                <p:nvPr/>
              </p:nvSpPr>
              <p:spPr bwMode="auto">
                <a:xfrm flipH="1" flipV="1">
                  <a:off x="4512" y="3215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1493071" name="Group 79"/>
              <p:cNvGrpSpPr>
                <a:grpSpLocks/>
              </p:cNvGrpSpPr>
              <p:nvPr/>
            </p:nvGrpSpPr>
            <p:grpSpPr bwMode="auto">
              <a:xfrm rot="467865">
                <a:off x="1077" y="1855"/>
                <a:ext cx="777" cy="259"/>
                <a:chOff x="3886" y="3532"/>
                <a:chExt cx="1125" cy="341"/>
              </a:xfrm>
            </p:grpSpPr>
            <p:sp>
              <p:nvSpPr>
                <p:cNvPr id="1493072" name="Line 80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302" y="3667"/>
                  <a:ext cx="76" cy="13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73" name="Line 81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071" y="3718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74" name="Line 82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886" y="3630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75" name="Line 83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955" y="3564"/>
                  <a:ext cx="219" cy="1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76" name="Line 84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99" y="3723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77" name="Line 85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666" y="3617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78" name="Line 86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724" y="3532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79" name="Line 87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2" y="3568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80" name="Line 88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1" y="3661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81" name="Line 89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74" y="3705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82" name="Line 90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86" y="3679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83" name="Line 91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17" y="3603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84" name="Line 92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58" y="3603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493085" name="Line 93"/>
              <p:cNvSpPr>
                <a:spLocks noChangeShapeType="1"/>
              </p:cNvSpPr>
              <p:nvPr/>
            </p:nvSpPr>
            <p:spPr bwMode="auto">
              <a:xfrm rot="467865">
                <a:off x="466" y="2143"/>
                <a:ext cx="2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86" name="Line 94"/>
              <p:cNvSpPr>
                <a:spLocks noChangeShapeType="1"/>
              </p:cNvSpPr>
              <p:nvPr/>
            </p:nvSpPr>
            <p:spPr bwMode="auto">
              <a:xfrm rot="467865">
                <a:off x="2332" y="1514"/>
                <a:ext cx="1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493087" name="Line 95"/>
              <p:cNvSpPr>
                <a:spLocks noChangeShapeType="1"/>
              </p:cNvSpPr>
              <p:nvPr/>
            </p:nvSpPr>
            <p:spPr bwMode="auto">
              <a:xfrm rot="467865" flipH="1">
                <a:off x="2437" y="1225"/>
                <a:ext cx="70" cy="11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493088" name="Group 96"/>
              <p:cNvGrpSpPr>
                <a:grpSpLocks/>
              </p:cNvGrpSpPr>
              <p:nvPr/>
            </p:nvGrpSpPr>
            <p:grpSpPr bwMode="auto">
              <a:xfrm>
                <a:off x="1520" y="2112"/>
                <a:ext cx="608" cy="612"/>
                <a:chOff x="1520" y="2112"/>
                <a:chExt cx="608" cy="612"/>
              </a:xfrm>
            </p:grpSpPr>
            <p:sp>
              <p:nvSpPr>
                <p:cNvPr id="1493089" name="Line 97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722" y="2167"/>
                  <a:ext cx="198" cy="33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90" name="Line 98"/>
                <p:cNvSpPr>
                  <a:spLocks noChangeShapeType="1"/>
                </p:cNvSpPr>
                <p:nvPr/>
              </p:nvSpPr>
              <p:spPr bwMode="auto">
                <a:xfrm rot="467865">
                  <a:off x="1679" y="2497"/>
                  <a:ext cx="336" cy="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91" name="Line 99"/>
                <p:cNvSpPr>
                  <a:spLocks noChangeShapeType="1"/>
                </p:cNvSpPr>
                <p:nvPr/>
              </p:nvSpPr>
              <p:spPr bwMode="auto">
                <a:xfrm rot="16667865" flipH="1">
                  <a:off x="1516" y="2294"/>
                  <a:ext cx="384" cy="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493092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1728" y="2495"/>
                  <a:ext cx="192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311" tIns="45658" rIns="91311" bIns="45658"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sz="1600" b="1">
                      <a:latin typeface="Helvetica" pitchFamily="34" charset="0"/>
                    </a:rPr>
                    <a:t>x</a:t>
                  </a:r>
                </a:p>
              </p:txBody>
            </p:sp>
            <p:sp>
              <p:nvSpPr>
                <p:cNvPr id="1493093" name="Text Box 101"/>
                <p:cNvSpPr txBox="1">
                  <a:spLocks noChangeArrowheads="1"/>
                </p:cNvSpPr>
                <p:nvPr/>
              </p:nvSpPr>
              <p:spPr bwMode="auto">
                <a:xfrm>
                  <a:off x="1520" y="2256"/>
                  <a:ext cx="191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311" tIns="45658" rIns="91311" bIns="45658"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sz="1600" b="1">
                      <a:latin typeface="Helvetica" pitchFamily="34" charset="0"/>
                    </a:rPr>
                    <a:t>y</a:t>
                  </a:r>
                </a:p>
              </p:txBody>
            </p:sp>
            <p:sp>
              <p:nvSpPr>
                <p:cNvPr id="1493094" name="Text Box 102"/>
                <p:cNvSpPr txBox="1">
                  <a:spLocks noChangeArrowheads="1"/>
                </p:cNvSpPr>
                <p:nvPr/>
              </p:nvSpPr>
              <p:spPr bwMode="auto">
                <a:xfrm>
                  <a:off x="1937" y="2160"/>
                  <a:ext cx="191" cy="2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1311" tIns="45658" rIns="91311" bIns="45658">
                  <a:spAutoFit/>
                </a:bodyPr>
                <a:lstStyle/>
                <a:p>
                  <a:pPr eaLnBrk="0" hangingPunct="0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en-US" sz="1600" b="1">
                      <a:latin typeface="Helvetica" pitchFamily="34" charset="0"/>
                    </a:rPr>
                    <a:t>z</a:t>
                  </a: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258" name="Rectangle 2"/>
          <p:cNvSpPr>
            <a:spLocks noChangeArrowheads="1"/>
          </p:cNvSpPr>
          <p:nvPr/>
        </p:nvSpPr>
        <p:spPr bwMode="auto">
          <a:xfrm>
            <a:off x="5868988" y="2997200"/>
            <a:ext cx="1674812" cy="4572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R</a:t>
            </a:r>
            <a:r>
              <a:rPr lang="en-US" baseline="-25000">
                <a:solidFill>
                  <a:srgbClr val="CC0000"/>
                </a:solidFill>
              </a:rPr>
              <a:t>AA</a:t>
            </a:r>
            <a:r>
              <a:rPr lang="en-US">
                <a:solidFill>
                  <a:srgbClr val="CC0000"/>
                </a:solidFill>
              </a:rPr>
              <a:t> ~ </a:t>
            </a:r>
            <a:r>
              <a:rPr lang="en-US" sz="2400">
                <a:solidFill>
                  <a:srgbClr val="CC0000"/>
                </a:solidFill>
              </a:rPr>
              <a:t>0.052</a:t>
            </a:r>
          </a:p>
        </p:txBody>
      </p:sp>
      <p:sp>
        <p:nvSpPr>
          <p:cNvPr id="1504259" name="Text Box 3"/>
          <p:cNvSpPr txBox="1">
            <a:spLocks noChangeArrowheads="1"/>
          </p:cNvSpPr>
          <p:nvPr/>
        </p:nvSpPr>
        <p:spPr bwMode="auto">
          <a:xfrm>
            <a:off x="5867400" y="3579813"/>
            <a:ext cx="2314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de-DE">
                <a:solidFill>
                  <a:schemeClr val="accent2"/>
                </a:solidFill>
              </a:rPr>
              <a:t>cf. S. Wicks et al.</a:t>
            </a:r>
          </a:p>
          <a:p>
            <a:r>
              <a:rPr lang="de-DE">
                <a:solidFill>
                  <a:schemeClr val="accent2"/>
                </a:solidFill>
              </a:rPr>
              <a:t>Nucl.Phys.A784, 426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504260" name="Rectangle 4"/>
          <p:cNvSpPr>
            <a:spLocks noChangeArrowheads="1"/>
          </p:cNvSpPr>
          <p:nvPr/>
        </p:nvSpPr>
        <p:spPr bwMode="auto">
          <a:xfrm>
            <a:off x="2390775" y="5445125"/>
            <a:ext cx="3114675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b="1"/>
              <a:t>nuclear modification factor</a:t>
            </a:r>
          </a:p>
          <a:p>
            <a:r>
              <a:rPr lang="en-US" sz="1600"/>
              <a:t>central (</a:t>
            </a:r>
            <a:r>
              <a:rPr lang="en-US" sz="1600" i="1"/>
              <a:t>b=0</a:t>
            </a:r>
            <a:r>
              <a:rPr lang="en-US" sz="1600"/>
              <a:t> fm) Au-Au </a:t>
            </a:r>
          </a:p>
          <a:p>
            <a:r>
              <a:rPr lang="en-US" sz="1600"/>
              <a:t>at 200 AGeV</a:t>
            </a:r>
          </a:p>
        </p:txBody>
      </p:sp>
      <p:sp>
        <p:nvSpPr>
          <p:cNvPr id="1504261" name="Text Box 5"/>
          <p:cNvSpPr txBox="1">
            <a:spLocks noChangeArrowheads="1"/>
          </p:cNvSpPr>
          <p:nvPr/>
        </p:nvSpPr>
        <p:spPr bwMode="auto">
          <a:xfrm>
            <a:off x="34925" y="5840413"/>
            <a:ext cx="1914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en-US" sz="2000"/>
              <a:t>O. Fochler et al</a:t>
            </a:r>
          </a:p>
        </p:txBody>
      </p:sp>
      <p:sp>
        <p:nvSpPr>
          <p:cNvPr id="1504262" name="Rectangle 6"/>
          <p:cNvSpPr>
            <a:spLocks noChangeArrowheads="1"/>
          </p:cNvSpPr>
          <p:nvPr/>
        </p:nvSpPr>
        <p:spPr bwMode="auto">
          <a:xfrm>
            <a:off x="746125" y="115888"/>
            <a:ext cx="39703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 anchor="ctr"/>
          <a:lstStyle/>
          <a:p>
            <a:r>
              <a:rPr lang="en-US" sz="3600"/>
              <a:t>Quenching of jets</a:t>
            </a:r>
          </a:p>
        </p:txBody>
      </p:sp>
      <p:pic>
        <p:nvPicPr>
          <p:cNvPr id="1504263" name="Picture 7" descr="fig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333375"/>
            <a:ext cx="2879725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4264" name="Text Box 8"/>
          <p:cNvSpPr txBox="1">
            <a:spLocks noChangeArrowheads="1"/>
          </p:cNvSpPr>
          <p:nvPr/>
        </p:nvSpPr>
        <p:spPr bwMode="auto">
          <a:xfrm>
            <a:off x="881063" y="909638"/>
            <a:ext cx="50593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271" tIns="45638" rIns="91271" bIns="45638"/>
          <a:lstStyle/>
          <a:p>
            <a:r>
              <a:rPr lang="en-US" sz="2000">
                <a:solidFill>
                  <a:srgbClr val="CC0000"/>
                </a:solidFill>
              </a:rPr>
              <a:t>first realistic 3d results with BAMPS</a:t>
            </a:r>
          </a:p>
        </p:txBody>
      </p:sp>
      <p:sp>
        <p:nvSpPr>
          <p:cNvPr id="1504265" name="Rectangle 9"/>
          <p:cNvSpPr>
            <a:spLocks noChangeArrowheads="1"/>
          </p:cNvSpPr>
          <p:nvPr/>
        </p:nvSpPr>
        <p:spPr bwMode="auto">
          <a:xfrm>
            <a:off x="34925" y="6230938"/>
            <a:ext cx="2505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71" tIns="45638" rIns="91271" bIns="45638">
            <a:spAutoFit/>
          </a:bodyPr>
          <a:lstStyle/>
          <a:p>
            <a:r>
              <a:rPr lang="en-US" b="1"/>
              <a:t>PRL102:202301:2009 </a:t>
            </a:r>
          </a:p>
        </p:txBody>
      </p:sp>
      <p:pic>
        <p:nvPicPr>
          <p:cNvPr id="1504266" name="Picture 10" descr="RAA_compare_wicks_ex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5689600" cy="39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7090" name="Picture 2" descr="Folie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7500"/>
            <a:ext cx="864235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2"/>
  <p:tag name="DEFAULTWIDTH" val="440"/>
  <p:tag name="DEFAULTHEIGHT" val="28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\sim \alpha_s^2(t)$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\sim \alpha_s(k_\perp)$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 &#10;\usepackage{amsmath}&#10;\newcommand{\la}{\langle}&#10;\newcommand{\ra}{\rangle}&#10;\begin{document}&#10;\begin{equation*}&#10;\gamma = \gamma^{'}\gamma^{''}(1+\vec{\beta^{'}}\vec{\beta^{''}})&#10;= \frac{\cosh y}{\sqrt{1-\beta^{'2}}}\left(1+\beta^{'} \tanh y \cos \Theta \right)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780"/>
  <p:tag name="BOXHEIGHT" val="572"/>
  <p:tag name="BOXFONT" val="12"/>
  <p:tag name="BOXWRAP" val="Falsch"/>
  <p:tag name="WORKAROUNDTRANSPARENCYBUG" val="Falsch"/>
  <p:tag name="ALLOWFONTSUBSTITUTION" val="Falsch"/>
  <p:tag name="BITMAPFORMAT" val="pngmono"/>
  <p:tag name="ORIGWIDTH" val="492"/>
  <p:tag name="PICTUREFILESIZE" val="312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 &#10;\usepackage{amsmath}&#10;\newcommand{\la}{\langle}&#10;\newcommand{\ra}{\rangle}&#10;\begin{document}&#10;\begin{equation*}&#10;\Theta(\lambda - \tau) \rightarrow \Theta\left(k_{\bot}-\frac{\gamma}{\lambda}\right)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780"/>
  <p:tag name="BOXHEIGHT" val="572"/>
  <p:tag name="BOXFONT" val="12"/>
  <p:tag name="BOXWRAP" val="Falsch"/>
  <p:tag name="WORKAROUNDTRANSPARENCYBUG" val="Falsch"/>
  <p:tag name="ALLOWFONTSUBSTITUTION" val="Falsch"/>
  <p:tag name="BITMAPFORMAT" val="pngmono"/>
  <p:tag name="ORIGWIDTH" val="230"/>
  <p:tag name="PICTUREFILESIZE" val="1274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 &#10;\usepackage{amsmath}&#10;\newcommand{\la}{\langle}&#10;\newcommand{\ra}{\rangle}&#10;\begin{document}&#10;\begin{equation*}&#10;\beta^{''} = \tanh y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780"/>
  <p:tag name="BOXHEIGHT" val="572"/>
  <p:tag name="BOXFONT" val="12"/>
  <p:tag name="BOXWRAP" val="Falsch"/>
  <p:tag name="WORKAROUNDTRANSPARENCYBUG" val="Falsch"/>
  <p:tag name="ALLOWFONTSUBSTITUTION" val="Falsch"/>
  <p:tag name="BITMAPFORMAT" val="pngmono"/>
  <p:tag name="ORIGWIDTH" val="112"/>
  <p:tag name="PICTUREFILESIZE" val="509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 &#10;\usepackage{amsmath}&#10;\newcommand{\la}{\langle}&#10;\newcommand{\ra}{\rangle}&#10;\begin{document}&#10;\begin{equation*}&#10;\vec{\beta^{''}}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780"/>
  <p:tag name="BOXHEIGHT" val="572"/>
  <p:tag name="BOXFONT" val="12"/>
  <p:tag name="BOXWRAP" val="Falsch"/>
  <p:tag name="WORKAROUNDTRANSPARENCYBUG" val="Falsch"/>
  <p:tag name="ALLOWFONTSUBSTITUTION" val="Falsch"/>
  <p:tag name="BITMAPFORMAT" val="pngmono"/>
  <p:tag name="ORIGWIDTH" val="21"/>
  <p:tag name="PICTUREFILESIZE" val="19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 &#10;\usepackage{amsmath}&#10;\newcommand{\la}{\langle}&#10;\newcommand{\ra}{\rangle}&#10;\begin{document}&#10;\begin{equation*}&#10;\lambda = 1/&lt;n\sigma&gt;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780"/>
  <p:tag name="BOXHEIGHT" val="572"/>
  <p:tag name="BOXFONT" val="12"/>
  <p:tag name="BOXWRAP" val="Falsch"/>
  <p:tag name="WORKAROUNDTRANSPARENCYBUG" val="Falsch"/>
  <p:tag name="ALLOWFONTSUBSTITUTION" val="Falsch"/>
  <p:tag name="BITMAPFORMAT" val="pngmono"/>
  <p:tag name="ORIGWIDTH" val="140"/>
  <p:tag name="PICTUREFILESIZE" val="55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 &#10;\usepackage{amsmath}&#10;\newcommand{\la}{\langle}&#10;\newcommand{\ra}{\rangle}&#10;\begin{document}&#10;\begin{equation*}&#10;\vec{\beta^{'}}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780"/>
  <p:tag name="BOXHEIGHT" val="572"/>
  <p:tag name="BOXFONT" val="12"/>
  <p:tag name="BOXWRAP" val="Falsch"/>
  <p:tag name="WORKAROUNDTRANSPARENCYBUG" val="Falsch"/>
  <p:tag name="ALLOWFONTSUBSTITUTION" val="Falsch"/>
  <p:tag name="BITMAPFORMAT" val="pngmono"/>
  <p:tag name="ORIGWIDTH" val="17"/>
  <p:tag name="PICTUREFILESIZE" val="170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 &#10;\usepackage{amsmath}&#10;\newcommand{\la}{\langle}&#10;\newcommand{\ra}{\rangle}&#10;\begin{document}&#10;\begin{equation*}&#10;\left|M_{gg\rightarrow ggg}\right|^{2} \rightarrow&#10;\left|M_{gg\rightarrow ggg}\right|^{2} \Theta\left(\lambda - \tau\right)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780"/>
  <p:tag name="BOXHEIGHT" val="572"/>
  <p:tag name="BOXFONT" val="12"/>
  <p:tag name="BOXWRAP" val="Falsch"/>
  <p:tag name="WORKAROUNDTRANSPARENCYBUG" val="Falsch"/>
  <p:tag name="ALLOWFONTSUBSTITUTION" val="Falsch"/>
  <p:tag name="BITMAPFORMAT" val="pngmono"/>
  <p:tag name="ORIGWIDTH" val="336"/>
  <p:tag name="PICTUREFILESIZE" val="1739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 &#10;\usepackage{amsmath}&#10;\newcommand{\la}{\langle}&#10;\newcommand{\ra}{\rangle}&#10;\begin{document}&#10;\begin{equation*}&#10;\vec{\beta}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780"/>
  <p:tag name="BOXHEIGHT" val="560"/>
  <p:tag name="BOXFONT" val="12"/>
  <p:tag name="BOXWRAP" val="Falsch"/>
  <p:tag name="WORKAROUNDTRANSPARENCYBUG" val="Falsch"/>
  <p:tag name="ALLOWFONTSUBSTITUTION" val="Falsch"/>
  <p:tag name="BITMAPFORMAT" val="pngmono"/>
  <p:tag name="ORIGWIDTH" val="14"/>
  <p:tag name="PICTUREFILESIZE" val="14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align*}&#10;g+g &amp;\rightarrow Q +\bar{Q} \nonumber\\&#10; Q+ \bar{Q} &amp;\rightarrow g+g \nonumber\\ &#10;g+Q &amp;\rightarrow g+Q \nonumber\\&#10; g+\bar{Q} &amp;\rightarrow g+\bar{Q} \nonumber\\&#10; g+ J/\psi &amp;\rightarrow c+\bar{c} \nonumber\\&#10;c+\bar{c}&amp;\rightarrow g+ J/\psi &#10;\end{align*}&#10;\end{document}"/>
  <p:tag name="IGUANATEXSIZE" val="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 &#10;\usepackage{amsmath}&#10;\newcommand{\la}{\langle}&#10;\newcommand{\ra}{\rangle}&#10;\begin{document}&#10;\begin{equation*}&#10;\vec{\beta}&#10;\end{equation*}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780"/>
  <p:tag name="BOXHEIGHT" val="572"/>
  <p:tag name="BOXFONT" val="12"/>
  <p:tag name="BOXWRAP" val="Falsch"/>
  <p:tag name="WORKAROUNDTRANSPARENCYBUG" val="Falsch"/>
  <p:tag name="ALLOWFONTSUBSTITUTION" val="Falsch"/>
  <p:tag name="BITMAPFORMAT" val="pngmono"/>
  <p:tag name="ORIGWIDTH" val="14"/>
  <p:tag name="PICTUREFILESIZE" val="14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align*}&#10;g+Q &amp;\rightarrow g+Q \nonumber\\&#10; g+\bar{Q} &amp;\rightarrow g+\bar{Q} \nonumber&#10;\end{align*}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align*}&#10;\kappa&#10;\end{align*}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align*}&#10;\kappa =\frac{1}{2e}\approx 0.184 \approx 0.2&#10;\end{align*}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align*}&#10;  \frac{1}{t} \rightarrow \frac{1}{t- \kappa  \, m_D^2 }&#10;\end{align*}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align*}&#10; {\left|\overline{\mathcal{M}}_{qQ \rightarrow qQg}\right|}^2 &#10; &amp;=12 g^2 ( 1 - x)^2 \,   &#10; \left|\overline{\mathcal{M}}_0^{qQ}\right|^2&#10; \left[ \frac{ {\bf k}_\perp}{k_\perp^2+x^2M^2} +  \frac{ {\bf q}_\perp - {\bf k}_\perp}{({\bf q}_\perp - {\bf k}_\perp)^2+x^2M^2} \right]^2\end{align*}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align*}&#10;{\left|\overline{\mathcal{M}}\right|}^2 = - 16 \sum_{i,j=1}^5 C_{ij} \frac{N_{ij} }{D_{ij} } \nonumber&#10;\end{align*}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align*}&#10; {\left|\overline{\mathcal{M}}_{qQ \rightarrow qQg}\right|}^2 &#10; &amp;=12 g^2 ( 1 - \bar{x})^2 \,   &#10; \left|\overline{\mathcal{M}}_0^{qQ}\right|^2&#10; \left[ \frac{ {\bf k}_\perp}{k_\perp^2+x^2M^2} +  \frac{ {\bf q}_\perp - {\bf k}_\perp}{({\bf q}_\perp - {\bf k}_\perp)^2+x^2M^2} \right]^2\end{align*}&#10;\end{document}"/>
  <p:tag name="IGUANATEXSIZE" val="20"/>
</p:tagLst>
</file>

<file path=ppt/theme/theme1.xml><?xml version="1.0" encoding="utf-8"?>
<a:theme xmlns:a="http://schemas.openxmlformats.org/drawingml/2006/main" name="VortragDPG">
  <a:themeElements>
    <a:clrScheme name="">
      <a:dk1>
        <a:srgbClr val="000000"/>
      </a:dk1>
      <a:lt1>
        <a:srgbClr val="FFFFFF"/>
      </a:lt1>
      <a:dk2>
        <a:srgbClr val="00007D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VortragDP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ortragDPG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DPG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DPG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GoetheDesign1">
  <a:themeElements>
    <a:clrScheme name="3_GoetheDesign1 1">
      <a:dk1>
        <a:srgbClr val="000000"/>
      </a:dk1>
      <a:lt1>
        <a:srgbClr val="FFFFFF"/>
      </a:lt1>
      <a:dk2>
        <a:srgbClr val="AF1D1D"/>
      </a:dk2>
      <a:lt2>
        <a:srgbClr val="ECA394"/>
      </a:lt2>
      <a:accent1>
        <a:srgbClr val="00498D"/>
      </a:accent1>
      <a:accent2>
        <a:srgbClr val="7FA4C4"/>
      </a:accent2>
      <a:accent3>
        <a:srgbClr val="FFFFFF"/>
      </a:accent3>
      <a:accent4>
        <a:srgbClr val="000000"/>
      </a:accent4>
      <a:accent5>
        <a:srgbClr val="AAB1C5"/>
      </a:accent5>
      <a:accent6>
        <a:srgbClr val="7294B1"/>
      </a:accent6>
      <a:hlink>
        <a:srgbClr val="608955"/>
      </a:hlink>
      <a:folHlink>
        <a:srgbClr val="9BBB8F"/>
      </a:folHlink>
    </a:clrScheme>
    <a:fontScheme name="3_GoetheDesign1">
      <a:majorFont>
        <a:latin typeface=" (Headings)"/>
        <a:ea typeface=" (Headings)"/>
        <a:cs typeface=" (Headings)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GoetheDesign1 1">
        <a:dk1>
          <a:srgbClr val="000000"/>
        </a:dk1>
        <a:lt1>
          <a:srgbClr val="FFFFFF"/>
        </a:lt1>
        <a:dk2>
          <a:srgbClr val="AF1D1D"/>
        </a:dk2>
        <a:lt2>
          <a:srgbClr val="ECA394"/>
        </a:lt2>
        <a:accent1>
          <a:srgbClr val="00498D"/>
        </a:accent1>
        <a:accent2>
          <a:srgbClr val="7FA4C4"/>
        </a:accent2>
        <a:accent3>
          <a:srgbClr val="FFFFFF"/>
        </a:accent3>
        <a:accent4>
          <a:srgbClr val="000000"/>
        </a:accent4>
        <a:accent5>
          <a:srgbClr val="AAB1C5"/>
        </a:accent5>
        <a:accent6>
          <a:srgbClr val="7294B1"/>
        </a:accent6>
        <a:hlink>
          <a:srgbClr val="608955"/>
        </a:hlink>
        <a:folHlink>
          <a:srgbClr val="9BBB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3_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1224</Words>
  <Application>Microsoft Office PowerPoint</Application>
  <PresentationFormat>Presentazione su schermo (4:3)</PresentationFormat>
  <Paragraphs>290</Paragraphs>
  <Slides>33</Slides>
  <Notes>19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33</vt:i4>
      </vt:variant>
    </vt:vector>
  </HeadingPairs>
  <TitlesOfParts>
    <vt:vector size="49" baseType="lpstr">
      <vt:lpstr>Arial</vt:lpstr>
      <vt:lpstr>Times New Roman</vt:lpstr>
      <vt:lpstr>Wingdings</vt:lpstr>
      <vt:lpstr> (Headings)</vt:lpstr>
      <vt:lpstr>Arial Black</vt:lpstr>
      <vt:lpstr>Calibri</vt:lpstr>
      <vt:lpstr>Symbol</vt:lpstr>
      <vt:lpstr>Bitstream Vera Sans</vt:lpstr>
      <vt:lpstr>Helvetica</vt:lpstr>
      <vt:lpstr>Gulim</vt:lpstr>
      <vt:lpstr>(Headings)</vt:lpstr>
      <vt:lpstr>VortragDPG</vt:lpstr>
      <vt:lpstr>3_GoetheDesign1</vt:lpstr>
      <vt:lpstr>3_Office Theme</vt:lpstr>
      <vt:lpstr>Microsoft Formel-Editor 3.0</vt:lpstr>
      <vt:lpstr>Formel</vt:lpstr>
      <vt:lpstr>  From microscopic interactions to the        dynamics of the fireball                 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         charming probes</vt:lpstr>
      <vt:lpstr>Heavy quark scattering</vt:lpstr>
      <vt:lpstr>Heavy quark v2 and RAA at RHIC</vt:lpstr>
      <vt:lpstr>v2 predictions for the LHC</vt:lpstr>
      <vt:lpstr>v2 predictions for the LHC</vt:lpstr>
      <vt:lpstr>Electron v2 at LHC</vt:lpstr>
      <vt:lpstr>D meson RAA at LHC  –  0-7.5% central</vt:lpstr>
      <vt:lpstr>What can we learn?</vt:lpstr>
      <vt:lpstr>A Closer Look on the Gunion-Bertsch Approximation</vt:lpstr>
      <vt:lpstr>The Problems with Gunion-Bertsch</vt:lpstr>
      <vt:lpstr>The Problems with Gunion-Bertsch</vt:lpstr>
      <vt:lpstr>The Problems with Gunion-Bertsch</vt:lpstr>
      <vt:lpstr>Radiative pQCD processes</vt:lpstr>
      <vt:lpstr>RAA with improved Gunion-Bertsch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LPM-effect</vt:lpstr>
      <vt:lpstr>Impact on observables – RAA and v2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xu zhe</dc:creator>
  <cp:lastModifiedBy>tecno</cp:lastModifiedBy>
  <cp:revision>494</cp:revision>
  <dcterms:created xsi:type="dcterms:W3CDTF">2007-11-13T13:01:39Z</dcterms:created>
  <dcterms:modified xsi:type="dcterms:W3CDTF">2013-06-06T08:35:43Z</dcterms:modified>
</cp:coreProperties>
</file>