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32" r:id="rId4"/>
    <p:sldMasterId id="2147483744" r:id="rId5"/>
    <p:sldMasterId id="2147483768" r:id="rId6"/>
  </p:sldMasterIdLst>
  <p:notesMasterIdLst>
    <p:notesMasterId r:id="rId29"/>
  </p:notesMasterIdLst>
  <p:sldIdLst>
    <p:sldId id="289" r:id="rId7"/>
    <p:sldId id="288" r:id="rId8"/>
    <p:sldId id="286" r:id="rId9"/>
    <p:sldId id="290" r:id="rId10"/>
    <p:sldId id="264" r:id="rId11"/>
    <p:sldId id="262" r:id="rId12"/>
    <p:sldId id="258" r:id="rId13"/>
    <p:sldId id="265" r:id="rId14"/>
    <p:sldId id="271" r:id="rId15"/>
    <p:sldId id="282" r:id="rId16"/>
    <p:sldId id="283" r:id="rId17"/>
    <p:sldId id="284" r:id="rId18"/>
    <p:sldId id="272" r:id="rId19"/>
    <p:sldId id="270" r:id="rId20"/>
    <p:sldId id="296" r:id="rId21"/>
    <p:sldId id="295" r:id="rId22"/>
    <p:sldId id="277" r:id="rId23"/>
    <p:sldId id="297" r:id="rId24"/>
    <p:sldId id="291" r:id="rId25"/>
    <p:sldId id="294" r:id="rId26"/>
    <p:sldId id="299" r:id="rId27"/>
    <p:sldId id="298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10" autoAdjust="0"/>
    <p:restoredTop sz="94716" autoAdjust="0"/>
  </p:normalViewPr>
  <p:slideViewPr>
    <p:cSldViewPr>
      <p:cViewPr>
        <p:scale>
          <a:sx n="66" d="100"/>
          <a:sy n="66" d="100"/>
        </p:scale>
        <p:origin x="-157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91D25-A85F-4CEB-B21E-D81684A092E9}" type="datetimeFigureOut">
              <a:rPr lang="it-IT" smtClean="0"/>
              <a:t>03/06/2013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B3047-289A-413F-94E9-0680BE3A84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317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3047-289A-413F-94E9-0680BE3A84E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85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9E477-12AC-4404-ADA9-2875E843740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D6039-A847-4B6B-8DE0-447E2BE4CCD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96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03F9C-AEC8-46A8-9651-5D24B45BEDA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14CC6-8E36-49AA-B439-8CEC36F5BF1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41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BB3B6-7619-4C37-B788-9BB0741680B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CA403-4DAC-459B-9DA2-0EEAF886453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53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60D65-9EC8-41BD-9439-500732DA1B3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BC7B6-D5AB-4D3D-9CBA-3A9EF1519B3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C523E-1D2D-42E0-BD21-44598C3080A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EA691-6C7F-487D-A87A-BE04877A804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6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959C8-0E58-4A0F-8459-596DE242249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720A8-2428-44BE-8A0B-0BE45306EC1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74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82200-503E-4836-8BDE-7D86BAB1964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53079-F8C4-405B-97BB-CE580C8A85A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45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FFE32-D4CD-4F21-A4AA-06B99D920F7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4963A-BD5A-4D40-A2C5-1095C81EC03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29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7D781-442F-4F30-9DAC-C132D76C683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0CEC6-42F0-41EB-B646-6387FC919D4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29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FE706-CA21-4970-A069-8E4A338EBDA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E3FCF-9AB0-4ABC-AE21-A9969AA894A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60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8AEEA-76A7-4B1A-8BE0-81830DBD698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F50AB-A6FC-43BA-8457-2969175AEA7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04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67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46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26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92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20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585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3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349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678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3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771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57476-7271-4275-9460-EF01D5294449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3BC42-B4FC-4049-818B-D81EAB73B0E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71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C4ABF-BD50-422F-B5AF-69B3BF382063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9AFEE-17C1-4537-8698-C1D65270C04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424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38A47-3958-4C19-A2A3-6E1226A2973E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50DFF-A581-467D-BF01-8344C3D6681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81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3556-90FF-48D2-801E-4011DBB18BDC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734E6-2DE4-4497-9181-38C07C2772C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55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56D53-565B-40DA-9722-651817226F1A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A3C15-0828-4D85-9596-BE14631507F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286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ABC8F-6EB4-4BCB-8D47-E32DBB9B531A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FB7FB-273C-46B9-B89D-77A50090356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01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05518-91C6-463F-AE2B-330E965159F2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098B1-0EF3-409B-B1A0-6B1CD34D130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479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F03EC-B179-4034-9335-C49D2D416558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B0B00-A731-4F72-92B1-2FA1109AE3E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303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78DBE-5652-43AF-90FA-E0B85B6C20E2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FF90F-D2D7-4FE4-9785-C0134E521D5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080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57D02-E733-4B0D-B11F-0B824192DD49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1B14-BDBD-4BC2-8A63-224CD0FFE42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231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80E45-76B4-48FC-B3E9-1116FA1E086C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EB143-A233-4CF9-B06D-9FF4AD5C03A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930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7ADA8-6C46-4016-B402-D1F1279A9AC3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0B2DB-98E8-486A-9182-E553FC1AED6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377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997AD-C0BD-4308-BE1A-430DEADCA2DD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D8496-DF56-46B1-B345-9F4AD7B72D7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754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F7DA2-6965-40AA-AAC5-1E43F278DD16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5B037-4835-4066-A789-D13C6A6BC0B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776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4E455-BE70-4815-B81A-FA249DFB7BC0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C7296-2EB7-44D3-957D-887256CE136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316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A242F-63B2-4B78-AFCF-53625705BF07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7604B-0F62-4208-AE88-63271A0E2C8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8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03/06/2013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0ADDA-6F52-4ED9-8B73-3CD7677BDDFE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77DE4-074D-4DB8-85B3-900ECBDA873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83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3CE50-F8CF-4569-8BF3-F97ED0128F5C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DE41-EE35-4390-B29A-B41EF265F64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668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F92C7-7C23-4F0F-B0AD-71A3229DFB90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C13EB-3D13-4608-BA98-D320BA3878A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436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B9183-09D1-4F4D-8406-A36CA0D25CE7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DC70B-F506-4E71-BCDE-0C6E2A8E5AF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492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3C24B-A955-4371-8752-7111CA45675E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CBBF7-9EF7-4B5C-95D8-082FD26D8FC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476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3102-B707-46DD-AF7E-E255AEEEE354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74A7-0B18-4192-84A2-8C63F12C92F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968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EF458-8A88-456F-9947-87357FDD16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732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8694D-E81D-4E48-A614-B702F62197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000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F3992-79CC-4CEB-B189-88690C7ABC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486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12086-90B6-4AB2-9ACA-1538045F5B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888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03/06/2013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B03B-B859-41EA-B144-83A785F1E4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087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DA8DF-ABB1-4B5B-9182-801E2D8FBF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674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BFBA5-A6A2-4C6D-9B89-3FA7ED6DF6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892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7B66E-0946-4C5E-A9BC-D37F5FCC3A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814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16A64-2210-4178-A18E-7EA21913C3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809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9A1AE-BE66-4C4B-8DA5-4FD4DE71E0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88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0F14E-8280-43D9-9925-71195E1650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88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03/06/2013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9BBEC5-D12C-4B1C-A194-71CA545C377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8E4460-41CB-479A-A3CC-2F932DE8B46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5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1B6D42-FF46-44B4-AE42-78C482B2A000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cs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17F238-4B52-4FB1-B7F2-AF74B5CD53C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0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42AF71-94D3-469B-BE6B-4201F41D5620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03/06/2013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cs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56E7DD-F0CB-4AC9-A8C6-B7FB0EBDE6A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7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5921C9-8C14-4634-8130-D5B54D8CF4E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5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8.png"/><Relationship Id="rId5" Type="http://schemas.openxmlformats.org/officeDocument/2006/relationships/image" Target="../media/image57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4.gi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46.pd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17.png"/><Relationship Id="rId10" Type="http://schemas.openxmlformats.org/officeDocument/2006/relationships/image" Target="../media/image14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png"/><Relationship Id="rId11" Type="http://schemas.openxmlformats.org/officeDocument/2006/relationships/image" Target="../media/image29.wmf"/><Relationship Id="rId5" Type="http://schemas.openxmlformats.org/officeDocument/2006/relationships/image" Target="../media/image31.png"/><Relationship Id="rId15" Type="http://schemas.openxmlformats.org/officeDocument/2006/relationships/image" Target="../media/image8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26475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290" name="Picture 2" descr="File:Botticelli-primav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4" y="334548"/>
            <a:ext cx="6768752" cy="445045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0" y="478311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Strange </a:t>
            </a:r>
            <a:r>
              <a:rPr lang="it-IT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hadrons</a:t>
            </a:r>
            <a:r>
              <a:rPr lang="it-IT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and </a:t>
            </a:r>
            <a:r>
              <a:rPr lang="it-IT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resonances</a:t>
            </a:r>
            <a:r>
              <a:rPr lang="it-IT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it-IT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at</a:t>
            </a:r>
            <a:r>
              <a:rPr lang="it-IT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LHC </a:t>
            </a:r>
            <a:r>
              <a:rPr lang="it-IT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energies</a:t>
            </a:r>
            <a:r>
              <a:rPr lang="it-IT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with the ALICE detector</a:t>
            </a:r>
            <a:endParaRPr lang="it-IT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86" b="12149"/>
          <a:stretch/>
        </p:blipFill>
        <p:spPr bwMode="auto">
          <a:xfrm>
            <a:off x="6990138" y="1412776"/>
            <a:ext cx="2106475" cy="158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992098" y="3101801"/>
            <a:ext cx="2104515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INPC 2013</a:t>
            </a:r>
            <a:endParaRPr lang="it-IT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  <a:p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Firenze, </a:t>
            </a:r>
            <a:r>
              <a:rPr lang="it-IT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Italy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    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2 </a:t>
            </a:r>
            <a:r>
              <a:rPr lang="it-IT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-7 June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2013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6074201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Cooper Black" pitchFamily="18" charset="0"/>
              </a:rPr>
              <a:t>A. </a:t>
            </a:r>
            <a:r>
              <a:rPr lang="it-IT" dirty="0" err="1" smtClean="0">
                <a:solidFill>
                  <a:schemeClr val="bg1"/>
                </a:solidFill>
                <a:latin typeface="Cooper Black" pitchFamily="18" charset="0"/>
              </a:rPr>
              <a:t>Badalà</a:t>
            </a:r>
            <a:r>
              <a:rPr lang="it-IT" dirty="0" smtClean="0">
                <a:solidFill>
                  <a:schemeClr val="bg1"/>
                </a:solidFill>
                <a:latin typeface="Cooper Black" pitchFamily="18" charset="0"/>
              </a:rPr>
              <a:t>  (INFN Sezione di Catania)  for the ALICE Collaboration</a:t>
            </a:r>
            <a:endParaRPr lang="it-IT" dirty="0">
              <a:solidFill>
                <a:schemeClr val="bg1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9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6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285" y="1601862"/>
            <a:ext cx="4572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06550"/>
            <a:ext cx="4141788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8" name="CasellaDiTesto 1"/>
          <p:cNvSpPr txBox="1">
            <a:spLocks noChangeArrowheads="1"/>
          </p:cNvSpPr>
          <p:nvPr/>
        </p:nvSpPr>
        <p:spPr bwMode="auto">
          <a:xfrm>
            <a:off x="204788" y="4776788"/>
            <a:ext cx="86153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  <a:latin typeface="Comic Sans MS" pitchFamily="66" charset="0"/>
              </a:rPr>
              <a:t>&lt;</a:t>
            </a:r>
            <a:r>
              <a:rPr lang="it-IT" dirty="0" err="1" smtClean="0">
                <a:solidFill>
                  <a:prstClr val="black"/>
                </a:solidFill>
                <a:latin typeface="Comic Sans MS" pitchFamily="66" charset="0"/>
              </a:rPr>
              <a:t>p</a:t>
            </a:r>
            <a:r>
              <a:rPr lang="it-IT" baseline="-25000" dirty="0" err="1" smtClean="0">
                <a:solidFill>
                  <a:prstClr val="black"/>
                </a:solidFill>
                <a:latin typeface="Comic Sans MS" pitchFamily="66" charset="0"/>
              </a:rPr>
              <a:t>T</a:t>
            </a:r>
            <a:r>
              <a:rPr lang="it-IT" dirty="0" smtClean="0">
                <a:solidFill>
                  <a:prstClr val="black"/>
                </a:solidFill>
                <a:latin typeface="Comic Sans MS" pitchFamily="66" charset="0"/>
              </a:rPr>
              <a:t>&gt;  in </a:t>
            </a:r>
            <a:r>
              <a:rPr lang="it-IT" dirty="0" err="1" smtClean="0">
                <a:solidFill>
                  <a:prstClr val="black"/>
                </a:solidFill>
                <a:latin typeface="Comic Sans MS" pitchFamily="66" charset="0"/>
              </a:rPr>
              <a:t>pp</a:t>
            </a:r>
            <a:r>
              <a:rPr lang="it-IT" dirty="0" smtClean="0">
                <a:solidFill>
                  <a:prstClr val="black"/>
                </a:solidFill>
                <a:latin typeface="Comic Sans MS" pitchFamily="66" charset="0"/>
              </a:rPr>
              <a:t> @</a:t>
            </a:r>
            <a:r>
              <a:rPr lang="it-IT" dirty="0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s=7 </a:t>
            </a:r>
            <a:r>
              <a:rPr lang="it-IT" dirty="0" err="1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TeV</a:t>
            </a:r>
            <a:r>
              <a:rPr lang="it-IT" dirty="0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consistent</a:t>
            </a:r>
            <a:r>
              <a:rPr lang="it-IT" dirty="0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 with </a:t>
            </a:r>
            <a:r>
              <a:rPr lang="it-IT" dirty="0" err="1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peripheral</a:t>
            </a:r>
            <a:r>
              <a:rPr lang="it-IT" dirty="0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 Pb-Pb </a:t>
            </a:r>
            <a:r>
              <a:rPr lang="it-IT" dirty="0" err="1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collisions</a:t>
            </a:r>
            <a:endParaRPr lang="it-IT" dirty="0" smtClean="0">
              <a:solidFill>
                <a:prstClr val="black"/>
              </a:solidFill>
              <a:latin typeface="Comic Sans MS" pitchFamily="66" charset="0"/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it-IT" dirty="0" smtClean="0">
              <a:solidFill>
                <a:prstClr val="black"/>
              </a:solidFill>
              <a:latin typeface="Comic Sans MS" pitchFamily="66" charset="0"/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&lt;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p</a:t>
            </a:r>
            <a:r>
              <a:rPr lang="it-IT" b="1" baseline="-25000" dirty="0" err="1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T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&gt;</a:t>
            </a:r>
            <a:r>
              <a:rPr lang="it-IT" b="1" baseline="-25000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LHC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higher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than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 &lt;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p</a:t>
            </a:r>
            <a:r>
              <a:rPr lang="it-IT" b="1" baseline="-25000" dirty="0" err="1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T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&gt;</a:t>
            </a:r>
            <a:r>
              <a:rPr lang="it-IT" b="1" baseline="-25000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RHIC </a:t>
            </a:r>
            <a:r>
              <a:rPr lang="it-IT" dirty="0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</a:t>
            </a:r>
            <a:r>
              <a:rPr lang="it-IT" dirty="0" err="1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Consistent</a:t>
            </a:r>
            <a:r>
              <a:rPr lang="it-IT" dirty="0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 with a  </a:t>
            </a:r>
            <a:r>
              <a:rPr lang="it-IT" dirty="0" err="1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stronger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radial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 flow  </a:t>
            </a:r>
            <a:r>
              <a:rPr lang="it-IT" dirty="0" err="1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at</a:t>
            </a:r>
            <a:r>
              <a:rPr lang="it-IT" dirty="0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 LHC </a:t>
            </a:r>
            <a:r>
              <a:rPr lang="it-IT" dirty="0" err="1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than</a:t>
            </a:r>
            <a:r>
              <a:rPr lang="it-IT" dirty="0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 RHIC.  Global </a:t>
            </a:r>
            <a:r>
              <a:rPr lang="it-IT" dirty="0" err="1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Blast-wave</a:t>
            </a:r>
            <a:r>
              <a:rPr lang="it-IT" dirty="0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fit</a:t>
            </a:r>
            <a:r>
              <a:rPr lang="it-IT" dirty="0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 on , K, p shows 10% </a:t>
            </a:r>
            <a:r>
              <a:rPr lang="it-IT" dirty="0" err="1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increase</a:t>
            </a:r>
            <a:r>
              <a:rPr lang="it-IT" dirty="0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 in &lt;</a:t>
            </a:r>
            <a:r>
              <a:rPr lang="it-IT" baseline="-25000" dirty="0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T</a:t>
            </a:r>
            <a:r>
              <a:rPr lang="it-IT" dirty="0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&gt; over RHIC </a:t>
            </a:r>
            <a:r>
              <a:rPr lang="it-IT" sz="1100" dirty="0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(ALICE  </a:t>
            </a:r>
            <a:r>
              <a:rPr lang="it-IT" sz="1100" dirty="0" err="1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Phys</a:t>
            </a:r>
            <a:r>
              <a:rPr lang="it-IT" sz="1100" dirty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. Rev. </a:t>
            </a:r>
            <a:r>
              <a:rPr lang="it-IT" sz="1100" dirty="0" err="1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Lett</a:t>
            </a:r>
            <a:r>
              <a:rPr lang="it-IT" sz="1100" dirty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. 109, 252301 (2012</a:t>
            </a:r>
            <a:r>
              <a:rPr lang="it-IT" sz="1100" dirty="0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))  </a:t>
            </a:r>
            <a:r>
              <a:rPr lang="it-IT" sz="11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36000"/>
            <a:ext cx="1417416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196000" y="180000"/>
            <a:ext cx="5009413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it-IT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Resonance</a:t>
            </a:r>
            <a:r>
              <a:rPr lang="it-IT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it-IT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mean</a:t>
            </a:r>
            <a:r>
              <a:rPr lang="it-IT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it-IT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p</a:t>
            </a:r>
            <a:r>
              <a:rPr lang="it-IT" sz="3600" b="1" i="1" baseline="-25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T</a:t>
            </a:r>
            <a:endParaRPr lang="it-IT" sz="3600" b="1" i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35" y="1247775"/>
            <a:ext cx="7858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11262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243" y="1196294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89" y="1247773"/>
            <a:ext cx="7858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0000"/>
            <a:ext cx="46577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8677206" y="6480000"/>
            <a:ext cx="46679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latin typeface="Comic Sans MS" pitchFamily="66" charset="0"/>
              </a:rPr>
              <a:t>10</a:t>
            </a:r>
            <a:endParaRPr lang="it-IT" b="1" dirty="0"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00" y="39600"/>
            <a:ext cx="6762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61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36000"/>
            <a:ext cx="1418400" cy="90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7" name="CasellaDiTesto 1"/>
          <p:cNvSpPr txBox="1">
            <a:spLocks noChangeArrowheads="1"/>
          </p:cNvSpPr>
          <p:nvPr/>
        </p:nvSpPr>
        <p:spPr bwMode="auto">
          <a:xfrm>
            <a:off x="2016000" y="180000"/>
            <a:ext cx="5761038" cy="584200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K*/K vs. &lt;</a:t>
            </a:r>
            <a:r>
              <a:rPr lang="it-IT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N</a:t>
            </a:r>
            <a:r>
              <a:rPr lang="it-IT" sz="3200" b="1" i="1" baseline="-25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part</a:t>
            </a:r>
            <a:r>
              <a:rPr lang="it-IT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&gt; and </a:t>
            </a:r>
            <a:r>
              <a:rPr lang="it-IT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sym typeface="Symbol" pitchFamily="18" charset="2"/>
              </a:rPr>
              <a:t></a:t>
            </a:r>
            <a:r>
              <a:rPr lang="it-IT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sym typeface="Symbol" pitchFamily="18" charset="2"/>
              </a:rPr>
              <a:t>s</a:t>
            </a:r>
            <a:r>
              <a:rPr lang="it-IT" sz="3200" b="1" i="1" baseline="-25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sym typeface="Symbol" pitchFamily="18" charset="2"/>
              </a:rPr>
              <a:t>NN</a:t>
            </a:r>
            <a:endParaRPr lang="it-IT" sz="3200" b="1" i="1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69638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1" y="1437775"/>
            <a:ext cx="4478337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0" name="CasellaDiTesto 4"/>
          <p:cNvSpPr txBox="1">
            <a:spLocks noChangeArrowheads="1"/>
          </p:cNvSpPr>
          <p:nvPr/>
        </p:nvSpPr>
        <p:spPr bwMode="auto">
          <a:xfrm>
            <a:off x="20639" y="4381082"/>
            <a:ext cx="3889201" cy="2062103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1600" b="1" dirty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</a:t>
            </a:r>
            <a:r>
              <a:rPr lang="it-IT" sz="1600" b="1" dirty="0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/K: </a:t>
            </a:r>
            <a:r>
              <a:rPr lang="it-IT" sz="1600" b="1" dirty="0" err="1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independent</a:t>
            </a:r>
            <a:r>
              <a:rPr lang="it-IT" sz="1600" b="1" dirty="0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 of </a:t>
            </a:r>
            <a:r>
              <a:rPr lang="it-IT" sz="1600" b="1" dirty="0" err="1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collision</a:t>
            </a:r>
            <a:r>
              <a:rPr lang="it-IT" sz="1600" b="1" dirty="0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it-IT" sz="1600" b="1" dirty="0" err="1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centrality</a:t>
            </a:r>
            <a:r>
              <a:rPr lang="en-US" sz="1600" b="1" dirty="0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, energy </a:t>
            </a:r>
            <a:r>
              <a:rPr lang="en-US" sz="1600" b="1" dirty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and collision system </a:t>
            </a:r>
            <a:endParaRPr lang="it-IT" sz="1600" b="1" dirty="0" smtClean="0">
              <a:solidFill>
                <a:prstClr val="black"/>
              </a:solidFill>
              <a:latin typeface="Comic Sans MS" pitchFamily="66" charset="0"/>
              <a:sym typeface="Symbol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1600" b="1" dirty="0" smtClean="0">
                <a:solidFill>
                  <a:prstClr val="black"/>
                </a:solidFill>
                <a:latin typeface="Comic Sans MS" pitchFamily="66" charset="0"/>
              </a:rPr>
              <a:t>K*/K : </a:t>
            </a:r>
            <a:r>
              <a:rPr lang="it-IT" sz="1600" b="1" dirty="0" err="1" smtClean="0">
                <a:solidFill>
                  <a:prstClr val="black"/>
                </a:solidFill>
                <a:latin typeface="Comic Sans MS" pitchFamily="66" charset="0"/>
              </a:rPr>
              <a:t>hint</a:t>
            </a:r>
            <a:r>
              <a:rPr lang="it-IT" sz="1600" b="1" dirty="0" smtClean="0">
                <a:solidFill>
                  <a:prstClr val="black"/>
                </a:solidFill>
                <a:latin typeface="Comic Sans MS" pitchFamily="66" charset="0"/>
              </a:rPr>
              <a:t> of </a:t>
            </a:r>
            <a:r>
              <a:rPr lang="it-IT" sz="1600" b="1" dirty="0" err="1" smtClean="0">
                <a:solidFill>
                  <a:prstClr val="black"/>
                </a:solidFill>
                <a:latin typeface="Comic Sans MS" pitchFamily="66" charset="0"/>
              </a:rPr>
              <a:t>decrease</a:t>
            </a:r>
            <a:r>
              <a:rPr lang="it-IT" sz="1600" b="1" dirty="0" smtClean="0">
                <a:solidFill>
                  <a:prstClr val="black"/>
                </a:solidFill>
                <a:latin typeface="Comic Sans MS" pitchFamily="66" charset="0"/>
              </a:rPr>
              <a:t> with </a:t>
            </a:r>
            <a:r>
              <a:rPr lang="it-IT" sz="1600" b="1" dirty="0" err="1" smtClean="0">
                <a:solidFill>
                  <a:prstClr val="black"/>
                </a:solidFill>
                <a:latin typeface="Comic Sans MS" pitchFamily="66" charset="0"/>
              </a:rPr>
              <a:t>increasing</a:t>
            </a:r>
            <a:r>
              <a:rPr lang="it-IT" sz="16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prstClr val="black"/>
                </a:solidFill>
                <a:latin typeface="Comic Sans MS" pitchFamily="66" charset="0"/>
              </a:rPr>
              <a:t>centrality</a:t>
            </a:r>
            <a:endParaRPr lang="it-IT" sz="16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1600" b="1" dirty="0" smtClean="0">
                <a:solidFill>
                  <a:prstClr val="black"/>
                </a:solidFill>
                <a:latin typeface="Comic Sans MS" pitchFamily="66" charset="0"/>
              </a:rPr>
              <a:t>K* </a:t>
            </a:r>
            <a:r>
              <a:rPr lang="it-IT" sz="1600" b="1" dirty="0" err="1" smtClean="0">
                <a:solidFill>
                  <a:prstClr val="black"/>
                </a:solidFill>
                <a:latin typeface="Comic Sans MS" pitchFamily="66" charset="0"/>
              </a:rPr>
              <a:t>suppression</a:t>
            </a:r>
            <a:r>
              <a:rPr lang="it-IT" sz="1600" b="1" dirty="0" smtClean="0">
                <a:solidFill>
                  <a:prstClr val="black"/>
                </a:solidFill>
                <a:latin typeface="Comic Sans MS" pitchFamily="66" charset="0"/>
              </a:rPr>
              <a:t> due to </a:t>
            </a:r>
            <a:r>
              <a:rPr lang="it-IT" sz="1600" b="1" dirty="0" err="1" smtClean="0">
                <a:solidFill>
                  <a:prstClr val="black"/>
                </a:solidFill>
                <a:latin typeface="Comic Sans MS" pitchFamily="66" charset="0"/>
              </a:rPr>
              <a:t>interaction</a:t>
            </a:r>
            <a:r>
              <a:rPr lang="it-IT" sz="1600" b="1" dirty="0" smtClean="0">
                <a:solidFill>
                  <a:prstClr val="black"/>
                </a:solidFill>
                <a:latin typeface="Comic Sans MS" pitchFamily="66" charset="0"/>
              </a:rPr>
              <a:t> in </a:t>
            </a:r>
            <a:r>
              <a:rPr lang="it-IT" sz="1600" b="1" dirty="0" err="1" smtClean="0">
                <a:solidFill>
                  <a:prstClr val="black"/>
                </a:solidFill>
                <a:latin typeface="Comic Sans MS" pitchFamily="66" charset="0"/>
              </a:rPr>
              <a:t>hadronic</a:t>
            </a:r>
            <a:r>
              <a:rPr lang="it-IT" sz="1600" b="1" dirty="0" smtClean="0">
                <a:solidFill>
                  <a:prstClr val="black"/>
                </a:solidFill>
                <a:latin typeface="Comic Sans MS" pitchFamily="66" charset="0"/>
              </a:rPr>
              <a:t> medium? </a:t>
            </a:r>
            <a:r>
              <a:rPr lang="it-IT" sz="1600" b="1" dirty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</a:t>
            </a:r>
            <a:r>
              <a:rPr lang="it-IT" sz="1600" b="1" dirty="0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it-IT" sz="1600" b="1" dirty="0" err="1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not</a:t>
            </a:r>
            <a:r>
              <a:rPr lang="it-IT" sz="1600" b="1" dirty="0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it-IT" sz="1600" b="1" dirty="0" err="1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affected</a:t>
            </a:r>
            <a:r>
              <a:rPr lang="it-IT" sz="1600" b="1" dirty="0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 due to long </a:t>
            </a:r>
            <a:r>
              <a:rPr lang="it-IT" sz="1600" b="1" dirty="0" err="1" smtClean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lifetime</a:t>
            </a:r>
            <a:r>
              <a:rPr lang="it-IT" sz="1600" b="1" dirty="0">
                <a:solidFill>
                  <a:prstClr val="black"/>
                </a:solidFill>
                <a:latin typeface="Comic Sans MS" pitchFamily="66" charset="0"/>
                <a:sym typeface="Symbol" pitchFamily="18" charset="2"/>
              </a:rPr>
              <a:t>?</a:t>
            </a:r>
            <a:endParaRPr lang="it-IT" sz="1600" b="1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877081" y="1268843"/>
            <a:ext cx="494506" cy="260350"/>
            <a:chOff x="900113" y="1468438"/>
            <a:chExt cx="690562" cy="409575"/>
          </a:xfrm>
        </p:grpSpPr>
        <p:sp>
          <p:nvSpPr>
            <p:cNvPr id="13" name="Oval 11"/>
            <p:cNvSpPr/>
            <p:nvPr/>
          </p:nvSpPr>
          <p:spPr>
            <a:xfrm>
              <a:off x="900113" y="1468438"/>
              <a:ext cx="392112" cy="406400"/>
            </a:xfrm>
            <a:prstGeom prst="ellipse">
              <a:avLst/>
            </a:prstGeom>
            <a:solidFill>
              <a:srgbClr val="FF6600">
                <a:alpha val="48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onstantia"/>
                <a:cs typeface="Arial" pitchFamily="34" charset="0"/>
              </a:endParaRPr>
            </a:p>
          </p:txBody>
        </p:sp>
        <p:sp>
          <p:nvSpPr>
            <p:cNvPr id="14" name="Oval 11"/>
            <p:cNvSpPr/>
            <p:nvPr/>
          </p:nvSpPr>
          <p:spPr>
            <a:xfrm>
              <a:off x="1198563" y="1471613"/>
              <a:ext cx="392112" cy="406400"/>
            </a:xfrm>
            <a:prstGeom prst="ellipse">
              <a:avLst/>
            </a:prstGeom>
            <a:solidFill>
              <a:srgbClr val="FF6600">
                <a:alpha val="48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onstantia"/>
                <a:cs typeface="Arial" pitchFamily="34" charset="0"/>
              </a:endParaRPr>
            </a:p>
          </p:txBody>
        </p:sp>
      </p:grpSp>
      <p:pic>
        <p:nvPicPr>
          <p:cNvPr id="69639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81" y="3912096"/>
            <a:ext cx="3890963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531" y="1411834"/>
            <a:ext cx="3876720" cy="262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" name="Tabel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998498"/>
              </p:ext>
            </p:extLst>
          </p:nvPr>
        </p:nvGraphicFramePr>
        <p:xfrm>
          <a:off x="3987891" y="5003353"/>
          <a:ext cx="1343591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336"/>
                <a:gridCol w="782255"/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Comic Sans MS" pitchFamily="66" charset="0"/>
                          <a:sym typeface="Symbol"/>
                        </a:rPr>
                        <a:t> </a:t>
                      </a:r>
                      <a:r>
                        <a:rPr lang="it-IT" sz="1400" dirty="0" smtClean="0">
                          <a:latin typeface="Comic Sans MS" pitchFamily="66" charset="0"/>
                        </a:rPr>
                        <a:t>(fm/c)</a:t>
                      </a:r>
                      <a:endParaRPr lang="it-IT" sz="1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Comic Sans MS" pitchFamily="66" charset="0"/>
                        </a:rPr>
                        <a:t>K</a:t>
                      </a:r>
                      <a:r>
                        <a:rPr lang="it-IT" sz="1400" baseline="30000" dirty="0" smtClean="0">
                          <a:latin typeface="Comic Sans MS" pitchFamily="66" charset="0"/>
                        </a:rPr>
                        <a:t>*0</a:t>
                      </a:r>
                      <a:endParaRPr lang="it-IT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Comic Sans MS" pitchFamily="66" charset="0"/>
                        </a:rPr>
                        <a:t>4</a:t>
                      </a:r>
                      <a:endParaRPr lang="it-IT" sz="1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Comic Sans MS" pitchFamily="66" charset="0"/>
                          <a:sym typeface="Symbol"/>
                        </a:rPr>
                        <a:t></a:t>
                      </a:r>
                      <a:endParaRPr lang="it-IT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Comic Sans MS" pitchFamily="66" charset="0"/>
                        </a:rPr>
                        <a:t>45</a:t>
                      </a:r>
                      <a:endParaRPr lang="it-IT" sz="1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0000"/>
            <a:ext cx="46577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8677206" y="6480000"/>
            <a:ext cx="46679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latin typeface="Comic Sans MS" pitchFamily="66" charset="0"/>
              </a:rPr>
              <a:t>11</a:t>
            </a:r>
            <a:endParaRPr lang="it-IT" b="1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921624" y="4888919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pp</a:t>
            </a:r>
            <a:endParaRPr lang="it-IT" b="1" u="sng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666585" y="5412133"/>
            <a:ext cx="51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HI</a:t>
            </a:r>
            <a:endParaRPr lang="it-IT" b="1" u="sng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670" y="1209686"/>
            <a:ext cx="361661" cy="36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00" y="39600"/>
            <a:ext cx="6762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62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36000"/>
            <a:ext cx="1418400" cy="89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99603" y="180000"/>
            <a:ext cx="6657801" cy="1440160"/>
          </a:xfrm>
          <a:solidFill>
            <a:srgbClr val="7030A0"/>
          </a:solidFill>
          <a:ln/>
          <a:extLst/>
        </p:spPr>
        <p:txBody>
          <a:bodyPr/>
          <a:lstStyle/>
          <a:p>
            <a:r>
              <a:rPr lang="de-DE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K*/K </a:t>
            </a:r>
            <a:r>
              <a:rPr lang="de-DE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de-DE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vs.  radial  </a:t>
            </a:r>
            <a:r>
              <a:rPr lang="de-DE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extension</a:t>
            </a:r>
            <a:r>
              <a:rPr lang="de-DE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de-DE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of</a:t>
            </a:r>
            <a:r>
              <a:rPr lang="de-DE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de-DE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the</a:t>
            </a:r>
            <a:r>
              <a:rPr lang="de-DE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de-DE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fireball</a:t>
            </a:r>
            <a:endParaRPr lang="de-DE" sz="36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72046" name="Text Box 14"/>
          <p:cNvSpPr txBox="1">
            <a:spLocks noChangeArrowheads="1"/>
          </p:cNvSpPr>
          <p:nvPr/>
        </p:nvSpPr>
        <p:spPr bwMode="auto">
          <a:xfrm>
            <a:off x="4828504" y="6230938"/>
            <a:ext cx="4068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prstClr val="black"/>
                </a:solidFill>
                <a:cs typeface="Arial" pitchFamily="34" charset="0"/>
              </a:rPr>
              <a:t>STAR </a:t>
            </a:r>
            <a:r>
              <a:rPr lang="de-DE" dirty="0" err="1" smtClean="0">
                <a:solidFill>
                  <a:prstClr val="black"/>
                </a:solidFill>
                <a:cs typeface="Arial" pitchFamily="34" charset="0"/>
              </a:rPr>
              <a:t>Coll</a:t>
            </a:r>
            <a:r>
              <a:rPr lang="de-DE" dirty="0" smtClean="0">
                <a:solidFill>
                  <a:prstClr val="black"/>
                </a:solidFill>
                <a:cs typeface="Arial" pitchFamily="34" charset="0"/>
              </a:rPr>
              <a:t>. , Phys. </a:t>
            </a:r>
            <a:r>
              <a:rPr lang="de-DE" dirty="0" err="1" smtClean="0">
                <a:solidFill>
                  <a:prstClr val="black"/>
                </a:solidFill>
                <a:cs typeface="Arial" pitchFamily="34" charset="0"/>
              </a:rPr>
              <a:t>Rev</a:t>
            </a:r>
            <a:r>
              <a:rPr lang="de-DE" dirty="0" smtClean="0">
                <a:solidFill>
                  <a:prstClr val="black"/>
                </a:solidFill>
                <a:cs typeface="Arial" pitchFamily="34" charset="0"/>
              </a:rPr>
              <a:t>. C 84, 34909 (2010) </a:t>
            </a:r>
          </a:p>
        </p:txBody>
      </p:sp>
      <p:pic>
        <p:nvPicPr>
          <p:cNvPr id="172051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785" y="1771650"/>
            <a:ext cx="6769100" cy="4459288"/>
          </a:xfrm>
        </p:spPr>
      </p:pic>
      <p:sp>
        <p:nvSpPr>
          <p:cNvPr id="2" name="Rettangolo 1"/>
          <p:cNvSpPr/>
          <p:nvPr/>
        </p:nvSpPr>
        <p:spPr>
          <a:xfrm>
            <a:off x="6395085" y="2924944"/>
            <a:ext cx="2533982" cy="1200329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Decrease of the K*/K depends on </a:t>
            </a:r>
            <a:r>
              <a:rPr lang="en-US" dirty="0" smtClean="0">
                <a:latin typeface="Comic Sans MS" pitchFamily="66" charset="0"/>
              </a:rPr>
              <a:t> the radial extension </a:t>
            </a:r>
            <a:r>
              <a:rPr lang="en-US" dirty="0">
                <a:latin typeface="Comic Sans MS" pitchFamily="66" charset="0"/>
              </a:rPr>
              <a:t>of the </a:t>
            </a:r>
            <a:r>
              <a:rPr lang="en-US" dirty="0" smtClean="0">
                <a:latin typeface="Comic Sans MS" pitchFamily="66" charset="0"/>
              </a:rPr>
              <a:t>fireball?</a:t>
            </a:r>
            <a:endParaRPr lang="it-IT" dirty="0">
              <a:latin typeface="Comic Sans MS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0000"/>
            <a:ext cx="46577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8676000" y="6480000"/>
            <a:ext cx="46679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latin typeface="Comic Sans MS" pitchFamily="66" charset="0"/>
              </a:rPr>
              <a:t>12</a:t>
            </a:r>
            <a:endParaRPr lang="it-IT" b="1" dirty="0"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00" y="39600"/>
            <a:ext cx="6762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15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38045"/>
            <a:ext cx="1417416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792550" y="180000"/>
            <a:ext cx="6192688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it-IT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Baryon</a:t>
            </a: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-to –</a:t>
            </a:r>
            <a:r>
              <a:rPr lang="it-IT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meson</a:t>
            </a: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ratio</a:t>
            </a:r>
            <a:endParaRPr lang="it-IT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/>
          <a:stretch/>
        </p:blipFill>
        <p:spPr>
          <a:xfrm>
            <a:off x="179512" y="1117545"/>
            <a:ext cx="4283968" cy="285848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923" y="3042088"/>
            <a:ext cx="3635896" cy="246180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9512" y="4072732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Comic Sans MS" pitchFamily="66" charset="0"/>
              </a:rPr>
              <a:t>Baryon</a:t>
            </a:r>
            <a:r>
              <a:rPr lang="it-IT" dirty="0" smtClean="0">
                <a:latin typeface="Comic Sans MS" pitchFamily="66" charset="0"/>
              </a:rPr>
              <a:t>/</a:t>
            </a:r>
            <a:r>
              <a:rPr lang="it-IT" dirty="0" err="1" smtClean="0">
                <a:latin typeface="Comic Sans MS" pitchFamily="66" charset="0"/>
              </a:rPr>
              <a:t>meson</a:t>
            </a:r>
            <a:r>
              <a:rPr lang="it-IT" dirty="0" smtClean="0">
                <a:latin typeface="Comic Sans MS" pitchFamily="66" charset="0"/>
              </a:rPr>
              <a:t> ratio </a:t>
            </a:r>
            <a:r>
              <a:rPr lang="it-IT" dirty="0" err="1" smtClean="0">
                <a:latin typeface="Comic Sans MS" pitchFamily="66" charset="0"/>
              </a:rPr>
              <a:t>strongly</a:t>
            </a:r>
            <a:r>
              <a:rPr lang="it-IT" dirty="0" smtClean="0">
                <a:latin typeface="Comic Sans MS" pitchFamily="66" charset="0"/>
              </a:rPr>
              <a:t>  </a:t>
            </a:r>
            <a:r>
              <a:rPr lang="it-IT" dirty="0" err="1" smtClean="0">
                <a:latin typeface="Comic Sans MS" pitchFamily="66" charset="0"/>
              </a:rPr>
              <a:t>enhanced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at</a:t>
            </a:r>
            <a:r>
              <a:rPr lang="it-IT" dirty="0" smtClean="0">
                <a:latin typeface="Comic Sans MS" pitchFamily="66" charset="0"/>
              </a:rPr>
              <a:t> intermediate </a:t>
            </a:r>
            <a:r>
              <a:rPr lang="it-IT" dirty="0" err="1" smtClean="0">
                <a:latin typeface="Comic Sans MS" pitchFamily="66" charset="0"/>
              </a:rPr>
              <a:t>p</a:t>
            </a:r>
            <a:r>
              <a:rPr lang="it-IT" baseline="-25000" dirty="0" err="1" smtClean="0">
                <a:latin typeface="Comic Sans MS" pitchFamily="66" charset="0"/>
              </a:rPr>
              <a:t>T</a:t>
            </a:r>
            <a:endParaRPr lang="it-IT" baseline="-25000" dirty="0" smtClean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 err="1" smtClean="0">
                <a:latin typeface="Comic Sans MS" pitchFamily="66" charset="0"/>
              </a:rPr>
              <a:t>Increase</a:t>
            </a:r>
            <a:r>
              <a:rPr lang="it-IT" dirty="0" smtClean="0">
                <a:latin typeface="Comic Sans MS" pitchFamily="66" charset="0"/>
              </a:rPr>
              <a:t> with </a:t>
            </a:r>
            <a:r>
              <a:rPr lang="it-IT" dirty="0" err="1" smtClean="0">
                <a:latin typeface="Comic Sans MS" pitchFamily="66" charset="0"/>
              </a:rPr>
              <a:t>centrality</a:t>
            </a:r>
            <a:endParaRPr lang="it-IT" dirty="0" smtClean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>
                <a:latin typeface="Comic Sans MS" pitchFamily="66" charset="0"/>
              </a:rPr>
              <a:t>R</a:t>
            </a:r>
            <a:r>
              <a:rPr lang="it-IT" dirty="0" smtClean="0">
                <a:latin typeface="Comic Sans MS" pitchFamily="66" charset="0"/>
              </a:rPr>
              <a:t>atio in </a:t>
            </a:r>
            <a:r>
              <a:rPr lang="it-IT" dirty="0" err="1" smtClean="0">
                <a:latin typeface="Comic Sans MS" pitchFamily="66" charset="0"/>
              </a:rPr>
              <a:t>pp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similar</a:t>
            </a:r>
            <a:r>
              <a:rPr lang="it-IT" dirty="0" smtClean="0">
                <a:latin typeface="Comic Sans MS" pitchFamily="66" charset="0"/>
              </a:rPr>
              <a:t> to </a:t>
            </a:r>
            <a:r>
              <a:rPr lang="it-IT" dirty="0" err="1" smtClean="0">
                <a:latin typeface="Comic Sans MS" pitchFamily="66" charset="0"/>
              </a:rPr>
              <a:t>peripheral</a:t>
            </a:r>
            <a:r>
              <a:rPr lang="it-IT" dirty="0" smtClean="0">
                <a:latin typeface="Comic Sans MS" pitchFamily="66" charset="0"/>
              </a:rPr>
              <a:t> Pb-Pb </a:t>
            </a:r>
            <a:r>
              <a:rPr lang="it-IT" dirty="0" err="1" smtClean="0">
                <a:latin typeface="Comic Sans MS" pitchFamily="66" charset="0"/>
              </a:rPr>
              <a:t>collisions</a:t>
            </a:r>
            <a:endParaRPr lang="it-IT" dirty="0" smtClean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 smtClean="0">
                <a:latin typeface="Comic Sans MS" pitchFamily="66" charset="0"/>
              </a:rPr>
              <a:t>Enhancement </a:t>
            </a:r>
            <a:r>
              <a:rPr lang="it-IT" dirty="0" err="1" smtClean="0">
                <a:latin typeface="Comic Sans MS" pitchFamily="66" charset="0"/>
              </a:rPr>
              <a:t>still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present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at</a:t>
            </a:r>
            <a:r>
              <a:rPr lang="it-IT" dirty="0" smtClean="0">
                <a:latin typeface="Comic Sans MS" pitchFamily="66" charset="0"/>
              </a:rPr>
              <a:t> 6 </a:t>
            </a:r>
            <a:r>
              <a:rPr lang="it-IT" dirty="0" err="1" smtClean="0">
                <a:latin typeface="Comic Sans MS" pitchFamily="66" charset="0"/>
              </a:rPr>
              <a:t>GeV</a:t>
            </a:r>
            <a:r>
              <a:rPr lang="it-IT" dirty="0" smtClean="0">
                <a:latin typeface="Comic Sans MS" pitchFamily="66" charset="0"/>
              </a:rPr>
              <a:t>/c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 err="1" smtClean="0">
                <a:latin typeface="Comic Sans MS" pitchFamily="66" charset="0"/>
              </a:rPr>
              <a:t>Reproduced</a:t>
            </a:r>
            <a:r>
              <a:rPr lang="it-IT" dirty="0" smtClean="0">
                <a:latin typeface="Comic Sans MS" pitchFamily="66" charset="0"/>
              </a:rPr>
              <a:t> by EPOS (</a:t>
            </a:r>
            <a:r>
              <a:rPr lang="it-IT" dirty="0" err="1" smtClean="0">
                <a:latin typeface="Comic Sans MS" pitchFamily="66" charset="0"/>
              </a:rPr>
              <a:t>also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centrality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dependence</a:t>
            </a:r>
            <a:r>
              <a:rPr lang="it-IT" dirty="0" smtClean="0">
                <a:latin typeface="Comic Sans MS" pitchFamily="66" charset="0"/>
              </a:rPr>
              <a:t>) </a:t>
            </a:r>
            <a:r>
              <a:rPr lang="it-IT" sz="1100" dirty="0" smtClean="0">
                <a:latin typeface="Comic Sans MS" pitchFamily="66" charset="0"/>
              </a:rPr>
              <a:t>(K. </a:t>
            </a:r>
            <a:r>
              <a:rPr lang="it-IT" sz="1100" dirty="0" err="1" smtClean="0">
                <a:latin typeface="Comic Sans MS" pitchFamily="66" charset="0"/>
              </a:rPr>
              <a:t>Werner</a:t>
            </a:r>
            <a:r>
              <a:rPr lang="it-IT" sz="1100" dirty="0" smtClean="0">
                <a:latin typeface="Comic Sans MS" pitchFamily="66" charset="0"/>
              </a:rPr>
              <a:t>, PRL 109(2012)102301)</a:t>
            </a:r>
            <a:endParaRPr lang="it-IT" sz="1100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4388551" y="1124744"/>
            <a:ext cx="4503929" cy="10772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omic Sans MS" pitchFamily="66" charset="0"/>
              </a:rPr>
              <a:t>«</a:t>
            </a:r>
            <a:r>
              <a:rPr lang="it-IT" sz="1600" dirty="0" err="1" smtClean="0">
                <a:latin typeface="Comic Sans MS" pitchFamily="66" charset="0"/>
              </a:rPr>
              <a:t>Baryon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err="1" smtClean="0">
                <a:latin typeface="Comic Sans MS" pitchFamily="66" charset="0"/>
              </a:rPr>
              <a:t>anomaly</a:t>
            </a:r>
            <a:r>
              <a:rPr lang="it-IT" sz="1600" dirty="0" smtClean="0">
                <a:latin typeface="Comic Sans MS" pitchFamily="66" charset="0"/>
              </a:rPr>
              <a:t>» </a:t>
            </a:r>
            <a:r>
              <a:rPr lang="it-IT" sz="1600" dirty="0" err="1" smtClean="0">
                <a:latin typeface="Comic Sans MS" pitchFamily="66" charset="0"/>
              </a:rPr>
              <a:t>already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err="1" smtClean="0">
                <a:latin typeface="Comic Sans MS" pitchFamily="66" charset="0"/>
              </a:rPr>
              <a:t>observed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err="1" smtClean="0">
                <a:latin typeface="Comic Sans MS" pitchFamily="66" charset="0"/>
              </a:rPr>
              <a:t>at</a:t>
            </a:r>
            <a:r>
              <a:rPr lang="it-IT" sz="1600" dirty="0" smtClean="0">
                <a:latin typeface="Comic Sans MS" pitchFamily="66" charset="0"/>
              </a:rPr>
              <a:t> RHIC </a:t>
            </a:r>
            <a:r>
              <a:rPr lang="it-IT" sz="1600" dirty="0" err="1" smtClean="0">
                <a:latin typeface="Comic Sans MS" pitchFamily="66" charset="0"/>
              </a:rPr>
              <a:t>energy</a:t>
            </a:r>
            <a:r>
              <a:rPr lang="it-IT" sz="1600" dirty="0" smtClean="0">
                <a:latin typeface="Comic Sans MS" pitchFamily="66" charset="0"/>
              </a:rPr>
              <a:t>  </a:t>
            </a:r>
            <a:r>
              <a:rPr lang="it-IT" sz="1600" dirty="0" err="1" smtClean="0">
                <a:latin typeface="Comic Sans MS" pitchFamily="66" charset="0"/>
              </a:rPr>
              <a:t>is</a:t>
            </a:r>
            <a:r>
              <a:rPr lang="it-IT" sz="1600" dirty="0" smtClean="0">
                <a:latin typeface="Comic Sans MS" pitchFamily="66" charset="0"/>
              </a:rPr>
              <a:t> an </a:t>
            </a:r>
            <a:r>
              <a:rPr lang="it-IT" sz="1600" dirty="0" err="1" smtClean="0">
                <a:latin typeface="Comic Sans MS" pitchFamily="66" charset="0"/>
              </a:rPr>
              <a:t>important</a:t>
            </a:r>
            <a:r>
              <a:rPr lang="it-IT" sz="1600" dirty="0" smtClean="0">
                <a:latin typeface="Comic Sans MS" pitchFamily="66" charset="0"/>
              </a:rPr>
              <a:t> test of the </a:t>
            </a:r>
            <a:r>
              <a:rPr lang="it-IT" sz="1600" dirty="0" err="1" smtClean="0">
                <a:latin typeface="Comic Sans MS" pitchFamily="66" charset="0"/>
              </a:rPr>
              <a:t>models</a:t>
            </a:r>
            <a:r>
              <a:rPr lang="it-IT" sz="1600" dirty="0" smtClean="0">
                <a:latin typeface="Comic Sans MS" pitchFamily="66" charset="0"/>
              </a:rPr>
              <a:t> for the medium </a:t>
            </a:r>
            <a:r>
              <a:rPr lang="it-IT" sz="1600" dirty="0" err="1" smtClean="0">
                <a:latin typeface="Comic Sans MS" pitchFamily="66" charset="0"/>
              </a:rPr>
              <a:t>evolution</a:t>
            </a:r>
            <a:r>
              <a:rPr lang="it-IT" sz="1600" dirty="0" smtClean="0">
                <a:latin typeface="Comic Sans MS" pitchFamily="66" charset="0"/>
              </a:rPr>
              <a:t>.  </a:t>
            </a:r>
            <a:r>
              <a:rPr lang="it-IT" sz="1600" dirty="0" err="1">
                <a:latin typeface="Comic Sans MS" pitchFamily="66" charset="0"/>
              </a:rPr>
              <a:t>M</a:t>
            </a:r>
            <a:r>
              <a:rPr lang="it-IT" sz="1600" dirty="0" err="1" smtClean="0">
                <a:latin typeface="Comic Sans MS" pitchFamily="66" charset="0"/>
              </a:rPr>
              <a:t>ain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err="1" smtClean="0">
                <a:latin typeface="Comic Sans MS" pitchFamily="66" charset="0"/>
              </a:rPr>
              <a:t>ingredients</a:t>
            </a:r>
            <a:r>
              <a:rPr lang="it-IT" sz="1600" dirty="0" smtClean="0">
                <a:latin typeface="Comic Sans MS" pitchFamily="66" charset="0"/>
              </a:rPr>
              <a:t>: flow, </a:t>
            </a:r>
            <a:r>
              <a:rPr lang="it-IT" sz="1600" dirty="0" err="1" smtClean="0">
                <a:latin typeface="Comic Sans MS" pitchFamily="66" charset="0"/>
              </a:rPr>
              <a:t>recombination</a:t>
            </a:r>
            <a:r>
              <a:rPr lang="it-IT" sz="1600" dirty="0" smtClean="0">
                <a:latin typeface="Comic Sans MS" pitchFamily="66" charset="0"/>
              </a:rPr>
              <a:t> and </a:t>
            </a:r>
            <a:r>
              <a:rPr lang="it-IT" sz="1600" dirty="0" err="1" smtClean="0">
                <a:latin typeface="Comic Sans MS" pitchFamily="66" charset="0"/>
              </a:rPr>
              <a:t>fragmentation</a:t>
            </a:r>
            <a:r>
              <a:rPr lang="it-IT" sz="1600" dirty="0" smtClean="0">
                <a:latin typeface="Comic Sans MS" pitchFamily="66" charset="0"/>
              </a:rPr>
              <a:t>.</a:t>
            </a:r>
            <a:endParaRPr lang="it-IT" sz="1600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443033" y="2478914"/>
            <a:ext cx="465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  <a:latin typeface="Comic Sans MS" pitchFamily="66" charset="0"/>
              </a:rPr>
              <a:t>Slightly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Comic Sans MS" pitchFamily="66" charset="0"/>
              </a:rPr>
              <a:t>larger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Comic Sans MS" pitchFamily="66" charset="0"/>
              </a:rPr>
              <a:t>at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 the LHC </a:t>
            </a:r>
            <a:r>
              <a:rPr lang="it-IT" dirty="0" err="1" smtClean="0">
                <a:solidFill>
                  <a:srgbClr val="FF0000"/>
                </a:solidFill>
                <a:latin typeface="Comic Sans MS" pitchFamily="66" charset="0"/>
              </a:rPr>
              <a:t>than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Comic Sans MS" pitchFamily="66" charset="0"/>
              </a:rPr>
              <a:t>at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 RHI C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" y="6570000"/>
            <a:ext cx="46577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8676000" y="6480000"/>
            <a:ext cx="46679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latin typeface="Comic Sans MS" pitchFamily="66" charset="0"/>
              </a:rPr>
              <a:t>13</a:t>
            </a:r>
            <a:endParaRPr lang="it-IT" b="1" dirty="0"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084" y="4437112"/>
            <a:ext cx="514307" cy="63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tangolo 8"/>
          <p:cNvSpPr/>
          <p:nvPr/>
        </p:nvSpPr>
        <p:spPr>
          <a:xfrm>
            <a:off x="8252282" y="4755493"/>
            <a:ext cx="74025" cy="329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5220072" y="2848246"/>
            <a:ext cx="432048" cy="4315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00" y="38046"/>
            <a:ext cx="6762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856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38045"/>
            <a:ext cx="1417416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241150" y="180000"/>
            <a:ext cx="252028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it-IT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sym typeface="Symbol"/>
              </a:rPr>
              <a:t>/ ratio</a:t>
            </a:r>
            <a:endParaRPr lang="it-IT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96661" y="1378004"/>
            <a:ext cx="414014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 err="1" smtClean="0">
                <a:latin typeface="Comic Sans MS" pitchFamily="66" charset="0"/>
              </a:rPr>
              <a:t>Low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p</a:t>
            </a:r>
            <a:r>
              <a:rPr lang="it-IT" baseline="-25000" dirty="0" err="1" smtClean="0">
                <a:latin typeface="Comic Sans MS" pitchFamily="66" charset="0"/>
              </a:rPr>
              <a:t>T</a:t>
            </a:r>
            <a:r>
              <a:rPr lang="it-IT" dirty="0" smtClean="0">
                <a:latin typeface="Comic Sans MS" pitchFamily="66" charset="0"/>
              </a:rPr>
              <a:t> data are </a:t>
            </a:r>
            <a:r>
              <a:rPr lang="it-IT" dirty="0" err="1" smtClean="0">
                <a:latin typeface="Comic Sans MS" pitchFamily="66" charset="0"/>
              </a:rPr>
              <a:t>well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reproduced</a:t>
            </a:r>
            <a:r>
              <a:rPr lang="it-IT" dirty="0" smtClean="0">
                <a:latin typeface="Comic Sans MS" pitchFamily="66" charset="0"/>
              </a:rPr>
              <a:t> by </a:t>
            </a:r>
            <a:r>
              <a:rPr lang="it-IT" dirty="0" err="1" smtClean="0">
                <a:latin typeface="Comic Sans MS" pitchFamily="66" charset="0"/>
              </a:rPr>
              <a:t>hydrodynamical</a:t>
            </a:r>
            <a:r>
              <a:rPr lang="it-IT" dirty="0" smtClean="0">
                <a:latin typeface="Comic Sans MS" pitchFamily="66" charset="0"/>
              </a:rPr>
              <a:t>  </a:t>
            </a:r>
            <a:r>
              <a:rPr lang="it-IT" dirty="0" err="1" smtClean="0">
                <a:latin typeface="Comic Sans MS" pitchFamily="66" charset="0"/>
              </a:rPr>
              <a:t>models</a:t>
            </a:r>
            <a:r>
              <a:rPr lang="it-IT" dirty="0" smtClean="0">
                <a:latin typeface="Comic Sans MS" pitchFamily="66" charset="0"/>
              </a:rPr>
              <a:t> (VISH2+1 and HKM). </a:t>
            </a:r>
            <a:r>
              <a:rPr lang="it-IT" sz="1100" dirty="0" smtClean="0">
                <a:latin typeface="Comic Sans MS" pitchFamily="66" charset="0"/>
              </a:rPr>
              <a:t>(C. </a:t>
            </a:r>
            <a:r>
              <a:rPr lang="it-IT" sz="1100" dirty="0" err="1" smtClean="0">
                <a:latin typeface="Comic Sans MS" pitchFamily="66" charset="0"/>
              </a:rPr>
              <a:t>Shen</a:t>
            </a:r>
            <a:r>
              <a:rPr lang="it-IT" sz="1100" dirty="0" smtClean="0">
                <a:latin typeface="Comic Sans MS" pitchFamily="66" charset="0"/>
              </a:rPr>
              <a:t> et al. PR C84(2011)044903, Z. </a:t>
            </a:r>
            <a:r>
              <a:rPr lang="it-IT" sz="1100" dirty="0" err="1" smtClean="0">
                <a:latin typeface="Comic Sans MS" pitchFamily="66" charset="0"/>
              </a:rPr>
              <a:t>Qiu</a:t>
            </a:r>
            <a:r>
              <a:rPr lang="it-IT" sz="1100" dirty="0" smtClean="0">
                <a:latin typeface="Comic Sans MS" pitchFamily="66" charset="0"/>
              </a:rPr>
              <a:t> et la. PL B707(2012)151, I. </a:t>
            </a:r>
            <a:r>
              <a:rPr lang="it-IT" sz="1100" dirty="0" err="1" smtClean="0">
                <a:latin typeface="Comic Sans MS" pitchFamily="66" charset="0"/>
              </a:rPr>
              <a:t>Karpenko</a:t>
            </a:r>
            <a:r>
              <a:rPr lang="it-IT" sz="1100" dirty="0" smtClean="0">
                <a:latin typeface="Comic Sans MS" pitchFamily="66" charset="0"/>
              </a:rPr>
              <a:t> et al. PR C87(2013)024914)</a:t>
            </a:r>
          </a:p>
          <a:p>
            <a:pPr marL="285750" indent="-285750">
              <a:buFont typeface="Arial" pitchFamily="34" charset="0"/>
              <a:buChar char="•"/>
            </a:pPr>
            <a:endParaRPr lang="it-IT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latin typeface="Comic Sans MS" pitchFamily="66" charset="0"/>
              </a:rPr>
              <a:t>KRAKOW model, </a:t>
            </a:r>
            <a:r>
              <a:rPr lang="it-IT" dirty="0" err="1" smtClean="0">
                <a:latin typeface="Comic Sans MS" pitchFamily="66" charset="0"/>
              </a:rPr>
              <a:t>which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has</a:t>
            </a:r>
            <a:r>
              <a:rPr lang="it-IT" dirty="0" smtClean="0">
                <a:latin typeface="Comic Sans MS" pitchFamily="66" charset="0"/>
              </a:rPr>
              <a:t> a non-</a:t>
            </a:r>
            <a:r>
              <a:rPr lang="it-IT" dirty="0" err="1" smtClean="0">
                <a:latin typeface="Comic Sans MS" pitchFamily="66" charset="0"/>
              </a:rPr>
              <a:t>equilibrium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corrections</a:t>
            </a:r>
            <a:r>
              <a:rPr lang="it-IT" dirty="0" smtClean="0">
                <a:latin typeface="Comic Sans MS" pitchFamily="66" charset="0"/>
              </a:rPr>
              <a:t> due to </a:t>
            </a:r>
            <a:r>
              <a:rPr lang="it-IT" dirty="0" err="1" smtClean="0">
                <a:latin typeface="Comic Sans MS" pitchFamily="66" charset="0"/>
              </a:rPr>
              <a:t>viscosity</a:t>
            </a:r>
            <a:r>
              <a:rPr lang="it-IT" dirty="0" smtClean="0">
                <a:latin typeface="Comic Sans MS" pitchFamily="66" charset="0"/>
              </a:rPr>
              <a:t>, </a:t>
            </a:r>
            <a:r>
              <a:rPr lang="it-IT" dirty="0" err="1" smtClean="0">
                <a:latin typeface="Comic Sans MS" pitchFamily="66" charset="0"/>
              </a:rPr>
              <a:t>largely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underpredicts</a:t>
            </a:r>
            <a:r>
              <a:rPr lang="it-IT" dirty="0" smtClean="0">
                <a:latin typeface="Comic Sans MS" pitchFamily="66" charset="0"/>
              </a:rPr>
              <a:t>  the ratio.  </a:t>
            </a:r>
            <a:r>
              <a:rPr lang="it-IT" sz="1100" dirty="0" smtClean="0">
                <a:latin typeface="Comic Sans MS" pitchFamily="66" charset="0"/>
              </a:rPr>
              <a:t>(P. </a:t>
            </a:r>
            <a:r>
              <a:rPr lang="it-IT" sz="1100" dirty="0" err="1" smtClean="0">
                <a:latin typeface="Comic Sans MS" pitchFamily="66" charset="0"/>
              </a:rPr>
              <a:t>Bozek</a:t>
            </a:r>
            <a:r>
              <a:rPr lang="it-IT" sz="1100" dirty="0" smtClean="0">
                <a:latin typeface="Comic Sans MS" pitchFamily="66" charset="0"/>
              </a:rPr>
              <a:t> et al. PR C85(2012)064915)</a:t>
            </a:r>
          </a:p>
        </p:txBody>
      </p:sp>
      <p:sp>
        <p:nvSpPr>
          <p:cNvPr id="5" name="CasellaDiTesto 4"/>
          <p:cNvSpPr txBox="1"/>
          <p:nvPr/>
        </p:nvSpPr>
        <p:spPr>
          <a:xfrm rot="5400000">
            <a:off x="7428516" y="5208440"/>
            <a:ext cx="2468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omic Sans MS" pitchFamily="66" charset="0"/>
              </a:rPr>
              <a:t>B.I. </a:t>
            </a:r>
            <a:r>
              <a:rPr lang="it-IT" sz="1200" dirty="0" err="1" smtClean="0">
                <a:latin typeface="Comic Sans MS" pitchFamily="66" charset="0"/>
              </a:rPr>
              <a:t>Abelev</a:t>
            </a:r>
            <a:r>
              <a:rPr lang="it-IT" sz="1200" dirty="0" smtClean="0">
                <a:latin typeface="Comic Sans MS" pitchFamily="66" charset="0"/>
              </a:rPr>
              <a:t> et al. (STAR </a:t>
            </a:r>
            <a:r>
              <a:rPr lang="it-IT" sz="1200" dirty="0" err="1" smtClean="0">
                <a:latin typeface="Comic Sans MS" pitchFamily="66" charset="0"/>
              </a:rPr>
              <a:t>Coll</a:t>
            </a:r>
            <a:r>
              <a:rPr lang="it-IT" sz="1200" dirty="0" smtClean="0">
                <a:latin typeface="Comic Sans MS" pitchFamily="66" charset="0"/>
              </a:rPr>
              <a:t>. ) </a:t>
            </a:r>
            <a:r>
              <a:rPr lang="it-IT" sz="1200" dirty="0" err="1" smtClean="0">
                <a:latin typeface="Comic Sans MS" pitchFamily="66" charset="0"/>
              </a:rPr>
              <a:t>Phys</a:t>
            </a:r>
            <a:r>
              <a:rPr lang="it-IT" sz="1200" dirty="0" smtClean="0">
                <a:latin typeface="Comic Sans MS" pitchFamily="66" charset="0"/>
              </a:rPr>
              <a:t>. Rev. C79(2009)064903 </a:t>
            </a:r>
            <a:endParaRPr lang="it-IT" sz="1200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6126" y="4175950"/>
            <a:ext cx="5153946" cy="230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omic Sans MS" pitchFamily="66" charset="0"/>
              </a:rPr>
              <a:t>HIJING BB</a:t>
            </a:r>
            <a:r>
              <a:rPr lang="it-IT" sz="1100" dirty="0">
                <a:latin typeface="Comic Sans MS" pitchFamily="66" charset="0"/>
              </a:rPr>
              <a:t> </a:t>
            </a:r>
            <a:r>
              <a:rPr lang="it-IT" sz="1100" dirty="0" smtClean="0">
                <a:latin typeface="Comic Sans MS" pitchFamily="66" charset="0"/>
              </a:rPr>
              <a:t>(V. </a:t>
            </a:r>
            <a:r>
              <a:rPr lang="it-IT" sz="1100" dirty="0" err="1" smtClean="0">
                <a:latin typeface="Comic Sans MS" pitchFamily="66" charset="0"/>
              </a:rPr>
              <a:t>Topor</a:t>
            </a:r>
            <a:r>
              <a:rPr lang="it-IT" sz="1100" dirty="0" smtClean="0">
                <a:latin typeface="Comic Sans MS" pitchFamily="66" charset="0"/>
              </a:rPr>
              <a:t> Pop et al. PR C84(2011)044909),  </a:t>
            </a:r>
            <a:r>
              <a:rPr lang="it-IT" sz="1600" dirty="0" err="1" smtClean="0">
                <a:latin typeface="Comic Sans MS" pitchFamily="66" charset="0"/>
              </a:rPr>
              <a:t>which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err="1" smtClean="0">
                <a:latin typeface="Comic Sans MS" pitchFamily="66" charset="0"/>
              </a:rPr>
              <a:t>models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err="1" smtClean="0">
                <a:latin typeface="Comic Sans MS" pitchFamily="66" charset="0"/>
              </a:rPr>
              <a:t>particle</a:t>
            </a:r>
            <a:r>
              <a:rPr lang="it-IT" sz="1600" dirty="0" smtClean="0">
                <a:latin typeface="Comic Sans MS" pitchFamily="66" charset="0"/>
              </a:rPr>
              <a:t> production by a Strong Color Field,  </a:t>
            </a:r>
            <a:r>
              <a:rPr lang="it-IT" sz="1600" dirty="0" err="1" smtClean="0">
                <a:latin typeface="Comic Sans MS" pitchFamily="66" charset="0"/>
              </a:rPr>
              <a:t>reproduces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smtClean="0">
                <a:latin typeface="Comic Sans MS" pitchFamily="66" charset="0"/>
                <a:sym typeface="Symbol"/>
              </a:rPr>
              <a:t>/  in:</a:t>
            </a:r>
            <a:endParaRPr lang="it-IT" sz="1600" dirty="0">
              <a:latin typeface="Comic Sans MS" pitchFamily="66" charset="0"/>
              <a:sym typeface="Symbo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err="1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Au-Au</a:t>
            </a:r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collisions</a:t>
            </a:r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at</a:t>
            </a:r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 </a:t>
            </a:r>
            <a:r>
              <a:rPr lang="it-IT" sz="1600" dirty="0" err="1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s</a:t>
            </a:r>
            <a:r>
              <a:rPr lang="it-IT" sz="1600" baseline="-25000" dirty="0" err="1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NN</a:t>
            </a:r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 =200 </a:t>
            </a:r>
            <a:r>
              <a:rPr lang="it-IT" sz="1600" dirty="0" err="1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GeV</a:t>
            </a:r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 (k=3 </a:t>
            </a:r>
            <a:r>
              <a:rPr lang="it-IT" sz="1600" dirty="0" err="1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GeV</a:t>
            </a:r>
            <a:r>
              <a:rPr lang="it-IT" sz="1600" dirty="0">
                <a:solidFill>
                  <a:srgbClr val="FF0000"/>
                </a:solidFill>
                <a:latin typeface="Comic Sans MS" pitchFamily="66" charset="0"/>
                <a:sym typeface="Symbol"/>
              </a:rPr>
              <a:t> </a:t>
            </a:r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fm)  </a:t>
            </a:r>
            <a:r>
              <a:rPr lang="it-IT" sz="1600" dirty="0" smtClean="0">
                <a:latin typeface="Comic Sans MS" pitchFamily="66" charset="0"/>
                <a:sym typeface="Symbol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err="1" smtClean="0">
                <a:solidFill>
                  <a:srgbClr val="00B050"/>
                </a:solidFill>
                <a:latin typeface="Comic Sans MS" pitchFamily="66" charset="0"/>
                <a:sym typeface="Symbol"/>
              </a:rPr>
              <a:t>pp</a:t>
            </a:r>
            <a:r>
              <a:rPr lang="it-IT" sz="1600" dirty="0" smtClean="0">
                <a:solidFill>
                  <a:srgbClr val="00B050"/>
                </a:solidFill>
                <a:latin typeface="Comic Sans MS" pitchFamily="66" charset="0"/>
                <a:sym typeface="Symbol"/>
              </a:rPr>
              <a:t> </a:t>
            </a:r>
            <a:r>
              <a:rPr lang="it-IT" sz="1600" dirty="0" err="1" smtClean="0">
                <a:solidFill>
                  <a:srgbClr val="00B050"/>
                </a:solidFill>
                <a:latin typeface="Comic Sans MS" pitchFamily="66" charset="0"/>
                <a:sym typeface="Symbol"/>
              </a:rPr>
              <a:t>collisions</a:t>
            </a:r>
            <a:r>
              <a:rPr lang="it-IT" sz="1600" dirty="0" smtClean="0">
                <a:solidFill>
                  <a:srgbClr val="00B050"/>
                </a:solidFill>
                <a:latin typeface="Comic Sans MS" pitchFamily="66" charset="0"/>
                <a:sym typeface="Symbol"/>
              </a:rPr>
              <a:t> </a:t>
            </a:r>
            <a:r>
              <a:rPr lang="it-IT" sz="1600" dirty="0" err="1" smtClean="0">
                <a:solidFill>
                  <a:srgbClr val="00B050"/>
                </a:solidFill>
                <a:latin typeface="Comic Sans MS" pitchFamily="66" charset="0"/>
                <a:sym typeface="Symbol"/>
              </a:rPr>
              <a:t>at</a:t>
            </a:r>
            <a:r>
              <a:rPr lang="it-IT" sz="1600" dirty="0" smtClean="0">
                <a:solidFill>
                  <a:srgbClr val="00B050"/>
                </a:solidFill>
                <a:latin typeface="Comic Sans MS" pitchFamily="66" charset="0"/>
                <a:sym typeface="Symbol"/>
              </a:rPr>
              <a:t> s=7 </a:t>
            </a:r>
            <a:r>
              <a:rPr lang="it-IT" sz="1600" dirty="0" err="1" smtClean="0">
                <a:solidFill>
                  <a:srgbClr val="00B050"/>
                </a:solidFill>
                <a:latin typeface="Comic Sans MS" pitchFamily="66" charset="0"/>
                <a:sym typeface="Symbol"/>
              </a:rPr>
              <a:t>TeV</a:t>
            </a:r>
            <a:r>
              <a:rPr lang="it-IT" sz="1600" dirty="0" smtClean="0">
                <a:solidFill>
                  <a:srgbClr val="00B050"/>
                </a:solidFill>
                <a:latin typeface="Comic Sans MS" pitchFamily="66" charset="0"/>
                <a:sym typeface="Symbol"/>
              </a:rPr>
              <a:t> (k=2 </a:t>
            </a:r>
            <a:r>
              <a:rPr lang="it-IT" sz="1600" dirty="0" err="1" smtClean="0">
                <a:solidFill>
                  <a:srgbClr val="00B050"/>
                </a:solidFill>
                <a:latin typeface="Comic Sans MS" pitchFamily="66" charset="0"/>
                <a:sym typeface="Symbol"/>
              </a:rPr>
              <a:t>GeV</a:t>
            </a:r>
            <a:r>
              <a:rPr lang="it-IT" sz="1600" dirty="0" smtClean="0">
                <a:solidFill>
                  <a:srgbClr val="00B050"/>
                </a:solidFill>
                <a:latin typeface="Comic Sans MS" pitchFamily="66" charset="0"/>
                <a:sym typeface="Symbol"/>
              </a:rPr>
              <a:t> fm). </a:t>
            </a:r>
          </a:p>
          <a:p>
            <a:endParaRPr lang="it-IT" sz="1600" dirty="0">
              <a:solidFill>
                <a:srgbClr val="00B050"/>
              </a:solidFill>
              <a:latin typeface="Comic Sans MS" pitchFamily="66" charset="0"/>
              <a:sym typeface="Symbol"/>
            </a:endParaRPr>
          </a:p>
          <a:p>
            <a:r>
              <a:rPr lang="it-IT" sz="1600" dirty="0">
                <a:latin typeface="Comic Sans MS" pitchFamily="66" charset="0"/>
                <a:sym typeface="Symbol"/>
              </a:rPr>
              <a:t>T</a:t>
            </a:r>
            <a:r>
              <a:rPr lang="it-IT" sz="1600" dirty="0" smtClean="0">
                <a:latin typeface="Comic Sans MS" pitchFamily="66" charset="0"/>
                <a:sym typeface="Symbol"/>
              </a:rPr>
              <a:t>he </a:t>
            </a:r>
            <a:r>
              <a:rPr lang="it-IT" sz="1600" dirty="0" err="1" smtClean="0">
                <a:latin typeface="Comic Sans MS" pitchFamily="66" charset="0"/>
                <a:sym typeface="Symbol"/>
              </a:rPr>
              <a:t>expected</a:t>
            </a:r>
            <a:r>
              <a:rPr lang="it-IT" sz="1600" dirty="0" smtClean="0">
                <a:latin typeface="Comic Sans MS" pitchFamily="66" charset="0"/>
                <a:sym typeface="Symbol"/>
              </a:rPr>
              <a:t> </a:t>
            </a:r>
            <a:r>
              <a:rPr lang="it-IT" sz="1600" dirty="0" smtClean="0">
                <a:solidFill>
                  <a:srgbClr val="0070C0"/>
                </a:solidFill>
                <a:latin typeface="Comic Sans MS" pitchFamily="66" charset="0"/>
                <a:sym typeface="Symbol"/>
              </a:rPr>
              <a:t>large </a:t>
            </a:r>
            <a:r>
              <a:rPr lang="it-IT" sz="1600" dirty="0" err="1" smtClean="0">
                <a:solidFill>
                  <a:srgbClr val="0070C0"/>
                </a:solidFill>
                <a:latin typeface="Comic Sans MS" pitchFamily="66" charset="0"/>
                <a:sym typeface="Symbol"/>
              </a:rPr>
              <a:t>string</a:t>
            </a:r>
            <a:r>
              <a:rPr lang="it-IT" sz="1600" dirty="0" smtClean="0">
                <a:solidFill>
                  <a:srgbClr val="0070C0"/>
                </a:solidFill>
                <a:latin typeface="Comic Sans MS" pitchFamily="66" charset="0"/>
                <a:sym typeface="Symbol"/>
              </a:rPr>
              <a:t> </a:t>
            </a:r>
            <a:r>
              <a:rPr lang="it-IT" sz="1600" dirty="0" err="1" smtClean="0">
                <a:solidFill>
                  <a:srgbClr val="0070C0"/>
                </a:solidFill>
                <a:latin typeface="Comic Sans MS" pitchFamily="66" charset="0"/>
                <a:sym typeface="Symbol"/>
              </a:rPr>
              <a:t>value</a:t>
            </a:r>
            <a:r>
              <a:rPr lang="it-IT" sz="1600" dirty="0" smtClean="0">
                <a:solidFill>
                  <a:srgbClr val="0070C0"/>
                </a:solidFill>
                <a:latin typeface="Comic Sans MS" pitchFamily="66" charset="0"/>
                <a:sym typeface="Symbol"/>
              </a:rPr>
              <a:t> (k= 5 </a:t>
            </a:r>
            <a:r>
              <a:rPr lang="it-IT" sz="1600" dirty="0" err="1" smtClean="0">
                <a:solidFill>
                  <a:srgbClr val="0070C0"/>
                </a:solidFill>
                <a:latin typeface="Comic Sans MS" pitchFamily="66" charset="0"/>
                <a:sym typeface="Symbol"/>
              </a:rPr>
              <a:t>GeV</a:t>
            </a:r>
            <a:r>
              <a:rPr lang="it-IT" sz="1600" dirty="0" smtClean="0">
                <a:solidFill>
                  <a:srgbClr val="0070C0"/>
                </a:solidFill>
                <a:latin typeface="Comic Sans MS" pitchFamily="66" charset="0"/>
                <a:sym typeface="Symbol"/>
              </a:rPr>
              <a:t> fm) </a:t>
            </a:r>
            <a:r>
              <a:rPr lang="it-IT" sz="1600" dirty="0" err="1" smtClean="0">
                <a:solidFill>
                  <a:srgbClr val="0070C0"/>
                </a:solidFill>
                <a:latin typeface="Comic Sans MS" pitchFamily="66" charset="0"/>
                <a:sym typeface="Symbol"/>
              </a:rPr>
              <a:t>at</a:t>
            </a:r>
            <a:r>
              <a:rPr lang="it-IT" sz="1600" dirty="0" smtClean="0">
                <a:solidFill>
                  <a:srgbClr val="0070C0"/>
                </a:solidFill>
                <a:latin typeface="Comic Sans MS" pitchFamily="66" charset="0"/>
                <a:sym typeface="Symbol"/>
              </a:rPr>
              <a:t> LHC </a:t>
            </a:r>
            <a:r>
              <a:rPr lang="it-IT" sz="1600" dirty="0" err="1" smtClean="0">
                <a:solidFill>
                  <a:srgbClr val="0070C0"/>
                </a:solidFill>
                <a:latin typeface="Comic Sans MS" pitchFamily="66" charset="0"/>
                <a:sym typeface="Symbol"/>
              </a:rPr>
              <a:t>energies</a:t>
            </a:r>
            <a:r>
              <a:rPr lang="it-IT" sz="1600" dirty="0" smtClean="0">
                <a:latin typeface="Comic Sans MS" pitchFamily="66" charset="0"/>
                <a:sym typeface="Symbol"/>
              </a:rPr>
              <a:t> </a:t>
            </a:r>
            <a:r>
              <a:rPr lang="it-IT" sz="1600" dirty="0" err="1" smtClean="0">
                <a:latin typeface="Comic Sans MS" pitchFamily="66" charset="0"/>
                <a:sym typeface="Symbol"/>
              </a:rPr>
              <a:t>largely</a:t>
            </a:r>
            <a:r>
              <a:rPr lang="it-IT" sz="1600" dirty="0" smtClean="0">
                <a:latin typeface="Comic Sans MS" pitchFamily="66" charset="0"/>
                <a:sym typeface="Symbol"/>
              </a:rPr>
              <a:t> </a:t>
            </a:r>
            <a:r>
              <a:rPr lang="it-IT" sz="1600" dirty="0" err="1" smtClean="0">
                <a:latin typeface="Comic Sans MS" pitchFamily="66" charset="0"/>
                <a:sym typeface="Symbol"/>
              </a:rPr>
              <a:t>overpredicts</a:t>
            </a:r>
            <a:r>
              <a:rPr lang="it-IT" sz="1600" dirty="0" smtClean="0">
                <a:latin typeface="Comic Sans MS" pitchFamily="66" charset="0"/>
                <a:sym typeface="Symbol"/>
              </a:rPr>
              <a:t> the </a:t>
            </a:r>
            <a:r>
              <a:rPr lang="it-IT" sz="1600" dirty="0" err="1" smtClean="0">
                <a:latin typeface="Comic Sans MS" pitchFamily="66" charset="0"/>
                <a:sym typeface="Symbol"/>
              </a:rPr>
              <a:t>experimental</a:t>
            </a:r>
            <a:r>
              <a:rPr lang="it-IT" sz="1600" dirty="0" smtClean="0">
                <a:latin typeface="Comic Sans MS" pitchFamily="66" charset="0"/>
                <a:sym typeface="Symbol"/>
              </a:rPr>
              <a:t> </a:t>
            </a:r>
            <a:r>
              <a:rPr lang="it-IT" sz="1600" dirty="0" err="1" smtClean="0">
                <a:latin typeface="Comic Sans MS" pitchFamily="66" charset="0"/>
                <a:sym typeface="Symbol"/>
              </a:rPr>
              <a:t>value</a:t>
            </a:r>
            <a:r>
              <a:rPr lang="it-IT" sz="1600" dirty="0" smtClean="0">
                <a:latin typeface="Comic Sans MS" pitchFamily="66" charset="0"/>
                <a:sym typeface="Symbol"/>
              </a:rPr>
              <a:t> .</a:t>
            </a:r>
            <a:endParaRPr lang="it-IT" sz="1600" dirty="0">
              <a:latin typeface="Comic Sans MS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428" y="4262806"/>
            <a:ext cx="3129317" cy="2410528"/>
          </a:xfrm>
          <a:prstGeom prst="rect">
            <a:avLst/>
          </a:prstGeom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0000"/>
            <a:ext cx="46577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8676000" y="6480000"/>
            <a:ext cx="46679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latin typeface="Comic Sans MS" pitchFamily="66" charset="0"/>
              </a:rPr>
              <a:t>14</a:t>
            </a:r>
            <a:endParaRPr lang="it-IT" b="1" dirty="0">
              <a:latin typeface="Comic Sans MS" pitchFamily="66" charset="0"/>
            </a:endParaRPr>
          </a:p>
        </p:txBody>
      </p:sp>
      <p:sp>
        <p:nvSpPr>
          <p:cNvPr id="10" name="Freccia a sinistra 9"/>
          <p:cNvSpPr/>
          <p:nvPr/>
        </p:nvSpPr>
        <p:spPr>
          <a:xfrm>
            <a:off x="4501290" y="2532166"/>
            <a:ext cx="234401" cy="215159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2 15"/>
          <p:cNvCxnSpPr/>
          <p:nvPr/>
        </p:nvCxnSpPr>
        <p:spPr>
          <a:xfrm>
            <a:off x="4990954" y="5043228"/>
            <a:ext cx="1381246" cy="7920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8289"/>
            <a:ext cx="4177762" cy="2828693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00" y="39600"/>
            <a:ext cx="6762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709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38045"/>
            <a:ext cx="1417416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763688" y="180000"/>
            <a:ext cx="6336704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it-IT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Nuclear</a:t>
            </a:r>
            <a:r>
              <a:rPr lang="it-IT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it-IT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modification</a:t>
            </a:r>
            <a:r>
              <a:rPr lang="it-IT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R</a:t>
            </a:r>
            <a:r>
              <a:rPr lang="it-IT" sz="3600" b="1" i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AA</a:t>
            </a:r>
            <a:endParaRPr lang="it-IT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106079"/>
              </p:ext>
            </p:extLst>
          </p:nvPr>
        </p:nvGraphicFramePr>
        <p:xfrm>
          <a:off x="5941159" y="1196752"/>
          <a:ext cx="2826145" cy="732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3" name="Equazione" r:id="rId4" imgW="1714320" imgH="444240" progId="Equation.3">
                  <p:embed/>
                </p:oleObj>
              </mc:Choice>
              <mc:Fallback>
                <p:oleObj name="Equazione" r:id="rId4" imgW="171432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41159" y="1196752"/>
                        <a:ext cx="2826145" cy="732704"/>
                      </a:xfrm>
                      <a:prstGeom prst="rect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51519" y="885771"/>
            <a:ext cx="4318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prstClr val="black"/>
                </a:solidFill>
                <a:latin typeface="Comic Sans MS" pitchFamily="66" charset="0"/>
              </a:rPr>
              <a:t>Suppression</a:t>
            </a:r>
            <a:r>
              <a:rPr lang="it-IT" dirty="0" smtClean="0">
                <a:solidFill>
                  <a:prstClr val="black"/>
                </a:solidFill>
                <a:latin typeface="Comic Sans MS" pitchFamily="66" charset="0"/>
              </a:rPr>
              <a:t> of </a:t>
            </a:r>
            <a:r>
              <a:rPr lang="it-IT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, K and p production in </a:t>
            </a:r>
            <a:r>
              <a:rPr lang="it-IT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central</a:t>
            </a:r>
            <a:r>
              <a:rPr lang="it-IT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collisions</a:t>
            </a:r>
            <a:endParaRPr lang="it-IT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6" y="1535798"/>
            <a:ext cx="4004344" cy="318470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07503" y="4691204"/>
            <a:ext cx="4752529" cy="181588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</a:rPr>
              <a:t>For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</a:rPr>
              <a:t>p</a:t>
            </a:r>
            <a:r>
              <a:rPr lang="it-IT" sz="1600" baseline="-25000" dirty="0" err="1" smtClean="0">
                <a:solidFill>
                  <a:prstClr val="black"/>
                </a:solidFill>
                <a:latin typeface="Comic Sans MS" pitchFamily="66" charset="0"/>
              </a:rPr>
              <a:t>T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</a:rPr>
              <a:t>&gt; 8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</a:rPr>
              <a:t>GeV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</a:rPr>
              <a:t>/c  R</a:t>
            </a:r>
            <a:r>
              <a:rPr lang="it-IT" sz="1600" baseline="-25000" dirty="0" smtClean="0">
                <a:solidFill>
                  <a:prstClr val="black"/>
                </a:solidFill>
                <a:latin typeface="Comic Sans MS" pitchFamily="66" charset="0"/>
              </a:rPr>
              <a:t>AA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similar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for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all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particles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 no strong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flavour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or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meson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/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baryon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dependence</a:t>
            </a:r>
            <a:endParaRPr lang="it-IT" sz="1600" dirty="0" smtClean="0">
              <a:solidFill>
                <a:prstClr val="black"/>
              </a:solidFill>
              <a:latin typeface="Comic Sans MS" pitchFamily="66" charset="0"/>
              <a:sym typeface="Symbol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it-IT" sz="1600" dirty="0">
              <a:solidFill>
                <a:prstClr val="black"/>
              </a:solidFill>
              <a:latin typeface="Comic Sans MS" pitchFamily="66" charset="0"/>
              <a:sym typeface="Symbol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For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low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p</a:t>
            </a:r>
            <a:r>
              <a:rPr lang="it-IT" sz="1600" baseline="-250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T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 large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meson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/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baryon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dependence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. 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R</a:t>
            </a:r>
            <a:r>
              <a:rPr lang="it-IT" sz="1600" baseline="-250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AA 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(K)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similar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R</a:t>
            </a:r>
            <a:r>
              <a:rPr lang="it-IT" sz="1600" baseline="-250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AA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(</a:t>
            </a:r>
            <a:r>
              <a:rPr lang="it-IT" sz="1600" dirty="0">
                <a:solidFill>
                  <a:prstClr val="black"/>
                </a:solidFill>
                <a:latin typeface="Comic Sans MS" pitchFamily="66" charset="0"/>
                <a:sym typeface="Symbol"/>
              </a:rPr>
              <a:t>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R</a:t>
            </a:r>
            <a:r>
              <a:rPr lang="it-IT" sz="1600" baseline="-250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AA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(p) &gt; R</a:t>
            </a:r>
            <a:r>
              <a:rPr lang="it-IT" sz="1600" baseline="-250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AA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(</a:t>
            </a:r>
            <a:r>
              <a:rPr lang="it-IT" sz="1600" dirty="0">
                <a:solidFill>
                  <a:prstClr val="black"/>
                </a:solidFill>
                <a:latin typeface="Comic Sans MS" pitchFamily="66" charset="0"/>
                <a:sym typeface="Symbol"/>
              </a:rPr>
              <a:t>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)</a:t>
            </a:r>
            <a:endParaRPr lang="it-IT" sz="16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0000"/>
            <a:ext cx="46577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676000" y="6480000"/>
            <a:ext cx="46679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latin typeface="Comic Sans MS" pitchFamily="66" charset="0"/>
              </a:rPr>
              <a:t>15</a:t>
            </a:r>
            <a:endParaRPr lang="it-IT" b="1" dirty="0">
              <a:latin typeface="Comic Sans MS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747" y="2132856"/>
            <a:ext cx="3845051" cy="276363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118406" y="5137480"/>
            <a:ext cx="3900392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For </a:t>
            </a:r>
            <a:r>
              <a:rPr lang="it-IT" dirty="0" err="1" smtClean="0">
                <a:latin typeface="Comic Sans MS" pitchFamily="66" charset="0"/>
              </a:rPr>
              <a:t>p</a:t>
            </a:r>
            <a:r>
              <a:rPr lang="it-IT" baseline="-25000" dirty="0" err="1" smtClean="0">
                <a:latin typeface="Comic Sans MS" pitchFamily="66" charset="0"/>
              </a:rPr>
              <a:t>T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smtClean="0">
                <a:latin typeface="Comic Sans MS" pitchFamily="66" charset="0"/>
              </a:rPr>
              <a:t>&lt; 5 </a:t>
            </a:r>
            <a:r>
              <a:rPr lang="it-IT" dirty="0" err="1" smtClean="0">
                <a:latin typeface="Comic Sans MS" pitchFamily="66" charset="0"/>
              </a:rPr>
              <a:t>GeV</a:t>
            </a:r>
            <a:r>
              <a:rPr lang="it-IT" dirty="0" smtClean="0">
                <a:latin typeface="Comic Sans MS" pitchFamily="66" charset="0"/>
              </a:rPr>
              <a:t>/c R</a:t>
            </a:r>
            <a:r>
              <a:rPr lang="it-IT" baseline="-25000" dirty="0" smtClean="0">
                <a:latin typeface="Comic Sans MS" pitchFamily="66" charset="0"/>
              </a:rPr>
              <a:t>AA</a:t>
            </a:r>
            <a:r>
              <a:rPr lang="it-IT" dirty="0" smtClean="0">
                <a:latin typeface="Comic Sans MS" pitchFamily="66" charset="0"/>
              </a:rPr>
              <a:t>(</a:t>
            </a:r>
            <a:r>
              <a:rPr lang="it-IT" dirty="0" smtClean="0">
                <a:latin typeface="Comic Sans MS" pitchFamily="66" charset="0"/>
                <a:sym typeface="Symbol"/>
              </a:rPr>
              <a:t>(1020)) </a:t>
            </a:r>
            <a:r>
              <a:rPr lang="it-IT" dirty="0" err="1" smtClean="0">
                <a:latin typeface="Comic Sans MS" pitchFamily="66" charset="0"/>
                <a:sym typeface="Symbol"/>
              </a:rPr>
              <a:t>slightly</a:t>
            </a:r>
            <a:r>
              <a:rPr lang="it-IT" dirty="0" smtClean="0">
                <a:latin typeface="Comic Sans MS" pitchFamily="66" charset="0"/>
                <a:sym typeface="Symbol"/>
              </a:rPr>
              <a:t> </a:t>
            </a:r>
            <a:r>
              <a:rPr lang="it-IT" dirty="0" err="1" smtClean="0">
                <a:latin typeface="Comic Sans MS" pitchFamily="66" charset="0"/>
                <a:sym typeface="Symbol"/>
              </a:rPr>
              <a:t>larger</a:t>
            </a:r>
            <a:r>
              <a:rPr lang="it-IT" dirty="0" smtClean="0">
                <a:latin typeface="Comic Sans MS" pitchFamily="66" charset="0"/>
                <a:sym typeface="Symbol"/>
              </a:rPr>
              <a:t> </a:t>
            </a:r>
            <a:r>
              <a:rPr lang="it-IT" dirty="0" err="1" smtClean="0">
                <a:latin typeface="Comic Sans MS" pitchFamily="66" charset="0"/>
                <a:sym typeface="Symbol"/>
              </a:rPr>
              <a:t>than</a:t>
            </a:r>
            <a:r>
              <a:rPr lang="it-IT" dirty="0" smtClean="0">
                <a:latin typeface="Comic Sans MS" pitchFamily="66" charset="0"/>
                <a:sym typeface="Symbol"/>
              </a:rPr>
              <a:t> R</a:t>
            </a:r>
            <a:r>
              <a:rPr lang="it-IT" baseline="-25000" dirty="0" smtClean="0">
                <a:latin typeface="Comic Sans MS" pitchFamily="66" charset="0"/>
                <a:sym typeface="Symbol"/>
              </a:rPr>
              <a:t>AA</a:t>
            </a:r>
            <a:r>
              <a:rPr lang="it-IT" dirty="0" smtClean="0">
                <a:latin typeface="Comic Sans MS" pitchFamily="66" charset="0"/>
                <a:sym typeface="Symbol"/>
              </a:rPr>
              <a:t>(</a:t>
            </a:r>
            <a:r>
              <a:rPr lang="it-IT" dirty="0" err="1" smtClean="0">
                <a:latin typeface="Comic Sans MS" pitchFamily="66" charset="0"/>
                <a:sym typeface="Symbol"/>
              </a:rPr>
              <a:t>charged</a:t>
            </a:r>
            <a:r>
              <a:rPr lang="it-IT" dirty="0" smtClean="0">
                <a:latin typeface="Comic Sans MS" pitchFamily="66" charset="0"/>
                <a:sym typeface="Symbol"/>
              </a:rPr>
              <a:t>). </a:t>
            </a:r>
            <a:r>
              <a:rPr lang="it-IT" dirty="0" err="1" smtClean="0">
                <a:latin typeface="Comic Sans MS" pitchFamily="66" charset="0"/>
                <a:sym typeface="Symbol"/>
              </a:rPr>
              <a:t>Similar</a:t>
            </a:r>
            <a:r>
              <a:rPr lang="it-IT" dirty="0" smtClean="0">
                <a:latin typeface="Comic Sans MS" pitchFamily="66" charset="0"/>
                <a:sym typeface="Symbol"/>
              </a:rPr>
              <a:t> </a:t>
            </a:r>
            <a:r>
              <a:rPr lang="it-IT" dirty="0" err="1" smtClean="0">
                <a:latin typeface="Comic Sans MS" pitchFamily="66" charset="0"/>
                <a:sym typeface="Symbol"/>
              </a:rPr>
              <a:t>behaviour</a:t>
            </a:r>
            <a:r>
              <a:rPr lang="it-IT" dirty="0" smtClean="0">
                <a:latin typeface="Comic Sans MS" pitchFamily="66" charset="0"/>
                <a:sym typeface="Symbol"/>
              </a:rPr>
              <a:t> </a:t>
            </a:r>
            <a:r>
              <a:rPr lang="it-IT" dirty="0" err="1" smtClean="0">
                <a:latin typeface="Comic Sans MS" pitchFamily="66" charset="0"/>
                <a:sym typeface="Symbol"/>
              </a:rPr>
              <a:t>at</a:t>
            </a:r>
            <a:r>
              <a:rPr lang="it-IT" dirty="0" smtClean="0">
                <a:latin typeface="Comic Sans MS" pitchFamily="66" charset="0"/>
                <a:sym typeface="Symbol"/>
              </a:rPr>
              <a:t> RHIC </a:t>
            </a:r>
            <a:r>
              <a:rPr lang="it-IT" dirty="0" err="1" smtClean="0">
                <a:latin typeface="Comic Sans MS" pitchFamily="66" charset="0"/>
                <a:sym typeface="Symbol"/>
              </a:rPr>
              <a:t>energy</a:t>
            </a:r>
            <a:r>
              <a:rPr lang="it-IT" dirty="0" smtClean="0">
                <a:latin typeface="Comic Sans MS" pitchFamily="66" charset="0"/>
                <a:sym typeface="Symbol"/>
              </a:rPr>
              <a:t>.</a:t>
            </a:r>
            <a:endParaRPr lang="it-IT" dirty="0">
              <a:latin typeface="Comic Sans MS" pitchFamily="66" charset="0"/>
            </a:endParaRPr>
          </a:p>
        </p:txBody>
      </p:sp>
      <p:pic>
        <p:nvPicPr>
          <p:cNvPr id="17524" name="Picture 1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00" y="39600"/>
            <a:ext cx="6762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117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78372"/>
            <a:ext cx="3224024" cy="436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076056" y="5743030"/>
            <a:ext cx="3847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0000"/>
                </a:solidFill>
                <a:latin typeface="Comic Sans MS" pitchFamily="66" charset="0"/>
              </a:rPr>
              <a:t>A. </a:t>
            </a:r>
            <a:r>
              <a:rPr lang="it-IT" sz="1400" dirty="0" err="1" smtClean="0">
                <a:solidFill>
                  <a:srgbClr val="000000"/>
                </a:solidFill>
                <a:latin typeface="Comic Sans MS" pitchFamily="66" charset="0"/>
              </a:rPr>
              <a:t>Adare</a:t>
            </a:r>
            <a:r>
              <a:rPr lang="it-IT" sz="1400" dirty="0" smtClean="0">
                <a:solidFill>
                  <a:srgbClr val="000000"/>
                </a:solidFill>
                <a:latin typeface="Comic Sans MS" pitchFamily="66" charset="0"/>
              </a:rPr>
              <a:t> et al., </a:t>
            </a:r>
            <a:r>
              <a:rPr lang="it-IT" sz="1400" dirty="0" err="1" smtClean="0">
                <a:solidFill>
                  <a:srgbClr val="000000"/>
                </a:solidFill>
                <a:latin typeface="Comic Sans MS" pitchFamily="66" charset="0"/>
              </a:rPr>
              <a:t>Phys</a:t>
            </a:r>
            <a:r>
              <a:rPr lang="it-IT" sz="1400" dirty="0" smtClean="0">
                <a:solidFill>
                  <a:srgbClr val="000000"/>
                </a:solidFill>
                <a:latin typeface="Comic Sans MS" pitchFamily="66" charset="0"/>
              </a:rPr>
              <a:t>. Rev. C83(2011)024909 </a:t>
            </a:r>
            <a:endParaRPr lang="it-IT" sz="14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899881" y="1412776"/>
            <a:ext cx="95203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0-10%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115616" y="3212976"/>
            <a:ext cx="111612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10-20%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899880" y="5013176"/>
            <a:ext cx="11680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60-80%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0" y="6570000"/>
            <a:ext cx="4659114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prstClr val="black"/>
                </a:solidFill>
                <a:latin typeface="Comic Sans MS" pitchFamily="66" charset="0"/>
              </a:rPr>
              <a:t>A. </a:t>
            </a:r>
            <a:r>
              <a:rPr lang="it-IT" sz="1200" b="1" dirty="0" err="1" smtClean="0">
                <a:solidFill>
                  <a:prstClr val="black"/>
                </a:solidFill>
                <a:latin typeface="Comic Sans MS" pitchFamily="66" charset="0"/>
              </a:rPr>
              <a:t>Badalà</a:t>
            </a:r>
            <a:r>
              <a:rPr lang="it-IT" sz="1200" b="1" dirty="0" smtClean="0">
                <a:solidFill>
                  <a:prstClr val="black"/>
                </a:solidFill>
                <a:latin typeface="Comic Sans MS" pitchFamily="66" charset="0"/>
              </a:rPr>
              <a:t> – INPC 2013 – 2-7 </a:t>
            </a:r>
            <a:r>
              <a:rPr lang="it-IT" sz="1200" b="1" dirty="0" err="1" smtClean="0">
                <a:solidFill>
                  <a:prstClr val="black"/>
                </a:solidFill>
                <a:latin typeface="Comic Sans MS" pitchFamily="66" charset="0"/>
              </a:rPr>
              <a:t>June</a:t>
            </a:r>
            <a:r>
              <a:rPr lang="it-IT" sz="1200" b="1" dirty="0" smtClean="0">
                <a:solidFill>
                  <a:prstClr val="black"/>
                </a:solidFill>
                <a:latin typeface="Comic Sans MS" pitchFamily="66" charset="0"/>
              </a:rPr>
              <a:t> 2013 – Firenze (</a:t>
            </a:r>
            <a:r>
              <a:rPr lang="it-IT" sz="1200" b="1" dirty="0" err="1" smtClean="0">
                <a:solidFill>
                  <a:prstClr val="black"/>
                </a:solidFill>
                <a:latin typeface="Comic Sans MS" pitchFamily="66" charset="0"/>
              </a:rPr>
              <a:t>Italy</a:t>
            </a:r>
            <a:r>
              <a:rPr lang="it-IT" sz="1200" b="1" dirty="0" smtClean="0">
                <a:solidFill>
                  <a:prstClr val="black"/>
                </a:solidFill>
                <a:latin typeface="Comic Sans MS" pitchFamily="66" charset="0"/>
              </a:rPr>
              <a:t>)</a:t>
            </a:r>
            <a:endParaRPr lang="it-IT" sz="12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676000" y="6480000"/>
            <a:ext cx="46679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latin typeface="Comic Sans MS" pitchFamily="66" charset="0"/>
              </a:rPr>
              <a:t>16</a:t>
            </a:r>
            <a:endParaRPr lang="it-IT" b="1" dirty="0">
              <a:latin typeface="Comic Sans MS" pitchFamily="66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7" y="907849"/>
            <a:ext cx="2504347" cy="1800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09" y="2713168"/>
            <a:ext cx="2504347" cy="18000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79" y="4606001"/>
            <a:ext cx="2504349" cy="180000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38046"/>
            <a:ext cx="141741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134931" y="180000"/>
            <a:ext cx="7165149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it-IT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Comparison</a:t>
            </a:r>
            <a:r>
              <a:rPr lang="it-IT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it-IT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R</a:t>
            </a:r>
            <a:r>
              <a:rPr lang="it-IT" sz="3200" b="1" i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AA</a:t>
            </a:r>
            <a:r>
              <a:rPr lang="it-IT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 ALICE-PHENIX</a:t>
            </a:r>
            <a:endParaRPr lang="it-IT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0" y="38046"/>
            <a:ext cx="67568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36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38045"/>
            <a:ext cx="1417416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52" y="4777852"/>
            <a:ext cx="6120680" cy="169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0000"/>
            <a:ext cx="46577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8677206" y="6488668"/>
            <a:ext cx="46679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latin typeface="Comic Sans MS" pitchFamily="66" charset="0"/>
              </a:rPr>
              <a:t>17</a:t>
            </a:r>
            <a:endParaRPr lang="it-IT" b="1" dirty="0">
              <a:latin typeface="Comic Sans MS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40000" y="180000"/>
            <a:ext cx="2664296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it-IT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Summary</a:t>
            </a:r>
            <a:endParaRPr lang="it-IT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1667" y="1029270"/>
            <a:ext cx="79201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sz="1600" b="1" dirty="0" err="1" smtClean="0">
                <a:solidFill>
                  <a:srgbClr val="002060"/>
                </a:solidFill>
                <a:latin typeface="Comic Sans MS" pitchFamily="66" charset="0"/>
              </a:rPr>
              <a:t>Strangeness</a:t>
            </a:r>
            <a:r>
              <a:rPr lang="it-IT" sz="16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2060"/>
                </a:solidFill>
                <a:latin typeface="Comic Sans MS" pitchFamily="66" charset="0"/>
              </a:rPr>
              <a:t>enhancement</a:t>
            </a:r>
            <a:endParaRPr lang="it-IT" sz="16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it-IT" sz="1600" dirty="0" smtClean="0">
                <a:latin typeface="Comic Sans MS" pitchFamily="66" charset="0"/>
              </a:rPr>
              <a:t>Pattern </a:t>
            </a:r>
            <a:r>
              <a:rPr lang="it-IT" sz="1600" dirty="0" err="1" smtClean="0">
                <a:latin typeface="Comic Sans MS" pitchFamily="66" charset="0"/>
              </a:rPr>
              <a:t>observed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err="1" smtClean="0">
                <a:latin typeface="Comic Sans MS" pitchFamily="66" charset="0"/>
              </a:rPr>
              <a:t>at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err="1" smtClean="0">
                <a:latin typeface="Comic Sans MS" pitchFamily="66" charset="0"/>
              </a:rPr>
              <a:t>lower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err="1" smtClean="0">
                <a:latin typeface="Comic Sans MS" pitchFamily="66" charset="0"/>
              </a:rPr>
              <a:t>energies</a:t>
            </a:r>
            <a:r>
              <a:rPr lang="it-IT" sz="1600" dirty="0" smtClean="0">
                <a:latin typeface="Comic Sans MS" pitchFamily="66" charset="0"/>
              </a:rPr>
              <a:t> (SPS/RHIC) </a:t>
            </a:r>
            <a:r>
              <a:rPr lang="it-IT" sz="1600" dirty="0" err="1" smtClean="0">
                <a:latin typeface="Comic Sans MS" pitchFamily="66" charset="0"/>
              </a:rPr>
              <a:t>still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err="1" smtClean="0">
                <a:latin typeface="Comic Sans MS" pitchFamily="66" charset="0"/>
              </a:rPr>
              <a:t>present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err="1" smtClean="0">
                <a:latin typeface="Comic Sans MS" pitchFamily="66" charset="0"/>
              </a:rPr>
              <a:t>at</a:t>
            </a:r>
            <a:r>
              <a:rPr lang="it-IT" sz="1600" dirty="0" smtClean="0">
                <a:latin typeface="Comic Sans MS" pitchFamily="66" charset="0"/>
              </a:rPr>
              <a:t> LHC</a:t>
            </a:r>
          </a:p>
          <a:p>
            <a:r>
              <a:rPr lang="it-IT" sz="1400" dirty="0" smtClean="0">
                <a:solidFill>
                  <a:srgbClr val="0070C0"/>
                </a:solidFill>
                <a:latin typeface="Comic Sans MS" pitchFamily="66" charset="0"/>
              </a:rPr>
              <a:t>Enhancement </a:t>
            </a:r>
            <a:r>
              <a:rPr lang="it-IT" sz="1400" dirty="0" err="1" smtClean="0">
                <a:solidFill>
                  <a:srgbClr val="0070C0"/>
                </a:solidFill>
                <a:latin typeface="Comic Sans MS" pitchFamily="66" charset="0"/>
              </a:rPr>
              <a:t>increases</a:t>
            </a:r>
            <a:r>
              <a:rPr lang="it-IT" sz="1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omic Sans MS" pitchFamily="66" charset="0"/>
              </a:rPr>
              <a:t>as</a:t>
            </a:r>
            <a:r>
              <a:rPr lang="it-IT" sz="1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omic Sans MS" pitchFamily="66" charset="0"/>
              </a:rPr>
              <a:t>energy</a:t>
            </a:r>
            <a:r>
              <a:rPr lang="it-IT" sz="1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omic Sans MS" pitchFamily="66" charset="0"/>
              </a:rPr>
              <a:t>decreases</a:t>
            </a:r>
            <a:endParaRPr lang="it-IT" sz="1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it-IT" sz="1400" dirty="0" smtClean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1600" b="1" dirty="0" err="1" smtClean="0">
                <a:solidFill>
                  <a:srgbClr val="002060"/>
                </a:solidFill>
                <a:latin typeface="Comic Sans MS" pitchFamily="66" charset="0"/>
              </a:rPr>
              <a:t>Baryon</a:t>
            </a:r>
            <a:r>
              <a:rPr lang="it-IT" sz="1600" b="1" dirty="0" smtClean="0">
                <a:solidFill>
                  <a:srgbClr val="002060"/>
                </a:solidFill>
                <a:latin typeface="Comic Sans MS" pitchFamily="66" charset="0"/>
              </a:rPr>
              <a:t> to </a:t>
            </a:r>
            <a:r>
              <a:rPr lang="it-IT" sz="1600" b="1" dirty="0" err="1" smtClean="0">
                <a:solidFill>
                  <a:srgbClr val="002060"/>
                </a:solidFill>
                <a:latin typeface="Comic Sans MS" pitchFamily="66" charset="0"/>
              </a:rPr>
              <a:t>meson</a:t>
            </a:r>
            <a:r>
              <a:rPr lang="it-IT" sz="16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sz="1600" b="1" dirty="0" err="1" smtClean="0">
                <a:solidFill>
                  <a:srgbClr val="002060"/>
                </a:solidFill>
                <a:latin typeface="Comic Sans MS" pitchFamily="66" charset="0"/>
              </a:rPr>
              <a:t>ratios</a:t>
            </a:r>
            <a:r>
              <a:rPr lang="it-IT" sz="16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sz="1600" dirty="0" smtClean="0">
                <a:latin typeface="Comic Sans MS" pitchFamily="66" charset="0"/>
              </a:rPr>
              <a:t>(</a:t>
            </a:r>
            <a:r>
              <a:rPr lang="it-IT" sz="1600" dirty="0" smtClean="0">
                <a:latin typeface="Comic Sans MS" pitchFamily="66" charset="0"/>
                <a:sym typeface="Symbol"/>
              </a:rPr>
              <a:t>/K</a:t>
            </a:r>
            <a:r>
              <a:rPr lang="it-IT" sz="1600" baseline="30000" dirty="0" smtClean="0">
                <a:latin typeface="Comic Sans MS" pitchFamily="66" charset="0"/>
                <a:sym typeface="Symbol"/>
              </a:rPr>
              <a:t>0</a:t>
            </a:r>
            <a:r>
              <a:rPr lang="it-IT" sz="1600" baseline="-25000" dirty="0" smtClean="0">
                <a:latin typeface="Comic Sans MS" pitchFamily="66" charset="0"/>
                <a:sym typeface="Symbol"/>
              </a:rPr>
              <a:t>S </a:t>
            </a:r>
            <a:r>
              <a:rPr lang="it-IT" sz="1600" dirty="0" smtClean="0">
                <a:latin typeface="Comic Sans MS" pitchFamily="66" charset="0"/>
                <a:sym typeface="Symbol"/>
              </a:rPr>
              <a:t> and /) show </a:t>
            </a:r>
            <a:r>
              <a:rPr lang="it-IT" sz="1600" dirty="0" err="1" smtClean="0">
                <a:latin typeface="Comic Sans MS" pitchFamily="66" charset="0"/>
                <a:sym typeface="Symbol"/>
              </a:rPr>
              <a:t>same</a:t>
            </a:r>
            <a:r>
              <a:rPr lang="it-IT" sz="1600" dirty="0" smtClean="0">
                <a:latin typeface="Comic Sans MS" pitchFamily="66" charset="0"/>
                <a:sym typeface="Symbol"/>
              </a:rPr>
              <a:t> trend </a:t>
            </a:r>
            <a:r>
              <a:rPr lang="it-IT" sz="1600" dirty="0" err="1" smtClean="0">
                <a:latin typeface="Comic Sans MS" pitchFamily="66" charset="0"/>
                <a:sym typeface="Symbol"/>
              </a:rPr>
              <a:t>as</a:t>
            </a:r>
            <a:r>
              <a:rPr lang="it-IT" sz="1600" dirty="0" smtClean="0">
                <a:latin typeface="Comic Sans MS" pitchFamily="66" charset="0"/>
                <a:sym typeface="Symbol"/>
              </a:rPr>
              <a:t> </a:t>
            </a:r>
            <a:r>
              <a:rPr lang="it-IT" sz="1600" dirty="0" err="1" smtClean="0">
                <a:latin typeface="Comic Sans MS" pitchFamily="66" charset="0"/>
                <a:sym typeface="Symbol"/>
              </a:rPr>
              <a:t>at</a:t>
            </a:r>
            <a:r>
              <a:rPr lang="it-IT" sz="1600" dirty="0" smtClean="0">
                <a:latin typeface="Comic Sans MS" pitchFamily="66" charset="0"/>
                <a:sym typeface="Symbol"/>
              </a:rPr>
              <a:t> RHIC.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sz="1600" dirty="0">
                <a:solidFill>
                  <a:prstClr val="black"/>
                </a:solidFill>
                <a:latin typeface="Comic Sans MS" pitchFamily="66" charset="0"/>
                <a:sym typeface="Symbol"/>
              </a:rPr>
              <a:t>/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K</a:t>
            </a:r>
            <a:r>
              <a:rPr lang="it-IT" sz="1600" baseline="300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0</a:t>
            </a:r>
            <a:r>
              <a:rPr lang="it-IT" sz="1600" baseline="-250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S 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increases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from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pp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above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unity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in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central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Pb-Pb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collisions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at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LHC.</a:t>
            </a:r>
          </a:p>
          <a:p>
            <a:r>
              <a:rPr lang="it-IT" sz="1400" dirty="0" err="1">
                <a:solidFill>
                  <a:srgbClr val="0070C0"/>
                </a:solidFill>
                <a:latin typeface="Comic Sans MS" pitchFamily="66" charset="0"/>
                <a:sym typeface="Symbol"/>
              </a:rPr>
              <a:t>T</a:t>
            </a:r>
            <a:r>
              <a:rPr lang="it-IT" sz="1400" dirty="0" err="1" smtClean="0">
                <a:solidFill>
                  <a:srgbClr val="0070C0"/>
                </a:solidFill>
                <a:latin typeface="Comic Sans MS" pitchFamily="66" charset="0"/>
                <a:sym typeface="Symbol"/>
              </a:rPr>
              <a:t>hese</a:t>
            </a:r>
            <a:r>
              <a:rPr lang="it-IT" sz="1400" dirty="0" smtClean="0">
                <a:solidFill>
                  <a:srgbClr val="0070C0"/>
                </a:solidFill>
                <a:latin typeface="Comic Sans MS" pitchFamily="66" charset="0"/>
                <a:sym typeface="Symbol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omic Sans MS" pitchFamily="66" charset="0"/>
                <a:sym typeface="Symbol"/>
              </a:rPr>
              <a:t>ratios</a:t>
            </a:r>
            <a:r>
              <a:rPr lang="it-IT" sz="1400" dirty="0" smtClean="0">
                <a:solidFill>
                  <a:srgbClr val="0070C0"/>
                </a:solidFill>
                <a:latin typeface="Comic Sans MS" pitchFamily="66" charset="0"/>
                <a:sym typeface="Symbol"/>
              </a:rPr>
              <a:t> are </a:t>
            </a:r>
            <a:r>
              <a:rPr lang="it-IT" sz="1400" dirty="0" err="1" smtClean="0">
                <a:solidFill>
                  <a:srgbClr val="0070C0"/>
                </a:solidFill>
                <a:latin typeface="Comic Sans MS" pitchFamily="66" charset="0"/>
                <a:sym typeface="Symbol"/>
              </a:rPr>
              <a:t>reproduced</a:t>
            </a:r>
            <a:r>
              <a:rPr lang="it-IT" sz="1400" dirty="0" smtClean="0">
                <a:solidFill>
                  <a:srgbClr val="0070C0"/>
                </a:solidFill>
                <a:latin typeface="Comic Sans MS" pitchFamily="66" charset="0"/>
                <a:sym typeface="Symbol"/>
              </a:rPr>
              <a:t> by  </a:t>
            </a:r>
            <a:r>
              <a:rPr lang="it-IT" sz="1400" dirty="0" err="1" smtClean="0">
                <a:solidFill>
                  <a:srgbClr val="0070C0"/>
                </a:solidFill>
                <a:latin typeface="Comic Sans MS" pitchFamily="66" charset="0"/>
                <a:sym typeface="Symbol"/>
              </a:rPr>
              <a:t>hydrodynamical</a:t>
            </a:r>
            <a:r>
              <a:rPr lang="it-IT" sz="1400" dirty="0" smtClean="0">
                <a:solidFill>
                  <a:srgbClr val="0070C0"/>
                </a:solidFill>
                <a:latin typeface="Comic Sans MS" pitchFamily="66" charset="0"/>
                <a:sym typeface="Symbol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omic Sans MS" pitchFamily="66" charset="0"/>
                <a:sym typeface="Symbol"/>
              </a:rPr>
              <a:t>models</a:t>
            </a:r>
            <a:r>
              <a:rPr lang="it-IT" sz="1400" dirty="0">
                <a:solidFill>
                  <a:srgbClr val="0070C0"/>
                </a:solidFill>
                <a:latin typeface="Comic Sans MS" pitchFamily="66" charset="0"/>
                <a:sym typeface="Symbol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omic Sans MS" pitchFamily="66" charset="0"/>
                <a:sym typeface="Symbol"/>
              </a:rPr>
              <a:t>at</a:t>
            </a:r>
            <a:r>
              <a:rPr lang="it-IT" sz="1400" dirty="0" smtClean="0">
                <a:solidFill>
                  <a:srgbClr val="0070C0"/>
                </a:solidFill>
                <a:latin typeface="Comic Sans MS" pitchFamily="66" charset="0"/>
                <a:sym typeface="Symbol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omic Sans MS" pitchFamily="66" charset="0"/>
                <a:sym typeface="Symbol"/>
              </a:rPr>
              <a:t>low</a:t>
            </a:r>
            <a:r>
              <a:rPr lang="it-IT" sz="1400" dirty="0" smtClean="0">
                <a:solidFill>
                  <a:srgbClr val="0070C0"/>
                </a:solidFill>
                <a:latin typeface="Comic Sans MS" pitchFamily="66" charset="0"/>
                <a:sym typeface="Symbol"/>
              </a:rPr>
              <a:t> </a:t>
            </a:r>
            <a:r>
              <a:rPr lang="it-IT" sz="1400" dirty="0" err="1" smtClean="0">
                <a:solidFill>
                  <a:srgbClr val="0070C0"/>
                </a:solidFill>
                <a:latin typeface="Comic Sans MS" pitchFamily="66" charset="0"/>
                <a:sym typeface="Symbol"/>
              </a:rPr>
              <a:t>p</a:t>
            </a:r>
            <a:r>
              <a:rPr lang="it-IT" sz="1400" baseline="-25000" dirty="0" err="1" smtClean="0">
                <a:solidFill>
                  <a:srgbClr val="0070C0"/>
                </a:solidFill>
                <a:latin typeface="Comic Sans MS" pitchFamily="66" charset="0"/>
                <a:sym typeface="Symbol"/>
              </a:rPr>
              <a:t>T</a:t>
            </a:r>
            <a:r>
              <a:rPr lang="it-IT" sz="1400" dirty="0" smtClean="0">
                <a:solidFill>
                  <a:srgbClr val="0070C0"/>
                </a:solidFill>
                <a:latin typeface="Comic Sans MS" pitchFamily="66" charset="0"/>
                <a:sym typeface="Symbol"/>
              </a:rPr>
              <a:t>.</a:t>
            </a:r>
          </a:p>
          <a:p>
            <a:endParaRPr lang="it-IT" sz="1600" dirty="0" smtClean="0">
              <a:solidFill>
                <a:srgbClr val="0070C0"/>
              </a:solidFill>
              <a:latin typeface="Comic Sans MS" pitchFamily="66" charset="0"/>
              <a:sym typeface="Symbol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1600" b="1" dirty="0" err="1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Resonances</a:t>
            </a:r>
            <a:r>
              <a:rPr lang="it-IT" sz="1600" b="1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Measured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mass and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width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agree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with PDG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values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The ratio /K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rather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flat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respect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to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centrality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,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energy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and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collision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system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A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decrease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of the  ratio K*/K  with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increasing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the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centrality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 (and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radial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extension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of the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fireball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)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seems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present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(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rescattering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effects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?)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For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p</a:t>
            </a:r>
            <a:r>
              <a:rPr lang="it-IT" sz="1600" baseline="-250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T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&lt;5  </a:t>
            </a:r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GeV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/c R</a:t>
            </a:r>
            <a:r>
              <a:rPr lang="it-IT" sz="1600" baseline="-250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AA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() &gt;R</a:t>
            </a:r>
            <a:r>
              <a:rPr lang="it-IT" sz="1600" baseline="-250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AA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(h</a:t>
            </a:r>
            <a:r>
              <a:rPr lang="it-IT" sz="1600" baseline="300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-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) and R</a:t>
            </a:r>
            <a:r>
              <a:rPr lang="it-IT" sz="1600" baseline="-250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AA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()&lt;R</a:t>
            </a:r>
            <a:r>
              <a:rPr lang="it-IT" sz="1600" baseline="-250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AA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(p)  </a:t>
            </a:r>
            <a:endParaRPr lang="it-IT" sz="1600" dirty="0"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134522" y="4781518"/>
            <a:ext cx="2232248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THANK YOU</a:t>
            </a:r>
            <a:endParaRPr lang="it-IT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00" y="39600"/>
            <a:ext cx="6762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802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38045"/>
            <a:ext cx="1417416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483768" y="2888069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Back-up </a:t>
            </a:r>
            <a:r>
              <a:rPr lang="it-IT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slides</a:t>
            </a:r>
            <a:endParaRPr lang="it-IT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00" y="38046"/>
            <a:ext cx="6762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2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38045"/>
            <a:ext cx="1417416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52128"/>
            <a:ext cx="4189344" cy="426571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05" y="1318940"/>
            <a:ext cx="3623593" cy="3689648"/>
          </a:xfrm>
          <a:prstGeom prst="rect">
            <a:avLst/>
          </a:prstGeom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00" y="39600"/>
            <a:ext cx="6762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47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36000"/>
            <a:ext cx="1417416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987824" y="180000"/>
            <a:ext cx="2808312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it-IT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Contents</a:t>
            </a:r>
            <a:endParaRPr lang="it-IT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95536" y="1303806"/>
            <a:ext cx="8527157" cy="41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defTabSz="457200">
              <a:lnSpc>
                <a:spcPct val="160000"/>
              </a:lnSpc>
              <a:buClr>
                <a:prstClr val="black">
                  <a:lumMod val="75000"/>
                  <a:lumOff val="25000"/>
                </a:prstClr>
              </a:buClr>
              <a:buFont typeface="Wingdings" pitchFamily="2" charset="2"/>
              <a:buChar char="Ø"/>
            </a:pP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Motivation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  <a:sym typeface="Wingdings"/>
              </a:rPr>
              <a:t> to study strange hadron and resonance production</a:t>
            </a:r>
            <a:endParaRPr lang="it-IT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 defTabSz="457200">
              <a:lnSpc>
                <a:spcPct val="140000"/>
              </a:lnSpc>
              <a:buClr>
                <a:prstClr val="black">
                  <a:lumMod val="75000"/>
                  <a:lumOff val="25000"/>
                </a:prstClr>
              </a:buClr>
              <a:buFont typeface="Wingdings" pitchFamily="2" charset="2"/>
              <a:buChar char="Ø"/>
            </a:pPr>
            <a:r>
              <a:rPr lang="it-IT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Strange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hadron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and 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resonance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reconstruction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in ALICE</a:t>
            </a:r>
          </a:p>
          <a:p>
            <a:pPr marL="800100" lvl="1" indent="-342900" defTabSz="457200">
              <a:lnSpc>
                <a:spcPct val="140000"/>
              </a:lnSpc>
              <a:buClr>
                <a:prstClr val="black">
                  <a:lumMod val="75000"/>
                  <a:lumOff val="25000"/>
                </a:prstClr>
              </a:buClr>
              <a:buFont typeface="Wingdings" pitchFamily="2" charset="2"/>
              <a:buChar char="§"/>
            </a:pP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K</a:t>
            </a:r>
            <a:r>
              <a:rPr lang="it-IT" baseline="30000" dirty="0" smtClean="0">
                <a:solidFill>
                  <a:srgbClr val="002060"/>
                </a:solidFill>
                <a:latin typeface="Comic Sans MS" pitchFamily="66" charset="0"/>
              </a:rPr>
              <a:t>0</a:t>
            </a:r>
            <a:r>
              <a:rPr lang="it-IT" baseline="-25000" dirty="0" smtClean="0">
                <a:solidFill>
                  <a:srgbClr val="002060"/>
                </a:solidFill>
                <a:latin typeface="Comic Sans MS" pitchFamily="66" charset="0"/>
              </a:rPr>
              <a:t>S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it-IT" dirty="0">
                <a:solidFill>
                  <a:srgbClr val="002060"/>
                </a:solidFill>
                <a:latin typeface="Comic Sans MS" pitchFamily="66" charset="0"/>
                <a:sym typeface="Symbol"/>
              </a:rPr>
              <a:t>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  <a:cs typeface="Symbol" charset="2"/>
              </a:rPr>
              <a:t>, </a:t>
            </a:r>
            <a:r>
              <a:rPr lang="it-IT" dirty="0">
                <a:solidFill>
                  <a:srgbClr val="002060"/>
                </a:solidFill>
                <a:latin typeface="Comic Sans MS" pitchFamily="66" charset="0"/>
                <a:cs typeface="Symbol" charset="2"/>
                <a:sym typeface="Symbol"/>
              </a:rPr>
              <a:t></a:t>
            </a:r>
            <a:r>
              <a:rPr lang="it-IT" baseline="30000" dirty="0" smtClean="0">
                <a:solidFill>
                  <a:srgbClr val="002060"/>
                </a:solidFill>
                <a:latin typeface="Comic Sans MS" pitchFamily="66" charset="0"/>
                <a:cs typeface="Symbol" charset="2"/>
              </a:rPr>
              <a:t>-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  <a:cs typeface="Symbol" charset="2"/>
              </a:rPr>
              <a:t> 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  <a:cs typeface="Tahoma"/>
              </a:rPr>
              <a:t>and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  <a:cs typeface="Symbol" charset="2"/>
              </a:rPr>
              <a:t> 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  <a:cs typeface="Symbol" charset="2"/>
                <a:sym typeface="Symbol"/>
              </a:rPr>
              <a:t></a:t>
            </a:r>
            <a:r>
              <a:rPr lang="it-IT" baseline="30000" dirty="0" smtClean="0">
                <a:solidFill>
                  <a:srgbClr val="002060"/>
                </a:solidFill>
                <a:latin typeface="Comic Sans MS" pitchFamily="66" charset="0"/>
                <a:cs typeface="Symbol" charset="2"/>
              </a:rPr>
              <a:t>-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  <a:cs typeface="Symbol" charset="2"/>
              </a:rPr>
              <a:t> (+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  <a:cs typeface="Tahoma"/>
              </a:rPr>
              <a:t>anti-particles)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  <a:cs typeface="Symbol" charset="2"/>
              </a:rPr>
              <a:t>, 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  <a:cs typeface="Symbol" charset="2"/>
                <a:sym typeface="Symbol"/>
              </a:rPr>
              <a:t>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(1020), K</a:t>
            </a:r>
            <a:r>
              <a:rPr lang="it-IT" baseline="30000" dirty="0" smtClean="0">
                <a:solidFill>
                  <a:srgbClr val="002060"/>
                </a:solidFill>
                <a:latin typeface="Comic Sans MS" pitchFamily="66" charset="0"/>
              </a:rPr>
              <a:t>*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(892)</a:t>
            </a:r>
            <a:r>
              <a:rPr lang="it-IT" baseline="30000" dirty="0" smtClean="0">
                <a:solidFill>
                  <a:srgbClr val="002060"/>
                </a:solidFill>
                <a:latin typeface="Comic Sans MS" pitchFamily="66" charset="0"/>
              </a:rPr>
              <a:t>0 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(+anti-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particle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</a:p>
          <a:p>
            <a:pPr marL="800100" lvl="1" indent="-342900" defTabSz="457200">
              <a:lnSpc>
                <a:spcPct val="140000"/>
              </a:lnSpc>
              <a:buClr>
                <a:prstClr val="black">
                  <a:lumMod val="75000"/>
                  <a:lumOff val="25000"/>
                </a:prstClr>
              </a:buClr>
              <a:buFont typeface="Wingdings" pitchFamily="2" charset="2"/>
              <a:buChar char="§"/>
            </a:pP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Resonance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characteristics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(mass and 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width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</a:p>
          <a:p>
            <a:pPr marL="285750" indent="-285750" defTabSz="457200">
              <a:lnSpc>
                <a:spcPct val="140000"/>
              </a:lnSpc>
              <a:buClr>
                <a:prstClr val="black">
                  <a:lumMod val="75000"/>
                  <a:lumOff val="25000"/>
                </a:prstClr>
              </a:buClr>
              <a:buFont typeface="Wingdings" pitchFamily="2" charset="2"/>
              <a:buChar char="Ø"/>
            </a:pPr>
            <a:r>
              <a:rPr lang="it-IT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Results</a:t>
            </a:r>
            <a:r>
              <a:rPr lang="it-IT" dirty="0">
                <a:solidFill>
                  <a:srgbClr val="002060"/>
                </a:solidFill>
                <a:latin typeface="Comic Sans MS" pitchFamily="66" charset="0"/>
              </a:rPr>
              <a:t>:</a:t>
            </a:r>
            <a:endParaRPr lang="it-IT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800100" lvl="1" indent="-342900" defTabSz="457200">
              <a:lnSpc>
                <a:spcPct val="140000"/>
              </a:lnSpc>
              <a:buClr>
                <a:prstClr val="black">
                  <a:lumMod val="75000"/>
                  <a:lumOff val="25000"/>
                </a:prstClr>
              </a:buClr>
              <a:buFont typeface="Wingdings" pitchFamily="2" charset="2"/>
              <a:buChar char="§"/>
            </a:pP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Strangeness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enhancement</a:t>
            </a:r>
            <a:endParaRPr lang="it-IT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800100" lvl="1" indent="-342900" defTabSz="457200">
              <a:lnSpc>
                <a:spcPct val="140000"/>
              </a:lnSpc>
              <a:buClr>
                <a:prstClr val="black">
                  <a:lumMod val="75000"/>
                  <a:lumOff val="25000"/>
                </a:prstClr>
              </a:buClr>
              <a:buFont typeface="Wingdings" pitchFamily="2" charset="2"/>
              <a:buChar char="§"/>
            </a:pP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Mean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p</a:t>
            </a:r>
            <a:r>
              <a:rPr lang="it-IT" baseline="-25000" dirty="0" err="1" smtClean="0">
                <a:solidFill>
                  <a:srgbClr val="002060"/>
                </a:solidFill>
                <a:latin typeface="Comic Sans MS" pitchFamily="66" charset="0"/>
              </a:rPr>
              <a:t>T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and </a:t>
            </a:r>
            <a:r>
              <a:rPr lang="it-IT" dirty="0" err="1">
                <a:solidFill>
                  <a:srgbClr val="002060"/>
                </a:solidFill>
                <a:latin typeface="Comic Sans MS" pitchFamily="66" charset="0"/>
              </a:rPr>
              <a:t>r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esonance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to non-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resonance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yield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ratios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 marL="800100" lvl="1" indent="-342900" defTabSz="457200">
              <a:lnSpc>
                <a:spcPct val="140000"/>
              </a:lnSpc>
              <a:buClr>
                <a:prstClr val="black">
                  <a:lumMod val="75000"/>
                  <a:lumOff val="25000"/>
                </a:prstClr>
              </a:buClr>
              <a:buFont typeface="Wingdings" pitchFamily="2" charset="2"/>
              <a:buChar char="§"/>
            </a:pP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Baryon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to 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Meson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ratios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(</a:t>
            </a:r>
            <a:r>
              <a:rPr lang="it-IT" dirty="0">
                <a:solidFill>
                  <a:srgbClr val="002060"/>
                </a:solidFill>
                <a:latin typeface="Comic Sans MS" pitchFamily="66" charset="0"/>
                <a:sym typeface="Symbol"/>
              </a:rPr>
              <a:t>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/K</a:t>
            </a:r>
            <a:r>
              <a:rPr lang="it-IT" baseline="30000" dirty="0" smtClean="0">
                <a:solidFill>
                  <a:srgbClr val="002060"/>
                </a:solidFill>
                <a:latin typeface="Comic Sans MS" pitchFamily="66" charset="0"/>
              </a:rPr>
              <a:t>0</a:t>
            </a:r>
            <a:r>
              <a:rPr lang="it-IT" baseline="-25000" dirty="0" smtClean="0">
                <a:solidFill>
                  <a:srgbClr val="002060"/>
                </a:solidFill>
                <a:latin typeface="Comic Sans MS" pitchFamily="66" charset="0"/>
              </a:rPr>
              <a:t>S</a:t>
            </a:r>
            <a:r>
              <a:rPr lang="it-IT" baseline="30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ratio and 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/ ratio)</a:t>
            </a:r>
          </a:p>
          <a:p>
            <a:pPr marL="800100" lvl="1" indent="-342900" defTabSz="457200">
              <a:lnSpc>
                <a:spcPct val="140000"/>
              </a:lnSpc>
              <a:buClr>
                <a:prstClr val="black">
                  <a:lumMod val="75000"/>
                  <a:lumOff val="25000"/>
                </a:prstClr>
              </a:buClr>
              <a:buFont typeface="Wingdings" pitchFamily="2" charset="2"/>
              <a:buChar char="§"/>
            </a:pP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Nuclear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modification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factor</a:t>
            </a:r>
            <a:r>
              <a:rPr lang="it-IT" dirty="0" smtClean="0">
                <a:solidFill>
                  <a:srgbClr val="002060"/>
                </a:solidFill>
                <a:latin typeface="Comic Sans MS" pitchFamily="66" charset="0"/>
                <a:sym typeface="Symbol"/>
              </a:rPr>
              <a:t> ()</a:t>
            </a:r>
            <a:endParaRPr lang="it-IT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 defTabSz="457200">
              <a:lnSpc>
                <a:spcPct val="140000"/>
              </a:lnSpc>
              <a:buClr>
                <a:prstClr val="black">
                  <a:lumMod val="75000"/>
                  <a:lumOff val="25000"/>
                </a:prstClr>
              </a:buClr>
              <a:buFont typeface="Wingdings" pitchFamily="2" charset="2"/>
              <a:buChar char="Ø"/>
            </a:pPr>
            <a:r>
              <a:rPr lang="it-IT" dirty="0" smtClean="0">
                <a:solidFill>
                  <a:srgbClr val="002060"/>
                </a:solidFill>
                <a:latin typeface="Comic Sans MS" pitchFamily="66" charset="0"/>
              </a:rPr>
              <a:t>  </a:t>
            </a:r>
            <a:r>
              <a:rPr lang="it-IT" dirty="0" err="1" smtClean="0">
                <a:solidFill>
                  <a:srgbClr val="002060"/>
                </a:solidFill>
                <a:latin typeface="Comic Sans MS" pitchFamily="66" charset="0"/>
              </a:rPr>
              <a:t>Summary</a:t>
            </a:r>
            <a:endParaRPr lang="it-IT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748000" y="6480000"/>
            <a:ext cx="38768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omic Sans MS" pitchFamily="66" charset="0"/>
              </a:rPr>
              <a:t>2</a:t>
            </a:r>
            <a:endParaRPr lang="it-IT" b="1" dirty="0">
              <a:latin typeface="Comic Sans MS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0" y="38046"/>
            <a:ext cx="675681" cy="1080000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0000"/>
            <a:ext cx="46577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24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38045"/>
            <a:ext cx="1417416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1" descr="2012-Nov-20-yields2_s2760_0-20sqm_noLambdaBarAll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30708" y="1408178"/>
            <a:ext cx="3666747" cy="3518514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2075" y="777644"/>
            <a:ext cx="6295625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>
              <a:lnSpc>
                <a:spcPct val="160000"/>
              </a:lnSpc>
              <a:buClr>
                <a:prstClr val="black">
                  <a:lumMod val="75000"/>
                  <a:lumOff val="25000"/>
                </a:prstClr>
              </a:buClr>
            </a:pPr>
            <a:r>
              <a:rPr lang="it-IT" dirty="0" err="1" smtClean="0">
                <a:solidFill>
                  <a:prstClr val="black"/>
                </a:solidFill>
                <a:latin typeface="Comic Sans MS" pitchFamily="66" charset="0"/>
              </a:rPr>
              <a:t>Extrapolation</a:t>
            </a:r>
            <a:r>
              <a:rPr lang="it-IT" dirty="0" smtClean="0">
                <a:solidFill>
                  <a:prstClr val="black"/>
                </a:solidFill>
                <a:latin typeface="Comic Sans MS" pitchFamily="66" charset="0"/>
              </a:rPr>
              <a:t> and </a:t>
            </a:r>
            <a:r>
              <a:rPr lang="it-IT" dirty="0" err="1" smtClean="0">
                <a:solidFill>
                  <a:prstClr val="black"/>
                </a:solidFill>
                <a:latin typeface="Comic Sans MS" pitchFamily="66" charset="0"/>
              </a:rPr>
              <a:t>fits</a:t>
            </a:r>
            <a:r>
              <a:rPr lang="it-IT" dirty="0" smtClean="0">
                <a:solidFill>
                  <a:prstClr val="black"/>
                </a:solidFill>
                <a:latin typeface="Comic Sans MS" pitchFamily="66" charset="0"/>
              </a:rPr>
              <a:t> with </a:t>
            </a:r>
            <a:r>
              <a:rPr lang="it-IT" dirty="0" err="1" smtClean="0">
                <a:solidFill>
                  <a:srgbClr val="000000"/>
                </a:solidFill>
                <a:latin typeface="Comic Sans MS" pitchFamily="66" charset="0"/>
              </a:rPr>
              <a:t>statistical</a:t>
            </a:r>
            <a:r>
              <a:rPr lang="it-IT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omic Sans MS" pitchFamily="66" charset="0"/>
              </a:rPr>
              <a:t>hadronization</a:t>
            </a:r>
            <a:r>
              <a:rPr lang="it-IT" dirty="0" smtClean="0">
                <a:solidFill>
                  <a:srgbClr val="000000"/>
                </a:solidFill>
                <a:latin typeface="Comic Sans MS" pitchFamily="66" charset="0"/>
              </a:rPr>
              <a:t> model</a:t>
            </a:r>
          </a:p>
          <a:p>
            <a:pPr defTabSz="457200">
              <a:lnSpc>
                <a:spcPct val="160000"/>
              </a:lnSpc>
              <a:buClr>
                <a:prstClr val="black">
                  <a:lumMod val="75000"/>
                  <a:lumOff val="25000"/>
                </a:prstClr>
              </a:buClr>
              <a:buFont typeface="Wingdings" charset="2"/>
              <a:buChar char="q"/>
            </a:pPr>
            <a:endParaRPr lang="it-IT" sz="2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defTabSz="457200">
              <a:lnSpc>
                <a:spcPct val="160000"/>
              </a:lnSpc>
              <a:buClr>
                <a:prstClr val="black">
                  <a:lumMod val="75000"/>
                  <a:lumOff val="25000"/>
                </a:prstClr>
              </a:buClr>
              <a:buFont typeface="Wingdings" charset="2"/>
              <a:buChar char="q"/>
            </a:pPr>
            <a:endParaRPr lang="it-IT" sz="2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defTabSz="457200">
              <a:lnSpc>
                <a:spcPct val="160000"/>
              </a:lnSpc>
              <a:buClr>
                <a:prstClr val="black">
                  <a:lumMod val="75000"/>
                  <a:lumOff val="25000"/>
                </a:prstClr>
              </a:buClr>
            </a:pPr>
            <a:endParaRPr lang="it-IT" sz="2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defTabSz="457200">
              <a:lnSpc>
                <a:spcPct val="160000"/>
              </a:lnSpc>
              <a:buClr>
                <a:prstClr val="black">
                  <a:lumMod val="75000"/>
                  <a:lumOff val="25000"/>
                </a:prstClr>
              </a:buClr>
              <a:buFont typeface="Wingdings" charset="2"/>
              <a:buChar char="q"/>
            </a:pPr>
            <a:endParaRPr lang="it-IT" sz="2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defTabSz="457200">
              <a:lnSpc>
                <a:spcPct val="160000"/>
              </a:lnSpc>
              <a:buClr>
                <a:prstClr val="black">
                  <a:lumMod val="75000"/>
                  <a:lumOff val="25000"/>
                </a:prstClr>
              </a:buClr>
              <a:buFont typeface="Wingdings" charset="2"/>
              <a:buChar char="q"/>
            </a:pPr>
            <a:endParaRPr lang="it-IT" sz="2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defTabSz="457200">
              <a:lnSpc>
                <a:spcPct val="160000"/>
              </a:lnSpc>
              <a:buClr>
                <a:prstClr val="black">
                  <a:lumMod val="75000"/>
                  <a:lumOff val="25000"/>
                </a:prstClr>
              </a:buClr>
            </a:pPr>
            <a:endParaRPr lang="it-IT" sz="2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defTabSz="457200">
              <a:buClr>
                <a:prstClr val="black">
                  <a:lumMod val="75000"/>
                  <a:lumOff val="25000"/>
                </a:prstClr>
              </a:buClr>
              <a:buFont typeface="Arial"/>
              <a:buChar char="•"/>
            </a:pPr>
            <a:r>
              <a:rPr lang="it-IT" sz="20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  <a:latin typeface="Comic Sans MS" pitchFamily="66" charset="0"/>
              </a:rPr>
              <a:t>statistical</a:t>
            </a:r>
            <a:r>
              <a:rPr lang="it-IT" sz="1600" dirty="0" smtClean="0">
                <a:solidFill>
                  <a:srgbClr val="000000"/>
                </a:solidFill>
                <a:latin typeface="Comic Sans MS" pitchFamily="66" charset="0"/>
              </a:rPr>
              <a:t> model (</a:t>
            </a:r>
            <a:r>
              <a:rPr lang="it-IT" sz="1600" dirty="0">
                <a:solidFill>
                  <a:srgbClr val="000000"/>
                </a:solidFill>
                <a:latin typeface="Comic Sans MS" pitchFamily="66" charset="0"/>
                <a:sym typeface="Symbol"/>
              </a:rPr>
              <a:t></a:t>
            </a:r>
            <a:r>
              <a:rPr lang="it-IT" sz="1600" baseline="-25000" dirty="0" smtClean="0">
                <a:solidFill>
                  <a:srgbClr val="000000"/>
                </a:solidFill>
                <a:latin typeface="Comic Sans MS" pitchFamily="66" charset="0"/>
              </a:rPr>
              <a:t>s</a:t>
            </a:r>
            <a:r>
              <a:rPr lang="it-IT" sz="1600" dirty="0" smtClean="0">
                <a:solidFill>
                  <a:srgbClr val="000000"/>
                </a:solidFill>
                <a:latin typeface="Comic Sans MS" pitchFamily="66" charset="0"/>
              </a:rPr>
              <a:t>=1) </a:t>
            </a:r>
            <a:r>
              <a:rPr lang="it-IT" sz="1600" dirty="0" err="1" smtClean="0">
                <a:solidFill>
                  <a:srgbClr val="000000"/>
                </a:solidFill>
                <a:latin typeface="Comic Sans MS" pitchFamily="66" charset="0"/>
              </a:rPr>
              <a:t>fits</a:t>
            </a:r>
            <a:r>
              <a:rPr lang="it-IT" sz="1600" dirty="0" smtClean="0">
                <a:solidFill>
                  <a:srgbClr val="000000"/>
                </a:solidFill>
                <a:latin typeface="Comic Sans MS" pitchFamily="66" charset="0"/>
              </a:rPr>
              <a:t> data at </a:t>
            </a:r>
            <a:r>
              <a:rPr lang="it-IT" sz="1600" dirty="0" err="1" smtClean="0">
                <a:solidFill>
                  <a:srgbClr val="000000"/>
                </a:solidFill>
                <a:latin typeface="Comic Sans MS" pitchFamily="66" charset="0"/>
              </a:rPr>
              <a:t>lower</a:t>
            </a:r>
            <a:r>
              <a:rPr lang="it-IT" sz="16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  <a:latin typeface="Comic Sans MS" pitchFamily="66" charset="0"/>
              </a:rPr>
              <a:t>energies</a:t>
            </a:r>
            <a:endParaRPr lang="it-IT" sz="16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defTabSz="457200">
              <a:buClr>
                <a:prstClr val="black">
                  <a:lumMod val="75000"/>
                  <a:lumOff val="25000"/>
                </a:prstClr>
              </a:buClr>
              <a:buFont typeface="Arial"/>
              <a:buChar char="•"/>
            </a:pPr>
            <a:r>
              <a:rPr lang="it-IT" sz="16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  <a:latin typeface="Comic Sans MS" pitchFamily="66" charset="0"/>
              </a:rPr>
              <a:t>extrapolation</a:t>
            </a:r>
            <a:r>
              <a:rPr lang="it-IT" sz="16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  <a:latin typeface="Comic Sans MS" pitchFamily="66" charset="0"/>
              </a:rPr>
              <a:t>from</a:t>
            </a:r>
            <a:r>
              <a:rPr lang="it-IT" sz="1600" dirty="0" smtClean="0">
                <a:solidFill>
                  <a:srgbClr val="000000"/>
                </a:solidFill>
                <a:latin typeface="Comic Sans MS" pitchFamily="66" charset="0"/>
              </a:rPr>
              <a:t> RHIC </a:t>
            </a:r>
            <a:r>
              <a:rPr lang="en-US" sz="1600" dirty="0" err="1" smtClean="0">
                <a:solidFill>
                  <a:srgbClr val="000000"/>
                </a:solidFill>
                <a:latin typeface="Comic Sans MS" pitchFamily="66" charset="0"/>
                <a:sym typeface="Wingdings"/>
              </a:rPr>
              <a:t></a:t>
            </a:r>
            <a:r>
              <a:rPr lang="it-IT" sz="1600" dirty="0" smtClean="0">
                <a:solidFill>
                  <a:srgbClr val="000000"/>
                </a:solidFill>
                <a:latin typeface="Comic Sans MS" pitchFamily="66" charset="0"/>
              </a:rPr>
              <a:t> T</a:t>
            </a:r>
            <a:r>
              <a:rPr lang="it-IT" sz="1600" baseline="-25000" dirty="0" smtClean="0">
                <a:solidFill>
                  <a:srgbClr val="000000"/>
                </a:solidFill>
                <a:latin typeface="Comic Sans MS" pitchFamily="66" charset="0"/>
              </a:rPr>
              <a:t>fo</a:t>
            </a:r>
            <a:r>
              <a:rPr lang="it-IT" sz="1600" dirty="0" smtClean="0">
                <a:solidFill>
                  <a:srgbClr val="000000"/>
                </a:solidFill>
                <a:latin typeface="Comic Sans MS" pitchFamily="66" charset="0"/>
              </a:rPr>
              <a:t>=164 </a:t>
            </a:r>
            <a:r>
              <a:rPr lang="it-IT" sz="1600" dirty="0" err="1" smtClean="0">
                <a:solidFill>
                  <a:srgbClr val="000000"/>
                </a:solidFill>
                <a:latin typeface="Comic Sans MS" pitchFamily="66" charset="0"/>
              </a:rPr>
              <a:t>MeV</a:t>
            </a:r>
            <a:endParaRPr lang="it-IT" sz="16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defTabSz="457200">
              <a:buClr>
                <a:prstClr val="black">
                  <a:lumMod val="75000"/>
                  <a:lumOff val="25000"/>
                </a:prstClr>
              </a:buClr>
            </a:pPr>
            <a:r>
              <a:rPr lang="it-IT" sz="1600" dirty="0" smtClean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it-IT" sz="1600" dirty="0" err="1" smtClean="0">
                <a:solidFill>
                  <a:srgbClr val="000000"/>
                </a:solidFill>
                <a:latin typeface="Comic Sans MS" pitchFamily="66" charset="0"/>
              </a:rPr>
              <a:t>does</a:t>
            </a:r>
            <a:r>
              <a:rPr lang="it-IT" sz="16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  <a:latin typeface="Comic Sans MS" pitchFamily="66" charset="0"/>
              </a:rPr>
              <a:t>not</a:t>
            </a:r>
            <a:r>
              <a:rPr lang="it-IT" sz="16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  <a:latin typeface="Comic Sans MS" pitchFamily="66" charset="0"/>
              </a:rPr>
              <a:t>fit</a:t>
            </a:r>
            <a:r>
              <a:rPr lang="it-IT" sz="1600" dirty="0" smtClean="0">
                <a:solidFill>
                  <a:srgbClr val="000000"/>
                </a:solidFill>
                <a:latin typeface="Comic Sans MS" pitchFamily="66" charset="0"/>
              </a:rPr>
              <a:t> p and </a:t>
            </a:r>
            <a:r>
              <a:rPr lang="it-IT" sz="1600" dirty="0">
                <a:solidFill>
                  <a:srgbClr val="000000"/>
                </a:solidFill>
                <a:latin typeface="Comic Sans MS" pitchFamily="66" charset="0"/>
                <a:sym typeface="Symbol"/>
              </a:rPr>
              <a:t></a:t>
            </a:r>
            <a:endParaRPr lang="it-IT" sz="1600" dirty="0" smtClean="0">
              <a:solidFill>
                <a:srgbClr val="000000"/>
              </a:solidFill>
              <a:latin typeface="Comic Sans MS" pitchFamily="66" charset="0"/>
              <a:cs typeface="Symbol" charset="2"/>
            </a:endParaRPr>
          </a:p>
          <a:p>
            <a:pPr defTabSz="457200">
              <a:buClr>
                <a:prstClr val="black">
                  <a:lumMod val="75000"/>
                  <a:lumOff val="25000"/>
                </a:prstClr>
              </a:buClr>
              <a:buFont typeface="Arial"/>
              <a:buChar char="•"/>
            </a:pPr>
            <a:r>
              <a:rPr lang="it-IT" sz="16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  <a:latin typeface="Comic Sans MS" pitchFamily="66" charset="0"/>
              </a:rPr>
              <a:t>fitting</a:t>
            </a:r>
            <a:r>
              <a:rPr lang="it-IT" sz="1600" dirty="0" smtClean="0">
                <a:solidFill>
                  <a:srgbClr val="000000"/>
                </a:solidFill>
                <a:latin typeface="Comic Sans MS" pitchFamily="66" charset="0"/>
              </a:rPr>
              <a:t> data </a:t>
            </a:r>
            <a:r>
              <a:rPr lang="en-US" sz="1600" dirty="0" err="1" smtClean="0">
                <a:solidFill>
                  <a:srgbClr val="000000"/>
                </a:solidFill>
                <a:latin typeface="Comic Sans MS" pitchFamily="66" charset="0"/>
                <a:sym typeface="Wingdings"/>
              </a:rPr>
              <a:t></a:t>
            </a: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  <a:sym typeface="Wingdings"/>
              </a:rPr>
              <a:t> </a:t>
            </a:r>
            <a:r>
              <a:rPr lang="it-IT" sz="1600" dirty="0" smtClean="0">
                <a:solidFill>
                  <a:srgbClr val="000000"/>
                </a:solidFill>
                <a:latin typeface="Comic Sans MS" pitchFamily="66" charset="0"/>
              </a:rPr>
              <a:t>T</a:t>
            </a:r>
            <a:r>
              <a:rPr lang="it-IT" sz="1600" baseline="-25000" dirty="0" smtClean="0">
                <a:solidFill>
                  <a:srgbClr val="000000"/>
                </a:solidFill>
                <a:latin typeface="Comic Sans MS" pitchFamily="66" charset="0"/>
              </a:rPr>
              <a:t>fo</a:t>
            </a:r>
            <a:r>
              <a:rPr lang="it-IT" sz="1600" dirty="0" smtClean="0">
                <a:solidFill>
                  <a:srgbClr val="000000"/>
                </a:solidFill>
                <a:latin typeface="Comic Sans MS" pitchFamily="66" charset="0"/>
              </a:rPr>
              <a:t>=152 </a:t>
            </a:r>
            <a:r>
              <a:rPr lang="it-IT" sz="1600" dirty="0" err="1" smtClean="0">
                <a:solidFill>
                  <a:srgbClr val="000000"/>
                </a:solidFill>
                <a:latin typeface="Comic Sans MS" pitchFamily="66" charset="0"/>
              </a:rPr>
              <a:t>MeV</a:t>
            </a:r>
            <a:r>
              <a:rPr lang="it-IT" sz="1600" dirty="0" smtClean="0">
                <a:solidFill>
                  <a:srgbClr val="000000"/>
                </a:solidFill>
                <a:latin typeface="Comic Sans MS" pitchFamily="66" charset="0"/>
              </a:rPr>
              <a:t> (</a:t>
            </a:r>
            <a:r>
              <a:rPr lang="it-IT" sz="1600" dirty="0" err="1" smtClean="0">
                <a:solidFill>
                  <a:srgbClr val="000000"/>
                </a:solidFill>
                <a:latin typeface="Comic Sans MS" pitchFamily="66" charset="0"/>
              </a:rPr>
              <a:t>resonances</a:t>
            </a:r>
            <a:r>
              <a:rPr lang="it-IT" sz="16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  <a:latin typeface="Comic Sans MS" pitchFamily="66" charset="0"/>
              </a:rPr>
              <a:t>not</a:t>
            </a:r>
            <a:r>
              <a:rPr lang="it-IT" sz="16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  <a:latin typeface="Comic Sans MS" pitchFamily="66" charset="0"/>
              </a:rPr>
              <a:t>included</a:t>
            </a:r>
            <a:r>
              <a:rPr lang="it-IT" sz="1600" dirty="0" smtClean="0">
                <a:solidFill>
                  <a:srgbClr val="000000"/>
                </a:solidFill>
                <a:latin typeface="Comic Sans MS" pitchFamily="66" charset="0"/>
              </a:rPr>
              <a:t>)</a:t>
            </a:r>
          </a:p>
          <a:p>
            <a:pPr defTabSz="457200">
              <a:buClr>
                <a:prstClr val="black">
                  <a:lumMod val="75000"/>
                  <a:lumOff val="25000"/>
                </a:prstClr>
              </a:buClr>
            </a:pPr>
            <a:r>
              <a:rPr lang="it-IT" sz="1600" dirty="0" smtClean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it-IT" sz="1600" dirty="0" err="1" smtClean="0">
                <a:solidFill>
                  <a:srgbClr val="000000"/>
                </a:solidFill>
                <a:latin typeface="Comic Sans MS" pitchFamily="66" charset="0"/>
              </a:rPr>
              <a:t>but</a:t>
            </a:r>
            <a:r>
              <a:rPr lang="it-IT" sz="1600" dirty="0" smtClean="0">
                <a:solidFill>
                  <a:srgbClr val="000000"/>
                </a:solidFill>
                <a:latin typeface="Comic Sans MS" pitchFamily="66" charset="0"/>
              </a:rPr>
              <a:t> multi-strange deviate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3135" y="1422940"/>
            <a:ext cx="2864769" cy="3959482"/>
          </a:xfrm>
          <a:prstGeom prst="rect">
            <a:avLst/>
          </a:prstGeom>
        </p:spPr>
      </p:pic>
      <p:sp>
        <p:nvSpPr>
          <p:cNvPr id="7" name="TextBox 21"/>
          <p:cNvSpPr txBox="1"/>
          <p:nvPr/>
        </p:nvSpPr>
        <p:spPr>
          <a:xfrm>
            <a:off x="4944725" y="2102144"/>
            <a:ext cx="77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it-IT" dirty="0" err="1" smtClean="0">
                <a:solidFill>
                  <a:prstClr val="black"/>
                </a:solidFill>
                <a:latin typeface="Symbol" charset="2"/>
                <a:cs typeface="Symbol" charset="2"/>
              </a:rPr>
              <a:t>g</a:t>
            </a:r>
            <a:r>
              <a:rPr lang="it-IT" baseline="-25000" dirty="0" err="1" smtClean="0">
                <a:solidFill>
                  <a:prstClr val="black"/>
                </a:solidFill>
                <a:latin typeface="Tahoma"/>
                <a:cs typeface="Tahoma"/>
              </a:rPr>
              <a:t>s</a:t>
            </a:r>
            <a:r>
              <a:rPr lang="it-IT" baseline="-25000" dirty="0" smtClean="0">
                <a:solidFill>
                  <a:prstClr val="black"/>
                </a:solidFill>
                <a:latin typeface="Tahoma"/>
                <a:cs typeface="Tahoma"/>
              </a:rPr>
              <a:t>,</a:t>
            </a:r>
            <a:r>
              <a:rPr lang="it-IT" baseline="-25000" dirty="0" err="1" smtClean="0">
                <a:solidFill>
                  <a:prstClr val="black"/>
                </a:solidFill>
                <a:latin typeface="Tahoma"/>
                <a:cs typeface="Tahoma"/>
              </a:rPr>
              <a:t>q</a:t>
            </a:r>
            <a:r>
              <a:rPr lang="it-IT" dirty="0" smtClean="0">
                <a:solidFill>
                  <a:prstClr val="black"/>
                </a:solidFill>
                <a:latin typeface="Tahoma"/>
                <a:cs typeface="Tahoma"/>
              </a:rPr>
              <a:t>&gt;</a:t>
            </a:r>
            <a:r>
              <a:rPr lang="it-IT" dirty="0" err="1" smtClean="0">
                <a:solidFill>
                  <a:prstClr val="black"/>
                </a:solidFill>
                <a:latin typeface="Tahoma"/>
                <a:cs typeface="Tahoma"/>
              </a:rPr>
              <a:t>1</a:t>
            </a:r>
            <a:endParaRPr lang="it-IT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cxnSp>
        <p:nvCxnSpPr>
          <p:cNvPr id="8" name="Straight Arrow Connector 23"/>
          <p:cNvCxnSpPr/>
          <p:nvPr/>
        </p:nvCxnSpPr>
        <p:spPr>
          <a:xfrm rot="10800000" flipV="1">
            <a:off x="5359349" y="2009811"/>
            <a:ext cx="669130" cy="18466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TextBox 18"/>
          <p:cNvSpPr txBox="1"/>
          <p:nvPr/>
        </p:nvSpPr>
        <p:spPr>
          <a:xfrm>
            <a:off x="6516216" y="1135973"/>
            <a:ext cx="1798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it-IT" sz="1600" dirty="0" err="1" smtClean="0">
                <a:solidFill>
                  <a:prstClr val="black"/>
                </a:solidFill>
                <a:latin typeface="Comic Sans MS" pitchFamily="66" charset="0"/>
                <a:cs typeface="Tahoma"/>
              </a:rPr>
              <a:t>Non-equilibrium</a:t>
            </a:r>
            <a:r>
              <a:rPr lang="it-IT" sz="1600" dirty="0" smtClean="0">
                <a:solidFill>
                  <a:prstClr val="black"/>
                </a:solidFill>
                <a:latin typeface="Comic Sans MS" pitchFamily="66" charset="0"/>
                <a:cs typeface="Tahoma"/>
              </a:rPr>
              <a:t>?</a:t>
            </a:r>
            <a:endParaRPr lang="it-IT" sz="1600" dirty="0">
              <a:solidFill>
                <a:prstClr val="black"/>
              </a:solidFill>
              <a:latin typeface="Comic Sans MS" pitchFamily="66" charset="0"/>
              <a:cs typeface="Tahoma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00" y="39600"/>
            <a:ext cx="6762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213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38045"/>
            <a:ext cx="1417416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00" y="39600"/>
            <a:ext cx="6762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81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5484391" y="2921909"/>
            <a:ext cx="3612320" cy="35299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38045"/>
            <a:ext cx="1417416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514598" y="81928"/>
            <a:ext cx="6513785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it-IT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Strangeness</a:t>
            </a:r>
            <a:r>
              <a:rPr lang="it-IT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it-IT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enhancement</a:t>
            </a:r>
            <a:endParaRPr lang="it-IT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7171" name="Picture 3" descr="C:\Users\badala\Downloads\2012-Oct-09-Fig_msPbPb_enhancementParticlesOn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89" y="1097591"/>
            <a:ext cx="5286149" cy="357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682640" y="728259"/>
            <a:ext cx="1923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prstClr val="black"/>
                </a:solidFill>
                <a:latin typeface="Comic Sans MS" pitchFamily="66" charset="0"/>
              </a:rPr>
              <a:t>Defined</a:t>
            </a:r>
            <a:r>
              <a:rPr lang="it-IT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Comic Sans MS" pitchFamily="66" charset="0"/>
              </a:rPr>
              <a:t>as</a:t>
            </a:r>
            <a:endParaRPr lang="it-IT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6214" y="5013176"/>
            <a:ext cx="4969842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 err="1" smtClean="0">
                <a:solidFill>
                  <a:prstClr val="black"/>
                </a:solidFill>
                <a:latin typeface="Comic Sans MS" pitchFamily="66" charset="0"/>
              </a:rPr>
              <a:t>Hierarchy</a:t>
            </a:r>
            <a:r>
              <a:rPr lang="it-IT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Comic Sans MS" pitchFamily="66" charset="0"/>
              </a:rPr>
              <a:t>based</a:t>
            </a:r>
            <a:r>
              <a:rPr lang="it-IT" dirty="0" smtClean="0">
                <a:solidFill>
                  <a:prstClr val="black"/>
                </a:solidFill>
                <a:latin typeface="Comic Sans MS" pitchFamily="66" charset="0"/>
              </a:rPr>
              <a:t> on </a:t>
            </a:r>
            <a:r>
              <a:rPr lang="it-IT" dirty="0" err="1" smtClean="0">
                <a:solidFill>
                  <a:prstClr val="black"/>
                </a:solidFill>
                <a:latin typeface="Comic Sans MS" pitchFamily="66" charset="0"/>
              </a:rPr>
              <a:t>strangeness</a:t>
            </a:r>
            <a:r>
              <a:rPr lang="it-IT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Comic Sans MS" pitchFamily="66" charset="0"/>
              </a:rPr>
              <a:t>content</a:t>
            </a:r>
            <a:endParaRPr lang="it-IT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it-IT" dirty="0">
              <a:solidFill>
                <a:prstClr val="black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dirty="0" err="1" smtClean="0">
                <a:solidFill>
                  <a:prstClr val="black"/>
                </a:solidFill>
                <a:latin typeface="Comic Sans MS" pitchFamily="66" charset="0"/>
              </a:rPr>
              <a:t>Decreasing</a:t>
            </a:r>
            <a:r>
              <a:rPr lang="it-IT" dirty="0" smtClean="0">
                <a:solidFill>
                  <a:prstClr val="black"/>
                </a:solidFill>
                <a:latin typeface="Comic Sans MS" pitchFamily="66" charset="0"/>
              </a:rPr>
              <a:t> trend with </a:t>
            </a:r>
            <a:r>
              <a:rPr lang="it-IT" dirty="0" err="1" smtClean="0">
                <a:solidFill>
                  <a:prstClr val="black"/>
                </a:solidFill>
                <a:latin typeface="Comic Sans MS" pitchFamily="66" charset="0"/>
              </a:rPr>
              <a:t>energy</a:t>
            </a:r>
            <a:r>
              <a:rPr lang="it-IT" dirty="0" smtClean="0">
                <a:solidFill>
                  <a:prstClr val="black"/>
                </a:solidFill>
                <a:latin typeface="Comic Sans MS" pitchFamily="66" charset="0"/>
              </a:rPr>
              <a:t> from SPS</a:t>
            </a:r>
            <a:r>
              <a:rPr lang="it-IT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RHICLHC</a:t>
            </a:r>
            <a:endParaRPr lang="it-IT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15" name="Group 28"/>
          <p:cNvGrpSpPr/>
          <p:nvPr/>
        </p:nvGrpSpPr>
        <p:grpSpPr>
          <a:xfrm>
            <a:off x="6053066" y="4724666"/>
            <a:ext cx="2382756" cy="1168958"/>
            <a:chOff x="5638800" y="2628659"/>
            <a:chExt cx="3352800" cy="2178675"/>
          </a:xfrm>
        </p:grpSpPr>
        <p:pic>
          <p:nvPicPr>
            <p:cNvPr id="16" name="Picture 8" descr="2012-Jun-06-Figure2_SqrtSData.pdf"/>
            <p:cNvPicPr>
              <a:picLocks noChangeAspect="1"/>
            </p:cNvPicPr>
            <p:nvPr/>
          </p:nvPicPr>
          <p:blipFill>
            <a:blip r:embed="rId5"/>
            <a:srcRect t="92146"/>
            <a:stretch>
              <a:fillRect/>
            </a:stretch>
          </p:blipFill>
          <p:spPr bwMode="auto">
            <a:xfrm>
              <a:off x="5638800" y="4553691"/>
              <a:ext cx="3352800" cy="253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8" descr="2012-Jun-06-Figure2_SqrtSData.pdf"/>
            <p:cNvPicPr>
              <a:picLocks noChangeAspect="1"/>
            </p:cNvPicPr>
            <p:nvPr/>
          </p:nvPicPr>
          <p:blipFill>
            <a:blip r:embed="rId5"/>
            <a:srcRect r="4999" b="42828"/>
            <a:stretch>
              <a:fillRect/>
            </a:stretch>
          </p:blipFill>
          <p:spPr bwMode="auto">
            <a:xfrm>
              <a:off x="5638800" y="2628659"/>
              <a:ext cx="3352800" cy="1943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CasellaDiTesto 7"/>
          <p:cNvSpPr txBox="1"/>
          <p:nvPr/>
        </p:nvSpPr>
        <p:spPr>
          <a:xfrm>
            <a:off x="5574365" y="3086425"/>
            <a:ext cx="35696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rgbClr val="FF0000"/>
                </a:solidFill>
                <a:latin typeface="Comic Sans MS" pitchFamily="66" charset="0"/>
              </a:rPr>
              <a:t>Yield</a:t>
            </a:r>
            <a:r>
              <a:rPr lang="it-IT" sz="1400" baseline="30000" dirty="0" err="1" smtClean="0">
                <a:solidFill>
                  <a:srgbClr val="FF0000"/>
                </a:solidFill>
                <a:latin typeface="Comic Sans MS" pitchFamily="66" charset="0"/>
              </a:rPr>
              <a:t>pp</a:t>
            </a:r>
            <a:r>
              <a:rPr lang="it-IT" sz="1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  <a:latin typeface="Comic Sans MS" pitchFamily="66" charset="0"/>
              </a:rPr>
              <a:t>estimation</a:t>
            </a:r>
            <a:endParaRPr lang="it-IT" sz="1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>
                <a:solidFill>
                  <a:prstClr val="black"/>
                </a:solidFill>
                <a:latin typeface="Comic Sans MS" pitchFamily="66" charset="0"/>
              </a:rPr>
              <a:t>(</a:t>
            </a:r>
            <a:r>
              <a:rPr lang="it-IT" sz="14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,) </a:t>
            </a:r>
            <a:r>
              <a:rPr lang="it-IT" sz="1400" dirty="0" smtClean="0">
                <a:solidFill>
                  <a:prstClr val="black"/>
                </a:solidFill>
                <a:latin typeface="Comic Sans MS" pitchFamily="66" charset="0"/>
              </a:rPr>
              <a:t>Interpolate 0.9 and 7 </a:t>
            </a:r>
            <a:r>
              <a:rPr lang="it-IT" sz="1400" dirty="0" err="1" smtClean="0">
                <a:solidFill>
                  <a:prstClr val="black"/>
                </a:solidFill>
                <a:latin typeface="Comic Sans MS" pitchFamily="66" charset="0"/>
              </a:rPr>
              <a:t>TeV</a:t>
            </a:r>
            <a:r>
              <a:rPr lang="it-IT" sz="14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it-IT" sz="1400" dirty="0" err="1" smtClean="0">
                <a:solidFill>
                  <a:prstClr val="black"/>
                </a:solidFill>
                <a:latin typeface="Comic Sans MS" pitchFamily="66" charset="0"/>
              </a:rPr>
              <a:t>pp</a:t>
            </a:r>
            <a:r>
              <a:rPr lang="it-IT" sz="1400" dirty="0" smtClean="0">
                <a:solidFill>
                  <a:prstClr val="black"/>
                </a:solidFill>
                <a:latin typeface="Comic Sans MS" pitchFamily="66" charset="0"/>
              </a:rPr>
              <a:t>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>
                <a:solidFill>
                  <a:prstClr val="black"/>
                </a:solidFill>
                <a:latin typeface="Comic Sans MS" pitchFamily="66" charset="0"/>
              </a:rPr>
              <a:t>(</a:t>
            </a:r>
            <a:r>
              <a:rPr lang="it-IT" sz="14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) interpolate 0.2 </a:t>
            </a:r>
            <a:r>
              <a:rPr lang="it-IT" sz="14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TeV</a:t>
            </a:r>
            <a:r>
              <a:rPr lang="it-IT" sz="14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(STAR) and 7 </a:t>
            </a:r>
            <a:r>
              <a:rPr lang="it-IT" sz="14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TeV</a:t>
            </a:r>
            <a:r>
              <a:rPr lang="it-IT" sz="14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</a:t>
            </a:r>
            <a:r>
              <a:rPr lang="it-IT" sz="14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pp</a:t>
            </a:r>
            <a:r>
              <a:rPr lang="it-IT" sz="14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Use </a:t>
            </a:r>
            <a:r>
              <a:rPr lang="it-IT" sz="14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excitation</a:t>
            </a:r>
            <a:r>
              <a:rPr lang="it-IT" sz="14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</a:t>
            </a:r>
            <a:r>
              <a:rPr lang="it-IT" sz="1400" dirty="0" err="1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function</a:t>
            </a:r>
            <a:r>
              <a:rPr lang="it-IT" sz="1400" dirty="0" smtClean="0">
                <a:solidFill>
                  <a:prstClr val="black"/>
                </a:solidFill>
                <a:latin typeface="Comic Sans MS" pitchFamily="66" charset="0"/>
                <a:sym typeface="Symbol"/>
              </a:rPr>
              <a:t> from PYTHIA Perugia-2011</a:t>
            </a:r>
            <a:endParaRPr lang="it-IT" sz="1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6534150"/>
            <a:ext cx="46577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uppo 17"/>
          <p:cNvGrpSpPr/>
          <p:nvPr/>
        </p:nvGrpSpPr>
        <p:grpSpPr>
          <a:xfrm>
            <a:off x="5120883" y="1225211"/>
            <a:ext cx="1296145" cy="1174191"/>
            <a:chOff x="5120883" y="1225211"/>
            <a:chExt cx="1296145" cy="1174191"/>
          </a:xfrm>
        </p:grpSpPr>
        <p:sp>
          <p:nvSpPr>
            <p:cNvPr id="6" name="Freccia a sinistra 5"/>
            <p:cNvSpPr/>
            <p:nvPr/>
          </p:nvSpPr>
          <p:spPr>
            <a:xfrm>
              <a:off x="5120884" y="1268760"/>
              <a:ext cx="192311" cy="282234"/>
            </a:xfrm>
            <a:prstGeom prst="lef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7" name="Freccia a sinistra 6"/>
            <p:cNvSpPr/>
            <p:nvPr/>
          </p:nvSpPr>
          <p:spPr>
            <a:xfrm>
              <a:off x="5120884" y="1700808"/>
              <a:ext cx="192312" cy="250236"/>
            </a:xfrm>
            <a:prstGeom prst="lef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0" name="Freccia a sinistra 9"/>
            <p:cNvSpPr/>
            <p:nvPr/>
          </p:nvSpPr>
          <p:spPr>
            <a:xfrm>
              <a:off x="5120883" y="2060848"/>
              <a:ext cx="192311" cy="216024"/>
            </a:xfrm>
            <a:prstGeom prst="lef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5400033" y="1225211"/>
              <a:ext cx="959817" cy="338554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solidFill>
                    <a:srgbClr val="0070C0"/>
                  </a:solidFill>
                  <a:latin typeface="Comic Sans MS" pitchFamily="66" charset="0"/>
                  <a:sym typeface="Symbol"/>
                </a:rPr>
                <a:t> SPS</a:t>
              </a:r>
              <a:endParaRPr lang="it-IT" sz="1600" b="1" dirty="0">
                <a:solidFill>
                  <a:srgbClr val="0070C0"/>
                </a:solidFill>
                <a:latin typeface="Comic Sans MS" pitchFamily="66" charset="0"/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5403169" y="1656649"/>
              <a:ext cx="1013859" cy="338554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solidFill>
                    <a:srgbClr val="0070C0"/>
                  </a:solidFill>
                  <a:latin typeface="Comic Sans MS" pitchFamily="66" charset="0"/>
                  <a:sym typeface="Symbol"/>
                </a:rPr>
                <a:t> RHIC</a:t>
              </a:r>
              <a:endParaRPr lang="it-IT" sz="1600" b="1" dirty="0">
                <a:solidFill>
                  <a:srgbClr val="0070C0"/>
                </a:solidFill>
                <a:latin typeface="Comic Sans MS" pitchFamily="66" charset="0"/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5403169" y="2060848"/>
              <a:ext cx="869844" cy="338554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solidFill>
                    <a:srgbClr val="0070C0"/>
                  </a:solidFill>
                  <a:latin typeface="Comic Sans MS" pitchFamily="66" charset="0"/>
                  <a:sym typeface="Symbol"/>
                </a:rPr>
                <a:t> LHC</a:t>
              </a:r>
              <a:endParaRPr lang="it-IT" sz="1600" b="1" dirty="0">
                <a:solidFill>
                  <a:srgbClr val="0070C0"/>
                </a:solidFill>
                <a:latin typeface="Comic Sans MS" pitchFamily="66" charset="0"/>
              </a:endParaRPr>
            </a:p>
          </p:txBody>
        </p:sp>
      </p:grpSp>
      <p:sp>
        <p:nvSpPr>
          <p:cNvPr id="12" name="CasellaDiTesto 11"/>
          <p:cNvSpPr txBox="1"/>
          <p:nvPr/>
        </p:nvSpPr>
        <p:spPr>
          <a:xfrm>
            <a:off x="5927415" y="5925814"/>
            <a:ext cx="2863533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prstClr val="black"/>
                </a:solidFill>
                <a:latin typeface="Comic Sans MS" pitchFamily="66" charset="0"/>
              </a:rPr>
              <a:t>ALICE </a:t>
            </a:r>
            <a:r>
              <a:rPr lang="it-IT" sz="1400" dirty="0" err="1" smtClean="0">
                <a:solidFill>
                  <a:prstClr val="black"/>
                </a:solidFill>
                <a:latin typeface="Comic Sans MS" pitchFamily="66" charset="0"/>
              </a:rPr>
              <a:t>Coll</a:t>
            </a:r>
            <a:r>
              <a:rPr lang="it-IT" sz="1400" dirty="0" smtClean="0">
                <a:solidFill>
                  <a:prstClr val="black"/>
                </a:solidFill>
                <a:latin typeface="Comic Sans MS" pitchFamily="66" charset="0"/>
              </a:rPr>
              <a:t>., PLB 712 (2012)309</a:t>
            </a:r>
            <a:endParaRPr lang="it-IT" sz="1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aphicFrame>
        <p:nvGraphicFramePr>
          <p:cNvPr id="19" name="Ogget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141838"/>
              </p:ext>
            </p:extLst>
          </p:nvPr>
        </p:nvGraphicFramePr>
        <p:xfrm>
          <a:off x="6597301" y="1158847"/>
          <a:ext cx="2382208" cy="902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7" name="Equazione" r:id="rId7" imgW="1307880" imgH="495000" progId="Equation.3">
                  <p:embed/>
                </p:oleObj>
              </mc:Choice>
              <mc:Fallback>
                <p:oleObj name="Equazione" r:id="rId7" imgW="1307880" imgH="49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97301" y="1158847"/>
                        <a:ext cx="2382208" cy="902001"/>
                      </a:xfrm>
                      <a:prstGeom prst="rect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89" name="Picture 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00" y="39600"/>
            <a:ext cx="6762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832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38045"/>
            <a:ext cx="1417416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34484" y="180000"/>
            <a:ext cx="2867645" cy="646331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457200">
              <a:defRPr/>
            </a:pPr>
            <a:r>
              <a:rPr lang="it-IT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Motivation</a:t>
            </a:r>
            <a:r>
              <a:rPr lang="it-IT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endParaRPr lang="it-IT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536044" y="924819"/>
            <a:ext cx="51486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The study of (multi)strange particle and resonance production allows information from the </a:t>
            </a:r>
            <a:r>
              <a:rPr lang="en-US" dirty="0">
                <a:latin typeface="Comic Sans MS" pitchFamily="66" charset="0"/>
              </a:rPr>
              <a:t>early </a:t>
            </a:r>
            <a:r>
              <a:rPr lang="en-US" dirty="0" err="1">
                <a:latin typeface="Comic Sans MS" pitchFamily="66" charset="0"/>
              </a:rPr>
              <a:t>partonic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phase </a:t>
            </a:r>
            <a:r>
              <a:rPr lang="en-US" dirty="0">
                <a:latin typeface="Comic Sans MS" pitchFamily="66" charset="0"/>
              </a:rPr>
              <a:t>of </a:t>
            </a:r>
            <a:r>
              <a:rPr lang="en-US" dirty="0" smtClean="0">
                <a:latin typeface="Comic Sans MS" pitchFamily="66" charset="0"/>
              </a:rPr>
              <a:t>the fireball  </a:t>
            </a:r>
            <a:r>
              <a:rPr lang="en-US" dirty="0">
                <a:latin typeface="Comic Sans MS" pitchFamily="66" charset="0"/>
              </a:rPr>
              <a:t>and its </a:t>
            </a:r>
            <a:r>
              <a:rPr lang="en-US" dirty="0" smtClean="0">
                <a:latin typeface="Comic Sans MS" pitchFamily="66" charset="0"/>
              </a:rPr>
              <a:t>evolution to be extracted </a:t>
            </a:r>
            <a:endParaRPr lang="en-US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Comic Sans MS" pitchFamily="66" charset="0"/>
              </a:rPr>
              <a:t> s-quarks are produced in the </a:t>
            </a:r>
            <a:r>
              <a:rPr lang="en-US" dirty="0" smtClean="0">
                <a:latin typeface="Comic Sans MS" pitchFamily="66" charset="0"/>
              </a:rPr>
              <a:t>collisions</a:t>
            </a:r>
            <a:endParaRPr lang="en-US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multi-strange </a:t>
            </a:r>
            <a:r>
              <a:rPr lang="en-US" dirty="0">
                <a:latin typeface="Comic Sans MS" pitchFamily="66" charset="0"/>
              </a:rPr>
              <a:t>hadrons have small </a:t>
            </a:r>
            <a:r>
              <a:rPr lang="en-US" dirty="0" err="1" smtClean="0">
                <a:latin typeface="Comic Sans MS" pitchFamily="66" charset="0"/>
              </a:rPr>
              <a:t>hadronic</a:t>
            </a:r>
            <a:r>
              <a:rPr lang="en-US" dirty="0" smtClean="0">
                <a:latin typeface="Comic Sans MS" pitchFamily="66" charset="0"/>
              </a:rPr>
              <a:t> interaction cross section (</a:t>
            </a:r>
            <a:r>
              <a:rPr lang="en-US" sz="1100" dirty="0" smtClean="0">
                <a:latin typeface="Comic Sans MS" pitchFamily="66" charset="0"/>
              </a:rPr>
              <a:t>H. van </a:t>
            </a:r>
            <a:r>
              <a:rPr lang="en-US" sz="1100" dirty="0" err="1" smtClean="0">
                <a:latin typeface="Comic Sans MS" pitchFamily="66" charset="0"/>
              </a:rPr>
              <a:t>Hecke</a:t>
            </a:r>
            <a:r>
              <a:rPr lang="en-US" sz="1100" dirty="0" smtClean="0">
                <a:latin typeface="Comic Sans MS" pitchFamily="66" charset="0"/>
              </a:rPr>
              <a:t> et al. PRL 81(1998)5764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US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Comic Sans MS" pitchFamily="66" charset="0"/>
              </a:rPr>
              <a:t> resonances have </a:t>
            </a:r>
            <a:r>
              <a:rPr lang="en-US" dirty="0" smtClean="0">
                <a:latin typeface="Comic Sans MS" pitchFamily="66" charset="0"/>
              </a:rPr>
              <a:t>lifetime of few </a:t>
            </a:r>
            <a:r>
              <a:rPr lang="en-US" dirty="0" err="1" smtClean="0">
                <a:latin typeface="Comic Sans MS" pitchFamily="66" charset="0"/>
              </a:rPr>
              <a:t>fm</a:t>
            </a:r>
            <a:r>
              <a:rPr lang="en-US" dirty="0" smtClean="0">
                <a:latin typeface="Comic Sans MS" pitchFamily="66" charset="0"/>
              </a:rPr>
              <a:t>/c i.e. </a:t>
            </a:r>
            <a:r>
              <a:rPr lang="en-US" dirty="0" smtClean="0">
                <a:latin typeface="Comic Sans MS" pitchFamily="66" charset="0"/>
                <a:sym typeface="Symbol"/>
              </a:rPr>
              <a:t> lifetime of fireball.  Regeneration and </a:t>
            </a:r>
            <a:r>
              <a:rPr lang="en-US" dirty="0" err="1" smtClean="0">
                <a:latin typeface="Comic Sans MS" pitchFamily="66" charset="0"/>
                <a:sym typeface="Symbol"/>
              </a:rPr>
              <a:t>rescattering</a:t>
            </a:r>
            <a:r>
              <a:rPr lang="en-US" dirty="0" smtClean="0">
                <a:latin typeface="Comic Sans MS" pitchFamily="66" charset="0"/>
                <a:sym typeface="Symbol"/>
              </a:rPr>
              <a:t> effects Timescale between chemical and kinetic freeze-out (</a:t>
            </a:r>
            <a:r>
              <a:rPr lang="en-US" sz="1100" dirty="0" smtClean="0">
                <a:latin typeface="Comic Sans MS" pitchFamily="66" charset="0"/>
                <a:sym typeface="Symbol"/>
              </a:rPr>
              <a:t>C. </a:t>
            </a:r>
            <a:r>
              <a:rPr lang="en-US" sz="1100" dirty="0" err="1" smtClean="0">
                <a:latin typeface="Comic Sans MS" pitchFamily="66" charset="0"/>
                <a:sym typeface="Symbol"/>
              </a:rPr>
              <a:t>Markert</a:t>
            </a:r>
            <a:r>
              <a:rPr lang="en-US" sz="1100" dirty="0" smtClean="0">
                <a:latin typeface="Comic Sans MS" pitchFamily="66" charset="0"/>
                <a:sym typeface="Symbol"/>
              </a:rPr>
              <a:t>,  J. Phys. G 31(2005)s897</a:t>
            </a:r>
            <a:r>
              <a:rPr lang="en-US" dirty="0" smtClean="0">
                <a:latin typeface="Comic Sans MS" pitchFamily="66" charset="0"/>
                <a:sym typeface="Symbol"/>
              </a:rPr>
              <a:t>)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5" y="1794229"/>
            <a:ext cx="3014668" cy="265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77" y="1015378"/>
            <a:ext cx="2699792" cy="76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po 6"/>
          <p:cNvGrpSpPr/>
          <p:nvPr/>
        </p:nvGrpSpPr>
        <p:grpSpPr>
          <a:xfrm>
            <a:off x="4243722" y="4374933"/>
            <a:ext cx="3680600" cy="2251801"/>
            <a:chOff x="4243722" y="4374933"/>
            <a:chExt cx="3680600" cy="2251801"/>
          </a:xfrm>
        </p:grpSpPr>
        <p:grpSp>
          <p:nvGrpSpPr>
            <p:cNvPr id="6" name="Gruppo 5"/>
            <p:cNvGrpSpPr/>
            <p:nvPr/>
          </p:nvGrpSpPr>
          <p:grpSpPr>
            <a:xfrm>
              <a:off x="4958798" y="4414894"/>
              <a:ext cx="2965524" cy="1981201"/>
              <a:chOff x="4958798" y="4414894"/>
              <a:chExt cx="2965524" cy="1981201"/>
            </a:xfrm>
          </p:grpSpPr>
          <p:sp>
            <p:nvSpPr>
              <p:cNvPr id="186" name="Rounded Rectangle 99"/>
              <p:cNvSpPr/>
              <p:nvPr/>
            </p:nvSpPr>
            <p:spPr bwMode="auto">
              <a:xfrm>
                <a:off x="4958798" y="4922318"/>
                <a:ext cx="2658311" cy="1333501"/>
              </a:xfrm>
              <a:prstGeom prst="roundRect">
                <a:avLst/>
              </a:prstGeom>
              <a:solidFill>
                <a:srgbClr val="DD978B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</a:endParaRPr>
              </a:p>
            </p:txBody>
          </p:sp>
          <p:cxnSp>
            <p:nvCxnSpPr>
              <p:cNvPr id="187" name="Straight Arrow Connector 100"/>
              <p:cNvCxnSpPr/>
              <p:nvPr/>
            </p:nvCxnSpPr>
            <p:spPr bwMode="auto">
              <a:xfrm rot="5400000" flipH="1" flipV="1">
                <a:off x="5403063" y="5762237"/>
                <a:ext cx="351559" cy="15415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3366FF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88" name="Straight Arrow Connector 101"/>
              <p:cNvCxnSpPr/>
              <p:nvPr/>
            </p:nvCxnSpPr>
            <p:spPr bwMode="auto">
              <a:xfrm rot="16200000" flipV="1">
                <a:off x="5644674" y="5663970"/>
                <a:ext cx="294410" cy="23465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89" name="Straight Arrow Connector 102"/>
              <p:cNvCxnSpPr/>
              <p:nvPr/>
            </p:nvCxnSpPr>
            <p:spPr bwMode="auto">
              <a:xfrm rot="5400000" flipH="1" flipV="1">
                <a:off x="6398996" y="5930455"/>
                <a:ext cx="365413" cy="3939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800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0" name="Straight Arrow Connector 103"/>
              <p:cNvCxnSpPr/>
              <p:nvPr/>
            </p:nvCxnSpPr>
            <p:spPr bwMode="auto">
              <a:xfrm rot="5400000" flipH="1" flipV="1">
                <a:off x="5292757" y="5253094"/>
                <a:ext cx="762794" cy="794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800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1" name="Straight Arrow Connector 104"/>
              <p:cNvCxnSpPr/>
              <p:nvPr/>
            </p:nvCxnSpPr>
            <p:spPr bwMode="auto">
              <a:xfrm rot="16200000" flipV="1">
                <a:off x="5467693" y="4665236"/>
                <a:ext cx="284460" cy="129256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3366FF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2" name="Straight Arrow Connector 105"/>
              <p:cNvCxnSpPr/>
              <p:nvPr/>
            </p:nvCxnSpPr>
            <p:spPr bwMode="auto">
              <a:xfrm rot="5400000" flipH="1" flipV="1">
                <a:off x="5674551" y="4643495"/>
                <a:ext cx="228602" cy="228601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3" name="Straight Arrow Connector 106"/>
              <p:cNvCxnSpPr/>
              <p:nvPr/>
            </p:nvCxnSpPr>
            <p:spPr bwMode="auto">
              <a:xfrm rot="5400000" flipH="1" flipV="1">
                <a:off x="7347084" y="4505070"/>
                <a:ext cx="358487" cy="178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3366FF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4" name="Straight Arrow Connector 107"/>
              <p:cNvCxnSpPr/>
              <p:nvPr/>
            </p:nvCxnSpPr>
            <p:spPr bwMode="auto">
              <a:xfrm rot="16200000" flipV="1">
                <a:off x="6785529" y="5437516"/>
                <a:ext cx="1295399" cy="12157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5" name="Straight Arrow Connector 108"/>
              <p:cNvCxnSpPr/>
              <p:nvPr/>
            </p:nvCxnSpPr>
            <p:spPr bwMode="auto">
              <a:xfrm rot="16200000" flipV="1">
                <a:off x="6361809" y="5529511"/>
                <a:ext cx="431222" cy="34257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3366FF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6" name="Straight Arrow Connector 109"/>
              <p:cNvCxnSpPr/>
              <p:nvPr/>
            </p:nvCxnSpPr>
            <p:spPr bwMode="auto">
              <a:xfrm rot="5400000" flipH="1" flipV="1">
                <a:off x="6186156" y="5110693"/>
                <a:ext cx="1071997" cy="24151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7" name="Straight Arrow Connector 110"/>
              <p:cNvCxnSpPr/>
              <p:nvPr/>
            </p:nvCxnSpPr>
            <p:spPr bwMode="auto">
              <a:xfrm rot="16200000" flipV="1">
                <a:off x="7154391" y="4514491"/>
                <a:ext cx="358487" cy="159293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9" name="Straight Arrow Connector 112"/>
              <p:cNvCxnSpPr/>
              <p:nvPr/>
            </p:nvCxnSpPr>
            <p:spPr bwMode="auto">
              <a:xfrm rot="5400000" flipH="1" flipV="1">
                <a:off x="6309854" y="4983987"/>
                <a:ext cx="535132" cy="34257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3366FF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00" name="TextBox 109"/>
              <p:cNvSpPr txBox="1">
                <a:spLocks noChangeArrowheads="1"/>
              </p:cNvSpPr>
              <p:nvPr/>
            </p:nvSpPr>
            <p:spPr bwMode="auto">
              <a:xfrm>
                <a:off x="5856027" y="5111527"/>
                <a:ext cx="634379" cy="3385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Re-scattering</a:t>
                </a:r>
              </a:p>
            </p:txBody>
          </p:sp>
          <p:cxnSp>
            <p:nvCxnSpPr>
              <p:cNvPr id="201" name="Straight Arrow Connector 114"/>
              <p:cNvCxnSpPr/>
              <p:nvPr/>
            </p:nvCxnSpPr>
            <p:spPr bwMode="auto">
              <a:xfrm rot="5400000" flipH="1" flipV="1">
                <a:off x="7157844" y="5563965"/>
                <a:ext cx="1149927" cy="1713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02" name="TextBox 119"/>
              <p:cNvSpPr txBox="1">
                <a:spLocks noChangeArrowheads="1"/>
              </p:cNvSpPr>
              <p:nvPr/>
            </p:nvSpPr>
            <p:spPr bwMode="auto">
              <a:xfrm>
                <a:off x="7503350" y="6164331"/>
                <a:ext cx="420972" cy="231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time</a:t>
                </a:r>
              </a:p>
            </p:txBody>
          </p:sp>
          <p:sp>
            <p:nvSpPr>
              <p:cNvPr id="203" name="TextBox 110"/>
              <p:cNvSpPr txBox="1">
                <a:spLocks noChangeArrowheads="1"/>
              </p:cNvSpPr>
              <p:nvPr/>
            </p:nvSpPr>
            <p:spPr bwMode="auto">
              <a:xfrm>
                <a:off x="5080154" y="6096469"/>
                <a:ext cx="997376" cy="24622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Re-generation</a:t>
                </a:r>
              </a:p>
            </p:txBody>
          </p:sp>
        </p:grpSp>
        <p:sp>
          <p:nvSpPr>
            <p:cNvPr id="179" name="TextBox 129"/>
            <p:cNvSpPr txBox="1">
              <a:spLocks noChangeArrowheads="1"/>
            </p:cNvSpPr>
            <p:nvPr/>
          </p:nvSpPr>
          <p:spPr bwMode="auto">
            <a:xfrm>
              <a:off x="5788852" y="5907363"/>
              <a:ext cx="3215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rPr>
                <a:t>K</a:t>
              </a:r>
            </a:p>
          </p:txBody>
        </p:sp>
        <p:sp>
          <p:nvSpPr>
            <p:cNvPr id="180" name="TextBox 131"/>
            <p:cNvSpPr txBox="1">
              <a:spLocks noChangeArrowheads="1"/>
            </p:cNvSpPr>
            <p:nvPr/>
          </p:nvSpPr>
          <p:spPr bwMode="auto">
            <a:xfrm>
              <a:off x="5206902" y="5865179"/>
              <a:ext cx="32623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rPr>
                <a:t>π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81" name="TextBox 133"/>
            <p:cNvSpPr txBox="1">
              <a:spLocks noChangeArrowheads="1"/>
            </p:cNvSpPr>
            <p:nvPr/>
          </p:nvSpPr>
          <p:spPr bwMode="auto">
            <a:xfrm>
              <a:off x="6730902" y="4417379"/>
              <a:ext cx="3215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rPr>
                <a:t>K</a:t>
              </a:r>
            </a:p>
          </p:txBody>
        </p:sp>
        <p:sp>
          <p:nvSpPr>
            <p:cNvPr id="182" name="TextBox 134"/>
            <p:cNvSpPr txBox="1">
              <a:spLocks noChangeArrowheads="1"/>
            </p:cNvSpPr>
            <p:nvPr/>
          </p:nvSpPr>
          <p:spPr bwMode="auto">
            <a:xfrm>
              <a:off x="6327291" y="4449483"/>
              <a:ext cx="32623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rPr>
                <a:t>π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83" name="TextBox 129"/>
            <p:cNvSpPr txBox="1">
              <a:spLocks noChangeArrowheads="1"/>
            </p:cNvSpPr>
            <p:nvPr/>
          </p:nvSpPr>
          <p:spPr bwMode="auto">
            <a:xfrm>
              <a:off x="5892702" y="4374933"/>
              <a:ext cx="3215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rPr>
                <a:t>K</a:t>
              </a:r>
            </a:p>
          </p:txBody>
        </p:sp>
        <p:sp>
          <p:nvSpPr>
            <p:cNvPr id="184" name="TextBox 131"/>
            <p:cNvSpPr txBox="1">
              <a:spLocks noChangeArrowheads="1"/>
            </p:cNvSpPr>
            <p:nvPr/>
          </p:nvSpPr>
          <p:spPr bwMode="auto">
            <a:xfrm>
              <a:off x="5283102" y="4417379"/>
              <a:ext cx="32623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rPr>
                <a:t>π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85" name="TextBox 106"/>
            <p:cNvSpPr txBox="1">
              <a:spLocks noChangeArrowheads="1"/>
            </p:cNvSpPr>
            <p:nvPr/>
          </p:nvSpPr>
          <p:spPr bwMode="auto">
            <a:xfrm>
              <a:off x="4243722" y="4783331"/>
              <a:ext cx="896581" cy="46166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rPr>
                <a:t>Kinetic </a:t>
              </a:r>
              <a:r>
                <a:rPr kumimoji="0" lang="en-US" sz="1200" b="0" i="0" u="none" strike="noStrike" kern="0" cap="none" spc="0" normalizeH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rPr>
                <a:t> 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rPr>
                <a:t>freeze out</a:t>
              </a:r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5283102" y="6318957"/>
              <a:ext cx="1726024" cy="30777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it-IT" sz="14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Chemical</a:t>
              </a:r>
              <a:r>
                <a:rPr lang="it-IT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sz="14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freeze</a:t>
              </a:r>
              <a:r>
                <a:rPr lang="it-IT" sz="1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-out </a:t>
              </a:r>
              <a:endParaRPr lang="it-IT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CasellaDiTesto 4"/>
          <p:cNvSpPr txBox="1"/>
          <p:nvPr/>
        </p:nvSpPr>
        <p:spPr>
          <a:xfrm>
            <a:off x="246425" y="4626754"/>
            <a:ext cx="2771589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M</a:t>
            </a:r>
            <a:r>
              <a:rPr lang="it-IT" dirty="0" err="1" smtClean="0">
                <a:latin typeface="Comic Sans MS" pitchFamily="66" charset="0"/>
              </a:rPr>
              <a:t>odification</a:t>
            </a:r>
            <a:r>
              <a:rPr lang="it-IT" dirty="0" smtClean="0">
                <a:latin typeface="Comic Sans MS" pitchFamily="66" charset="0"/>
              </a:rPr>
              <a:t> of </a:t>
            </a:r>
            <a:r>
              <a:rPr lang="it-IT" dirty="0" err="1" smtClean="0">
                <a:latin typeface="Comic Sans MS" pitchFamily="66" charset="0"/>
              </a:rPr>
              <a:t>width</a:t>
            </a:r>
            <a:r>
              <a:rPr lang="it-IT" dirty="0" smtClean="0">
                <a:latin typeface="Comic Sans MS" pitchFamily="66" charset="0"/>
              </a:rPr>
              <a:t>, mass and branching ratio of </a:t>
            </a:r>
            <a:r>
              <a:rPr lang="it-IT" dirty="0" err="1" smtClean="0">
                <a:latin typeface="Comic Sans MS" pitchFamily="66" charset="0"/>
              </a:rPr>
              <a:t>resonances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has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been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indicated</a:t>
            </a:r>
            <a:r>
              <a:rPr lang="it-IT" dirty="0" smtClean="0">
                <a:latin typeface="Comic Sans MS" pitchFamily="66" charset="0"/>
              </a:rPr>
              <a:t>  </a:t>
            </a:r>
            <a:r>
              <a:rPr lang="it-IT" dirty="0" err="1" smtClean="0">
                <a:latin typeface="Comic Sans MS" pitchFamily="66" charset="0"/>
              </a:rPr>
              <a:t>as</a:t>
            </a:r>
            <a:r>
              <a:rPr lang="it-IT" dirty="0" smtClean="0">
                <a:latin typeface="Comic Sans MS" pitchFamily="66" charset="0"/>
              </a:rPr>
              <a:t> a  probe of </a:t>
            </a:r>
            <a:r>
              <a:rPr lang="it-IT" dirty="0" err="1" smtClean="0">
                <a:latin typeface="Comic Sans MS" pitchFamily="66" charset="0"/>
              </a:rPr>
              <a:t>chiral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symmetry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restoration</a:t>
            </a:r>
            <a:r>
              <a:rPr lang="it-IT" dirty="0">
                <a:latin typeface="Comic Sans MS" pitchFamily="66" charset="0"/>
              </a:rPr>
              <a:t>.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9991"/>
            <a:ext cx="4644000" cy="32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7"/>
          <p:cNvSpPr/>
          <p:nvPr/>
        </p:nvSpPr>
        <p:spPr>
          <a:xfrm>
            <a:off x="8784000" y="6480000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latin typeface="Comic Sans MS" pitchFamily="66" charset="0"/>
              </a:rPr>
              <a:t>3</a:t>
            </a:r>
            <a:endParaRPr lang="it-IT" b="1" dirty="0"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00" y="39600"/>
            <a:ext cx="6762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923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36000"/>
            <a:ext cx="1411323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2" name="CasellaDiTesto 1"/>
          <p:cNvSpPr txBox="1">
            <a:spLocks noChangeArrowheads="1"/>
          </p:cNvSpPr>
          <p:nvPr/>
        </p:nvSpPr>
        <p:spPr bwMode="auto">
          <a:xfrm>
            <a:off x="2463800" y="180000"/>
            <a:ext cx="4202856" cy="646331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ALICE </a:t>
            </a:r>
            <a:r>
              <a:rPr lang="it-IT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it-IT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detector</a:t>
            </a:r>
          </a:p>
        </p:txBody>
      </p:sp>
      <p:pic>
        <p:nvPicPr>
          <p:cNvPr id="55328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3450"/>
            <a:ext cx="3274566" cy="228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alice_technical_paper_ALICE-couleur-OK06_cut_nam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6625" y="1247775"/>
            <a:ext cx="5524500" cy="4003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547"/>
            <a:ext cx="3160711" cy="223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519881" y="1365818"/>
            <a:ext cx="6191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oper Black" pitchFamily="18" charset="0"/>
              </a:rPr>
              <a:t>ITS</a:t>
            </a:r>
            <a:endParaRPr lang="it-IT" dirty="0">
              <a:latin typeface="Cooper Black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460973" y="5445224"/>
            <a:ext cx="554015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ITS,TPC </a:t>
            </a:r>
            <a:r>
              <a:rPr lang="it-IT" dirty="0" err="1" smtClean="0">
                <a:latin typeface="Comic Sans MS" pitchFamily="66" charset="0"/>
              </a:rPr>
              <a:t>tracking</a:t>
            </a:r>
            <a:r>
              <a:rPr lang="it-IT" dirty="0" smtClean="0">
                <a:latin typeface="Comic Sans MS" pitchFamily="66" charset="0"/>
              </a:rPr>
              <a:t> detectors</a:t>
            </a:r>
          </a:p>
          <a:p>
            <a:r>
              <a:rPr lang="it-IT" dirty="0" smtClean="0">
                <a:latin typeface="Comic Sans MS" pitchFamily="66" charset="0"/>
              </a:rPr>
              <a:t>TPC: </a:t>
            </a:r>
            <a:r>
              <a:rPr lang="it-IT" dirty="0" err="1" smtClean="0">
                <a:latin typeface="Comic Sans MS" pitchFamily="66" charset="0"/>
              </a:rPr>
              <a:t>particle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identification</a:t>
            </a:r>
            <a:r>
              <a:rPr lang="it-IT" dirty="0" smtClean="0">
                <a:latin typeface="Comic Sans MS" pitchFamily="66" charset="0"/>
              </a:rPr>
              <a:t> by </a:t>
            </a:r>
            <a:r>
              <a:rPr lang="it-IT" dirty="0" err="1" smtClean="0">
                <a:latin typeface="Comic Sans MS" pitchFamily="66" charset="0"/>
              </a:rPr>
              <a:t>dE</a:t>
            </a:r>
            <a:r>
              <a:rPr lang="it-IT" dirty="0" smtClean="0">
                <a:latin typeface="Comic Sans MS" pitchFamily="66" charset="0"/>
              </a:rPr>
              <a:t>/dx</a:t>
            </a:r>
          </a:p>
          <a:p>
            <a:r>
              <a:rPr lang="it-IT" dirty="0" smtClean="0">
                <a:latin typeface="Comic Sans MS" pitchFamily="66" charset="0"/>
              </a:rPr>
              <a:t>ITS, VZERO </a:t>
            </a:r>
            <a:r>
              <a:rPr lang="it-IT" dirty="0" err="1" smtClean="0">
                <a:latin typeface="Comic Sans MS" pitchFamily="66" charset="0"/>
              </a:rPr>
              <a:t>triggering</a:t>
            </a:r>
            <a:r>
              <a:rPr lang="it-IT" dirty="0" smtClean="0">
                <a:latin typeface="Comic Sans MS" pitchFamily="66" charset="0"/>
              </a:rPr>
              <a:t> and </a:t>
            </a:r>
            <a:r>
              <a:rPr lang="it-IT" dirty="0" err="1" smtClean="0">
                <a:latin typeface="Comic Sans MS" pitchFamily="66" charset="0"/>
              </a:rPr>
              <a:t>centrality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definition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3777" y="3660798"/>
            <a:ext cx="2228836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TPC </a:t>
            </a:r>
            <a:r>
              <a:rPr lang="it-IT" b="1" dirty="0" smtClean="0">
                <a:latin typeface="Comic Sans MS" pitchFamily="66" charset="0"/>
                <a:sym typeface="Symbol"/>
              </a:rPr>
              <a:t></a:t>
            </a:r>
            <a:r>
              <a:rPr lang="it-IT" b="1" baseline="-25000" dirty="0" err="1" smtClean="0">
                <a:latin typeface="Comic Sans MS" pitchFamily="66" charset="0"/>
              </a:rPr>
              <a:t>dE</a:t>
            </a:r>
            <a:r>
              <a:rPr lang="it-IT" b="1" baseline="-25000" dirty="0" smtClean="0">
                <a:latin typeface="Comic Sans MS" pitchFamily="66" charset="0"/>
              </a:rPr>
              <a:t>/dx</a:t>
            </a:r>
            <a:r>
              <a:rPr lang="it-IT" b="1" dirty="0" smtClean="0">
                <a:latin typeface="Comic Sans MS" pitchFamily="66" charset="0"/>
              </a:rPr>
              <a:t> </a:t>
            </a:r>
            <a:r>
              <a:rPr lang="it-IT" b="1" dirty="0" smtClean="0">
                <a:latin typeface="Comic Sans MS" pitchFamily="66" charset="0"/>
                <a:sym typeface="Symbol"/>
              </a:rPr>
              <a:t></a:t>
            </a:r>
            <a:r>
              <a:rPr lang="it-IT" dirty="0" smtClean="0">
                <a:latin typeface="Comic Sans MS" pitchFamily="66" charset="0"/>
                <a:sym typeface="Symbol"/>
              </a:rPr>
              <a:t>5-6%</a:t>
            </a:r>
            <a:endParaRPr lang="it-IT" dirty="0">
              <a:latin typeface="Comic Sans MS" pitchFamily="66" charset="0"/>
            </a:endParaRPr>
          </a:p>
        </p:txBody>
      </p:sp>
      <p:cxnSp>
        <p:nvCxnSpPr>
          <p:cNvPr id="7" name="Connettore 2 6"/>
          <p:cNvCxnSpPr/>
          <p:nvPr/>
        </p:nvCxnSpPr>
        <p:spPr>
          <a:xfrm flipH="1" flipV="1">
            <a:off x="2987824" y="1735150"/>
            <a:ext cx="2880320" cy="15144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0000"/>
            <a:ext cx="46577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8784000" y="6488668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latin typeface="Comic Sans MS" pitchFamily="66" charset="0"/>
              </a:rPr>
              <a:t>4</a:t>
            </a:r>
            <a:endParaRPr lang="it-IT" b="1" dirty="0"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00" y="39600"/>
            <a:ext cx="6762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550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66855"/>
            <a:ext cx="3096573" cy="267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61654" y="962099"/>
            <a:ext cx="5599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omic Sans MS" pitchFamily="66" charset="0"/>
                <a:ea typeface="ＭＳ Ｐゴシック" charset="-128"/>
              </a:rPr>
              <a:t>Reconstruction of weak decay to charged particles</a:t>
            </a:r>
            <a:endParaRPr lang="en-US" dirty="0">
              <a:solidFill>
                <a:srgbClr val="000000"/>
              </a:solidFill>
              <a:latin typeface="Comic Sans MS" pitchFamily="66" charset="0"/>
              <a:ea typeface="ＭＳ Ｐゴシック" charset="-128"/>
            </a:endParaRPr>
          </a:p>
        </p:txBody>
      </p:sp>
      <p:pic>
        <p:nvPicPr>
          <p:cNvPr id="9" name="Picture 7" descr="2012-Jun-06-Fig_msPbPb_invmass2.pdf"/>
          <p:cNvPicPr>
            <a:picLocks noChangeAspect="1"/>
          </p:cNvPicPr>
          <p:nvPr/>
        </p:nvPicPr>
        <p:blipFill>
          <a:blip r:embed="rId4"/>
          <a:srcRect l="3749"/>
          <a:stretch>
            <a:fillRect/>
          </a:stretch>
        </p:blipFill>
        <p:spPr bwMode="auto">
          <a:xfrm>
            <a:off x="6001449" y="4063532"/>
            <a:ext cx="2969814" cy="209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2012-Jun-06-Fig_msPbPb_invmass0.pdf"/>
          <p:cNvPicPr>
            <a:picLocks noChangeAspect="1"/>
          </p:cNvPicPr>
          <p:nvPr/>
        </p:nvPicPr>
        <p:blipFill>
          <a:blip r:embed="rId5"/>
          <a:srcRect l="2499"/>
          <a:stretch>
            <a:fillRect/>
          </a:stretch>
        </p:blipFill>
        <p:spPr bwMode="auto">
          <a:xfrm>
            <a:off x="2626463" y="3853163"/>
            <a:ext cx="3343275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1691680" y="180000"/>
            <a:ext cx="6399586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it-IT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Strange  </a:t>
            </a:r>
            <a:r>
              <a:rPr lang="it-IT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particle</a:t>
            </a:r>
            <a:r>
              <a:rPr lang="it-IT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it-IT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detection</a:t>
            </a:r>
            <a:endParaRPr lang="it-IT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36000"/>
            <a:ext cx="1417416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51520" y="15567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Single-strange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6200" y="2603781"/>
            <a:ext cx="1759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Multi-strange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17736" y="3940707"/>
            <a:ext cx="21940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1600" b="1" dirty="0" smtClean="0">
                <a:latin typeface="Comic Sans MS" pitchFamily="66" charset="0"/>
              </a:rPr>
              <a:t>V-</a:t>
            </a:r>
            <a:r>
              <a:rPr lang="it-IT" sz="1600" b="1" dirty="0" err="1" smtClean="0">
                <a:latin typeface="Comic Sans MS" pitchFamily="66" charset="0"/>
              </a:rPr>
              <a:t>shaped</a:t>
            </a:r>
            <a:r>
              <a:rPr lang="it-IT" sz="1600" b="1" dirty="0" smtClean="0">
                <a:latin typeface="Comic Sans MS" pitchFamily="66" charset="0"/>
              </a:rPr>
              <a:t> </a:t>
            </a:r>
            <a:r>
              <a:rPr lang="it-IT" sz="1600" b="1" dirty="0" err="1" smtClean="0">
                <a:latin typeface="Comic Sans MS" pitchFamily="66" charset="0"/>
              </a:rPr>
              <a:t>topology</a:t>
            </a:r>
            <a:r>
              <a:rPr lang="it-IT" sz="1600" b="1" dirty="0" smtClean="0">
                <a:latin typeface="Comic Sans MS" pitchFamily="66" charset="0"/>
              </a:rPr>
              <a:t> for K</a:t>
            </a:r>
            <a:r>
              <a:rPr lang="it-IT" sz="1600" b="1" baseline="30000" dirty="0" smtClean="0">
                <a:latin typeface="Comic Sans MS" pitchFamily="66" charset="0"/>
              </a:rPr>
              <a:t>0</a:t>
            </a:r>
            <a:r>
              <a:rPr lang="it-IT" sz="1600" b="1" baseline="-25000" dirty="0" smtClean="0">
                <a:latin typeface="Comic Sans MS" pitchFamily="66" charset="0"/>
              </a:rPr>
              <a:t>S </a:t>
            </a:r>
            <a:r>
              <a:rPr lang="it-IT" sz="1600" b="1" dirty="0" smtClean="0">
                <a:latin typeface="Comic Sans MS" pitchFamily="66" charset="0"/>
              </a:rPr>
              <a:t>and </a:t>
            </a:r>
            <a:r>
              <a:rPr lang="it-IT" sz="1600" b="1" dirty="0" smtClean="0">
                <a:latin typeface="Comic Sans MS" pitchFamily="66" charset="0"/>
                <a:sym typeface="Symbol"/>
              </a:rPr>
              <a:t>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b="1" dirty="0" err="1" smtClean="0">
                <a:latin typeface="Comic Sans MS" pitchFamily="66" charset="0"/>
                <a:sym typeface="Symbol"/>
              </a:rPr>
              <a:t>Cascade-topology</a:t>
            </a:r>
            <a:r>
              <a:rPr lang="it-IT" sz="1600" b="1" dirty="0" smtClean="0">
                <a:latin typeface="Comic Sans MS" pitchFamily="66" charset="0"/>
                <a:sym typeface="Symbol"/>
              </a:rPr>
              <a:t> for  and 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b="1" dirty="0" smtClean="0">
                <a:latin typeface="Comic Sans MS" pitchFamily="66" charset="0"/>
                <a:sym typeface="Symbol"/>
              </a:rPr>
              <a:t>TPC for </a:t>
            </a:r>
            <a:r>
              <a:rPr lang="it-IT" sz="1600" b="1" dirty="0" err="1" smtClean="0">
                <a:latin typeface="Comic Sans MS" pitchFamily="66" charset="0"/>
                <a:sym typeface="Symbol"/>
              </a:rPr>
              <a:t>particle</a:t>
            </a:r>
            <a:r>
              <a:rPr lang="it-IT" sz="1600" b="1" dirty="0" smtClean="0">
                <a:latin typeface="Comic Sans MS" pitchFamily="66" charset="0"/>
                <a:sym typeface="Symbol"/>
              </a:rPr>
              <a:t> </a:t>
            </a:r>
            <a:r>
              <a:rPr lang="it-IT" sz="1600" b="1" dirty="0" err="1" smtClean="0">
                <a:latin typeface="Comic Sans MS" pitchFamily="66" charset="0"/>
                <a:sym typeface="Symbol"/>
              </a:rPr>
              <a:t>identification</a:t>
            </a:r>
            <a:r>
              <a:rPr lang="it-IT" sz="1600" b="1" dirty="0" smtClean="0">
                <a:latin typeface="Comic Sans MS" pitchFamily="66" charset="0"/>
                <a:sym typeface="Symbol"/>
              </a:rPr>
              <a:t> of </a:t>
            </a:r>
            <a:r>
              <a:rPr lang="it-IT" sz="1600" b="1" dirty="0" err="1" smtClean="0">
                <a:latin typeface="Comic Sans MS" pitchFamily="66" charset="0"/>
                <a:sym typeface="Symbol"/>
              </a:rPr>
              <a:t>daughter</a:t>
            </a:r>
            <a:r>
              <a:rPr lang="it-IT" sz="1600" b="1" dirty="0" smtClean="0">
                <a:latin typeface="Comic Sans MS" pitchFamily="66" charset="0"/>
                <a:sym typeface="Symbol"/>
              </a:rPr>
              <a:t> </a:t>
            </a:r>
            <a:r>
              <a:rPr lang="it-IT" sz="1600" b="1" dirty="0" err="1" smtClean="0">
                <a:latin typeface="Comic Sans MS" pitchFamily="66" charset="0"/>
                <a:sym typeface="Symbol"/>
              </a:rPr>
              <a:t>tracks</a:t>
            </a:r>
            <a:r>
              <a:rPr lang="it-IT" sz="1600" b="1" dirty="0" smtClean="0">
                <a:latin typeface="Comic Sans MS" pitchFamily="66" charset="0"/>
                <a:sym typeface="Symbol"/>
              </a:rPr>
              <a:t> </a:t>
            </a:r>
            <a:endParaRPr lang="it-IT" sz="1600" b="1" dirty="0">
              <a:latin typeface="Comic Sans MS" pitchFamily="66" charset="0"/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418171"/>
              </p:ext>
            </p:extLst>
          </p:nvPr>
        </p:nvGraphicFramePr>
        <p:xfrm>
          <a:off x="2154238" y="1358900"/>
          <a:ext cx="2582862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4" name="Equazione" r:id="rId7" imgW="1765080" imgH="545760" progId="Equation.3">
                  <p:embed/>
                </p:oleObj>
              </mc:Choice>
              <mc:Fallback>
                <p:oleObj name="Equazione" r:id="rId7" imgW="1765080" imgH="5457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54238" y="1358900"/>
                        <a:ext cx="2582862" cy="798513"/>
                      </a:xfrm>
                      <a:prstGeom prst="rect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44392"/>
              </p:ext>
            </p:extLst>
          </p:nvPr>
        </p:nvGraphicFramePr>
        <p:xfrm>
          <a:off x="1751587" y="2404702"/>
          <a:ext cx="3909677" cy="1171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5" name="Equazione" r:id="rId9" imgW="2628720" imgH="787320" progId="Equation.3">
                  <p:embed/>
                </p:oleObj>
              </mc:Choice>
              <mc:Fallback>
                <p:oleObj name="Equazione" r:id="rId9" imgW="2628720" imgH="787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51587" y="2404702"/>
                        <a:ext cx="3909677" cy="1171014"/>
                      </a:xfrm>
                      <a:prstGeom prst="rect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414" name="Picture 5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0000"/>
            <a:ext cx="46577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7"/>
          <p:cNvSpPr/>
          <p:nvPr/>
        </p:nvSpPr>
        <p:spPr>
          <a:xfrm>
            <a:off x="8784000" y="6480000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lvl="0"/>
            <a:r>
              <a:rPr lang="it-IT" b="1" dirty="0" smtClean="0">
                <a:solidFill>
                  <a:prstClr val="black"/>
                </a:solidFill>
                <a:latin typeface="Comic Sans MS" pitchFamily="66" charset="0"/>
              </a:rPr>
              <a:t>5</a:t>
            </a:r>
            <a:endParaRPr lang="it-IT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956" y="4005064"/>
            <a:ext cx="576064" cy="7094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ttangolo 12"/>
          <p:cNvSpPr/>
          <p:nvPr/>
        </p:nvSpPr>
        <p:spPr>
          <a:xfrm>
            <a:off x="3316616" y="4581128"/>
            <a:ext cx="45719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705600"/>
            <a:ext cx="468188" cy="57655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Rettangolo 15"/>
          <p:cNvSpPr/>
          <p:nvPr/>
        </p:nvSpPr>
        <p:spPr>
          <a:xfrm>
            <a:off x="6588225" y="4869160"/>
            <a:ext cx="144000" cy="41299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627" name="Picture 26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182" y="39600"/>
            <a:ext cx="6762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807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508" y="4446722"/>
            <a:ext cx="3327006" cy="225266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8" y="4041929"/>
            <a:ext cx="3666749" cy="2482695"/>
          </a:xfrm>
          <a:prstGeom prst="rect">
            <a:avLst/>
          </a:prstGeom>
        </p:spPr>
      </p:pic>
      <p:sp>
        <p:nvSpPr>
          <p:cNvPr id="2" name="TextBox 16"/>
          <p:cNvSpPr txBox="1">
            <a:spLocks noChangeArrowheads="1"/>
          </p:cNvSpPr>
          <p:nvPr/>
        </p:nvSpPr>
        <p:spPr bwMode="auto">
          <a:xfrm>
            <a:off x="3461628" y="946128"/>
            <a:ext cx="52758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</a:pPr>
            <a:r>
              <a:rPr lang="en-US" sz="1600" b="1" dirty="0">
                <a:solidFill>
                  <a:srgbClr val="000000"/>
                </a:solidFill>
                <a:latin typeface="Comic Sans MS" pitchFamily="66" charset="0"/>
                <a:ea typeface="ＭＳ Ｐゴシック"/>
              </a:rPr>
              <a:t>Reconstructed via their </a:t>
            </a:r>
            <a:r>
              <a:rPr lang="en-US" sz="1600" b="1" dirty="0" err="1">
                <a:solidFill>
                  <a:srgbClr val="000000"/>
                </a:solidFill>
                <a:latin typeface="Comic Sans MS" pitchFamily="66" charset="0"/>
                <a:ea typeface="ＭＳ Ｐゴシック"/>
              </a:rPr>
              <a:t>hadronic</a:t>
            </a:r>
            <a:r>
              <a:rPr lang="en-US" sz="1600" b="1" dirty="0">
                <a:solidFill>
                  <a:srgbClr val="000000"/>
                </a:solidFill>
                <a:latin typeface="Comic Sans MS" pitchFamily="66" charset="0"/>
                <a:ea typeface="ＭＳ Ｐゴシック"/>
              </a:rPr>
              <a:t> decay channels:</a:t>
            </a:r>
          </a:p>
        </p:txBody>
      </p:sp>
      <p:grpSp>
        <p:nvGrpSpPr>
          <p:cNvPr id="3" name="Group 32"/>
          <p:cNvGrpSpPr/>
          <p:nvPr/>
        </p:nvGrpSpPr>
        <p:grpSpPr>
          <a:xfrm>
            <a:off x="5785270" y="1284682"/>
            <a:ext cx="1631078" cy="914400"/>
            <a:chOff x="6083526" y="1524000"/>
            <a:chExt cx="1631078" cy="914400"/>
          </a:xfrm>
        </p:grpSpPr>
        <p:sp>
          <p:nvSpPr>
            <p:cNvPr id="4" name="TextBox 24"/>
            <p:cNvSpPr txBox="1"/>
            <p:nvPr/>
          </p:nvSpPr>
          <p:spPr>
            <a:xfrm>
              <a:off x="6083526" y="1524000"/>
              <a:ext cx="161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Grande"/>
                  <a:ea typeface="Lucida Grande"/>
                  <a:cs typeface="Lucida Grande"/>
                </a:rPr>
                <a:t>K</a:t>
              </a:r>
              <a:r>
                <a:rPr kumimoji="0" lang="en-US" sz="20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Grande"/>
                  <a:ea typeface="Lucida Grande"/>
                  <a:cs typeface="Lucida Grande"/>
                </a:rPr>
                <a:t>*0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Grande"/>
                  <a:ea typeface="Lucida Grande"/>
                  <a:cs typeface="Lucida Grande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Grande"/>
                  <a:ea typeface="Lucida Grande"/>
                  <a:cs typeface="Lucida Grande"/>
                  <a:sym typeface="Wingdings"/>
                </a:rPr>
                <a:t>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Grande"/>
                  <a:ea typeface="Lucida Grande"/>
                  <a:cs typeface="Lucida Grande"/>
                  <a:sym typeface="Wingdings"/>
                </a:rPr>
                <a:t> K</a:t>
              </a:r>
              <a:r>
                <a:rPr kumimoji="0" lang="en-US" sz="20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Grande"/>
                  <a:ea typeface="Lucida Grande"/>
                  <a:cs typeface="Lucida Grande"/>
                  <a:sym typeface="Wingdings"/>
                </a:rPr>
                <a:t>+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Grande"/>
                  <a:ea typeface="Lucida Grande"/>
                  <a:cs typeface="Lucida Grande"/>
                  <a:sym typeface="Wingdings"/>
                </a:rPr>
                <a:t>π</a:t>
              </a:r>
              <a:r>
                <a:rPr kumimoji="0" lang="en-US" sz="20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Grande"/>
                  <a:ea typeface="Lucida Grande"/>
                  <a:cs typeface="Lucida Grande"/>
                  <a:sym typeface="Wingdings"/>
                </a:rPr>
                <a:t>-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Grande"/>
                  <a:ea typeface="Lucida Grande"/>
                  <a:cs typeface="Lucida Grande"/>
                </a:rPr>
                <a:t>  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5" name="TextBox 25"/>
            <p:cNvSpPr txBox="1"/>
            <p:nvPr/>
          </p:nvSpPr>
          <p:spPr>
            <a:xfrm>
              <a:off x="6101930" y="2038290"/>
              <a:ext cx="161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Grande"/>
                  <a:ea typeface="Lucida Grande"/>
                  <a:cs typeface="Lucida Grande"/>
                </a:rPr>
                <a:t>K</a:t>
              </a:r>
              <a:r>
                <a:rPr kumimoji="0" lang="en-US" sz="20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Grande"/>
                  <a:ea typeface="Lucida Grande"/>
                  <a:cs typeface="Lucida Grande"/>
                </a:rPr>
                <a:t>*0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Grande"/>
                  <a:ea typeface="Lucida Grande"/>
                  <a:cs typeface="Lucida Grande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Grande"/>
                  <a:ea typeface="Lucida Grande"/>
                  <a:cs typeface="Lucida Grande"/>
                  <a:sym typeface="Wingdings"/>
                </a:rPr>
                <a:t>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Grande"/>
                  <a:ea typeface="Lucida Grande"/>
                  <a:cs typeface="Lucida Grande"/>
                  <a:sym typeface="Wingdings"/>
                </a:rPr>
                <a:t> K</a:t>
              </a:r>
              <a:r>
                <a:rPr kumimoji="0" lang="en-US" sz="20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Grande"/>
                  <a:ea typeface="Lucida Grande"/>
                  <a:cs typeface="Lucida Grande"/>
                  <a:sym typeface="Wingdings"/>
                </a:rPr>
                <a:t>-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Grande"/>
                  <a:ea typeface="Lucida Grande"/>
                  <a:cs typeface="Lucida Grande"/>
                  <a:sym typeface="Wingdings"/>
                </a:rPr>
                <a:t>π</a:t>
              </a:r>
              <a:r>
                <a:rPr kumimoji="0" lang="en-US" sz="20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Grande"/>
                  <a:ea typeface="Lucida Grande"/>
                  <a:cs typeface="Lucida Grande"/>
                  <a:sym typeface="Wingdings"/>
                </a:rPr>
                <a:t>+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Grande"/>
                  <a:ea typeface="Lucida Grande"/>
                  <a:cs typeface="Lucida Grande"/>
                </a:rPr>
                <a:t>  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  <p:cxnSp>
          <p:nvCxnSpPr>
            <p:cNvPr id="6" name="Straight Connector 27"/>
            <p:cNvCxnSpPr/>
            <p:nvPr/>
          </p:nvCxnSpPr>
          <p:spPr bwMode="auto">
            <a:xfrm>
              <a:off x="6172200" y="2057400"/>
              <a:ext cx="228600" cy="1588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" name="Left Brace 22"/>
          <p:cNvSpPr/>
          <p:nvPr/>
        </p:nvSpPr>
        <p:spPr bwMode="auto">
          <a:xfrm>
            <a:off x="5575074" y="1362470"/>
            <a:ext cx="228600" cy="914400"/>
          </a:xfrm>
          <a:prstGeom prst="leftBrac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8" name="TextBox 18"/>
          <p:cNvSpPr txBox="1"/>
          <p:nvPr/>
        </p:nvSpPr>
        <p:spPr>
          <a:xfrm>
            <a:off x="3966630" y="1466910"/>
            <a:ext cx="1365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sz="2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Wingdings"/>
              </a:rPr>
              <a:t></a:t>
            </a:r>
            <a:r>
              <a:rPr lang="en-US" sz="2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Wingdings"/>
              </a:rPr>
              <a:t> K</a:t>
            </a:r>
            <a:r>
              <a:rPr lang="en-US" sz="2000" baseline="30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Wingdings"/>
              </a:rPr>
              <a:t>+</a:t>
            </a:r>
            <a:r>
              <a:rPr lang="en-US" sz="2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Wingdings"/>
              </a:rPr>
              <a:t>K</a:t>
            </a:r>
            <a:r>
              <a:rPr lang="en-US" sz="2000" baseline="30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Wingdings"/>
              </a:rPr>
              <a:t>-</a:t>
            </a:r>
            <a:r>
              <a:rPr lang="en-US" sz="2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</a:t>
            </a:r>
            <a:endParaRPr lang="en-US" sz="20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3666749" y="2199082"/>
            <a:ext cx="535114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</a:pPr>
            <a:r>
              <a:rPr lang="en-US" sz="1600" b="1" dirty="0" smtClean="0">
                <a:solidFill>
                  <a:srgbClr val="0070C0"/>
                </a:solidFill>
                <a:latin typeface="Comic Sans MS" pitchFamily="66" charset="0"/>
                <a:ea typeface="ＭＳ Ｐゴシック"/>
              </a:rPr>
              <a:t>TPC for particle identification of daughter tracks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  <a:latin typeface="Comic Sans MS" pitchFamily="66" charset="0"/>
              <a:ea typeface="ＭＳ Ｐゴシック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Ø"/>
            </a:pPr>
            <a:r>
              <a:rPr lang="en-US" sz="1600" b="1" dirty="0" smtClean="0">
                <a:solidFill>
                  <a:srgbClr val="0070C0"/>
                </a:solidFill>
                <a:latin typeface="Comic Sans MS" pitchFamily="66" charset="0"/>
                <a:ea typeface="ＭＳ Ｐゴシック"/>
              </a:rPr>
              <a:t>Combinatorial background estimated</a:t>
            </a:r>
            <a:r>
              <a:rPr lang="en-US" sz="1600" b="1" dirty="0" smtClean="0">
                <a:solidFill>
                  <a:srgbClr val="000000"/>
                </a:solidFill>
                <a:latin typeface="Comic Sans MS" pitchFamily="66" charset="0"/>
                <a:ea typeface="ＭＳ Ｐゴシック"/>
              </a:rPr>
              <a:t>:</a:t>
            </a:r>
            <a:endParaRPr lang="en-US" sz="1600" b="1" dirty="0">
              <a:solidFill>
                <a:srgbClr val="000000"/>
              </a:solidFill>
              <a:latin typeface="Comic Sans MS" pitchFamily="66" charset="0"/>
              <a:ea typeface="ＭＳ Ｐゴシック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Comic Sans MS" pitchFamily="66" charset="0"/>
                <a:ea typeface="ＭＳ Ｐゴシック"/>
              </a:rPr>
              <a:t> Mixed event technique.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Comic Sans MS" pitchFamily="66" charset="0"/>
                <a:ea typeface="ＭＳ Ｐゴシック"/>
              </a:rPr>
              <a:t> Like Sign technique</a:t>
            </a:r>
            <a:r>
              <a:rPr lang="en-US" sz="1600" b="1" dirty="0" smtClean="0">
                <a:solidFill>
                  <a:srgbClr val="000000"/>
                </a:solidFill>
                <a:latin typeface="Comic Sans MS" pitchFamily="66" charset="0"/>
                <a:ea typeface="ＭＳ Ｐゴシック"/>
              </a:rPr>
              <a:t>.</a:t>
            </a:r>
          </a:p>
          <a:p>
            <a:pPr lvl="0"/>
            <a:endParaRPr lang="en-US" sz="1600" b="1" dirty="0">
              <a:solidFill>
                <a:srgbClr val="000000"/>
              </a:solidFill>
              <a:latin typeface="Comic Sans MS" pitchFamily="66" charset="0"/>
              <a:ea typeface="ＭＳ Ｐゴシック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0070C0"/>
                </a:solidFill>
                <a:latin typeface="Comic Sans MS" pitchFamily="66" charset="0"/>
                <a:ea typeface="ＭＳ Ｐゴシック"/>
              </a:rPr>
              <a:t>Fit:</a:t>
            </a:r>
            <a:r>
              <a:rPr lang="en-US" sz="1600" b="1" dirty="0" smtClean="0">
                <a:solidFill>
                  <a:srgbClr val="000000"/>
                </a:solidFill>
                <a:latin typeface="Comic Sans MS" pitchFamily="66" charset="0"/>
                <a:ea typeface="ＭＳ Ｐゴシック"/>
              </a:rPr>
              <a:t>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000000"/>
                </a:solidFill>
                <a:latin typeface="Comic Sans MS" pitchFamily="66" charset="0"/>
                <a:ea typeface="ＭＳ Ｐゴシック"/>
              </a:rPr>
              <a:t>K*: relativistic </a:t>
            </a:r>
            <a:r>
              <a:rPr lang="en-US" sz="1600" b="1" dirty="0" err="1" smtClean="0">
                <a:solidFill>
                  <a:srgbClr val="000000"/>
                </a:solidFill>
                <a:latin typeface="Comic Sans MS" pitchFamily="66" charset="0"/>
                <a:ea typeface="ＭＳ Ｐゴシック"/>
              </a:rPr>
              <a:t>Breit-Wigner+polynomial</a:t>
            </a:r>
            <a:endParaRPr lang="en-US" sz="1600" b="1" dirty="0" smtClean="0">
              <a:solidFill>
                <a:srgbClr val="000000"/>
              </a:solidFill>
              <a:latin typeface="Comic Sans MS" pitchFamily="66" charset="0"/>
              <a:ea typeface="ＭＳ Ｐゴシック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000000"/>
                </a:solidFill>
                <a:latin typeface="Comic Sans MS" pitchFamily="66" charset="0"/>
                <a:ea typeface="ＭＳ Ｐゴシック"/>
                <a:sym typeface="Symbol"/>
              </a:rPr>
              <a:t>: </a:t>
            </a:r>
            <a:r>
              <a:rPr lang="en-US" sz="1600" b="1" dirty="0" err="1" smtClean="0">
                <a:solidFill>
                  <a:srgbClr val="000000"/>
                </a:solidFill>
                <a:latin typeface="Comic Sans MS" pitchFamily="66" charset="0"/>
                <a:ea typeface="ＭＳ Ｐゴシック"/>
                <a:sym typeface="Symbol"/>
              </a:rPr>
              <a:t>Voigtian</a:t>
            </a:r>
            <a:r>
              <a:rPr lang="en-US" sz="1600" b="1" dirty="0" smtClean="0">
                <a:solidFill>
                  <a:srgbClr val="000000"/>
                </a:solidFill>
                <a:latin typeface="Comic Sans MS" pitchFamily="66" charset="0"/>
                <a:ea typeface="ＭＳ Ｐゴシック"/>
                <a:sym typeface="Symbol"/>
              </a:rPr>
              <a:t> + polynomial</a:t>
            </a:r>
            <a:r>
              <a:rPr lang="en-US" sz="1600" b="1" dirty="0" smtClean="0">
                <a:solidFill>
                  <a:srgbClr val="000000"/>
                </a:solidFill>
                <a:latin typeface="Comic Sans MS" pitchFamily="66" charset="0"/>
                <a:ea typeface="ＭＳ Ｐゴシック"/>
              </a:rPr>
              <a:t>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1600" b="1" dirty="0">
              <a:solidFill>
                <a:srgbClr val="000000"/>
              </a:solidFill>
              <a:latin typeface="Comic Sans MS" pitchFamily="66" charset="0"/>
              <a:ea typeface="ＭＳ Ｐゴシック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4" y="1001654"/>
            <a:ext cx="296346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29"/>
          <p:cNvSpPr txBox="1">
            <a:spLocks noChangeArrowheads="1"/>
          </p:cNvSpPr>
          <p:nvPr/>
        </p:nvSpPr>
        <p:spPr bwMode="auto">
          <a:xfrm>
            <a:off x="2724308" y="5083251"/>
            <a:ext cx="382587" cy="40005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 charset="0"/>
                <a:ea typeface="Lucida Grande" charset="0"/>
                <a:cs typeface="Lucida Grande" charset="0"/>
              </a:rPr>
              <a:t>ϕ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689374" y="5249549"/>
            <a:ext cx="42118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K*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688137" y="180000"/>
            <a:ext cx="6335787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it-IT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Resonance</a:t>
            </a:r>
            <a:r>
              <a:rPr lang="it-IT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it-IT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reconstruction</a:t>
            </a:r>
            <a:endParaRPr lang="it-IT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36000"/>
            <a:ext cx="1417416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0000"/>
            <a:ext cx="46577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8784000" y="6480000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lvl="0"/>
            <a:r>
              <a:rPr lang="it-IT" b="1" dirty="0">
                <a:solidFill>
                  <a:prstClr val="black"/>
                </a:solidFill>
                <a:latin typeface="Comic Sans MS" pitchFamily="66" charset="0"/>
              </a:rPr>
              <a:t>6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00" y="39600"/>
            <a:ext cx="6762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511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38045"/>
            <a:ext cx="1417416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691680" y="180000"/>
            <a:ext cx="6048672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it-IT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K* and </a:t>
            </a:r>
            <a:r>
              <a:rPr lang="it-IT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sym typeface="Symbol"/>
              </a:rPr>
              <a:t></a:t>
            </a:r>
            <a:r>
              <a:rPr lang="it-IT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sym typeface="Symbol"/>
              </a:rPr>
              <a:t> mass and </a:t>
            </a:r>
            <a:r>
              <a:rPr lang="it-IT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sym typeface="Symbol"/>
              </a:rPr>
              <a:t>width</a:t>
            </a:r>
            <a:endParaRPr lang="it-IT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17931" y="6070789"/>
            <a:ext cx="8917199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For K* (892)</a:t>
            </a:r>
            <a:r>
              <a:rPr lang="it-IT" baseline="30000" dirty="0" smtClean="0">
                <a:latin typeface="Comic Sans MS" pitchFamily="66" charset="0"/>
              </a:rPr>
              <a:t>0 </a:t>
            </a:r>
            <a:r>
              <a:rPr lang="it-IT" dirty="0" smtClean="0">
                <a:latin typeface="Comic Sans MS" pitchFamily="66" charset="0"/>
              </a:rPr>
              <a:t>and </a:t>
            </a:r>
            <a:r>
              <a:rPr lang="it-IT" dirty="0">
                <a:latin typeface="Comic Sans MS" pitchFamily="66" charset="0"/>
                <a:sym typeface="Symbol"/>
              </a:rPr>
              <a:t></a:t>
            </a:r>
            <a:r>
              <a:rPr lang="it-IT" dirty="0" smtClean="0">
                <a:latin typeface="Comic Sans MS" pitchFamily="66" charset="0"/>
                <a:sym typeface="Symbol"/>
              </a:rPr>
              <a:t>(1020) </a:t>
            </a:r>
            <a:r>
              <a:rPr lang="it-IT" dirty="0">
                <a:latin typeface="Comic Sans MS" pitchFamily="66" charset="0"/>
                <a:sym typeface="Symbol"/>
              </a:rPr>
              <a:t>n</a:t>
            </a:r>
            <a:r>
              <a:rPr lang="it-IT" dirty="0" smtClean="0">
                <a:latin typeface="Comic Sans MS" pitchFamily="66" charset="0"/>
              </a:rPr>
              <a:t>o mass </a:t>
            </a:r>
            <a:r>
              <a:rPr lang="it-IT" dirty="0" err="1" smtClean="0">
                <a:latin typeface="Comic Sans MS" pitchFamily="66" charset="0"/>
              </a:rPr>
              <a:t>shift</a:t>
            </a:r>
            <a:r>
              <a:rPr lang="it-IT" dirty="0" smtClean="0">
                <a:latin typeface="Comic Sans MS" pitchFamily="66" charset="0"/>
              </a:rPr>
              <a:t> or </a:t>
            </a:r>
            <a:r>
              <a:rPr lang="it-IT" dirty="0" err="1" smtClean="0">
                <a:latin typeface="Comic Sans MS" pitchFamily="66" charset="0"/>
              </a:rPr>
              <a:t>width</a:t>
            </a:r>
            <a:r>
              <a:rPr lang="it-IT" dirty="0" smtClean="0">
                <a:latin typeface="Comic Sans MS" pitchFamily="66" charset="0"/>
              </a:rPr>
              <a:t>  </a:t>
            </a:r>
            <a:r>
              <a:rPr lang="it-IT" dirty="0" err="1" smtClean="0">
                <a:latin typeface="Comic Sans MS" pitchFamily="66" charset="0"/>
              </a:rPr>
              <a:t>broadening</a:t>
            </a:r>
            <a:r>
              <a:rPr lang="it-IT" dirty="0" smtClean="0">
                <a:latin typeface="Comic Sans MS" pitchFamily="66" charset="0"/>
              </a:rPr>
              <a:t> in Pb-Pb </a:t>
            </a:r>
            <a:r>
              <a:rPr lang="it-IT" dirty="0" err="1" smtClean="0">
                <a:latin typeface="Comic Sans MS" pitchFamily="66" charset="0"/>
              </a:rPr>
              <a:t>collisions</a:t>
            </a:r>
            <a:r>
              <a:rPr lang="it-IT" dirty="0" smtClean="0">
                <a:latin typeface="Comic Sans MS" pitchFamily="66" charset="0"/>
              </a:rPr>
              <a:t> </a:t>
            </a:r>
            <a:endParaRPr lang="it-IT" dirty="0"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0000"/>
            <a:ext cx="46577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8784000" y="6480000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latin typeface="Comic Sans MS" pitchFamily="66" charset="0"/>
              </a:rPr>
              <a:t>7</a:t>
            </a:r>
            <a:endParaRPr lang="it-IT" b="1" dirty="0">
              <a:latin typeface="Comic Sans MS" pitchFamily="66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79396"/>
            <a:ext cx="3701909" cy="2520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28" y="1004627"/>
            <a:ext cx="3701911" cy="25200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99396"/>
            <a:ext cx="3603390" cy="243979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51" y="3519191"/>
            <a:ext cx="3721847" cy="2520000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82" y="2772457"/>
            <a:ext cx="5238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99" y="2569371"/>
            <a:ext cx="5238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419" y="5013176"/>
            <a:ext cx="4572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87322"/>
            <a:ext cx="4572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00" y="38388"/>
            <a:ext cx="6762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00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36000"/>
            <a:ext cx="1417416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2962396" cy="200578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3433432"/>
            <a:ext cx="2952000" cy="199875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397428" y="180000"/>
            <a:ext cx="6868429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it-IT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Transverse</a:t>
            </a:r>
            <a:r>
              <a:rPr lang="it-IT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it-IT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momentum</a:t>
            </a:r>
            <a:r>
              <a:rPr lang="it-IT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it-IT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spectra</a:t>
            </a:r>
            <a:endParaRPr lang="it-IT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404" y="1333077"/>
            <a:ext cx="2977475" cy="2016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436" y="3433432"/>
            <a:ext cx="2977477" cy="2016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81" y="1015378"/>
            <a:ext cx="2304000" cy="225480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8" y="3341598"/>
            <a:ext cx="3030646" cy="20520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6732240" y="2014980"/>
            <a:ext cx="4680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K*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941255" y="3717032"/>
            <a:ext cx="4966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ym typeface="Symbol"/>
              </a:rPr>
              <a:t>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788024" y="1645648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ym typeface="Symbol"/>
              </a:rPr>
              <a:t></a:t>
            </a:r>
            <a:r>
              <a:rPr lang="it-IT" b="1" baseline="30000" dirty="0" smtClean="0">
                <a:sym typeface="Symbol"/>
              </a:rPr>
              <a:t>-</a:t>
            </a:r>
            <a:endParaRPr lang="it-IT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798092" y="3714963"/>
            <a:ext cx="42198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ym typeface="Symbol"/>
              </a:rPr>
              <a:t></a:t>
            </a:r>
            <a:r>
              <a:rPr lang="it-IT" b="1" baseline="30000" dirty="0" smtClean="0">
                <a:sym typeface="Symbol"/>
              </a:rPr>
              <a:t>-</a:t>
            </a:r>
            <a:endParaRPr lang="it-IT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407188" y="3899629"/>
            <a:ext cx="4966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ym typeface="Symbol"/>
              </a:rPr>
              <a:t></a:t>
            </a:r>
            <a:endParaRPr lang="it-IT" b="1" dirty="0"/>
          </a:p>
        </p:txBody>
      </p:sp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155666"/>
              </p:ext>
            </p:extLst>
          </p:nvPr>
        </p:nvGraphicFramePr>
        <p:xfrm>
          <a:off x="1471783" y="1593340"/>
          <a:ext cx="432048" cy="456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4" name="Equazione" r:id="rId10" imgW="228600" imgH="241200" progId="Equation.3">
                  <p:embed/>
                </p:oleObj>
              </mc:Choice>
              <mc:Fallback>
                <p:oleObj name="Equazione" r:id="rId10" imgW="2286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71783" y="1593340"/>
                        <a:ext cx="432048" cy="45605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36" name="Picture 9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0000"/>
            <a:ext cx="46577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784000" y="6480000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it-IT" b="1" dirty="0" smtClean="0">
                <a:latin typeface="Comic Sans MS" pitchFamily="66" charset="0"/>
              </a:rPr>
              <a:t>8</a:t>
            </a:r>
            <a:endParaRPr lang="it-IT" b="1" dirty="0">
              <a:latin typeface="Comic Sans MS" pitchFamily="66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321568"/>
            <a:ext cx="504056" cy="62409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268" name="Picture 1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41432"/>
            <a:ext cx="472815" cy="58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5" name="Picture 20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00" y="39600"/>
            <a:ext cx="6762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156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4" y="1179202"/>
            <a:ext cx="5011926" cy="339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38045"/>
            <a:ext cx="1417416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691680" y="162030"/>
            <a:ext cx="6513785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it-IT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Strangeness</a:t>
            </a:r>
            <a:r>
              <a:rPr lang="it-IT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it-IT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enhancement</a:t>
            </a:r>
            <a:r>
              <a:rPr lang="it-IT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?</a:t>
            </a:r>
            <a:endParaRPr lang="it-IT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28061" y="4813210"/>
            <a:ext cx="5142564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 err="1" smtClean="0">
                <a:latin typeface="Comic Sans MS" pitchFamily="66" charset="0"/>
              </a:rPr>
              <a:t>Hierarchy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based</a:t>
            </a:r>
            <a:r>
              <a:rPr lang="it-IT" dirty="0" smtClean="0">
                <a:latin typeface="Comic Sans MS" pitchFamily="66" charset="0"/>
              </a:rPr>
              <a:t> on </a:t>
            </a:r>
            <a:r>
              <a:rPr lang="it-IT" dirty="0" err="1" smtClean="0">
                <a:latin typeface="Comic Sans MS" pitchFamily="66" charset="0"/>
              </a:rPr>
              <a:t>strangeness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content</a:t>
            </a:r>
            <a:endParaRPr lang="it-IT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it-IT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dirty="0" err="1" smtClean="0">
                <a:latin typeface="Comic Sans MS" pitchFamily="66" charset="0"/>
              </a:rPr>
              <a:t>Decreasing</a:t>
            </a:r>
            <a:r>
              <a:rPr lang="it-IT" dirty="0" smtClean="0">
                <a:latin typeface="Comic Sans MS" pitchFamily="66" charset="0"/>
              </a:rPr>
              <a:t> trend with </a:t>
            </a:r>
            <a:r>
              <a:rPr lang="it-IT" dirty="0" err="1" smtClean="0">
                <a:latin typeface="Comic Sans MS" pitchFamily="66" charset="0"/>
              </a:rPr>
              <a:t>energy</a:t>
            </a:r>
            <a:r>
              <a:rPr lang="it-IT" dirty="0" smtClean="0">
                <a:latin typeface="Comic Sans MS" pitchFamily="66" charset="0"/>
              </a:rPr>
              <a:t> from SPS</a:t>
            </a:r>
            <a:r>
              <a:rPr lang="it-IT" dirty="0" smtClean="0">
                <a:latin typeface="Comic Sans MS" pitchFamily="66" charset="0"/>
                <a:sym typeface="Symbol"/>
              </a:rPr>
              <a:t>RHICLHC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546833" y="4951709"/>
            <a:ext cx="3336850" cy="15388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Comic Sans MS" pitchFamily="66" charset="0"/>
              </a:rPr>
              <a:t>Canonical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suppression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qualitatelively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describes</a:t>
            </a:r>
            <a:r>
              <a:rPr lang="it-IT" dirty="0" smtClean="0">
                <a:latin typeface="Comic Sans MS" pitchFamily="66" charset="0"/>
              </a:rPr>
              <a:t> the trend of </a:t>
            </a:r>
            <a:r>
              <a:rPr lang="it-IT" dirty="0" err="1" smtClean="0">
                <a:latin typeface="Comic Sans MS" pitchFamily="66" charset="0"/>
              </a:rPr>
              <a:t>strangeness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yield</a:t>
            </a:r>
            <a:r>
              <a:rPr lang="it-IT" dirty="0" smtClean="0">
                <a:latin typeface="Comic Sans MS" pitchFamily="66" charset="0"/>
              </a:rPr>
              <a:t> with </a:t>
            </a:r>
            <a:r>
              <a:rPr lang="it-IT" dirty="0" err="1" smtClean="0">
                <a:latin typeface="Comic Sans MS" pitchFamily="66" charset="0"/>
              </a:rPr>
              <a:t>centrality</a:t>
            </a:r>
            <a:r>
              <a:rPr lang="it-IT" dirty="0" smtClean="0">
                <a:latin typeface="Comic Sans MS" pitchFamily="66" charset="0"/>
              </a:rPr>
              <a:t> and </a:t>
            </a:r>
            <a:r>
              <a:rPr lang="it-IT" dirty="0" err="1" smtClean="0">
                <a:latin typeface="Comic Sans MS" pitchFamily="66" charset="0"/>
              </a:rPr>
              <a:t>energy</a:t>
            </a:r>
            <a:r>
              <a:rPr lang="it-IT" dirty="0" smtClean="0">
                <a:latin typeface="Comic Sans MS" pitchFamily="66" charset="0"/>
              </a:rPr>
              <a:t>. </a:t>
            </a:r>
          </a:p>
          <a:p>
            <a:r>
              <a:rPr lang="it-IT" sz="1100" dirty="0" smtClean="0">
                <a:latin typeface="Comic Sans MS" pitchFamily="66" charset="0"/>
              </a:rPr>
              <a:t>(S. </a:t>
            </a:r>
            <a:r>
              <a:rPr lang="it-IT" sz="1100" dirty="0" err="1" smtClean="0">
                <a:latin typeface="Comic Sans MS" pitchFamily="66" charset="0"/>
              </a:rPr>
              <a:t>Hamieh</a:t>
            </a:r>
            <a:r>
              <a:rPr lang="it-IT" sz="1100" dirty="0" smtClean="0">
                <a:latin typeface="Comic Sans MS" pitchFamily="66" charset="0"/>
              </a:rPr>
              <a:t> et al., PL B486(2000)61, A. </a:t>
            </a:r>
            <a:r>
              <a:rPr lang="it-IT" sz="1100" dirty="0" err="1" smtClean="0">
                <a:latin typeface="Comic Sans MS" pitchFamily="66" charset="0"/>
              </a:rPr>
              <a:t>Tounsi</a:t>
            </a:r>
            <a:r>
              <a:rPr lang="it-IT" sz="1100" dirty="0" smtClean="0">
                <a:latin typeface="Comic Sans MS" pitchFamily="66" charset="0"/>
              </a:rPr>
              <a:t> et al., </a:t>
            </a:r>
            <a:r>
              <a:rPr lang="it-IT" sz="1100" dirty="0" err="1" smtClean="0">
                <a:latin typeface="Comic Sans MS" pitchFamily="66" charset="0"/>
              </a:rPr>
              <a:t>arXiv</a:t>
            </a:r>
            <a:r>
              <a:rPr lang="it-IT" sz="1100" dirty="0" smtClean="0">
                <a:latin typeface="Comic Sans MS" pitchFamily="66" charset="0"/>
              </a:rPr>
              <a:t>. 011159v1) </a:t>
            </a:r>
            <a:endParaRPr lang="it-IT" sz="1100" dirty="0"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0000"/>
            <a:ext cx="46577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8784000" y="6480000"/>
            <a:ext cx="325730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it-IT" b="1" dirty="0">
                <a:latin typeface="Comic Sans MS" pitchFamily="66" charset="0"/>
              </a:rPr>
              <a:t>9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293" y="1225119"/>
            <a:ext cx="132873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873" y="2522864"/>
            <a:ext cx="3019011" cy="2166769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193" y="1152441"/>
            <a:ext cx="2438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691680" y="808361"/>
            <a:ext cx="3312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 smtClean="0">
                <a:latin typeface="Comic Sans MS" pitchFamily="66" charset="0"/>
              </a:rPr>
              <a:t>Signature</a:t>
            </a:r>
            <a:r>
              <a:rPr lang="it-IT" sz="1100" dirty="0" smtClean="0">
                <a:latin typeface="Comic Sans MS" pitchFamily="66" charset="0"/>
              </a:rPr>
              <a:t>: J. </a:t>
            </a:r>
            <a:r>
              <a:rPr lang="it-IT" sz="1100" dirty="0" err="1" smtClean="0">
                <a:latin typeface="Comic Sans MS" pitchFamily="66" charset="0"/>
              </a:rPr>
              <a:t>Rafelski</a:t>
            </a:r>
            <a:r>
              <a:rPr lang="it-IT" sz="1100" dirty="0" smtClean="0">
                <a:latin typeface="Comic Sans MS" pitchFamily="66" charset="0"/>
              </a:rPr>
              <a:t> et al., PRL 48(1982)1066,  P. Koch et al., </a:t>
            </a:r>
            <a:r>
              <a:rPr lang="it-IT" sz="1100" dirty="0" err="1" smtClean="0">
                <a:latin typeface="Comic Sans MS" pitchFamily="66" charset="0"/>
              </a:rPr>
              <a:t>Phys</a:t>
            </a:r>
            <a:r>
              <a:rPr lang="it-IT" sz="1100" dirty="0" smtClean="0">
                <a:latin typeface="Comic Sans MS" pitchFamily="66" charset="0"/>
              </a:rPr>
              <a:t>. Rep. 142(1986)167</a:t>
            </a:r>
            <a:endParaRPr lang="it-IT" sz="1100" dirty="0"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00" y="39600"/>
            <a:ext cx="6762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39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4455</TotalTime>
  <Words>1272</Words>
  <Application>Microsoft Office PowerPoint</Application>
  <PresentationFormat>Presentazione su schermo (4:3)</PresentationFormat>
  <Paragraphs>186</Paragraphs>
  <Slides>22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6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9" baseType="lpstr">
      <vt:lpstr>Tema di Office</vt:lpstr>
      <vt:lpstr>1_Tema di Office</vt:lpstr>
      <vt:lpstr>2_Tema di Office</vt:lpstr>
      <vt:lpstr>4_Tema di Office</vt:lpstr>
      <vt:lpstr>5_Tema di Office</vt:lpstr>
      <vt:lpstr>Оформление по умолчанию</vt:lpstr>
      <vt:lpstr>Equazione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K*/K  vs.  radial  extension of the fireball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badala</dc:creator>
  <cp:lastModifiedBy>tecno</cp:lastModifiedBy>
  <cp:revision>244</cp:revision>
  <dcterms:created xsi:type="dcterms:W3CDTF">2013-05-13T18:41:46Z</dcterms:created>
  <dcterms:modified xsi:type="dcterms:W3CDTF">2013-06-03T09:06:16Z</dcterms:modified>
</cp:coreProperties>
</file>