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51" r:id="rId3"/>
    <p:sldId id="266" r:id="rId4"/>
    <p:sldId id="354" r:id="rId5"/>
    <p:sldId id="403" r:id="rId6"/>
    <p:sldId id="404" r:id="rId7"/>
    <p:sldId id="349" r:id="rId8"/>
    <p:sldId id="381" r:id="rId9"/>
    <p:sldId id="384" r:id="rId10"/>
    <p:sldId id="392" r:id="rId11"/>
    <p:sldId id="399" r:id="rId12"/>
    <p:sldId id="400" r:id="rId13"/>
    <p:sldId id="331" r:id="rId14"/>
    <p:sldId id="333" r:id="rId15"/>
    <p:sldId id="346" r:id="rId16"/>
    <p:sldId id="389" r:id="rId17"/>
    <p:sldId id="388" r:id="rId18"/>
    <p:sldId id="380" r:id="rId19"/>
    <p:sldId id="401" r:id="rId20"/>
    <p:sldId id="370" r:id="rId21"/>
    <p:sldId id="397" r:id="rId22"/>
    <p:sldId id="402" r:id="rId23"/>
    <p:sldId id="364" r:id="rId2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CCECFF"/>
    <a:srgbClr val="FFFFCC"/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931" autoAdjust="0"/>
    <p:restoredTop sz="90576" autoAdjust="0"/>
  </p:normalViewPr>
  <p:slideViewPr>
    <p:cSldViewPr>
      <p:cViewPr>
        <p:scale>
          <a:sx n="70" d="100"/>
          <a:sy n="70" d="100"/>
        </p:scale>
        <p:origin x="-9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8773FA0-0321-4E4B-B620-3797FB74377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2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9D4F0E-1257-48CA-9FF1-3C228F3BF9B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2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1800" algn="l"/>
                <a:tab pos="2128838" algn="l"/>
                <a:tab pos="2554288" algn="l"/>
                <a:tab pos="2981325" algn="l"/>
                <a:tab pos="3406775" algn="l"/>
                <a:tab pos="3833813" algn="l"/>
                <a:tab pos="4259263" algn="l"/>
                <a:tab pos="4686300" algn="l"/>
                <a:tab pos="5111750" algn="l"/>
                <a:tab pos="5538788" algn="l"/>
                <a:tab pos="5964238" algn="l"/>
                <a:tab pos="6391275" algn="l"/>
                <a:tab pos="6816725" algn="l"/>
                <a:tab pos="7243763" algn="l"/>
                <a:tab pos="7669213" algn="l"/>
                <a:tab pos="8096250" algn="l"/>
                <a:tab pos="8521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C40984-C884-45C5-86AF-C51DE630AE25}" type="slidenum">
              <a:rPr lang="en-CA" sz="12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10</a:t>
            </a:fld>
            <a:endParaRPr lang="en-CA" sz="120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B7B995-F357-4A24-9DC6-5D2F11A33081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D597A-AB3A-4C94-83AB-2A5441BBDECA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8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C34293-42B1-4ACD-8A3A-48F06B40CB27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5838" cy="3598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14BE-3C67-48B1-A7DA-CAC32E427364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57BA-A524-4168-BED4-673B1AD309A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3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92F2-BA1D-4193-A386-E45396DE5A08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400E-FB41-4D6A-8ABD-C703F975B71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0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3AE2-2185-4908-A91A-7675ED1EBBAF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F68D-B5B9-4E09-8896-FD88CC0FED0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1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F09A-FB42-4CDB-803A-AD545C789C52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0328-B9B1-4130-81A4-10004FE44AA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8365-BEA3-4D15-B9FA-0447CF05CA68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B61B-8629-437E-B316-16831DFD225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6BF9-6A88-4C77-86E6-1F9575FDD874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E0EE-03E5-401C-8FEE-95525EA186F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0EF8-609C-4953-B196-75F58E526CE2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CE9F-BA29-457F-8C8C-BBBFBF4E05B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9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018A-4472-40C4-B31B-4F47CA6632E0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2EA0-512E-408F-8A72-C4132CEA80D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6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0441-64AA-45A9-80F5-933274867F32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033D-6469-44A5-9375-2C6EF5ADD81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CE46-178D-4288-BDB4-E97CA90D52CA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C679-3BE1-4149-9C3E-926278B52BC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0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F695F-E3AC-43E9-B41E-F48419D3F1AD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A588-94F3-4826-9729-50DF01F7990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2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F81-08AD-479F-8693-6375FF377B19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23DA-0378-4181-804F-74E1895B997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EABE77E-6700-41C4-BA0D-73DCB1D92421}" type="datetime1">
              <a:rPr lang="en-US"/>
              <a:pPr>
                <a:defRPr/>
              </a:pPr>
              <a:t>6/3/2013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/>
              <a:t>Nobel Symposium NS152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1EBA0-517D-41BD-8F23-3A379507EB8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9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4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695575" y="5335588"/>
            <a:ext cx="3609975" cy="9763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6013" y="333375"/>
            <a:ext cx="6769100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60575" y="620713"/>
            <a:ext cx="48228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Symbol" pitchFamily="18" charset="2"/>
              <a:buNone/>
            </a:pPr>
            <a:r>
              <a:rPr lang="en-US" sz="2800" b="1">
                <a:latin typeface="Arial" charset="0"/>
                <a:cs typeface="Arial" charset="0"/>
              </a:rPr>
              <a:t>Searching for new physics 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 sz="2800" b="1">
                <a:latin typeface="Arial" charset="0"/>
                <a:cs typeface="Arial" charset="0"/>
              </a:rPr>
              <a:t>in 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en-US" sz="2800" b="1">
                <a:latin typeface="Arial" charset="0"/>
                <a:cs typeface="Arial" charset="0"/>
              </a:rPr>
              <a:t>beta-neutrino correlations</a:t>
            </a:r>
            <a:endParaRPr lang="nl-BE" sz="25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82900" y="5141913"/>
            <a:ext cx="31734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1800" b="1">
              <a:solidFill>
                <a:srgbClr val="CC0066"/>
              </a:solidFill>
            </a:endParaRPr>
          </a:p>
          <a:p>
            <a:pPr algn="ctr" eaLnBrk="1" hangingPunct="1"/>
            <a:r>
              <a:rPr lang="en-US" sz="1800" b="1">
                <a:solidFill>
                  <a:srgbClr val="CC0066"/>
                </a:solidFill>
              </a:rPr>
              <a:t>Nathal Severijns</a:t>
            </a:r>
          </a:p>
          <a:p>
            <a:pPr algn="ctr" eaLnBrk="1" hangingPunct="1"/>
            <a:endParaRPr lang="en-US" sz="700" b="1">
              <a:solidFill>
                <a:srgbClr val="CC0066"/>
              </a:solidFill>
            </a:endParaRPr>
          </a:p>
          <a:p>
            <a:pPr algn="ctr" eaLnBrk="1" hangingPunct="1"/>
            <a:r>
              <a:rPr lang="en-US" sz="1500" b="1">
                <a:solidFill>
                  <a:srgbClr val="CC0066"/>
                </a:solidFill>
              </a:rPr>
              <a:t>Kath. Universiteit Leuven, Belgium</a:t>
            </a:r>
            <a:endParaRPr lang="en-GB" sz="1500" b="1">
              <a:solidFill>
                <a:srgbClr val="CC0066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926013" y="3532188"/>
            <a:ext cx="21542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marL="415925" indent="-415925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8000"/>
                </a:solidFill>
              </a:rPr>
              <a:t>INPC-2013</a:t>
            </a:r>
          </a:p>
          <a:p>
            <a:pPr algn="ctr" eaLnBrk="1" hangingPunct="1"/>
            <a:r>
              <a:rPr lang="en-US" sz="1500" b="1"/>
              <a:t>Florence, June 3-7, 2013</a:t>
            </a:r>
            <a:endParaRPr lang="en-GB" sz="1500" b="1"/>
          </a:p>
        </p:txBody>
      </p:sp>
      <p:grpSp>
        <p:nvGrpSpPr>
          <p:cNvPr id="2055" name="Group 8"/>
          <p:cNvGrpSpPr>
            <a:grpSpLocks/>
          </p:cNvGrpSpPr>
          <p:nvPr/>
        </p:nvGrpSpPr>
        <p:grpSpPr bwMode="auto">
          <a:xfrm>
            <a:off x="0" y="3860800"/>
            <a:ext cx="4038600" cy="2363788"/>
            <a:chOff x="192" y="1788"/>
            <a:chExt cx="2544" cy="1592"/>
          </a:xfrm>
        </p:grpSpPr>
        <p:pic>
          <p:nvPicPr>
            <p:cNvPr id="205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88"/>
              <a:ext cx="2544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10"/>
            <p:cNvSpPr txBox="1">
              <a:spLocks noChangeArrowheads="1"/>
            </p:cNvSpPr>
            <p:nvPr/>
          </p:nvSpPr>
          <p:spPr bwMode="auto">
            <a:xfrm>
              <a:off x="432" y="2465"/>
              <a:ext cx="2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7" rIns="91435" bIns="4571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Symbol" pitchFamily="18" charset="2"/>
                </a:rPr>
                <a:t>b</a:t>
              </a:r>
              <a:r>
                <a:rPr lang="en-US" baseline="30000"/>
                <a:t>+</a:t>
              </a:r>
              <a:endParaRPr lang="en-GB" baseline="30000"/>
            </a:p>
          </p:txBody>
        </p:sp>
        <p:sp>
          <p:nvSpPr>
            <p:cNvPr id="2060" name="Text Box 11"/>
            <p:cNvSpPr txBox="1">
              <a:spLocks noChangeArrowheads="1"/>
            </p:cNvSpPr>
            <p:nvPr/>
          </p:nvSpPr>
          <p:spPr bwMode="auto">
            <a:xfrm>
              <a:off x="624" y="3072"/>
              <a:ext cx="27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7" rIns="91435" bIns="4571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Symbol" pitchFamily="18" charset="2"/>
                </a:rPr>
                <a:t>n</a:t>
              </a:r>
              <a:r>
                <a:rPr lang="en-US" baseline="-25000"/>
                <a:t>e</a:t>
              </a:r>
              <a:endParaRPr lang="en-GB" baseline="-25000"/>
            </a:p>
          </p:txBody>
        </p:sp>
      </p:grpSp>
      <p:pic>
        <p:nvPicPr>
          <p:cNvPr id="2056" name="Picture 14" descr="kuleuv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8367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B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5013325"/>
            <a:ext cx="23653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5875" y="0"/>
            <a:ext cx="9126538" cy="6524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en-CA" sz="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CA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New TRINAT apparatus at ISAC-TRIUMF  -  J. Behr et al.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5875" y="666750"/>
            <a:ext cx="89487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8454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sz="2000" baseline="33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                            </a:t>
            </a:r>
            <a:r>
              <a:rPr lang="en-CA" sz="2000" baseline="3300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37</a:t>
            </a:r>
            <a:r>
              <a:rPr lang="en-CA" sz="200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  beta and recoil asymmetries  w.r.t. nuclear spin </a:t>
            </a:r>
          </a:p>
          <a:p>
            <a:pPr eaLnBrk="1" hangingPunct="1"/>
            <a:r>
              <a:rPr lang="en-CA" sz="2000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 to 2% stat. errors; syst. under analysis</a:t>
            </a:r>
            <a:r>
              <a:rPr lang="en-CA"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;  </a:t>
            </a:r>
            <a:r>
              <a:rPr lang="en-CA" sz="1900" b="1">
                <a:solidFill>
                  <a:srgbClr val="00B05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goal:  ~ 0.2 % to test standard model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506538"/>
            <a:ext cx="2917825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044950"/>
            <a:ext cx="357505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44975"/>
            <a:ext cx="4881563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7213"/>
            <a:ext cx="57150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3763963" y="3544888"/>
            <a:ext cx="145097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CA" sz="2000" b="1">
                <a:solidFill>
                  <a:srgbClr val="000000"/>
                </a:solidFill>
                <a:latin typeface="Arial" charset="0"/>
                <a:cs typeface="Arial" charset="0"/>
              </a:rPr>
              <a:t>Dec. 2012</a:t>
            </a:r>
          </a:p>
          <a:p>
            <a:r>
              <a:rPr lang="en-CA" sz="2000" b="1">
                <a:solidFill>
                  <a:srgbClr val="000000"/>
                </a:solidFill>
                <a:latin typeface="Arial" charset="0"/>
                <a:cs typeface="Arial" charset="0"/>
              </a:rPr>
              <a:t>beam time</a:t>
            </a:r>
            <a:endParaRPr lang="en-US" sz="20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600" b="1">
                <a:latin typeface="Arial" charset="0"/>
                <a:cs typeface="Arial" charset="0"/>
              </a:rPr>
              <a:t>MOT trap for radioactive Ne isotopes </a:t>
            </a:r>
          </a:p>
          <a:p>
            <a:pPr algn="ctr" eaLnBrk="1" hangingPunct="1"/>
            <a:r>
              <a:rPr lang="en-US" sz="1500" b="1">
                <a:latin typeface="Arial" charset="0"/>
              </a:rPr>
              <a:t>G. Ron et al.  (Weizmann Inst. and SOREQ – Israel)</a:t>
            </a:r>
            <a:endParaRPr lang="en-US" sz="1500" b="1">
              <a:latin typeface="Arial" charset="0"/>
              <a:cs typeface="Arial" charset="0"/>
            </a:endParaRP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sp>
        <p:nvSpPr>
          <p:cNvPr id="12292" name="Rectangle 29"/>
          <p:cNvSpPr>
            <a:spLocks noChangeArrowheads="1"/>
          </p:cNvSpPr>
          <p:nvPr/>
        </p:nvSpPr>
        <p:spPr bwMode="auto">
          <a:xfrm>
            <a:off x="2928938" y="3284538"/>
            <a:ext cx="1649412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600" b="1">
                <a:latin typeface="Arial" charset="0"/>
              </a:rPr>
              <a:t>Zeeman slower</a:t>
            </a:r>
            <a:endParaRPr lang="en-GB" sz="1600" b="1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2492332">
            <a:off x="6129338" y="2400300"/>
            <a:ext cx="3008312" cy="176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Rectangle 29"/>
          <p:cNvSpPr>
            <a:spLocks noChangeArrowheads="1"/>
          </p:cNvSpPr>
          <p:nvPr/>
        </p:nvSpPr>
        <p:spPr bwMode="auto">
          <a:xfrm>
            <a:off x="6489700" y="1076325"/>
            <a:ext cx="2654300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600" b="1">
                <a:solidFill>
                  <a:srgbClr val="FF0000"/>
                </a:solidFill>
                <a:latin typeface="Arial" charset="0"/>
              </a:rPr>
              <a:t>double-trap MOT concept</a:t>
            </a:r>
          </a:p>
          <a:p>
            <a:pPr defTabSz="831850"/>
            <a:r>
              <a:rPr lang="en-US" sz="1600" b="1">
                <a:solidFill>
                  <a:srgbClr val="FF0000"/>
                </a:solidFill>
                <a:latin typeface="Arial" charset="0"/>
              </a:rPr>
              <a:t>     (similar to TRINAT)</a:t>
            </a:r>
            <a:endParaRPr lang="en-GB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5" name="Rectangle 29"/>
          <p:cNvSpPr>
            <a:spLocks noChangeArrowheads="1"/>
          </p:cNvSpPr>
          <p:nvPr/>
        </p:nvSpPr>
        <p:spPr bwMode="auto">
          <a:xfrm>
            <a:off x="2655888" y="1041400"/>
            <a:ext cx="1931987" cy="452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b="1" baseline="30000">
                <a:latin typeface="Arial" charset="0"/>
              </a:rPr>
              <a:t>17,18,19,23,24</a:t>
            </a:r>
            <a:r>
              <a:rPr lang="en-US" b="1">
                <a:latin typeface="Arial" charset="0"/>
              </a:rPr>
              <a:t>Ne</a:t>
            </a:r>
            <a:endParaRPr lang="en-GB" b="1">
              <a:latin typeface="Arial" charset="0"/>
            </a:endParaRP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2843213" y="1635125"/>
            <a:ext cx="2446337" cy="1062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-  p/d accelerator </a:t>
            </a:r>
          </a:p>
          <a:p>
            <a:pPr>
              <a:spcAft>
                <a:spcPts val="600"/>
              </a:spcAft>
            </a:pPr>
            <a:r>
              <a:rPr lang="en-US" sz="1800">
                <a:latin typeface="Arial" charset="0"/>
                <a:cs typeface="Arial" charset="0"/>
              </a:rPr>
              <a:t>   (5mA/up to 40MeV)</a:t>
            </a:r>
          </a:p>
          <a:p>
            <a:r>
              <a:rPr lang="en-US" sz="2000">
                <a:latin typeface="Arial" charset="0"/>
                <a:cs typeface="Arial" charset="0"/>
              </a:rPr>
              <a:t>-  neutron generator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48263" y="5822950"/>
            <a:ext cx="2232025" cy="33813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5" name="Picture 1" descr="C:\garcia\Presentations\NWS_APS_12\6He_se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24038"/>
            <a:ext cx="3640138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50900"/>
            <a:ext cx="472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Line 3"/>
          <p:cNvSpPr>
            <a:spLocks noChangeShapeType="1"/>
          </p:cNvSpPr>
          <p:nvPr/>
        </p:nvSpPr>
        <p:spPr bwMode="auto">
          <a:xfrm>
            <a:off x="2192338" y="835025"/>
            <a:ext cx="19796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3951288" y="1066800"/>
            <a:ext cx="10048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1600" b="1">
                <a:solidFill>
                  <a:srgbClr val="FF0000"/>
                </a:solidFill>
                <a:ea typeface="PMingLiU" pitchFamily="18" charset="-120"/>
                <a:cs typeface="Arial Unicode MS" pitchFamily="34" charset="-128"/>
              </a:rPr>
              <a:t>1083 nm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1193800" y="5683250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>
              <a:solidFill>
                <a:srgbClr val="0000FF"/>
              </a:solidFill>
              <a:latin typeface="Arial" charset="0"/>
              <a:ea typeface="PMingLiU" pitchFamily="18" charset="-120"/>
              <a:cs typeface="Arial Unicode MS" pitchFamily="34" charset="-128"/>
            </a:endParaRPr>
          </a:p>
        </p:txBody>
      </p:sp>
      <p:sp>
        <p:nvSpPr>
          <p:cNvPr id="2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CCECFF"/>
          </a:solidFill>
        </p:spPr>
        <p:txBody>
          <a:bodyPr rIns="116994">
            <a:normAutofit fontScale="90000"/>
          </a:bodyPr>
          <a:lstStyle/>
          <a:p>
            <a:pPr eaLnBrk="1" hangingPunct="1">
              <a:defRPr/>
            </a:pPr>
            <a:r>
              <a:rPr lang="en-US" sz="2400" baseline="3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aseline="320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baseline="3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 MOT Trap setup @ CENPA  –  Univ. Washington, Seattle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Mueller, 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Garcia, et al.  </a:t>
            </a:r>
            <a:br>
              <a:rPr lang="en-US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Argonne Natl. Lab., Univ. Washington, LPC-CAEN, CERN, NSCL, Michigan State Univ.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1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86088"/>
            <a:ext cx="19431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55"/>
          <p:cNvSpPr>
            <a:spLocks noChangeArrowheads="1"/>
          </p:cNvSpPr>
          <p:nvPr/>
        </p:nvSpPr>
        <p:spPr bwMode="auto">
          <a:xfrm>
            <a:off x="76200" y="3282950"/>
            <a:ext cx="60801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RF discharge -&gt; metastable He*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Laser cooling @ 1083 nm </a:t>
            </a: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1" u="sng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Timeline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       </a:t>
            </a:r>
            <a:r>
              <a:rPr lang="en-US" sz="1800" baseline="300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-   6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He produced and trapped at CENPA in 2011/2012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-  first data run in  summer 2013  --&gt;  1 %  measurement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-  0.1 %  measurement by 2015</a:t>
            </a:r>
          </a:p>
        </p:txBody>
      </p:sp>
      <p:sp>
        <p:nvSpPr>
          <p:cNvPr id="13323" name="TextBox 22"/>
          <p:cNvSpPr txBox="1">
            <a:spLocks noChangeArrowheads="1"/>
          </p:cNvSpPr>
          <p:nvPr/>
        </p:nvSpPr>
        <p:spPr bwMode="auto">
          <a:xfrm>
            <a:off x="5580063" y="1082675"/>
            <a:ext cx="31813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 baseline="30000">
                <a:latin typeface="Arial" charset="0"/>
                <a:cs typeface="Arial" charset="0"/>
              </a:rPr>
              <a:t>6</a:t>
            </a:r>
            <a:r>
              <a:rPr lang="en-US" sz="1800" b="1">
                <a:latin typeface="Arial" charset="0"/>
                <a:cs typeface="Arial" charset="0"/>
              </a:rPr>
              <a:t>He Trap/Detector Chamber</a:t>
            </a:r>
          </a:p>
          <a:p>
            <a:pPr algn="ctr" eaLnBrk="1" hangingPunct="1"/>
            <a:r>
              <a:rPr lang="en-US" sz="1800" b="1">
                <a:latin typeface="Arial" charset="0"/>
                <a:cs typeface="Arial" charset="0"/>
              </a:rPr>
              <a:t>(two-trap concept)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152400" y="6237288"/>
            <a:ext cx="47355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  <a:ea typeface="PMingLiU" pitchFamily="18" charset="-120"/>
                <a:cs typeface="Arial Unicode MS" pitchFamily="34" charset="-128"/>
              </a:rPr>
              <a:t>Trap-to-trap transfer:  </a:t>
            </a:r>
            <a:r>
              <a:rPr lang="en-US" sz="1600">
                <a:latin typeface="Arial" charset="0"/>
                <a:ea typeface="PMingLiU" pitchFamily="18" charset="-120"/>
                <a:cs typeface="Arial Unicode MS" pitchFamily="34" charset="-128"/>
              </a:rPr>
              <a:t>&gt; 60% efficiency, ~15 ms</a:t>
            </a:r>
            <a:r>
              <a:rPr lang="en-US" sz="1600">
                <a:solidFill>
                  <a:srgbClr val="0000FF"/>
                </a:solidFill>
                <a:latin typeface="Arial" charset="0"/>
                <a:ea typeface="PMingLiU" pitchFamily="18" charset="-120"/>
                <a:cs typeface="Arial Unicode MS" pitchFamily="34" charset="-128"/>
              </a:rPr>
              <a:t>  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76200" y="5822950"/>
            <a:ext cx="9648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baseline="30000">
                <a:solidFill>
                  <a:srgbClr val="0000FF"/>
                </a:solidFill>
                <a:latin typeface="Arial" charset="0"/>
                <a:ea typeface="PMingLiU" pitchFamily="18" charset="-120"/>
                <a:cs typeface="Arial Unicode MS" pitchFamily="34" charset="-128"/>
              </a:rPr>
              <a:t>6</a:t>
            </a:r>
            <a:r>
              <a:rPr lang="en-US" sz="1600" b="1">
                <a:solidFill>
                  <a:srgbClr val="0000FF"/>
                </a:solidFill>
                <a:latin typeface="Arial" charset="0"/>
                <a:ea typeface="PMingLiU" pitchFamily="18" charset="-120"/>
                <a:cs typeface="Arial Unicode MS" pitchFamily="34" charset="-128"/>
              </a:rPr>
              <a:t>He Trapping Rates @ CENPA:  </a:t>
            </a:r>
            <a:r>
              <a:rPr lang="en-US" sz="1600">
                <a:latin typeface="Arial" charset="0"/>
                <a:ea typeface="PMingLiU" pitchFamily="18" charset="-120"/>
                <a:cs typeface="Arial Unicode MS" pitchFamily="34" charset="-128"/>
              </a:rPr>
              <a:t>@ source: 5x10</a:t>
            </a:r>
            <a:r>
              <a:rPr lang="en-US" sz="1600" baseline="30000">
                <a:latin typeface="Arial" charset="0"/>
                <a:ea typeface="PMingLiU" pitchFamily="18" charset="-120"/>
                <a:cs typeface="Arial Unicode MS" pitchFamily="34" charset="-128"/>
              </a:rPr>
              <a:t>9</a:t>
            </a:r>
            <a:r>
              <a:rPr lang="en-US" sz="1600">
                <a:latin typeface="Arial" charset="0"/>
                <a:ea typeface="PMingLiU" pitchFamily="18" charset="-120"/>
                <a:cs typeface="Arial Unicode MS" pitchFamily="34" charset="-128"/>
              </a:rPr>
              <a:t> s</a:t>
            </a:r>
            <a:r>
              <a:rPr lang="en-US" sz="1600" baseline="30000">
                <a:latin typeface="Arial" charset="0"/>
                <a:ea typeface="PMingLiU" pitchFamily="18" charset="-120"/>
                <a:cs typeface="Arial Unicode MS" pitchFamily="34" charset="-128"/>
              </a:rPr>
              <a:t>-1 </a:t>
            </a:r>
            <a:r>
              <a:rPr lang="en-US" sz="1600">
                <a:latin typeface="Arial" charset="0"/>
                <a:ea typeface="PMingLiU" pitchFamily="18" charset="-120"/>
                <a:cs typeface="Arial Unicode MS" pitchFamily="34" charset="-128"/>
              </a:rPr>
              <a:t>;  </a:t>
            </a:r>
            <a:r>
              <a:rPr lang="en-US" sz="1600">
                <a:solidFill>
                  <a:schemeClr val="tx2"/>
                </a:solidFill>
                <a:latin typeface="Arial" charset="0"/>
                <a:ea typeface="PMingLiU" pitchFamily="18" charset="-120"/>
                <a:cs typeface="Arial Unicode MS" pitchFamily="34" charset="-128"/>
              </a:rPr>
              <a:t>capt. efficiency = 2x10</a:t>
            </a:r>
            <a:r>
              <a:rPr lang="en-US" sz="2000" baseline="30000">
                <a:solidFill>
                  <a:schemeClr val="tx2"/>
                </a:solidFill>
                <a:latin typeface="Arial" charset="0"/>
                <a:ea typeface="PMingLiU" pitchFamily="18" charset="-120"/>
                <a:cs typeface="Arial Unicode MS" pitchFamily="34" charset="-128"/>
              </a:rPr>
              <a:t>-7</a:t>
            </a:r>
            <a:r>
              <a:rPr lang="en-US" sz="1600">
                <a:latin typeface="Arial" charset="0"/>
                <a:ea typeface="PMingLiU" pitchFamily="18" charset="-120"/>
                <a:cs typeface="Arial Unicode MS" pitchFamily="34" charset="-128"/>
              </a:rPr>
              <a:t>; @ trap: 1000 s</a:t>
            </a:r>
            <a:r>
              <a:rPr lang="en-US" sz="1600" baseline="30000">
                <a:latin typeface="Arial" charset="0"/>
                <a:ea typeface="PMingLiU" pitchFamily="18" charset="-120"/>
                <a:cs typeface="Arial Unicode MS" pitchFamily="34" charset="-128"/>
              </a:rPr>
              <a:t>-1</a:t>
            </a:r>
            <a:r>
              <a:rPr lang="en-US" sz="1600">
                <a:latin typeface="Arial" charset="0"/>
                <a:ea typeface="PMingLiU" pitchFamily="18" charset="-120"/>
                <a:cs typeface="Arial Unicode MS" pitchFamily="34" charset="-128"/>
              </a:rPr>
              <a:t>	    </a:t>
            </a:r>
            <a:endParaRPr lang="en-US" sz="1600" baseline="30000">
              <a:latin typeface="Arial" charset="0"/>
              <a:ea typeface="PMingLiU" pitchFamily="18" charset="-120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11113"/>
            <a:ext cx="9144000" cy="5762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600" b="1">
                <a:latin typeface="Arial" charset="0"/>
                <a:cs typeface="Arial" charset="0"/>
              </a:rPr>
              <a:t>LPCTrap  @  GANIL  -  </a:t>
            </a:r>
            <a:r>
              <a:rPr lang="en-US" sz="2600" b="1" baseline="30000">
                <a:latin typeface="Arial" charset="0"/>
                <a:cs typeface="Arial" charset="0"/>
              </a:rPr>
              <a:t>6</a:t>
            </a:r>
            <a:r>
              <a:rPr lang="en-US" sz="2600" b="1">
                <a:latin typeface="Arial" charset="0"/>
                <a:cs typeface="Arial" charset="0"/>
              </a:rPr>
              <a:t>He /</a:t>
            </a:r>
            <a:r>
              <a:rPr lang="en-US" sz="2600" b="1" baseline="30000">
                <a:latin typeface="Arial" charset="0"/>
                <a:cs typeface="Arial" charset="0"/>
              </a:rPr>
              <a:t> 35</a:t>
            </a:r>
            <a:r>
              <a:rPr lang="en-US" sz="2600" b="1">
                <a:latin typeface="Arial" charset="0"/>
                <a:cs typeface="Arial" charset="0"/>
              </a:rPr>
              <a:t>Ar -  tensor / scalar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798513"/>
            <a:ext cx="4408488" cy="6842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83183" tIns="41591" rIns="83183" bIns="41591">
            <a:spAutoFit/>
          </a:bodyPr>
          <a:lstStyle/>
          <a:p>
            <a:pPr>
              <a:defRPr/>
            </a:pPr>
            <a:r>
              <a:rPr lang="nl-BE" sz="2000" b="1" dirty="0">
                <a:latin typeface="+mn-lt"/>
              </a:rPr>
              <a:t>2006 (</a:t>
            </a:r>
            <a:r>
              <a:rPr lang="nl-BE" sz="2000" b="1" baseline="30000" dirty="0">
                <a:solidFill>
                  <a:srgbClr val="FF0000"/>
                </a:solidFill>
                <a:latin typeface="+mn-lt"/>
              </a:rPr>
              <a:t>6</a:t>
            </a:r>
            <a:r>
              <a:rPr lang="nl-BE" sz="2000" b="1" dirty="0">
                <a:solidFill>
                  <a:srgbClr val="FF0000"/>
                </a:solidFill>
                <a:latin typeface="+mn-lt"/>
              </a:rPr>
              <a:t>He</a:t>
            </a:r>
            <a:r>
              <a:rPr lang="nl-BE" sz="2000" b="1" dirty="0">
                <a:latin typeface="+mn-lt"/>
              </a:rPr>
              <a:t>):   a</a:t>
            </a:r>
            <a:r>
              <a:rPr lang="el-GR" sz="2000" b="1" baseline="-18000" dirty="0">
                <a:latin typeface="+mn-lt"/>
              </a:rPr>
              <a:t>βν</a:t>
            </a:r>
            <a:r>
              <a:rPr lang="el-GR" sz="2000" b="1" dirty="0">
                <a:latin typeface="+mn-lt"/>
              </a:rPr>
              <a:t> = −0.3335(73)</a:t>
            </a:r>
            <a:r>
              <a:rPr lang="nl-BE" sz="2000" b="1" baseline="-18000" dirty="0">
                <a:latin typeface="+mn-lt"/>
              </a:rPr>
              <a:t>stat</a:t>
            </a:r>
            <a:r>
              <a:rPr lang="nl-BE" sz="2000" b="1" dirty="0">
                <a:latin typeface="+mn-lt"/>
              </a:rPr>
              <a:t>(75)</a:t>
            </a:r>
            <a:r>
              <a:rPr lang="nl-BE" sz="2000" b="1" baseline="-18000" dirty="0" err="1">
                <a:latin typeface="+mn-lt"/>
              </a:rPr>
              <a:t>syst</a:t>
            </a:r>
            <a:endParaRPr lang="nl-BE" sz="2000" b="1" baseline="-18000" dirty="0">
              <a:latin typeface="+mn-lt"/>
            </a:endParaRPr>
          </a:p>
          <a:p>
            <a:pPr algn="ctr">
              <a:spcBef>
                <a:spcPts val="600"/>
              </a:spcBef>
              <a:defRPr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X. Fléchard et al., J. Phys. G 38 (2011) 055101</a:t>
            </a:r>
            <a:endParaRPr lang="nl-BE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36925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890588"/>
            <a:ext cx="230663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22" descr="logo LPCTra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6"/>
          <a:stretch>
            <a:fillRect/>
          </a:stretch>
        </p:blipFill>
        <p:spPr bwMode="auto">
          <a:xfrm>
            <a:off x="250825" y="777875"/>
            <a:ext cx="13684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e 11"/>
          <p:cNvGrpSpPr>
            <a:grpSpLocks noChangeAspect="1"/>
          </p:cNvGrpSpPr>
          <p:nvPr/>
        </p:nvGrpSpPr>
        <p:grpSpPr bwMode="auto">
          <a:xfrm>
            <a:off x="4784725" y="1592263"/>
            <a:ext cx="4464050" cy="3386137"/>
            <a:chOff x="1009329" y="-536513"/>
            <a:chExt cx="3706813" cy="4425950"/>
          </a:xfrm>
        </p:grpSpPr>
        <p:graphicFrame>
          <p:nvGraphicFramePr>
            <p:cNvPr id="14356" name="Object 2"/>
            <p:cNvGraphicFramePr>
              <a:graphicFrameLocks noChangeAspect="1"/>
            </p:cNvGraphicFramePr>
            <p:nvPr/>
          </p:nvGraphicFramePr>
          <p:xfrm>
            <a:off x="1009329" y="-536513"/>
            <a:ext cx="3706813" cy="442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Graph" r:id="rId6" imgW="3645408" imgH="3480816" progId="">
                    <p:embed/>
                  </p:oleObj>
                </mc:Choice>
                <mc:Fallback>
                  <p:oleObj name="Graph" r:id="rId6" imgW="3645408" imgH="3480816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938"/>
                        <a:stretch>
                          <a:fillRect/>
                        </a:stretch>
                      </p:blipFill>
                      <p:spPr bwMode="auto">
                        <a:xfrm>
                          <a:off x="1009329" y="-536513"/>
                          <a:ext cx="3706813" cy="442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ZoneTexte 46"/>
            <p:cNvSpPr txBox="1">
              <a:spLocks noChangeArrowheads="1"/>
            </p:cNvSpPr>
            <p:nvPr/>
          </p:nvSpPr>
          <p:spPr bwMode="auto">
            <a:xfrm>
              <a:off x="1616725" y="1506600"/>
              <a:ext cx="4984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600">
                  <a:solidFill>
                    <a:srgbClr val="0000FF"/>
                  </a:solidFill>
                </a:rPr>
                <a:t>Li</a:t>
              </a:r>
              <a:r>
                <a:rPr lang="fr-FR" sz="1600" baseline="30000">
                  <a:solidFill>
                    <a:srgbClr val="0000FF"/>
                  </a:solidFill>
                </a:rPr>
                <a:t>3+</a:t>
              </a:r>
            </a:p>
          </p:txBody>
        </p:sp>
        <p:sp>
          <p:nvSpPr>
            <p:cNvPr id="14358" name="ZoneTexte 47"/>
            <p:cNvSpPr txBox="1">
              <a:spLocks noChangeArrowheads="1"/>
            </p:cNvSpPr>
            <p:nvPr/>
          </p:nvSpPr>
          <p:spPr bwMode="auto">
            <a:xfrm>
              <a:off x="2028448" y="446239"/>
              <a:ext cx="498475" cy="33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600">
                  <a:solidFill>
                    <a:srgbClr val="0000FF"/>
                  </a:solidFill>
                </a:rPr>
                <a:t>Li</a:t>
              </a:r>
              <a:r>
                <a:rPr lang="fr-FR" sz="1600" baseline="30000">
                  <a:solidFill>
                    <a:srgbClr val="0000FF"/>
                  </a:solidFill>
                </a:rPr>
                <a:t>2+</a:t>
              </a:r>
            </a:p>
          </p:txBody>
        </p:sp>
      </p:grp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6226175" y="2857500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sz="2000" i="1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GB" sz="2000">
                <a:solidFill>
                  <a:srgbClr val="FF0000"/>
                </a:solidFill>
              </a:rPr>
              <a:t>/</a:t>
            </a:r>
            <a:r>
              <a:rPr lang="en-GB" sz="2000" i="1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GB" sz="2000">
                <a:solidFill>
                  <a:srgbClr val="FF0000"/>
                </a:solidFill>
              </a:rPr>
              <a:t> ~ 0.5 % </a:t>
            </a:r>
            <a:endParaRPr lang="en-US" sz="2000"/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5980113" y="3302000"/>
            <a:ext cx="221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0000"/>
                </a:solidFill>
              </a:rPr>
              <a:t> (analysis in progress)</a:t>
            </a:r>
            <a:endParaRPr lang="en-US" sz="1800"/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8113713" y="1876425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BE" sz="2000" b="1"/>
              <a:t>2010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4518025" y="3810000"/>
            <a:ext cx="4895850" cy="115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348" name="Object 4"/>
          <p:cNvGraphicFramePr>
            <a:graphicFrameLocks noChangeAspect="1"/>
          </p:cNvGraphicFramePr>
          <p:nvPr/>
        </p:nvGraphicFramePr>
        <p:xfrm>
          <a:off x="4946650" y="3883025"/>
          <a:ext cx="4141788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Graph" r:id="rId8" imgW="4013606" imgH="3004109" progId="">
                  <p:embed/>
                </p:oleObj>
              </mc:Choice>
              <mc:Fallback>
                <p:oleObj name="Graph" r:id="rId8" imgW="4013606" imgH="300410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5" t="5992" r="4485" b="5992"/>
                      <a:stretch>
                        <a:fillRect/>
                      </a:stretch>
                    </p:blipFill>
                    <p:spPr bwMode="auto">
                      <a:xfrm>
                        <a:off x="4946650" y="3883025"/>
                        <a:ext cx="4141788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6"/>
          <p:cNvSpPr>
            <a:spLocks noChangeArrowheads="1"/>
          </p:cNvSpPr>
          <p:nvPr/>
        </p:nvSpPr>
        <p:spPr bwMode="auto">
          <a:xfrm>
            <a:off x="7907338" y="4349750"/>
            <a:ext cx="747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baseline="30000">
                <a:solidFill>
                  <a:srgbClr val="FF0000"/>
                </a:solidFill>
              </a:rPr>
              <a:t>35</a:t>
            </a:r>
            <a:r>
              <a:rPr lang="fr-FR" b="1">
                <a:solidFill>
                  <a:srgbClr val="FF0000"/>
                </a:solidFill>
              </a:rPr>
              <a:t>Ar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350" name="Rectangle 30"/>
          <p:cNvSpPr>
            <a:spLocks noChangeArrowheads="1"/>
          </p:cNvSpPr>
          <p:nvPr/>
        </p:nvSpPr>
        <p:spPr bwMode="auto">
          <a:xfrm>
            <a:off x="7750175" y="5445125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BE" sz="1600" b="1"/>
              <a:t>2011-2012</a:t>
            </a:r>
            <a:endParaRPr lang="en-US" sz="1600"/>
          </a:p>
        </p:txBody>
      </p:sp>
      <p:sp>
        <p:nvSpPr>
          <p:cNvPr id="14351" name="Rectangle 7"/>
          <p:cNvSpPr>
            <a:spLocks noChangeArrowheads="1"/>
          </p:cNvSpPr>
          <p:nvPr/>
        </p:nvSpPr>
        <p:spPr bwMode="auto">
          <a:xfrm>
            <a:off x="5729288" y="4271963"/>
            <a:ext cx="1766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Symbol" pitchFamily="18" charset="2"/>
              </a:rPr>
              <a:t>   D</a:t>
            </a:r>
            <a:r>
              <a:rPr lang="en-GB" sz="2000" i="1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GB" sz="2000">
                <a:solidFill>
                  <a:srgbClr val="FF0000"/>
                </a:solidFill>
              </a:rPr>
              <a:t>/</a:t>
            </a:r>
            <a:r>
              <a:rPr lang="en-GB" sz="2000" i="1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fr-FR" sz="2000">
                <a:solidFill>
                  <a:srgbClr val="FF0000"/>
                </a:solidFill>
              </a:rPr>
              <a:t>~ 0.3%</a:t>
            </a:r>
          </a:p>
          <a:p>
            <a:r>
              <a:rPr lang="fr-FR" sz="1400">
                <a:solidFill>
                  <a:srgbClr val="FF0000"/>
                </a:solidFill>
              </a:rPr>
              <a:t>(analysis in progress)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4352" name="Rectangle 32"/>
          <p:cNvSpPr>
            <a:spLocks noChangeArrowheads="1"/>
          </p:cNvSpPr>
          <p:nvPr/>
        </p:nvSpPr>
        <p:spPr bwMode="auto">
          <a:xfrm>
            <a:off x="7178675" y="19510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baseline="30000">
                <a:solidFill>
                  <a:srgbClr val="FF0000"/>
                </a:solidFill>
              </a:rPr>
              <a:t>6</a:t>
            </a:r>
            <a:r>
              <a:rPr lang="fr-FR" b="1">
                <a:solidFill>
                  <a:srgbClr val="FF0000"/>
                </a:solidFill>
              </a:rPr>
              <a:t>He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5391944" y="1607344"/>
            <a:ext cx="647700" cy="398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5656263" y="3763963"/>
            <a:ext cx="647700" cy="4000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5" name="Rectangle 22"/>
          <p:cNvSpPr>
            <a:spLocks noChangeArrowheads="1"/>
          </p:cNvSpPr>
          <p:nvPr/>
        </p:nvSpPr>
        <p:spPr bwMode="auto">
          <a:xfrm>
            <a:off x="1403350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 txBox="1">
            <a:spLocks noGrp="1" noChangeArrowheads="1"/>
          </p:cNvSpPr>
          <p:nvPr/>
        </p:nvSpPr>
        <p:spPr bwMode="auto">
          <a:xfrm>
            <a:off x="139700" y="6629400"/>
            <a:ext cx="10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1FEC8-6758-4CB2-AFF3-0211F9A1B9D4}" type="datetime1">
              <a:rPr lang="en-US" sz="900"/>
              <a:pPr eaLnBrk="1" hangingPunct="1"/>
              <a:t>6/3/2013</a:t>
            </a:fld>
            <a:endParaRPr lang="en-US" sz="900"/>
          </a:p>
        </p:txBody>
      </p:sp>
      <p:sp>
        <p:nvSpPr>
          <p:cNvPr id="15363" name="Rectangle 8"/>
          <p:cNvSpPr txBox="1">
            <a:spLocks noGrp="1" noChangeArrowheads="1"/>
          </p:cNvSpPr>
          <p:nvPr/>
        </p:nvSpPr>
        <p:spPr bwMode="auto">
          <a:xfrm>
            <a:off x="1511300" y="6619875"/>
            <a:ext cx="6497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8" tIns="41589" rIns="83178" bIns="41589"/>
          <a:lstStyle>
            <a:lvl1pPr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88988" y="911225"/>
            <a:ext cx="7942262" cy="6461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Arial" charset="0"/>
              </a:rPr>
              <a:t>            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Goal</a:t>
            </a:r>
            <a:r>
              <a:rPr lang="en-US" sz="1600" b="1">
                <a:latin typeface="Arial" charset="0"/>
              </a:rPr>
              <a:t> :   determine </a:t>
            </a:r>
            <a:r>
              <a:rPr lang="en-US" sz="1600" b="1">
                <a:latin typeface="Symbol" pitchFamily="18" charset="2"/>
              </a:rPr>
              <a:t>bn</a:t>
            </a:r>
            <a:r>
              <a:rPr lang="en-US" sz="1600" b="1">
                <a:latin typeface="Arial" charset="0"/>
              </a:rPr>
              <a:t> correlation for </a:t>
            </a:r>
            <a:r>
              <a:rPr lang="en-US" sz="1600" b="1" baseline="30000">
                <a:latin typeface="Arial" charset="0"/>
              </a:rPr>
              <a:t>35</a:t>
            </a:r>
            <a:r>
              <a:rPr lang="en-US" sz="1600" b="1">
                <a:latin typeface="Arial" charset="0"/>
              </a:rPr>
              <a:t>Ar with (</a:t>
            </a:r>
            <a:r>
              <a:rPr lang="en-US" sz="1600" b="1">
                <a:latin typeface="Arial" charset="0"/>
                <a:sym typeface="Symbol" pitchFamily="18" charset="2"/>
              </a:rPr>
              <a:t>a/a)</a:t>
            </a:r>
            <a:r>
              <a:rPr lang="en-US" sz="1600" b="1" baseline="-18000">
                <a:latin typeface="Arial" charset="0"/>
                <a:sym typeface="Symbol" pitchFamily="18" charset="2"/>
              </a:rPr>
              <a:t>stat</a:t>
            </a:r>
            <a:r>
              <a:rPr lang="en-US" sz="1600" b="1">
                <a:latin typeface="Arial" charset="0"/>
                <a:sym typeface="Symbol" pitchFamily="18" charset="2"/>
              </a:rPr>
              <a:t>  0.5 %</a:t>
            </a:r>
            <a:endParaRPr lang="en-US" sz="1600" b="1">
              <a:latin typeface="Arial" charset="0"/>
            </a:endParaRPr>
          </a:p>
          <a:p>
            <a:pPr eaLnBrk="1" hangingPunct="1"/>
            <a:endParaRPr lang="en-US" sz="400">
              <a:latin typeface="Arial" charset="0"/>
            </a:endParaRPr>
          </a:p>
          <a:p>
            <a:pPr eaLnBrk="1" hangingPunct="1"/>
            <a:r>
              <a:rPr lang="en-US" sz="1600" b="1">
                <a:latin typeface="Arial" charset="0"/>
                <a:sym typeface="Wingdings" pitchFamily="2" charset="2"/>
              </a:rPr>
              <a:t>   </a:t>
            </a:r>
            <a:r>
              <a:rPr lang="en-US" sz="1600" b="1">
                <a:latin typeface="Arial" charset="0"/>
              </a:rPr>
              <a:t>measure energy spectrum of recoiling ions with a  retardation spectrometer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600" b="1">
                <a:latin typeface="Arial" charset="0"/>
                <a:cs typeface="Arial" charset="0"/>
              </a:rPr>
              <a:t>WITCH  @  ISOLDE  -  </a:t>
            </a:r>
            <a:r>
              <a:rPr lang="en-US" sz="2600" b="1" baseline="30000">
                <a:latin typeface="Arial" charset="0"/>
                <a:cs typeface="Arial" charset="0"/>
              </a:rPr>
              <a:t>35</a:t>
            </a:r>
            <a:r>
              <a:rPr lang="en-US" sz="2600" b="1">
                <a:latin typeface="Arial" charset="0"/>
                <a:cs typeface="Arial" charset="0"/>
              </a:rPr>
              <a:t>Ar  -  scalar</a:t>
            </a:r>
          </a:p>
          <a:p>
            <a:pPr algn="ctr" eaLnBrk="1" hangingPunct="1"/>
            <a:r>
              <a:rPr lang="en-US" sz="1500" b="1">
                <a:latin typeface="Arial" charset="0"/>
              </a:rPr>
              <a:t>(KU Leuven, Univ. Munster, ISOLDE, NPI Rez-Prague, LPC-Caen)</a:t>
            </a:r>
            <a:endParaRPr lang="en-US" sz="1500" b="1">
              <a:latin typeface="Arial" charset="0"/>
              <a:cs typeface="Arial" charset="0"/>
            </a:endParaRP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pic>
        <p:nvPicPr>
          <p:cNvPr id="15366" name="Picture 3" descr="logo-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287588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630363"/>
            <a:ext cx="668655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4"/>
          <p:cNvSpPr txBox="1">
            <a:spLocks noChangeArrowheads="1"/>
          </p:cNvSpPr>
          <p:nvPr/>
        </p:nvSpPr>
        <p:spPr bwMode="auto">
          <a:xfrm>
            <a:off x="5305425" y="5553075"/>
            <a:ext cx="3659188" cy="901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3178" tIns="41589" rIns="83178" bIns="41589">
            <a:spAutoFit/>
          </a:bodyPr>
          <a:lstStyle>
            <a:lvl1pPr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sz="1400" b="1">
                <a:latin typeface="Arial" charset="0"/>
              </a:rPr>
              <a:t>M. Beck et al., Eur. Phys. J.  A47 (2011) 45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1400" b="1">
                <a:latin typeface="Arial" charset="0"/>
              </a:rPr>
              <a:t>M. Tandecki et al., NIM A629 (2011) 396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1400" b="1">
                <a:latin typeface="Arial" charset="0"/>
              </a:rPr>
              <a:t>S. Van Gorp et al., NIM A638 (2011) 192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348038" y="6638925"/>
            <a:ext cx="3162300" cy="22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 txBox="1">
            <a:spLocks noGrp="1" noChangeArrowheads="1"/>
          </p:cNvSpPr>
          <p:nvPr/>
        </p:nvSpPr>
        <p:spPr bwMode="auto">
          <a:xfrm>
            <a:off x="1511300" y="6619875"/>
            <a:ext cx="6497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8" tIns="41589" rIns="83178" bIns="41589"/>
          <a:lstStyle>
            <a:lvl1pPr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0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600" b="1">
                <a:latin typeface="Arial" charset="0"/>
                <a:cs typeface="Arial" charset="0"/>
              </a:rPr>
              <a:t>WITCH  @  ISOLDE  - </a:t>
            </a:r>
            <a:r>
              <a:rPr lang="en-US" sz="2600" b="1" baseline="30000">
                <a:latin typeface="Arial" charset="0"/>
                <a:cs typeface="Arial" charset="0"/>
              </a:rPr>
              <a:t>35</a:t>
            </a:r>
            <a:r>
              <a:rPr lang="en-US" sz="2600" b="1">
                <a:latin typeface="Arial" charset="0"/>
                <a:cs typeface="Arial" charset="0"/>
              </a:rPr>
              <a:t>Ar  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pic>
        <p:nvPicPr>
          <p:cNvPr id="16388" name="Picture 3" descr="logo-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484313"/>
            <a:ext cx="7038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39750" y="836613"/>
            <a:ext cx="712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Symbol" pitchFamily="18" charset="2"/>
              </a:rPr>
              <a:t>   </a:t>
            </a:r>
            <a:r>
              <a:rPr lang="en-US" sz="2000" b="1">
                <a:latin typeface="Arial" charset="0"/>
                <a:cs typeface="Arial" charset="0"/>
              </a:rPr>
              <a:t>Nov. 2012 run  </a:t>
            </a:r>
            <a:r>
              <a:rPr lang="en-US" sz="2000" b="1">
                <a:latin typeface="Arial" charset="0"/>
                <a:cs typeface="Arial" charset="0"/>
                <a:sym typeface="Wingdings" pitchFamily="2" charset="2"/>
              </a:rPr>
              <a:t>   </a:t>
            </a:r>
            <a:r>
              <a:rPr lang="en-GB" sz="20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GB" sz="2000" b="1" i="1">
                <a:solidFill>
                  <a:srgbClr val="FF0000"/>
                </a:solidFill>
                <a:latin typeface="Arial" charset="0"/>
                <a:cs typeface="Arial" charset="0"/>
              </a:rPr>
              <a:t>a </a:t>
            </a:r>
            <a:r>
              <a:rPr lang="en-GB" sz="2000" b="1">
                <a:solidFill>
                  <a:srgbClr val="FF0000"/>
                </a:solidFill>
                <a:latin typeface="Arial" charset="0"/>
                <a:cs typeface="Arial" charset="0"/>
              </a:rPr>
              <a:t>/</a:t>
            </a:r>
            <a:r>
              <a:rPr lang="en-GB" sz="2000" b="1" i="1">
                <a:solidFill>
                  <a:srgbClr val="FF0000"/>
                </a:solidFill>
                <a:latin typeface="Arial" charset="0"/>
                <a:cs typeface="Arial" charset="0"/>
              </a:rPr>
              <a:t>a  </a:t>
            </a:r>
            <a:r>
              <a:rPr lang="fr-FR" sz="2000" b="1">
                <a:solidFill>
                  <a:srgbClr val="FF0000"/>
                </a:solidFill>
                <a:latin typeface="Arial" charset="0"/>
                <a:cs typeface="Arial" charset="0"/>
              </a:rPr>
              <a:t>~  few %  </a:t>
            </a:r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fr-FR" sz="1800" b="1">
                <a:latin typeface="Arial" charset="0"/>
                <a:cs typeface="Arial" charset="0"/>
              </a:rPr>
              <a:t>(analysis in progress) 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922338" y="24209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N</a:t>
            </a:r>
            <a:endParaRPr lang="en-US"/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6443663" y="5876925"/>
            <a:ext cx="127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time (s)</a:t>
            </a:r>
            <a:endParaRPr lang="en-US"/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3276600" y="2528888"/>
            <a:ext cx="37274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ion count rate vs. time for </a:t>
            </a:r>
          </a:p>
          <a:p>
            <a:pPr algn="ctr"/>
            <a:r>
              <a:rPr lang="en-US" sz="2000" b="1">
                <a:latin typeface="Arial" charset="0"/>
                <a:cs typeface="Arial" charset="0"/>
              </a:rPr>
              <a:t>different retardation voltages</a:t>
            </a:r>
          </a:p>
          <a:p>
            <a:pPr algn="ctr"/>
            <a:r>
              <a:rPr lang="en-US" sz="2000" b="1">
                <a:latin typeface="Arial" charset="0"/>
                <a:cs typeface="Arial" charset="0"/>
              </a:rPr>
              <a:t>(50 V </a:t>
            </a:r>
            <a:r>
              <a:rPr lang="en-US" sz="2000" b="1">
                <a:latin typeface="Arial" charset="0"/>
                <a:cs typeface="Arial" charset="0"/>
                <a:sym typeface="Wingdings" pitchFamily="2" charset="2"/>
              </a:rPr>
              <a:t>  600 V)</a:t>
            </a:r>
            <a:endParaRPr lang="en-US" sz="200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495925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  <p:sp>
        <p:nvSpPr>
          <p:cNvPr id="16395" name="Rectangle 29"/>
          <p:cNvSpPr>
            <a:spLocks noChangeArrowheads="1"/>
          </p:cNvSpPr>
          <p:nvPr/>
        </p:nvSpPr>
        <p:spPr bwMode="auto">
          <a:xfrm>
            <a:off x="4017963" y="3860800"/>
            <a:ext cx="3700462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600" b="1">
                <a:latin typeface="Arial" charset="0"/>
              </a:rPr>
              <a:t>see also poster by P. Finlay – NN008</a:t>
            </a:r>
            <a:endParaRPr lang="en-GB" sz="1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ChangeArrowheads="1"/>
          </p:cNvSpPr>
          <p:nvPr/>
        </p:nvSpPr>
        <p:spPr bwMode="auto">
          <a:xfrm>
            <a:off x="171450" y="1171575"/>
            <a:ext cx="3494088" cy="262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 anchor="ctr"/>
          <a:lstStyle/>
          <a:p>
            <a:endParaRPr lang="en-US"/>
          </a:p>
        </p:txBody>
      </p:sp>
      <p:grpSp>
        <p:nvGrpSpPr>
          <p:cNvPr id="17411" name="Group 30"/>
          <p:cNvGrpSpPr>
            <a:grpSpLocks/>
          </p:cNvGrpSpPr>
          <p:nvPr/>
        </p:nvGrpSpPr>
        <p:grpSpPr bwMode="auto">
          <a:xfrm>
            <a:off x="33338" y="622300"/>
            <a:ext cx="8959850" cy="6162675"/>
            <a:chOff x="48" y="636"/>
            <a:chExt cx="5644" cy="3638"/>
          </a:xfrm>
        </p:grpSpPr>
        <p:pic>
          <p:nvPicPr>
            <p:cNvPr id="17421" name="Picture 5" descr="IMG_12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636"/>
              <a:ext cx="5644" cy="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6"/>
            <p:cNvSpPr txBox="1">
              <a:spLocks noChangeArrowheads="1"/>
            </p:cNvSpPr>
            <p:nvPr/>
          </p:nvSpPr>
          <p:spPr bwMode="auto">
            <a:xfrm>
              <a:off x="3667" y="3661"/>
              <a:ext cx="641" cy="182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>
                  <a:cs typeface="Arial" charset="0"/>
                </a:rPr>
                <a:t>Beam Line</a:t>
              </a:r>
            </a:p>
          </p:txBody>
        </p:sp>
        <p:grpSp>
          <p:nvGrpSpPr>
            <p:cNvPr id="17423" name="Group 7"/>
            <p:cNvGrpSpPr>
              <a:grpSpLocks/>
            </p:cNvGrpSpPr>
            <p:nvPr/>
          </p:nvGrpSpPr>
          <p:grpSpPr bwMode="auto">
            <a:xfrm>
              <a:off x="932" y="3449"/>
              <a:ext cx="3930" cy="301"/>
              <a:chOff x="897" y="3424"/>
              <a:chExt cx="4010" cy="348"/>
            </a:xfrm>
          </p:grpSpPr>
          <p:sp>
            <p:nvSpPr>
              <p:cNvPr id="17436" name="AutoShape 8"/>
              <p:cNvSpPr>
                <a:spLocks noChangeArrowheads="1"/>
              </p:cNvSpPr>
              <p:nvPr/>
            </p:nvSpPr>
            <p:spPr bwMode="auto">
              <a:xfrm rot="759359">
                <a:off x="897" y="3580"/>
                <a:ext cx="4010" cy="192"/>
              </a:xfrm>
              <a:prstGeom prst="leftArrow">
                <a:avLst>
                  <a:gd name="adj1" fmla="val 50000"/>
                  <a:gd name="adj2" fmla="val 522135"/>
                </a:avLst>
              </a:prstGeom>
              <a:solidFill>
                <a:schemeClr val="folHlink"/>
              </a:solidFill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nl-BE" sz="120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17437" name="Text Box 9"/>
              <p:cNvSpPr txBox="1">
                <a:spLocks noChangeArrowheads="1"/>
              </p:cNvSpPr>
              <p:nvPr/>
            </p:nvSpPr>
            <p:spPr bwMode="auto">
              <a:xfrm>
                <a:off x="2040" y="3424"/>
                <a:ext cx="701" cy="252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Neutrons</a:t>
                </a:r>
              </a:p>
            </p:txBody>
          </p:sp>
        </p:grpSp>
        <p:sp>
          <p:nvSpPr>
            <p:cNvPr id="17424" name="Text Box 12"/>
            <p:cNvSpPr txBox="1">
              <a:spLocks noChangeArrowheads="1"/>
            </p:cNvSpPr>
            <p:nvPr/>
          </p:nvSpPr>
          <p:spPr bwMode="auto">
            <a:xfrm>
              <a:off x="3521" y="2664"/>
              <a:ext cx="904" cy="318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>
                  <a:cs typeface="Arial" charset="0"/>
                </a:rPr>
                <a:t>Analyzing Plane</a:t>
              </a:r>
            </a:p>
            <a:p>
              <a:pPr algn="ctr" eaLnBrk="1" hangingPunct="1"/>
              <a:r>
                <a:rPr lang="en-US" sz="1400" b="1">
                  <a:cs typeface="Arial" charset="0"/>
                </a:rPr>
                <a:t>0 to 800 V</a:t>
              </a:r>
            </a:p>
          </p:txBody>
        </p:sp>
        <p:grpSp>
          <p:nvGrpSpPr>
            <p:cNvPr id="17425" name="Group 13"/>
            <p:cNvGrpSpPr>
              <a:grpSpLocks/>
            </p:cNvGrpSpPr>
            <p:nvPr/>
          </p:nvGrpSpPr>
          <p:grpSpPr bwMode="auto">
            <a:xfrm>
              <a:off x="2707" y="1773"/>
              <a:ext cx="531" cy="266"/>
              <a:chOff x="2713" y="1665"/>
              <a:chExt cx="542" cy="307"/>
            </a:xfrm>
          </p:grpSpPr>
          <p:sp>
            <p:nvSpPr>
              <p:cNvPr id="17434" name="Text Box 15"/>
              <p:cNvSpPr txBox="1">
                <a:spLocks noChangeArrowheads="1"/>
              </p:cNvSpPr>
              <p:nvPr/>
            </p:nvSpPr>
            <p:spPr bwMode="auto">
              <a:xfrm>
                <a:off x="2713" y="1665"/>
                <a:ext cx="542" cy="210"/>
              </a:xfrm>
              <a:prstGeom prst="rect">
                <a:avLst/>
              </a:prstGeom>
              <a:solidFill>
                <a:srgbClr val="FFFF99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cs typeface="Arial" charset="0"/>
                  </a:rPr>
                  <a:t>Detector</a:t>
                </a:r>
              </a:p>
            </p:txBody>
          </p:sp>
          <p:sp>
            <p:nvSpPr>
              <p:cNvPr id="17435" name="Rectangle 17"/>
              <p:cNvSpPr>
                <a:spLocks noChangeArrowheads="1"/>
              </p:cNvSpPr>
              <p:nvPr/>
            </p:nvSpPr>
            <p:spPr bwMode="auto">
              <a:xfrm>
                <a:off x="3016" y="1933"/>
                <a:ext cx="227" cy="39"/>
              </a:xfrm>
              <a:prstGeom prst="rect">
                <a:avLst/>
              </a:prstGeom>
              <a:solidFill>
                <a:srgbClr val="FF9900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21299981" lon="0" rev="0"/>
                </a:camera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>
              <a:off x="2999" y="2184"/>
              <a:ext cx="355" cy="1465"/>
            </a:xfrm>
            <a:prstGeom prst="upArrow">
              <a:avLst>
                <a:gd name="adj1" fmla="val 50000"/>
                <a:gd name="adj2" fmla="val 103169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2621" y="3646"/>
              <a:ext cx="985" cy="442"/>
              <a:chOff x="2582" y="3611"/>
              <a:chExt cx="1005" cy="511"/>
            </a:xfrm>
          </p:grpSpPr>
          <p:sp>
            <p:nvSpPr>
              <p:cNvPr id="17432" name="Text Box 20"/>
              <p:cNvSpPr txBox="1">
                <a:spLocks noChangeArrowheads="1"/>
              </p:cNvSpPr>
              <p:nvPr/>
            </p:nvSpPr>
            <p:spPr bwMode="auto">
              <a:xfrm>
                <a:off x="2582" y="3870"/>
                <a:ext cx="1005" cy="252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Decay volume</a:t>
                </a:r>
              </a:p>
            </p:txBody>
          </p:sp>
          <p:sp>
            <p:nvSpPr>
              <p:cNvPr id="17433" name="Oval 21"/>
              <p:cNvSpPr>
                <a:spLocks noChangeArrowheads="1"/>
              </p:cNvSpPr>
              <p:nvPr/>
            </p:nvSpPr>
            <p:spPr bwMode="auto">
              <a:xfrm rot="-4484693">
                <a:off x="3037" y="3568"/>
                <a:ext cx="231" cy="318"/>
              </a:xfrm>
              <a:prstGeom prst="ellipse">
                <a:avLst/>
              </a:prstGeom>
              <a:solidFill>
                <a:srgbClr val="FFFF00"/>
              </a:solidFill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17428" name="Text Box 22"/>
            <p:cNvSpPr txBox="1">
              <a:spLocks noChangeArrowheads="1"/>
            </p:cNvSpPr>
            <p:nvPr/>
          </p:nvSpPr>
          <p:spPr bwMode="auto">
            <a:xfrm>
              <a:off x="2823" y="3221"/>
              <a:ext cx="598" cy="218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cs typeface="Arial" charset="0"/>
                </a:rPr>
                <a:t>Protons</a:t>
              </a:r>
            </a:p>
          </p:txBody>
        </p:sp>
        <p:sp>
          <p:nvSpPr>
            <p:cNvPr id="17429" name="Oval 23"/>
            <p:cNvSpPr>
              <a:spLocks noChangeArrowheads="1"/>
            </p:cNvSpPr>
            <p:nvPr/>
          </p:nvSpPr>
          <p:spPr bwMode="auto">
            <a:xfrm>
              <a:off x="2971" y="2432"/>
              <a:ext cx="399" cy="202"/>
            </a:xfrm>
            <a:prstGeom prst="ellipse">
              <a:avLst/>
            </a:prstGeom>
            <a:solidFill>
              <a:srgbClr val="A48D52">
                <a:alpha val="0"/>
              </a:srgbClr>
            </a:solidFill>
            <a:ln w="9525">
              <a:round/>
              <a:headEnd/>
              <a:tailEnd/>
            </a:ln>
            <a:scene3d>
              <a:camera prst="legacyPerspectiveTopRight">
                <a:rot lat="1649998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A48D5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nl-BE">
                <a:cs typeface="Arial" charset="0"/>
              </a:endParaRPr>
            </a:p>
          </p:txBody>
        </p:sp>
        <p:sp>
          <p:nvSpPr>
            <p:cNvPr id="17430" name="Text Box 24"/>
            <p:cNvSpPr txBox="1">
              <a:spLocks noChangeArrowheads="1"/>
            </p:cNvSpPr>
            <p:nvPr/>
          </p:nvSpPr>
          <p:spPr bwMode="auto">
            <a:xfrm>
              <a:off x="4473" y="3934"/>
              <a:ext cx="818" cy="318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>
                  <a:cs typeface="Arial" charset="0"/>
                </a:rPr>
                <a:t>Cold n-source </a:t>
              </a:r>
            </a:p>
            <a:p>
              <a:pPr algn="ctr" eaLnBrk="1" hangingPunct="1"/>
              <a:r>
                <a:rPr lang="en-US" sz="1400" b="1">
                  <a:cs typeface="Arial" charset="0"/>
                </a:rPr>
                <a:t>from reactor</a:t>
              </a:r>
            </a:p>
          </p:txBody>
        </p:sp>
        <p:sp>
          <p:nvSpPr>
            <p:cNvPr id="17431" name="Line 25"/>
            <p:cNvSpPr>
              <a:spLocks noChangeShapeType="1"/>
            </p:cNvSpPr>
            <p:nvPr/>
          </p:nvSpPr>
          <p:spPr bwMode="auto">
            <a:xfrm>
              <a:off x="5164" y="4092"/>
              <a:ext cx="287" cy="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12" name="Line 38"/>
          <p:cNvSpPr>
            <a:spLocks noChangeShapeType="1"/>
          </p:cNvSpPr>
          <p:nvPr/>
        </p:nvSpPr>
        <p:spPr bwMode="auto">
          <a:xfrm flipH="1">
            <a:off x="1258888" y="2133600"/>
            <a:ext cx="3603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it-IT"/>
          </a:p>
        </p:txBody>
      </p:sp>
      <p:sp>
        <p:nvSpPr>
          <p:cNvPr id="17413" name="Line 39"/>
          <p:cNvSpPr>
            <a:spLocks noChangeShapeType="1"/>
          </p:cNvSpPr>
          <p:nvPr/>
        </p:nvSpPr>
        <p:spPr bwMode="auto">
          <a:xfrm flipH="1">
            <a:off x="2771775" y="28527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7" rIns="91435" bIns="45717"/>
          <a:lstStyle/>
          <a:p>
            <a:endParaRPr lang="it-IT"/>
          </a:p>
        </p:txBody>
      </p:sp>
      <p:sp>
        <p:nvSpPr>
          <p:cNvPr id="17414" name="Text Box 40"/>
          <p:cNvSpPr txBox="1">
            <a:spLocks noChangeArrowheads="1"/>
          </p:cNvSpPr>
          <p:nvPr/>
        </p:nvSpPr>
        <p:spPr bwMode="auto">
          <a:xfrm>
            <a:off x="1219200" y="225425"/>
            <a:ext cx="6259513" cy="3397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FF0000"/>
                </a:solidFill>
              </a:rPr>
              <a:t>Neutron decay retardation spectrometer </a:t>
            </a:r>
            <a:r>
              <a:rPr lang="de-DE" sz="1600" b="1">
                <a:solidFill>
                  <a:schemeClr val="accent2"/>
                </a:solidFill>
              </a:rPr>
              <a:t>(Mainz,  Budapest, Virginia)</a:t>
            </a:r>
          </a:p>
        </p:txBody>
      </p:sp>
      <p:pic>
        <p:nvPicPr>
          <p:cNvPr id="1741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588"/>
            <a:ext cx="39497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12700"/>
            <a:ext cx="9144000" cy="868363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/>
          <a:p>
            <a:r>
              <a:rPr lang="en-US" sz="2900">
                <a:latin typeface="Arial" charset="0"/>
              </a:rPr>
              <a:t> aSPECT retardation spectrometer  for n-decay</a:t>
            </a:r>
            <a:endParaRPr lang="en-US" sz="1600" b="1">
              <a:latin typeface="Arial" charset="0"/>
            </a:endParaRPr>
          </a:p>
          <a:p>
            <a:pPr algn="ctr"/>
            <a:r>
              <a:rPr lang="en-US" sz="1600" b="1">
                <a:latin typeface="Arial" charset="0"/>
              </a:rPr>
              <a:t>(Mainz, Virginia, TU-Wien, ILL  -  W. Heil et al.)</a:t>
            </a:r>
          </a:p>
          <a:p>
            <a:pPr algn="ctr"/>
            <a:endParaRPr lang="en-GB" sz="600" b="1">
              <a:latin typeface="Arial" charset="0"/>
            </a:endParaRPr>
          </a:p>
        </p:txBody>
      </p:sp>
      <p:sp>
        <p:nvSpPr>
          <p:cNvPr id="17417" name="Rectangle 29"/>
          <p:cNvSpPr>
            <a:spLocks noChangeArrowheads="1"/>
          </p:cNvSpPr>
          <p:nvPr/>
        </p:nvSpPr>
        <p:spPr bwMode="auto">
          <a:xfrm>
            <a:off x="179388" y="6165850"/>
            <a:ext cx="3265487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600" b="1">
                <a:latin typeface="Arial" charset="0"/>
              </a:rPr>
              <a:t>M. Simson, NIM A611 (2009) 203</a:t>
            </a:r>
            <a:endParaRPr lang="en-GB" sz="1600" b="1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2263" y="1392238"/>
            <a:ext cx="3878262" cy="2308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u="sng" dirty="0">
                <a:latin typeface="Arial" pitchFamily="18"/>
                <a:ea typeface="Lucida Sans Unicode" pitchFamily="2"/>
                <a:cs typeface="Mangal" pitchFamily="2"/>
              </a:rPr>
              <a:t>Status</a:t>
            </a:r>
            <a:r>
              <a:rPr lang="de-DE" sz="1800" dirty="0">
                <a:latin typeface="Arial" pitchFamily="18"/>
                <a:ea typeface="Lucida Sans Unicode" pitchFamily="2"/>
                <a:cs typeface="Mangal" pitchFamily="2"/>
              </a:rPr>
              <a:t>: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accent4"/>
                </a:solidFill>
                <a:latin typeface="Arial" pitchFamily="18"/>
                <a:ea typeface="Lucida Sans Unicode" pitchFamily="2"/>
                <a:cs typeface="Mangal" pitchFamily="2"/>
              </a:rPr>
              <a:t>Retardation </a:t>
            </a:r>
            <a:r>
              <a:rPr lang="de-DE" sz="1800" dirty="0" err="1">
                <a:solidFill>
                  <a:schemeClr val="accent4"/>
                </a:solidFill>
                <a:latin typeface="Arial" pitchFamily="18"/>
                <a:ea typeface="Lucida Sans Unicode" pitchFamily="2"/>
                <a:cs typeface="Mangal" pitchFamily="2"/>
              </a:rPr>
              <a:t>spectrometer</a:t>
            </a:r>
            <a:r>
              <a:rPr lang="de-DE" sz="1800" dirty="0">
                <a:solidFill>
                  <a:schemeClr val="accent4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Arial" pitchFamily="18"/>
                <a:ea typeface="Lucida Sans Unicode" pitchFamily="2"/>
                <a:cs typeface="Mangal" pitchFamily="2"/>
              </a:rPr>
              <a:t>commissioned</a:t>
            </a:r>
            <a:r>
              <a:rPr lang="de-DE" sz="1800" dirty="0">
                <a:solidFill>
                  <a:schemeClr val="accent4"/>
                </a:solidFill>
                <a:latin typeface="Arial" pitchFamily="18"/>
                <a:ea typeface="Lucida Sans Unicode" pitchFamily="2"/>
                <a:cs typeface="Mangal" pitchFamily="2"/>
              </a:rPr>
              <a:t> 2008-2012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Problems </a:t>
            </a:r>
            <a:r>
              <a:rPr lang="de-DE" sz="1800" dirty="0" err="1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of</a:t>
            </a:r>
            <a:r>
              <a:rPr lang="de-DE" sz="1800" dirty="0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detector</a:t>
            </a:r>
            <a:r>
              <a:rPr lang="de-DE" sz="1800" dirty="0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saturation</a:t>
            </a:r>
            <a:r>
              <a:rPr lang="de-DE" sz="1800" dirty="0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 &amp; </a:t>
            </a:r>
            <a:r>
              <a:rPr lang="de-DE" sz="1800" dirty="0" err="1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discharge-related</a:t>
            </a:r>
            <a:r>
              <a:rPr lang="de-DE" sz="1800" dirty="0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bg</a:t>
            </a:r>
            <a:r>
              <a:rPr lang="de-DE" sz="1800" dirty="0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7030A0"/>
                </a:solidFill>
                <a:latin typeface="Arial" pitchFamily="18"/>
                <a:ea typeface="Lucida Sans Unicode" pitchFamily="2"/>
                <a:cs typeface="Mangal" pitchFamily="2"/>
              </a:rPr>
              <a:t>solved</a:t>
            </a:r>
            <a:endParaRPr lang="de-DE" sz="1800" dirty="0">
              <a:solidFill>
                <a:srgbClr val="7030A0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Production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run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for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>
                <a:solidFill>
                  <a:srgbClr val="FF0000"/>
                </a:solidFill>
                <a:latin typeface="Symbol" pitchFamily="18" charset="2"/>
                <a:ea typeface="Lucida Sans Unicode" pitchFamily="2"/>
                <a:cs typeface="Mangal" pitchFamily="2"/>
              </a:rPr>
              <a:t>D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a/a ~ 1%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    </a:t>
            </a: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ongoing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at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the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ILL-Grenoble 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Final </a:t>
            </a:r>
            <a:r>
              <a:rPr lang="de-DE" sz="1800" dirty="0" err="1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goal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:  </a:t>
            </a:r>
            <a:r>
              <a:rPr lang="de-DE" sz="1800" dirty="0">
                <a:solidFill>
                  <a:srgbClr val="FF0000"/>
                </a:solidFill>
                <a:latin typeface="Symbol" pitchFamily="18" charset="2"/>
                <a:ea typeface="Lucida Sans Unicode" pitchFamily="2"/>
                <a:cs typeface="Mangal" pitchFamily="2"/>
              </a:rPr>
              <a:t>D</a:t>
            </a:r>
            <a:r>
              <a:rPr lang="de-DE" sz="1800" dirty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a/a ~ 0.3 % </a:t>
            </a:r>
          </a:p>
        </p:txBody>
      </p:sp>
      <p:pic>
        <p:nvPicPr>
          <p:cNvPr id="17419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1220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29"/>
          <p:cNvSpPr>
            <a:spLocks noChangeArrowheads="1"/>
          </p:cNvSpPr>
          <p:nvPr/>
        </p:nvSpPr>
        <p:spPr bwMode="auto">
          <a:xfrm>
            <a:off x="214313" y="4325938"/>
            <a:ext cx="3457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600" b="1">
                <a:latin typeface="Arial" charset="0"/>
              </a:rPr>
              <a:t>see also talk by H. Abele – SY001</a:t>
            </a:r>
            <a:endParaRPr lang="en-GB" sz="16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00013"/>
            <a:ext cx="9323388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F356F3-CCA0-401D-B833-CFE19A166BA5}" type="datetime1">
              <a:rPr lang="en-US" sz="1400" smtClean="0"/>
              <a:pPr eaLnBrk="1" hangingPunct="1"/>
              <a:t>6/3/2013</a:t>
            </a:fld>
            <a:endParaRPr lang="en-US" sz="1400" smtClean="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fld id="{1ECCDFEF-914A-4B9D-90A6-373FE1260766}" type="slidenum">
              <a:rPr lang="fr-FR" sz="1400" smtClean="0"/>
              <a:pPr algn="ctr" eaLnBrk="1" hangingPunct="1"/>
              <a:t>18</a:t>
            </a:fld>
            <a:endParaRPr lang="fr-FR" sz="140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400" smtClean="0"/>
              <a:t>N. Severijns,  CGS14 conference  -  Aug. 28 - Sept. 02, 2011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33375"/>
            <a:ext cx="2097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4437063"/>
            <a:ext cx="1763713" cy="18716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" name="Rounded Rectangle 7"/>
          <p:cNvSpPr/>
          <p:nvPr/>
        </p:nvSpPr>
        <p:spPr>
          <a:xfrm>
            <a:off x="4572000" y="4221163"/>
            <a:ext cx="4248150" cy="237648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38925"/>
            <a:ext cx="3162300" cy="222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83183" tIns="41591" rIns="83183" bIns="41591">
            <a:spAutoFit/>
          </a:bodyPr>
          <a:lstStyle/>
          <a:p>
            <a:pPr defTabSz="831850">
              <a:defRPr/>
            </a:pPr>
            <a:r>
              <a:rPr lang="en-US" sz="900" b="1" dirty="0">
                <a:latin typeface="Arial" charset="0"/>
              </a:rPr>
              <a:t>Nathal Severijns – INPC-2013, Florence, June 3-7, 2013</a:t>
            </a:r>
            <a:endParaRPr lang="en-GB" sz="900" b="1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95960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4211638" y="2060575"/>
          <a:ext cx="24479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1155700" imgH="241300" progId="Equation.DSMT4">
                  <p:embed/>
                </p:oleObj>
              </mc:Choice>
              <mc:Fallback>
                <p:oleObj name="Equation" r:id="rId4" imgW="11557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060575"/>
                        <a:ext cx="24479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64138" y="4321175"/>
            <a:ext cx="3962400" cy="608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83183" tIns="41591" rIns="83183" bIns="41591">
            <a:spAutoFit/>
          </a:bodyPr>
          <a:lstStyle/>
          <a:p>
            <a:pPr algn="ctr">
              <a:defRPr/>
            </a:pPr>
            <a:r>
              <a:rPr lang="nl-BE" sz="2000" b="1" dirty="0">
                <a:latin typeface="+mn-lt"/>
              </a:rPr>
              <a:t>a</a:t>
            </a:r>
            <a:r>
              <a:rPr lang="el-GR" sz="2000" b="1" baseline="-18000" dirty="0">
                <a:latin typeface="+mn-lt"/>
              </a:rPr>
              <a:t>βν</a:t>
            </a:r>
            <a:r>
              <a:rPr lang="el-GR" sz="2000" b="1" dirty="0">
                <a:latin typeface="+mn-lt"/>
              </a:rPr>
              <a:t> = −0.33</a:t>
            </a:r>
            <a:r>
              <a:rPr lang="en-US" sz="2000" b="1" dirty="0">
                <a:latin typeface="+mn-lt"/>
              </a:rPr>
              <a:t>07</a:t>
            </a:r>
            <a:r>
              <a:rPr lang="el-GR" sz="2000" b="1" dirty="0">
                <a:latin typeface="+mn-lt"/>
              </a:rPr>
              <a:t>(</a:t>
            </a:r>
            <a:r>
              <a:rPr lang="en-US" sz="2000" b="1" dirty="0">
                <a:latin typeface="+mn-lt"/>
              </a:rPr>
              <a:t>60</a:t>
            </a:r>
            <a:r>
              <a:rPr lang="el-GR" sz="2000" b="1" dirty="0">
                <a:latin typeface="+mn-lt"/>
              </a:rPr>
              <a:t>)</a:t>
            </a:r>
            <a:r>
              <a:rPr lang="nl-BE" sz="2000" b="1" baseline="-18000" dirty="0">
                <a:latin typeface="+mn-lt"/>
              </a:rPr>
              <a:t>stat</a:t>
            </a:r>
            <a:r>
              <a:rPr lang="nl-BE" sz="2000" b="1" dirty="0">
                <a:latin typeface="+mn-lt"/>
              </a:rPr>
              <a:t>(67)</a:t>
            </a:r>
            <a:r>
              <a:rPr lang="nl-BE" sz="2000" b="1" baseline="-18000" dirty="0" err="1">
                <a:latin typeface="+mn-lt"/>
              </a:rPr>
              <a:t>sys</a:t>
            </a:r>
            <a:endParaRPr lang="nl-BE" sz="2000" b="1" baseline="-18000" dirty="0">
              <a:latin typeface="+mn-lt"/>
            </a:endParaRPr>
          </a:p>
          <a:p>
            <a:pPr>
              <a:defRPr/>
            </a:pPr>
            <a:r>
              <a:rPr lang="fr-FR" sz="1400" b="1" dirty="0" err="1">
                <a:latin typeface="Arial" pitchFamily="34" charset="0"/>
                <a:cs typeface="Arial" pitchFamily="34" charset="0"/>
              </a:rPr>
              <a:t>G.Li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1400" b="1" dirty="0" err="1">
                <a:latin typeface="Arial" pitchFamily="34" charset="0"/>
                <a:cs typeface="Arial" pitchFamily="34" charset="0"/>
              </a:rPr>
              <a:t>G.Savard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 et al.,  PRL 110  (2013) 082502</a:t>
            </a:r>
            <a:endParaRPr lang="nl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b="1">
                <a:latin typeface="Arial" charset="0"/>
                <a:cs typeface="Arial" charset="0"/>
                <a:sym typeface="Symbol" pitchFamily="18" charset="2"/>
              </a:rPr>
              <a:t>--</a:t>
            </a:r>
            <a:r>
              <a:rPr lang="en-US" b="1">
                <a:latin typeface="Arial" charset="0"/>
                <a:cs typeface="Arial" charset="0"/>
              </a:rPr>
              <a:t> Correlation in Paul trapped 8Li Ions</a:t>
            </a:r>
          </a:p>
          <a:p>
            <a:pPr algn="ctr" eaLnBrk="1" hangingPunct="1"/>
            <a:r>
              <a:rPr lang="en-US" sz="1800" b="1">
                <a:latin typeface="Arial" charset="0"/>
              </a:rPr>
              <a:t>G. Savard et al.   (ANL, Mc. Gill, LLNL, Univ. Chicago, …  )</a:t>
            </a:r>
            <a:endParaRPr lang="en-US" sz="1800" b="1">
              <a:latin typeface="Arial" charset="0"/>
              <a:cs typeface="Arial" charset="0"/>
            </a:endParaRP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900" b="1">
                <a:latin typeface="Arial" charset="0"/>
                <a:cs typeface="Arial" charset="0"/>
              </a:rPr>
              <a:t>Context and motivation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8600" y="692150"/>
            <a:ext cx="89154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/>
          <a:p>
            <a:r>
              <a:rPr lang="en-US" sz="2200">
                <a:latin typeface="Arial" charset="0"/>
                <a:cs typeface="Arial" charset="0"/>
              </a:rPr>
              <a:t>	    Evidence for </a:t>
            </a:r>
            <a:r>
              <a:rPr lang="en-US" sz="2200">
                <a:solidFill>
                  <a:srgbClr val="0000FF"/>
                </a:solidFill>
                <a:latin typeface="Arial" charset="0"/>
                <a:cs typeface="Arial" charset="0"/>
              </a:rPr>
              <a:t>”new physics” </a:t>
            </a:r>
            <a:r>
              <a:rPr lang="en-US" sz="2200">
                <a:latin typeface="Arial" charset="0"/>
                <a:cs typeface="Arial" charset="0"/>
              </a:rPr>
              <a:t>can show up both at the </a:t>
            </a:r>
          </a:p>
          <a:p>
            <a:r>
              <a:rPr lang="en-US" sz="2000">
                <a:latin typeface="Arial" charset="0"/>
                <a:cs typeface="Arial" charset="0"/>
              </a:rPr>
              <a:t>	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high energy frontier </a:t>
            </a:r>
            <a:r>
              <a:rPr lang="en-US" sz="2000">
                <a:latin typeface="Arial" charset="0"/>
                <a:cs typeface="Arial" charset="0"/>
              </a:rPr>
              <a:t>			 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high precision frontier </a:t>
            </a:r>
          </a:p>
          <a:p>
            <a:r>
              <a:rPr lang="en-US" sz="1500">
                <a:latin typeface="Arial" charset="0"/>
                <a:cs typeface="Arial" charset="0"/>
              </a:rPr>
              <a:t> (direct production of new particles – e.g. LHC) 	             (indirect search for small deviations) </a:t>
            </a:r>
            <a:endParaRPr lang="en-US" sz="1500" b="1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388" y="6021388"/>
            <a:ext cx="85867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New effects are actually being looked for </a:t>
            </a: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everywhere where improvements in experimental sensitivities are possible</a:t>
            </a:r>
            <a:r>
              <a:rPr lang="en-US" sz="2000">
                <a:latin typeface="Arial" charset="0"/>
                <a:cs typeface="Arial" charset="0"/>
              </a:rPr>
              <a:t> (atoms, </a:t>
            </a:r>
            <a:r>
              <a:rPr lang="en-US" sz="2000" b="1">
                <a:solidFill>
                  <a:srgbClr val="0033CC"/>
                </a:solidFill>
                <a:latin typeface="Arial" charset="0"/>
                <a:cs typeface="Arial" charset="0"/>
              </a:rPr>
              <a:t>nuclei</a:t>
            </a:r>
            <a:r>
              <a:rPr lang="en-US" sz="2000">
                <a:latin typeface="Arial" charset="0"/>
                <a:cs typeface="Arial" charset="0"/>
              </a:rPr>
              <a:t>, particles).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2930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140200" y="2924175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6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</a:t>
            </a:r>
            <a:endParaRPr lang="en-GB" sz="60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2957512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D:\My Documents\LectureNotes\Deeltjesfysica\Afbeeldingen\LHC_h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2288"/>
            <a:ext cx="31623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811588"/>
            <a:ext cx="36464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900" b="1">
                <a:latin typeface="Arial" charset="0"/>
                <a:cs typeface="Arial" charset="0"/>
              </a:rPr>
              <a:t>Constraints on tensor type weak couplings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pic>
        <p:nvPicPr>
          <p:cNvPr id="2150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981075"/>
            <a:ext cx="5327651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2"/>
          <p:cNvSpPr>
            <a:spLocks noChangeArrowheads="1"/>
          </p:cNvSpPr>
          <p:nvPr/>
        </p:nvSpPr>
        <p:spPr bwMode="auto">
          <a:xfrm>
            <a:off x="768350" y="2525713"/>
            <a:ext cx="107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 baseline="30000">
                <a:solidFill>
                  <a:srgbClr val="FF0000"/>
                </a:solidFill>
                <a:latin typeface="Arial" charset="0"/>
              </a:rPr>
              <a:t>60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Co)</a:t>
            </a:r>
            <a:endParaRPr lang="en-US" sz="2000"/>
          </a:p>
        </p:txBody>
      </p:sp>
      <p:sp>
        <p:nvSpPr>
          <p:cNvPr id="21509" name="Rectangle 33"/>
          <p:cNvSpPr>
            <a:spLocks noChangeArrowheads="1"/>
          </p:cNvSpPr>
          <p:nvPr/>
        </p:nvSpPr>
        <p:spPr bwMode="auto">
          <a:xfrm>
            <a:off x="1841500" y="1527175"/>
            <a:ext cx="107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 baseline="30000">
                <a:solidFill>
                  <a:srgbClr val="FF0000"/>
                </a:solidFill>
                <a:latin typeface="Arial" charset="0"/>
              </a:rPr>
              <a:t>67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Cu)</a:t>
            </a:r>
            <a:endParaRPr lang="en-US" sz="2000"/>
          </a:p>
        </p:txBody>
      </p:sp>
      <p:sp>
        <p:nvSpPr>
          <p:cNvPr id="21510" name="Rectangle 34"/>
          <p:cNvSpPr>
            <a:spLocks noChangeArrowheads="1"/>
          </p:cNvSpPr>
          <p:nvPr/>
        </p:nvSpPr>
        <p:spPr bwMode="auto">
          <a:xfrm>
            <a:off x="1381125" y="4983163"/>
            <a:ext cx="920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 baseline="30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He)</a:t>
            </a:r>
            <a:endParaRPr lang="en-US" sz="2000"/>
          </a:p>
        </p:txBody>
      </p:sp>
      <p:sp>
        <p:nvSpPr>
          <p:cNvPr id="21511" name="Rectangle 35"/>
          <p:cNvSpPr>
            <a:spLocks noChangeArrowheads="1"/>
          </p:cNvSpPr>
          <p:nvPr/>
        </p:nvSpPr>
        <p:spPr bwMode="auto">
          <a:xfrm>
            <a:off x="3752850" y="2725738"/>
            <a:ext cx="1282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--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 baseline="30000">
                <a:solidFill>
                  <a:srgbClr val="FF0000"/>
                </a:solidFill>
                <a:latin typeface="Arial" charset="0"/>
              </a:rPr>
              <a:t>8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Li)</a:t>
            </a:r>
            <a:endParaRPr lang="en-US" sz="200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435600" y="1898650"/>
            <a:ext cx="3568700" cy="328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600" b="1" baseline="3000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He)</a:t>
            </a:r>
            <a:endParaRPr lang="en-US" sz="1600"/>
          </a:p>
          <a:p>
            <a:pPr eaLnBrk="1" hangingPunct="1"/>
            <a:r>
              <a:rPr lang="en-US" sz="1600" b="1">
                <a:latin typeface="Arial" charset="0"/>
              </a:rPr>
              <a:t>Johnston et al., PR 132 (1063) 1149</a:t>
            </a:r>
          </a:p>
          <a:p>
            <a:pPr eaLnBrk="1" hangingPunct="1"/>
            <a:r>
              <a:rPr lang="en-US" sz="1600" b="1">
                <a:latin typeface="Arial" charset="0"/>
              </a:rPr>
              <a:t> </a:t>
            </a:r>
          </a:p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600" b="1" baseline="30000">
                <a:solidFill>
                  <a:srgbClr val="FF0000"/>
                </a:solidFill>
                <a:latin typeface="Arial" charset="0"/>
              </a:rPr>
              <a:t>60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Co)</a:t>
            </a:r>
            <a:endParaRPr lang="en-US" sz="1600"/>
          </a:p>
          <a:p>
            <a:pPr eaLnBrk="1" hangingPunct="1"/>
            <a:r>
              <a:rPr lang="en-US" sz="1600" b="1">
                <a:latin typeface="Arial" charset="0"/>
              </a:rPr>
              <a:t>F. Wauters, N.S. et al., </a:t>
            </a:r>
          </a:p>
          <a:p>
            <a:pPr eaLnBrk="1" hangingPunct="1"/>
            <a:r>
              <a:rPr lang="en-US" sz="1600" b="1">
                <a:latin typeface="Arial" charset="0"/>
              </a:rPr>
              <a:t>	PR C 82 (2010) 055502</a:t>
            </a:r>
          </a:p>
          <a:p>
            <a:pPr eaLnBrk="1" hangingPunct="1"/>
            <a:endParaRPr lang="en-US" sz="1600" b="1" i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--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600" b="1" baseline="30000">
                <a:solidFill>
                  <a:srgbClr val="FF0000"/>
                </a:solidFill>
                <a:latin typeface="Arial" charset="0"/>
              </a:rPr>
              <a:t>8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Li)</a:t>
            </a:r>
            <a:endParaRPr lang="en-US" sz="1600"/>
          </a:p>
          <a:p>
            <a:pPr eaLnBrk="1" hangingPunct="1"/>
            <a:r>
              <a:rPr lang="fr-FR" sz="1600" b="1">
                <a:latin typeface="Arial" charset="0"/>
                <a:cs typeface="Arial" charset="0"/>
              </a:rPr>
              <a:t>G.Li, G.Savard et al.,  </a:t>
            </a:r>
          </a:p>
          <a:p>
            <a:pPr eaLnBrk="1" hangingPunct="1"/>
            <a:r>
              <a:rPr lang="fr-FR" sz="1600" b="1">
                <a:latin typeface="Arial" charset="0"/>
                <a:cs typeface="Arial" charset="0"/>
              </a:rPr>
              <a:t>	PRL 110  (2013) 082502</a:t>
            </a:r>
            <a:endParaRPr lang="nl-BE" sz="1600" b="1">
              <a:latin typeface="Arial" charset="0"/>
              <a:cs typeface="Arial" charset="0"/>
            </a:endParaRPr>
          </a:p>
          <a:p>
            <a:pPr eaLnBrk="1" hangingPunct="1"/>
            <a:endParaRPr lang="en-US" sz="1600" b="1" i="1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US" sz="1600" b="1" i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600" b="1" baseline="30000">
                <a:solidFill>
                  <a:srgbClr val="FF0000"/>
                </a:solidFill>
                <a:latin typeface="Arial" charset="0"/>
              </a:rPr>
              <a:t>67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Cu)</a:t>
            </a:r>
            <a:endParaRPr lang="en-US" sz="1600"/>
          </a:p>
          <a:p>
            <a:pPr eaLnBrk="1" hangingPunct="1"/>
            <a:r>
              <a:rPr lang="en-US" sz="1600" b="1">
                <a:latin typeface="Arial" charset="0"/>
              </a:rPr>
              <a:t>G. Soti, N.S.  et al., submitted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495925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11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b="1">
                <a:latin typeface="Arial" charset="0"/>
                <a:cs typeface="Arial" charset="0"/>
              </a:rPr>
              <a:t>miniBETA spectrometer for </a:t>
            </a:r>
            <a:r>
              <a:rPr lang="en-US" b="1">
                <a:latin typeface="Arial" charset="0"/>
                <a:cs typeface="Arial" charset="0"/>
                <a:sym typeface="Symbol" pitchFamily="18" charset="2"/>
              </a:rPr>
              <a:t> </a:t>
            </a:r>
            <a:r>
              <a:rPr lang="en-US" b="1">
                <a:latin typeface="Arial" charset="0"/>
                <a:cs typeface="Arial" charset="0"/>
              </a:rPr>
              <a:t>spectrum shape measurements</a:t>
            </a:r>
          </a:p>
          <a:p>
            <a:pPr algn="ctr" eaLnBrk="1" hangingPunct="1"/>
            <a:endParaRPr lang="en-US" sz="11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250950"/>
            <a:ext cx="4949826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5067300" y="1276350"/>
            <a:ext cx="41354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1.  low  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-</a:t>
            </a:r>
            <a:r>
              <a:rPr lang="nl-BE" sz="20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endpoint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nl-BE" sz="20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energies</a:t>
            </a:r>
            <a:endParaRPr lang="nl-BE" sz="20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>
              <a:defRPr/>
            </a:pPr>
            <a:r>
              <a:rPr lang="nl-BE" sz="20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     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( </a:t>
            </a:r>
            <a:r>
              <a:rPr lang="nl-BE" sz="20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32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P, </a:t>
            </a:r>
            <a:r>
              <a:rPr lang="nl-BE" sz="20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45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Ca, … ) :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scalar / tensor type</a:t>
            </a:r>
          </a:p>
          <a:p>
            <a:pPr algn="ctr">
              <a:spcBef>
                <a:spcPts val="4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weak interactions</a:t>
            </a:r>
          </a:p>
          <a:p>
            <a:pPr algn="ctr">
              <a:defRPr/>
            </a:pPr>
            <a:endParaRPr lang="en-US" sz="18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2.  high  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-</a:t>
            </a:r>
            <a:r>
              <a:rPr lang="nl-BE" sz="20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endpoint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nl-BE" sz="20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energies</a:t>
            </a:r>
            <a:endParaRPr lang="nl-BE" sz="20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>
              <a:defRPr/>
            </a:pPr>
            <a:r>
              <a:rPr lang="nl-BE" sz="20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     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nl-BE" sz="20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68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Cu, </a:t>
            </a:r>
            <a:r>
              <a:rPr lang="nl-BE" sz="2000" b="1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114</a:t>
            </a: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In, … ) :</a:t>
            </a:r>
          </a:p>
          <a:p>
            <a:pPr marL="285750" indent="-285750" algn="ctr">
              <a:spcBef>
                <a:spcPts val="1000"/>
              </a:spcBef>
              <a:buFont typeface="Wingdings" pitchFamily="2" charset="2"/>
              <a:buChar char="à"/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weak magnetism induced term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(most important recoil term)</a:t>
            </a:r>
          </a:p>
          <a:p>
            <a:pPr algn="ctr">
              <a:spcBef>
                <a:spcPts val="1000"/>
              </a:spcBef>
              <a:defRPr/>
            </a:pPr>
            <a:endParaRPr lang="en-US" sz="800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spcBef>
                <a:spcPts val="1000"/>
              </a:spcBef>
              <a:defRPr/>
            </a:pPr>
            <a:r>
              <a:rPr lang="nl-BE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3.  </a:t>
            </a:r>
            <a:r>
              <a:rPr lang="nl-BE" sz="19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improve</a:t>
            </a:r>
            <a:r>
              <a:rPr lang="nl-BE" sz="19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nl-BE" sz="19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current</a:t>
            </a:r>
            <a:r>
              <a:rPr lang="nl-BE" sz="19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nl-BE" sz="19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knowledge</a:t>
            </a:r>
            <a:r>
              <a:rPr lang="nl-BE" sz="19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  <a:p>
            <a:pPr algn="ctr">
              <a:spcBef>
                <a:spcPts val="1000"/>
              </a:spcBef>
              <a:defRPr/>
            </a:pPr>
            <a:r>
              <a:rPr lang="nl-BE" sz="1900" b="1" dirty="0">
                <a:latin typeface="Arial" pitchFamily="34" charset="0"/>
                <a:cs typeface="Arial" pitchFamily="34" charset="0"/>
                <a:sym typeface="Symbol" pitchFamily="18" charset="2"/>
              </a:rPr>
              <a:t>on </a:t>
            </a:r>
            <a:r>
              <a:rPr lang="nl-BE" sz="19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electron</a:t>
            </a:r>
            <a:r>
              <a:rPr lang="nl-BE" sz="1900" b="1" dirty="0">
                <a:latin typeface="Arial" pitchFamily="34" charset="0"/>
                <a:cs typeface="Arial" pitchFamily="34" charset="0"/>
                <a:sym typeface="Symbol" pitchFamily="18" charset="2"/>
              </a:rPr>
              <a:t> scattering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improve precision of Geant4</a:t>
            </a:r>
            <a:endParaRPr lang="nl-BE" sz="18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nl-BE" sz="1800" dirty="0"/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323850" y="911225"/>
            <a:ext cx="33051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cs typeface="Arial" charset="0"/>
                <a:sym typeface="Wingdings" pitchFamily="2" charset="2"/>
              </a:rPr>
              <a:t>Univ. Leuven – Univ. Krakow</a:t>
            </a:r>
            <a:endParaRPr lang="en-US" sz="18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569436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cs typeface="Arial" charset="0"/>
                <a:sym typeface="Wingdings" pitchFamily="2" charset="2"/>
              </a:rPr>
              <a:t>multi-wire drift chamber</a:t>
            </a:r>
            <a:endParaRPr lang="en-US" sz="180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952750" y="5694363"/>
            <a:ext cx="135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cs typeface="Arial" charset="0"/>
                <a:sym typeface="Wingdings" pitchFamily="2" charset="2"/>
              </a:rPr>
              <a:t>scintillator</a:t>
            </a:r>
            <a:endParaRPr lang="en-US" sz="180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059113" y="4724400"/>
            <a:ext cx="360362" cy="96996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3238" y="4076700"/>
            <a:ext cx="828675" cy="163036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5495925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41375"/>
            <a:ext cx="4333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7163" y="5276850"/>
            <a:ext cx="43608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b="1">
                <a:latin typeface="Arial" charset="0"/>
                <a:cs typeface="Arial" charset="0"/>
              </a:rPr>
              <a:t>N. Naviliat-Cuncic and M. Gonzalez-Alonso</a:t>
            </a:r>
          </a:p>
          <a:p>
            <a:pPr algn="ctr" eaLnBrk="1" hangingPunct="1"/>
            <a:r>
              <a:rPr lang="en-US" sz="1600" b="1">
                <a:latin typeface="Arial" charset="0"/>
                <a:cs typeface="Arial" charset="0"/>
              </a:rPr>
              <a:t>Annalen der Physik (2013) in print.</a:t>
            </a:r>
          </a:p>
          <a:p>
            <a:pPr algn="ctr" eaLnBrk="1" hangingPunct="1"/>
            <a:endParaRPr lang="en-US" sz="8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600" b="1">
                <a:latin typeface="Arial" charset="0"/>
                <a:cs typeface="Arial" charset="0"/>
              </a:rPr>
              <a:t>V. Cirigliano, et al., </a:t>
            </a:r>
          </a:p>
          <a:p>
            <a:pPr algn="ctr" eaLnBrk="1" hangingPunct="1"/>
            <a:r>
              <a:rPr lang="en-US" sz="1600" b="1">
                <a:latin typeface="Arial" charset="0"/>
                <a:cs typeface="Arial" charset="0"/>
              </a:rPr>
              <a:t>J. High. Energ. Phys. 1302 (2013) 046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92163"/>
            <a:ext cx="4257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11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2200" b="1">
                <a:latin typeface="Arial" charset="0"/>
                <a:cs typeface="Arial" charset="0"/>
              </a:rPr>
              <a:t>Precision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sz="2200" b="1">
                <a:latin typeface="Arial" charset="0"/>
                <a:cs typeface="Arial" charset="0"/>
              </a:rPr>
              <a:t>measurements in nuclear/neutron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sz="2200" b="1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US" sz="2200" b="1">
                <a:latin typeface="Arial" charset="0"/>
                <a:cs typeface="Arial" charset="0"/>
              </a:rPr>
              <a:t> decay in the LHC era</a:t>
            </a:r>
          </a:p>
          <a:p>
            <a:pPr algn="ctr" eaLnBrk="1" hangingPunct="1"/>
            <a:endParaRPr lang="en-US" sz="11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187450" y="3429000"/>
            <a:ext cx="982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90 % CL</a:t>
            </a:r>
            <a:endParaRPr lang="en-US" sz="1600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651500" y="3581400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90 % CL</a:t>
            </a:r>
            <a:endParaRPr lang="en-US" sz="1600"/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153988" y="4699000"/>
            <a:ext cx="450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nuclear and neutron decay, pion decay 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133975" y="4718050"/>
            <a:ext cx="3886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limits on scalar/tensor couplings</a:t>
            </a:r>
          </a:p>
          <a:p>
            <a:pPr eaLnBrk="1" hangingPunct="1"/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obtained by CMS collaboration in</a:t>
            </a:r>
          </a:p>
          <a:p>
            <a:pPr eaLnBrk="1" hangingPunct="1"/>
            <a:r>
              <a:rPr lang="en-US" sz="1800" b="1" i="1">
                <a:solidFill>
                  <a:srgbClr val="0033CC"/>
                </a:solidFill>
                <a:latin typeface="Arial" charset="0"/>
                <a:cs typeface="Arial" charset="0"/>
              </a:rPr>
              <a:t>pp</a:t>
            </a:r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1800" b="1" i="1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e</a:t>
            </a:r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+ MET + </a:t>
            </a:r>
            <a:r>
              <a:rPr lang="en-US" sz="1800" b="1" i="1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X</a:t>
            </a:r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channel</a:t>
            </a:r>
          </a:p>
          <a:p>
            <a:pPr eaLnBrk="1" hangingPunct="1">
              <a:spcBef>
                <a:spcPts val="600"/>
              </a:spcBef>
            </a:pPr>
            <a:r>
              <a:rPr lang="en-US" sz="1600" b="1">
                <a:latin typeface="Arial" charset="0"/>
                <a:cs typeface="Arial" charset="0"/>
              </a:rPr>
              <a:t>S. Chatrchyan et al. (CMS Collab.) </a:t>
            </a:r>
          </a:p>
          <a:p>
            <a:pPr eaLnBrk="1" hangingPunct="1"/>
            <a:r>
              <a:rPr lang="en-US" sz="1600" b="1">
                <a:latin typeface="Arial" charset="0"/>
                <a:cs typeface="Arial" charset="0"/>
              </a:rPr>
              <a:t>J. High. Energ. Phys. 1208 (2012) 023;</a:t>
            </a:r>
          </a:p>
          <a:p>
            <a:pPr eaLnBrk="1" hangingPunct="1"/>
            <a:r>
              <a:rPr lang="en-US" sz="1400" b="1">
                <a:latin typeface="Arial" charset="0"/>
                <a:cs typeface="Arial" charset="0"/>
              </a:rPr>
              <a:t>CERN Rep. nr. CMS-PAS-EXO-12-060 (2013)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5495925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289175" y="1397000"/>
            <a:ext cx="166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41300" y="1152525"/>
            <a:ext cx="8647113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/>
          <a:p>
            <a:r>
              <a:rPr lang="nl-BE" sz="1800">
                <a:latin typeface="Arial" charset="0"/>
                <a:cs typeface="Arial" charset="0"/>
              </a:rPr>
              <a:t>Recent and </a:t>
            </a:r>
            <a:r>
              <a:rPr lang="nl-BE" sz="1800">
                <a:latin typeface="Arial" charset="0"/>
                <a:cs typeface="Arial" charset="0"/>
                <a:sym typeface="Symbol" pitchFamily="18" charset="2"/>
              </a:rPr>
              <a:t>ongoing/planned</a:t>
            </a:r>
            <a:r>
              <a:rPr lang="nl-BE" sz="1800">
                <a:latin typeface="Arial" charset="0"/>
                <a:cs typeface="Arial" charset="0"/>
              </a:rPr>
              <a:t> </a:t>
            </a:r>
            <a:r>
              <a:rPr lang="nl-BE" sz="1800" b="1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-  correlation </a:t>
            </a:r>
            <a:r>
              <a:rPr lang="nl-BE" sz="1800" b="1">
                <a:solidFill>
                  <a:srgbClr val="0033CC"/>
                </a:solidFill>
                <a:latin typeface="Arial" charset="0"/>
                <a:cs typeface="Arial" charset="0"/>
              </a:rPr>
              <a:t>measurements </a:t>
            </a:r>
            <a:endParaRPr lang="nl-BE" sz="1800" b="1">
              <a:solidFill>
                <a:srgbClr val="0033CC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>
              <a:spcAft>
                <a:spcPts val="550"/>
              </a:spcAft>
            </a:pPr>
            <a:r>
              <a:rPr lang="nl-BE" sz="1800">
                <a:latin typeface="Arial" charset="0"/>
                <a:cs typeface="Arial" charset="0"/>
                <a:sym typeface="Symbol" pitchFamily="18" charset="2"/>
              </a:rPr>
              <a:t>in</a:t>
            </a:r>
            <a:r>
              <a:rPr lang="nl-BE" sz="1800" b="1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nl-BE" sz="1800">
                <a:latin typeface="Arial" charset="0"/>
                <a:cs typeface="Arial" charset="0"/>
                <a:sym typeface="Symbol" pitchFamily="18" charset="2"/>
              </a:rPr>
              <a:t>nuclear  decays and neutron decay  </a:t>
            </a:r>
            <a:r>
              <a:rPr lang="nl-BE" sz="1800"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nl-BE" sz="1800">
                <a:latin typeface="Arial" charset="0"/>
                <a:cs typeface="Arial" charset="0"/>
                <a:sym typeface="Symbol" pitchFamily="18" charset="2"/>
              </a:rPr>
              <a:t>improved limits on </a:t>
            </a:r>
            <a:r>
              <a:rPr lang="nl-BE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scalar and tensor </a:t>
            </a:r>
            <a:r>
              <a:rPr lang="nl-BE" sz="1800">
                <a:latin typeface="Arial" charset="0"/>
                <a:cs typeface="Arial" charset="0"/>
                <a:sym typeface="Symbol" pitchFamily="18" charset="2"/>
              </a:rPr>
              <a:t>charged weak currents;</a:t>
            </a:r>
          </a:p>
          <a:p>
            <a:pPr>
              <a:spcBef>
                <a:spcPts val="600"/>
              </a:spcBef>
              <a:spcAft>
                <a:spcPts val="550"/>
              </a:spcAft>
            </a:pPr>
            <a:endParaRPr lang="en-US" sz="400">
              <a:latin typeface="Arial" charset="0"/>
              <a:cs typeface="Arial" charset="0"/>
            </a:endParaRPr>
          </a:p>
          <a:p>
            <a:pPr>
              <a:spcAft>
                <a:spcPts val="550"/>
              </a:spcAft>
            </a:pPr>
            <a:r>
              <a:rPr lang="en-US" sz="1800">
                <a:latin typeface="Arial" charset="0"/>
                <a:cs typeface="Arial" charset="0"/>
              </a:rPr>
              <a:t>Combination of </a:t>
            </a:r>
            <a:r>
              <a:rPr lang="nl-BE" sz="1800" b="1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correlation </a:t>
            </a:r>
            <a:r>
              <a:rPr lang="nl-BE" sz="1800" b="1">
                <a:solidFill>
                  <a:srgbClr val="0033CC"/>
                </a:solidFill>
                <a:latin typeface="Arial" charset="0"/>
                <a:cs typeface="Arial" charset="0"/>
              </a:rPr>
              <a:t>measurements </a:t>
            </a:r>
            <a:r>
              <a:rPr lang="en-US" sz="1800">
                <a:latin typeface="Arial" charset="0"/>
                <a:cs typeface="Arial" charset="0"/>
              </a:rPr>
              <a:t>and </a:t>
            </a:r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Ft-values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>
                <a:latin typeface="Arial" charset="0"/>
                <a:cs typeface="Arial" charset="0"/>
              </a:rPr>
              <a:t>of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mirror </a:t>
            </a:r>
            <a:r>
              <a:rPr lang="nl-BE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transitions </a:t>
            </a:r>
            <a:r>
              <a:rPr lang="en-US" sz="1800">
                <a:latin typeface="Arial" charset="0"/>
                <a:cs typeface="Arial" charset="0"/>
              </a:rPr>
              <a:t>can contribute to further improving the precision of the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en-US" sz="1800" b="1" baseline="-20000">
                <a:solidFill>
                  <a:srgbClr val="FF0000"/>
                </a:solidFill>
                <a:latin typeface="Arial" charset="0"/>
                <a:cs typeface="Arial" charset="0"/>
              </a:rPr>
              <a:t>ud</a:t>
            </a:r>
            <a:r>
              <a:rPr lang="en-US" sz="1800">
                <a:latin typeface="Arial" charset="0"/>
                <a:cs typeface="Arial" charset="0"/>
              </a:rPr>
              <a:t> quark mixing matrix element;</a:t>
            </a:r>
            <a:endParaRPr lang="nl-BE" sz="1800">
              <a:latin typeface="Arial" charset="0"/>
              <a:cs typeface="Arial" charset="0"/>
            </a:endParaRPr>
          </a:p>
          <a:p>
            <a:pPr>
              <a:spcAft>
                <a:spcPts val="550"/>
              </a:spcAft>
            </a:pPr>
            <a:endParaRPr lang="en-US" sz="400">
              <a:latin typeface="Arial" charset="0"/>
              <a:cs typeface="Arial" charset="0"/>
              <a:sym typeface="Symbol" pitchFamily="18" charset="2"/>
            </a:endParaRPr>
          </a:p>
          <a:p>
            <a:pPr>
              <a:spcAft>
                <a:spcPts val="550"/>
              </a:spcAft>
            </a:pPr>
            <a:r>
              <a:rPr lang="en-US" sz="1800">
                <a:latin typeface="Arial" charset="0"/>
                <a:cs typeface="Arial" charset="0"/>
                <a:sym typeface="Symbol" pitchFamily="18" charset="2"/>
              </a:rPr>
              <a:t>Searches for new physics at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low energies remain competitive </a:t>
            </a:r>
            <a:r>
              <a:rPr lang="en-US" sz="1800">
                <a:latin typeface="Arial" charset="0"/>
                <a:cs typeface="Arial" charset="0"/>
                <a:sym typeface="Symbol" pitchFamily="18" charset="2"/>
              </a:rPr>
              <a:t>with direct searches at LHC when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concentrating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on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Fierz term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and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en-US" sz="1800" b="1" baseline="-20000">
                <a:solidFill>
                  <a:srgbClr val="FF0000"/>
                </a:solidFill>
                <a:latin typeface="Arial" charset="0"/>
                <a:cs typeface="Arial" charset="0"/>
              </a:rPr>
              <a:t>ud</a:t>
            </a:r>
            <a:r>
              <a:rPr lang="en-US" sz="1800"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>
              <a:spcAft>
                <a:spcPts val="550"/>
              </a:spcAft>
            </a:pPr>
            <a:endParaRPr lang="en-US" sz="400">
              <a:latin typeface="Arial" charset="0"/>
              <a:cs typeface="Arial" charset="0"/>
              <a:sym typeface="Symbol" pitchFamily="18" charset="2"/>
            </a:endParaRPr>
          </a:p>
          <a:p>
            <a:pPr>
              <a:spcAft>
                <a:spcPts val="550"/>
              </a:spcAft>
            </a:pPr>
            <a:endParaRPr lang="en-US" sz="400">
              <a:latin typeface="Arial" charset="0"/>
              <a:cs typeface="Arial" charset="0"/>
              <a:sym typeface="Symbol" pitchFamily="18" charset="2"/>
            </a:endParaRPr>
          </a:p>
          <a:p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Many experiments ongoing </a:t>
            </a:r>
            <a:r>
              <a:rPr lang="en-US" sz="1800">
                <a:latin typeface="Arial" charset="0"/>
                <a:cs typeface="Arial" charset="0"/>
                <a:sym typeface="Symbol" pitchFamily="18" charset="2"/>
              </a:rPr>
              <a:t>using very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different methods</a:t>
            </a:r>
          </a:p>
          <a:p>
            <a:pPr>
              <a:spcAft>
                <a:spcPts val="550"/>
              </a:spcAft>
            </a:pPr>
            <a:r>
              <a:rPr lang="en-US" sz="1800"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  different systematics and cross-check on values obtained </a:t>
            </a:r>
            <a:endParaRPr lang="en-US" sz="1800">
              <a:latin typeface="Arial" charset="0"/>
              <a:cs typeface="Arial" charset="0"/>
              <a:sym typeface="Symbol" pitchFamily="18" charset="2"/>
            </a:endParaRPr>
          </a:p>
          <a:p>
            <a:pPr>
              <a:spcAft>
                <a:spcPts val="550"/>
              </a:spcAft>
            </a:pPr>
            <a:endParaRPr lang="en-US" sz="1800" b="1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spcAft>
                <a:spcPts val="550"/>
              </a:spcAft>
            </a:pPr>
            <a:r>
              <a:rPr lang="en-US" sz="1800" b="1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	   many new results to be expected in the coming years</a:t>
            </a:r>
            <a:endParaRPr lang="nl-BE" sz="180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endParaRPr lang="en-GB" sz="400" b="1">
              <a:solidFill>
                <a:srgbClr val="0000FF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algn="ctr" eaLnBrk="1" hangingPunct="1"/>
            <a:r>
              <a:rPr lang="en-GB" sz="2900" b="1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Summary</a:t>
            </a:r>
          </a:p>
          <a:p>
            <a:pPr algn="ctr" eaLnBrk="1" hangingPunct="1"/>
            <a:endParaRPr lang="en-GB" sz="1100" b="1">
              <a:solidFill>
                <a:srgbClr val="0000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95925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35100" y="2133600"/>
            <a:ext cx="7534275" cy="4503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12875" y="838200"/>
            <a:ext cx="4438650" cy="1233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65113" y="153988"/>
            <a:ext cx="4219575" cy="60801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74549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u="sng">
                <a:latin typeface="Arial" charset="0"/>
              </a:rPr>
              <a:t>the  </a:t>
            </a:r>
            <a:r>
              <a:rPr lang="en-US" sz="1600" b="1" u="sng">
                <a:solidFill>
                  <a:srgbClr val="0000FF"/>
                </a:solidFill>
                <a:latin typeface="Arial" charset="0"/>
              </a:rPr>
              <a:t>Standard Model</a:t>
            </a:r>
            <a:r>
              <a:rPr lang="en-US" sz="1600" b="1" u="sng">
                <a:latin typeface="Arial" charset="0"/>
              </a:rPr>
              <a:t>  and  </a:t>
            </a:r>
            <a:r>
              <a:rPr lang="en-US" sz="1600" b="1" u="sng">
                <a:solidFill>
                  <a:srgbClr val="FF3300"/>
                </a:solidFill>
                <a:latin typeface="Arial" charset="0"/>
              </a:rPr>
              <a:t>beyond:</a:t>
            </a:r>
          </a:p>
          <a:p>
            <a:pPr eaLnBrk="1" hangingPunct="1"/>
            <a:endParaRPr lang="en-US" sz="1600" b="1" u="sng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0000FF"/>
                </a:solidFill>
              </a:rPr>
              <a:t>	 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V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=  1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1200" b="1">
                <a:latin typeface="Arial" charset="0"/>
              </a:rPr>
              <a:t>(CVC)</a:t>
            </a:r>
            <a:endParaRPr lang="en-US" sz="1200" b="1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	 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A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=  -1.27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200" b="1">
                <a:latin typeface="Arial" charset="0"/>
              </a:rPr>
              <a:t>( g</a:t>
            </a:r>
            <a:r>
              <a:rPr lang="en-US" sz="1200" b="1" baseline="-12000">
                <a:latin typeface="Arial" charset="0"/>
              </a:rPr>
              <a:t>A</a:t>
            </a:r>
            <a:r>
              <a:rPr lang="en-US" sz="1200" b="1">
                <a:latin typeface="Arial" charset="0"/>
              </a:rPr>
              <a:t>/g</a:t>
            </a:r>
            <a:r>
              <a:rPr lang="en-US" sz="1200" b="1" baseline="-12000">
                <a:latin typeface="Arial" charset="0"/>
              </a:rPr>
              <a:t>V</a:t>
            </a:r>
            <a:r>
              <a:rPr lang="en-US" sz="1200" b="1">
                <a:latin typeface="Arial" charset="0"/>
              </a:rPr>
              <a:t> = -1.2699(7) from n-decay )</a:t>
            </a:r>
            <a:endParaRPr lang="en-US" sz="1200" b="1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	 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V</a:t>
            </a:r>
            <a:r>
              <a:rPr lang="en-US" sz="1600" b="1" baseline="3000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=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V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  &amp;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600" b="1" baseline="3000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=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1800" b="1" baseline="-2500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1200" b="1">
                <a:latin typeface="Arial" charset="0"/>
              </a:rPr>
              <a:t>(maximal P-violation)</a:t>
            </a:r>
            <a:endParaRPr lang="en-US" sz="1200" b="1" baseline="-250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1800" b="1" baseline="-250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800" b="1">
                <a:solidFill>
                  <a:srgbClr val="0000FF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	  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* 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 =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sz="1600" b="1" baseline="3000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 =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 =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1600" b="1" baseline="3000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=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P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 =  C</a:t>
            </a:r>
            <a:r>
              <a:rPr lang="en-US" sz="1600" b="1" baseline="-25000">
                <a:solidFill>
                  <a:srgbClr val="0000FF"/>
                </a:solidFill>
                <a:latin typeface="Arial" charset="0"/>
              </a:rPr>
              <a:t>P</a:t>
            </a:r>
            <a:r>
              <a:rPr lang="en-US" sz="1600" b="1" baseline="30000">
                <a:solidFill>
                  <a:srgbClr val="0000FF"/>
                </a:solidFill>
                <a:latin typeface="Arial" charset="0"/>
              </a:rPr>
              <a:t>’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  0</a:t>
            </a:r>
            <a:r>
              <a:rPr lang="en-US" sz="18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    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		</a:t>
            </a:r>
            <a:r>
              <a:rPr lang="en-US" sz="1200" b="1">
                <a:latin typeface="Arial" charset="0"/>
                <a:sym typeface="Symbol" pitchFamily="18" charset="2"/>
              </a:rPr>
              <a:t>(only V- and A-currents)</a:t>
            </a:r>
            <a:endParaRPr lang="en-US" sz="12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endParaRPr lang="en-US" sz="5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7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8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        </a:t>
            </a:r>
            <a:r>
              <a:rPr lang="en-US" sz="16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experimental upper limits:</a:t>
            </a:r>
          </a:p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	          </a:t>
            </a:r>
            <a:r>
              <a:rPr lang="en-US" sz="1300" b="1">
                <a:latin typeface="Arial" charset="0"/>
                <a:sym typeface="Symbol" pitchFamily="18" charset="2"/>
              </a:rPr>
              <a:t>(neutron and nuclear -decay)</a:t>
            </a:r>
            <a:r>
              <a:rPr lang="en-US" sz="18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sz="18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endParaRPr lang="en-US" sz="18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endParaRPr lang="en-US" sz="18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endParaRPr lang="en-US" sz="18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endParaRPr lang="en-US" sz="18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endParaRPr lang="en-US" sz="18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	</a:t>
            </a:r>
          </a:p>
          <a:p>
            <a:pPr eaLnBrk="1" hangingPunct="1">
              <a:spcBef>
                <a:spcPct val="20000"/>
              </a:spcBef>
            </a:pPr>
            <a:endParaRPr lang="en-US" sz="1100" b="1">
              <a:solidFill>
                <a:srgbClr val="0000FF"/>
              </a:solidFill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en-US" sz="18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	  </a:t>
            </a:r>
            <a:r>
              <a:rPr lang="en-US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*   no time reversal violation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300" b="1">
                <a:solidFill>
                  <a:srgbClr val="FF0000"/>
                </a:solidFill>
                <a:latin typeface="Arial" charset="0"/>
              </a:rPr>
              <a:t>		</a:t>
            </a:r>
            <a:r>
              <a:rPr lang="en-US" sz="1300" b="1">
                <a:latin typeface="Arial" charset="0"/>
              </a:rPr>
              <a:t>(except for the CP-violation described by the phase in the CKM matrix)</a:t>
            </a:r>
          </a:p>
          <a:p>
            <a:pPr eaLnBrk="1" hangingPunct="1"/>
            <a:endParaRPr lang="en-GB" sz="1300" b="1"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58963" y="5688013"/>
            <a:ext cx="1619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l-BE" sz="2200"/>
          </a:p>
        </p:txBody>
      </p:sp>
      <p:graphicFrame>
        <p:nvGraphicFramePr>
          <p:cNvPr id="4103" name="Object 1024"/>
          <p:cNvGraphicFramePr>
            <a:graphicFrameLocks noChangeAspect="1"/>
          </p:cNvGraphicFramePr>
          <p:nvPr/>
        </p:nvGraphicFramePr>
        <p:xfrm>
          <a:off x="1897063" y="3506788"/>
          <a:ext cx="3024187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094591" imgH="634725" progId="Equation.DSMT4">
                  <p:embed/>
                </p:oleObj>
              </mc:Choice>
              <mc:Fallback>
                <p:oleObj name="Equation" r:id="rId3" imgW="2094591" imgH="634725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3506788"/>
                        <a:ext cx="3024187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-1487488" y="5172075"/>
            <a:ext cx="9740901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algn="ctr" defTabSz="831850">
              <a:spcBef>
                <a:spcPct val="20000"/>
              </a:spcBef>
            </a:pPr>
            <a:r>
              <a:rPr lang="en-US" sz="1100" b="1">
                <a:latin typeface="Arial" charset="0"/>
              </a:rPr>
              <a:t>from:  N. Severijns, M. Beck, O. Naviliat-Cuncic, </a:t>
            </a:r>
          </a:p>
          <a:p>
            <a:pPr algn="ctr" defTabSz="831850">
              <a:spcBef>
                <a:spcPct val="20000"/>
              </a:spcBef>
            </a:pPr>
            <a:r>
              <a:rPr lang="en-US" sz="1100" b="1">
                <a:latin typeface="Arial" charset="0"/>
              </a:rPr>
              <a:t>Rev. Mod. Phys. 78 (2006) 991</a:t>
            </a:r>
          </a:p>
          <a:p>
            <a:pPr algn="ctr" defTabSz="831850">
              <a:spcBef>
                <a:spcPct val="20000"/>
              </a:spcBef>
            </a:pPr>
            <a:r>
              <a:rPr lang="en-US" sz="1100" b="1">
                <a:latin typeface="Arial" charset="0"/>
              </a:rPr>
              <a:t>									</a:t>
            </a:r>
            <a:r>
              <a:rPr lang="en-US" sz="1300"/>
              <a:t>(1</a:t>
            </a:r>
            <a:r>
              <a:rPr lang="en-US" sz="1300">
                <a:sym typeface="Symbol" pitchFamily="18" charset="2"/>
              </a:rPr>
              <a:t>, 2 and 3</a:t>
            </a:r>
            <a:r>
              <a:rPr lang="en-US" sz="1300"/>
              <a:t> contours of equal </a:t>
            </a:r>
            <a:r>
              <a:rPr lang="en-US" sz="1300">
                <a:sym typeface="Symbol" pitchFamily="18" charset="2"/>
              </a:rPr>
              <a:t></a:t>
            </a:r>
            <a:r>
              <a:rPr lang="en-US" sz="1300" baseline="30000">
                <a:sym typeface="Symbol" pitchFamily="18" charset="2"/>
              </a:rPr>
              <a:t>2</a:t>
            </a:r>
            <a:r>
              <a:rPr lang="en-US" sz="1300">
                <a:sym typeface="Symbol" pitchFamily="18" charset="2"/>
              </a:rPr>
              <a:t>)</a:t>
            </a:r>
            <a:endParaRPr lang="en-GB" sz="1300"/>
          </a:p>
          <a:p>
            <a:pPr algn="ctr" defTabSz="831850">
              <a:spcBef>
                <a:spcPct val="20000"/>
              </a:spcBef>
            </a:pPr>
            <a:endParaRPr lang="en-US" sz="1300">
              <a:latin typeface="Arial" charset="0"/>
            </a:endParaRPr>
          </a:p>
        </p:txBody>
      </p:sp>
      <p:pic>
        <p:nvPicPr>
          <p:cNvPr id="18441" name="Picture 9" descr="exclPlot-RH-CT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041650"/>
            <a:ext cx="29622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608638" y="3021013"/>
            <a:ext cx="25923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200" b="1">
                <a:latin typeface="Arial" charset="0"/>
              </a:rPr>
              <a:t>for right-handed exotic couplings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1764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29"/>
          <p:cNvSpPr>
            <a:spLocks noChangeArrowheads="1"/>
          </p:cNvSpPr>
          <p:nvPr/>
        </p:nvSpPr>
        <p:spPr bwMode="auto">
          <a:xfrm>
            <a:off x="4994275" y="6635750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"/>
          <p:cNvGrpSpPr>
            <a:grpSpLocks/>
          </p:cNvGrpSpPr>
          <p:nvPr/>
        </p:nvGrpSpPr>
        <p:grpSpPr bwMode="auto">
          <a:xfrm>
            <a:off x="4751388" y="620713"/>
            <a:ext cx="4392612" cy="2816225"/>
            <a:chOff x="2782" y="2548"/>
            <a:chExt cx="2736" cy="1536"/>
          </a:xfrm>
        </p:grpSpPr>
        <p:sp>
          <p:nvSpPr>
            <p:cNvPr id="5142" name="Oval 11"/>
            <p:cNvSpPr>
              <a:spLocks noChangeArrowheads="1"/>
            </p:cNvSpPr>
            <p:nvPr/>
          </p:nvSpPr>
          <p:spPr bwMode="auto">
            <a:xfrm rot="-1321811">
              <a:off x="2782" y="2548"/>
              <a:ext cx="2736" cy="15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5143" name="Group 12"/>
            <p:cNvGrpSpPr>
              <a:grpSpLocks/>
            </p:cNvGrpSpPr>
            <p:nvPr/>
          </p:nvGrpSpPr>
          <p:grpSpPr bwMode="auto">
            <a:xfrm>
              <a:off x="3456" y="2724"/>
              <a:ext cx="1980" cy="1308"/>
              <a:chOff x="6243" y="-1510"/>
              <a:chExt cx="2704" cy="1783"/>
            </a:xfrm>
          </p:grpSpPr>
          <p:pic>
            <p:nvPicPr>
              <p:cNvPr id="5144" name="Picture 13" descr="\\Iks148\public\Bavo\trap\Figuren\terugstoot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0" y="-1510"/>
                <a:ext cx="2184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145" name="Object 15"/>
              <p:cNvGraphicFramePr>
                <a:graphicFrameLocks noChangeAspect="1"/>
              </p:cNvGraphicFramePr>
              <p:nvPr/>
            </p:nvGraphicFramePr>
            <p:xfrm>
              <a:off x="6940" y="-434"/>
              <a:ext cx="158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2" name="CorelDRAW" r:id="rId4" imgW="182880" imgH="182880" progId="CorelDraw.Tekening.8">
                      <p:embed/>
                    </p:oleObj>
                  </mc:Choice>
                  <mc:Fallback>
                    <p:oleObj name="CorelDRAW" r:id="rId4" imgW="182880" imgH="182880" progId="CorelDraw.Tekening.8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40" y="-434"/>
                            <a:ext cx="158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6" name="Object 14"/>
              <p:cNvGraphicFramePr>
                <a:graphicFrameLocks noChangeAspect="1"/>
              </p:cNvGraphicFramePr>
              <p:nvPr/>
            </p:nvGraphicFramePr>
            <p:xfrm>
              <a:off x="6527" y="-887"/>
              <a:ext cx="158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3" name="CorelDRAW" r:id="rId6" imgW="182880" imgH="182880" progId="CorelDraw.Tekening.8">
                      <p:embed/>
                    </p:oleObj>
                  </mc:Choice>
                  <mc:Fallback>
                    <p:oleObj name="CorelDRAW" r:id="rId6" imgW="182880" imgH="182880" progId="CorelDraw.Tekening.8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27" y="-887"/>
                            <a:ext cx="158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7" name="Text Box 16"/>
              <p:cNvSpPr txBox="1">
                <a:spLocks noChangeArrowheads="1"/>
              </p:cNvSpPr>
              <p:nvPr/>
            </p:nvSpPr>
            <p:spPr bwMode="auto">
              <a:xfrm>
                <a:off x="6467" y="-1228"/>
                <a:ext cx="358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3183" tIns="41591" rIns="83183" bIns="41591">
                <a:spAutoFit/>
              </a:bodyPr>
              <a:lstStyle>
                <a:lvl1pPr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/>
                  <a:t>e</a:t>
                </a:r>
                <a:r>
                  <a:rPr lang="en-US" sz="2000" baseline="30000"/>
                  <a:t>+</a:t>
                </a:r>
                <a:endParaRPr lang="en-GB" sz="2000" baseline="30000"/>
              </a:p>
            </p:txBody>
          </p:sp>
          <p:sp>
            <p:nvSpPr>
              <p:cNvPr id="5148" name="Text Box 17"/>
              <p:cNvSpPr txBox="1">
                <a:spLocks noChangeArrowheads="1"/>
              </p:cNvSpPr>
              <p:nvPr/>
            </p:nvSpPr>
            <p:spPr bwMode="auto">
              <a:xfrm>
                <a:off x="7116" y="-490"/>
                <a:ext cx="36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183" tIns="41591" rIns="83183" bIns="41591">
                <a:spAutoFit/>
              </a:bodyPr>
              <a:lstStyle>
                <a:lvl1pPr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>
                    <a:latin typeface="Symbol" pitchFamily="18" charset="2"/>
                  </a:rPr>
                  <a:t>n</a:t>
                </a:r>
                <a:r>
                  <a:rPr lang="en-US" sz="2000" baseline="-25000"/>
                  <a:t>e</a:t>
                </a:r>
                <a:endParaRPr lang="en-GB" sz="2500" baseline="-25000"/>
              </a:p>
            </p:txBody>
          </p:sp>
          <p:sp>
            <p:nvSpPr>
              <p:cNvPr id="5149" name="Text Box 18"/>
              <p:cNvSpPr txBox="1">
                <a:spLocks noChangeArrowheads="1"/>
              </p:cNvSpPr>
              <p:nvPr/>
            </p:nvSpPr>
            <p:spPr bwMode="auto">
              <a:xfrm>
                <a:off x="7827" y="-830"/>
                <a:ext cx="1120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183" tIns="41591" rIns="83183" bIns="41591">
                <a:spAutoFit/>
              </a:bodyPr>
              <a:lstStyle>
                <a:lvl1pPr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/>
                  <a:t>nucleus</a:t>
                </a:r>
                <a:endParaRPr lang="en-GB" sz="1600"/>
              </a:p>
            </p:txBody>
          </p:sp>
          <p:sp>
            <p:nvSpPr>
              <p:cNvPr id="5150" name="Text Box 19"/>
              <p:cNvSpPr txBox="1">
                <a:spLocks noChangeArrowheads="1"/>
              </p:cNvSpPr>
              <p:nvPr/>
            </p:nvSpPr>
            <p:spPr bwMode="auto">
              <a:xfrm>
                <a:off x="6243" y="-119"/>
                <a:ext cx="14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3183" tIns="41591" rIns="83183" bIns="41591">
                <a:spAutoFit/>
              </a:bodyPr>
              <a:lstStyle>
                <a:lvl1pPr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BE" sz="2200"/>
              </a:p>
            </p:txBody>
          </p:sp>
          <p:sp>
            <p:nvSpPr>
              <p:cNvPr id="5151" name="Text Box 20"/>
              <p:cNvSpPr txBox="1">
                <a:spLocks noChangeArrowheads="1"/>
              </p:cNvSpPr>
              <p:nvPr/>
            </p:nvSpPr>
            <p:spPr bwMode="auto">
              <a:xfrm>
                <a:off x="6586" y="-659"/>
                <a:ext cx="28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3183" tIns="41591" rIns="83183" bIns="41591">
                <a:spAutoFit/>
              </a:bodyPr>
              <a:lstStyle>
                <a:lvl1pPr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318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31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000" i="1">
                    <a:latin typeface="Symbol" pitchFamily="18" charset="2"/>
                  </a:rPr>
                  <a:t>q</a:t>
                </a:r>
                <a:endParaRPr lang="en-GB" sz="2500">
                  <a:latin typeface="Symbol" pitchFamily="18" charset="2"/>
                </a:endParaRPr>
              </a:p>
            </p:txBody>
          </p:sp>
        </p:grpSp>
      </p:grp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867400" y="3352800"/>
            <a:ext cx="2916238" cy="1927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5124" name="Oval 2"/>
          <p:cNvSpPr>
            <a:spLocks noChangeArrowheads="1"/>
          </p:cNvSpPr>
          <p:nvPr/>
        </p:nvSpPr>
        <p:spPr bwMode="auto">
          <a:xfrm>
            <a:off x="381000" y="4343400"/>
            <a:ext cx="15240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5125" name="Oval 3"/>
          <p:cNvSpPr>
            <a:spLocks noChangeArrowheads="1"/>
          </p:cNvSpPr>
          <p:nvPr/>
        </p:nvSpPr>
        <p:spPr bwMode="auto">
          <a:xfrm>
            <a:off x="457200" y="3352800"/>
            <a:ext cx="1003300" cy="584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381125" y="714375"/>
            <a:ext cx="1125538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81000" y="3124200"/>
            <a:ext cx="42608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518025" y="3325813"/>
          <a:ext cx="107950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325813"/>
                        <a:ext cx="107950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06488" y="3894138"/>
            <a:ext cx="2301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</a:rPr>
              <a:t> </a:t>
            </a:r>
            <a:endParaRPr lang="en-GB" sz="2200">
              <a:solidFill>
                <a:srgbClr val="FF0000"/>
              </a:solidFill>
            </a:endParaRP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6319838" y="5856288"/>
            <a:ext cx="1635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l-BE" sz="2200" b="1">
              <a:solidFill>
                <a:srgbClr val="FF0000"/>
              </a:solidFill>
            </a:endParaRPr>
          </a:p>
        </p:txBody>
      </p:sp>
      <p:sp>
        <p:nvSpPr>
          <p:cNvPr id="5131" name="Rectangle 23"/>
          <p:cNvSpPr>
            <a:spLocks noChangeArrowheads="1"/>
          </p:cNvSpPr>
          <p:nvPr/>
        </p:nvSpPr>
        <p:spPr bwMode="auto">
          <a:xfrm>
            <a:off x="4489450" y="3038475"/>
            <a:ext cx="1635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endParaRPr lang="nl-BE" sz="4400">
              <a:solidFill>
                <a:schemeClr val="tx2"/>
              </a:solidFill>
            </a:endParaRPr>
          </a:p>
        </p:txBody>
      </p:sp>
      <p:sp>
        <p:nvSpPr>
          <p:cNvPr id="5132" name="Text Box 24"/>
          <p:cNvSpPr txBox="1">
            <a:spLocks noChangeArrowheads="1"/>
          </p:cNvSpPr>
          <p:nvPr/>
        </p:nvSpPr>
        <p:spPr bwMode="auto">
          <a:xfrm>
            <a:off x="696913" y="5638800"/>
            <a:ext cx="756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300" b="1">
                <a:solidFill>
                  <a:srgbClr val="0000FF"/>
                </a:solidFill>
                <a:latin typeface="Arial" charset="0"/>
              </a:rPr>
              <a:t>(assuming maximal P-violation and T-invariance for V and A interactions)</a:t>
            </a:r>
          </a:p>
          <a:p>
            <a:pPr algn="ctr" eaLnBrk="1" hangingPunct="1"/>
            <a:endParaRPr lang="en-US" sz="800" b="1">
              <a:solidFill>
                <a:srgbClr val="0000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0000"/>
                </a:solidFill>
                <a:latin typeface="Arial" charset="0"/>
              </a:rPr>
              <a:t>!!!  for pure transitions weak interaction info independent of nuclear matrix elements !!!</a:t>
            </a:r>
          </a:p>
          <a:p>
            <a:pPr algn="ctr" eaLnBrk="1" hangingPunct="1"/>
            <a:endParaRPr lang="en-US" sz="8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1300" b="1">
                <a:latin typeface="Arial" charset="0"/>
                <a:sym typeface="Symbol" pitchFamily="18" charset="2"/>
              </a:rPr>
              <a:t>recoil corr. (induced form factors)  10</a:t>
            </a:r>
            <a:r>
              <a:rPr lang="en-US" sz="1300" b="1" baseline="24000">
                <a:latin typeface="Arial" charset="0"/>
                <a:sym typeface="Symbol" pitchFamily="18" charset="2"/>
              </a:rPr>
              <a:t>-3  </a:t>
            </a:r>
            <a:r>
              <a:rPr lang="en-US" sz="1300" b="1">
                <a:latin typeface="Arial" charset="0"/>
                <a:sym typeface="Symbol" pitchFamily="18" charset="2"/>
              </a:rPr>
              <a:t>;   radiative corrections  10</a:t>
            </a:r>
            <a:r>
              <a:rPr lang="en-US" sz="1300" b="1" baseline="24000">
                <a:latin typeface="Arial" charset="0"/>
                <a:sym typeface="Symbol" pitchFamily="18" charset="2"/>
              </a:rPr>
              <a:t>-4</a:t>
            </a:r>
            <a:r>
              <a:rPr lang="en-US" sz="1300" b="1">
                <a:latin typeface="Arial" charset="0"/>
                <a:sym typeface="Symbol" pitchFamily="18" charset="2"/>
              </a:rPr>
              <a:t> </a:t>
            </a:r>
            <a:endParaRPr lang="en-GB" sz="1300" b="1">
              <a:solidFill>
                <a:srgbClr val="0000FF"/>
              </a:solidFill>
            </a:endParaRPr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2038350" y="2387600"/>
            <a:ext cx="1619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l-BE" sz="2200"/>
          </a:p>
        </p:txBody>
      </p:sp>
      <p:graphicFrame>
        <p:nvGraphicFramePr>
          <p:cNvPr id="5134" name="Object 26"/>
          <p:cNvGraphicFramePr>
            <a:graphicFrameLocks noChangeAspect="1"/>
          </p:cNvGraphicFramePr>
          <p:nvPr/>
        </p:nvGraphicFramePr>
        <p:xfrm>
          <a:off x="3419475" y="1773238"/>
          <a:ext cx="17811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0" imgW="1358310" imgH="291973" progId="Equation.DSMT4">
                  <p:embed/>
                </p:oleObj>
              </mc:Choice>
              <mc:Fallback>
                <p:oleObj name="Equation" r:id="rId10" imgW="1358310" imgH="29197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773238"/>
                        <a:ext cx="17811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2743200" y="255588"/>
            <a:ext cx="1635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l-BE" sz="2200"/>
          </a:p>
        </p:txBody>
      </p:sp>
      <p:sp>
        <p:nvSpPr>
          <p:cNvPr id="5136" name="Rectangle 29"/>
          <p:cNvSpPr>
            <a:spLocks noChangeArrowheads="1"/>
          </p:cNvSpPr>
          <p:nvPr/>
        </p:nvSpPr>
        <p:spPr bwMode="auto">
          <a:xfrm>
            <a:off x="4994275" y="6635750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  <p:graphicFrame>
        <p:nvGraphicFramePr>
          <p:cNvPr id="5137" name="Object 30"/>
          <p:cNvGraphicFramePr>
            <a:graphicFrameLocks noChangeAspect="1"/>
          </p:cNvGraphicFramePr>
          <p:nvPr/>
        </p:nvGraphicFramePr>
        <p:xfrm>
          <a:off x="917575" y="1700213"/>
          <a:ext cx="22542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2" imgW="1180588" imgH="545863" progId="Equation.DSMT4">
                  <p:embed/>
                </p:oleObj>
              </mc:Choice>
              <mc:Fallback>
                <p:oleObj name="Equation" r:id="rId12" imgW="1180588" imgH="545863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1700213"/>
                        <a:ext cx="22542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31"/>
          <p:cNvGraphicFramePr>
            <a:graphicFrameLocks noChangeAspect="1"/>
          </p:cNvGraphicFramePr>
          <p:nvPr/>
        </p:nvGraphicFramePr>
        <p:xfrm>
          <a:off x="1417638" y="803275"/>
          <a:ext cx="100806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4" imgW="469696" imgH="380835" progId="Equation.DSMT4">
                  <p:embed/>
                </p:oleObj>
              </mc:Choice>
              <mc:Fallback>
                <p:oleObj name="Equation" r:id="rId14" imgW="469696" imgH="380835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803275"/>
                        <a:ext cx="1008062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4"/>
          <p:cNvGraphicFramePr>
            <a:graphicFrameLocks noChangeAspect="1"/>
          </p:cNvGraphicFramePr>
          <p:nvPr/>
        </p:nvGraphicFramePr>
        <p:xfrm>
          <a:off x="0" y="3200400"/>
          <a:ext cx="465613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6" imgW="2247900" imgH="1282700" progId="Equation.3">
                  <p:embed/>
                </p:oleObj>
              </mc:Choice>
              <mc:Fallback>
                <p:oleObj name="Equation" r:id="rId16" imgW="2247900" imgH="1282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4656138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b="1">
                <a:latin typeface="Arial" charset="0"/>
                <a:cs typeface="Arial" charset="0"/>
              </a:rPr>
              <a:t>1.   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- 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correlation </a:t>
            </a:r>
            <a:r>
              <a:rPr lang="en-US" b="1">
                <a:latin typeface="Arial" charset="0"/>
                <a:cs typeface="Arial" charset="0"/>
              </a:rPr>
              <a:t>to probe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scalar/tensor</a:t>
            </a:r>
            <a:r>
              <a:rPr lang="en-US" b="1">
                <a:latin typeface="Arial" charset="0"/>
                <a:cs typeface="Arial" charset="0"/>
              </a:rPr>
              <a:t> weak currents 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graphicFrame>
        <p:nvGraphicFramePr>
          <p:cNvPr id="5141" name="Object 22"/>
          <p:cNvGraphicFramePr>
            <a:graphicFrameLocks noChangeAspect="1"/>
          </p:cNvGraphicFramePr>
          <p:nvPr/>
        </p:nvGraphicFramePr>
        <p:xfrm>
          <a:off x="5486400" y="3352800"/>
          <a:ext cx="3208338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8" imgW="1676400" imgH="1206500" progId="Equation.3">
                  <p:embed/>
                </p:oleObj>
              </mc:Choice>
              <mc:Fallback>
                <p:oleObj name="Equation" r:id="rId18" imgW="1676400" imgH="12065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3208338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7"/>
          <p:cNvSpPr txBox="1">
            <a:spLocks noChangeArrowheads="1"/>
          </p:cNvSpPr>
          <p:nvPr/>
        </p:nvSpPr>
        <p:spPr bwMode="auto">
          <a:xfrm>
            <a:off x="2743200" y="255588"/>
            <a:ext cx="1635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l-BE" sz="220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b="1">
                <a:latin typeface="Arial" charset="0"/>
                <a:cs typeface="Arial" charset="0"/>
              </a:rPr>
              <a:t>2. 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- 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correlation </a:t>
            </a:r>
            <a:r>
              <a:rPr lang="en-US" b="1">
                <a:latin typeface="Arial" charset="0"/>
                <a:cs typeface="Arial" charset="0"/>
              </a:rPr>
              <a:t>and the </a:t>
            </a:r>
            <a:r>
              <a:rPr lang="en-US" b="1">
                <a:solidFill>
                  <a:srgbClr val="0033CC"/>
                </a:solidFill>
                <a:latin typeface="Arial" charset="0"/>
                <a:cs typeface="Arial" charset="0"/>
              </a:rPr>
              <a:t>Ft values </a:t>
            </a:r>
            <a:r>
              <a:rPr lang="en-US" b="1">
                <a:latin typeface="Arial" charset="0"/>
                <a:cs typeface="Arial" charset="0"/>
              </a:rPr>
              <a:t>of the </a:t>
            </a:r>
            <a:r>
              <a:rPr lang="en-US" b="1">
                <a:solidFill>
                  <a:srgbClr val="0033CC"/>
                </a:solidFill>
                <a:latin typeface="Arial" charset="0"/>
                <a:cs typeface="Arial" charset="0"/>
              </a:rPr>
              <a:t>Fermi transitions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2420938"/>
            <a:ext cx="45577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2295525"/>
            <a:ext cx="3656012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215900" y="5400675"/>
            <a:ext cx="471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  <a:cs typeface="Arial" charset="0"/>
              </a:rPr>
              <a:t>Towner &amp; Hardy, </a:t>
            </a:r>
            <a:r>
              <a:rPr lang="en-US" sz="1400" b="1">
                <a:latin typeface="Arial" charset="0"/>
                <a:cs typeface="Arial" charset="0"/>
              </a:rPr>
              <a:t>Rep. Prog Phys. 73 (2010) 046301 </a:t>
            </a:r>
            <a:endParaRPr lang="en-GB" sz="1400" b="1">
              <a:latin typeface="Arial" charset="0"/>
              <a:cs typeface="Arial" charset="0"/>
            </a:endParaRPr>
          </a:p>
        </p:txBody>
      </p:sp>
      <p:sp>
        <p:nvSpPr>
          <p:cNvPr id="6151" name="Rectangle 34"/>
          <p:cNvSpPr>
            <a:spLocks noChangeArrowheads="1"/>
          </p:cNvSpPr>
          <p:nvPr/>
        </p:nvSpPr>
        <p:spPr bwMode="auto">
          <a:xfrm>
            <a:off x="215900" y="706438"/>
            <a:ext cx="7100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Arial" charset="0"/>
                <a:cs typeface="Arial" charset="0"/>
              </a:rPr>
              <a:t>corrected Ft value of 0+ </a:t>
            </a:r>
            <a:r>
              <a:rPr lang="en-US" sz="1600" b="1">
                <a:latin typeface="Arial" charset="0"/>
                <a:cs typeface="Arial" charset="0"/>
                <a:sym typeface="Wingdings" pitchFamily="2" charset="2"/>
              </a:rPr>
              <a:t> 0+ superallowed pure Fermi transitions :</a:t>
            </a:r>
            <a:endParaRPr lang="en-GB" sz="1600" b="1">
              <a:latin typeface="Arial" charset="0"/>
              <a:cs typeface="Arial" charset="0"/>
            </a:endParaRPr>
          </a:p>
        </p:txBody>
      </p:sp>
      <p:graphicFrame>
        <p:nvGraphicFramePr>
          <p:cNvPr id="6152" name="Object 3"/>
          <p:cNvGraphicFramePr>
            <a:graphicFrameLocks noChangeAspect="1"/>
          </p:cNvGraphicFramePr>
          <p:nvPr/>
        </p:nvGraphicFramePr>
        <p:xfrm>
          <a:off x="3451225" y="1217613"/>
          <a:ext cx="8858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508000" imgH="431800" progId="Equation.DSMT4">
                  <p:embed/>
                </p:oleObj>
              </mc:Choice>
              <mc:Fallback>
                <p:oleObj name="Equation" r:id="rId5" imgW="508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1217613"/>
                        <a:ext cx="8858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4572000" y="3486150"/>
            <a:ext cx="9159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22388"/>
            <a:ext cx="86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22388"/>
            <a:ext cx="221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4678363" y="1366838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cs typeface="Arial" charset="0"/>
              </a:rPr>
              <a:t>with</a:t>
            </a:r>
            <a:endParaRPr lang="en-US" sz="1800"/>
          </a:p>
        </p:txBody>
      </p:sp>
      <p:graphicFrame>
        <p:nvGraphicFramePr>
          <p:cNvPr id="6157" name="Object 6"/>
          <p:cNvGraphicFramePr>
            <a:graphicFrameLocks noChangeAspect="1"/>
          </p:cNvGraphicFramePr>
          <p:nvPr/>
        </p:nvGraphicFramePr>
        <p:xfrm>
          <a:off x="5732463" y="1128713"/>
          <a:ext cx="28797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9" imgW="1651000" imgH="482600" progId="Equation.DSMT4">
                  <p:embed/>
                </p:oleObj>
              </mc:Choice>
              <mc:Fallback>
                <p:oleObj name="Equation" r:id="rId9" imgW="16510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128713"/>
                        <a:ext cx="28797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289675" y="5949950"/>
            <a:ext cx="2832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baseline="30000">
                <a:latin typeface="Arial" charset="0"/>
                <a:cs typeface="Arial" charset="0"/>
              </a:rPr>
              <a:t>38m</a:t>
            </a:r>
            <a:r>
              <a:rPr lang="en-US" sz="1400" b="1">
                <a:latin typeface="Arial" charset="0"/>
                <a:cs typeface="Arial" charset="0"/>
              </a:rPr>
              <a:t>K:   Gorelov, Behr et al., </a:t>
            </a:r>
          </a:p>
          <a:p>
            <a:r>
              <a:rPr lang="en-US" sz="1400" b="1">
                <a:latin typeface="Arial" charset="0"/>
                <a:cs typeface="Arial" charset="0"/>
              </a:rPr>
              <a:t>           PRL 94 (2005) 142501</a:t>
            </a:r>
            <a:endParaRPr lang="en-GB" sz="1400" b="1">
              <a:latin typeface="Arial" charset="0"/>
              <a:cs typeface="Arial" charset="0"/>
            </a:endParaRPr>
          </a:p>
        </p:txBody>
      </p:sp>
      <p:sp>
        <p:nvSpPr>
          <p:cNvPr id="6159" name="Rectangle 29"/>
          <p:cNvSpPr>
            <a:spLocks noChangeArrowheads="1"/>
          </p:cNvSpPr>
          <p:nvPr/>
        </p:nvSpPr>
        <p:spPr bwMode="auto">
          <a:xfrm>
            <a:off x="1042988" y="6635750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  <p:sp>
        <p:nvSpPr>
          <p:cNvPr id="6160" name="Rectangle 29"/>
          <p:cNvSpPr>
            <a:spLocks noChangeArrowheads="1"/>
          </p:cNvSpPr>
          <p:nvPr/>
        </p:nvSpPr>
        <p:spPr bwMode="auto">
          <a:xfrm>
            <a:off x="722313" y="5975350"/>
            <a:ext cx="362902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600" b="1">
                <a:latin typeface="Arial" charset="0"/>
              </a:rPr>
              <a:t>see also talk by A. Laffoley – SY028</a:t>
            </a:r>
            <a:endParaRPr lang="en-GB" sz="16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8217" y="5319117"/>
            <a:ext cx="8624237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63"/>
              </a:spcBef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  <a:sym typeface="Symbol" pitchFamily="18" charset="2"/>
              </a:rPr>
              <a:t>- 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baseline="-25000" dirty="0" err="1">
                <a:latin typeface="Arial" pitchFamily="34" charset="0"/>
                <a:cs typeface="Arial" pitchFamily="34" charset="0"/>
              </a:rPr>
              <a:t>ud</a:t>
            </a:r>
            <a:r>
              <a:rPr lang="en-US" sz="1800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for relative precision of 0.5 % on  a</a:t>
            </a:r>
            <a:r>
              <a:rPr lang="en-US" sz="1800" b="1" baseline="-20000" dirty="0">
                <a:latin typeface="Arial" pitchFamily="34" charset="0"/>
                <a:cs typeface="Arial" pitchFamily="34" charset="0"/>
                <a:sym typeface="Symbol" pitchFamily="18" charset="2"/>
              </a:rPr>
              <a:t> </a:t>
            </a:r>
            <a:r>
              <a:rPr lang="en-US" sz="1800" b="1" dirty="0">
                <a:latin typeface="Arial" pitchFamily="34" charset="0"/>
                <a:cs typeface="Arial" pitchFamily="34" charset="0"/>
                <a:sym typeface="Symbol" pitchFamily="18" charset="2"/>
              </a:rPr>
              <a:t> or  A</a:t>
            </a:r>
            <a:r>
              <a:rPr lang="en-US" sz="1800" b="1" baseline="-20000" dirty="0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1800" b="1" dirty="0">
                <a:latin typeface="Arial" pitchFamily="34" charset="0"/>
                <a:cs typeface="Arial" pitchFamily="34" charset="0"/>
                <a:sym typeface="Symbol" pitchFamily="18" charset="2"/>
              </a:rPr>
              <a:t> :   </a:t>
            </a:r>
            <a:r>
              <a:rPr lang="en-US" sz="18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18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19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Ne) 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8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baseline="-250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ud</a:t>
            </a:r>
            <a:r>
              <a:rPr lang="en-US" sz="1800" b="1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= 0.0010</a:t>
            </a:r>
          </a:p>
          <a:p>
            <a:pPr lvl="8">
              <a:spcBef>
                <a:spcPts val="363"/>
              </a:spcBef>
              <a:defRPr/>
            </a:pPr>
            <a:r>
              <a:rPr lang="en-US" sz="1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	   </a:t>
            </a:r>
            <a:r>
              <a:rPr lang="en-US" sz="18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1800" b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19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Ne) 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8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baseline="-250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ud</a:t>
            </a:r>
            <a:r>
              <a:rPr lang="en-US" sz="1800" b="1" baseline="-25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= 0.0010</a:t>
            </a:r>
          </a:p>
          <a:p>
            <a:pPr lvl="8">
              <a:spcBef>
                <a:spcPts val="363"/>
              </a:spcBef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	   </a:t>
            </a:r>
            <a:r>
              <a:rPr lang="en-US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1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35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Ar)  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ud</a:t>
            </a:r>
            <a:r>
              <a:rPr lang="en-US" sz="1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0.0004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14"/>
          <p:cNvSpPr>
            <a:spLocks noChangeArrowheads="1"/>
          </p:cNvSpPr>
          <p:nvPr/>
        </p:nvSpPr>
        <p:spPr bwMode="auto">
          <a:xfrm>
            <a:off x="215900" y="1008063"/>
            <a:ext cx="54689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-  correlation coefficients depend on GT/F mixing ratio</a:t>
            </a:r>
          </a:p>
          <a:p>
            <a:endParaRPr lang="en-US" sz="1600" b="1">
              <a:latin typeface="Arial" charset="0"/>
              <a:cs typeface="Arial" charset="0"/>
            </a:endParaRPr>
          </a:p>
          <a:p>
            <a:endParaRPr lang="en-US" sz="1600" b="1">
              <a:latin typeface="Arial" charset="0"/>
              <a:cs typeface="Arial" charset="0"/>
            </a:endParaRPr>
          </a:p>
          <a:p>
            <a:r>
              <a:rPr lang="en-US" sz="1600" b="1">
                <a:latin typeface="Arial" charset="0"/>
                <a:cs typeface="Arial" charset="0"/>
              </a:rPr>
              <a:t>	</a:t>
            </a:r>
            <a:endParaRPr lang="en-US" sz="1600">
              <a:latin typeface="Arial" charset="0"/>
              <a:cs typeface="Arial" charset="0"/>
            </a:endParaRPr>
          </a:p>
          <a:p>
            <a:r>
              <a:rPr lang="en-US" sz="1600" b="1">
                <a:latin typeface="Arial" charset="0"/>
                <a:cs typeface="Arial" charset="0"/>
              </a:rPr>
              <a:t>        e.g.    		   and       </a:t>
            </a:r>
            <a:endParaRPr lang="en-GB" sz="1600" b="1">
              <a:latin typeface="Arial" charset="0"/>
              <a:cs typeface="Arial" charset="0"/>
            </a:endParaRPr>
          </a:p>
        </p:txBody>
      </p:sp>
      <p:sp>
        <p:nvSpPr>
          <p:cNvPr id="7172" name="Text Box 27"/>
          <p:cNvSpPr txBox="1">
            <a:spLocks noChangeArrowheads="1"/>
          </p:cNvSpPr>
          <p:nvPr/>
        </p:nvSpPr>
        <p:spPr bwMode="auto">
          <a:xfrm>
            <a:off x="2743200" y="255588"/>
            <a:ext cx="1635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1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l-BE" sz="2200"/>
          </a:p>
        </p:txBody>
      </p:sp>
      <p:sp>
        <p:nvSpPr>
          <p:cNvPr id="5140" name="TextBox 4"/>
          <p:cNvSpPr txBox="1">
            <a:spLocks noChangeArrowheads="1"/>
          </p:cNvSpPr>
          <p:nvPr/>
        </p:nvSpPr>
        <p:spPr bwMode="auto">
          <a:xfrm>
            <a:off x="-9525" y="0"/>
            <a:ext cx="9144000" cy="7604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sz="300" b="1" dirty="0" smtClean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US" sz="800" b="1" dirty="0" smtClean="0">
              <a:latin typeface="Arial" charset="0"/>
              <a:cs typeface="Arial" charset="0"/>
            </a:endParaRPr>
          </a:p>
          <a:p>
            <a:pPr marL="457200" indent="-457200" algn="ctr" eaLnBrk="1" hangingPunct="1">
              <a:buFontTx/>
              <a:buAutoNum type="arabicPeriod" startAt="2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 decay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correlations </a:t>
            </a:r>
            <a:r>
              <a:rPr lang="en-US" sz="2200" b="1" dirty="0" smtClean="0">
                <a:latin typeface="Arial" charset="0"/>
                <a:cs typeface="Arial" charset="0"/>
              </a:rPr>
              <a:t>and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Ft values </a:t>
            </a:r>
            <a:r>
              <a:rPr lang="en-US" sz="2200" b="1" dirty="0" smtClean="0">
                <a:latin typeface="Arial" charset="0"/>
                <a:cs typeface="Arial" charset="0"/>
              </a:rPr>
              <a:t>of the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mirror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transitions</a:t>
            </a:r>
          </a:p>
          <a:p>
            <a:pPr algn="ctr" eaLnBrk="1" hangingPunct="1">
              <a:defRPr/>
            </a:pPr>
            <a:endParaRPr lang="en-US" sz="800" b="1" dirty="0" smtClean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nl-BE" sz="300" b="1" dirty="0" smtClean="0">
              <a:latin typeface="Arial" charset="0"/>
              <a:cs typeface="Arial" charset="0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1463675" y="5732463"/>
            <a:ext cx="32527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  <a:cs typeface="Arial" charset="0"/>
              </a:rPr>
              <a:t> N.S.  &amp;   O.Naviliat-Cuncic, </a:t>
            </a:r>
          </a:p>
          <a:p>
            <a:r>
              <a:rPr lang="en-US" sz="1400" b="1">
                <a:latin typeface="Arial" charset="0"/>
                <a:cs typeface="Arial" charset="0"/>
              </a:rPr>
              <a:t>Physica Scripta T152 (2013) 014018</a:t>
            </a:r>
            <a:endParaRPr lang="en-GB" sz="1400" b="1">
              <a:latin typeface="Arial" charset="0"/>
              <a:cs typeface="Arial" charset="0"/>
            </a:endParaRPr>
          </a:p>
        </p:txBody>
      </p:sp>
      <p:sp>
        <p:nvSpPr>
          <p:cNvPr id="7175" name="Rectangle 34"/>
          <p:cNvSpPr>
            <a:spLocks noChangeArrowheads="1"/>
          </p:cNvSpPr>
          <p:nvPr/>
        </p:nvSpPr>
        <p:spPr bwMode="auto">
          <a:xfrm>
            <a:off x="269875" y="2981325"/>
            <a:ext cx="7399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-  correcting Ft values of mirror </a:t>
            </a:r>
            <a:r>
              <a:rPr lang="en-US" sz="1600" b="1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  </a:t>
            </a:r>
            <a:r>
              <a:rPr lang="en-US" sz="1600" b="1">
                <a:latin typeface="Arial" charset="0"/>
                <a:cs typeface="Arial" charset="0"/>
                <a:sym typeface="Wingdings" pitchFamily="2" charset="2"/>
              </a:rPr>
              <a:t>transitions for </a:t>
            </a:r>
            <a:r>
              <a:rPr lang="en-US" sz="1600" b="1">
                <a:latin typeface="Arial" charset="0"/>
                <a:cs typeface="Arial" charset="0"/>
              </a:rPr>
              <a:t>GT/F mixing ratio </a:t>
            </a:r>
            <a:r>
              <a:rPr lang="en-US" sz="1600" b="1">
                <a:latin typeface="Arial" charset="0"/>
                <a:cs typeface="Arial" charset="0"/>
                <a:sym typeface="Wingdings" pitchFamily="2" charset="2"/>
              </a:rPr>
              <a:t>:</a:t>
            </a:r>
            <a:endParaRPr lang="en-GB" sz="1600" b="1">
              <a:latin typeface="Arial" charset="0"/>
              <a:cs typeface="Arial" charset="0"/>
            </a:endParaRPr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717675"/>
            <a:ext cx="18018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7" name="Object 2"/>
          <p:cNvGraphicFramePr>
            <a:graphicFrameLocks noChangeAspect="1"/>
          </p:cNvGraphicFramePr>
          <p:nvPr/>
        </p:nvGraphicFramePr>
        <p:xfrm>
          <a:off x="5611813" y="863600"/>
          <a:ext cx="12144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4" imgW="774364" imgH="431613" progId="Equation.DSMT4">
                  <p:embed/>
                </p:oleObj>
              </mc:Choice>
              <mc:Fallback>
                <p:oleObj name="Equation" r:id="rId4" imgW="774364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863600"/>
                        <a:ext cx="121443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693863"/>
            <a:ext cx="354806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Group 5"/>
          <p:cNvGrpSpPr>
            <a:grpSpLocks/>
          </p:cNvGrpSpPr>
          <p:nvPr/>
        </p:nvGrpSpPr>
        <p:grpSpPr bwMode="auto">
          <a:xfrm>
            <a:off x="7648575" y="1222375"/>
            <a:ext cx="1231900" cy="1463675"/>
            <a:chOff x="674" y="1045"/>
            <a:chExt cx="879" cy="972"/>
          </a:xfrm>
        </p:grpSpPr>
        <p:sp>
          <p:nvSpPr>
            <p:cNvPr id="7193" name="Text Box 6"/>
            <p:cNvSpPr txBox="1">
              <a:spLocks noChangeArrowheads="1"/>
            </p:cNvSpPr>
            <p:nvPr/>
          </p:nvSpPr>
          <p:spPr bwMode="auto">
            <a:xfrm>
              <a:off x="674" y="1393"/>
              <a:ext cx="16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7" rIns="91435" bIns="4571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/>
                <a:t>J</a:t>
              </a:r>
              <a:endParaRPr lang="en-GB" b="1"/>
            </a:p>
          </p:txBody>
        </p:sp>
        <p:sp>
          <p:nvSpPr>
            <p:cNvPr id="7194" name="AutoShape 7"/>
            <p:cNvSpPr>
              <a:spLocks noChangeArrowheads="1"/>
            </p:cNvSpPr>
            <p:nvPr/>
          </p:nvSpPr>
          <p:spPr bwMode="auto">
            <a:xfrm>
              <a:off x="788" y="1061"/>
              <a:ext cx="273" cy="956"/>
            </a:xfrm>
            <a:prstGeom prst="upArrow">
              <a:avLst>
                <a:gd name="adj1" fmla="val 50000"/>
                <a:gd name="adj2" fmla="val 875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7195" name="Line 8"/>
            <p:cNvSpPr>
              <a:spLocks noChangeShapeType="1"/>
            </p:cNvSpPr>
            <p:nvPr/>
          </p:nvSpPr>
          <p:spPr bwMode="auto">
            <a:xfrm flipV="1">
              <a:off x="937" y="1045"/>
              <a:ext cx="475" cy="9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Freeform 9"/>
            <p:cNvSpPr>
              <a:spLocks/>
            </p:cNvSpPr>
            <p:nvPr/>
          </p:nvSpPr>
          <p:spPr bwMode="auto">
            <a:xfrm>
              <a:off x="902" y="1480"/>
              <a:ext cx="262" cy="91"/>
            </a:xfrm>
            <a:custGeom>
              <a:avLst/>
              <a:gdLst>
                <a:gd name="T0" fmla="*/ 0 w 296"/>
                <a:gd name="T1" fmla="*/ 0 h 91"/>
                <a:gd name="T2" fmla="*/ 4 w 296"/>
                <a:gd name="T3" fmla="*/ 88 h 91"/>
                <a:gd name="T4" fmla="*/ 0 w 296"/>
                <a:gd name="T5" fmla="*/ 0 h 91"/>
                <a:gd name="T6" fmla="*/ 0 60000 65536"/>
                <a:gd name="T7" fmla="*/ 0 60000 65536"/>
                <a:gd name="T8" fmla="*/ 0 60000 65536"/>
                <a:gd name="T9" fmla="*/ 0 w 296"/>
                <a:gd name="T10" fmla="*/ 0 h 91"/>
                <a:gd name="T11" fmla="*/ 296 w 296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" h="91">
                  <a:moveTo>
                    <a:pt x="0" y="0"/>
                  </a:moveTo>
                  <a:cubicBezTo>
                    <a:pt x="0" y="0"/>
                    <a:pt x="296" y="91"/>
                    <a:pt x="296" y="88"/>
                  </a:cubicBezTo>
                  <a:cubicBezTo>
                    <a:pt x="296" y="8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Text Box 10"/>
            <p:cNvSpPr txBox="1">
              <a:spLocks noChangeArrowheads="1"/>
            </p:cNvSpPr>
            <p:nvPr/>
          </p:nvSpPr>
          <p:spPr bwMode="auto">
            <a:xfrm>
              <a:off x="979" y="1294"/>
              <a:ext cx="1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7" rIns="91435" bIns="4571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>
                  <a:sym typeface="Symbol" pitchFamily="18" charset="2"/>
                </a:rPr>
                <a:t></a:t>
              </a:r>
              <a:endParaRPr lang="en-GB"/>
            </a:p>
          </p:txBody>
        </p:sp>
        <p:sp>
          <p:nvSpPr>
            <p:cNvPr id="7198" name="Text Box 11"/>
            <p:cNvSpPr txBox="1">
              <a:spLocks noChangeArrowheads="1"/>
            </p:cNvSpPr>
            <p:nvPr/>
          </p:nvSpPr>
          <p:spPr bwMode="auto">
            <a:xfrm>
              <a:off x="1313" y="1108"/>
              <a:ext cx="24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7" rIns="91435" bIns="4571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>
                  <a:sym typeface="Symbol" pitchFamily="18" charset="2"/>
                </a:rPr>
                <a:t></a:t>
              </a:r>
              <a:endParaRPr lang="en-GB"/>
            </a:p>
          </p:txBody>
        </p:sp>
      </p:grp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8431213" y="204787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endParaRPr lang="en-US" i="1">
              <a:solidFill>
                <a:srgbClr val="FF0000"/>
              </a:solidFill>
            </a:endParaRPr>
          </a:p>
        </p:txBody>
      </p:sp>
      <p:graphicFrame>
        <p:nvGraphicFramePr>
          <p:cNvPr id="7181" name="Object 8"/>
          <p:cNvGraphicFramePr>
            <a:graphicFrameLocks noChangeAspect="1"/>
          </p:cNvGraphicFramePr>
          <p:nvPr/>
        </p:nvGraphicFramePr>
        <p:xfrm>
          <a:off x="1339850" y="3351213"/>
          <a:ext cx="55546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7" imgW="2946400" imgH="482600" progId="Equation.DSMT4">
                  <p:embed/>
                </p:oleObj>
              </mc:Choice>
              <mc:Fallback>
                <p:oleObj name="Equation" r:id="rId7" imgW="29464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351213"/>
                        <a:ext cx="555466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Oval 17"/>
          <p:cNvSpPr>
            <a:spLocks noChangeArrowheads="1"/>
          </p:cNvSpPr>
          <p:nvPr/>
        </p:nvSpPr>
        <p:spPr bwMode="auto">
          <a:xfrm>
            <a:off x="2947988" y="3567113"/>
            <a:ext cx="400050" cy="576262"/>
          </a:xfrm>
          <a:prstGeom prst="ellipse">
            <a:avLst/>
          </a:prstGeom>
          <a:noFill/>
          <a:ln w="22225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183" tIns="41591" rIns="83183" bIns="41591" anchor="ctr"/>
          <a:lstStyle/>
          <a:p>
            <a:endParaRPr lang="en-US" sz="2200">
              <a:solidFill>
                <a:srgbClr val="92D050"/>
              </a:solidFill>
            </a:endParaRP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5380038" y="3854450"/>
            <a:ext cx="503237" cy="433388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183" tIns="41591" rIns="83183" bIns="41591" anchor="ctr"/>
          <a:lstStyle/>
          <a:p>
            <a:endParaRPr lang="en-US" sz="2200"/>
          </a:p>
        </p:txBody>
      </p:sp>
      <p:sp>
        <p:nvSpPr>
          <p:cNvPr id="7184" name="Oval 17"/>
          <p:cNvSpPr>
            <a:spLocks noChangeArrowheads="1"/>
          </p:cNvSpPr>
          <p:nvPr/>
        </p:nvSpPr>
        <p:spPr bwMode="auto">
          <a:xfrm>
            <a:off x="1228725" y="3495675"/>
            <a:ext cx="903288" cy="576263"/>
          </a:xfrm>
          <a:prstGeom prst="ellipse">
            <a:avLst/>
          </a:prstGeom>
          <a:noFill/>
          <a:ln w="22225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183" tIns="41591" rIns="83183" bIns="41591" anchor="ctr"/>
          <a:lstStyle/>
          <a:p>
            <a:endParaRPr lang="en-US" sz="2200">
              <a:solidFill>
                <a:srgbClr val="92D050"/>
              </a:solidFill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922713" y="4594225"/>
            <a:ext cx="2214562" cy="4222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FF0000"/>
                </a:solidFill>
              </a:rPr>
              <a:t>|V</a:t>
            </a:r>
            <a:r>
              <a:rPr lang="en-US" sz="2200" b="1" baseline="-25000">
                <a:solidFill>
                  <a:srgbClr val="FF0000"/>
                </a:solidFill>
              </a:rPr>
              <a:t>ud</a:t>
            </a:r>
            <a:r>
              <a:rPr lang="en-US" sz="2200" b="1">
                <a:solidFill>
                  <a:srgbClr val="FF0000"/>
                </a:solidFill>
              </a:rPr>
              <a:t>| = 0.9719(17)</a:t>
            </a:r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 rot="-5400000">
            <a:off x="3220244" y="4474369"/>
            <a:ext cx="387350" cy="661988"/>
          </a:xfrm>
          <a:prstGeom prst="downArrow">
            <a:avLst>
              <a:gd name="adj1" fmla="val 50000"/>
              <a:gd name="adj2" fmla="val 49902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3183" tIns="41591" rIns="83183" bIns="41591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311900" y="4548188"/>
            <a:ext cx="2527300" cy="51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3183" tIns="41591" rIns="83183" bIns="41591">
            <a:spAutoFit/>
          </a:bodyPr>
          <a:lstStyle/>
          <a:p>
            <a:pPr algn="ctr"/>
            <a:r>
              <a:rPr lang="en-GB" sz="1400" b="1">
                <a:latin typeface="Arial" charset="0"/>
                <a:cs typeface="Arial" charset="0"/>
              </a:rPr>
              <a:t>O. Naviliat-Cuncic  &amp;  N.S. , </a:t>
            </a:r>
          </a:p>
          <a:p>
            <a:pPr algn="ctr"/>
            <a:r>
              <a:rPr lang="en-GB" sz="1400" b="1">
                <a:latin typeface="Arial" charset="0"/>
                <a:cs typeface="Arial" charset="0"/>
              </a:rPr>
              <a:t>PRL </a:t>
            </a:r>
            <a:r>
              <a:rPr lang="en-US" sz="1400" b="1">
                <a:latin typeface="Arial" charset="0"/>
                <a:cs typeface="Arial" charset="0"/>
              </a:rPr>
              <a:t>102 (2009) 142302</a:t>
            </a:r>
            <a:endParaRPr lang="en-GB" sz="1400" b="1"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44463" y="4649788"/>
            <a:ext cx="29384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" charset="0"/>
              </a:rPr>
              <a:t>  </a:t>
            </a:r>
            <a:r>
              <a:rPr lang="en-US" sz="1600" b="1" baseline="30000">
                <a:solidFill>
                  <a:srgbClr val="CC0000"/>
                </a:solidFill>
                <a:latin typeface="Arial" charset="0"/>
              </a:rPr>
              <a:t>19</a:t>
            </a:r>
            <a:r>
              <a:rPr lang="en-US" sz="1600" b="1">
                <a:solidFill>
                  <a:srgbClr val="CC0000"/>
                </a:solidFill>
                <a:latin typeface="Arial" charset="0"/>
              </a:rPr>
              <a:t>Ne, </a:t>
            </a:r>
            <a:r>
              <a:rPr lang="en-US" sz="1600" b="1" baseline="30000">
                <a:solidFill>
                  <a:srgbClr val="CC0000"/>
                </a:solidFill>
                <a:latin typeface="Arial" charset="0"/>
              </a:rPr>
              <a:t>21</a:t>
            </a:r>
            <a:r>
              <a:rPr lang="en-US" sz="1600" b="1">
                <a:solidFill>
                  <a:srgbClr val="CC0000"/>
                </a:solidFill>
                <a:latin typeface="Arial" charset="0"/>
              </a:rPr>
              <a:t>Na, </a:t>
            </a:r>
            <a:r>
              <a:rPr lang="en-US" sz="1600" b="1" baseline="30000">
                <a:solidFill>
                  <a:srgbClr val="CC0000"/>
                </a:solidFill>
                <a:latin typeface="Arial" charset="0"/>
              </a:rPr>
              <a:t>29</a:t>
            </a:r>
            <a:r>
              <a:rPr lang="en-US" sz="1600" b="1">
                <a:solidFill>
                  <a:srgbClr val="CC0000"/>
                </a:solidFill>
                <a:latin typeface="Arial" charset="0"/>
              </a:rPr>
              <a:t>P, </a:t>
            </a:r>
            <a:r>
              <a:rPr lang="en-US" sz="1600" b="1" baseline="30000">
                <a:solidFill>
                  <a:srgbClr val="CC0000"/>
                </a:solidFill>
                <a:latin typeface="Arial" charset="0"/>
              </a:rPr>
              <a:t>35</a:t>
            </a:r>
            <a:r>
              <a:rPr lang="en-US" sz="1600" b="1">
                <a:solidFill>
                  <a:srgbClr val="CC0000"/>
                </a:solidFill>
                <a:latin typeface="Arial" charset="0"/>
              </a:rPr>
              <a:t>Ar and </a:t>
            </a:r>
            <a:r>
              <a:rPr lang="en-US" sz="1600" b="1" baseline="30000">
                <a:solidFill>
                  <a:srgbClr val="CC0000"/>
                </a:solidFill>
                <a:latin typeface="Arial" charset="0"/>
              </a:rPr>
              <a:t>37</a:t>
            </a:r>
            <a:r>
              <a:rPr lang="en-US" sz="1600" b="1">
                <a:solidFill>
                  <a:srgbClr val="CC0000"/>
                </a:solidFill>
                <a:latin typeface="Arial" charset="0"/>
              </a:rPr>
              <a:t>K</a:t>
            </a:r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215900" y="863600"/>
            <a:ext cx="8782050" cy="1944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5900" y="2898775"/>
            <a:ext cx="8782050" cy="2259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15900" y="5319713"/>
            <a:ext cx="8782050" cy="1133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Rectangle 29"/>
          <p:cNvSpPr>
            <a:spLocks noChangeArrowheads="1"/>
          </p:cNvSpPr>
          <p:nvPr/>
        </p:nvSpPr>
        <p:spPr bwMode="auto">
          <a:xfrm>
            <a:off x="4994275" y="6635750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8313" y="188913"/>
            <a:ext cx="5626100" cy="36036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3183" tIns="41591" rIns="83183" bIns="41591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 Most precise 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  correlation measurements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611188" y="836613"/>
            <a:ext cx="3816350" cy="284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n-US" altLang="en-US" sz="1800" b="1" u="sng">
                <a:solidFill>
                  <a:srgbClr val="FF0000"/>
                </a:solidFill>
                <a:latin typeface="Arial" charset="0"/>
                <a:cs typeface="Arial" charset="0"/>
              </a:rPr>
              <a:t>Particle traps</a:t>
            </a:r>
            <a:r>
              <a:rPr lang="en-US" altLang="en-US" sz="1800">
                <a:latin typeface="Arial" charset="0"/>
                <a:cs typeface="Arial" charset="0"/>
              </a:rPr>
              <a:t>:  ideal sources</a:t>
            </a:r>
          </a:p>
          <a:p>
            <a:pPr eaLnBrk="0" hangingPunct="0"/>
            <a:endParaRPr lang="en-US" altLang="en-US" sz="1000">
              <a:latin typeface="Arial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1600">
                <a:latin typeface="Arial" charset="0"/>
                <a:cs typeface="Arial" charset="0"/>
              </a:rPr>
              <a:t>     - sample is </a:t>
            </a:r>
            <a:r>
              <a:rPr lang="en-US" altLang="en-US" sz="1600" b="1">
                <a:solidFill>
                  <a:srgbClr val="0033CC"/>
                </a:solidFill>
                <a:latin typeface="Arial" charset="0"/>
                <a:cs typeface="Arial" charset="0"/>
              </a:rPr>
              <a:t>isotopically pure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1600">
                <a:latin typeface="Arial" charset="0"/>
                <a:cs typeface="Arial" charset="0"/>
              </a:rPr>
              <a:t>     - localized in a  small volume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1600">
                <a:latin typeface="Arial" charset="0"/>
                <a:cs typeface="Arial" charset="0"/>
              </a:rPr>
              <a:t>     - atoms decay at rest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1600">
                <a:latin typeface="Arial" charset="0"/>
                <a:cs typeface="Arial" charset="0"/>
              </a:rPr>
              <a:t>     - </a:t>
            </a:r>
            <a:r>
              <a:rPr lang="en-US" altLang="en-US" sz="1600" b="1">
                <a:solidFill>
                  <a:srgbClr val="0033CC"/>
                </a:solidFill>
                <a:latin typeface="Arial" charset="0"/>
                <a:cs typeface="Arial" charset="0"/>
              </a:rPr>
              <a:t>detection of recoil ion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1600">
                <a:latin typeface="Arial" charset="0"/>
                <a:cs typeface="Arial" charset="0"/>
              </a:rPr>
              <a:t>     - </a:t>
            </a:r>
            <a:r>
              <a:rPr lang="en-US" altLang="en-US" sz="1600" b="1">
                <a:solidFill>
                  <a:srgbClr val="0033CC"/>
                </a:solidFill>
                <a:latin typeface="Arial" charset="0"/>
                <a:cs typeface="Arial" charset="0"/>
              </a:rPr>
              <a:t>negligible source scattering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1600">
                <a:latin typeface="Arial" charset="0"/>
                <a:cs typeface="Arial" charset="0"/>
              </a:rPr>
              <a:t>     - potential for polarized sample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2089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201136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27368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7667625" y="3068638"/>
            <a:ext cx="1181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Penning</a:t>
            </a:r>
            <a:endParaRPr lang="en-GB" sz="2000" b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3708400" y="6092825"/>
            <a:ext cx="736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MOT</a:t>
            </a:r>
            <a:endParaRPr lang="en-GB" sz="2000" b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8101013" y="5949950"/>
            <a:ext cx="7096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20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Paul</a:t>
            </a:r>
            <a:endParaRPr lang="en-GB" sz="2000" b="1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20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600" b="1">
                <a:latin typeface="Arial" charset="0"/>
                <a:cs typeface="Arial" charset="0"/>
              </a:rPr>
              <a:t>Ion/atom traps for </a:t>
            </a:r>
            <a:r>
              <a:rPr lang="en-US" sz="2600" b="1">
                <a:latin typeface="Arial" charset="0"/>
                <a:cs typeface="Arial" charset="0"/>
                <a:sym typeface="Symbol" pitchFamily="18" charset="2"/>
              </a:rPr>
              <a:t>-  </a:t>
            </a:r>
            <a:r>
              <a:rPr lang="en-US" sz="2600" b="1">
                <a:latin typeface="Arial" charset="0"/>
                <a:cs typeface="Arial" charset="0"/>
              </a:rPr>
              <a:t>correlation measurements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sp>
        <p:nvSpPr>
          <p:cNvPr id="8203" name="Rectangle 29"/>
          <p:cNvSpPr>
            <a:spLocks noChangeArrowheads="1"/>
          </p:cNvSpPr>
          <p:nvPr/>
        </p:nvSpPr>
        <p:spPr bwMode="auto">
          <a:xfrm>
            <a:off x="4965700" y="66516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sz="300" b="1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900" b="1">
                <a:latin typeface="Arial" charset="0"/>
                <a:cs typeface="Arial" charset="0"/>
              </a:rPr>
              <a:t>Recent and present  </a:t>
            </a:r>
            <a:r>
              <a:rPr lang="en-US" sz="2900" b="1">
                <a:latin typeface="Arial" charset="0"/>
                <a:cs typeface="Arial" charset="0"/>
                <a:sym typeface="Symbol" pitchFamily="18" charset="2"/>
              </a:rPr>
              <a:t> </a:t>
            </a:r>
            <a:r>
              <a:rPr lang="en-US" sz="2900" b="1">
                <a:latin typeface="Arial" charset="0"/>
                <a:cs typeface="Arial" charset="0"/>
              </a:rPr>
              <a:t>correlation projects </a:t>
            </a:r>
          </a:p>
          <a:p>
            <a:pPr algn="ctr" eaLnBrk="1" hangingPunct="1"/>
            <a:endParaRPr lang="nl-BE" sz="300" b="1"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981075"/>
            <a:ext cx="694055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15988" y="2852738"/>
            <a:ext cx="6467475" cy="365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580063" y="6635750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611313" y="6040438"/>
            <a:ext cx="59213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GB" sz="1400" b="1">
                <a:latin typeface="Arial" charset="0"/>
                <a:cs typeface="Arial" charset="0"/>
              </a:rPr>
              <a:t> N.S.  &amp;   O.Naviliat-Cuncic, </a:t>
            </a:r>
            <a:r>
              <a:rPr lang="en-US" sz="1400" b="1">
                <a:latin typeface="Arial" charset="0"/>
                <a:cs typeface="Arial" charset="0"/>
              </a:rPr>
              <a:t>Physica Scripta T152 (2013) 014018</a:t>
            </a:r>
            <a:endParaRPr lang="en-GB" sz="14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549275"/>
            <a:ext cx="586898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33375" y="839788"/>
            <a:ext cx="2668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1500" b="1">
                <a:solidFill>
                  <a:srgbClr val="0000FF"/>
                </a:solidFill>
                <a:latin typeface="Arial" charset="0"/>
              </a:rPr>
              <a:t>search for </a:t>
            </a:r>
            <a:r>
              <a:rPr lang="en-US" sz="1500" b="1">
                <a:solidFill>
                  <a:srgbClr val="FF0000"/>
                </a:solidFill>
                <a:latin typeface="Arial" charset="0"/>
              </a:rPr>
              <a:t>scalar</a:t>
            </a:r>
            <a:r>
              <a:rPr lang="en-US" sz="1500" b="1">
                <a:solidFill>
                  <a:srgbClr val="0000FF"/>
                </a:solidFill>
                <a:latin typeface="Arial" charset="0"/>
              </a:rPr>
              <a:t> couplings</a:t>
            </a:r>
            <a:endParaRPr lang="en-GB" sz="15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3" tIns="41591" rIns="83183" bIns="41591">
            <a:spAutoFit/>
          </a:bodyPr>
          <a:lstStyle/>
          <a:p>
            <a:pPr algn="ctr" defTabSz="831850"/>
            <a:r>
              <a:rPr lang="en-US" sz="2600">
                <a:latin typeface="Arial" charset="0"/>
              </a:rPr>
              <a:t>TRINAT  MOT trap at TRIUMF-ISAC – </a:t>
            </a:r>
            <a:r>
              <a:rPr lang="en-US" sz="2600" baseline="30000">
                <a:latin typeface="Arial" charset="0"/>
              </a:rPr>
              <a:t>38m</a:t>
            </a:r>
            <a:r>
              <a:rPr lang="en-US" sz="2600">
                <a:latin typeface="Arial" charset="0"/>
              </a:rPr>
              <a:t>K - scalar</a:t>
            </a:r>
            <a:endParaRPr lang="en-GB" sz="2600">
              <a:latin typeface="Arial" charset="0"/>
            </a:endParaRPr>
          </a:p>
        </p:txBody>
      </p:sp>
      <p:graphicFrame>
        <p:nvGraphicFramePr>
          <p:cNvPr id="10245" name="Object 0"/>
          <p:cNvGraphicFramePr>
            <a:graphicFrameLocks noChangeAspect="1"/>
          </p:cNvGraphicFramePr>
          <p:nvPr/>
        </p:nvGraphicFramePr>
        <p:xfrm>
          <a:off x="333375" y="1343025"/>
          <a:ext cx="2571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1206500" imgH="190500" progId="Equation.DSMT4">
                  <p:embed/>
                </p:oleObj>
              </mc:Choice>
              <mc:Fallback>
                <p:oleObj name="Equation" r:id="rId4" imgW="1206500" imgH="1905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343025"/>
                        <a:ext cx="2571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49275" y="1992313"/>
            <a:ext cx="20716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algn="ctr" defTabSz="831850"/>
            <a:r>
              <a:rPr lang="en-US" sz="1500">
                <a:latin typeface="Arial" charset="0"/>
              </a:rPr>
              <a:t>superallowed 0</a:t>
            </a:r>
            <a:r>
              <a:rPr lang="en-US" sz="1500" baseline="30000">
                <a:latin typeface="Arial" charset="0"/>
              </a:rPr>
              <a:t>+</a:t>
            </a:r>
            <a:r>
              <a:rPr lang="en-US" sz="1500">
                <a:latin typeface="Arial" charset="0"/>
              </a:rPr>
              <a:t> </a:t>
            </a:r>
            <a:r>
              <a:rPr lang="en-US" sz="1500">
                <a:latin typeface="Arial" charset="0"/>
                <a:sym typeface="Wingdings" pitchFamily="2" charset="2"/>
              </a:rPr>
              <a:t> </a:t>
            </a:r>
            <a:r>
              <a:rPr lang="en-US" sz="1500">
                <a:latin typeface="Arial" charset="0"/>
              </a:rPr>
              <a:t>0</a:t>
            </a:r>
            <a:r>
              <a:rPr lang="en-US" sz="1500" baseline="30000">
                <a:latin typeface="Arial" charset="0"/>
              </a:rPr>
              <a:t>+</a:t>
            </a:r>
            <a:r>
              <a:rPr lang="en-US" sz="1500">
                <a:latin typeface="Arial" charset="0"/>
                <a:sym typeface="Wingdings" pitchFamily="2" charset="2"/>
              </a:rPr>
              <a:t> </a:t>
            </a:r>
          </a:p>
          <a:p>
            <a:pPr algn="ctr" defTabSz="831850"/>
            <a:r>
              <a:rPr lang="en-US" sz="1500">
                <a:latin typeface="Arial" charset="0"/>
                <a:sym typeface="Wingdings" pitchFamily="2" charset="2"/>
              </a:rPr>
              <a:t>pure Fermi transition </a:t>
            </a:r>
          </a:p>
          <a:p>
            <a:pPr algn="ctr" defTabSz="831850"/>
            <a:r>
              <a:rPr lang="en-US" sz="1500">
                <a:latin typeface="Arial" charset="0"/>
                <a:sym typeface="Wingdings" pitchFamily="2" charset="2"/>
              </a:rPr>
              <a:t> (t</a:t>
            </a:r>
            <a:r>
              <a:rPr lang="en-US" sz="1500" baseline="-25000">
                <a:latin typeface="Arial" charset="0"/>
                <a:sym typeface="Wingdings" pitchFamily="2" charset="2"/>
              </a:rPr>
              <a:t>1/2</a:t>
            </a:r>
            <a:r>
              <a:rPr lang="en-US" sz="1500">
                <a:latin typeface="Arial" charset="0"/>
                <a:sym typeface="Wingdings" pitchFamily="2" charset="2"/>
              </a:rPr>
              <a:t> = 0.95 s) </a:t>
            </a:r>
            <a:r>
              <a:rPr lang="en-US" sz="1500">
                <a:latin typeface="Arial" charset="0"/>
              </a:rPr>
              <a:t> </a:t>
            </a:r>
            <a:endParaRPr lang="en-GB" sz="1500">
              <a:latin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46050" y="3016250"/>
            <a:ext cx="2784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/>
          <a:p>
            <a:pPr marL="457200" indent="-457200" algn="ctr">
              <a:spcBef>
                <a:spcPct val="15000"/>
              </a:spcBef>
            </a:pPr>
            <a:r>
              <a:rPr lang="en-US" sz="1300" b="1">
                <a:latin typeface="Arial" charset="0"/>
              </a:rPr>
              <a:t>A. Gorelov, J. Behr et al.,</a:t>
            </a:r>
          </a:p>
          <a:p>
            <a:pPr marL="457200" indent="-457200" algn="ctr">
              <a:spcBef>
                <a:spcPct val="15000"/>
              </a:spcBef>
            </a:pPr>
            <a:r>
              <a:rPr lang="en-US" sz="1300" b="1">
                <a:latin typeface="Arial" charset="0"/>
              </a:rPr>
              <a:t>Phys. Rev. Lett. 94 (2005) 142501</a:t>
            </a:r>
            <a:endParaRPr lang="en-US" sz="1500" b="1"/>
          </a:p>
        </p:txBody>
      </p:sp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821113"/>
            <a:ext cx="5810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9" name="Object 1"/>
          <p:cNvGraphicFramePr>
            <a:graphicFrameLocks noChangeAspect="1"/>
          </p:cNvGraphicFramePr>
          <p:nvPr/>
        </p:nvGraphicFramePr>
        <p:xfrm>
          <a:off x="6072188" y="4005263"/>
          <a:ext cx="30718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7" imgW="2006600" imgH="622300" progId="Equation.DSMT4">
                  <p:embed/>
                </p:oleObj>
              </mc:Choice>
              <mc:Fallback>
                <p:oleObj name="Equation" r:id="rId7" imgW="2006600" imgH="622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4005263"/>
                        <a:ext cx="307181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2"/>
          <p:cNvGraphicFramePr>
            <a:graphicFrameLocks noChangeAspect="1"/>
          </p:cNvGraphicFramePr>
          <p:nvPr/>
        </p:nvGraphicFramePr>
        <p:xfrm>
          <a:off x="5940425" y="5186363"/>
          <a:ext cx="3475038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9" imgW="1993900" imgH="685800" progId="Equation.DSMT4">
                  <p:embed/>
                </p:oleObj>
              </mc:Choice>
              <mc:Fallback>
                <p:oleObj name="Equation" r:id="rId9" imgW="1993900" imgH="685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186363"/>
                        <a:ext cx="3475038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3848100" y="6113463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TOF</a:t>
            </a:r>
            <a:endParaRPr lang="en-US" sz="2000"/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1403350" y="6638925"/>
            <a:ext cx="31623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83" tIns="41591" rIns="83183" bIns="41591">
            <a:spAutoFit/>
          </a:bodyPr>
          <a:lstStyle/>
          <a:p>
            <a:pPr defTabSz="831850"/>
            <a:r>
              <a:rPr lang="en-US" sz="900" b="1">
                <a:latin typeface="Arial" charset="0"/>
              </a:rPr>
              <a:t>Nathal Severijns – INPC-2013, Florence, June 3-7, 2013</a:t>
            </a:r>
            <a:endParaRPr lang="en-GB" sz="900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1484</Words>
  <Application>Microsoft Office PowerPoint</Application>
  <PresentationFormat>Presentazione su schermo (4:3)</PresentationFormat>
  <Paragraphs>288</Paragraphs>
  <Slides>23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5</vt:i4>
      </vt:variant>
      <vt:variant>
        <vt:lpstr>Titoli diapositive</vt:lpstr>
      </vt:variant>
      <vt:variant>
        <vt:i4>23</vt:i4>
      </vt:variant>
    </vt:vector>
  </HeadingPairs>
  <TitlesOfParts>
    <vt:vector size="38" baseType="lpstr">
      <vt:lpstr>Times New Roman</vt:lpstr>
      <vt:lpstr>Arial</vt:lpstr>
      <vt:lpstr>Symbol</vt:lpstr>
      <vt:lpstr>Wingdings</vt:lpstr>
      <vt:lpstr>Arial Unicode MS</vt:lpstr>
      <vt:lpstr>PMingLiU</vt:lpstr>
      <vt:lpstr>Calibri</vt:lpstr>
      <vt:lpstr>Lucida Sans Unicode</vt:lpstr>
      <vt:lpstr>Mangal</vt:lpstr>
      <vt:lpstr>Default Design</vt:lpstr>
      <vt:lpstr>MathType 6.0 Equation</vt:lpstr>
      <vt:lpstr>Microsoft Equation 3.0</vt:lpstr>
      <vt:lpstr>MathType 5.0 Equation</vt:lpstr>
      <vt:lpstr>CorelDRAW 8.0 Tekening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6He MOT Trap setup @ CENPA  –  Univ. Washington, Seattle P. Mueller, A. Garcia, et al.   Argonne Natl. Lab., Univ. Washington, LPC-CAEN, CERN, NSCL, Michigan State Univ.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IKS</dc:creator>
  <cp:lastModifiedBy>tecno</cp:lastModifiedBy>
  <cp:revision>172</cp:revision>
  <dcterms:created xsi:type="dcterms:W3CDTF">2007-03-16T09:00:15Z</dcterms:created>
  <dcterms:modified xsi:type="dcterms:W3CDTF">2013-06-03T06:38:01Z</dcterms:modified>
</cp:coreProperties>
</file>