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27"/>
  </p:notesMasterIdLst>
  <p:handoutMasterIdLst>
    <p:handoutMasterId r:id="rId28"/>
  </p:handoutMasterIdLst>
  <p:sldIdLst>
    <p:sldId id="256" r:id="rId2"/>
    <p:sldId id="679" r:id="rId3"/>
    <p:sldId id="743" r:id="rId4"/>
    <p:sldId id="693" r:id="rId5"/>
    <p:sldId id="711" r:id="rId6"/>
    <p:sldId id="741" r:id="rId7"/>
    <p:sldId id="770" r:id="rId8"/>
    <p:sldId id="771" r:id="rId9"/>
    <p:sldId id="772" r:id="rId10"/>
    <p:sldId id="773" r:id="rId11"/>
    <p:sldId id="744" r:id="rId12"/>
    <p:sldId id="742" r:id="rId13"/>
    <p:sldId id="716" r:id="rId14"/>
    <p:sldId id="761" r:id="rId15"/>
    <p:sldId id="746" r:id="rId16"/>
    <p:sldId id="753" r:id="rId17"/>
    <p:sldId id="763" r:id="rId18"/>
    <p:sldId id="764" r:id="rId19"/>
    <p:sldId id="720" r:id="rId20"/>
    <p:sldId id="755" r:id="rId21"/>
    <p:sldId id="641" r:id="rId22"/>
    <p:sldId id="726" r:id="rId23"/>
    <p:sldId id="728" r:id="rId24"/>
    <p:sldId id="766" r:id="rId25"/>
    <p:sldId id="767" r:id="rId26"/>
  </p:sldIdLst>
  <p:sldSz cx="9906000" cy="6858000" type="A4"/>
  <p:notesSz cx="6743700" cy="9753600"/>
  <p:custDataLst>
    <p:tags r:id="rId29"/>
  </p:custDataLst>
  <p:defaultTextStyle>
    <a:defPPr>
      <a:defRPr lang="de-DE"/>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7FF"/>
    <a:srgbClr val="000099"/>
    <a:srgbClr val="0000CC"/>
    <a:srgbClr val="E5EDFF"/>
    <a:srgbClr val="FFFF99"/>
    <a:srgbClr val="CFFF8F"/>
    <a:srgbClr val="FFE7B7"/>
    <a:srgbClr val="FEC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p:cViewPr>
        <p:scale>
          <a:sx n="100" d="100"/>
          <a:sy n="100" d="100"/>
        </p:scale>
        <p:origin x="-384" y="1380"/>
      </p:cViewPr>
      <p:guideLst>
        <p:guide orient="horz" pos="2160"/>
        <p:guide pos="312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646" y="-84"/>
      </p:cViewPr>
      <p:guideLst>
        <p:guide orient="horz" pos="3072"/>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22588" cy="488950"/>
          </a:xfrm>
          <a:prstGeom prst="rect">
            <a:avLst/>
          </a:prstGeom>
          <a:noFill/>
          <a:ln w="9525">
            <a:noFill/>
            <a:miter lim="800000"/>
            <a:headEnd/>
            <a:tailEnd/>
          </a:ln>
          <a:effectLst/>
        </p:spPr>
        <p:txBody>
          <a:bodyPr vert="horz" wrap="square" lIns="89583" tIns="44793" rIns="89583" bIns="44793" numCol="1" anchor="t" anchorCtr="0" compatLnSpc="1">
            <a:prstTxWarp prst="textNoShape">
              <a:avLst/>
            </a:prstTxWarp>
          </a:bodyPr>
          <a:lstStyle>
            <a:lvl1pPr defTabSz="896938" eaLnBrk="1" hangingPunct="1">
              <a:defRPr sz="1100">
                <a:latin typeface="Times New Roman" pitchFamily="18" charset="0"/>
                <a:ea typeface="+mn-ea"/>
                <a:cs typeface="+mn-cs"/>
              </a:defRPr>
            </a:lvl1pPr>
          </a:lstStyle>
          <a:p>
            <a:pPr>
              <a:defRPr/>
            </a:pPr>
            <a:endParaRPr lang="de-DE"/>
          </a:p>
        </p:txBody>
      </p:sp>
      <p:sp>
        <p:nvSpPr>
          <p:cNvPr id="4099" name="Rectangle 3"/>
          <p:cNvSpPr>
            <a:spLocks noGrp="1" noChangeArrowheads="1"/>
          </p:cNvSpPr>
          <p:nvPr>
            <p:ph type="dt" sz="quarter" idx="1"/>
          </p:nvPr>
        </p:nvSpPr>
        <p:spPr bwMode="auto">
          <a:xfrm>
            <a:off x="3821113" y="0"/>
            <a:ext cx="2922587" cy="488950"/>
          </a:xfrm>
          <a:prstGeom prst="rect">
            <a:avLst/>
          </a:prstGeom>
          <a:noFill/>
          <a:ln w="9525">
            <a:noFill/>
            <a:miter lim="800000"/>
            <a:headEnd/>
            <a:tailEnd/>
          </a:ln>
          <a:effectLst/>
        </p:spPr>
        <p:txBody>
          <a:bodyPr vert="horz" wrap="square" lIns="89583" tIns="44793" rIns="89583" bIns="44793" numCol="1" anchor="t" anchorCtr="0" compatLnSpc="1">
            <a:prstTxWarp prst="textNoShape">
              <a:avLst/>
            </a:prstTxWarp>
          </a:bodyPr>
          <a:lstStyle>
            <a:lvl1pPr algn="r" defTabSz="896938" eaLnBrk="1" hangingPunct="1">
              <a:defRPr sz="1100">
                <a:latin typeface="Times New Roman" pitchFamily="18" charset="0"/>
                <a:ea typeface="+mn-ea"/>
                <a:cs typeface="+mn-cs"/>
              </a:defRPr>
            </a:lvl1pPr>
          </a:lstStyle>
          <a:p>
            <a:pPr>
              <a:defRPr/>
            </a:pPr>
            <a:endParaRPr lang="de-DE"/>
          </a:p>
        </p:txBody>
      </p:sp>
      <p:sp>
        <p:nvSpPr>
          <p:cNvPr id="4100" name="Rectangle 4"/>
          <p:cNvSpPr>
            <a:spLocks noGrp="1" noChangeArrowheads="1"/>
          </p:cNvSpPr>
          <p:nvPr>
            <p:ph type="ftr" sz="quarter" idx="2"/>
          </p:nvPr>
        </p:nvSpPr>
        <p:spPr bwMode="auto">
          <a:xfrm>
            <a:off x="0" y="9264650"/>
            <a:ext cx="2922588" cy="488950"/>
          </a:xfrm>
          <a:prstGeom prst="rect">
            <a:avLst/>
          </a:prstGeom>
          <a:noFill/>
          <a:ln w="9525">
            <a:noFill/>
            <a:miter lim="800000"/>
            <a:headEnd/>
            <a:tailEnd/>
          </a:ln>
          <a:effectLst/>
        </p:spPr>
        <p:txBody>
          <a:bodyPr vert="horz" wrap="square" lIns="89583" tIns="44793" rIns="89583" bIns="44793" numCol="1" anchor="b" anchorCtr="0" compatLnSpc="1">
            <a:prstTxWarp prst="textNoShape">
              <a:avLst/>
            </a:prstTxWarp>
          </a:bodyPr>
          <a:lstStyle>
            <a:lvl1pPr defTabSz="896938" eaLnBrk="1" hangingPunct="1">
              <a:defRPr sz="1100">
                <a:latin typeface="Times New Roman" pitchFamily="18" charset="0"/>
                <a:ea typeface="+mn-ea"/>
                <a:cs typeface="+mn-cs"/>
              </a:defRPr>
            </a:lvl1pPr>
          </a:lstStyle>
          <a:p>
            <a:pPr>
              <a:defRPr/>
            </a:pPr>
            <a:endParaRPr lang="de-DE"/>
          </a:p>
        </p:txBody>
      </p:sp>
      <p:sp>
        <p:nvSpPr>
          <p:cNvPr id="4101" name="Rectangle 5"/>
          <p:cNvSpPr>
            <a:spLocks noGrp="1" noChangeArrowheads="1"/>
          </p:cNvSpPr>
          <p:nvPr>
            <p:ph type="sldNum" sz="quarter" idx="3"/>
          </p:nvPr>
        </p:nvSpPr>
        <p:spPr bwMode="auto">
          <a:xfrm>
            <a:off x="3821113" y="9264650"/>
            <a:ext cx="2922587" cy="488950"/>
          </a:xfrm>
          <a:prstGeom prst="rect">
            <a:avLst/>
          </a:prstGeom>
          <a:noFill/>
          <a:ln w="9525">
            <a:noFill/>
            <a:miter lim="800000"/>
            <a:headEnd/>
            <a:tailEnd/>
          </a:ln>
          <a:effectLst/>
        </p:spPr>
        <p:txBody>
          <a:bodyPr vert="horz" wrap="square" lIns="89583" tIns="44793" rIns="89583" bIns="44793" numCol="1" anchor="b" anchorCtr="0" compatLnSpc="1">
            <a:prstTxWarp prst="textNoShape">
              <a:avLst/>
            </a:prstTxWarp>
          </a:bodyPr>
          <a:lstStyle>
            <a:lvl1pPr algn="r" defTabSz="896938">
              <a:defRPr sz="1100">
                <a:latin typeface="Times New Roman" pitchFamily="18" charset="0"/>
              </a:defRPr>
            </a:lvl1pPr>
          </a:lstStyle>
          <a:p>
            <a:fld id="{ED2DC5A0-7C83-45AB-AA49-1B137244B02A}" type="slidenum">
              <a:rPr lang="de-DE"/>
              <a:pPr/>
              <a:t>‹N›</a:t>
            </a:fld>
            <a:endParaRPr lang="de-DE"/>
          </a:p>
        </p:txBody>
      </p:sp>
    </p:spTree>
    <p:extLst>
      <p:ext uri="{BB962C8B-B14F-4D97-AF65-F5344CB8AC3E}">
        <p14:creationId xmlns:p14="http://schemas.microsoft.com/office/powerpoint/2010/main" val="614260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22588" cy="487363"/>
          </a:xfrm>
          <a:prstGeom prst="rect">
            <a:avLst/>
          </a:prstGeom>
          <a:noFill/>
          <a:ln w="9525">
            <a:noFill/>
            <a:miter lim="800000"/>
            <a:headEnd/>
            <a:tailEnd/>
          </a:ln>
          <a:effectLst/>
        </p:spPr>
        <p:txBody>
          <a:bodyPr vert="horz" wrap="square" lIns="87104" tIns="43551" rIns="87104" bIns="43551" numCol="1" anchor="t" anchorCtr="0" compatLnSpc="1">
            <a:prstTxWarp prst="textNoShape">
              <a:avLst/>
            </a:prstTxWarp>
          </a:bodyPr>
          <a:lstStyle>
            <a:lvl1pPr defTabSz="871538" eaLnBrk="1" hangingPunct="1">
              <a:defRPr sz="1100">
                <a:latin typeface="Times New Roman" pitchFamily="18" charset="0"/>
                <a:ea typeface="+mn-ea"/>
                <a:cs typeface="+mn-cs"/>
              </a:defRPr>
            </a:lvl1pPr>
          </a:lstStyle>
          <a:p>
            <a:pPr>
              <a:defRPr/>
            </a:pPr>
            <a:endParaRPr lang="en-US"/>
          </a:p>
        </p:txBody>
      </p:sp>
      <p:sp>
        <p:nvSpPr>
          <p:cNvPr id="72707" name="Rectangle 3"/>
          <p:cNvSpPr>
            <a:spLocks noGrp="1" noChangeArrowheads="1"/>
          </p:cNvSpPr>
          <p:nvPr>
            <p:ph type="dt" idx="1"/>
          </p:nvPr>
        </p:nvSpPr>
        <p:spPr bwMode="auto">
          <a:xfrm>
            <a:off x="3819525" y="0"/>
            <a:ext cx="2922588" cy="487363"/>
          </a:xfrm>
          <a:prstGeom prst="rect">
            <a:avLst/>
          </a:prstGeom>
          <a:noFill/>
          <a:ln w="9525">
            <a:noFill/>
            <a:miter lim="800000"/>
            <a:headEnd/>
            <a:tailEnd/>
          </a:ln>
          <a:effectLst/>
        </p:spPr>
        <p:txBody>
          <a:bodyPr vert="horz" wrap="square" lIns="87104" tIns="43551" rIns="87104" bIns="43551" numCol="1" anchor="t" anchorCtr="0" compatLnSpc="1">
            <a:prstTxWarp prst="textNoShape">
              <a:avLst/>
            </a:prstTxWarp>
          </a:bodyPr>
          <a:lstStyle>
            <a:lvl1pPr algn="r" defTabSz="871538" eaLnBrk="1" hangingPunct="1">
              <a:defRPr sz="1100">
                <a:latin typeface="Times New Roman" pitchFamily="18" charset="0"/>
                <a:ea typeface="+mn-ea"/>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731838" y="730250"/>
            <a:ext cx="5284787" cy="3659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5"/>
          <p:cNvSpPr>
            <a:spLocks noGrp="1" noChangeArrowheads="1"/>
          </p:cNvSpPr>
          <p:nvPr>
            <p:ph type="body" sz="quarter" idx="3"/>
          </p:nvPr>
        </p:nvSpPr>
        <p:spPr bwMode="auto">
          <a:xfrm>
            <a:off x="674688" y="4633913"/>
            <a:ext cx="5394325" cy="4389437"/>
          </a:xfrm>
          <a:prstGeom prst="rect">
            <a:avLst/>
          </a:prstGeom>
          <a:noFill/>
          <a:ln w="9525">
            <a:noFill/>
            <a:miter lim="800000"/>
            <a:headEnd/>
            <a:tailEnd/>
          </a:ln>
          <a:effectLst/>
        </p:spPr>
        <p:txBody>
          <a:bodyPr vert="horz" wrap="square" lIns="87104" tIns="43551" rIns="87104" bIns="435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9264650"/>
            <a:ext cx="2922588" cy="487363"/>
          </a:xfrm>
          <a:prstGeom prst="rect">
            <a:avLst/>
          </a:prstGeom>
          <a:noFill/>
          <a:ln w="9525">
            <a:noFill/>
            <a:miter lim="800000"/>
            <a:headEnd/>
            <a:tailEnd/>
          </a:ln>
          <a:effectLst/>
        </p:spPr>
        <p:txBody>
          <a:bodyPr vert="horz" wrap="square" lIns="87104" tIns="43551" rIns="87104" bIns="43551" numCol="1" anchor="b" anchorCtr="0" compatLnSpc="1">
            <a:prstTxWarp prst="textNoShape">
              <a:avLst/>
            </a:prstTxWarp>
          </a:bodyPr>
          <a:lstStyle>
            <a:lvl1pPr defTabSz="871538" eaLnBrk="1" hangingPunct="1">
              <a:defRPr sz="1100">
                <a:latin typeface="Times New Roman" pitchFamily="18" charset="0"/>
                <a:ea typeface="+mn-ea"/>
                <a:cs typeface="+mn-cs"/>
              </a:defRPr>
            </a:lvl1pPr>
          </a:lstStyle>
          <a:p>
            <a:pPr>
              <a:defRPr/>
            </a:pPr>
            <a:endParaRPr lang="en-US"/>
          </a:p>
        </p:txBody>
      </p:sp>
      <p:sp>
        <p:nvSpPr>
          <p:cNvPr id="72711" name="Rectangle 7"/>
          <p:cNvSpPr>
            <a:spLocks noGrp="1" noChangeArrowheads="1"/>
          </p:cNvSpPr>
          <p:nvPr>
            <p:ph type="sldNum" sz="quarter" idx="5"/>
          </p:nvPr>
        </p:nvSpPr>
        <p:spPr bwMode="auto">
          <a:xfrm>
            <a:off x="3819525" y="9264650"/>
            <a:ext cx="2922588" cy="487363"/>
          </a:xfrm>
          <a:prstGeom prst="rect">
            <a:avLst/>
          </a:prstGeom>
          <a:noFill/>
          <a:ln w="9525">
            <a:noFill/>
            <a:miter lim="800000"/>
            <a:headEnd/>
            <a:tailEnd/>
          </a:ln>
          <a:effectLst/>
        </p:spPr>
        <p:txBody>
          <a:bodyPr vert="horz" wrap="square" lIns="87104" tIns="43551" rIns="87104" bIns="43551" numCol="1" anchor="b" anchorCtr="0" compatLnSpc="1">
            <a:prstTxWarp prst="textNoShape">
              <a:avLst/>
            </a:prstTxWarp>
          </a:bodyPr>
          <a:lstStyle>
            <a:lvl1pPr algn="r" defTabSz="871538">
              <a:defRPr sz="1100">
                <a:latin typeface="Times New Roman" pitchFamily="18" charset="0"/>
              </a:defRPr>
            </a:lvl1pPr>
          </a:lstStyle>
          <a:p>
            <a:fld id="{B955021C-D5B2-47A4-B460-0C192C6F5C5A}" type="slidenum">
              <a:rPr lang="en-US"/>
              <a:pPr/>
              <a:t>‹N›</a:t>
            </a:fld>
            <a:endParaRPr lang="en-US"/>
          </a:p>
        </p:txBody>
      </p:sp>
    </p:spTree>
    <p:extLst>
      <p:ext uri="{BB962C8B-B14F-4D97-AF65-F5344CB8AC3E}">
        <p14:creationId xmlns:p14="http://schemas.microsoft.com/office/powerpoint/2010/main" val="1515868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538" eaLnBrk="0" hangingPunct="0">
              <a:defRPr sz="2000">
                <a:solidFill>
                  <a:schemeClr val="tx1"/>
                </a:solidFill>
                <a:latin typeface="Arial" pitchFamily="34" charset="0"/>
                <a:ea typeface="ＭＳ Ｐゴシック" pitchFamily="34" charset="-128"/>
              </a:defRPr>
            </a:lvl1pPr>
            <a:lvl2pPr marL="742950" indent="-285750" defTabSz="871538" eaLnBrk="0" hangingPunct="0">
              <a:defRPr sz="2000">
                <a:solidFill>
                  <a:schemeClr val="tx1"/>
                </a:solidFill>
                <a:latin typeface="Arial" pitchFamily="34" charset="0"/>
                <a:ea typeface="ＭＳ Ｐゴシック" pitchFamily="34" charset="-128"/>
              </a:defRPr>
            </a:lvl2pPr>
            <a:lvl3pPr marL="1143000" indent="-228600" defTabSz="871538" eaLnBrk="0" hangingPunct="0">
              <a:defRPr sz="2000">
                <a:solidFill>
                  <a:schemeClr val="tx1"/>
                </a:solidFill>
                <a:latin typeface="Arial" pitchFamily="34" charset="0"/>
                <a:ea typeface="ＭＳ Ｐゴシック" pitchFamily="34" charset="-128"/>
              </a:defRPr>
            </a:lvl3pPr>
            <a:lvl4pPr marL="1600200" indent="-228600" defTabSz="871538" eaLnBrk="0" hangingPunct="0">
              <a:defRPr sz="2000">
                <a:solidFill>
                  <a:schemeClr val="tx1"/>
                </a:solidFill>
                <a:latin typeface="Arial" pitchFamily="34" charset="0"/>
                <a:ea typeface="ＭＳ Ｐゴシック" pitchFamily="34" charset="-128"/>
              </a:defRPr>
            </a:lvl4pPr>
            <a:lvl5pPr marL="2057400" indent="-228600" defTabSz="871538" eaLnBrk="0" hangingPunct="0">
              <a:defRPr sz="2000">
                <a:solidFill>
                  <a:schemeClr val="tx1"/>
                </a:solidFill>
                <a:latin typeface="Arial" pitchFamily="34" charset="0"/>
                <a:ea typeface="ＭＳ Ｐゴシック" pitchFamily="34" charset="-128"/>
              </a:defRPr>
            </a:lvl5pPr>
            <a:lvl6pPr marL="2514600" indent="-228600" defTabSz="871538"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871538"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871538"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871538"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42FCB183-46D1-4F79-876F-7B861E1935FA}" type="slidenum">
              <a:rPr lang="en-US" sz="1100">
                <a:latin typeface="Times New Roman" pitchFamily="18" charset="0"/>
              </a:rPr>
              <a:pPr eaLnBrk="1" hangingPunct="1"/>
              <a:t>1</a:t>
            </a:fld>
            <a:endParaRPr lang="en-US" sz="1100">
              <a:latin typeface="Times New Roman"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47650" y="381000"/>
            <a:ext cx="94107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2400">
              <a:latin typeface="Times New Roman" pitchFamily="18" charset="0"/>
            </a:endParaRPr>
          </a:p>
        </p:txBody>
      </p:sp>
      <p:sp>
        <p:nvSpPr>
          <p:cNvPr id="5" name="AutoShape 3"/>
          <p:cNvSpPr>
            <a:spLocks noChangeArrowheads="1"/>
          </p:cNvSpPr>
          <p:nvPr/>
        </p:nvSpPr>
        <p:spPr bwMode="white">
          <a:xfrm>
            <a:off x="354013" y="488950"/>
            <a:ext cx="9139237"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2400">
              <a:latin typeface="Times New Roman" pitchFamily="18" charset="0"/>
            </a:endParaRPr>
          </a:p>
        </p:txBody>
      </p:sp>
      <p:sp>
        <p:nvSpPr>
          <p:cNvPr id="6" name="AutoShape 4"/>
          <p:cNvSpPr>
            <a:spLocks noChangeArrowheads="1"/>
          </p:cNvSpPr>
          <p:nvPr/>
        </p:nvSpPr>
        <p:spPr bwMode="blackWhite">
          <a:xfrm>
            <a:off x="1485900" y="3338513"/>
            <a:ext cx="6934200" cy="2286000"/>
          </a:xfrm>
          <a:prstGeom prst="roundRect">
            <a:avLst>
              <a:gd name="adj" fmla="val 16667"/>
            </a:avLst>
          </a:prstGeom>
          <a:solidFill>
            <a:schemeClr val="bg1"/>
          </a:solidFill>
          <a:ln w="50800">
            <a:solidFill>
              <a:schemeClr val="bg2"/>
            </a:solidFill>
            <a:round/>
            <a:headEnd/>
            <a:tailEnd/>
          </a:ln>
        </p:spPr>
        <p:txBody>
          <a:bodyPr wrap="none" anchor="ctr"/>
          <a:lstStyle/>
          <a:p>
            <a:pPr algn="ctr"/>
            <a:endParaRPr lang="en-US" sz="1800"/>
          </a:p>
        </p:txBody>
      </p:sp>
      <p:sp>
        <p:nvSpPr>
          <p:cNvPr id="217093" name="Rectangle 5"/>
          <p:cNvSpPr>
            <a:spLocks noGrp="1" noChangeArrowheads="1"/>
          </p:cNvSpPr>
          <p:nvPr>
            <p:ph type="ctrTitle"/>
          </p:nvPr>
        </p:nvSpPr>
        <p:spPr bwMode="auto">
          <a:xfrm>
            <a:off x="742950" y="857250"/>
            <a:ext cx="8420100" cy="2266950"/>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lgn="ctr">
              <a:defRPr sz="4100" i="1"/>
            </a:lvl1pPr>
          </a:lstStyle>
          <a:p>
            <a:r>
              <a:rPr lang="en-US"/>
              <a:t>Click to edit Master title style</a:t>
            </a:r>
          </a:p>
        </p:txBody>
      </p:sp>
      <p:sp>
        <p:nvSpPr>
          <p:cNvPr id="217094" name="Rectangle 6"/>
          <p:cNvSpPr>
            <a:spLocks noGrp="1" noChangeArrowheads="1"/>
          </p:cNvSpPr>
          <p:nvPr>
            <p:ph type="subTitle" idx="1"/>
          </p:nvPr>
        </p:nvSpPr>
        <p:spPr bwMode="auto">
          <a:xfrm>
            <a:off x="1898650" y="3567113"/>
            <a:ext cx="5861050" cy="1905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 typeface="Wingdings" pitchFamily="2" charset="2"/>
              <a:buNone/>
              <a:defRPr sz="3300"/>
            </a:lvl1pPr>
          </a:lstStyle>
          <a:p>
            <a:r>
              <a:rPr lang="en-US"/>
              <a:t>Click to edit Master subtitle style</a:t>
            </a:r>
          </a:p>
        </p:txBody>
      </p:sp>
      <p:sp>
        <p:nvSpPr>
          <p:cNvPr id="7" name="Rectangle 7"/>
          <p:cNvSpPr>
            <a:spLocks noGrp="1" noChangeArrowheads="1"/>
          </p:cNvSpPr>
          <p:nvPr>
            <p:ph type="dt" sz="half" idx="10"/>
          </p:nvPr>
        </p:nvSpPr>
        <p:spPr bwMode="auto">
          <a:xfrm>
            <a:off x="825500" y="6391275"/>
            <a:ext cx="22288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mn-cs"/>
              </a:defRPr>
            </a:lvl1pPr>
          </a:lstStyle>
          <a:p>
            <a:pPr>
              <a:defRPr/>
            </a:pPr>
            <a:endParaRPr lang="en-US"/>
          </a:p>
        </p:txBody>
      </p:sp>
      <p:sp>
        <p:nvSpPr>
          <p:cNvPr id="8" name="Rectangle 8"/>
          <p:cNvSpPr>
            <a:spLocks noGrp="1" noChangeArrowheads="1"/>
          </p:cNvSpPr>
          <p:nvPr>
            <p:ph type="ftr" sz="quarter" idx="11"/>
          </p:nvPr>
        </p:nvSpPr>
        <p:spPr bwMode="auto">
          <a:xfrm>
            <a:off x="3632200" y="6391275"/>
            <a:ext cx="31369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mn-cs"/>
              </a:defRPr>
            </a:lvl1pPr>
          </a:lstStyle>
          <a:p>
            <a:pPr>
              <a:defRPr/>
            </a:pPr>
            <a:endParaRPr lang="en-US"/>
          </a:p>
        </p:txBody>
      </p:sp>
      <p:sp>
        <p:nvSpPr>
          <p:cNvPr id="9" name="Rectangle 9"/>
          <p:cNvSpPr>
            <a:spLocks noGrp="1" noChangeArrowheads="1"/>
          </p:cNvSpPr>
          <p:nvPr>
            <p:ph type="sldNum" sz="quarter" idx="12"/>
          </p:nvPr>
        </p:nvSpPr>
        <p:spPr bwMode="auto">
          <a:xfrm>
            <a:off x="7429500" y="6391275"/>
            <a:ext cx="17335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fld id="{7BAF664E-FB4C-470D-85D3-E1E226766473}" type="slidenum">
              <a:rPr lang="en-US"/>
              <a:pPr/>
              <a:t>‹N›</a:t>
            </a:fld>
            <a:endParaRPr lang="en-US"/>
          </a:p>
        </p:txBody>
      </p:sp>
    </p:spTree>
    <p:extLst>
      <p:ext uri="{BB962C8B-B14F-4D97-AF65-F5344CB8AC3E}">
        <p14:creationId xmlns:p14="http://schemas.microsoft.com/office/powerpoint/2010/main" val="195347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98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60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600200"/>
            <a:ext cx="43815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3938588"/>
            <a:ext cx="43815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0557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8"/>
            <a:ext cx="89154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5727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5300" y="1600200"/>
            <a:ext cx="43815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600200"/>
            <a:ext cx="43815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 y="3938588"/>
            <a:ext cx="43815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9200" y="3938588"/>
            <a:ext cx="43815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059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74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2906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466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20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1795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64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589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909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p:nvSpPr>
        <p:spPr bwMode="auto">
          <a:xfrm>
            <a:off x="57150" y="266700"/>
            <a:ext cx="9791700" cy="6534150"/>
          </a:xfrm>
          <a:prstGeom prst="flowChartAlternateProcess">
            <a:avLst/>
          </a:prstGeom>
          <a:solidFill>
            <a:schemeClr val="bg1"/>
          </a:solidFill>
          <a:ln w="38100">
            <a:solidFill>
              <a:srgbClr val="333399"/>
            </a:solidFill>
            <a:miter lim="800000"/>
            <a:headEnd/>
            <a:tailEnd/>
          </a:ln>
        </p:spPr>
        <p:txBody>
          <a:bodyPr wrap="none" anchor="ctr"/>
          <a:lstStyle/>
          <a:p>
            <a:pPr eaLnBrk="0" hangingPunct="0"/>
            <a:endParaRPr lang="en-US"/>
          </a:p>
        </p:txBody>
      </p:sp>
      <p:sp>
        <p:nvSpPr>
          <p:cNvPr id="1027" name="Rectangle 10"/>
          <p:cNvSpPr>
            <a:spLocks noChangeArrowheads="1"/>
          </p:cNvSpPr>
          <p:nvPr/>
        </p:nvSpPr>
        <p:spPr bwMode="auto">
          <a:xfrm>
            <a:off x="628650" y="-38100"/>
            <a:ext cx="9220200" cy="685800"/>
          </a:xfrm>
          <a:prstGeom prst="rect">
            <a:avLst/>
          </a:prstGeom>
          <a:gradFill rotWithShape="1">
            <a:gsLst>
              <a:gs pos="0">
                <a:srgbClr val="00003A"/>
              </a:gs>
              <a:gs pos="100000">
                <a:srgbClr val="A192FE"/>
              </a:gs>
            </a:gsLst>
            <a:lin ang="2700000" scaled="1"/>
          </a:gradFill>
          <a:ln w="9525">
            <a:solidFill>
              <a:schemeClr val="tx1"/>
            </a:solidFill>
            <a:miter lim="800000"/>
            <a:headEnd/>
            <a:tailEnd/>
          </a:ln>
        </p:spPr>
        <p:txBody>
          <a:bodyPr wrap="none" anchor="ctr"/>
          <a:lstStyle/>
          <a:p>
            <a:pPr eaLnBrk="0" hangingPunct="0"/>
            <a:endParaRPr lang="en-US"/>
          </a:p>
        </p:txBody>
      </p:sp>
      <p:sp>
        <p:nvSpPr>
          <p:cNvPr id="1028" name="Rectangle 15"/>
          <p:cNvSpPr>
            <a:spLocks noChangeArrowheads="1"/>
          </p:cNvSpPr>
          <p:nvPr/>
        </p:nvSpPr>
        <p:spPr bwMode="auto">
          <a:xfrm>
            <a:off x="8934450" y="666750"/>
            <a:ext cx="914400" cy="914400"/>
          </a:xfrm>
          <a:prstGeom prst="rect">
            <a:avLst/>
          </a:prstGeom>
          <a:solidFill>
            <a:schemeClr val="bg1"/>
          </a:solidFill>
          <a:ln w="9525">
            <a:solidFill>
              <a:schemeClr val="bg1"/>
            </a:solidFill>
            <a:miter lim="800000"/>
            <a:headEnd/>
            <a:tailEnd/>
          </a:ln>
        </p:spPr>
        <p:txBody>
          <a:bodyPr wrap="none" anchor="ctr"/>
          <a:lstStyle/>
          <a:p>
            <a:pPr eaLnBrk="0" hangingPunct="0"/>
            <a:endParaRPr lang="en-US"/>
          </a:p>
        </p:txBody>
      </p:sp>
      <p:sp>
        <p:nvSpPr>
          <p:cNvPr id="1029" name="Line 16"/>
          <p:cNvSpPr>
            <a:spLocks noChangeShapeType="1"/>
          </p:cNvSpPr>
          <p:nvPr/>
        </p:nvSpPr>
        <p:spPr bwMode="auto">
          <a:xfrm flipV="1">
            <a:off x="9848850" y="628650"/>
            <a:ext cx="0" cy="1066800"/>
          </a:xfrm>
          <a:prstGeom prst="line">
            <a:avLst/>
          </a:prstGeom>
          <a:noFill/>
          <a:ln w="38100">
            <a:solidFill>
              <a:srgbClr val="333399"/>
            </a:solidFill>
            <a:miter lim="800000"/>
            <a:headEnd/>
            <a:tailEnd/>
          </a:ln>
          <a:extLst>
            <a:ext uri="{909E8E84-426E-40DD-AFC4-6F175D3DCCD1}">
              <a14:hiddenFill xmlns:a14="http://schemas.microsoft.com/office/drawing/2010/main">
                <a:noFill/>
              </a14:hiddenFill>
            </a:ext>
          </a:extLst>
        </p:spPr>
        <p:txBody>
          <a:bodyPr wrap="none"/>
          <a:lstStyle/>
          <a:p>
            <a:endParaRPr lang="it-IT"/>
          </a:p>
        </p:txBody>
      </p:sp>
    </p:spTree>
  </p:cSld>
  <p:clrMap bg1="lt1" tx1="dk1" bg2="lt2" tx2="dk2" accent1="accent1" accent2="accent2" accent3="accent3" accent4="accent4" accent5="accent5" accent6="accent6" hlink="hlink" folHlink="folHlink"/>
  <p:sldLayoutIdLst>
    <p:sldLayoutId id="2147485169" r:id="rId1"/>
    <p:sldLayoutId id="2147485156" r:id="rId2"/>
    <p:sldLayoutId id="2147485157" r:id="rId3"/>
    <p:sldLayoutId id="2147485158" r:id="rId4"/>
    <p:sldLayoutId id="2147485159" r:id="rId5"/>
    <p:sldLayoutId id="2147485160" r:id="rId6"/>
    <p:sldLayoutId id="2147485161" r:id="rId7"/>
    <p:sldLayoutId id="2147485162" r:id="rId8"/>
    <p:sldLayoutId id="2147485163" r:id="rId9"/>
    <p:sldLayoutId id="2147485164" r:id="rId10"/>
    <p:sldLayoutId id="2147485165" r:id="rId11"/>
    <p:sldLayoutId id="2147485166" r:id="rId12"/>
    <p:sldLayoutId id="2147485167" r:id="rId13"/>
    <p:sldLayoutId id="2147485168" r:id="rId14"/>
  </p:sldLayoutIdLst>
  <p:txStyles>
    <p:titleStyle>
      <a:lvl1pPr algn="l" rtl="0" eaLnBrk="0" fontAlgn="base" hangingPunct="0">
        <a:spcBef>
          <a:spcPct val="0"/>
        </a:spcBef>
        <a:spcAft>
          <a:spcPct val="0"/>
        </a:spcAft>
        <a:defRPr sz="3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300">
          <a:solidFill>
            <a:schemeClr val="tx2"/>
          </a:solidFill>
          <a:latin typeface="Arial Black" pitchFamily="34" charset="0"/>
          <a:ea typeface="ＭＳ Ｐゴシック" charset="-128"/>
          <a:cs typeface="ＭＳ Ｐゴシック" charset="-128"/>
        </a:defRPr>
      </a:lvl2pPr>
      <a:lvl3pPr algn="l" rtl="0" eaLnBrk="0" fontAlgn="base" hangingPunct="0">
        <a:spcBef>
          <a:spcPct val="0"/>
        </a:spcBef>
        <a:spcAft>
          <a:spcPct val="0"/>
        </a:spcAft>
        <a:defRPr sz="3300">
          <a:solidFill>
            <a:schemeClr val="tx2"/>
          </a:solidFill>
          <a:latin typeface="Arial Black" pitchFamily="34" charset="0"/>
          <a:ea typeface="ＭＳ Ｐゴシック" charset="-128"/>
          <a:cs typeface="ＭＳ Ｐゴシック" charset="-128"/>
        </a:defRPr>
      </a:lvl3pPr>
      <a:lvl4pPr algn="l" rtl="0" eaLnBrk="0" fontAlgn="base" hangingPunct="0">
        <a:spcBef>
          <a:spcPct val="0"/>
        </a:spcBef>
        <a:spcAft>
          <a:spcPct val="0"/>
        </a:spcAft>
        <a:defRPr sz="3300">
          <a:solidFill>
            <a:schemeClr val="tx2"/>
          </a:solidFill>
          <a:latin typeface="Arial Black" pitchFamily="34" charset="0"/>
          <a:ea typeface="ＭＳ Ｐゴシック" charset="-128"/>
          <a:cs typeface="ＭＳ Ｐゴシック" charset="-128"/>
        </a:defRPr>
      </a:lvl4pPr>
      <a:lvl5pPr algn="l" rtl="0" eaLnBrk="0" fontAlgn="base" hangingPunct="0">
        <a:spcBef>
          <a:spcPct val="0"/>
        </a:spcBef>
        <a:spcAft>
          <a:spcPct val="0"/>
        </a:spcAft>
        <a:defRPr sz="3300">
          <a:solidFill>
            <a:schemeClr val="tx2"/>
          </a:solidFill>
          <a:latin typeface="Arial Black" pitchFamily="34" charset="0"/>
          <a:ea typeface="ＭＳ Ｐゴシック" charset="-128"/>
          <a:cs typeface="ＭＳ Ｐゴシック" charset="-128"/>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4.xml"/><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43.emf"/><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 name="AutoShape 9"/>
          <p:cNvSpPr>
            <a:spLocks noChangeArrowheads="1"/>
          </p:cNvSpPr>
          <p:nvPr/>
        </p:nvSpPr>
        <p:spPr bwMode="auto">
          <a:xfrm>
            <a:off x="611188" y="4724400"/>
            <a:ext cx="914400" cy="914400"/>
          </a:xfrm>
          <a:prstGeom prst="star4">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074" name="AutoShape 10"/>
          <p:cNvSpPr>
            <a:spLocks noChangeArrowheads="1"/>
          </p:cNvSpPr>
          <p:nvPr/>
        </p:nvSpPr>
        <p:spPr bwMode="auto">
          <a:xfrm>
            <a:off x="2819400" y="4724400"/>
            <a:ext cx="914400" cy="914400"/>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087" name="Rectangle 39"/>
          <p:cNvSpPr>
            <a:spLocks noChangeArrowheads="1"/>
          </p:cNvSpPr>
          <p:nvPr/>
        </p:nvSpPr>
        <p:spPr bwMode="auto">
          <a:xfrm>
            <a:off x="171450" y="622300"/>
            <a:ext cx="9734550" cy="2098675"/>
          </a:xfrm>
          <a:prstGeom prst="rect">
            <a:avLst/>
          </a:prstGeom>
          <a:noFill/>
          <a:ln>
            <a:noFill/>
          </a:ln>
          <a:effectLst>
            <a:outerShdw dist="35921" dir="2700000" algn="ctr" rotWithShape="0">
              <a:srgbClr val="EAE8F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hr-HR" b="1" dirty="0">
              <a:solidFill>
                <a:srgbClr val="CC0000"/>
              </a:solidFill>
              <a:latin typeface="Arial" charset="0"/>
              <a:ea typeface="+mn-ea"/>
            </a:endParaRPr>
          </a:p>
        </p:txBody>
      </p:sp>
      <p:sp>
        <p:nvSpPr>
          <p:cNvPr id="2088" name="Rectangle 40"/>
          <p:cNvSpPr>
            <a:spLocks noChangeArrowheads="1"/>
          </p:cNvSpPr>
          <p:nvPr/>
        </p:nvSpPr>
        <p:spPr bwMode="auto">
          <a:xfrm>
            <a:off x="-303213" y="2997200"/>
            <a:ext cx="9906001" cy="685800"/>
          </a:xfrm>
          <a:prstGeom prst="rect">
            <a:avLst/>
          </a:prstGeom>
          <a:noFill/>
          <a:ln w="9525">
            <a:noFill/>
            <a:miter lim="800000"/>
            <a:headEnd/>
            <a:tailEnd/>
          </a:ln>
          <a:effectLst/>
        </p:spPr>
        <p:txBody>
          <a:bodyPr/>
          <a:lstStyle/>
          <a:p>
            <a:pPr marL="342900" indent="-342900" algn="ctr" eaLnBrk="0" hangingPunct="0">
              <a:defRPr/>
            </a:pPr>
            <a:r>
              <a:rPr lang="en-GB" sz="2800" b="1" i="1" dirty="0">
                <a:solidFill>
                  <a:srgbClr val="1501A7"/>
                </a:solidFill>
                <a:effectLst>
                  <a:outerShdw blurRad="38100" dist="38100" dir="2700000" algn="tl">
                    <a:srgbClr val="DDDDDD"/>
                  </a:outerShdw>
                </a:effectLst>
                <a:latin typeface="Arial"/>
                <a:ea typeface="ＭＳ Ｐゴシック" charset="0"/>
                <a:cs typeface="Arial"/>
              </a:rPr>
              <a:t>N. Paar</a:t>
            </a:r>
          </a:p>
          <a:p>
            <a:pPr marL="342900" indent="-342900" algn="ctr" eaLnBrk="0" hangingPunct="0">
              <a:defRPr/>
            </a:pPr>
            <a:endParaRPr lang="en-GB" sz="2800" b="1" i="1" u="sng" dirty="0">
              <a:solidFill>
                <a:srgbClr val="1501A7"/>
              </a:solidFill>
              <a:effectLst>
                <a:outerShdw blurRad="38100" dist="38100" dir="2700000" algn="tl">
                  <a:srgbClr val="DDDDDD"/>
                </a:outerShdw>
              </a:effectLst>
              <a:latin typeface="Arial"/>
              <a:ea typeface="ＭＳ Ｐゴシック" charset="0"/>
              <a:cs typeface="Arial"/>
            </a:endParaRPr>
          </a:p>
          <a:p>
            <a:pPr marL="342900" indent="-342900" algn="ctr" eaLnBrk="0" hangingPunct="0">
              <a:lnSpc>
                <a:spcPct val="120000"/>
              </a:lnSpc>
              <a:defRPr/>
            </a:pPr>
            <a:r>
              <a:rPr lang="en-GB" b="1" i="1" dirty="0">
                <a:solidFill>
                  <a:srgbClr val="1501A7"/>
                </a:solidFill>
                <a:effectLst>
                  <a:outerShdw blurRad="38100" dist="38100" dir="2700000" algn="tl">
                    <a:srgbClr val="DDDDDD"/>
                  </a:outerShdw>
                </a:effectLst>
                <a:latin typeface="Arial"/>
                <a:ea typeface="ＭＳ Ｐゴシック" charset="0"/>
                <a:cs typeface="Arial"/>
              </a:rPr>
              <a:t>Physics Department</a:t>
            </a:r>
          </a:p>
          <a:p>
            <a:pPr marL="342900" indent="-342900" algn="ctr" eaLnBrk="0" hangingPunct="0">
              <a:lnSpc>
                <a:spcPct val="120000"/>
              </a:lnSpc>
              <a:defRPr/>
            </a:pPr>
            <a:r>
              <a:rPr lang="en-GB" b="1" i="1" dirty="0">
                <a:solidFill>
                  <a:srgbClr val="1501A7"/>
                </a:solidFill>
                <a:effectLst>
                  <a:outerShdw blurRad="38100" dist="38100" dir="2700000" algn="tl">
                    <a:srgbClr val="DDDDDD"/>
                  </a:outerShdw>
                </a:effectLst>
                <a:latin typeface="Arial"/>
                <a:ea typeface="ＭＳ Ｐゴシック" charset="0"/>
                <a:cs typeface="Arial"/>
              </a:rPr>
              <a:t>Faculty of Science</a:t>
            </a:r>
          </a:p>
          <a:p>
            <a:pPr marL="342900" indent="-342900" algn="ctr" eaLnBrk="0" hangingPunct="0">
              <a:lnSpc>
                <a:spcPct val="120000"/>
              </a:lnSpc>
              <a:defRPr/>
            </a:pPr>
            <a:r>
              <a:rPr lang="en-GB" b="1" i="1" dirty="0">
                <a:solidFill>
                  <a:srgbClr val="1501A7"/>
                </a:solidFill>
                <a:effectLst>
                  <a:outerShdw blurRad="38100" dist="38100" dir="2700000" algn="tl">
                    <a:srgbClr val="DDDDDD"/>
                  </a:outerShdw>
                </a:effectLst>
                <a:latin typeface="Arial"/>
                <a:ea typeface="ＭＳ Ｐゴシック" charset="0"/>
                <a:cs typeface="Arial"/>
              </a:rPr>
              <a:t>University of Zagreb</a:t>
            </a:r>
          </a:p>
          <a:p>
            <a:pPr marL="342900" indent="-342900" algn="ctr" eaLnBrk="0" hangingPunct="0">
              <a:lnSpc>
                <a:spcPct val="120000"/>
              </a:lnSpc>
              <a:defRPr/>
            </a:pPr>
            <a:r>
              <a:rPr lang="en-GB" b="1" i="1" dirty="0">
                <a:solidFill>
                  <a:srgbClr val="1501A7"/>
                </a:solidFill>
                <a:effectLst>
                  <a:outerShdw blurRad="38100" dist="38100" dir="2700000" algn="tl">
                    <a:srgbClr val="DDDDDD"/>
                  </a:outerShdw>
                </a:effectLst>
                <a:latin typeface="Arial"/>
                <a:ea typeface="ＭＳ Ｐゴシック" charset="0"/>
                <a:cs typeface="Arial"/>
              </a:rPr>
              <a:t> Croatia</a:t>
            </a:r>
          </a:p>
          <a:p>
            <a:pPr marL="342900" indent="-342900" algn="ctr" eaLnBrk="0" hangingPunct="0">
              <a:lnSpc>
                <a:spcPct val="120000"/>
              </a:lnSpc>
              <a:defRPr/>
            </a:pPr>
            <a:endParaRPr lang="en-GB" sz="2400" b="1" i="1" dirty="0">
              <a:solidFill>
                <a:srgbClr val="1501A7"/>
              </a:solidFill>
              <a:latin typeface="Comic Sans MS" charset="0"/>
              <a:ea typeface="ＭＳ Ｐゴシック" charset="0"/>
              <a:cs typeface="ＭＳ Ｐゴシック" charset="0"/>
            </a:endParaRPr>
          </a:p>
          <a:p>
            <a:pPr marL="342900" indent="-342900" algn="ctr">
              <a:spcBef>
                <a:spcPct val="20000"/>
              </a:spcBef>
              <a:defRPr/>
            </a:pPr>
            <a:endParaRPr lang="hr-HR" sz="2800" b="1" i="1" dirty="0">
              <a:solidFill>
                <a:srgbClr val="1501A7"/>
              </a:solidFill>
              <a:effectLst>
                <a:outerShdw blurRad="38100" dist="38100" dir="2700000" algn="tl">
                  <a:srgbClr val="DDDDDD"/>
                </a:outerShdw>
              </a:effectLst>
              <a:latin typeface="Comic Sans MS" charset="0"/>
              <a:ea typeface="ＭＳ Ｐゴシック" charset="0"/>
              <a:cs typeface="ＭＳ Ｐゴシック" charset="0"/>
            </a:endParaRPr>
          </a:p>
        </p:txBody>
      </p:sp>
      <p:pic>
        <p:nvPicPr>
          <p:cNvPr id="3077" name="Picture 46" descr="sveucil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3357563"/>
            <a:ext cx="22907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6" name="Rectangle 48"/>
          <p:cNvSpPr>
            <a:spLocks noChangeArrowheads="1"/>
          </p:cNvSpPr>
          <p:nvPr/>
        </p:nvSpPr>
        <p:spPr bwMode="auto">
          <a:xfrm>
            <a:off x="171450" y="381000"/>
            <a:ext cx="9734550" cy="2098675"/>
          </a:xfrm>
          <a:prstGeom prst="rect">
            <a:avLst/>
          </a:prstGeom>
          <a:noFill/>
          <a:ln>
            <a:noFill/>
          </a:ln>
          <a:effectLst>
            <a:outerShdw dist="35921" dir="2700000" algn="ctr" rotWithShape="0">
              <a:srgbClr val="EAE8F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GB" sz="2800" b="1" dirty="0">
              <a:solidFill>
                <a:srgbClr val="CC0000"/>
              </a:solidFill>
              <a:latin typeface="Comic Sans MS" charset="0"/>
              <a:ea typeface="+mn-ea"/>
            </a:endParaRPr>
          </a:p>
        </p:txBody>
      </p:sp>
      <p:sp>
        <p:nvSpPr>
          <p:cNvPr id="2097" name="Rectangle 49"/>
          <p:cNvSpPr>
            <a:spLocks noChangeArrowheads="1"/>
          </p:cNvSpPr>
          <p:nvPr/>
        </p:nvSpPr>
        <p:spPr bwMode="auto">
          <a:xfrm>
            <a:off x="381000" y="1219200"/>
            <a:ext cx="9296400" cy="1270000"/>
          </a:xfrm>
          <a:prstGeom prst="rect">
            <a:avLst/>
          </a:prstGeom>
          <a:solidFill>
            <a:srgbClr val="E7E7FF"/>
          </a:solidFill>
          <a:ln>
            <a:noFill/>
          </a:ln>
          <a:effectLst>
            <a:outerShdw dist="117088" dir="18636078" algn="ctr" rotWithShape="0">
              <a:srgbClr val="EBEDF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defRPr/>
            </a:pPr>
            <a:endParaRPr lang="en-US" dirty="0">
              <a:ea typeface="+mn-ea"/>
            </a:endParaRPr>
          </a:p>
        </p:txBody>
      </p:sp>
      <p:sp>
        <p:nvSpPr>
          <p:cNvPr id="3080" name="Rectangle 50"/>
          <p:cNvSpPr>
            <a:spLocks noChangeArrowheads="1"/>
          </p:cNvSpPr>
          <p:nvPr/>
        </p:nvSpPr>
        <p:spPr bwMode="auto">
          <a:xfrm>
            <a:off x="184150" y="774700"/>
            <a:ext cx="9734550" cy="2098675"/>
          </a:xfrm>
          <a:prstGeom prst="rect">
            <a:avLst/>
          </a:prstGeom>
          <a:noFill/>
          <a:ln>
            <a:noFill/>
          </a:ln>
          <a:effectLst>
            <a:outerShdw dist="35921" dir="2700000" algn="ctr" rotWithShape="0">
              <a:srgbClr val="EAE8F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a:solidFill>
                  <a:srgbClr val="800000"/>
                </a:solidFill>
              </a:rPr>
              <a:t>Probing the neutron skin thickness in </a:t>
            </a:r>
          </a:p>
          <a:p>
            <a:pPr algn="ctr"/>
            <a:r>
              <a:rPr lang="en-US" sz="2800">
                <a:solidFill>
                  <a:srgbClr val="800000"/>
                </a:solidFill>
              </a:rPr>
              <a:t>collective modes of excitation </a:t>
            </a:r>
            <a:endParaRPr lang="en-GB" sz="2800" b="1">
              <a:solidFill>
                <a:srgbClr val="800000"/>
              </a:solidFill>
              <a:latin typeface="Comic Sans MS" pitchFamily="66" charset="0"/>
            </a:endParaRPr>
          </a:p>
        </p:txBody>
      </p:sp>
      <p:sp>
        <p:nvSpPr>
          <p:cNvPr id="3081" name="Text Box 51"/>
          <p:cNvSpPr txBox="1">
            <a:spLocks noChangeArrowheads="1"/>
          </p:cNvSpPr>
          <p:nvPr/>
        </p:nvSpPr>
        <p:spPr bwMode="auto">
          <a:xfrm>
            <a:off x="565150" y="92075"/>
            <a:ext cx="944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eaLnBrk="1" hangingPunct="1"/>
            <a:r>
              <a:rPr lang="en-US" sz="1800">
                <a:solidFill>
                  <a:schemeClr val="bg1"/>
                </a:solidFill>
              </a:rPr>
              <a:t>International Nuclear Physics Conference (INPC), Firenze, Italy, June 2-7, 2013</a:t>
            </a:r>
          </a:p>
        </p:txBody>
      </p:sp>
      <p:pic>
        <p:nvPicPr>
          <p:cNvPr id="3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325" y="3429000"/>
            <a:ext cx="29718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3"/>
          <p:cNvSpPr txBox="1">
            <a:spLocks noChangeArrowheads="1"/>
          </p:cNvSpPr>
          <p:nvPr/>
        </p:nvSpPr>
        <p:spPr bwMode="auto">
          <a:xfrm>
            <a:off x="920750" y="765175"/>
            <a:ext cx="8070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Pierson product-moment correlation coefficient for various dynamic quantities</a:t>
            </a:r>
          </a:p>
          <a:p>
            <a:pPr eaLnBrk="1" hangingPunct="1"/>
            <a:r>
              <a:rPr lang="en-US" sz="1800"/>
              <a:t>of dipole excitations versus neutron skin thickness (r</a:t>
            </a:r>
            <a:r>
              <a:rPr lang="en-US" sz="1800" baseline="-25000"/>
              <a:t>np</a:t>
            </a:r>
            <a:r>
              <a:rPr lang="en-US" sz="1800"/>
              <a:t>):</a:t>
            </a:r>
          </a:p>
        </p:txBody>
      </p:sp>
      <p:sp>
        <p:nvSpPr>
          <p:cNvPr id="12290" name="TextBox 4"/>
          <p:cNvSpPr txBox="1">
            <a:spLocks noChangeArrowheads="1"/>
          </p:cNvSpPr>
          <p:nvPr/>
        </p:nvSpPr>
        <p:spPr bwMode="auto">
          <a:xfrm>
            <a:off x="6897688" y="3789363"/>
            <a:ext cx="2852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Both the PDR and IVGDR</a:t>
            </a:r>
          </a:p>
          <a:p>
            <a:pPr eaLnBrk="1" hangingPunct="1"/>
            <a:r>
              <a:rPr lang="en-US" sz="1800"/>
              <a:t>properties are correlated</a:t>
            </a:r>
          </a:p>
          <a:p>
            <a:pPr eaLnBrk="1" hangingPunct="1"/>
            <a:r>
              <a:rPr lang="en-US" sz="1800"/>
              <a:t>with the neutron skin</a:t>
            </a:r>
          </a:p>
          <a:p>
            <a:pPr eaLnBrk="1" hangingPunct="1"/>
            <a:r>
              <a:rPr lang="en-US" sz="1800"/>
              <a:t>thickness.  </a:t>
            </a:r>
          </a:p>
        </p:txBody>
      </p:sp>
      <p:sp>
        <p:nvSpPr>
          <p:cNvPr id="8" name="Rectangle 7"/>
          <p:cNvSpPr/>
          <p:nvPr/>
        </p:nvSpPr>
        <p:spPr>
          <a:xfrm>
            <a:off x="2143125" y="117475"/>
            <a:ext cx="6770688" cy="400050"/>
          </a:xfrm>
          <a:prstGeom prst="rect">
            <a:avLst/>
          </a:prstGeom>
        </p:spPr>
        <p:txBody>
          <a:bodyPr wrap="none">
            <a:spAutoFit/>
          </a:bodyPr>
          <a:lstStyle/>
          <a:p>
            <a:pPr>
              <a:defRPr/>
            </a:pPr>
            <a:r>
              <a:rPr lang="en-US" dirty="0">
                <a:solidFill>
                  <a:schemeClr val="bg1"/>
                </a:solidFill>
                <a:latin typeface="+mn-lt"/>
                <a:ea typeface="ＭＳ Ｐゴシック" charset="0"/>
                <a:cs typeface="ＭＳ Ｐゴシック" charset="0"/>
              </a:rPr>
              <a:t>Which quantity correlates with the neutron skin thickness?</a:t>
            </a:r>
            <a:endParaRPr lang="en-US" dirty="0">
              <a:latin typeface="+mn-lt"/>
              <a:ea typeface="ＭＳ Ｐゴシック" charset="0"/>
              <a:cs typeface="ＭＳ Ｐゴシック" charset="0"/>
            </a:endParaRPr>
          </a:p>
        </p:txBody>
      </p:sp>
      <p:pic>
        <p:nvPicPr>
          <p:cNvPr id="12292" name="Picture 2" descr="dipoles_rnp_correlation_Pb208_ddm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557338"/>
            <a:ext cx="6629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050" y="765175"/>
            <a:ext cx="8621713" cy="646113"/>
          </a:xfrm>
          <a:prstGeom prst="rect">
            <a:avLst/>
          </a:prstGeom>
          <a:noFill/>
        </p:spPr>
        <p:txBody>
          <a:bodyPr wrap="none">
            <a:spAutoFit/>
          </a:bodyPr>
          <a:lstStyle/>
          <a:p>
            <a:pPr marL="342900" indent="-342900">
              <a:buFont typeface="Arial"/>
              <a:buChar char="•"/>
              <a:defRPr/>
            </a:pPr>
            <a:r>
              <a:rPr lang="en-US" dirty="0">
                <a:latin typeface="Arial" charset="0"/>
                <a:ea typeface="ＭＳ Ｐゴシック" charset="0"/>
                <a:cs typeface="ＭＳ Ｐゴシック" charset="0"/>
              </a:rPr>
              <a:t>Progress in measurements of low-energy electric dipole strength (PDR)</a:t>
            </a:r>
          </a:p>
          <a:p>
            <a:pPr>
              <a:defRPr/>
            </a:pPr>
            <a:r>
              <a:rPr lang="en-US" sz="1600" dirty="0">
                <a:solidFill>
                  <a:srgbClr val="0000CC"/>
                </a:solidFill>
                <a:latin typeface="Arial" charset="0"/>
                <a:ea typeface="ＭＳ Ｐゴシック" charset="0"/>
                <a:cs typeface="ＭＳ Ｐゴシック" charset="0"/>
              </a:rPr>
              <a:t>D. </a:t>
            </a:r>
            <a:r>
              <a:rPr lang="en-US" sz="1600" dirty="0" err="1">
                <a:solidFill>
                  <a:srgbClr val="0000CC"/>
                </a:solidFill>
                <a:latin typeface="Arial" charset="0"/>
                <a:ea typeface="ＭＳ Ｐゴシック" charset="0"/>
                <a:cs typeface="ＭＳ Ｐゴシック" charset="0"/>
              </a:rPr>
              <a:t>Savran</a:t>
            </a:r>
            <a:r>
              <a:rPr lang="en-US" sz="1600" dirty="0">
                <a:solidFill>
                  <a:srgbClr val="0000CC"/>
                </a:solidFill>
                <a:latin typeface="Arial" charset="0"/>
                <a:ea typeface="ＭＳ Ｐゴシック" charset="0"/>
                <a:cs typeface="ＭＳ Ｐゴシック" charset="0"/>
              </a:rPr>
              <a:t>, T. </a:t>
            </a:r>
            <a:r>
              <a:rPr lang="en-US" sz="1600" dirty="0" err="1">
                <a:solidFill>
                  <a:srgbClr val="0000CC"/>
                </a:solidFill>
                <a:latin typeface="Arial" charset="0"/>
                <a:ea typeface="ＭＳ Ｐゴシック" charset="0"/>
                <a:cs typeface="ＭＳ Ｐゴシック" charset="0"/>
              </a:rPr>
              <a:t>Aumann</a:t>
            </a:r>
            <a:r>
              <a:rPr lang="en-US" sz="1600" dirty="0">
                <a:solidFill>
                  <a:srgbClr val="0000CC"/>
                </a:solidFill>
                <a:latin typeface="Arial" charset="0"/>
                <a:ea typeface="ＭＳ Ｐゴシック" charset="0"/>
                <a:cs typeface="ＭＳ Ｐゴシック" charset="0"/>
              </a:rPr>
              <a:t>, A. </a:t>
            </a:r>
            <a:r>
              <a:rPr lang="en-US" sz="1600" dirty="0" err="1">
                <a:solidFill>
                  <a:srgbClr val="0000CC"/>
                </a:solidFill>
                <a:latin typeface="Arial" charset="0"/>
                <a:ea typeface="ＭＳ Ｐゴシック" charset="0"/>
                <a:cs typeface="ＭＳ Ｐゴシック" charset="0"/>
              </a:rPr>
              <a:t>Zilges</a:t>
            </a:r>
            <a:r>
              <a:rPr lang="en-US" sz="1600" dirty="0">
                <a:solidFill>
                  <a:srgbClr val="0000CC"/>
                </a:solidFill>
                <a:latin typeface="Arial" charset="0"/>
                <a:ea typeface="ＭＳ Ｐゴシック" charset="0"/>
                <a:cs typeface="ＭＳ Ｐゴシック" charset="0"/>
              </a:rPr>
              <a:t>, Progress in Particle and Nuclear Physics 70, 210 (2013)</a:t>
            </a:r>
          </a:p>
        </p:txBody>
      </p:sp>
      <p:sp>
        <p:nvSpPr>
          <p:cNvPr id="13314" name="TextBox 6"/>
          <p:cNvSpPr txBox="1">
            <a:spLocks noChangeArrowheads="1"/>
          </p:cNvSpPr>
          <p:nvPr/>
        </p:nvSpPr>
        <p:spPr bwMode="auto">
          <a:xfrm>
            <a:off x="273050" y="1557338"/>
            <a:ext cx="10080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sz="1800"/>
              <a:t>Fraction of the E1 EWSR exhausted by the PDR as reported by various experiments:</a:t>
            </a:r>
          </a:p>
        </p:txBody>
      </p:sp>
      <p:pic>
        <p:nvPicPr>
          <p:cNvPr id="1331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2133600"/>
            <a:ext cx="69119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8"/>
          <p:cNvSpPr txBox="1">
            <a:spLocks noChangeArrowheads="1"/>
          </p:cNvSpPr>
          <p:nvPr/>
        </p:nvSpPr>
        <p:spPr bwMode="auto">
          <a:xfrm>
            <a:off x="992188" y="6149975"/>
            <a:ext cx="6484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solidFill>
                  <a:srgbClr val="800000"/>
                </a:solidFill>
              </a:rPr>
              <a:t>Are these data useful to constrain the symmetry energy </a:t>
            </a:r>
          </a:p>
          <a:p>
            <a:pPr eaLnBrk="1" hangingPunct="1"/>
            <a:r>
              <a:rPr lang="en-US">
                <a:solidFill>
                  <a:srgbClr val="800000"/>
                </a:solidFill>
              </a:rPr>
              <a:t>and neutron-skin thickness?</a:t>
            </a:r>
          </a:p>
        </p:txBody>
      </p:sp>
      <p:sp>
        <p:nvSpPr>
          <p:cNvPr id="13317" name="Rectangle 1"/>
          <p:cNvSpPr>
            <a:spLocks noChangeArrowheads="1"/>
          </p:cNvSpPr>
          <p:nvPr/>
        </p:nvSpPr>
        <p:spPr bwMode="auto">
          <a:xfrm>
            <a:off x="2443163" y="130175"/>
            <a:ext cx="5722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rPr>
              <a:t>LOW-ENERGY PYGMY DIPOLE TRANSITIONS </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Sn132_is_iv_moments.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2545" y="941240"/>
            <a:ext cx="6282271" cy="591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Box 3"/>
          <p:cNvSpPr txBox="1">
            <a:spLocks noChangeArrowheads="1"/>
          </p:cNvSpPr>
          <p:nvPr/>
        </p:nvSpPr>
        <p:spPr bwMode="auto">
          <a:xfrm>
            <a:off x="200025" y="1484313"/>
            <a:ext cx="18557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Inverse energy-</a:t>
            </a:r>
          </a:p>
          <a:p>
            <a:pPr eaLnBrk="1" hangingPunct="1"/>
            <a:r>
              <a:rPr lang="en-US" sz="1800"/>
              <a:t>weighted strength</a:t>
            </a:r>
          </a:p>
          <a:p>
            <a:pPr eaLnBrk="1" hangingPunct="1"/>
            <a:r>
              <a:rPr lang="en-US" sz="1800"/>
              <a:t>~ dipole polarizability α</a:t>
            </a:r>
            <a:r>
              <a:rPr lang="en-US" sz="1800" baseline="-25000"/>
              <a:t>D</a:t>
            </a:r>
          </a:p>
        </p:txBody>
      </p:sp>
      <p:sp>
        <p:nvSpPr>
          <p:cNvPr id="14339" name="Rectangle 4"/>
          <p:cNvSpPr>
            <a:spLocks noChangeArrowheads="1"/>
          </p:cNvSpPr>
          <p:nvPr/>
        </p:nvSpPr>
        <p:spPr bwMode="auto">
          <a:xfrm>
            <a:off x="161925" y="3517900"/>
            <a:ext cx="495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Transition</a:t>
            </a:r>
          </a:p>
          <a:p>
            <a:r>
              <a:rPr lang="en-US" sz="1800"/>
              <a:t>strength</a:t>
            </a:r>
          </a:p>
        </p:txBody>
      </p:sp>
      <p:sp>
        <p:nvSpPr>
          <p:cNvPr id="6" name="Rectangle 5"/>
          <p:cNvSpPr/>
          <p:nvPr/>
        </p:nvSpPr>
        <p:spPr>
          <a:xfrm>
            <a:off x="285750" y="4792663"/>
            <a:ext cx="4953000" cy="923925"/>
          </a:xfrm>
          <a:prstGeom prst="rect">
            <a:avLst/>
          </a:prstGeom>
        </p:spPr>
        <p:txBody>
          <a:bodyPr>
            <a:spAutoFit/>
          </a:bodyPr>
          <a:lstStyle/>
          <a:p>
            <a:pPr>
              <a:defRPr/>
            </a:pPr>
            <a:r>
              <a:rPr lang="en-US" sz="1800" dirty="0">
                <a:latin typeface="+mn-lt"/>
                <a:ea typeface="ＭＳ Ｐゴシック" charset="0"/>
                <a:cs typeface="ＭＳ Ｐゴシック" charset="0"/>
              </a:rPr>
              <a:t>Energy-</a:t>
            </a:r>
          </a:p>
          <a:p>
            <a:pPr>
              <a:defRPr/>
            </a:pPr>
            <a:r>
              <a:rPr lang="en-US" sz="1800" dirty="0">
                <a:latin typeface="+mn-lt"/>
                <a:ea typeface="ＭＳ Ｐゴシック" charset="0"/>
                <a:cs typeface="ＭＳ Ｐゴシック" charset="0"/>
              </a:rPr>
              <a:t>weighted</a:t>
            </a:r>
          </a:p>
          <a:p>
            <a:pPr>
              <a:defRPr/>
            </a:pPr>
            <a:r>
              <a:rPr lang="en-US" sz="1800" dirty="0">
                <a:latin typeface="+mn-lt"/>
                <a:ea typeface="ＭＳ Ｐゴシック" charset="0"/>
                <a:cs typeface="ＭＳ Ｐゴシック" charset="0"/>
              </a:rPr>
              <a:t>strength</a:t>
            </a:r>
          </a:p>
        </p:txBody>
      </p:sp>
      <p:sp>
        <p:nvSpPr>
          <p:cNvPr id="7" name="TextBox 6"/>
          <p:cNvSpPr txBox="1"/>
          <p:nvPr/>
        </p:nvSpPr>
        <p:spPr>
          <a:xfrm>
            <a:off x="273050" y="5876925"/>
            <a:ext cx="1582738" cy="646113"/>
          </a:xfrm>
          <a:prstGeom prst="rect">
            <a:avLst/>
          </a:prstGeom>
          <a:noFill/>
        </p:spPr>
        <p:txBody>
          <a:bodyPr wrap="none">
            <a:spAutoFit/>
          </a:bodyPr>
          <a:lstStyle/>
          <a:p>
            <a:pPr>
              <a:defRPr/>
            </a:pPr>
            <a:r>
              <a:rPr lang="en-US" sz="1800" dirty="0">
                <a:latin typeface="+mn-lt"/>
                <a:ea typeface="ＭＳ Ｐゴシック" charset="0"/>
                <a:cs typeface="ＭＳ Ｐゴシック" charset="0"/>
              </a:rPr>
              <a:t>(all relative to </a:t>
            </a:r>
          </a:p>
          <a:p>
            <a:pPr>
              <a:defRPr/>
            </a:pPr>
            <a:r>
              <a:rPr lang="en-US" sz="1800" dirty="0">
                <a:latin typeface="+mn-lt"/>
                <a:ea typeface="ＭＳ Ｐゴシック" charset="0"/>
                <a:cs typeface="ＭＳ Ｐゴシック" charset="0"/>
              </a:rPr>
              <a:t>the first point)</a:t>
            </a:r>
          </a:p>
        </p:txBody>
      </p:sp>
      <p:sp>
        <p:nvSpPr>
          <p:cNvPr id="14342" name="Rectangle 7"/>
          <p:cNvSpPr>
            <a:spLocks noChangeArrowheads="1"/>
          </p:cNvSpPr>
          <p:nvPr/>
        </p:nvSpPr>
        <p:spPr bwMode="auto">
          <a:xfrm>
            <a:off x="631825" y="692150"/>
            <a:ext cx="8929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Various quantities related to E1 transitions vs. the size of the neutron skin in </a:t>
            </a:r>
            <a:r>
              <a:rPr lang="en-US" sz="1800" baseline="30000"/>
              <a:t>132</a:t>
            </a:r>
            <a:r>
              <a:rPr lang="en-US" sz="1800"/>
              <a:t>Sn using a set of DD-ME effective interactions spanning J=30-38 MeV.</a:t>
            </a:r>
          </a:p>
        </p:txBody>
      </p:sp>
      <p:sp>
        <p:nvSpPr>
          <p:cNvPr id="14343" name="TextBox 8"/>
          <p:cNvSpPr txBox="1">
            <a:spLocks noChangeArrowheads="1"/>
          </p:cNvSpPr>
          <p:nvPr/>
        </p:nvSpPr>
        <p:spPr bwMode="auto">
          <a:xfrm>
            <a:off x="6783388" y="2501900"/>
            <a:ext cx="2954337" cy="1630363"/>
          </a:xfrm>
          <a:prstGeom prst="rect">
            <a:avLst/>
          </a:prstGeom>
          <a:solidFill>
            <a:srgbClr val="FEC7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Low-energy transitions</a:t>
            </a:r>
          </a:p>
          <a:p>
            <a:pPr eaLnBrk="1" hangingPunct="1"/>
            <a:r>
              <a:rPr lang="en-US"/>
              <a:t>display strong sensitivity</a:t>
            </a:r>
          </a:p>
          <a:p>
            <a:pPr eaLnBrk="1" hangingPunct="1"/>
            <a:r>
              <a:rPr lang="en-US"/>
              <a:t>on the neutron-skin</a:t>
            </a:r>
          </a:p>
          <a:p>
            <a:pPr eaLnBrk="1" hangingPunct="1"/>
            <a:r>
              <a:rPr lang="en-US"/>
              <a:t>thickness compared to </a:t>
            </a:r>
          </a:p>
          <a:p>
            <a:pPr eaLnBrk="1" hangingPunct="1"/>
            <a:r>
              <a:rPr lang="en-US"/>
              <a:t>the overall contributions</a:t>
            </a:r>
          </a:p>
        </p:txBody>
      </p:sp>
      <p:sp>
        <p:nvSpPr>
          <p:cNvPr id="14344" name="Left Arrow Callout 9"/>
          <p:cNvSpPr>
            <a:spLocks noChangeArrowheads="1"/>
          </p:cNvSpPr>
          <p:nvPr/>
        </p:nvSpPr>
        <p:spPr bwMode="auto">
          <a:xfrm>
            <a:off x="6495257" y="5449888"/>
            <a:ext cx="3036887" cy="792162"/>
          </a:xfrm>
          <a:prstGeom prst="leftArrowCallout">
            <a:avLst>
              <a:gd name="adj1" fmla="val 25000"/>
              <a:gd name="adj2" fmla="val 25000"/>
              <a:gd name="adj3" fmla="val 24990"/>
              <a:gd name="adj4" fmla="val 85611"/>
            </a:avLst>
          </a:prstGeom>
          <a:solidFill>
            <a:srgbClr val="CFFF8F"/>
          </a:solidFill>
          <a:ln w="9525">
            <a:solidFill>
              <a:schemeClr val="tx1"/>
            </a:solidFill>
            <a:miter lim="800000"/>
            <a:headEnd/>
            <a:tailEnd type="triangle" w="med" len="med"/>
          </a:ln>
        </p:spPr>
        <p:txBody>
          <a:bodyPr wrap="none"/>
          <a:lstStyle/>
          <a:p>
            <a:pPr eaLnBrk="0" hangingPunct="0"/>
            <a:r>
              <a:rPr lang="en-US"/>
              <a:t>Thomas-Reiche-Kuhn</a:t>
            </a:r>
          </a:p>
          <a:p>
            <a:pPr eaLnBrk="0" hangingPunct="0"/>
            <a:r>
              <a:rPr lang="en-US"/>
              <a:t>sum rule is conserved </a:t>
            </a:r>
          </a:p>
        </p:txBody>
      </p:sp>
      <p:sp>
        <p:nvSpPr>
          <p:cNvPr id="14346" name="Rectangle 10"/>
          <p:cNvSpPr>
            <a:spLocks noChangeArrowheads="1"/>
          </p:cNvSpPr>
          <p:nvPr/>
        </p:nvSpPr>
        <p:spPr bwMode="auto">
          <a:xfrm>
            <a:off x="908050" y="103188"/>
            <a:ext cx="88312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bg1"/>
                </a:solidFill>
              </a:rPr>
              <a:t>MOMENTS OF DIPOLE EXCITATIONS vs. NEUTRON SKIN THICKNESS </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is_iv_strength_Ni68.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931" y="729338"/>
            <a:ext cx="4322093" cy="456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ounded Rectangle 11"/>
          <p:cNvSpPr>
            <a:spLocks noChangeArrowheads="1"/>
          </p:cNvSpPr>
          <p:nvPr/>
        </p:nvSpPr>
        <p:spPr bwMode="auto">
          <a:xfrm>
            <a:off x="2505075" y="5589588"/>
            <a:ext cx="2438400" cy="1028700"/>
          </a:xfrm>
          <a:prstGeom prst="roundRect">
            <a:avLst>
              <a:gd name="adj" fmla="val 16667"/>
            </a:avLst>
          </a:prstGeom>
          <a:solidFill>
            <a:srgbClr val="FFFF99"/>
          </a:solidFill>
          <a:ln w="9525">
            <a:solidFill>
              <a:schemeClr val="tx1"/>
            </a:solidFill>
            <a:miter lim="800000"/>
            <a:headEnd/>
            <a:tailEnd type="triangle" w="med" len="med"/>
          </a:ln>
        </p:spPr>
        <p:txBody>
          <a:bodyPr wrap="none"/>
          <a:lstStyle/>
          <a:p>
            <a:pPr eaLnBrk="0" hangingPunct="0"/>
            <a:endParaRPr lang="en-US"/>
          </a:p>
        </p:txBody>
      </p:sp>
      <p:sp>
        <p:nvSpPr>
          <p:cNvPr id="15363" name="TextBox 7"/>
          <p:cNvSpPr txBox="1">
            <a:spLocks noChangeArrowheads="1"/>
          </p:cNvSpPr>
          <p:nvPr/>
        </p:nvSpPr>
        <p:spPr bwMode="auto">
          <a:xfrm>
            <a:off x="584200" y="673100"/>
            <a:ext cx="952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The pygmy dipole strength for </a:t>
            </a:r>
            <a:r>
              <a:rPr lang="en-US" sz="1800" baseline="30000"/>
              <a:t>68</a:t>
            </a:r>
            <a:r>
              <a:rPr lang="en-US" sz="1800"/>
              <a:t>Ni and comparison to experimental data</a:t>
            </a:r>
          </a:p>
          <a:p>
            <a:pPr eaLnBrk="1" hangingPunct="1"/>
            <a:r>
              <a:rPr lang="en-US" sz="1800"/>
              <a:t> </a:t>
            </a:r>
            <a:r>
              <a:rPr lang="en-US" sz="1800">
                <a:latin typeface="Wingdings" pitchFamily="2" charset="2"/>
              </a:rPr>
              <a:t></a:t>
            </a:r>
            <a:r>
              <a:rPr lang="en-US" sz="1800"/>
              <a:t> γ decay from Coulomb excitation of </a:t>
            </a:r>
            <a:r>
              <a:rPr lang="en-US" sz="1800" baseline="30000"/>
              <a:t>68</a:t>
            </a:r>
            <a:r>
              <a:rPr lang="en-US" sz="1800"/>
              <a:t>Ni at 600 MeV/nucleon (INFN,GSI,…)</a:t>
            </a:r>
          </a:p>
        </p:txBody>
      </p:sp>
      <p:graphicFrame>
        <p:nvGraphicFramePr>
          <p:cNvPr id="10" name="Table 9"/>
          <p:cNvGraphicFramePr>
            <a:graphicFrameLocks noGrp="1"/>
          </p:cNvGraphicFramePr>
          <p:nvPr>
            <p:extLst>
              <p:ext uri="{D42A27DB-BD31-4B8C-83A1-F6EECF244321}">
                <p14:modId xmlns:p14="http://schemas.microsoft.com/office/powerpoint/2010/main" val="3476977540"/>
              </p:ext>
            </p:extLst>
          </p:nvPr>
        </p:nvGraphicFramePr>
        <p:xfrm>
          <a:off x="4957763" y="1522909"/>
          <a:ext cx="4675757" cy="2135189"/>
        </p:xfrm>
        <a:graphic>
          <a:graphicData uri="http://schemas.openxmlformats.org/drawingml/2006/table">
            <a:tbl>
              <a:tblPr/>
              <a:tblGrid>
                <a:gridCol w="1219877"/>
                <a:gridCol w="1297062"/>
                <a:gridCol w="1214939"/>
                <a:gridCol w="943879"/>
              </a:tblGrid>
              <a:tr h="925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S</a:t>
                      </a:r>
                      <a:r>
                        <a:rPr kumimoji="0" lang="en-US" sz="1600" b="1" i="0" u="none" strike="noStrike" cap="none" normalizeH="0" baseline="-25000" smtClean="0">
                          <a:ln>
                            <a:noFill/>
                          </a:ln>
                          <a:solidFill>
                            <a:schemeClr val="tx1"/>
                          </a:solidFill>
                          <a:effectLst/>
                          <a:latin typeface="Arial" pitchFamily="34" charset="0"/>
                          <a:ea typeface="ＭＳ Ｐゴシック" pitchFamily="34" charset="-128"/>
                        </a:rPr>
                        <a:t>EW</a:t>
                      </a: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(E1)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[e</a:t>
                      </a:r>
                      <a:r>
                        <a:rPr kumimoji="0" lang="en-US" sz="1400" b="1" i="0" u="none" strike="noStrike" cap="none" normalizeH="0" baseline="30000" smtClean="0">
                          <a:ln>
                            <a:noFill/>
                          </a:ln>
                          <a:solidFill>
                            <a:schemeClr val="tx1"/>
                          </a:solidFill>
                          <a:effectLst/>
                          <a:latin typeface="Arial" pitchFamily="34" charset="0"/>
                          <a:ea typeface="ＭＳ Ｐゴシック" pitchFamily="34" charset="-128"/>
                        </a:rPr>
                        <a:t>2</a:t>
                      </a: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fm</a:t>
                      </a:r>
                      <a:r>
                        <a:rPr kumimoji="0" lang="en-US" sz="1400" b="1" i="0" u="none" strike="noStrike" cap="none" normalizeH="0" baseline="30000" smtClean="0">
                          <a:ln>
                            <a:noFill/>
                          </a:ln>
                          <a:solidFill>
                            <a:schemeClr val="tx1"/>
                          </a:solidFill>
                          <a:effectLst/>
                          <a:latin typeface="Arial" pitchFamily="34" charset="0"/>
                          <a:ea typeface="ＭＳ Ｐゴシック" pitchFamily="34" charset="-128"/>
                        </a:rPr>
                        <a:t>2</a:t>
                      </a: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MeV]</a:t>
                      </a: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 EWSR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(TRK)</a:t>
                      </a: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pitchFamily="34" charset="-128"/>
                        </a:rPr>
                        <a:t>B(E1)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[e</a:t>
                      </a:r>
                      <a:r>
                        <a:rPr kumimoji="0" lang="en-US" sz="1400" b="1" i="0" u="none" strike="noStrike" cap="none" normalizeH="0" baseline="30000" smtClean="0">
                          <a:ln>
                            <a:noFill/>
                          </a:ln>
                          <a:solidFill>
                            <a:schemeClr val="tx1"/>
                          </a:solidFill>
                          <a:effectLst/>
                          <a:latin typeface="Arial" pitchFamily="34" charset="0"/>
                          <a:ea typeface="ＭＳ Ｐゴシック" pitchFamily="34" charset="-128"/>
                        </a:rPr>
                        <a:t>2</a:t>
                      </a: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fm</a:t>
                      </a:r>
                      <a:r>
                        <a:rPr kumimoji="0" lang="en-US" sz="1400" b="1" i="0" u="none" strike="noStrike" cap="none" normalizeH="0" baseline="30000" smtClean="0">
                          <a:ln>
                            <a:noFill/>
                          </a:ln>
                          <a:solidFill>
                            <a:schemeClr val="tx1"/>
                          </a:solidFill>
                          <a:effectLst/>
                          <a:latin typeface="Arial" pitchFamily="34" charset="0"/>
                          <a:ea typeface="ＭＳ Ｐゴシック" pitchFamily="34" charset="-128"/>
                        </a:rPr>
                        <a:t>2</a:t>
                      </a:r>
                      <a:r>
                        <a:rPr kumimoji="0" lang="en-US" sz="1400" b="1" i="0" u="none" strike="noStrike" cap="none" normalizeH="0" baseline="0" smtClean="0">
                          <a:ln>
                            <a:noFill/>
                          </a:ln>
                          <a:solidFill>
                            <a:schemeClr val="tx1"/>
                          </a:solidFill>
                          <a:effectLst/>
                          <a:latin typeface="Arial" pitchFamily="34" charset="0"/>
                          <a:ea typeface="ＭＳ Ｐゴシック" pitchFamily="34"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chemeClr val="accent2"/>
                    </a:solidFill>
                  </a:tcPr>
                </a:tc>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RNEDF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(DD-ME2)</a:t>
                      </a:r>
                    </a:p>
                  </a:txBody>
                  <a:tcPr horzOverflow="overflow">
                    <a:lnL>
                      <a:noFill/>
                    </a:lnL>
                    <a:lnR>
                      <a:noFill/>
                    </a:lnR>
                    <a:lnT>
                      <a:noFill/>
                    </a:lnT>
                    <a:lnB>
                      <a:noFill/>
                    </a:lnB>
                    <a:lnTlToBr>
                      <a:noFill/>
                    </a:lnTlToBr>
                    <a:lnBlToTr>
                      <a:noFill/>
                    </a:lnBlToTr>
                    <a:solidFill>
                      <a:srgbClr val="DDE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14.59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rgbClr val="DDE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5.9 %</a:t>
                      </a:r>
                    </a:p>
                  </a:txBody>
                  <a:tcPr horzOverflow="overflow">
                    <a:lnL>
                      <a:noFill/>
                    </a:lnL>
                    <a:lnR>
                      <a:noFill/>
                    </a:lnR>
                    <a:lnT>
                      <a:noFill/>
                    </a:lnT>
                    <a:lnB>
                      <a:noFill/>
                    </a:lnB>
                    <a:lnTlToBr>
                      <a:noFill/>
                    </a:lnTlToBr>
                    <a:lnBlToTr>
                      <a:noFill/>
                    </a:lnBlToTr>
                    <a:solidFill>
                      <a:srgbClr val="DDE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1.59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rgbClr val="DDEDEC"/>
                    </a:solidFill>
                  </a:tcPr>
                </a:tc>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Exp.</a:t>
                      </a:r>
                    </a:p>
                  </a:txBody>
                  <a:tcPr horzOverflow="overflow">
                    <a:lnL>
                      <a:noFill/>
                    </a:lnL>
                    <a:lnR>
                      <a:noFill/>
                    </a:lnR>
                    <a:lnT>
                      <a:noFill/>
                    </a:lnT>
                    <a:lnB>
                      <a:noFill/>
                    </a:lnB>
                    <a:lnTlToBr>
                      <a:noFill/>
                    </a:lnTlToBr>
                    <a:lnBlToTr>
                      <a:noFill/>
                    </a:lnBlToTr>
                    <a:solidFill>
                      <a:srgbClr val="EF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12.2 ± 3.7</a:t>
                      </a:r>
                    </a:p>
                  </a:txBody>
                  <a:tcPr horzOverflow="overflow">
                    <a:lnL>
                      <a:noFill/>
                    </a:lnL>
                    <a:lnR>
                      <a:noFill/>
                    </a:lnR>
                    <a:lnT>
                      <a:noFill/>
                    </a:lnT>
                    <a:lnB>
                      <a:noFill/>
                    </a:lnB>
                    <a:lnTlToBr>
                      <a:noFill/>
                    </a:lnTlToBr>
                    <a:lnBlToTr>
                      <a:noFill/>
                    </a:lnBlToTr>
                    <a:solidFill>
                      <a:srgbClr val="EF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(5±1.5) %</a:t>
                      </a:r>
                    </a:p>
                  </a:txBody>
                  <a:tcPr horzOverflow="overflow">
                    <a:lnL>
                      <a:noFill/>
                    </a:lnL>
                    <a:lnR>
                      <a:noFill/>
                    </a:lnR>
                    <a:lnT>
                      <a:noFill/>
                    </a:lnT>
                    <a:lnB>
                      <a:noFill/>
                    </a:lnB>
                    <a:lnTlToBr>
                      <a:noFill/>
                    </a:lnTlToBr>
                    <a:lnBlToTr>
                      <a:noFill/>
                    </a:lnBlToTr>
                    <a:solidFill>
                      <a:srgbClr val="EF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1.2</a:t>
                      </a:r>
                    </a:p>
                  </a:txBody>
                  <a:tcPr horzOverflow="overflow">
                    <a:lnL>
                      <a:noFill/>
                    </a:lnL>
                    <a:lnR>
                      <a:noFill/>
                    </a:lnR>
                    <a:lnT>
                      <a:noFill/>
                    </a:lnT>
                    <a:lnB>
                      <a:noFill/>
                    </a:lnB>
                    <a:lnTlToBr>
                      <a:noFill/>
                    </a:lnTlToBr>
                    <a:lnBlToTr>
                      <a:noFill/>
                    </a:lnBlToTr>
                    <a:solidFill>
                      <a:srgbClr val="EFF6F6"/>
                    </a:solidFill>
                  </a:tcPr>
                </a:tc>
              </a:tr>
            </a:tbl>
          </a:graphicData>
        </a:graphic>
      </p:graphicFrame>
      <p:pic>
        <p:nvPicPr>
          <p:cNvPr id="1537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3789363"/>
            <a:ext cx="3152775"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TextBox 12"/>
          <p:cNvSpPr txBox="1">
            <a:spLocks noChangeArrowheads="1"/>
          </p:cNvSpPr>
          <p:nvPr/>
        </p:nvSpPr>
        <p:spPr bwMode="auto">
          <a:xfrm>
            <a:off x="5745163" y="6308725"/>
            <a:ext cx="362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400">
                <a:solidFill>
                  <a:srgbClr val="0000CC"/>
                </a:solidFill>
              </a:rPr>
              <a:t>O. Wieland et al., PRL 102, 092502 (2009)</a:t>
            </a:r>
          </a:p>
        </p:txBody>
      </p:sp>
      <p:sp>
        <p:nvSpPr>
          <p:cNvPr id="7" name="Rectangle 6"/>
          <p:cNvSpPr/>
          <p:nvPr/>
        </p:nvSpPr>
        <p:spPr>
          <a:xfrm>
            <a:off x="3022600" y="90488"/>
            <a:ext cx="6096000" cy="400050"/>
          </a:xfrm>
          <a:prstGeom prst="rect">
            <a:avLst/>
          </a:prstGeom>
        </p:spPr>
        <p:txBody>
          <a:bodyPr>
            <a:spAutoFit/>
          </a:bodyPr>
          <a:lstStyle/>
          <a:p>
            <a:pPr>
              <a:defRPr/>
            </a:pPr>
            <a:r>
              <a:rPr lang="en-US" dirty="0">
                <a:solidFill>
                  <a:schemeClr val="bg1"/>
                </a:solidFill>
                <a:latin typeface="+mn-lt"/>
                <a:ea typeface="ＭＳ Ｐゴシック" charset="0"/>
                <a:cs typeface="ＭＳ Ｐゴシック" charset="0"/>
              </a:rPr>
              <a:t>PYGMY DIPOLE STRENGTH IN </a:t>
            </a:r>
            <a:r>
              <a:rPr lang="en-US" baseline="30000" dirty="0">
                <a:solidFill>
                  <a:schemeClr val="bg1"/>
                </a:solidFill>
                <a:latin typeface="+mn-lt"/>
                <a:ea typeface="ＭＳ Ｐゴシック" charset="0"/>
                <a:cs typeface="ＭＳ Ｐゴシック" charset="0"/>
              </a:rPr>
              <a:t>68</a:t>
            </a:r>
            <a:r>
              <a:rPr lang="en-US" dirty="0">
                <a:solidFill>
                  <a:schemeClr val="bg1"/>
                </a:solidFill>
                <a:latin typeface="+mn-lt"/>
                <a:ea typeface="ＭＳ Ｐゴシック" charset="0"/>
                <a:cs typeface="ＭＳ Ｐゴシック" charset="0"/>
              </a:rPr>
              <a:t>Ni</a:t>
            </a:r>
            <a:endParaRPr lang="en-US" dirty="0">
              <a:latin typeface="+mn-lt"/>
              <a:ea typeface="ＭＳ Ｐゴシック" charset="0"/>
              <a:cs typeface="ＭＳ Ｐゴシック" charset="0"/>
            </a:endParaRPr>
          </a:p>
        </p:txBody>
      </p:sp>
      <p:sp>
        <p:nvSpPr>
          <p:cNvPr id="15380" name="TextBox 7"/>
          <p:cNvSpPr txBox="1">
            <a:spLocks noChangeArrowheads="1"/>
          </p:cNvSpPr>
          <p:nvPr/>
        </p:nvSpPr>
        <p:spPr bwMode="auto">
          <a:xfrm>
            <a:off x="488950" y="4941888"/>
            <a:ext cx="61928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9.05 MeV: coherent contributions from </a:t>
            </a:r>
          </a:p>
          <a:p>
            <a:pPr eaLnBrk="1" hangingPunct="1"/>
            <a:r>
              <a:rPr lang="en-US" sz="1800"/>
              <a:t>neutron transitions:</a:t>
            </a:r>
          </a:p>
          <a:p>
            <a:pPr eaLnBrk="1" hangingPunct="1"/>
            <a:r>
              <a:rPr lang="en-US" sz="1800"/>
              <a:t>2p3/2</a:t>
            </a:r>
            <a:r>
              <a:rPr lang="en-US" sz="1800">
                <a:latin typeface="Wingdings" pitchFamily="2" charset="2"/>
              </a:rPr>
              <a:t></a:t>
            </a:r>
            <a:r>
              <a:rPr lang="en-US" sz="1800"/>
              <a:t> 3s1/2            </a:t>
            </a:r>
          </a:p>
          <a:p>
            <a:pPr eaLnBrk="1" hangingPunct="1"/>
            <a:r>
              <a:rPr lang="en-US" sz="1800"/>
              <a:t>2p1/2</a:t>
            </a:r>
            <a:r>
              <a:rPr lang="en-US" sz="1800">
                <a:latin typeface="Wingdings" pitchFamily="2" charset="2"/>
              </a:rPr>
              <a:t></a:t>
            </a:r>
            <a:r>
              <a:rPr lang="en-US" sz="1800"/>
              <a:t> 2d3/2</a:t>
            </a:r>
          </a:p>
          <a:p>
            <a:pPr eaLnBrk="1" hangingPunct="1"/>
            <a:r>
              <a:rPr lang="en-US" sz="1800"/>
              <a:t>1f5/2</a:t>
            </a:r>
            <a:r>
              <a:rPr lang="en-US" sz="1800">
                <a:latin typeface="Wingdings" pitchFamily="2" charset="2"/>
              </a:rPr>
              <a:t></a:t>
            </a:r>
            <a:r>
              <a:rPr lang="en-US" sz="1800"/>
              <a:t>2d3/2 </a:t>
            </a:r>
          </a:p>
          <a:p>
            <a:pPr eaLnBrk="1" hangingPunct="1"/>
            <a:r>
              <a:rPr lang="en-US" sz="1800"/>
              <a:t>1f5/2</a:t>
            </a:r>
            <a:r>
              <a:rPr lang="en-US" sz="1800">
                <a:latin typeface="Wingdings" pitchFamily="2" charset="2"/>
              </a:rPr>
              <a:t></a:t>
            </a:r>
            <a:r>
              <a:rPr lang="en-US" sz="1800"/>
              <a:t>2d5/2</a:t>
            </a:r>
          </a:p>
        </p:txBody>
      </p:sp>
      <p:sp>
        <p:nvSpPr>
          <p:cNvPr id="15381" name="Right Brace 12"/>
          <p:cNvSpPr>
            <a:spLocks/>
          </p:cNvSpPr>
          <p:nvPr/>
        </p:nvSpPr>
        <p:spPr bwMode="auto">
          <a:xfrm>
            <a:off x="1928813" y="5516563"/>
            <a:ext cx="406400" cy="1130300"/>
          </a:xfrm>
          <a:prstGeom prst="rightBrace">
            <a:avLst>
              <a:gd name="adj1" fmla="val 8331"/>
              <a:gd name="adj2"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0" hangingPunct="0"/>
            <a:endParaRPr lang="en-US"/>
          </a:p>
        </p:txBody>
      </p:sp>
      <p:sp>
        <p:nvSpPr>
          <p:cNvPr id="15382" name="TextBox 13"/>
          <p:cNvSpPr txBox="1">
            <a:spLocks noChangeArrowheads="1"/>
          </p:cNvSpPr>
          <p:nvPr/>
        </p:nvSpPr>
        <p:spPr bwMode="auto">
          <a:xfrm>
            <a:off x="2505075" y="5589588"/>
            <a:ext cx="243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2p3/2, 2p1/2,1f5/2:</a:t>
            </a:r>
          </a:p>
          <a:p>
            <a:pPr eaLnBrk="1" hangingPunct="1"/>
            <a:r>
              <a:rPr lang="en-US"/>
              <a:t>12 excess neutrons</a:t>
            </a:r>
          </a:p>
          <a:p>
            <a:pPr eaLnBrk="1" hangingPunct="1"/>
            <a:r>
              <a:rPr lang="en-US"/>
              <a:t>above N=Z core </a:t>
            </a:r>
          </a:p>
        </p:txBody>
      </p:sp>
      <p:sp>
        <p:nvSpPr>
          <p:cNvPr id="15383" name="TextBox 15"/>
          <p:cNvSpPr txBox="1">
            <a:spLocks noChangeArrowheads="1"/>
          </p:cNvSpPr>
          <p:nvPr/>
        </p:nvSpPr>
        <p:spPr bwMode="auto">
          <a:xfrm>
            <a:off x="1365251" y="1556792"/>
            <a:ext cx="969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600" dirty="0"/>
              <a:t>DD-ME2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852613" y="90488"/>
            <a:ext cx="705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cs typeface="Arial" pitchFamily="34" charset="0"/>
              </a:rPr>
              <a:t>Application of the PDR : constraints on the symmetry energy </a:t>
            </a:r>
            <a:endParaRPr lang="en-US">
              <a:cs typeface="Arial" pitchFamily="34" charset="0"/>
            </a:endParaRPr>
          </a:p>
          <a:p>
            <a:endParaRPr lang="en-US"/>
          </a:p>
        </p:txBody>
      </p:sp>
      <p:sp>
        <p:nvSpPr>
          <p:cNvPr id="16386" name="Rectangle 2"/>
          <p:cNvSpPr>
            <a:spLocks noChangeArrowheads="1"/>
          </p:cNvSpPr>
          <p:nvPr/>
        </p:nvSpPr>
        <p:spPr bwMode="auto">
          <a:xfrm>
            <a:off x="1117600" y="5816600"/>
            <a:ext cx="9539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FF"/>
                </a:solidFill>
              </a:rPr>
              <a:t>              Exp. Data: </a:t>
            </a:r>
            <a:r>
              <a:rPr lang="en-US" sz="1600" baseline="30000">
                <a:solidFill>
                  <a:srgbClr val="0000FF"/>
                </a:solidFill>
              </a:rPr>
              <a:t>68</a:t>
            </a:r>
            <a:r>
              <a:rPr lang="en-US" sz="1600">
                <a:solidFill>
                  <a:srgbClr val="0000FF"/>
                </a:solidFill>
              </a:rPr>
              <a:t>Ni : O. Wieland et al, PRL 102, 092502 (2009)</a:t>
            </a:r>
          </a:p>
          <a:p>
            <a:r>
              <a:rPr lang="en-US" sz="1600">
                <a:solidFill>
                  <a:srgbClr val="0000FF"/>
                </a:solidFill>
              </a:rPr>
              <a:t>            	         </a:t>
            </a:r>
            <a:r>
              <a:rPr lang="en-US" sz="1600" baseline="30000">
                <a:solidFill>
                  <a:srgbClr val="0000FF"/>
                </a:solidFill>
              </a:rPr>
              <a:t>132,130</a:t>
            </a:r>
            <a:r>
              <a:rPr lang="en-US" sz="1600">
                <a:solidFill>
                  <a:srgbClr val="0000FF"/>
                </a:solidFill>
              </a:rPr>
              <a:t>Sn: A. Klimkiewicz et al., PRC 76, 051603 (R) (2007)</a:t>
            </a:r>
          </a:p>
          <a:p>
            <a:r>
              <a:rPr lang="en-US" sz="1600">
                <a:solidFill>
                  <a:srgbClr val="0000FF"/>
                </a:solidFill>
              </a:rPr>
              <a:t>                            </a:t>
            </a:r>
            <a:r>
              <a:rPr lang="en-US" sz="1600" baseline="30000">
                <a:solidFill>
                  <a:srgbClr val="0000FF"/>
                </a:solidFill>
              </a:rPr>
              <a:t>208</a:t>
            </a:r>
            <a:r>
              <a:rPr lang="en-US" sz="1600">
                <a:solidFill>
                  <a:srgbClr val="0000FF"/>
                </a:solidFill>
              </a:rPr>
              <a:t>Pb: I. Poltoratska et al., PRC 85, 041304 (R) (2012)</a:t>
            </a:r>
          </a:p>
        </p:txBody>
      </p:sp>
      <p:sp>
        <p:nvSpPr>
          <p:cNvPr id="16387" name="TextBox 3"/>
          <p:cNvSpPr txBox="1">
            <a:spLocks noChangeArrowheads="1"/>
          </p:cNvSpPr>
          <p:nvPr/>
        </p:nvSpPr>
        <p:spPr bwMode="auto">
          <a:xfrm>
            <a:off x="776288" y="836613"/>
            <a:ext cx="8378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t> </a:t>
            </a:r>
            <a:r>
              <a:rPr lang="en-US" sz="1800"/>
              <a:t>Theoretical dependences of the pygmy EWSR on J and L are determined using </a:t>
            </a:r>
          </a:p>
          <a:p>
            <a:pPr eaLnBrk="1" hangingPunct="1"/>
            <a:r>
              <a:rPr lang="en-US" sz="1800"/>
              <a:t>relativistic energy density functionals spanning the range of J and L values.</a:t>
            </a:r>
          </a:p>
          <a:p>
            <a:pPr eaLnBrk="1" hangingPunct="1"/>
            <a:r>
              <a:rPr lang="en-US" sz="1800"/>
              <a:t>Available experimental data provide constraints on theoretical models.</a:t>
            </a:r>
          </a:p>
        </p:txBody>
      </p:sp>
      <p:pic>
        <p:nvPicPr>
          <p:cNvPr id="16388" name="Picture 6" descr="m1low_a4_Ni_Sn_P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464820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m1low_L_Ni_Sn_Pb.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46418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8"/>
          <p:cNvSpPr txBox="1">
            <a:spLocks noChangeArrowheads="1"/>
          </p:cNvSpPr>
          <p:nvPr/>
        </p:nvSpPr>
        <p:spPr bwMode="auto">
          <a:xfrm>
            <a:off x="66040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 </a:t>
            </a:r>
          </a:p>
        </p:txBody>
      </p:sp>
      <p:sp>
        <p:nvSpPr>
          <p:cNvPr id="16391" name="Rectangle 9"/>
          <p:cNvSpPr>
            <a:spLocks noChangeArrowheads="1"/>
          </p:cNvSpPr>
          <p:nvPr/>
        </p:nvSpPr>
        <p:spPr bwMode="auto">
          <a:xfrm>
            <a:off x="711200" y="52197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Similar approach but different theory </a:t>
            </a:r>
            <a:r>
              <a:rPr lang="en-US" sz="1800">
                <a:latin typeface="Wingdings" pitchFamily="2" charset="2"/>
              </a:rPr>
              <a:t></a:t>
            </a:r>
            <a:r>
              <a:rPr lang="en-US" sz="1800"/>
              <a:t> A. Carbone et al, PRC 81, 041301(R) (2010)</a:t>
            </a:r>
          </a:p>
        </p:txBody>
      </p:sp>
      <p:sp>
        <p:nvSpPr>
          <p:cNvPr id="16392" name="TextBox 10"/>
          <p:cNvSpPr txBox="1">
            <a:spLocks noChangeArrowheads="1"/>
          </p:cNvSpPr>
          <p:nvPr/>
        </p:nvSpPr>
        <p:spPr bwMode="auto">
          <a:xfrm>
            <a:off x="977900" y="2197100"/>
            <a:ext cx="102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DD-ME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350" y="66675"/>
            <a:ext cx="7956550" cy="400050"/>
          </a:xfrm>
          <a:prstGeom prst="rect">
            <a:avLst/>
          </a:prstGeom>
        </p:spPr>
        <p:txBody>
          <a:bodyPr wrap="none">
            <a:spAutoFit/>
          </a:bodyPr>
          <a:lstStyle/>
          <a:p>
            <a:pPr>
              <a:defRPr/>
            </a:pPr>
            <a:r>
              <a:rPr lang="en-US" dirty="0">
                <a:solidFill>
                  <a:schemeClr val="bg1"/>
                </a:solidFill>
                <a:latin typeface="+mn-lt"/>
                <a:ea typeface="ＭＳ Ｐゴシック" charset="0"/>
                <a:cs typeface="ＭＳ Ｐゴシック" charset="0"/>
              </a:rPr>
              <a:t>Constraining the symmetry energy and </a:t>
            </a:r>
            <a:r>
              <a:rPr lang="en-US" dirty="0" err="1">
                <a:solidFill>
                  <a:schemeClr val="bg1"/>
                </a:solidFill>
                <a:latin typeface="+mn-lt"/>
                <a:ea typeface="ＭＳ Ｐゴシック" charset="0"/>
                <a:cs typeface="ＭＳ Ｐゴシック" charset="0"/>
              </a:rPr>
              <a:t>R</a:t>
            </a:r>
            <a:r>
              <a:rPr lang="en-US" baseline="-25000" dirty="0" err="1">
                <a:solidFill>
                  <a:schemeClr val="bg1"/>
                </a:solidFill>
                <a:latin typeface="+mn-lt"/>
                <a:ea typeface="ＭＳ Ｐゴシック" charset="0"/>
                <a:cs typeface="ＭＳ Ｐゴシック" charset="0"/>
              </a:rPr>
              <a:t>np</a:t>
            </a:r>
            <a:r>
              <a:rPr lang="en-US" dirty="0">
                <a:solidFill>
                  <a:schemeClr val="bg1"/>
                </a:solidFill>
                <a:latin typeface="+mn-lt"/>
                <a:ea typeface="ＭＳ Ｐゴシック" charset="0"/>
                <a:cs typeface="ＭＳ Ｐゴシック" charset="0"/>
              </a:rPr>
              <a:t> from dipole </a:t>
            </a:r>
            <a:r>
              <a:rPr lang="en-US" dirty="0" err="1">
                <a:solidFill>
                  <a:schemeClr val="bg1"/>
                </a:solidFill>
                <a:latin typeface="+mn-lt"/>
                <a:ea typeface="ＭＳ Ｐゴシック" charset="0"/>
                <a:cs typeface="ＭＳ Ｐゴシック" charset="0"/>
              </a:rPr>
              <a:t>polarizability</a:t>
            </a:r>
            <a:endParaRPr lang="en-US" dirty="0">
              <a:latin typeface="+mn-lt"/>
              <a:ea typeface="ＭＳ Ｐゴシック" charset="0"/>
              <a:cs typeface="ＭＳ Ｐゴシック" charset="0"/>
            </a:endParaRPr>
          </a:p>
        </p:txBody>
      </p:sp>
      <p:sp>
        <p:nvSpPr>
          <p:cNvPr id="17410" name="TextBox 2"/>
          <p:cNvSpPr txBox="1">
            <a:spLocks noChangeArrowheads="1"/>
          </p:cNvSpPr>
          <p:nvPr/>
        </p:nvSpPr>
        <p:spPr bwMode="auto">
          <a:xfrm>
            <a:off x="1497013" y="6237288"/>
            <a:ext cx="223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J=(32.6±1.4) MeV</a:t>
            </a:r>
          </a:p>
        </p:txBody>
      </p:sp>
      <p:sp>
        <p:nvSpPr>
          <p:cNvPr id="17411" name="TextBox 4"/>
          <p:cNvSpPr txBox="1">
            <a:spLocks noChangeArrowheads="1"/>
          </p:cNvSpPr>
          <p:nvPr/>
        </p:nvSpPr>
        <p:spPr bwMode="auto">
          <a:xfrm>
            <a:off x="704850" y="692150"/>
            <a:ext cx="8315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t> </a:t>
            </a:r>
            <a:r>
              <a:rPr lang="en-US" sz="1800"/>
              <a:t>Dipole polarizability (α</a:t>
            </a:r>
            <a:r>
              <a:rPr lang="en-US" sz="1800" baseline="-25000"/>
              <a:t>D</a:t>
            </a:r>
            <a:r>
              <a:rPr lang="en-US" sz="1800"/>
              <a:t>) calculated using relativistic energy density functionals</a:t>
            </a:r>
          </a:p>
          <a:p>
            <a:pPr eaLnBrk="1" hangingPunct="1"/>
            <a:r>
              <a:rPr lang="en-US" sz="1800"/>
              <a:t>covering the range of values for the symmetry energy at saturation density (J)</a:t>
            </a:r>
          </a:p>
          <a:p>
            <a:pPr eaLnBrk="1" hangingPunct="1"/>
            <a:r>
              <a:rPr lang="en-US" sz="1800"/>
              <a:t>and slope of the symmetry energy (L)</a:t>
            </a:r>
          </a:p>
        </p:txBody>
      </p:sp>
      <p:sp>
        <p:nvSpPr>
          <p:cNvPr id="7" name="Plus 6"/>
          <p:cNvSpPr/>
          <p:nvPr/>
        </p:nvSpPr>
        <p:spPr bwMode="auto">
          <a:xfrm>
            <a:off x="4521200" y="1700213"/>
            <a:ext cx="647700" cy="504825"/>
          </a:xfrm>
          <a:prstGeom prst="mathPlus">
            <a:avLst/>
          </a:prstGeom>
          <a:solidFill>
            <a:schemeClr val="accent1"/>
          </a:solidFill>
          <a:ln w="9525" cap="flat" cmpd="sng" algn="ctr">
            <a:solidFill>
              <a:schemeClr val="tx1"/>
            </a:solidFill>
            <a:prstDash val="solid"/>
            <a:miter lim="800000"/>
            <a:headEnd type="none" w="med" len="med"/>
            <a:tailEnd type="triangle" w="med" len="med"/>
          </a:ln>
          <a:effectLst/>
        </p:spPr>
        <p:txBody>
          <a:bodyPr wrap="none"/>
          <a:lstStyle/>
          <a:p>
            <a:pPr eaLnBrk="0" hangingPunct="0">
              <a:defRPr/>
            </a:pPr>
            <a:endParaRPr lang="en-US">
              <a:ea typeface="ＭＳ Ｐゴシック" charset="0"/>
              <a:cs typeface="ＭＳ Ｐゴシック" charset="0"/>
            </a:endParaRPr>
          </a:p>
        </p:txBody>
      </p:sp>
      <p:sp>
        <p:nvSpPr>
          <p:cNvPr id="17413" name="TextBox 7"/>
          <p:cNvSpPr txBox="1">
            <a:spLocks noChangeArrowheads="1"/>
          </p:cNvSpPr>
          <p:nvPr/>
        </p:nvSpPr>
        <p:spPr bwMode="auto">
          <a:xfrm>
            <a:off x="776288" y="2205038"/>
            <a:ext cx="7494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sz="1800"/>
              <a:t> Exp. data from polarized proton inelastic scattering, α</a:t>
            </a:r>
            <a:r>
              <a:rPr lang="en-US" sz="1800" baseline="-25000"/>
              <a:t>D</a:t>
            </a:r>
            <a:r>
              <a:rPr lang="en-US" sz="1800"/>
              <a:t>=18.9(13)fm</a:t>
            </a:r>
            <a:r>
              <a:rPr lang="en-US" sz="1800" baseline="30000"/>
              <a:t>3</a:t>
            </a:r>
            <a:r>
              <a:rPr lang="en-US" sz="1800"/>
              <a:t>/e</a:t>
            </a:r>
            <a:r>
              <a:rPr lang="en-US" sz="1800" baseline="30000"/>
              <a:t>2</a:t>
            </a:r>
            <a:endParaRPr lang="en-US" sz="1800"/>
          </a:p>
          <a:p>
            <a:pPr eaLnBrk="1" hangingPunct="1"/>
            <a:r>
              <a:rPr lang="en-US" sz="1800">
                <a:solidFill>
                  <a:srgbClr val="000099"/>
                </a:solidFill>
              </a:rPr>
              <a:t>   A. Tamii et al., PRL. 107, 062502 (2011) </a:t>
            </a:r>
          </a:p>
        </p:txBody>
      </p:sp>
      <p:sp>
        <p:nvSpPr>
          <p:cNvPr id="9" name="Equal 8"/>
          <p:cNvSpPr/>
          <p:nvPr/>
        </p:nvSpPr>
        <p:spPr bwMode="auto">
          <a:xfrm>
            <a:off x="4572000" y="2921000"/>
            <a:ext cx="647700" cy="360363"/>
          </a:xfrm>
          <a:prstGeom prst="mathEqual">
            <a:avLst/>
          </a:prstGeom>
          <a:solidFill>
            <a:schemeClr val="accent1"/>
          </a:solidFill>
          <a:ln w="9525" cap="flat" cmpd="sng" algn="ctr">
            <a:solidFill>
              <a:schemeClr val="tx1"/>
            </a:solidFill>
            <a:prstDash val="solid"/>
            <a:miter lim="800000"/>
            <a:headEnd type="none" w="med" len="med"/>
            <a:tailEnd type="triangle" w="med" len="med"/>
          </a:ln>
          <a:effectLst/>
        </p:spPr>
        <p:txBody>
          <a:bodyPr wrap="none"/>
          <a:lstStyle/>
          <a:p>
            <a:pPr eaLnBrk="0" hangingPunct="0">
              <a:defRPr/>
            </a:pPr>
            <a:endParaRPr lang="en-US">
              <a:ea typeface="ＭＳ Ｐゴシック" charset="0"/>
              <a:cs typeface="ＭＳ Ｐゴシック" charset="0"/>
            </a:endParaRPr>
          </a:p>
        </p:txBody>
      </p:sp>
      <p:sp>
        <p:nvSpPr>
          <p:cNvPr id="17415" name="TextBox 9"/>
          <p:cNvSpPr txBox="1">
            <a:spLocks noChangeArrowheads="1"/>
          </p:cNvSpPr>
          <p:nvPr/>
        </p:nvSpPr>
        <p:spPr bwMode="auto">
          <a:xfrm>
            <a:off x="6105525" y="6165850"/>
            <a:ext cx="239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L=(50.9±12.6) MeV</a:t>
            </a:r>
          </a:p>
        </p:txBody>
      </p:sp>
      <p:pic>
        <p:nvPicPr>
          <p:cNvPr id="17416" name="Picture 10" descr="alphaD_J_P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39941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1" descr="alphaD_L_Pb.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429000"/>
            <a:ext cx="39624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12"/>
          <p:cNvSpPr txBox="1">
            <a:spLocks noChangeArrowheads="1"/>
          </p:cNvSpPr>
          <p:nvPr/>
        </p:nvSpPr>
        <p:spPr bwMode="auto">
          <a:xfrm>
            <a:off x="1143000" y="3644900"/>
            <a:ext cx="102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DD-ME</a:t>
            </a:r>
          </a:p>
        </p:txBody>
      </p:sp>
      <p:pic>
        <p:nvPicPr>
          <p:cNvPr id="17419" name="Picture 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3950" y="1484313"/>
            <a:ext cx="20875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168900" y="2133600"/>
            <a:ext cx="4248150" cy="1943100"/>
          </a:xfrm>
          <a:prstGeom prst="rect">
            <a:avLst/>
          </a:prstGeom>
          <a:solidFill>
            <a:schemeClr val="bg2">
              <a:lumMod val="40000"/>
              <a:lumOff val="60000"/>
            </a:schemeClr>
          </a:solidFill>
          <a:ln w="9525" cap="flat" cmpd="sng" algn="ctr">
            <a:solidFill>
              <a:schemeClr val="tx1"/>
            </a:solidFill>
            <a:prstDash val="solid"/>
            <a:miter lim="800000"/>
            <a:headEnd type="none" w="med" len="med"/>
            <a:tailEnd type="triangle" w="med" len="med"/>
          </a:ln>
          <a:effectLst/>
        </p:spPr>
        <p:txBody>
          <a:bodyPr wrap="none"/>
          <a:lstStyle/>
          <a:p>
            <a:pPr eaLnBrk="0" hangingPunct="0">
              <a:defRPr/>
            </a:pPr>
            <a:endParaRPr lang="en-US">
              <a:ea typeface="ＭＳ Ｐゴシック" charset="0"/>
              <a:cs typeface="ＭＳ Ｐゴシック" charset="0"/>
            </a:endParaRPr>
          </a:p>
        </p:txBody>
      </p:sp>
      <p:sp>
        <p:nvSpPr>
          <p:cNvPr id="18434" name="Rectangle 1"/>
          <p:cNvSpPr>
            <a:spLocks noChangeArrowheads="1"/>
          </p:cNvSpPr>
          <p:nvPr/>
        </p:nvSpPr>
        <p:spPr bwMode="auto">
          <a:xfrm>
            <a:off x="2733675" y="103188"/>
            <a:ext cx="5359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cs typeface="Arial" pitchFamily="34" charset="0"/>
              </a:rPr>
              <a:t>Electric dipole polarizability and neutron skins</a:t>
            </a:r>
            <a:endParaRPr lang="en-US">
              <a:cs typeface="Arial" pitchFamily="34" charset="0"/>
            </a:endParaRPr>
          </a:p>
        </p:txBody>
      </p:sp>
      <p:sp>
        <p:nvSpPr>
          <p:cNvPr id="18435" name="TextBox 2"/>
          <p:cNvSpPr txBox="1">
            <a:spLocks noChangeArrowheads="1"/>
          </p:cNvSpPr>
          <p:nvPr/>
        </p:nvSpPr>
        <p:spPr bwMode="auto">
          <a:xfrm>
            <a:off x="2073275" y="6237288"/>
            <a:ext cx="6303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400">
                <a:solidFill>
                  <a:srgbClr val="0000CC"/>
                </a:solidFill>
              </a:rPr>
              <a:t>J. Piekarewicz, B. K. Agrawal, G. Colò,  W. Nazarewicz, N. P., P.-G. Reinhard,</a:t>
            </a:r>
          </a:p>
          <a:p>
            <a:pPr eaLnBrk="1" hangingPunct="1"/>
            <a:r>
              <a:rPr lang="en-US" sz="1400">
                <a:solidFill>
                  <a:srgbClr val="0000CC"/>
                </a:solidFill>
              </a:rPr>
              <a:t> X. Roca-Maza, and D. Vretenar, PRC 85, 041302 (R) (2012)</a:t>
            </a:r>
          </a:p>
        </p:txBody>
      </p:sp>
      <p:sp>
        <p:nvSpPr>
          <p:cNvPr id="18436" name="TextBox 3"/>
          <p:cNvSpPr txBox="1">
            <a:spLocks noChangeArrowheads="1"/>
          </p:cNvSpPr>
          <p:nvPr/>
        </p:nvSpPr>
        <p:spPr bwMode="auto">
          <a:xfrm>
            <a:off x="631825" y="714375"/>
            <a:ext cx="9342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t> Correlation between α</a:t>
            </a:r>
            <a:r>
              <a:rPr lang="en-US" baseline="-25000"/>
              <a:t>D</a:t>
            </a:r>
            <a:r>
              <a:rPr lang="en-US"/>
              <a:t> and neutron skin thickness (r</a:t>
            </a:r>
            <a:r>
              <a:rPr lang="en-US" baseline="-25000"/>
              <a:t>skin</a:t>
            </a:r>
            <a:r>
              <a:rPr lang="en-US"/>
              <a:t>) based on on the</a:t>
            </a:r>
          </a:p>
          <a:p>
            <a:pPr eaLnBrk="1" hangingPunct="1"/>
            <a:r>
              <a:rPr lang="en-US"/>
              <a:t>nuclear density functional theory using both nonrelativistic and relativistic energy </a:t>
            </a:r>
          </a:p>
          <a:p>
            <a:pPr eaLnBrk="1" hangingPunct="1"/>
            <a:r>
              <a:rPr lang="en-US"/>
              <a:t>density functionals.</a:t>
            </a:r>
          </a:p>
        </p:txBody>
      </p:sp>
      <p:pic>
        <p:nvPicPr>
          <p:cNvPr id="184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773238"/>
            <a:ext cx="388778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5457825" y="1628775"/>
            <a:ext cx="37290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Model averaged values:</a:t>
            </a:r>
          </a:p>
          <a:p>
            <a:pPr eaLnBrk="1" hangingPunct="1"/>
            <a:endParaRPr lang="en-US"/>
          </a:p>
          <a:p>
            <a:pPr eaLnBrk="1" hangingPunct="1"/>
            <a:r>
              <a:rPr lang="en-US"/>
              <a:t>r</a:t>
            </a:r>
            <a:r>
              <a:rPr lang="en-US" baseline="-25000"/>
              <a:t>skin</a:t>
            </a:r>
            <a:r>
              <a:rPr lang="en-US"/>
              <a:t>(</a:t>
            </a:r>
            <a:r>
              <a:rPr lang="en-US" baseline="30000"/>
              <a:t>208</a:t>
            </a:r>
            <a:r>
              <a:rPr lang="en-US"/>
              <a:t>Pb) = (0.168 ± 0.022) fm</a:t>
            </a:r>
          </a:p>
          <a:p>
            <a:pPr eaLnBrk="1" hangingPunct="1"/>
            <a:endParaRPr lang="en-US"/>
          </a:p>
          <a:p>
            <a:pPr eaLnBrk="1" hangingPunct="1"/>
            <a:r>
              <a:rPr lang="en-US"/>
              <a:t>r</a:t>
            </a:r>
            <a:r>
              <a:rPr lang="en-US" baseline="-25000"/>
              <a:t>skin</a:t>
            </a:r>
            <a:r>
              <a:rPr lang="en-US"/>
              <a:t>(</a:t>
            </a:r>
            <a:r>
              <a:rPr lang="en-US" baseline="30000"/>
              <a:t>132</a:t>
            </a:r>
            <a:r>
              <a:rPr lang="en-US"/>
              <a:t>Sn) = (0.232 ± 0.022) fm</a:t>
            </a:r>
          </a:p>
          <a:p>
            <a:pPr eaLnBrk="1" hangingPunct="1"/>
            <a:endParaRPr lang="en-US"/>
          </a:p>
          <a:p>
            <a:pPr eaLnBrk="1" hangingPunct="1"/>
            <a:r>
              <a:rPr lang="en-US"/>
              <a:t>r</a:t>
            </a:r>
            <a:r>
              <a:rPr lang="en-US" baseline="-25000"/>
              <a:t>skin</a:t>
            </a:r>
            <a:r>
              <a:rPr lang="en-US"/>
              <a:t>(</a:t>
            </a:r>
            <a:r>
              <a:rPr lang="en-US" baseline="30000"/>
              <a:t>48</a:t>
            </a:r>
            <a:r>
              <a:rPr lang="en-US"/>
              <a:t>Ca) = (0.176 ± 0.018) fm</a:t>
            </a:r>
          </a:p>
        </p:txBody>
      </p:sp>
      <p:sp>
        <p:nvSpPr>
          <p:cNvPr id="18439" name="TextBox 7"/>
          <p:cNvSpPr txBox="1">
            <a:spLocks noChangeArrowheads="1"/>
          </p:cNvSpPr>
          <p:nvPr/>
        </p:nvSpPr>
        <p:spPr bwMode="auto">
          <a:xfrm>
            <a:off x="5097463" y="4724400"/>
            <a:ext cx="451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Experimental data on α</a:t>
            </a:r>
            <a:r>
              <a:rPr lang="en-US" baseline="-25000"/>
              <a:t>D</a:t>
            </a:r>
            <a:r>
              <a:rPr lang="en-US"/>
              <a:t> discriminate</a:t>
            </a:r>
          </a:p>
          <a:p>
            <a:pPr eaLnBrk="1" hangingPunct="1"/>
            <a:r>
              <a:rPr lang="en-US"/>
              <a:t>between various functionals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6" descr="levels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 y="2133600"/>
            <a:ext cx="51673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7" descr="dr-en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3363" y="476250"/>
            <a:ext cx="38163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8"/>
          <p:cNvSpPr>
            <a:spLocks noChangeArrowheads="1"/>
          </p:cNvSpPr>
          <p:nvPr/>
        </p:nvSpPr>
        <p:spPr bwMode="auto">
          <a:xfrm>
            <a:off x="2087563" y="96838"/>
            <a:ext cx="673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dirty="0">
                <a:solidFill>
                  <a:schemeClr val="bg1"/>
                </a:solidFill>
                <a:latin typeface="+mn-lt"/>
                <a:ea typeface="ＭＳ Ｐゴシック" charset="0"/>
                <a:cs typeface="ＭＳ Ｐゴシック" charset="0"/>
              </a:rPr>
              <a:t>ANTI-ANALOG GDR AND NEUTRON-SKIN THICKNESS </a:t>
            </a:r>
            <a:endParaRPr lang="en-US" dirty="0">
              <a:latin typeface="+mn-lt"/>
              <a:ea typeface="ＭＳ Ｐゴシック" charset="0"/>
              <a:cs typeface="ＭＳ Ｐゴシック" charset="0"/>
            </a:endParaRPr>
          </a:p>
        </p:txBody>
      </p:sp>
      <p:pic>
        <p:nvPicPr>
          <p:cNvPr id="19460" name="Picture 1" descr="agdr_rnp_correlation_Pb208.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9263" y="4437063"/>
            <a:ext cx="3240087"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8950" y="908050"/>
            <a:ext cx="4975225" cy="1016000"/>
          </a:xfrm>
          <a:prstGeom prst="rect">
            <a:avLst/>
          </a:prstGeom>
          <a:noFill/>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ta-IN">
                <a:solidFill>
                  <a:srgbClr val="0000CC"/>
                </a:solidFill>
                <a:cs typeface="Arial" pitchFamily="34" charset="0"/>
              </a:rPr>
              <a:t>Charge-exchange modes of excitation</a:t>
            </a:r>
          </a:p>
          <a:p>
            <a:pPr eaLnBrk="1" hangingPunct="1">
              <a:buFontTx/>
              <a:buChar char="-"/>
            </a:pPr>
            <a:r>
              <a:rPr lang="ta-IN">
                <a:solidFill>
                  <a:srgbClr val="0000CC"/>
                </a:solidFill>
                <a:cs typeface="Arial" pitchFamily="34" charset="0"/>
              </a:rPr>
              <a:t>probe neutrons in τ</a:t>
            </a:r>
            <a:r>
              <a:rPr lang="ta-IN" sz="2800" baseline="-25000">
                <a:solidFill>
                  <a:srgbClr val="0000CC"/>
                </a:solidFill>
                <a:cs typeface="Arial" pitchFamily="34" charset="0"/>
              </a:rPr>
              <a:t>-</a:t>
            </a:r>
            <a:r>
              <a:rPr lang="ta-IN">
                <a:solidFill>
                  <a:srgbClr val="0000CC"/>
                </a:solidFill>
                <a:cs typeface="Arial" pitchFamily="34" charset="0"/>
              </a:rPr>
              <a:t> channel: </a:t>
            </a:r>
            <a:endParaRPr lang="en-US">
              <a:solidFill>
                <a:srgbClr val="0000CC"/>
              </a:solidFill>
              <a:cs typeface="Arial" pitchFamily="34" charset="0"/>
            </a:endParaRPr>
          </a:p>
          <a:p>
            <a:pPr eaLnBrk="1" hangingPunct="1"/>
            <a:r>
              <a:rPr lang="en-US">
                <a:solidFill>
                  <a:srgbClr val="0000CC"/>
                </a:solidFill>
                <a:cs typeface="Arial" pitchFamily="34" charset="0"/>
              </a:rPr>
              <a:t>(proton particle – neutron hole excitations)</a:t>
            </a:r>
          </a:p>
        </p:txBody>
      </p:sp>
      <p:sp>
        <p:nvSpPr>
          <p:cNvPr id="4" name="CasellaDiTesto 3"/>
          <p:cNvSpPr txBox="1"/>
          <p:nvPr/>
        </p:nvSpPr>
        <p:spPr>
          <a:xfrm>
            <a:off x="1301055" y="2138933"/>
            <a:ext cx="253596" cy="338554"/>
          </a:xfrm>
          <a:prstGeom prst="rect">
            <a:avLst/>
          </a:prstGeom>
          <a:noFill/>
        </p:spPr>
        <p:txBody>
          <a:bodyPr wrap="none" rtlCol="0">
            <a:spAutoFit/>
          </a:bodyPr>
          <a:lstStyle/>
          <a:p>
            <a:r>
              <a:rPr lang="it-IT" sz="1600" dirty="0"/>
              <a:t>-</a:t>
            </a:r>
          </a:p>
        </p:txBody>
      </p:sp>
      <p:sp>
        <p:nvSpPr>
          <p:cNvPr id="5" name="Rettangolo 4"/>
          <p:cNvSpPr/>
          <p:nvPr/>
        </p:nvSpPr>
        <p:spPr>
          <a:xfrm>
            <a:off x="1284412" y="2495520"/>
            <a:ext cx="269626" cy="400110"/>
          </a:xfrm>
          <a:prstGeom prst="rect">
            <a:avLst/>
          </a:prstGeom>
        </p:spPr>
        <p:txBody>
          <a:bodyPr wrap="none">
            <a:spAutoFit/>
          </a:bodyPr>
          <a:lstStyle/>
          <a:p>
            <a:r>
              <a:rPr lang="it-IT" dirty="0"/>
              <a:t>-</a:t>
            </a:r>
            <a:endParaRPr lang="it-IT" dirty="0"/>
          </a:p>
        </p:txBody>
      </p:sp>
      <p:sp>
        <p:nvSpPr>
          <p:cNvPr id="10" name="Rettangolo 9"/>
          <p:cNvSpPr/>
          <p:nvPr/>
        </p:nvSpPr>
        <p:spPr>
          <a:xfrm>
            <a:off x="2216696" y="5013176"/>
            <a:ext cx="269626" cy="400110"/>
          </a:xfrm>
          <a:prstGeom prst="rect">
            <a:avLst/>
          </a:prstGeom>
        </p:spPr>
        <p:txBody>
          <a:bodyPr wrap="none">
            <a:spAutoFit/>
          </a:bodyPr>
          <a:lstStyle/>
          <a:p>
            <a:r>
              <a:rPr lang="it-IT" dirty="0"/>
              <a:t>-</a:t>
            </a:r>
            <a:endParaRPr lang="it-IT" dirty="0"/>
          </a:p>
        </p:txBody>
      </p:sp>
      <p:sp>
        <p:nvSpPr>
          <p:cNvPr id="6" name="Rettangolo 5"/>
          <p:cNvSpPr/>
          <p:nvPr/>
        </p:nvSpPr>
        <p:spPr>
          <a:xfrm>
            <a:off x="1304975" y="2990790"/>
            <a:ext cx="269626" cy="400110"/>
          </a:xfrm>
          <a:prstGeom prst="rect">
            <a:avLst/>
          </a:prstGeom>
        </p:spPr>
        <p:txBody>
          <a:bodyPr wrap="none">
            <a:spAutoFit/>
          </a:bodyPr>
          <a:lstStyle/>
          <a:p>
            <a:r>
              <a:rPr lang="it-IT" dirty="0"/>
              <a:t>-</a:t>
            </a:r>
            <a:endParaRPr lang="it-IT" dirty="0"/>
          </a:p>
        </p:txBody>
      </p:sp>
      <p:sp>
        <p:nvSpPr>
          <p:cNvPr id="7" name="Rettangolo 6"/>
          <p:cNvSpPr/>
          <p:nvPr/>
        </p:nvSpPr>
        <p:spPr>
          <a:xfrm>
            <a:off x="912937" y="1990695"/>
            <a:ext cx="269626" cy="400110"/>
          </a:xfrm>
          <a:prstGeom prst="rect">
            <a:avLst/>
          </a:prstGeom>
        </p:spPr>
        <p:txBody>
          <a:bodyPr wrap="none">
            <a:spAutoFit/>
          </a:bodyPr>
          <a:lstStyle/>
          <a:p>
            <a:r>
              <a:rPr lang="it-IT" dirty="0"/>
              <a:t>-</a:t>
            </a:r>
            <a:endParaRPr lang="it-IT" dirty="0"/>
          </a:p>
        </p:txBody>
      </p:sp>
      <p:sp>
        <p:nvSpPr>
          <p:cNvPr id="8" name="Rettangolo 7"/>
          <p:cNvSpPr/>
          <p:nvPr/>
        </p:nvSpPr>
        <p:spPr>
          <a:xfrm>
            <a:off x="322387" y="2390745"/>
            <a:ext cx="269626" cy="400110"/>
          </a:xfrm>
          <a:prstGeom prst="rect">
            <a:avLst/>
          </a:prstGeom>
        </p:spPr>
        <p:txBody>
          <a:bodyPr wrap="none">
            <a:spAutoFit/>
          </a:bodyPr>
          <a:lstStyle/>
          <a:p>
            <a:r>
              <a:rPr lang="it-IT" dirty="0"/>
              <a:t>-</a:t>
            </a:r>
            <a:endParaRPr lang="it-IT" dirty="0"/>
          </a:p>
        </p:txBody>
      </p:sp>
      <p:sp>
        <p:nvSpPr>
          <p:cNvPr id="9" name="Rettangolo 8"/>
          <p:cNvSpPr/>
          <p:nvPr/>
        </p:nvSpPr>
        <p:spPr>
          <a:xfrm>
            <a:off x="598612" y="2409795"/>
            <a:ext cx="269626" cy="400110"/>
          </a:xfrm>
          <a:prstGeom prst="rect">
            <a:avLst/>
          </a:prstGeom>
        </p:spPr>
        <p:txBody>
          <a:bodyPr wrap="none">
            <a:spAutoFit/>
          </a:bodyPr>
          <a:lstStyle/>
          <a:p>
            <a:r>
              <a:rPr lang="it-IT" dirty="0"/>
              <a:t>-</a:t>
            </a:r>
            <a:endParaRPr lang="it-IT" dirty="0"/>
          </a:p>
        </p:txBody>
      </p:sp>
      <p:sp>
        <p:nvSpPr>
          <p:cNvPr id="11" name="Rettangolo 10"/>
          <p:cNvSpPr/>
          <p:nvPr/>
        </p:nvSpPr>
        <p:spPr>
          <a:xfrm>
            <a:off x="903412" y="2400270"/>
            <a:ext cx="269626" cy="400110"/>
          </a:xfrm>
          <a:prstGeom prst="rect">
            <a:avLst/>
          </a:prstGeom>
        </p:spPr>
        <p:txBody>
          <a:bodyPr wrap="none">
            <a:spAutoFit/>
          </a:bodyPr>
          <a:lstStyle/>
          <a:p>
            <a:r>
              <a:rPr lang="it-IT" dirty="0"/>
              <a:t>-</a:t>
            </a:r>
            <a:endParaRPr lang="it-IT" dirty="0"/>
          </a:p>
        </p:txBody>
      </p:sp>
      <p:sp>
        <p:nvSpPr>
          <p:cNvPr id="12" name="Rettangolo 11"/>
          <p:cNvSpPr/>
          <p:nvPr/>
        </p:nvSpPr>
        <p:spPr>
          <a:xfrm>
            <a:off x="4846762" y="3552795"/>
            <a:ext cx="269626" cy="400110"/>
          </a:xfrm>
          <a:prstGeom prst="rect">
            <a:avLst/>
          </a:prstGeom>
        </p:spPr>
        <p:txBody>
          <a:bodyPr wrap="none">
            <a:spAutoFit/>
          </a:bodyPr>
          <a:lstStyle/>
          <a:p>
            <a:r>
              <a:rPr lang="it-IT" dirty="0"/>
              <a:t>-</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6" descr="sn124-skin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533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7"/>
          <p:cNvSpPr txBox="1">
            <a:spLocks noChangeArrowheads="1"/>
          </p:cNvSpPr>
          <p:nvPr/>
        </p:nvSpPr>
        <p:spPr bwMode="auto">
          <a:xfrm rot="-5400000">
            <a:off x="-1216818" y="2893219"/>
            <a:ext cx="350996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E(AGDR)-E(IAS) [MeV]</a:t>
            </a:r>
          </a:p>
        </p:txBody>
      </p:sp>
      <p:sp>
        <p:nvSpPr>
          <p:cNvPr id="20483" name="TextBox 8"/>
          <p:cNvSpPr txBox="1">
            <a:spLocks noChangeArrowheads="1"/>
          </p:cNvSpPr>
          <p:nvPr/>
        </p:nvSpPr>
        <p:spPr bwMode="auto">
          <a:xfrm>
            <a:off x="1973263" y="6197600"/>
            <a:ext cx="272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neutron skin thickness</a:t>
            </a:r>
          </a:p>
        </p:txBody>
      </p:sp>
      <p:graphicFrame>
        <p:nvGraphicFramePr>
          <p:cNvPr id="10" name="Table 9"/>
          <p:cNvGraphicFramePr>
            <a:graphicFrameLocks noGrp="1"/>
          </p:cNvGraphicFramePr>
          <p:nvPr/>
        </p:nvGraphicFramePr>
        <p:xfrm>
          <a:off x="5351463" y="1371600"/>
          <a:ext cx="4343400" cy="3275584"/>
        </p:xfrm>
        <a:graphic>
          <a:graphicData uri="http://schemas.openxmlformats.org/drawingml/2006/table">
            <a:tbl>
              <a:tblPr/>
              <a:tblGrid>
                <a:gridCol w="2895600"/>
                <a:gridCol w="1447800"/>
              </a:tblGrid>
              <a:tr h="37465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99"/>
                          </a:solidFill>
                          <a:effectLst/>
                          <a:latin typeface="Arial" pitchFamily="34" charset="0"/>
                          <a:ea typeface="ＭＳ Ｐゴシック" pitchFamily="34" charset="-128"/>
                        </a:rPr>
                        <a:t>METHOD</a:t>
                      </a:r>
                      <a:endParaRPr kumimoji="0" lang="en-US" sz="1800" b="1" i="0" u="none" strike="noStrike" cap="none" normalizeH="0" baseline="0" smtClean="0">
                        <a:ln>
                          <a:noFill/>
                        </a:ln>
                        <a:solidFill>
                          <a:srgbClr val="000099"/>
                        </a:solidFill>
                        <a:effectLst/>
                        <a:latin typeface="Arial" pitchFamily="34" charset="0"/>
                        <a:ea typeface="ＭＳ Ｐゴシック" pitchFamily="34" charset="-128"/>
                        <a:cs typeface="Arial" pitchFamily="34" charset="0"/>
                      </a:endParaRP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ΔR</a:t>
                      </a:r>
                      <a:r>
                        <a:rPr kumimoji="0" lang="en-US" sz="1800" b="1" i="0" u="none" strike="noStrike" cap="none" normalizeH="0" baseline="-25000" smtClean="0">
                          <a:ln>
                            <a:noFill/>
                          </a:ln>
                          <a:solidFill>
                            <a:schemeClr val="tx1"/>
                          </a:solidFill>
                          <a:effectLst/>
                          <a:latin typeface="Arial" pitchFamily="34" charset="0"/>
                          <a:ea typeface="ＭＳ Ｐゴシック" pitchFamily="34" charset="-128"/>
                          <a:cs typeface="Arial" pitchFamily="34" charset="0"/>
                        </a:rPr>
                        <a:t>pn</a:t>
                      </a:r>
                      <a:r>
                        <a:rPr kumimoji="0" lang="en-US" sz="1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 (fm)</a:t>
                      </a:r>
                      <a:endParaRPr kumimoji="0" lang="el-GR" sz="1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99"/>
                          </a:solidFill>
                          <a:effectLst/>
                          <a:latin typeface="Arial" pitchFamily="34" charset="0"/>
                          <a:ea typeface="ＭＳ Ｐゴシック" pitchFamily="34" charset="-128"/>
                          <a:cs typeface="Arial" pitchFamily="34" charset="0"/>
                        </a:rPr>
                        <a:t>(p,p) 0.8 GeV</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0.25 </a:t>
                      </a: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 0.05</a:t>
                      </a:r>
                      <a:endParaRPr kumimoji="0" lang="el-GR" sz="1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99"/>
                          </a:solidFill>
                          <a:effectLst/>
                          <a:latin typeface="Arial" pitchFamily="34" charset="0"/>
                          <a:ea typeface="ＭＳ Ｐゴシック" pitchFamily="34" charset="-128"/>
                          <a:cs typeface="Arial" pitchFamily="34" charset="0"/>
                        </a:rPr>
                        <a:t>(α,α</a:t>
                      </a:r>
                      <a:r>
                        <a:rPr kumimoji="0" lang="en-US" altLang="en-US" sz="1800" b="1" i="0" u="none" strike="noStrike" cap="none" normalizeH="0" baseline="0" smtClean="0">
                          <a:ln>
                            <a:noFill/>
                          </a:ln>
                          <a:solidFill>
                            <a:srgbClr val="000099"/>
                          </a:solidFill>
                          <a:effectLst/>
                          <a:latin typeface="Arial" pitchFamily="34" charset="0"/>
                          <a:ea typeface="ＭＳ Ｐゴシック" pitchFamily="34" charset="-128"/>
                          <a:cs typeface="Arial" pitchFamily="34" charset="0"/>
                        </a:rPr>
                        <a:t>’</a:t>
                      </a:r>
                      <a:r>
                        <a:rPr kumimoji="0" lang="en-US" sz="1800" b="1" i="0" u="none" strike="noStrike" cap="none" normalizeH="0" baseline="0" smtClean="0">
                          <a:ln>
                            <a:noFill/>
                          </a:ln>
                          <a:solidFill>
                            <a:srgbClr val="000099"/>
                          </a:solidFill>
                          <a:effectLst/>
                          <a:latin typeface="Arial" pitchFamily="34" charset="0"/>
                          <a:ea typeface="ＭＳ Ｐゴシック" pitchFamily="34" charset="-128"/>
                          <a:cs typeface="Arial" pitchFamily="34" charset="0"/>
                        </a:rPr>
                        <a:t>) IVGDR 120 MeV</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0.21 </a:t>
                      </a: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 0.11</a:t>
                      </a:r>
                      <a:endParaRPr kumimoji="0" lang="el-GR" sz="1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99"/>
                          </a:solidFill>
                          <a:effectLst/>
                          <a:latin typeface="Arial" pitchFamily="34" charset="0"/>
                          <a:ea typeface="ＭＳ Ｐゴシック" pitchFamily="34" charset="-128"/>
                        </a:rPr>
                        <a:t>Antiproton absorption</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0.19 ± 0.09</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99"/>
                          </a:solidFill>
                          <a:effectLst/>
                          <a:latin typeface="Arial" pitchFamily="34" charset="0"/>
                          <a:ea typeface="ＭＳ Ｐゴシック" pitchFamily="34" charset="-128"/>
                        </a:rPr>
                        <a:t>(</a:t>
                      </a:r>
                      <a:r>
                        <a:rPr kumimoji="0" lang="en-US" sz="1800" b="1" i="0" u="none" strike="noStrike" cap="none" normalizeH="0" baseline="30000" smtClean="0">
                          <a:ln>
                            <a:noFill/>
                          </a:ln>
                          <a:solidFill>
                            <a:srgbClr val="000099"/>
                          </a:solidFill>
                          <a:effectLst/>
                          <a:latin typeface="Arial" pitchFamily="34" charset="0"/>
                          <a:ea typeface="ＭＳ Ｐゴシック" pitchFamily="34" charset="-128"/>
                        </a:rPr>
                        <a:t>3</a:t>
                      </a:r>
                      <a:r>
                        <a:rPr kumimoji="0" lang="en-US" sz="1800" b="1" i="0" u="none" strike="noStrike" cap="none" normalizeH="0" baseline="0" smtClean="0">
                          <a:ln>
                            <a:noFill/>
                          </a:ln>
                          <a:solidFill>
                            <a:srgbClr val="000099"/>
                          </a:solidFill>
                          <a:effectLst/>
                          <a:latin typeface="Arial" pitchFamily="34" charset="0"/>
                          <a:ea typeface="ＭＳ Ｐゴシック" pitchFamily="34" charset="-128"/>
                        </a:rPr>
                        <a:t>He,t) IVSGDR</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0.27 ± 0.07</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99"/>
                          </a:solidFill>
                          <a:effectLst/>
                          <a:latin typeface="Arial" pitchFamily="34" charset="0"/>
                          <a:ea typeface="ＭＳ Ｐゴシック" pitchFamily="34" charset="-128"/>
                        </a:rPr>
                        <a:t>Pygmy dipole resonance</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0.19 ± 0.05</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99"/>
                          </a:solidFill>
                          <a:effectLst/>
                          <a:latin typeface="Arial" pitchFamily="34" charset="0"/>
                          <a:ea typeface="ＭＳ Ｐゴシック" pitchFamily="34" charset="-128"/>
                        </a:rPr>
                        <a:t>(p,p) 295 MeV</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0.185 ± 0.05</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99"/>
                          </a:solidFill>
                          <a:effectLst/>
                          <a:latin typeface="Arial" pitchFamily="34" charset="0"/>
                          <a:ea typeface="ＭＳ Ｐゴシック" pitchFamily="34" charset="-128"/>
                        </a:rPr>
                        <a:t>AGDR - present result</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800000"/>
                          </a:solidFill>
                          <a:effectLst/>
                          <a:latin typeface="Arial" pitchFamily="34" charset="0"/>
                          <a:ea typeface="ＭＳ Ｐゴシック" pitchFamily="34" charset="-128"/>
                        </a:rPr>
                        <a:t>0.21 ± 0.05</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r>
            </a:tbl>
          </a:graphicData>
        </a:graphic>
      </p:graphicFrame>
      <p:sp>
        <p:nvSpPr>
          <p:cNvPr id="25633" name="Rectangle 10"/>
          <p:cNvSpPr>
            <a:spLocks noChangeArrowheads="1"/>
          </p:cNvSpPr>
          <p:nvPr/>
        </p:nvSpPr>
        <p:spPr bwMode="auto">
          <a:xfrm>
            <a:off x="2019300" y="95250"/>
            <a:ext cx="7861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dirty="0">
                <a:solidFill>
                  <a:schemeClr val="bg1"/>
                </a:solidFill>
                <a:latin typeface="+mn-lt"/>
                <a:ea typeface="ＭＳ Ｐゴシック" charset="0"/>
                <a:cs typeface="ＭＳ Ｐゴシック" charset="0"/>
              </a:rPr>
              <a:t>ANTI-ANALOG GDR AND NEUTRON-SKIN THICKNESS </a:t>
            </a:r>
            <a:endParaRPr lang="en-US" dirty="0">
              <a:latin typeface="+mn-lt"/>
              <a:ea typeface="ＭＳ Ｐゴシック" charset="0"/>
              <a:cs typeface="ＭＳ Ｐゴシック" charset="0"/>
            </a:endParaRPr>
          </a:p>
        </p:txBody>
      </p:sp>
      <p:sp>
        <p:nvSpPr>
          <p:cNvPr id="20514" name="TextBox 11"/>
          <p:cNvSpPr txBox="1">
            <a:spLocks noChangeArrowheads="1"/>
          </p:cNvSpPr>
          <p:nvPr/>
        </p:nvSpPr>
        <p:spPr bwMode="auto">
          <a:xfrm>
            <a:off x="3802063" y="728663"/>
            <a:ext cx="277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2400"/>
              <a:t>TEST CASE: </a:t>
            </a:r>
            <a:r>
              <a:rPr lang="en-US" sz="2400" baseline="30000"/>
              <a:t>124</a:t>
            </a:r>
            <a:r>
              <a:rPr lang="en-US" sz="2400"/>
              <a:t>Sn</a:t>
            </a:r>
          </a:p>
        </p:txBody>
      </p:sp>
      <p:sp>
        <p:nvSpPr>
          <p:cNvPr id="20515" name="Rectangle 1"/>
          <p:cNvSpPr>
            <a:spLocks noChangeArrowheads="1"/>
          </p:cNvSpPr>
          <p:nvPr/>
        </p:nvSpPr>
        <p:spPr bwMode="auto">
          <a:xfrm>
            <a:off x="5711825" y="6092825"/>
            <a:ext cx="495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00CC"/>
                </a:solidFill>
              </a:rPr>
              <a:t>A. Krasznahorkay, N. P., D. Vretenar,</a:t>
            </a:r>
          </a:p>
          <a:p>
            <a:r>
              <a:rPr lang="en-US" sz="1400">
                <a:solidFill>
                  <a:srgbClr val="0000CC"/>
                </a:solidFill>
              </a:rPr>
              <a:t> M.N. Harakeh, Phys. Lett. B 720, 428 (2013).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0" descr="L_vs_a4_Ni68_Sn132_av_agdr_pygmy.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628775"/>
            <a:ext cx="5040313"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Box 1"/>
          <p:cNvSpPr txBox="1">
            <a:spLocks noChangeArrowheads="1"/>
          </p:cNvSpPr>
          <p:nvPr/>
        </p:nvSpPr>
        <p:spPr bwMode="auto">
          <a:xfrm>
            <a:off x="704850" y="836613"/>
            <a:ext cx="8343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cs typeface="Arial" pitchFamily="34" charset="0"/>
              </a:rPr>
              <a:t>Summary:  constraints from the excitations on the slope of the symmetry energy</a:t>
            </a:r>
          </a:p>
          <a:p>
            <a:pPr eaLnBrk="1" hangingPunct="1"/>
            <a:r>
              <a:rPr lang="en-US" sz="1800">
                <a:cs typeface="Arial" pitchFamily="34" charset="0"/>
              </a:rPr>
              <a:t>(L) and symmetry energy at saturation density (J):</a:t>
            </a:r>
          </a:p>
        </p:txBody>
      </p:sp>
      <p:sp>
        <p:nvSpPr>
          <p:cNvPr id="4" name="Rectangle 3"/>
          <p:cNvSpPr/>
          <p:nvPr/>
        </p:nvSpPr>
        <p:spPr>
          <a:xfrm>
            <a:off x="1946275" y="74613"/>
            <a:ext cx="7011988" cy="400050"/>
          </a:xfrm>
          <a:prstGeom prst="rect">
            <a:avLst/>
          </a:prstGeom>
        </p:spPr>
        <p:txBody>
          <a:bodyPr wrap="none">
            <a:spAutoFit/>
          </a:bodyPr>
          <a:lstStyle/>
          <a:p>
            <a:pPr>
              <a:defRPr/>
            </a:pPr>
            <a:r>
              <a:rPr lang="en-US" dirty="0">
                <a:solidFill>
                  <a:schemeClr val="bg1"/>
                </a:solidFill>
                <a:latin typeface="+mn-lt"/>
                <a:ea typeface="ＭＳ Ｐゴシック" charset="0"/>
                <a:cs typeface="ＭＳ Ｐゴシック" charset="0"/>
              </a:rPr>
              <a:t>Constraining the symmetry energy in the RNEDF framework</a:t>
            </a:r>
            <a:endParaRPr lang="en-US" dirty="0">
              <a:latin typeface="+mn-lt"/>
              <a:ea typeface="ＭＳ Ｐゴシック" charset="0"/>
              <a:cs typeface="ＭＳ Ｐゴシック" charset="0"/>
            </a:endParaRPr>
          </a:p>
        </p:txBody>
      </p:sp>
      <p:sp>
        <p:nvSpPr>
          <p:cNvPr id="5" name="TextBox 4"/>
          <p:cNvSpPr txBox="1"/>
          <p:nvPr/>
        </p:nvSpPr>
        <p:spPr>
          <a:xfrm>
            <a:off x="6248400" y="1557338"/>
            <a:ext cx="3006725" cy="2892425"/>
          </a:xfrm>
          <a:prstGeom prst="rect">
            <a:avLst/>
          </a:prstGeom>
          <a:noFill/>
        </p:spPr>
        <p:txBody>
          <a:bodyPr wrap="none">
            <a:spAutoFit/>
          </a:bodyPr>
          <a:lstStyle/>
          <a:p>
            <a:pPr>
              <a:defRPr/>
            </a:pPr>
            <a:endParaRPr lang="en-US" dirty="0">
              <a:latin typeface="Arial" charset="0"/>
              <a:ea typeface="ＭＳ Ｐゴシック" charset="0"/>
              <a:cs typeface="ＭＳ Ｐゴシック" charset="0"/>
            </a:endParaRPr>
          </a:p>
          <a:p>
            <a:pPr marL="342900" indent="-342900">
              <a:buFont typeface="Arial"/>
              <a:buChar char="•"/>
              <a:defRPr/>
            </a:pPr>
            <a:r>
              <a:rPr lang="en-US" sz="1800" dirty="0">
                <a:latin typeface="Arial" charset="0"/>
                <a:ea typeface="ＭＳ Ｐゴシック" charset="0"/>
                <a:cs typeface="ＭＳ Ｐゴシック" charset="0"/>
              </a:rPr>
              <a:t>Dipole </a:t>
            </a:r>
            <a:r>
              <a:rPr lang="en-US" sz="1800" dirty="0" err="1">
                <a:latin typeface="Arial" charset="0"/>
                <a:ea typeface="ＭＳ Ｐゴシック" charset="0"/>
                <a:cs typeface="ＭＳ Ｐゴシック" charset="0"/>
              </a:rPr>
              <a:t>polarizability</a:t>
            </a:r>
            <a:endParaRPr lang="en-US" sz="1800" dirty="0">
              <a:latin typeface="Arial" charset="0"/>
              <a:ea typeface="ＭＳ Ｐゴシック" charset="0"/>
              <a:cs typeface="ＭＳ Ｐゴシック" charset="0"/>
            </a:endParaRPr>
          </a:p>
          <a:p>
            <a:pPr>
              <a:defRPr/>
            </a:pPr>
            <a:r>
              <a:rPr lang="en-US" sz="1800" dirty="0">
                <a:latin typeface="Arial" charset="0"/>
                <a:ea typeface="ＭＳ Ｐゴシック" charset="0"/>
                <a:cs typeface="ＭＳ Ｐゴシック" charset="0"/>
              </a:rPr>
              <a:t>    (</a:t>
            </a:r>
            <a:r>
              <a:rPr lang="en-US" sz="1800" baseline="30000" dirty="0">
                <a:latin typeface="Arial" charset="0"/>
                <a:ea typeface="ＭＳ Ｐゴシック" charset="0"/>
                <a:cs typeface="ＭＳ Ｐゴシック" charset="0"/>
              </a:rPr>
              <a:t>208</a:t>
            </a:r>
            <a:r>
              <a:rPr lang="en-US" sz="1800" dirty="0">
                <a:latin typeface="Arial" charset="0"/>
                <a:ea typeface="ＭＳ Ｐゴシック" charset="0"/>
                <a:cs typeface="ＭＳ Ｐゴシック" charset="0"/>
              </a:rPr>
              <a:t>Pb)</a:t>
            </a:r>
          </a:p>
          <a:p>
            <a:pPr>
              <a:defRPr/>
            </a:pPr>
            <a:endParaRPr lang="en-US" sz="1800" dirty="0">
              <a:latin typeface="Arial" charset="0"/>
              <a:ea typeface="ＭＳ Ｐゴシック" charset="0"/>
              <a:cs typeface="ＭＳ Ｐゴシック" charset="0"/>
            </a:endParaRPr>
          </a:p>
          <a:p>
            <a:pPr marL="342900" indent="-342900">
              <a:buFont typeface="Arial"/>
              <a:buChar char="•"/>
              <a:defRPr/>
            </a:pPr>
            <a:r>
              <a:rPr lang="en-US" sz="1800" dirty="0">
                <a:latin typeface="Arial" charset="0"/>
                <a:ea typeface="ＭＳ Ｐゴシック" charset="0"/>
                <a:cs typeface="ＭＳ Ｐゴシック" charset="0"/>
              </a:rPr>
              <a:t>AGDR excitation energy </a:t>
            </a:r>
          </a:p>
          <a:p>
            <a:pPr>
              <a:defRPr/>
            </a:pPr>
            <a:r>
              <a:rPr lang="en-US" sz="1800" dirty="0">
                <a:latin typeface="Arial" charset="0"/>
                <a:ea typeface="ＭＳ Ｐゴシック" charset="0"/>
                <a:cs typeface="ＭＳ Ｐゴシック" charset="0"/>
              </a:rPr>
              <a:t>    (</a:t>
            </a:r>
            <a:r>
              <a:rPr lang="en-US" sz="1800" baseline="30000" dirty="0">
                <a:latin typeface="Arial" charset="0"/>
                <a:ea typeface="ＭＳ Ｐゴシック" charset="0"/>
                <a:cs typeface="ＭＳ Ｐゴシック" charset="0"/>
              </a:rPr>
              <a:t>124</a:t>
            </a:r>
            <a:r>
              <a:rPr lang="en-US" sz="1800" dirty="0">
                <a:latin typeface="Arial" charset="0"/>
                <a:ea typeface="ＭＳ Ｐゴシック" charset="0"/>
                <a:cs typeface="ＭＳ Ｐゴシック" charset="0"/>
              </a:rPr>
              <a:t>Sn)</a:t>
            </a:r>
          </a:p>
          <a:p>
            <a:pPr>
              <a:defRPr/>
            </a:pPr>
            <a:endParaRPr lang="en-US" sz="1800" dirty="0">
              <a:latin typeface="Arial" charset="0"/>
              <a:ea typeface="ＭＳ Ｐゴシック" charset="0"/>
              <a:cs typeface="ＭＳ Ｐゴシック" charset="0"/>
            </a:endParaRPr>
          </a:p>
          <a:p>
            <a:pPr marL="342900" indent="-342900">
              <a:buFont typeface="Arial"/>
              <a:buChar char="•"/>
              <a:defRPr/>
            </a:pPr>
            <a:r>
              <a:rPr lang="en-US" sz="1800" dirty="0">
                <a:latin typeface="Arial" charset="0"/>
                <a:ea typeface="ＭＳ Ｐゴシック" charset="0"/>
                <a:cs typeface="ＭＳ Ｐゴシック" charset="0"/>
              </a:rPr>
              <a:t>Energy weighted pygmy</a:t>
            </a:r>
          </a:p>
          <a:p>
            <a:pPr>
              <a:defRPr/>
            </a:pPr>
            <a:r>
              <a:rPr lang="en-US" sz="1800" dirty="0">
                <a:latin typeface="Arial" charset="0"/>
                <a:ea typeface="ＭＳ Ｐゴシック" charset="0"/>
                <a:cs typeface="ＭＳ Ｐゴシック" charset="0"/>
              </a:rPr>
              <a:t>dipole strength (</a:t>
            </a:r>
            <a:r>
              <a:rPr lang="en-US" sz="1800" baseline="30000" dirty="0">
                <a:latin typeface="Arial" charset="0"/>
                <a:ea typeface="ＭＳ Ｐゴシック" charset="0"/>
                <a:cs typeface="ＭＳ Ｐゴシック" charset="0"/>
              </a:rPr>
              <a:t>68</a:t>
            </a:r>
            <a:r>
              <a:rPr lang="en-US" sz="1800" dirty="0">
                <a:latin typeface="Arial" charset="0"/>
                <a:ea typeface="ＭＳ Ｐゴシック" charset="0"/>
                <a:cs typeface="ＭＳ Ｐゴシック" charset="0"/>
              </a:rPr>
              <a:t>Ni,</a:t>
            </a:r>
            <a:r>
              <a:rPr lang="en-US" sz="1800" baseline="30000" dirty="0">
                <a:latin typeface="Arial" charset="0"/>
                <a:ea typeface="ＭＳ Ｐゴシック" charset="0"/>
                <a:cs typeface="ＭＳ Ｐゴシック" charset="0"/>
              </a:rPr>
              <a:t>132</a:t>
            </a:r>
            <a:r>
              <a:rPr lang="en-US" sz="1800" dirty="0">
                <a:latin typeface="Arial" charset="0"/>
                <a:ea typeface="ＭＳ Ｐゴシック" charset="0"/>
                <a:cs typeface="ＭＳ Ｐゴシック" charset="0"/>
              </a:rPr>
              <a:t>Sn)</a:t>
            </a:r>
          </a:p>
          <a:p>
            <a:pPr>
              <a:defRPr/>
            </a:pPr>
            <a:endParaRPr lang="en-US" sz="1800" dirty="0">
              <a:latin typeface="Arial" charset="0"/>
              <a:ea typeface="ＭＳ Ｐゴシック" charset="0"/>
              <a:cs typeface="ＭＳ Ｐゴシック" charset="0"/>
            </a:endParaRPr>
          </a:p>
        </p:txBody>
      </p:sp>
      <p:sp>
        <p:nvSpPr>
          <p:cNvPr id="21509" name="TextBox 5"/>
          <p:cNvSpPr txBox="1">
            <a:spLocks noChangeArrowheads="1"/>
          </p:cNvSpPr>
          <p:nvPr/>
        </p:nvSpPr>
        <p:spPr bwMode="auto">
          <a:xfrm>
            <a:off x="2360613" y="5589588"/>
            <a:ext cx="704691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600"/>
              <a:t>                 </a:t>
            </a:r>
            <a:r>
              <a:rPr lang="en-US" sz="1600">
                <a:solidFill>
                  <a:srgbClr val="000099"/>
                </a:solidFill>
              </a:rPr>
              <a:t> </a:t>
            </a:r>
            <a:r>
              <a:rPr lang="en-US" sz="1600" baseline="30000">
                <a:solidFill>
                  <a:srgbClr val="000099"/>
                </a:solidFill>
              </a:rPr>
              <a:t>68</a:t>
            </a:r>
            <a:r>
              <a:rPr lang="en-US" sz="1600">
                <a:solidFill>
                  <a:srgbClr val="000099"/>
                </a:solidFill>
              </a:rPr>
              <a:t>Ni : O. Wieland et al, PRL. 102, 092502 (2009)</a:t>
            </a:r>
          </a:p>
          <a:p>
            <a:pPr eaLnBrk="1" hangingPunct="1"/>
            <a:r>
              <a:rPr lang="en-US" sz="1600">
                <a:solidFill>
                  <a:srgbClr val="000099"/>
                </a:solidFill>
              </a:rPr>
              <a:t>                </a:t>
            </a:r>
            <a:r>
              <a:rPr lang="en-US" sz="1600" baseline="30000">
                <a:solidFill>
                  <a:srgbClr val="000099"/>
                </a:solidFill>
              </a:rPr>
              <a:t>124</a:t>
            </a:r>
            <a:r>
              <a:rPr lang="en-US" sz="1600">
                <a:solidFill>
                  <a:srgbClr val="000099"/>
                </a:solidFill>
              </a:rPr>
              <a:t>Sn: A. Krasznahorkay, et al., Phys. Lett. B 720, 428 (2013).</a:t>
            </a:r>
          </a:p>
          <a:p>
            <a:pPr eaLnBrk="1" hangingPunct="1"/>
            <a:r>
              <a:rPr lang="en-US" sz="1600">
                <a:solidFill>
                  <a:srgbClr val="000099"/>
                </a:solidFill>
              </a:rPr>
              <a:t>                </a:t>
            </a:r>
            <a:r>
              <a:rPr lang="en-US" sz="1600" baseline="30000">
                <a:solidFill>
                  <a:srgbClr val="000099"/>
                </a:solidFill>
              </a:rPr>
              <a:t>132</a:t>
            </a:r>
            <a:r>
              <a:rPr lang="en-US" sz="1600">
                <a:solidFill>
                  <a:srgbClr val="000099"/>
                </a:solidFill>
              </a:rPr>
              <a:t>Sn: </a:t>
            </a:r>
            <a:r>
              <a:rPr lang="hr-HR" sz="1600">
                <a:solidFill>
                  <a:srgbClr val="000099"/>
                </a:solidFill>
              </a:rPr>
              <a:t>P.Adrich et al., Phys. Rev. Lett. 95, 132501(2005).</a:t>
            </a:r>
            <a:endParaRPr lang="en-US" sz="1600">
              <a:solidFill>
                <a:srgbClr val="000099"/>
              </a:solidFill>
            </a:endParaRPr>
          </a:p>
          <a:p>
            <a:pPr eaLnBrk="1" hangingPunct="1"/>
            <a:r>
              <a:rPr lang="en-US" sz="1600" baseline="30000">
                <a:solidFill>
                  <a:srgbClr val="000099"/>
                </a:solidFill>
              </a:rPr>
              <a:t>	208</a:t>
            </a:r>
            <a:r>
              <a:rPr lang="en-US" sz="1600">
                <a:solidFill>
                  <a:srgbClr val="000099"/>
                </a:solidFill>
              </a:rPr>
              <a:t>Pb (α</a:t>
            </a:r>
            <a:r>
              <a:rPr lang="en-US" sz="1600" baseline="-25000">
                <a:solidFill>
                  <a:srgbClr val="000099"/>
                </a:solidFill>
              </a:rPr>
              <a:t>D</a:t>
            </a:r>
            <a:r>
              <a:rPr lang="en-US" sz="1600">
                <a:solidFill>
                  <a:srgbClr val="000099"/>
                </a:solidFill>
              </a:rPr>
              <a:t>):  A. Tamii et al., PRL 107, 062502 (2011)</a:t>
            </a:r>
          </a:p>
          <a:p>
            <a:pPr eaLnBrk="1" hangingPunct="1"/>
            <a:endParaRPr lang="en-US" sz="1600">
              <a:solidFill>
                <a:srgbClr val="0000CC"/>
              </a:solidFill>
            </a:endParaRPr>
          </a:p>
        </p:txBody>
      </p:sp>
      <p:sp>
        <p:nvSpPr>
          <p:cNvPr id="21510" name="Left Brace 6"/>
          <p:cNvSpPr>
            <a:spLocks/>
          </p:cNvSpPr>
          <p:nvPr/>
        </p:nvSpPr>
        <p:spPr bwMode="auto">
          <a:xfrm>
            <a:off x="3081338" y="5686425"/>
            <a:ext cx="215900" cy="911225"/>
          </a:xfrm>
          <a:prstGeom prst="leftBrace">
            <a:avLst>
              <a:gd name="adj1" fmla="val 8343"/>
              <a:gd name="adj2"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0" hangingPunct="0"/>
            <a:endParaRPr lang="en-US"/>
          </a:p>
        </p:txBody>
      </p:sp>
      <p:sp>
        <p:nvSpPr>
          <p:cNvPr id="21511" name="TextBox 7"/>
          <p:cNvSpPr txBox="1">
            <a:spLocks noChangeArrowheads="1"/>
          </p:cNvSpPr>
          <p:nvPr/>
        </p:nvSpPr>
        <p:spPr bwMode="auto">
          <a:xfrm>
            <a:off x="1065213" y="5757863"/>
            <a:ext cx="1895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Based on exp.</a:t>
            </a:r>
          </a:p>
          <a:p>
            <a:pPr eaLnBrk="1" hangingPunct="1"/>
            <a:r>
              <a:rPr lang="en-US"/>
              <a:t>data :</a:t>
            </a:r>
          </a:p>
        </p:txBody>
      </p:sp>
      <p:sp>
        <p:nvSpPr>
          <p:cNvPr id="21512" name="TextBox 8"/>
          <p:cNvSpPr txBox="1">
            <a:spLocks noChangeArrowheads="1"/>
          </p:cNvSpPr>
          <p:nvPr/>
        </p:nvSpPr>
        <p:spPr bwMode="auto">
          <a:xfrm>
            <a:off x="1346200" y="1968500"/>
            <a:ext cx="102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DD-ME</a:t>
            </a:r>
          </a:p>
        </p:txBody>
      </p:sp>
      <p:sp>
        <p:nvSpPr>
          <p:cNvPr id="21513" name="TextBox 2"/>
          <p:cNvSpPr txBox="1">
            <a:spLocks noChangeArrowheads="1"/>
          </p:cNvSpPr>
          <p:nvPr/>
        </p:nvSpPr>
        <p:spPr bwMode="auto">
          <a:xfrm>
            <a:off x="488950" y="5084763"/>
            <a:ext cx="9250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t>Results indicate that some of the PDR strength may be missing ( ~1% TRK)?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925" y="1125538"/>
            <a:ext cx="9217025" cy="6246812"/>
          </a:xfrm>
          <a:prstGeom prst="rect">
            <a:avLst/>
          </a:prstGeom>
        </p:spPr>
        <p:txBody>
          <a:bodyPr>
            <a:spAutoFit/>
          </a:bodyPr>
          <a:lstStyle/>
          <a:p>
            <a:pPr marL="342900" indent="-342900">
              <a:buFont typeface="Arial" pitchFamily="34" charset="0"/>
              <a:buChar char="•"/>
            </a:pPr>
            <a:r>
              <a:rPr lang="en-US">
                <a:cs typeface="Arial" pitchFamily="34" charset="0"/>
              </a:rPr>
              <a:t>Constraining the neutron-skin thickness in nuclei based on nuclear energy density functionals</a:t>
            </a:r>
            <a:r>
              <a:rPr lang="ta-IN">
                <a:cs typeface="Arial" pitchFamily="34" charset="0"/>
              </a:rPr>
              <a:t> (EDFs)</a:t>
            </a:r>
            <a:r>
              <a:rPr lang="en-US">
                <a:cs typeface="Arial" pitchFamily="34" charset="0"/>
              </a:rPr>
              <a:t> and experimental data on collective excitations</a:t>
            </a:r>
          </a:p>
          <a:p>
            <a:pPr marL="342900" indent="-342900">
              <a:buFont typeface="Arial" pitchFamily="34" charset="0"/>
              <a:buChar char="•"/>
            </a:pPr>
            <a:endParaRPr lang="en-US">
              <a:cs typeface="Arial" pitchFamily="34" charset="0"/>
            </a:endParaRPr>
          </a:p>
          <a:p>
            <a:pPr marL="342900" indent="-342900">
              <a:buFont typeface="Arial" pitchFamily="34" charset="0"/>
              <a:buChar char="•"/>
            </a:pPr>
            <a:r>
              <a:rPr lang="en-US">
                <a:cs typeface="Arial" pitchFamily="34" charset="0"/>
              </a:rPr>
              <a:t>Search for relationships between the properties of collective modes of excitation and neutron skin thickness (relation to the properties of the symmetry energy). </a:t>
            </a:r>
          </a:p>
          <a:p>
            <a:pPr marL="342900" indent="-342900">
              <a:buFont typeface="Arial" pitchFamily="34" charset="0"/>
              <a:buChar char="•"/>
            </a:pPr>
            <a:endParaRPr lang="en-US">
              <a:cs typeface="Arial" pitchFamily="34" charset="0"/>
            </a:endParaRPr>
          </a:p>
          <a:p>
            <a:pPr marL="342900" indent="-342900">
              <a:buFont typeface="Arial" pitchFamily="34" charset="0"/>
              <a:buChar char="•"/>
            </a:pPr>
            <a:r>
              <a:rPr lang="en-US">
                <a:cs typeface="Arial" pitchFamily="34" charset="0"/>
              </a:rPr>
              <a:t>Which dynamic observables constrain the neutron skin thickness in finite nuclei?</a:t>
            </a:r>
          </a:p>
          <a:p>
            <a:pPr marL="342900" indent="-342900">
              <a:buFont typeface="Arial" pitchFamily="34" charset="0"/>
              <a:buChar char="•"/>
            </a:pPr>
            <a:endParaRPr lang="en-US">
              <a:cs typeface="Arial" pitchFamily="34" charset="0"/>
            </a:endParaRPr>
          </a:p>
          <a:p>
            <a:pPr marL="342900" indent="-342900">
              <a:buFont typeface="Arial" pitchFamily="34" charset="0"/>
              <a:buChar char="•"/>
            </a:pPr>
            <a:r>
              <a:rPr lang="en-US">
                <a:cs typeface="Arial" pitchFamily="34" charset="0"/>
              </a:rPr>
              <a:t> Assessing statistical correlations by means of covariance analysis </a:t>
            </a:r>
            <a:r>
              <a:rPr lang="ta-IN">
                <a:cs typeface="Arial" pitchFamily="34" charset="0"/>
              </a:rPr>
              <a:t>based on EDFs.</a:t>
            </a:r>
            <a:r>
              <a:rPr lang="en-US">
                <a:cs typeface="Arial" pitchFamily="34" charset="0"/>
              </a:rPr>
              <a:t>Theoretical uncertainties in modeling various observables.</a:t>
            </a:r>
            <a:endParaRPr lang="ta-IN">
              <a:cs typeface="Arial" pitchFamily="34" charset="0"/>
            </a:endParaRPr>
          </a:p>
          <a:p>
            <a:pPr marL="342900" indent="-342900">
              <a:buFont typeface="Arial" pitchFamily="34" charset="0"/>
              <a:buChar char="•"/>
            </a:pPr>
            <a:endParaRPr lang="ta-IN">
              <a:cs typeface="Arial" pitchFamily="34" charset="0"/>
            </a:endParaRPr>
          </a:p>
          <a:p>
            <a:pPr marL="342900" indent="-342900">
              <a:buFont typeface="Arial" pitchFamily="34" charset="0"/>
              <a:buChar char="•"/>
            </a:pPr>
            <a:r>
              <a:rPr lang="en-US">
                <a:cs typeface="Arial" pitchFamily="34" charset="0"/>
              </a:rPr>
              <a:t>Applications of dipole excitations and antianalog giant dipole resonance, based on recent experimental data a</a:t>
            </a:r>
            <a:r>
              <a:rPr lang="ta-IN">
                <a:cs typeface="Arial" pitchFamily="34" charset="0"/>
              </a:rPr>
              <a:t>nd EDFs</a:t>
            </a:r>
            <a:r>
              <a:rPr lang="en-US">
                <a:cs typeface="Arial" pitchFamily="34" charset="0"/>
              </a:rPr>
              <a:t>, in constraining the neutron-skin thickness in nuclei, nuclear matter symmetry energy at saturation density and slope of the symmetry energy </a:t>
            </a:r>
          </a:p>
          <a:p>
            <a:pPr marL="342900" indent="-342900"/>
            <a:endParaRPr lang="en-US">
              <a:cs typeface="Arial" pitchFamily="34" charset="0"/>
            </a:endParaRPr>
          </a:p>
          <a:p>
            <a:pPr marL="342900" indent="-342900"/>
            <a:endParaRPr lang="en-US"/>
          </a:p>
          <a:p>
            <a:pPr marL="342900" indent="-342900"/>
            <a:endParaRPr lang="en-US"/>
          </a:p>
        </p:txBody>
      </p:sp>
      <p:sp>
        <p:nvSpPr>
          <p:cNvPr id="3" name="Rectangle 2"/>
          <p:cNvSpPr/>
          <p:nvPr/>
        </p:nvSpPr>
        <p:spPr>
          <a:xfrm>
            <a:off x="4267200" y="88900"/>
            <a:ext cx="1639888" cy="400050"/>
          </a:xfrm>
          <a:prstGeom prst="rect">
            <a:avLst/>
          </a:prstGeom>
        </p:spPr>
        <p:txBody>
          <a:bodyPr wrap="none">
            <a:spAutoFit/>
          </a:bodyPr>
          <a:lstStyle/>
          <a:p>
            <a:pPr>
              <a:defRPr/>
            </a:pPr>
            <a:r>
              <a:rPr lang="en-US" dirty="0">
                <a:solidFill>
                  <a:schemeClr val="bg1"/>
                </a:solidFill>
                <a:latin typeface="+mn-lt"/>
                <a:ea typeface="ＭＳ Ｐゴシック" charset="0"/>
                <a:cs typeface="ＭＳ Ｐゴシック" charset="0"/>
              </a:rPr>
              <a:t>CONTENTS</a:t>
            </a:r>
            <a:endParaRPr lang="en-US" dirty="0">
              <a:latin typeface="+mn-lt"/>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150" y="92075"/>
            <a:ext cx="4095750" cy="400050"/>
          </a:xfrm>
          <a:prstGeom prst="rect">
            <a:avLst/>
          </a:prstGeom>
        </p:spPr>
        <p:txBody>
          <a:bodyPr wrap="none">
            <a:spAutoFit/>
          </a:bodyPr>
          <a:lstStyle/>
          <a:p>
            <a:pPr>
              <a:defRPr/>
            </a:pPr>
            <a:r>
              <a:rPr lang="en-US" dirty="0">
                <a:solidFill>
                  <a:schemeClr val="bg1"/>
                </a:solidFill>
                <a:latin typeface="+mn-lt"/>
                <a:ea typeface="ＭＳ Ｐゴシック" charset="0"/>
                <a:cs typeface="ＭＳ Ｐゴシック" charset="0"/>
              </a:rPr>
              <a:t>Constraining the symmetry energy</a:t>
            </a:r>
            <a:endParaRPr lang="en-US" dirty="0">
              <a:latin typeface="+mn-lt"/>
              <a:ea typeface="ＭＳ Ｐゴシック" charset="0"/>
              <a:cs typeface="ＭＳ Ｐゴシック" charset="0"/>
            </a:endParaRPr>
          </a:p>
        </p:txBody>
      </p:sp>
      <p:sp>
        <p:nvSpPr>
          <p:cNvPr id="22530" name="TextBox 3"/>
          <p:cNvSpPr txBox="1">
            <a:spLocks noChangeArrowheads="1"/>
          </p:cNvSpPr>
          <p:nvPr/>
        </p:nvSpPr>
        <p:spPr bwMode="auto">
          <a:xfrm>
            <a:off x="4592638" y="6381750"/>
            <a:ext cx="430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400">
                <a:solidFill>
                  <a:srgbClr val="0000CC"/>
                </a:solidFill>
              </a:rPr>
              <a:t>Also see M. B. Tsang et al., PRC 86, 015803 (2012)</a:t>
            </a:r>
          </a:p>
        </p:txBody>
      </p:sp>
      <p:sp>
        <p:nvSpPr>
          <p:cNvPr id="22531" name="Rectangle 4"/>
          <p:cNvSpPr>
            <a:spLocks noChangeArrowheads="1"/>
          </p:cNvSpPr>
          <p:nvPr/>
        </p:nvSpPr>
        <p:spPr bwMode="auto">
          <a:xfrm>
            <a:off x="631825" y="760413"/>
            <a:ext cx="8713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US" sz="1800"/>
              <a:t> Constraining the symmetry energy at saturation density and slope of the symmetry energy from various approaches: </a:t>
            </a:r>
          </a:p>
        </p:txBody>
      </p:sp>
      <p:pic>
        <p:nvPicPr>
          <p:cNvPr id="22532" name="Picture 5" descr="L_vs_a4_tsang.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1443038"/>
            <a:ext cx="7056438"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5"/>
          <p:cNvSpPr>
            <a:spLocks noChangeArrowheads="1"/>
          </p:cNvSpPr>
          <p:nvPr/>
        </p:nvSpPr>
        <p:spPr bwMode="auto">
          <a:xfrm>
            <a:off x="3898900" y="762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dirty="0">
                <a:solidFill>
                  <a:schemeClr val="bg1"/>
                </a:solidFill>
                <a:latin typeface="+mn-lt"/>
                <a:ea typeface="ＭＳ Ｐゴシック" charset="0"/>
                <a:cs typeface="ＭＳ Ｐゴシック" charset="0"/>
              </a:rPr>
              <a:t>FINAL REMARKS</a:t>
            </a:r>
            <a:endParaRPr lang="en-US" dirty="0">
              <a:latin typeface="+mn-lt"/>
              <a:ea typeface="ＭＳ Ｐゴシック" charset="0"/>
              <a:cs typeface="ＭＳ Ｐゴシック" charset="0"/>
            </a:endParaRPr>
          </a:p>
        </p:txBody>
      </p:sp>
      <p:sp>
        <p:nvSpPr>
          <p:cNvPr id="23554" name="TextBox 7"/>
          <p:cNvSpPr txBox="1">
            <a:spLocks noChangeArrowheads="1"/>
          </p:cNvSpPr>
          <p:nvPr/>
        </p:nvSpPr>
        <p:spPr bwMode="auto">
          <a:xfrm>
            <a:off x="415925" y="1125538"/>
            <a:ext cx="935672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endParaRPr lang="en-US">
              <a:solidFill>
                <a:srgbClr val="000090"/>
              </a:solidFill>
            </a:endParaRPr>
          </a:p>
          <a:p>
            <a:pPr eaLnBrk="1" hangingPunct="1">
              <a:buFont typeface="Arial" pitchFamily="34" charset="0"/>
              <a:buChar char="•"/>
            </a:pPr>
            <a:r>
              <a:rPr lang="en-US">
                <a:solidFill>
                  <a:srgbClr val="000090"/>
                </a:solidFill>
              </a:rPr>
              <a:t> </a:t>
            </a:r>
            <a:r>
              <a:rPr lang="en-US">
                <a:solidFill>
                  <a:srgbClr val="000090"/>
                </a:solidFill>
                <a:cs typeface="Arial" pitchFamily="34" charset="0"/>
              </a:rPr>
              <a:t>Dipole excitations</a:t>
            </a:r>
            <a:r>
              <a:rPr lang="ta-IN">
                <a:solidFill>
                  <a:srgbClr val="000090"/>
                </a:solidFill>
                <a:cs typeface="Arial" pitchFamily="34" charset="0"/>
              </a:rPr>
              <a:t> and</a:t>
            </a:r>
            <a:r>
              <a:rPr lang="en-US">
                <a:solidFill>
                  <a:srgbClr val="000090"/>
                </a:solidFill>
                <a:cs typeface="Arial" pitchFamily="34" charset="0"/>
              </a:rPr>
              <a:t> charge exchange excitations provide valuable constraints on the neutron skin thickness and nuclear matter symmetry energy </a:t>
            </a:r>
          </a:p>
          <a:p>
            <a:pPr eaLnBrk="1" hangingPunct="1"/>
            <a:endParaRPr lang="en-US">
              <a:solidFill>
                <a:srgbClr val="000090"/>
              </a:solidFill>
            </a:endParaRPr>
          </a:p>
          <a:p>
            <a:pPr eaLnBrk="1" hangingPunct="1">
              <a:buFont typeface="Arial" pitchFamily="34" charset="0"/>
              <a:buChar char="•"/>
            </a:pPr>
            <a:r>
              <a:rPr lang="en-US">
                <a:solidFill>
                  <a:srgbClr val="000090"/>
                </a:solidFill>
                <a:cs typeface="Arial" pitchFamily="34" charset="0"/>
              </a:rPr>
              <a:t> </a:t>
            </a:r>
            <a:r>
              <a:rPr lang="en-US">
                <a:solidFill>
                  <a:srgbClr val="000099"/>
                </a:solidFill>
                <a:cs typeface="Arial" pitchFamily="34" charset="0"/>
              </a:rPr>
              <a:t>Statistical covariance analysis based on various </a:t>
            </a:r>
            <a:r>
              <a:rPr lang="ta-IN">
                <a:solidFill>
                  <a:srgbClr val="000099"/>
                </a:solidFill>
                <a:cs typeface="Arial" pitchFamily="34" charset="0"/>
              </a:rPr>
              <a:t>energy density functionals (EDFs) identifies</a:t>
            </a:r>
            <a:r>
              <a:rPr lang="en-US">
                <a:solidFill>
                  <a:srgbClr val="000099"/>
                </a:solidFill>
                <a:cs typeface="Arial" pitchFamily="34" charset="0"/>
              </a:rPr>
              <a:t> important correlations between various quantities and observables</a:t>
            </a:r>
          </a:p>
          <a:p>
            <a:pPr eaLnBrk="1" hangingPunct="1">
              <a:buFont typeface="Arial" pitchFamily="34" charset="0"/>
              <a:buChar char="•"/>
            </a:pPr>
            <a:endParaRPr lang="en-US" sz="1400">
              <a:solidFill>
                <a:srgbClr val="000090"/>
              </a:solidFill>
            </a:endParaRPr>
          </a:p>
          <a:p>
            <a:pPr eaLnBrk="1" hangingPunct="1">
              <a:buFont typeface="Arial" pitchFamily="34" charset="0"/>
              <a:buChar char="•"/>
            </a:pPr>
            <a:r>
              <a:rPr lang="en-US">
                <a:solidFill>
                  <a:srgbClr val="000090"/>
                </a:solidFill>
                <a:cs typeface="Arial" pitchFamily="34" charset="0"/>
              </a:rPr>
              <a:t> Possible extensions and improvements of the isovector</a:t>
            </a:r>
            <a:r>
              <a:rPr lang="ta-IN">
                <a:solidFill>
                  <a:srgbClr val="000090"/>
                </a:solidFill>
                <a:cs typeface="Arial" pitchFamily="34" charset="0"/>
              </a:rPr>
              <a:t> sector</a:t>
            </a:r>
            <a:r>
              <a:rPr lang="en-US">
                <a:solidFill>
                  <a:srgbClr val="000090"/>
                </a:solidFill>
                <a:cs typeface="Arial" pitchFamily="34" charset="0"/>
              </a:rPr>
              <a:t> of the EDFs? </a:t>
            </a:r>
            <a:r>
              <a:rPr lang="ta-IN">
                <a:solidFill>
                  <a:srgbClr val="000090"/>
                </a:solidFill>
                <a:cs typeface="Arial" pitchFamily="34" charset="0"/>
              </a:rPr>
              <a:t>Awaiting new and revised experimental data (AGDR, α</a:t>
            </a:r>
            <a:r>
              <a:rPr lang="ta-IN" baseline="-25000">
                <a:solidFill>
                  <a:srgbClr val="000090"/>
                </a:solidFill>
                <a:cs typeface="Arial" pitchFamily="34" charset="0"/>
              </a:rPr>
              <a:t>D</a:t>
            </a:r>
            <a:r>
              <a:rPr lang="ta-IN">
                <a:solidFill>
                  <a:srgbClr val="000090"/>
                </a:solidFill>
                <a:cs typeface="Arial" pitchFamily="34" charset="0"/>
              </a:rPr>
              <a:t>, PDR, ...)</a:t>
            </a:r>
            <a:endParaRPr lang="en-US">
              <a:solidFill>
                <a:srgbClr val="000090"/>
              </a:solidFill>
              <a:cs typeface="Arial" pitchFamily="34" charset="0"/>
            </a:endParaRPr>
          </a:p>
          <a:p>
            <a:pPr eaLnBrk="1" hangingPunct="1"/>
            <a:r>
              <a:rPr lang="en-US">
                <a:solidFill>
                  <a:srgbClr val="000090"/>
                </a:solidFill>
                <a:cs typeface="Arial" pitchFamily="34" charset="0"/>
              </a:rPr>
              <a:t> </a:t>
            </a:r>
          </a:p>
          <a:p>
            <a:pPr eaLnBrk="1" hangingPunct="1"/>
            <a:endParaRPr lang="en-US">
              <a:solidFill>
                <a:srgbClr val="000090"/>
              </a:solidFill>
            </a:endParaRPr>
          </a:p>
          <a:p>
            <a:pPr eaLnBrk="1" hangingPunct="1"/>
            <a:endParaRPr lang="en-US"/>
          </a:p>
          <a:p>
            <a:pPr eaLnBrk="1" hangingPunct="1"/>
            <a:endParaRPr lang="ta-IN"/>
          </a:p>
          <a:p>
            <a:pPr eaLnBrk="1" hangingPunct="1"/>
            <a:r>
              <a:rPr lang="ta-IN" sz="1800">
                <a:solidFill>
                  <a:srgbClr val="0000CC"/>
                </a:solidFill>
                <a:cs typeface="Arial" pitchFamily="34" charset="0"/>
              </a:rPr>
              <a:t>T</a:t>
            </a:r>
            <a:r>
              <a:rPr lang="en-US" sz="1800">
                <a:solidFill>
                  <a:srgbClr val="0000CC"/>
                </a:solidFill>
                <a:cs typeface="Arial" pitchFamily="34" charset="0"/>
              </a:rPr>
              <a:t>hanks to</a:t>
            </a:r>
            <a:r>
              <a:rPr lang="ta-IN" sz="1800">
                <a:solidFill>
                  <a:srgbClr val="0000CC"/>
                </a:solidFill>
                <a:cs typeface="Arial" pitchFamily="34" charset="0"/>
              </a:rPr>
              <a:t>:</a:t>
            </a:r>
            <a:r>
              <a:rPr lang="en-US" sz="1800">
                <a:solidFill>
                  <a:srgbClr val="0000CC"/>
                </a:solidFill>
                <a:cs typeface="Arial" pitchFamily="34" charset="0"/>
              </a:rPr>
              <a:t> T. Nik</a:t>
            </a:r>
            <a:r>
              <a:rPr lang="ta-IN" sz="1800">
                <a:solidFill>
                  <a:srgbClr val="0000CC"/>
                </a:solidFill>
                <a:cs typeface="Arial" pitchFamily="34" charset="0"/>
              </a:rPr>
              <a:t>šić, T. Marketin, D. Vretenar, </a:t>
            </a:r>
            <a:r>
              <a:rPr lang="en-US" sz="1800">
                <a:solidFill>
                  <a:srgbClr val="0000CC"/>
                </a:solidFill>
                <a:cs typeface="Arial" pitchFamily="34" charset="0"/>
              </a:rPr>
              <a:t>P.-G. Reinhard, W. Nazarewicz, </a:t>
            </a:r>
            <a:endParaRPr lang="ta-IN" sz="1800">
              <a:solidFill>
                <a:srgbClr val="0000CC"/>
              </a:solidFill>
              <a:cs typeface="Arial" pitchFamily="34" charset="0"/>
            </a:endParaRPr>
          </a:p>
          <a:p>
            <a:pPr eaLnBrk="1" hangingPunct="1"/>
            <a:r>
              <a:rPr lang="ta-IN" sz="1800">
                <a:solidFill>
                  <a:srgbClr val="0000CC"/>
                </a:solidFill>
                <a:cs typeface="Arial" pitchFamily="34" charset="0"/>
              </a:rPr>
              <a:t>	    </a:t>
            </a:r>
            <a:r>
              <a:rPr lang="en-US" sz="1800">
                <a:solidFill>
                  <a:srgbClr val="0000CC"/>
                </a:solidFill>
                <a:cs typeface="Arial" pitchFamily="34" charset="0"/>
              </a:rPr>
              <a:t>X. Roca-Maza, G. Colò, J. Piekarewicz</a:t>
            </a:r>
            <a:r>
              <a:rPr lang="ta-IN" sz="1800">
                <a:solidFill>
                  <a:srgbClr val="0000CC"/>
                </a:solidFill>
                <a:cs typeface="Arial" pitchFamily="34" charset="0"/>
              </a:rPr>
              <a:t>, A. Krasznahorkay, M. Harakeh</a:t>
            </a:r>
            <a:endParaRPr lang="en-US" sz="1800">
              <a:cs typeface="Arial" pitchFamily="34" charset="0"/>
            </a:endParaRPr>
          </a:p>
          <a:p>
            <a:pPr eaLnBrk="1" hangingPunct="1">
              <a:buFont typeface="Arial" pitchFamily="34" charset="0"/>
              <a:buChar char="•"/>
            </a:pPr>
            <a:endParaRPr lang="en-US"/>
          </a:p>
          <a:p>
            <a:pPr eaLnBrk="1" hangingPunct="1">
              <a:buFont typeface="Arial" pitchFamily="34" charset="0"/>
              <a:buChar char="•"/>
            </a:pPr>
            <a:endParaRPr lang="en-US"/>
          </a:p>
          <a:p>
            <a:pPr eaLnBrk="1" hangingPunct="1">
              <a:buFont typeface="Arial" pitchFamily="34" charset="0"/>
              <a:buChar char="•"/>
            </a:pPr>
            <a:endParaRPr lang="en-US"/>
          </a:p>
          <a:p>
            <a:pPr eaLnBrk="1" hangingPunct="1">
              <a:buFont typeface="Arial" pitchFamily="34" charset="0"/>
              <a:buChar cha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484313"/>
            <a:ext cx="90820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3"/>
          <p:cNvSpPr txBox="1">
            <a:spLocks noChangeArrowheads="1"/>
          </p:cNvSpPr>
          <p:nvPr/>
        </p:nvSpPr>
        <p:spPr bwMode="auto">
          <a:xfrm>
            <a:off x="4808538" y="6165850"/>
            <a:ext cx="4211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600"/>
              <a:t>T. Buervenich et al., PRC 65, 044308 (2002)</a:t>
            </a:r>
          </a:p>
        </p:txBody>
      </p:sp>
      <p:sp>
        <p:nvSpPr>
          <p:cNvPr id="24579" name="TextBox 4"/>
          <p:cNvSpPr txBox="1">
            <a:spLocks noChangeArrowheads="1"/>
          </p:cNvSpPr>
          <p:nvPr/>
        </p:nvSpPr>
        <p:spPr bwMode="auto">
          <a:xfrm>
            <a:off x="992188" y="836613"/>
            <a:ext cx="4119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1. Relativistic point coupling model</a:t>
            </a:r>
          </a:p>
        </p:txBody>
      </p:sp>
      <p:sp>
        <p:nvSpPr>
          <p:cNvPr id="24580" name="Rectangle 2"/>
          <p:cNvSpPr>
            <a:spLocks noChangeArrowheads="1"/>
          </p:cNvSpPr>
          <p:nvPr/>
        </p:nvSpPr>
        <p:spPr bwMode="auto">
          <a:xfrm>
            <a:off x="3605213" y="117475"/>
            <a:ext cx="300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latin typeface="Comic Sans MS" pitchFamily="66" charset="0"/>
              </a:rPr>
              <a:t>THEORY FRAMEWORK</a:t>
            </a:r>
            <a:endParaRPr lang="hr-HR">
              <a:solidFill>
                <a:schemeClr val="bg1"/>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412875"/>
            <a:ext cx="4895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4"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060575"/>
            <a:ext cx="6591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4350" y="2708275"/>
            <a:ext cx="6642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ChangeArrowheads="1"/>
          </p:cNvSpPr>
          <p:nvPr/>
        </p:nvSpPr>
        <p:spPr bwMode="auto">
          <a:xfrm>
            <a:off x="704850" y="836613"/>
            <a:ext cx="928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2. Relativistic model with density-dependent meson-nucleon couplings </a:t>
            </a:r>
          </a:p>
        </p:txBody>
      </p:sp>
      <p:sp>
        <p:nvSpPr>
          <p:cNvPr id="25605" name="Rectangle 7"/>
          <p:cNvSpPr>
            <a:spLocks noChangeArrowheads="1"/>
          </p:cNvSpPr>
          <p:nvPr/>
        </p:nvSpPr>
        <p:spPr bwMode="auto">
          <a:xfrm>
            <a:off x="1208088" y="3644900"/>
            <a:ext cx="727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density dependence of the vertex functions</a:t>
            </a:r>
          </a:p>
        </p:txBody>
      </p:sp>
      <p:pic>
        <p:nvPicPr>
          <p:cNvPr id="25606" name="Picture 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97013" y="4365625"/>
            <a:ext cx="3873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8750" y="4895850"/>
            <a:ext cx="2755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3988" y="5732463"/>
            <a:ext cx="3606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ectangle 2"/>
          <p:cNvSpPr>
            <a:spLocks noChangeArrowheads="1"/>
          </p:cNvSpPr>
          <p:nvPr/>
        </p:nvSpPr>
        <p:spPr bwMode="auto">
          <a:xfrm>
            <a:off x="3643313" y="117475"/>
            <a:ext cx="300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latin typeface="Comic Sans MS" pitchFamily="66" charset="0"/>
              </a:rPr>
              <a:t>THEORY FRAMEWORK</a:t>
            </a:r>
            <a:endParaRPr lang="hr-HR">
              <a:solidFill>
                <a:schemeClr val="bg1"/>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905000"/>
            <a:ext cx="50165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2"/>
          <p:cNvSpPr txBox="1">
            <a:spLocks noChangeArrowheads="1"/>
          </p:cNvSpPr>
          <p:nvPr/>
        </p:nvSpPr>
        <p:spPr bwMode="auto">
          <a:xfrm>
            <a:off x="704850" y="908050"/>
            <a:ext cx="844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What can we learn from comparison between the isovector and isoscalar </a:t>
            </a:r>
          </a:p>
          <a:p>
            <a:pPr eaLnBrk="1" hangingPunct="1"/>
            <a:r>
              <a:rPr lang="en-US"/>
              <a:t>dipole transition strength in neutron rich nuclei ?</a:t>
            </a:r>
          </a:p>
        </p:txBody>
      </p:sp>
      <p:sp>
        <p:nvSpPr>
          <p:cNvPr id="26627" name="Rectangle 3"/>
          <p:cNvSpPr>
            <a:spLocks noChangeArrowheads="1"/>
          </p:cNvSpPr>
          <p:nvPr/>
        </p:nvSpPr>
        <p:spPr bwMode="auto">
          <a:xfrm>
            <a:off x="584200" y="5499100"/>
            <a:ext cx="9448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Both in the isoscalar and isovector channel, pronounced low-energy dipole transition strengths are peaked at exactly the same energy. Their structure is dominated by identical neutron transitions with similar relative contributions in the transition strength (apart from the decoherence in the isovector channel).</a:t>
            </a:r>
          </a:p>
          <a:p>
            <a:endParaRPr lang="en-US" sz="1800"/>
          </a:p>
          <a:p>
            <a:r>
              <a:rPr lang="en-US" sz="1800"/>
              <a:t> </a:t>
            </a:r>
          </a:p>
        </p:txBody>
      </p:sp>
      <p:pic>
        <p:nvPicPr>
          <p:cNvPr id="26628" name="Picture 8" descr="latex-image-1.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3163" y="2743200"/>
            <a:ext cx="249713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latex-image-1.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6400" y="4508500"/>
            <a:ext cx="1981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917700"/>
            <a:ext cx="473392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ounded Rectangle 13"/>
          <p:cNvSpPr>
            <a:spLocks noChangeArrowheads="1"/>
          </p:cNvSpPr>
          <p:nvPr/>
        </p:nvSpPr>
        <p:spPr bwMode="auto">
          <a:xfrm>
            <a:off x="6172200" y="1841500"/>
            <a:ext cx="1524000" cy="3048000"/>
          </a:xfrm>
          <a:prstGeom prst="roundRect">
            <a:avLst>
              <a:gd name="adj" fmla="val 16667"/>
            </a:avLst>
          </a:prstGeom>
          <a:noFill/>
          <a:ln w="28575">
            <a:solidFill>
              <a:srgbClr val="800000"/>
            </a:solidFill>
            <a:prstDash val="sysDot"/>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pPr eaLnBrk="0" hangingPunct="0"/>
            <a:endParaRPr lang="en-US"/>
          </a:p>
        </p:txBody>
      </p:sp>
      <p:sp>
        <p:nvSpPr>
          <p:cNvPr id="15" name="Rectangle 14"/>
          <p:cNvSpPr/>
          <p:nvPr/>
        </p:nvSpPr>
        <p:spPr>
          <a:xfrm>
            <a:off x="2209800" y="76200"/>
            <a:ext cx="6583363" cy="400050"/>
          </a:xfrm>
          <a:prstGeom prst="rect">
            <a:avLst/>
          </a:prstGeom>
        </p:spPr>
        <p:txBody>
          <a:bodyPr wrap="none">
            <a:spAutoFit/>
          </a:bodyPr>
          <a:lstStyle/>
          <a:p>
            <a:pPr>
              <a:defRPr/>
            </a:pPr>
            <a:r>
              <a:rPr lang="en-US" dirty="0">
                <a:solidFill>
                  <a:schemeClr val="bg1"/>
                </a:solidFill>
                <a:latin typeface="+mn-lt"/>
                <a:ea typeface="ＭＳ Ｐゴシック" charset="0"/>
                <a:cs typeface="ＭＳ Ｐゴシック" charset="0"/>
              </a:rPr>
              <a:t>ISOVECTOR AND ISOSCALAR DIPOLE EXCITATIONS </a:t>
            </a:r>
            <a:endParaRPr lang="en-US" dirty="0">
              <a:latin typeface="+mn-lt"/>
              <a:ea typeface="ＭＳ Ｐゴシック" charset="0"/>
              <a:cs typeface="ＭＳ Ｐゴシック" charset="0"/>
            </a:endParaRPr>
          </a:p>
        </p:txBody>
      </p:sp>
      <p:sp>
        <p:nvSpPr>
          <p:cNvPr id="26633" name="Rounded Rectangle 16"/>
          <p:cNvSpPr>
            <a:spLocks noChangeArrowheads="1"/>
          </p:cNvSpPr>
          <p:nvPr/>
        </p:nvSpPr>
        <p:spPr bwMode="auto">
          <a:xfrm>
            <a:off x="1104900" y="2019300"/>
            <a:ext cx="355600" cy="3073400"/>
          </a:xfrm>
          <a:prstGeom prst="roundRect">
            <a:avLst>
              <a:gd name="adj" fmla="val 16667"/>
            </a:avLst>
          </a:prstGeom>
          <a:noFill/>
          <a:ln w="12700">
            <a:solidFill>
              <a:schemeClr val="tx1"/>
            </a:solidFill>
            <a:prstDash val="dash"/>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pPr eaLnBrk="0" hangingPunct="0"/>
            <a:endParaRPr lang="en-US"/>
          </a:p>
        </p:txBody>
      </p:sp>
      <p:sp>
        <p:nvSpPr>
          <p:cNvPr id="26634" name="TextBox 12"/>
          <p:cNvSpPr txBox="1">
            <a:spLocks noChangeArrowheads="1"/>
          </p:cNvSpPr>
          <p:nvPr/>
        </p:nvSpPr>
        <p:spPr bwMode="auto">
          <a:xfrm>
            <a:off x="2413000" y="2095500"/>
            <a:ext cx="971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600"/>
              <a:t>DD-ME2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ChangeArrowheads="1"/>
          </p:cNvSpPr>
          <p:nvPr/>
        </p:nvSpPr>
        <p:spPr bwMode="auto">
          <a:xfrm>
            <a:off x="415925" y="836613"/>
            <a:ext cx="8929688"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US"/>
              <a:t> The pygmy dipole mode represents unique excitation phenomena in nuclei. It is different than GDR, less collective, its strength is determined by coherent neutron contributions,  and quantum decoherence of proton and neutron transitions which on the other hand have relevant contribution to the IVGDR.</a:t>
            </a:r>
          </a:p>
          <a:p>
            <a:pPr>
              <a:buFont typeface="Arial" pitchFamily="34" charset="0"/>
              <a:buChar char="•"/>
            </a:pPr>
            <a:endParaRPr lang="en-US"/>
          </a:p>
          <a:p>
            <a:pPr>
              <a:buFont typeface="Arial" pitchFamily="34" charset="0"/>
              <a:buChar char="•"/>
            </a:pPr>
            <a:r>
              <a:rPr lang="en-US"/>
              <a:t> Partial cancellation of contributions from two large ph (or 2qp) proton and neutron configurations represent the mechanism which is responsible for small </a:t>
            </a:r>
            <a:r>
              <a:rPr lang="en-US" altLang="en-US"/>
              <a:t>“</a:t>
            </a:r>
            <a:r>
              <a:rPr lang="en-US"/>
              <a:t>pygmy</a:t>
            </a:r>
            <a:r>
              <a:rPr lang="en-US" altLang="en-US"/>
              <a:t>”</a:t>
            </a:r>
            <a:r>
              <a:rPr lang="en-US"/>
              <a:t> strength in the isovector channel.</a:t>
            </a:r>
          </a:p>
          <a:p>
            <a:pPr>
              <a:buFont typeface="Arial" pitchFamily="34" charset="0"/>
              <a:buChar char="•"/>
            </a:pPr>
            <a:endParaRPr lang="en-US"/>
          </a:p>
          <a:p>
            <a:pPr>
              <a:buFont typeface="Arial" pitchFamily="34" charset="0"/>
              <a:buChar char="•"/>
            </a:pPr>
            <a:r>
              <a:rPr lang="en-US"/>
              <a:t> The same mechanism applies to other nuclei (e.g. </a:t>
            </a:r>
            <a:r>
              <a:rPr lang="en-US" baseline="30000"/>
              <a:t>132</a:t>
            </a:r>
            <a:r>
              <a:rPr lang="en-US"/>
              <a:t>Sn, </a:t>
            </a:r>
            <a:r>
              <a:rPr lang="en-US" baseline="30000"/>
              <a:t>208</a:t>
            </a:r>
            <a:r>
              <a:rPr lang="en-US"/>
              <a:t>Pb, etc.)</a:t>
            </a:r>
          </a:p>
        </p:txBody>
      </p:sp>
      <p:sp>
        <p:nvSpPr>
          <p:cNvPr id="27650" name="TextBox 2"/>
          <p:cNvSpPr txBox="1">
            <a:spLocks noChangeArrowheads="1"/>
          </p:cNvSpPr>
          <p:nvPr/>
        </p:nvSpPr>
        <p:spPr bwMode="auto">
          <a:xfrm>
            <a:off x="508000" y="4800600"/>
            <a:ext cx="5716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600">
                <a:solidFill>
                  <a:srgbClr val="0000CC"/>
                </a:solidFill>
              </a:rPr>
              <a:t>D. Vretenar, Y.F. Niu, N.P., J. Meng, PRC 85, 044317 (2012</a:t>
            </a:r>
            <a:r>
              <a:rPr lang="en-US">
                <a:solidFill>
                  <a:srgbClr val="0000CC"/>
                </a:solidFill>
              </a:rPr>
              <a:t>).</a:t>
            </a:r>
          </a:p>
        </p:txBody>
      </p:sp>
      <p:sp>
        <p:nvSpPr>
          <p:cNvPr id="27651" name="TextBox 3"/>
          <p:cNvSpPr txBox="1">
            <a:spLocks noChangeArrowheads="1"/>
          </p:cNvSpPr>
          <p:nvPr/>
        </p:nvSpPr>
        <p:spPr bwMode="auto">
          <a:xfrm>
            <a:off x="520700" y="5410200"/>
            <a:ext cx="8224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600">
                <a:solidFill>
                  <a:srgbClr val="0000CC"/>
                </a:solidFill>
              </a:rPr>
              <a:t>X. Roca-Maza, G. Pozzi, M. Brenna, K. Mizuyama, and G. Colò, PRC 85, 024601 (2012) </a:t>
            </a:r>
          </a:p>
        </p:txBody>
      </p:sp>
      <p:sp>
        <p:nvSpPr>
          <p:cNvPr id="27652" name="TextBox 4"/>
          <p:cNvSpPr txBox="1">
            <a:spLocks noChangeArrowheads="1"/>
          </p:cNvSpPr>
          <p:nvPr/>
        </p:nvSpPr>
        <p:spPr bwMode="auto">
          <a:xfrm>
            <a:off x="457200" y="4267200"/>
            <a:ext cx="839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t> Both relativistic and nonrelativistic functionals result in similar structure:</a:t>
            </a:r>
          </a:p>
        </p:txBody>
      </p:sp>
      <p:sp>
        <p:nvSpPr>
          <p:cNvPr id="7" name="Rectangle 6"/>
          <p:cNvSpPr/>
          <p:nvPr/>
        </p:nvSpPr>
        <p:spPr>
          <a:xfrm>
            <a:off x="2032000" y="104775"/>
            <a:ext cx="6232525" cy="400050"/>
          </a:xfrm>
          <a:prstGeom prst="rect">
            <a:avLst/>
          </a:prstGeom>
        </p:spPr>
        <p:txBody>
          <a:bodyPr wrap="none">
            <a:spAutoFit/>
          </a:bodyPr>
          <a:lstStyle/>
          <a:p>
            <a:pPr>
              <a:defRPr/>
            </a:pPr>
            <a:r>
              <a:rPr lang="en-US" dirty="0">
                <a:solidFill>
                  <a:schemeClr val="bg1"/>
                </a:solidFill>
                <a:latin typeface="+mn-lt"/>
                <a:ea typeface="ＭＳ Ｐゴシック" charset="0"/>
                <a:cs typeface="ＭＳ Ｐゴシック" charset="0"/>
              </a:rPr>
              <a:t>ON THE NATURE OF THE PYGMY DIPOLE MODE </a:t>
            </a:r>
            <a:endParaRPr lang="en-US" dirty="0">
              <a:latin typeface="+mn-lt"/>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4850" y="836613"/>
            <a:ext cx="8640763" cy="1016000"/>
          </a:xfrm>
          <a:prstGeom prst="rect">
            <a:avLst/>
          </a:prstGeom>
        </p:spPr>
        <p:txBody>
          <a:bodyPr>
            <a:spAutoFit/>
          </a:bodyPr>
          <a:lstStyle/>
          <a:p>
            <a:pPr>
              <a:defRPr/>
            </a:pPr>
            <a:r>
              <a:rPr lang="en-US" dirty="0">
                <a:latin typeface="Arial" charset="0"/>
                <a:ea typeface="ＭＳ Ｐゴシック" charset="0"/>
                <a:cs typeface="ＭＳ Ｐゴシック" charset="0"/>
              </a:rPr>
              <a:t>Various approaches to determine the distribution of neutrons in nuclei, e.g.,</a:t>
            </a:r>
          </a:p>
          <a:p>
            <a:pPr marL="342900" indent="-342900">
              <a:buFontTx/>
              <a:buChar char="-"/>
              <a:defRPr/>
            </a:pPr>
            <a:r>
              <a:rPr lang="en-US" dirty="0">
                <a:latin typeface="Arial" charset="0"/>
                <a:ea typeface="ＭＳ Ｐゴシック" charset="0"/>
                <a:cs typeface="ＭＳ Ｐゴシック" charset="0"/>
              </a:rPr>
              <a:t>using protons, antiprotons,  and </a:t>
            </a:r>
            <a:r>
              <a:rPr lang="en-US" dirty="0" err="1">
                <a:latin typeface="Arial" charset="0"/>
                <a:ea typeface="ＭＳ Ｐゴシック" charset="0"/>
                <a:cs typeface="ＭＳ Ｐゴシック" charset="0"/>
              </a:rPr>
              <a:t>pions</a:t>
            </a:r>
            <a:r>
              <a:rPr lang="en-US" dirty="0">
                <a:latin typeface="Arial" charset="0"/>
                <a:ea typeface="ＭＳ Ｐゴシック" charset="0"/>
                <a:cs typeface="ＭＳ Ｐゴシック" charset="0"/>
              </a:rPr>
              <a:t> (strong interaction)</a:t>
            </a:r>
          </a:p>
          <a:p>
            <a:pPr marL="342900" indent="-342900">
              <a:buFontTx/>
              <a:buChar char="-"/>
              <a:defRPr/>
            </a:pPr>
            <a:r>
              <a:rPr lang="en-US" dirty="0">
                <a:latin typeface="Arial" charset="0"/>
                <a:ea typeface="ＭＳ Ｐゴシック" charset="0"/>
                <a:cs typeface="ＭＳ Ｐゴシック" charset="0"/>
              </a:rPr>
              <a:t>parity violating electron scattering (weak interaction)</a:t>
            </a:r>
          </a:p>
        </p:txBody>
      </p:sp>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8088" y="2492375"/>
            <a:ext cx="25209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1136650" y="1916113"/>
            <a:ext cx="4849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Lead Radius Experiment (PREx) @ JLab</a:t>
            </a:r>
          </a:p>
        </p:txBody>
      </p:sp>
      <p:pic>
        <p:nvPicPr>
          <p:cNvPr id="5124" name="Picture 5" descr="PhysRevLett.108.1125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2863" y="2133600"/>
            <a:ext cx="24479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p:cNvSpPr>
            <a:spLocks noChangeArrowheads="1"/>
          </p:cNvSpPr>
          <p:nvPr/>
        </p:nvSpPr>
        <p:spPr bwMode="auto">
          <a:xfrm>
            <a:off x="1136650" y="2997200"/>
            <a:ext cx="495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CC"/>
                </a:solidFill>
              </a:rPr>
              <a:t>S. Abrahamyan et al. (PREX Collaboration)</a:t>
            </a:r>
          </a:p>
          <a:p>
            <a:r>
              <a:rPr lang="hu-HU" sz="1600">
                <a:solidFill>
                  <a:srgbClr val="0000CC"/>
                </a:solidFill>
              </a:rPr>
              <a:t>Phys. Rev. Lett. 108, 112502 (2012)</a:t>
            </a:r>
            <a:endParaRPr lang="en-US" sz="1600">
              <a:solidFill>
                <a:srgbClr val="0000CC"/>
              </a:solidFill>
            </a:endParaRPr>
          </a:p>
        </p:txBody>
      </p:sp>
      <p:sp>
        <p:nvSpPr>
          <p:cNvPr id="8" name="TextBox 7"/>
          <p:cNvSpPr txBox="1"/>
          <p:nvPr/>
        </p:nvSpPr>
        <p:spPr>
          <a:xfrm>
            <a:off x="704850" y="3644900"/>
            <a:ext cx="7912100" cy="1016000"/>
          </a:xfrm>
          <a:prstGeom prst="rect">
            <a:avLst/>
          </a:prstGeom>
          <a:noFill/>
        </p:spPr>
        <p:txBody>
          <a:bodyPr wrap="none">
            <a:spAutoFit/>
          </a:bodyPr>
          <a:lstStyle/>
          <a:p>
            <a:pPr marL="342900" indent="-342900">
              <a:buFontTx/>
              <a:buChar char="-"/>
              <a:defRPr/>
            </a:pPr>
            <a:r>
              <a:rPr lang="en-US" dirty="0">
                <a:latin typeface="Arial" charset="0"/>
                <a:ea typeface="ＭＳ Ｐゴシック" charset="0"/>
                <a:cs typeface="ＭＳ Ｐゴシック" charset="0"/>
              </a:rPr>
              <a:t>nuclear excitations (giant resonances, charge-exchange modes, </a:t>
            </a:r>
          </a:p>
          <a:p>
            <a:pPr>
              <a:defRPr/>
            </a:pPr>
            <a:r>
              <a:rPr lang="en-US" dirty="0">
                <a:latin typeface="Arial" charset="0"/>
                <a:ea typeface="ＭＳ Ｐゴシック" charset="0"/>
                <a:cs typeface="ＭＳ Ｐゴシック" charset="0"/>
              </a:rPr>
              <a:t>     pygmy modes) and energy density </a:t>
            </a:r>
            <a:r>
              <a:rPr lang="en-US" dirty="0" err="1">
                <a:latin typeface="Arial" charset="0"/>
                <a:ea typeface="ＭＳ Ｐゴシック" charset="0"/>
                <a:cs typeface="ＭＳ Ｐゴシック" charset="0"/>
              </a:rPr>
              <a:t>functionals</a:t>
            </a:r>
            <a:r>
              <a:rPr lang="en-US" dirty="0">
                <a:latin typeface="Arial" charset="0"/>
                <a:ea typeface="ＭＳ Ｐゴシック" charset="0"/>
                <a:cs typeface="ＭＳ Ｐゴシック" charset="0"/>
              </a:rPr>
              <a:t> in constraining the </a:t>
            </a:r>
          </a:p>
          <a:p>
            <a:pPr>
              <a:defRPr/>
            </a:pPr>
            <a:r>
              <a:rPr lang="en-US" dirty="0">
                <a:latin typeface="Arial" charset="0"/>
                <a:ea typeface="ＭＳ Ｐゴシック" charset="0"/>
                <a:cs typeface="ＭＳ Ｐゴシック" charset="0"/>
              </a:rPr>
              <a:t>     neutron-skin thickness</a:t>
            </a:r>
          </a:p>
        </p:txBody>
      </p:sp>
      <p:sp>
        <p:nvSpPr>
          <p:cNvPr id="5127" name="Rectangle 8"/>
          <p:cNvSpPr>
            <a:spLocks noChangeArrowheads="1"/>
          </p:cNvSpPr>
          <p:nvPr/>
        </p:nvSpPr>
        <p:spPr bwMode="auto">
          <a:xfrm>
            <a:off x="1077913" y="4745038"/>
            <a:ext cx="7980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Arial" pitchFamily="34" charset="0"/>
              <a:buChar char="•"/>
            </a:pPr>
            <a:r>
              <a:rPr lang="en-US" sz="1600">
                <a:solidFill>
                  <a:srgbClr val="800000"/>
                </a:solidFill>
              </a:rPr>
              <a:t>Pygmy dipole resonances: </a:t>
            </a:r>
            <a:r>
              <a:rPr lang="en-US" sz="1600">
                <a:solidFill>
                  <a:srgbClr val="0000CC"/>
                </a:solidFill>
              </a:rPr>
              <a:t>A. Carbone et al., Phys. Rev. C 81, 041301(R) (2010)</a:t>
            </a:r>
          </a:p>
          <a:p>
            <a:pPr marL="285750" indent="-285750">
              <a:buFont typeface="Arial" pitchFamily="34" charset="0"/>
              <a:buChar char="•"/>
            </a:pPr>
            <a:r>
              <a:rPr lang="en-US" sz="1600">
                <a:solidFill>
                  <a:srgbClr val="800000"/>
                </a:solidFill>
              </a:rPr>
              <a:t>Dipole polarizability:</a:t>
            </a:r>
            <a:r>
              <a:rPr lang="en-US" sz="1600">
                <a:solidFill>
                  <a:srgbClr val="0000CC"/>
                </a:solidFill>
              </a:rPr>
              <a:t> J. Piekarewicz et al., </a:t>
            </a:r>
            <a:r>
              <a:rPr lang="pl-PL" sz="1600">
                <a:solidFill>
                  <a:srgbClr val="0000CC"/>
                </a:solidFill>
              </a:rPr>
              <a:t>Phys. Rev. C 85, 041302(R) (2012)</a:t>
            </a:r>
            <a:endParaRPr lang="en-US" sz="1600">
              <a:solidFill>
                <a:srgbClr val="0000CC"/>
              </a:solidFill>
            </a:endParaRPr>
          </a:p>
          <a:p>
            <a:pPr marL="285750" indent="-285750">
              <a:buFont typeface="Arial" pitchFamily="34" charset="0"/>
              <a:buChar char="•"/>
            </a:pPr>
            <a:r>
              <a:rPr lang="en-US" sz="1600">
                <a:solidFill>
                  <a:srgbClr val="800000"/>
                </a:solidFill>
              </a:rPr>
              <a:t>Anti-analog GDR: </a:t>
            </a:r>
            <a:r>
              <a:rPr lang="en-US" sz="1600">
                <a:solidFill>
                  <a:srgbClr val="0000CC"/>
                </a:solidFill>
              </a:rPr>
              <a:t>A. Krasznahorkay et al., Phys. Lett. B 720, 428 (2013)</a:t>
            </a:r>
          </a:p>
          <a:p>
            <a:pPr marL="285750" indent="-285750">
              <a:buFont typeface="Arial" pitchFamily="34" charset="0"/>
              <a:buChar char="•"/>
            </a:pPr>
            <a:r>
              <a:rPr lang="en-US" sz="1600">
                <a:solidFill>
                  <a:srgbClr val="800000"/>
                </a:solidFill>
              </a:rPr>
              <a:t>Quadrupole resonances:</a:t>
            </a:r>
            <a:r>
              <a:rPr lang="en-US" sz="1600">
                <a:solidFill>
                  <a:srgbClr val="0000CC"/>
                </a:solidFill>
              </a:rPr>
              <a:t> X. Roca-Maza et al., Phys. Rev. C 87, 034301 (2013) </a:t>
            </a:r>
          </a:p>
        </p:txBody>
      </p:sp>
      <p:sp>
        <p:nvSpPr>
          <p:cNvPr id="5128" name="TextBox 1"/>
          <p:cNvSpPr txBox="1">
            <a:spLocks noChangeArrowheads="1"/>
          </p:cNvSpPr>
          <p:nvPr/>
        </p:nvSpPr>
        <p:spPr bwMode="auto">
          <a:xfrm>
            <a:off x="631825" y="5842000"/>
            <a:ext cx="86534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Neutron-skin thickness provides important constraint on theoretical models </a:t>
            </a:r>
          </a:p>
          <a:p>
            <a:pPr eaLnBrk="1" hangingPunct="1"/>
            <a:r>
              <a:rPr lang="en-US"/>
              <a:t>-  isovector sector of the nuclear energy density functional</a:t>
            </a:r>
          </a:p>
          <a:p>
            <a:pPr eaLnBrk="1" hangingPunct="1"/>
            <a:endParaRPr lang="en-US"/>
          </a:p>
        </p:txBody>
      </p:sp>
      <p:sp>
        <p:nvSpPr>
          <p:cNvPr id="5129" name="Rectangle 10"/>
          <p:cNvSpPr>
            <a:spLocks noChangeArrowheads="1"/>
          </p:cNvSpPr>
          <p:nvPr/>
        </p:nvSpPr>
        <p:spPr bwMode="auto">
          <a:xfrm>
            <a:off x="1517650" y="115888"/>
            <a:ext cx="75565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rPr>
              <a:t>CONSTRAINING THE NEUTRON-SKIN THICKNESS IN NUCLEI</a:t>
            </a:r>
            <a:endParaRPr lang="hr-HR">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4"/>
          <p:cNvSpPr txBox="1">
            <a:spLocks noChangeArrowheads="1"/>
          </p:cNvSpPr>
          <p:nvPr/>
        </p:nvSpPr>
        <p:spPr bwMode="auto">
          <a:xfrm>
            <a:off x="244475" y="812800"/>
            <a:ext cx="96948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2600">
                <a:solidFill>
                  <a:srgbClr val="CC3300"/>
                </a:solidFill>
                <a:latin typeface="Albertus Extra Bold" pitchFamily="34" charset="0"/>
              </a:rPr>
              <a:t>  RELATIVISTIC NUCLEAR ENERGY DENSITY FUNCTIONAL  </a:t>
            </a:r>
          </a:p>
        </p:txBody>
      </p:sp>
      <p:sp>
        <p:nvSpPr>
          <p:cNvPr id="22531" name="Rounded Rectangle 2"/>
          <p:cNvSpPr>
            <a:spLocks noChangeArrowheads="1"/>
          </p:cNvSpPr>
          <p:nvPr/>
        </p:nvSpPr>
        <p:spPr bwMode="auto">
          <a:xfrm>
            <a:off x="631825" y="2852738"/>
            <a:ext cx="8785225" cy="3168650"/>
          </a:xfrm>
          <a:prstGeom prst="roundRect">
            <a:avLst>
              <a:gd name="adj" fmla="val 16667"/>
            </a:avLst>
          </a:prstGeom>
          <a:solidFill>
            <a:srgbClr val="E5EDFF"/>
          </a:solidFill>
          <a:ln w="9525">
            <a:solidFill>
              <a:schemeClr val="tx1"/>
            </a:solidFill>
            <a:miter lim="800000"/>
            <a:headEnd/>
            <a:tailEnd type="triangle" w="med" len="med"/>
          </a:ln>
        </p:spPr>
        <p:txBody>
          <a:bodyPr wrap="none"/>
          <a:lstStyle/>
          <a:p>
            <a:pPr marL="342900" indent="-342900">
              <a:buFont typeface="Arial" pitchFamily="34" charset="0"/>
              <a:buChar char="•"/>
            </a:pPr>
            <a:r>
              <a:rPr lang="en-US">
                <a:cs typeface="Arial" pitchFamily="34" charset="0"/>
              </a:rPr>
              <a:t>Functional valid through the entire nuclear chart</a:t>
            </a:r>
            <a:r>
              <a:rPr lang="ta-IN">
                <a:cs typeface="Arial" pitchFamily="34" charset="0"/>
              </a:rPr>
              <a:t> – </a:t>
            </a:r>
            <a:r>
              <a:rPr lang="en-US">
                <a:cs typeface="Arial" pitchFamily="34" charset="0"/>
              </a:rPr>
              <a:t>ground-state</a:t>
            </a:r>
            <a:endParaRPr lang="ta-IN">
              <a:cs typeface="Arial" pitchFamily="34" charset="0"/>
            </a:endParaRPr>
          </a:p>
          <a:p>
            <a:pPr marL="342900" indent="-342900"/>
            <a:r>
              <a:rPr lang="ta-IN">
                <a:cs typeface="Arial" pitchFamily="34" charset="0"/>
              </a:rPr>
              <a:t>    </a:t>
            </a:r>
            <a:r>
              <a:rPr lang="en-US">
                <a:cs typeface="Arial" pitchFamily="34" charset="0"/>
              </a:rPr>
              <a:t> </a:t>
            </a:r>
            <a:r>
              <a:rPr lang="ta-IN">
                <a:cs typeface="Arial" pitchFamily="34" charset="0"/>
              </a:rPr>
              <a:t>p</a:t>
            </a:r>
            <a:r>
              <a:rPr lang="en-US">
                <a:cs typeface="Arial" pitchFamily="34" charset="0"/>
              </a:rPr>
              <a:t>roperties.</a:t>
            </a:r>
            <a:r>
              <a:rPr lang="ta-IN">
                <a:cs typeface="Arial" pitchFamily="34" charset="0"/>
              </a:rPr>
              <a:t> </a:t>
            </a:r>
            <a:r>
              <a:rPr lang="en-US">
                <a:cs typeface="Arial" pitchFamily="34" charset="0"/>
              </a:rPr>
              <a:t>N</a:t>
            </a:r>
            <a:r>
              <a:rPr lang="ta-IN">
                <a:cs typeface="Arial" pitchFamily="34" charset="0"/>
              </a:rPr>
              <a:t>uclear matter properties</a:t>
            </a:r>
            <a:r>
              <a:rPr lang="en-US">
                <a:cs typeface="Arial" pitchFamily="34" charset="0"/>
              </a:rPr>
              <a:t>.</a:t>
            </a:r>
            <a:endParaRPr lang="ta-IN">
              <a:cs typeface="Arial" pitchFamily="34" charset="0"/>
            </a:endParaRPr>
          </a:p>
          <a:p>
            <a:pPr marL="342900" indent="-342900"/>
            <a:endParaRPr lang="ta-IN">
              <a:cs typeface="Arial" pitchFamily="34" charset="0"/>
            </a:endParaRPr>
          </a:p>
          <a:p>
            <a:pPr marL="342900" indent="-342900">
              <a:buFont typeface="Arial" pitchFamily="34" charset="0"/>
              <a:buChar char="•"/>
            </a:pPr>
            <a:r>
              <a:rPr lang="en-US">
                <a:cs typeface="Arial" pitchFamily="34" charset="0"/>
              </a:rPr>
              <a:t>In the </a:t>
            </a:r>
            <a:r>
              <a:rPr lang="ta-IN">
                <a:cs typeface="Arial" pitchFamily="34" charset="0"/>
              </a:rPr>
              <a:t>small amplitude </a:t>
            </a:r>
            <a:r>
              <a:rPr lang="en-US">
                <a:cs typeface="Arial" pitchFamily="34" charset="0"/>
              </a:rPr>
              <a:t>limit, fully self-consistent relativistic </a:t>
            </a:r>
            <a:endParaRPr lang="ta-IN">
              <a:cs typeface="Arial" pitchFamily="34" charset="0"/>
            </a:endParaRPr>
          </a:p>
          <a:p>
            <a:pPr marL="342900" indent="-342900"/>
            <a:r>
              <a:rPr lang="ta-IN">
                <a:cs typeface="Arial" pitchFamily="34" charset="0"/>
              </a:rPr>
              <a:t>     </a:t>
            </a:r>
            <a:r>
              <a:rPr lang="en-US">
                <a:cs typeface="Arial" pitchFamily="34" charset="0"/>
              </a:rPr>
              <a:t>quasiparticl</a:t>
            </a:r>
            <a:r>
              <a:rPr lang="ta-IN">
                <a:cs typeface="Arial" pitchFamily="34" charset="0"/>
              </a:rPr>
              <a:t>e </a:t>
            </a:r>
            <a:r>
              <a:rPr lang="en-US">
                <a:cs typeface="Arial" pitchFamily="34" charset="0"/>
              </a:rPr>
              <a:t>RPA (RQRPA) allows analysis of giant resonances, </a:t>
            </a:r>
            <a:endParaRPr lang="ta-IN">
              <a:cs typeface="Arial" pitchFamily="34" charset="0"/>
            </a:endParaRPr>
          </a:p>
          <a:p>
            <a:pPr marL="342900" indent="-342900"/>
            <a:r>
              <a:rPr lang="ta-IN">
                <a:cs typeface="Arial" pitchFamily="34" charset="0"/>
              </a:rPr>
              <a:t>     low-energy excitations, </a:t>
            </a:r>
            <a:r>
              <a:rPr lang="en-US">
                <a:cs typeface="Arial" pitchFamily="34" charset="0"/>
              </a:rPr>
              <a:t>exotic modes of excitation,</a:t>
            </a:r>
            <a:r>
              <a:rPr lang="ta-IN">
                <a:cs typeface="Arial" pitchFamily="34" charset="0"/>
              </a:rPr>
              <a:t>...</a:t>
            </a:r>
          </a:p>
          <a:p>
            <a:pPr marL="342900" indent="-342900"/>
            <a:endParaRPr lang="ta-IN">
              <a:cs typeface="Arial" pitchFamily="34" charset="0"/>
            </a:endParaRPr>
          </a:p>
          <a:p>
            <a:pPr marL="342900" indent="-342900">
              <a:buFont typeface="Arial" pitchFamily="34" charset="0"/>
              <a:buChar char="•"/>
            </a:pPr>
            <a:r>
              <a:rPr lang="en-US">
                <a:cs typeface="Arial" pitchFamily="34" charset="0"/>
              </a:rPr>
              <a:t> T</a:t>
            </a:r>
            <a:r>
              <a:rPr lang="ta-IN">
                <a:cs typeface="Arial" pitchFamily="34" charset="0"/>
              </a:rPr>
              <a:t>he model parameters are constrained directly by </a:t>
            </a:r>
            <a:r>
              <a:rPr lang="en-US">
                <a:cs typeface="Arial" pitchFamily="34" charset="0"/>
              </a:rPr>
              <a:t>many-body </a:t>
            </a:r>
            <a:endParaRPr lang="ta-IN">
              <a:cs typeface="Arial" pitchFamily="34" charset="0"/>
            </a:endParaRPr>
          </a:p>
          <a:p>
            <a:pPr marL="342900" indent="-342900"/>
            <a:r>
              <a:rPr lang="ta-IN">
                <a:cs typeface="Arial" pitchFamily="34" charset="0"/>
              </a:rPr>
              <a:t>      </a:t>
            </a:r>
            <a:r>
              <a:rPr lang="en-US">
                <a:cs typeface="Arial" pitchFamily="34" charset="0"/>
              </a:rPr>
              <a:t>observables</a:t>
            </a:r>
            <a:r>
              <a:rPr lang="ta-IN">
                <a:cs typeface="Arial" pitchFamily="34" charset="0"/>
              </a:rPr>
              <a:t> (e.g. masses, charge radii,...)</a:t>
            </a:r>
            <a:endParaRPr lang="en-US">
              <a:cs typeface="Arial" pitchFamily="34" charset="0"/>
            </a:endParaRPr>
          </a:p>
          <a:p>
            <a:pPr marL="342900" indent="-342900"/>
            <a:r>
              <a:rPr lang="en-US"/>
              <a:t> </a:t>
            </a:r>
            <a:endParaRPr lang="en-US">
              <a:cs typeface="Arial" pitchFamily="34" charset="0"/>
            </a:endParaRPr>
          </a:p>
        </p:txBody>
      </p:sp>
      <p:sp>
        <p:nvSpPr>
          <p:cNvPr id="6147" name="Text Box 3"/>
          <p:cNvSpPr txBox="1">
            <a:spLocks noChangeArrowheads="1"/>
          </p:cNvSpPr>
          <p:nvPr/>
        </p:nvSpPr>
        <p:spPr bwMode="auto">
          <a:xfrm>
            <a:off x="2133600" y="1676400"/>
            <a:ext cx="379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hr-HR" sz="1800">
                <a:solidFill>
                  <a:srgbClr val="0000CC"/>
                </a:solidFill>
                <a:cs typeface="Arial" pitchFamily="34" charset="0"/>
              </a:rPr>
              <a:t>System of </a:t>
            </a:r>
            <a:r>
              <a:rPr lang="hr-HR" sz="1800">
                <a:solidFill>
                  <a:srgbClr val="FF0000"/>
                </a:solidFill>
                <a:cs typeface="Arial" pitchFamily="34" charset="0"/>
              </a:rPr>
              <a:t>Dirac nucleons</a:t>
            </a:r>
            <a:r>
              <a:rPr lang="hr-HR" sz="1800">
                <a:solidFill>
                  <a:srgbClr val="0000CC"/>
                </a:solidFill>
                <a:cs typeface="Arial" pitchFamily="34" charset="0"/>
              </a:rPr>
              <a:t> coupled </a:t>
            </a:r>
          </a:p>
          <a:p>
            <a:pPr eaLnBrk="1" hangingPunct="1"/>
            <a:r>
              <a:rPr lang="hr-HR" sz="1800">
                <a:solidFill>
                  <a:srgbClr val="0000CC"/>
                </a:solidFill>
                <a:cs typeface="Arial" pitchFamily="34" charset="0"/>
              </a:rPr>
              <a:t>by</a:t>
            </a:r>
            <a:r>
              <a:rPr lang="en-US" sz="1800">
                <a:solidFill>
                  <a:srgbClr val="0000CC"/>
                </a:solidFill>
                <a:cs typeface="Arial" pitchFamily="34" charset="0"/>
              </a:rPr>
              <a:t> the</a:t>
            </a:r>
            <a:r>
              <a:rPr lang="hr-HR" sz="1800">
                <a:solidFill>
                  <a:srgbClr val="0000CC"/>
                </a:solidFill>
                <a:cs typeface="Arial" pitchFamily="34" charset="0"/>
              </a:rPr>
              <a:t> exchange </a:t>
            </a:r>
            <a:r>
              <a:rPr lang="hr-HR" sz="1800">
                <a:solidFill>
                  <a:srgbClr val="A50021"/>
                </a:solidFill>
                <a:cs typeface="Arial" pitchFamily="34" charset="0"/>
              </a:rPr>
              <a:t>mesons</a:t>
            </a:r>
            <a:r>
              <a:rPr lang="hr-HR" sz="1800">
                <a:solidFill>
                  <a:srgbClr val="0000CC"/>
                </a:solidFill>
                <a:cs typeface="Arial" pitchFamily="34" charset="0"/>
              </a:rPr>
              <a:t> and the</a:t>
            </a:r>
          </a:p>
          <a:p>
            <a:pPr eaLnBrk="1" hangingPunct="1"/>
            <a:r>
              <a:rPr lang="hr-HR" sz="1800">
                <a:solidFill>
                  <a:srgbClr val="A50021"/>
                </a:solidFill>
                <a:cs typeface="Arial" pitchFamily="34" charset="0"/>
              </a:rPr>
              <a:t>photon</a:t>
            </a:r>
            <a:r>
              <a:rPr lang="en-US" sz="1800">
                <a:solidFill>
                  <a:srgbClr val="0000CC"/>
                </a:solidFill>
                <a:cs typeface="Arial" pitchFamily="34" charset="0"/>
              </a:rPr>
              <a:t> </a:t>
            </a:r>
            <a:r>
              <a:rPr lang="hr-HR" sz="1800">
                <a:solidFill>
                  <a:srgbClr val="0000CC"/>
                </a:solidFill>
                <a:cs typeface="Arial" pitchFamily="34" charset="0"/>
              </a:rPr>
              <a:t>field</a:t>
            </a:r>
          </a:p>
        </p:txBody>
      </p:sp>
      <p:sp>
        <p:nvSpPr>
          <p:cNvPr id="6148" name="AutoShape 4"/>
          <p:cNvSpPr>
            <a:spLocks noChangeArrowheads="1"/>
          </p:cNvSpPr>
          <p:nvPr/>
        </p:nvSpPr>
        <p:spPr bwMode="auto">
          <a:xfrm>
            <a:off x="1447800" y="1981200"/>
            <a:ext cx="504825" cy="431800"/>
          </a:xfrm>
          <a:prstGeom prst="rightArrow">
            <a:avLst>
              <a:gd name="adj1" fmla="val 50000"/>
              <a:gd name="adj2" fmla="val 29228"/>
            </a:avLst>
          </a:prstGeom>
          <a:solidFill>
            <a:srgbClr val="FF6600"/>
          </a:solidFill>
          <a:ln w="9525">
            <a:solidFill>
              <a:schemeClr val="tx1"/>
            </a:solidFill>
            <a:miter lim="800000"/>
            <a:headEnd/>
            <a:tailEnd/>
          </a:ln>
        </p:spPr>
        <p:txBody>
          <a:bodyPr wrap="none" anchor="ctr"/>
          <a:lstStyle/>
          <a:p>
            <a:endParaRPr lang="en-US"/>
          </a:p>
        </p:txBody>
      </p:sp>
      <p:pic>
        <p:nvPicPr>
          <p:cNvPr id="6149" name="Picture 8" descr="nucl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7175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76400"/>
            <a:ext cx="37306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592513" y="92075"/>
            <a:ext cx="3000375" cy="400050"/>
          </a:xfrm>
          <a:prstGeom prst="rect">
            <a:avLst/>
          </a:prstGeom>
        </p:spPr>
        <p:txBody>
          <a:bodyPr wrap="none">
            <a:spAutoFit/>
          </a:bodyPr>
          <a:lstStyle/>
          <a:p>
            <a:pPr>
              <a:defRPr/>
            </a:pPr>
            <a:r>
              <a:rPr lang="en-US" dirty="0">
                <a:solidFill>
                  <a:schemeClr val="bg1"/>
                </a:solidFill>
                <a:latin typeface="+mn-lt"/>
                <a:ea typeface="ＭＳ Ｐゴシック" charset="0"/>
                <a:cs typeface="ＭＳ Ｐゴシック" charset="0"/>
              </a:rPr>
              <a:t>THEORY FRAMEWORK</a:t>
            </a:r>
            <a:endParaRPr lang="hr-HR" dirty="0">
              <a:solidFill>
                <a:schemeClr val="bg1"/>
              </a:solidFill>
              <a:latin typeface="+mn-lt"/>
              <a:ea typeface="ＭＳ Ｐゴシック" charset="0"/>
              <a:cs typeface="ＭＳ Ｐゴシック" charset="0"/>
            </a:endParaRPr>
          </a:p>
        </p:txBody>
      </p:sp>
      <p:sp>
        <p:nvSpPr>
          <p:cNvPr id="6152" name="Rectangle 1"/>
          <p:cNvSpPr>
            <a:spLocks noChangeArrowheads="1"/>
          </p:cNvSpPr>
          <p:nvPr/>
        </p:nvSpPr>
        <p:spPr bwMode="auto">
          <a:xfrm>
            <a:off x="1423988" y="6237288"/>
            <a:ext cx="8885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400">
                <a:solidFill>
                  <a:srgbClr val="0000CC"/>
                </a:solidFill>
              </a:rPr>
              <a:t>D. Vretenar, A. V. Afanasjev, G. A. Lalazissis, and P. Ring, Phys. Rep. 409, 101(2005).</a:t>
            </a:r>
          </a:p>
          <a:p>
            <a:pPr eaLnBrk="0" hangingPunct="0"/>
            <a:r>
              <a:rPr lang="en-US" sz="1400">
                <a:solidFill>
                  <a:srgbClr val="0000CC"/>
                </a:solidFill>
              </a:rPr>
              <a:t>N.P., D. Vretenar, E. Khan, G. Colò, Rep. Prog. Phys. 70, 1 (2007).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Oval 13"/>
          <p:cNvSpPr>
            <a:spLocks noChangeArrowheads="1"/>
          </p:cNvSpPr>
          <p:nvPr/>
        </p:nvSpPr>
        <p:spPr bwMode="auto">
          <a:xfrm>
            <a:off x="7026275" y="4802188"/>
            <a:ext cx="458788" cy="431800"/>
          </a:xfrm>
          <a:prstGeom prst="ellipse">
            <a:avLst/>
          </a:prstGeom>
          <a:solidFill>
            <a:srgbClr val="FFFF00"/>
          </a:solidFill>
          <a:ln w="9525">
            <a:solidFill>
              <a:schemeClr val="tx1"/>
            </a:solidFill>
            <a:miter lim="800000"/>
            <a:headEnd/>
            <a:tailEnd type="triangle" w="med" len="med"/>
          </a:ln>
        </p:spPr>
        <p:txBody>
          <a:bodyPr wrap="none"/>
          <a:lstStyle/>
          <a:p>
            <a:pPr eaLnBrk="0" hangingPunct="0"/>
            <a:endParaRPr lang="en-US"/>
          </a:p>
        </p:txBody>
      </p:sp>
      <p:sp>
        <p:nvSpPr>
          <p:cNvPr id="7170" name="Oval 11"/>
          <p:cNvSpPr>
            <a:spLocks noChangeArrowheads="1"/>
          </p:cNvSpPr>
          <p:nvPr/>
        </p:nvSpPr>
        <p:spPr bwMode="auto">
          <a:xfrm>
            <a:off x="5972175" y="5953125"/>
            <a:ext cx="504825" cy="504825"/>
          </a:xfrm>
          <a:prstGeom prst="ellipse">
            <a:avLst/>
          </a:prstGeom>
          <a:solidFill>
            <a:srgbClr val="FFFF00"/>
          </a:solidFill>
          <a:ln w="9525">
            <a:solidFill>
              <a:schemeClr val="tx1"/>
            </a:solidFill>
            <a:miter lim="800000"/>
            <a:headEnd/>
            <a:tailEnd type="triangle" w="med" len="med"/>
          </a:ln>
        </p:spPr>
        <p:txBody>
          <a:bodyPr wrap="none"/>
          <a:lstStyle/>
          <a:p>
            <a:pPr eaLnBrk="0" hangingPunct="0"/>
            <a:endParaRPr lang="en-US"/>
          </a:p>
        </p:txBody>
      </p:sp>
      <p:sp>
        <p:nvSpPr>
          <p:cNvPr id="7171" name="TextBox 2"/>
          <p:cNvSpPr txBox="1">
            <a:spLocks noChangeArrowheads="1"/>
          </p:cNvSpPr>
          <p:nvPr/>
        </p:nvSpPr>
        <p:spPr bwMode="auto">
          <a:xfrm>
            <a:off x="488950" y="908050"/>
            <a:ext cx="9080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In order to explore the evolution of the excitation spectra as a function of the</a:t>
            </a:r>
          </a:p>
          <a:p>
            <a:pPr eaLnBrk="1" hangingPunct="1"/>
            <a:r>
              <a:rPr lang="en-US"/>
              <a:t>density dependence of the symmetry energy, a set of interactions is used, that</a:t>
            </a:r>
          </a:p>
          <a:p>
            <a:pPr eaLnBrk="1" hangingPunct="1"/>
            <a:r>
              <a:rPr lang="en-US"/>
              <a:t>span a broad range of values for the symmetry energy at saturation density (J) </a:t>
            </a:r>
          </a:p>
          <a:p>
            <a:pPr eaLnBrk="1" hangingPunct="1"/>
            <a:r>
              <a:rPr lang="en-US"/>
              <a:t>and the slope parameter (L).</a:t>
            </a:r>
          </a:p>
        </p:txBody>
      </p:sp>
      <p:pic>
        <p:nvPicPr>
          <p:cNvPr id="7172" name="Picture 3" descr="str_Sn132_a4.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950" y="2924175"/>
            <a:ext cx="50736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p:cNvSpPr txBox="1">
            <a:spLocks noChangeArrowheads="1"/>
          </p:cNvSpPr>
          <p:nvPr/>
        </p:nvSpPr>
        <p:spPr bwMode="auto">
          <a:xfrm>
            <a:off x="5867400" y="2590800"/>
            <a:ext cx="381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Nuclear matter energy per part.:</a:t>
            </a:r>
          </a:p>
        </p:txBody>
      </p:sp>
      <p:pic>
        <p:nvPicPr>
          <p:cNvPr id="7174" name="Picture 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3171825"/>
            <a:ext cx="36671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6638" y="4873625"/>
            <a:ext cx="24272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7"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6638" y="5376863"/>
            <a:ext cx="239236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6638" y="5881688"/>
            <a:ext cx="22320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9"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89638" y="3746500"/>
            <a:ext cx="1728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ectangle 12"/>
          <p:cNvSpPr>
            <a:spLocks noChangeArrowheads="1"/>
          </p:cNvSpPr>
          <p:nvPr/>
        </p:nvSpPr>
        <p:spPr bwMode="auto">
          <a:xfrm>
            <a:off x="6061075" y="4179888"/>
            <a:ext cx="285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Symmetry energy term:</a:t>
            </a:r>
          </a:p>
        </p:txBody>
      </p:sp>
      <p:sp>
        <p:nvSpPr>
          <p:cNvPr id="15" name="Rectangle 14"/>
          <p:cNvSpPr/>
          <p:nvPr/>
        </p:nvSpPr>
        <p:spPr>
          <a:xfrm>
            <a:off x="1168400" y="115888"/>
            <a:ext cx="8763000" cy="400050"/>
          </a:xfrm>
          <a:prstGeom prst="rect">
            <a:avLst/>
          </a:prstGeom>
        </p:spPr>
        <p:txBody>
          <a:bodyPr>
            <a:spAutoFit/>
          </a:bodyPr>
          <a:lstStyle/>
          <a:p>
            <a:pPr>
              <a:defRPr/>
            </a:pPr>
            <a:r>
              <a:rPr lang="en-US" dirty="0">
                <a:solidFill>
                  <a:schemeClr val="bg1"/>
                </a:solidFill>
                <a:latin typeface="+mn-lt"/>
                <a:ea typeface="ＭＳ Ｐゴシック" charset="0"/>
                <a:cs typeface="ＭＳ Ｐゴシック" charset="0"/>
              </a:rPr>
              <a:t>CONSTRAINTS ON THE SYMMETRY ENERGY AND NEUTRON SKIN </a:t>
            </a:r>
            <a:endParaRPr lang="en-US" dirty="0">
              <a:latin typeface="+mn-lt"/>
              <a:ea typeface="ＭＳ Ｐゴシック" charset="0"/>
              <a:cs typeface="ＭＳ Ｐゴシック" charset="0"/>
            </a:endParaRPr>
          </a:p>
        </p:txBody>
      </p:sp>
      <p:sp>
        <p:nvSpPr>
          <p:cNvPr id="7181" name="TextBox 16"/>
          <p:cNvSpPr txBox="1">
            <a:spLocks noChangeArrowheads="1"/>
          </p:cNvSpPr>
          <p:nvPr/>
        </p:nvSpPr>
        <p:spPr bwMode="auto">
          <a:xfrm>
            <a:off x="1352550" y="3500438"/>
            <a:ext cx="102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DD-ME</a:t>
            </a:r>
          </a:p>
        </p:txBody>
      </p:sp>
      <p:sp>
        <p:nvSpPr>
          <p:cNvPr id="7182" name="TextBox 1"/>
          <p:cNvSpPr txBox="1">
            <a:spLocks noChangeArrowheads="1"/>
          </p:cNvSpPr>
          <p:nvPr/>
        </p:nvSpPr>
        <p:spPr bwMode="auto">
          <a:xfrm>
            <a:off x="4462463" y="4327525"/>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E1</a:t>
            </a:r>
          </a:p>
        </p:txBody>
      </p:sp>
      <p:sp>
        <p:nvSpPr>
          <p:cNvPr id="7183" name="TextBox 10"/>
          <p:cNvSpPr txBox="1">
            <a:spLocks noChangeArrowheads="1"/>
          </p:cNvSpPr>
          <p:nvPr/>
        </p:nvSpPr>
        <p:spPr bwMode="auto">
          <a:xfrm>
            <a:off x="488950" y="2420938"/>
            <a:ext cx="524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ISOVECTOR DIPOLE TRANSITION STRENGTH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908050"/>
            <a:ext cx="31988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738" y="854075"/>
            <a:ext cx="31210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8"/>
          <p:cNvSpPr txBox="1">
            <a:spLocks noChangeArrowheads="1"/>
          </p:cNvSpPr>
          <p:nvPr/>
        </p:nvSpPr>
        <p:spPr bwMode="auto">
          <a:xfrm>
            <a:off x="6537325" y="2781300"/>
            <a:ext cx="3276600" cy="8255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buFontTx/>
              <a:buChar char="•"/>
            </a:pPr>
            <a:r>
              <a:rPr lang="en-US" sz="1600">
                <a:cs typeface="Arial" pitchFamily="34" charset="0"/>
              </a:rPr>
              <a:t> strong </a:t>
            </a:r>
            <a:r>
              <a:rPr lang="en-US" sz="1600" u="sng">
                <a:cs typeface="Arial" pitchFamily="34" charset="0"/>
              </a:rPr>
              <a:t>linear</a:t>
            </a:r>
            <a:r>
              <a:rPr lang="en-US" sz="1600">
                <a:cs typeface="Arial" pitchFamily="34" charset="0"/>
              </a:rPr>
              <a:t> correlation between neutron skin thickness and parameters </a:t>
            </a:r>
            <a:r>
              <a:rPr lang="en-US" sz="1600" b="1">
                <a:solidFill>
                  <a:srgbClr val="0000FF"/>
                </a:solidFill>
                <a:cs typeface="Arial" pitchFamily="34" charset="0"/>
              </a:rPr>
              <a:t>a</a:t>
            </a:r>
            <a:r>
              <a:rPr lang="en-US" sz="1600" b="1" baseline="-25000">
                <a:solidFill>
                  <a:srgbClr val="0000FF"/>
                </a:solidFill>
                <a:cs typeface="Arial" pitchFamily="34" charset="0"/>
              </a:rPr>
              <a:t>4</a:t>
            </a:r>
            <a:r>
              <a:rPr lang="en-US" sz="1600" b="1">
                <a:solidFill>
                  <a:srgbClr val="0000FF"/>
                </a:solidFill>
                <a:cs typeface="Arial" pitchFamily="34" charset="0"/>
              </a:rPr>
              <a:t>, p</a:t>
            </a:r>
            <a:r>
              <a:rPr lang="en-US" sz="1600" b="1" baseline="-25000">
                <a:solidFill>
                  <a:srgbClr val="0000FF"/>
                </a:solidFill>
                <a:cs typeface="Arial" pitchFamily="34" charset="0"/>
              </a:rPr>
              <a:t>0</a:t>
            </a:r>
            <a:r>
              <a:rPr lang="en-US" sz="1600" b="1">
                <a:solidFill>
                  <a:srgbClr val="0000FF"/>
                </a:solidFill>
                <a:cs typeface="Arial" pitchFamily="34" charset="0"/>
              </a:rPr>
              <a:t> (L)</a:t>
            </a:r>
            <a:endParaRPr lang="en-US" sz="1600">
              <a:cs typeface="Arial" pitchFamily="34" charset="0"/>
            </a:endParaRPr>
          </a:p>
        </p:txBody>
      </p:sp>
      <p:sp>
        <p:nvSpPr>
          <p:cNvPr id="8196" name="Text Box 9"/>
          <p:cNvSpPr txBox="1">
            <a:spLocks noChangeArrowheads="1"/>
          </p:cNvSpPr>
          <p:nvPr/>
        </p:nvSpPr>
        <p:spPr bwMode="auto">
          <a:xfrm>
            <a:off x="6451600" y="1335088"/>
            <a:ext cx="3254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600">
                <a:cs typeface="Arial" pitchFamily="34" charset="0"/>
              </a:rPr>
              <a:t>R.J.Furnstahl </a:t>
            </a:r>
          </a:p>
          <a:p>
            <a:pPr eaLnBrk="1" hangingPunct="1"/>
            <a:r>
              <a:rPr lang="en-US" sz="1600">
                <a:cs typeface="Arial" pitchFamily="34" charset="0"/>
              </a:rPr>
              <a:t>Nucl. Phys. A 706, 85 (2002)</a:t>
            </a:r>
            <a:endParaRPr lang="en-US" sz="1600" baseline="-25000">
              <a:solidFill>
                <a:srgbClr val="0000FF"/>
              </a:solidFill>
              <a:cs typeface="Arial" pitchFamily="34" charset="0"/>
            </a:endParaRPr>
          </a:p>
        </p:txBody>
      </p:sp>
      <p:sp>
        <p:nvSpPr>
          <p:cNvPr id="8197" name="Line 10"/>
          <p:cNvSpPr>
            <a:spLocks noChangeShapeType="1"/>
          </p:cNvSpPr>
          <p:nvPr/>
        </p:nvSpPr>
        <p:spPr bwMode="auto">
          <a:xfrm flipV="1">
            <a:off x="1069975" y="1166813"/>
            <a:ext cx="1733550" cy="18288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8" name="Line 11"/>
          <p:cNvSpPr>
            <a:spLocks noChangeShapeType="1"/>
          </p:cNvSpPr>
          <p:nvPr/>
        </p:nvSpPr>
        <p:spPr bwMode="auto">
          <a:xfrm flipV="1">
            <a:off x="4113213" y="1195388"/>
            <a:ext cx="1816100" cy="16764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819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4713" y="3716338"/>
            <a:ext cx="4392612"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6448425" y="4797425"/>
            <a:ext cx="495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u-HU" sz="1600"/>
              <a:t>X. Roca-Maza et al., </a:t>
            </a:r>
          </a:p>
          <a:p>
            <a:r>
              <a:rPr lang="hu-HU" sz="1600"/>
              <a:t>Phys. Rev. Lett. 106, 252501 (2011)</a:t>
            </a:r>
            <a:endParaRPr lang="en-US" sz="1600">
              <a:cs typeface="Arial" pitchFamily="34" charset="0"/>
            </a:endParaRPr>
          </a:p>
        </p:txBody>
      </p:sp>
      <p:sp>
        <p:nvSpPr>
          <p:cNvPr id="8201" name="Rectangle 9"/>
          <p:cNvSpPr>
            <a:spLocks noChangeArrowheads="1"/>
          </p:cNvSpPr>
          <p:nvPr/>
        </p:nvSpPr>
        <p:spPr bwMode="auto">
          <a:xfrm>
            <a:off x="1047750" y="107950"/>
            <a:ext cx="921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bg1"/>
                </a:solidFill>
              </a:rPr>
              <a:t>CONSTRAINTS ON THE SYMMETRY ENERGY AND NEUTRON SKIN </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8"/>
          <p:cNvSpPr>
            <a:spLocks noChangeArrowheads="1"/>
          </p:cNvSpPr>
          <p:nvPr/>
        </p:nvSpPr>
        <p:spPr bwMode="auto">
          <a:xfrm>
            <a:off x="273050" y="1052513"/>
            <a:ext cx="8215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99"/>
                </a:solidFill>
              </a:rPr>
              <a:t>Assume two variables A and B, smoothly varying with the model parameters </a:t>
            </a:r>
            <a:r>
              <a:rPr lang="en-US" sz="1800" b="1">
                <a:solidFill>
                  <a:srgbClr val="000099"/>
                </a:solidFill>
              </a:rPr>
              <a:t>p</a:t>
            </a:r>
            <a:r>
              <a:rPr lang="en-US" sz="1800">
                <a:solidFill>
                  <a:srgbClr val="000099"/>
                </a:solidFill>
              </a:rPr>
              <a:t>. </a:t>
            </a:r>
          </a:p>
          <a:p>
            <a:r>
              <a:rPr lang="en-US" sz="1800">
                <a:solidFill>
                  <a:srgbClr val="000099"/>
                </a:solidFill>
              </a:rPr>
              <a:t>The covariance between the observables A and B:</a:t>
            </a:r>
          </a:p>
        </p:txBody>
      </p:sp>
      <p:pic>
        <p:nvPicPr>
          <p:cNvPr id="9218" name="Picture 9"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1844675"/>
            <a:ext cx="4114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0"/>
          <p:cNvSpPr>
            <a:spLocks noChangeArrowheads="1"/>
          </p:cNvSpPr>
          <p:nvPr/>
        </p:nvSpPr>
        <p:spPr bwMode="auto">
          <a:xfrm>
            <a:off x="465138" y="2578100"/>
            <a:ext cx="7032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99"/>
                </a:solidFill>
              </a:rPr>
              <a:t>Variance            and            define uncertainties of each observable.   </a:t>
            </a:r>
          </a:p>
        </p:txBody>
      </p:sp>
      <p:sp>
        <p:nvSpPr>
          <p:cNvPr id="9220" name="TextBox 11"/>
          <p:cNvSpPr txBox="1">
            <a:spLocks noChangeArrowheads="1"/>
          </p:cNvSpPr>
          <p:nvPr/>
        </p:nvSpPr>
        <p:spPr bwMode="auto">
          <a:xfrm>
            <a:off x="2090738" y="356393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   </a:t>
            </a:r>
          </a:p>
        </p:txBody>
      </p:sp>
      <p:pic>
        <p:nvPicPr>
          <p:cNvPr id="9221" name="Picture 1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2636838"/>
            <a:ext cx="533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0975" y="2636838"/>
            <a:ext cx="533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14"/>
          <p:cNvSpPr>
            <a:spLocks noChangeArrowheads="1"/>
          </p:cNvSpPr>
          <p:nvPr/>
        </p:nvSpPr>
        <p:spPr bwMode="auto">
          <a:xfrm>
            <a:off x="388938" y="3187700"/>
            <a:ext cx="701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rPr>
              <a:t>Pearson product-moment correlation coefficient </a:t>
            </a:r>
            <a:endParaRPr lang="en-US">
              <a:solidFill>
                <a:srgbClr val="FF0000"/>
              </a:solidFill>
            </a:endParaRPr>
          </a:p>
        </p:txBody>
      </p:sp>
      <p:pic>
        <p:nvPicPr>
          <p:cNvPr id="9224" name="Picture 1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30988" y="3082925"/>
            <a:ext cx="22098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16"/>
          <p:cNvSpPr>
            <a:spLocks noChangeArrowheads="1"/>
          </p:cNvSpPr>
          <p:nvPr/>
        </p:nvSpPr>
        <p:spPr bwMode="auto">
          <a:xfrm>
            <a:off x="273050" y="3860800"/>
            <a:ext cx="1161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99"/>
                </a:solidFill>
              </a:rPr>
              <a:t>provides a measure of the correlation (linear dependence) between two variables A and B.</a:t>
            </a:r>
          </a:p>
        </p:txBody>
      </p:sp>
      <p:sp>
        <p:nvSpPr>
          <p:cNvPr id="9226" name="Rectangle 13"/>
          <p:cNvSpPr>
            <a:spLocks noChangeArrowheads="1"/>
          </p:cNvSpPr>
          <p:nvPr/>
        </p:nvSpPr>
        <p:spPr bwMode="auto">
          <a:xfrm>
            <a:off x="2217738" y="96838"/>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bg1"/>
                </a:solidFill>
                <a:cs typeface="Arial" pitchFamily="34" charset="0"/>
              </a:rPr>
              <a:t>COVARIANCE ANALYSIS AND CORRELATIONS</a:t>
            </a:r>
            <a:endParaRPr lang="en-US">
              <a:cs typeface="Arial" pitchFamily="34" charset="0"/>
            </a:endParaRPr>
          </a:p>
        </p:txBody>
      </p:sp>
      <p:pic>
        <p:nvPicPr>
          <p:cNvPr id="9227" name="Picture 13"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08763" y="1844675"/>
            <a:ext cx="2362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1"/>
          <p:cNvSpPr>
            <a:spLocks noChangeArrowheads="1"/>
          </p:cNvSpPr>
          <p:nvPr/>
        </p:nvSpPr>
        <p:spPr bwMode="auto">
          <a:xfrm>
            <a:off x="3657600" y="692150"/>
            <a:ext cx="7761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CC"/>
                </a:solidFill>
              </a:rPr>
              <a:t>P.-G. Reinhard, W. Nazarewicz, Phys. Rev. C 81, 051303 (2010)  </a:t>
            </a:r>
          </a:p>
        </p:txBody>
      </p:sp>
      <p:sp>
        <p:nvSpPr>
          <p:cNvPr id="3" name="Rectangle 2"/>
          <p:cNvSpPr/>
          <p:nvPr/>
        </p:nvSpPr>
        <p:spPr>
          <a:xfrm>
            <a:off x="273050" y="4508500"/>
            <a:ext cx="9217025" cy="2032000"/>
          </a:xfrm>
          <a:prstGeom prst="rect">
            <a:avLst/>
          </a:prstGeom>
        </p:spPr>
        <p:txBody>
          <a:bodyPr>
            <a:spAutoFit/>
          </a:bodyPr>
          <a:lstStyle/>
          <a:p>
            <a:pPr>
              <a:spcBef>
                <a:spcPts val="0"/>
              </a:spcBef>
              <a:defRPr/>
            </a:pPr>
            <a:r>
              <a:rPr lang="en-US" sz="1800" i="1" u="sng" dirty="0">
                <a:solidFill>
                  <a:srgbClr val="800000"/>
                </a:solidFill>
                <a:latin typeface="Arial" charset="0"/>
                <a:ea typeface="ＭＳ Ｐゴシック" charset="0"/>
                <a:cs typeface="ＭＳ Ｐゴシック" charset="0"/>
              </a:rPr>
              <a:t>Application to the relativistic </a:t>
            </a:r>
            <a:r>
              <a:rPr lang="en-US" sz="1800" i="1" u="sng" dirty="0" err="1">
                <a:solidFill>
                  <a:srgbClr val="800000"/>
                </a:solidFill>
                <a:latin typeface="Arial" charset="0"/>
                <a:ea typeface="ＭＳ Ｐゴシック" charset="0"/>
                <a:cs typeface="ＭＳ Ｐゴシック" charset="0"/>
              </a:rPr>
              <a:t>functionals</a:t>
            </a:r>
            <a:r>
              <a:rPr lang="en-US" sz="1800" i="1" u="sng" dirty="0">
                <a:solidFill>
                  <a:srgbClr val="800000"/>
                </a:solidFill>
                <a:latin typeface="Arial" charset="0"/>
                <a:ea typeface="ＭＳ Ｐゴシック" charset="0"/>
                <a:cs typeface="ＭＳ Ｐゴシック" charset="0"/>
              </a:rPr>
              <a:t>: </a:t>
            </a:r>
          </a:p>
          <a:p>
            <a:pPr marL="685800" lvl="1" indent="-285750">
              <a:spcBef>
                <a:spcPts val="0"/>
              </a:spcBef>
              <a:buFont typeface="Arial"/>
              <a:buChar char="•"/>
              <a:defRPr/>
            </a:pPr>
            <a:r>
              <a:rPr lang="en-US" sz="1800" dirty="0">
                <a:latin typeface="Arial" charset="0"/>
                <a:ea typeface="ＭＳ Ｐゴシック" charset="0"/>
                <a:cs typeface="ＭＳ Ｐゴシック" charset="0"/>
              </a:rPr>
              <a:t>Relativistic point coupling model (PC-min1)</a:t>
            </a:r>
          </a:p>
          <a:p>
            <a:pPr marL="685800" lvl="1" indent="-285750">
              <a:spcBef>
                <a:spcPts val="0"/>
              </a:spcBef>
              <a:buFont typeface="Arial"/>
              <a:buChar char="•"/>
              <a:defRPr/>
            </a:pPr>
            <a:r>
              <a:rPr lang="en-US" sz="1800" dirty="0">
                <a:latin typeface="Arial" charset="0"/>
                <a:ea typeface="ＭＳ Ｐゴシック" charset="0"/>
                <a:cs typeface="ＭＳ Ｐゴシック" charset="0"/>
              </a:rPr>
              <a:t>Relativistic model with density dependent meson-nucleon couplings (DDME-min1) </a:t>
            </a:r>
          </a:p>
          <a:p>
            <a:pPr marL="400050" lvl="1">
              <a:spcBef>
                <a:spcPts val="0"/>
              </a:spcBef>
              <a:buFontTx/>
              <a:buChar char="-"/>
              <a:defRPr/>
            </a:pPr>
            <a:endParaRPr lang="en-US" sz="1800" dirty="0">
              <a:latin typeface="Arial" charset="0"/>
              <a:ea typeface="ＭＳ Ｐゴシック" charset="0"/>
              <a:cs typeface="ＭＳ Ｐゴシック" charset="0"/>
            </a:endParaRPr>
          </a:p>
          <a:p>
            <a:pPr marL="400050" lvl="1">
              <a:spcBef>
                <a:spcPts val="0"/>
              </a:spcBef>
              <a:defRPr/>
            </a:pPr>
            <a:r>
              <a:rPr lang="en-US" sz="1800" dirty="0">
                <a:latin typeface="Arial" charset="0"/>
                <a:ea typeface="ＭＳ Ｐゴシック" charset="0"/>
                <a:cs typeface="ＭＳ Ｐゴシック" charset="0"/>
              </a:rPr>
              <a:t>The model parameters (9) of both interactions are constrained by the same set of (17) nuclei and their properties: binding energies, charge radii, diffraction radii, surface thickness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388" y="739775"/>
            <a:ext cx="8532812" cy="708025"/>
          </a:xfrm>
          <a:prstGeom prst="rect">
            <a:avLst/>
          </a:prstGeom>
          <a:noFill/>
        </p:spPr>
        <p:txBody>
          <a:bodyPr wrap="none">
            <a:spAutoFit/>
          </a:bodyPr>
          <a:lstStyle/>
          <a:p>
            <a:pPr marL="342900" indent="-342900">
              <a:buFont typeface="Arial"/>
              <a:buChar char="•"/>
              <a:defRPr/>
            </a:pPr>
            <a:r>
              <a:rPr lang="en-US" dirty="0">
                <a:latin typeface="Arial" charset="0"/>
                <a:ea typeface="ＭＳ Ｐゴシック" charset="0"/>
                <a:cs typeface="ＭＳ Ｐゴシック" charset="0"/>
              </a:rPr>
              <a:t>Covariance analysis allows calculation of </a:t>
            </a:r>
            <a:r>
              <a:rPr lang="en-US" dirty="0">
                <a:solidFill>
                  <a:srgbClr val="FF0000"/>
                </a:solidFill>
                <a:latin typeface="Arial" charset="0"/>
                <a:ea typeface="ＭＳ Ｐゴシック" charset="0"/>
                <a:cs typeface="ＭＳ Ｐゴシック" charset="0"/>
              </a:rPr>
              <a:t>theoretical uncertainty of any </a:t>
            </a:r>
          </a:p>
          <a:p>
            <a:pPr>
              <a:defRPr/>
            </a:pPr>
            <a:r>
              <a:rPr lang="en-US" dirty="0">
                <a:solidFill>
                  <a:srgbClr val="FF0000"/>
                </a:solidFill>
                <a:latin typeface="Arial" charset="0"/>
                <a:ea typeface="ＭＳ Ｐゴシック" charset="0"/>
                <a:cs typeface="ＭＳ Ｐゴシック" charset="0"/>
              </a:rPr>
              <a:t>     physical quantity of interest</a:t>
            </a:r>
          </a:p>
        </p:txBody>
      </p:sp>
      <p:sp>
        <p:nvSpPr>
          <p:cNvPr id="10242" name="TextBox 4"/>
          <p:cNvSpPr txBox="1">
            <a:spLocks noChangeArrowheads="1"/>
          </p:cNvSpPr>
          <p:nvPr/>
        </p:nvSpPr>
        <p:spPr bwMode="auto">
          <a:xfrm>
            <a:off x="344488" y="1484313"/>
            <a:ext cx="9774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a:t>E.g., proton and neutron distribution radii (r</a:t>
            </a:r>
            <a:r>
              <a:rPr lang="en-US" baseline="-25000"/>
              <a:t>p</a:t>
            </a:r>
            <a:r>
              <a:rPr lang="en-US"/>
              <a:t>,r</a:t>
            </a:r>
            <a:r>
              <a:rPr lang="en-US" baseline="-25000"/>
              <a:t>n</a:t>
            </a:r>
            <a:r>
              <a:rPr lang="en-US"/>
              <a:t>), neutron skin thickness (r</a:t>
            </a:r>
            <a:r>
              <a:rPr lang="en-US" baseline="-25000"/>
              <a:t>np</a:t>
            </a:r>
            <a:r>
              <a:rPr lang="en-US"/>
              <a:t>) in </a:t>
            </a:r>
            <a:r>
              <a:rPr lang="en-US" baseline="30000"/>
              <a:t>208</a:t>
            </a:r>
            <a:r>
              <a:rPr lang="en-US"/>
              <a:t>Pb</a:t>
            </a:r>
          </a:p>
        </p:txBody>
      </p:sp>
      <p:graphicFrame>
        <p:nvGraphicFramePr>
          <p:cNvPr id="7" name="Table 6"/>
          <p:cNvGraphicFramePr>
            <a:graphicFrameLocks noGrp="1"/>
          </p:cNvGraphicFramePr>
          <p:nvPr>
            <p:extLst>
              <p:ext uri="{D42A27DB-BD31-4B8C-83A1-F6EECF244321}">
                <p14:modId xmlns:p14="http://schemas.microsoft.com/office/powerpoint/2010/main" val="1253664725"/>
              </p:ext>
            </p:extLst>
          </p:nvPr>
        </p:nvGraphicFramePr>
        <p:xfrm>
          <a:off x="560388" y="2060575"/>
          <a:ext cx="6913562" cy="1754505"/>
        </p:xfrm>
        <a:graphic>
          <a:graphicData uri="http://schemas.openxmlformats.org/drawingml/2006/table">
            <a:tbl>
              <a:tblPr/>
              <a:tblGrid>
                <a:gridCol w="1425575"/>
                <a:gridCol w="1742901"/>
                <a:gridCol w="1728192"/>
                <a:gridCol w="2016894"/>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pitchFamily="34" charset="-128"/>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C9E3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34" charset="0"/>
                          <a:ea typeface="ＭＳ Ｐゴシック" pitchFamily="34" charset="-128"/>
                        </a:rPr>
                        <a:t>r</a:t>
                      </a:r>
                      <a:r>
                        <a:rPr kumimoji="0" lang="en-US" sz="1800" b="1" i="0" u="none" strike="noStrike" cap="none" normalizeH="0" baseline="-25000" dirty="0" err="1" smtClean="0">
                          <a:ln>
                            <a:noFill/>
                          </a:ln>
                          <a:solidFill>
                            <a:schemeClr val="tx1"/>
                          </a:solidFill>
                          <a:effectLst/>
                          <a:latin typeface="Arial" pitchFamily="34" charset="0"/>
                          <a:ea typeface="ＭＳ Ｐゴシック" pitchFamily="34" charset="-128"/>
                        </a:rPr>
                        <a:t>p</a:t>
                      </a: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a:t>
                      </a:r>
                      <a:r>
                        <a:rPr kumimoji="0" lang="en-US" sz="1800" b="1" i="0" u="none" strike="noStrike" cap="none" normalizeH="0" baseline="0" dirty="0" err="1" smtClean="0">
                          <a:ln>
                            <a:noFill/>
                          </a:ln>
                          <a:solidFill>
                            <a:schemeClr val="tx1"/>
                          </a:solidFill>
                          <a:effectLst/>
                          <a:latin typeface="Arial" pitchFamily="34" charset="0"/>
                          <a:ea typeface="ＭＳ Ｐゴシック" pitchFamily="34" charset="-128"/>
                        </a:rPr>
                        <a:t>fm</a:t>
                      </a: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a:t>
                      </a:r>
                      <a:endParaRPr kumimoji="0" lang="en-US" sz="1800" b="1" i="0" u="none" strike="noStrike" cap="none" normalizeH="0" baseline="-2500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C9E3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r</a:t>
                      </a:r>
                      <a:r>
                        <a:rPr kumimoji="0" lang="en-US" sz="1800" b="1" i="0" u="none" strike="noStrike" cap="none" normalizeH="0" baseline="-25000" smtClean="0">
                          <a:ln>
                            <a:noFill/>
                          </a:ln>
                          <a:solidFill>
                            <a:schemeClr val="tx1"/>
                          </a:solidFill>
                          <a:effectLst/>
                          <a:latin typeface="Arial" pitchFamily="34" charset="0"/>
                          <a:ea typeface="ＭＳ Ｐゴシック" pitchFamily="34" charset="-128"/>
                        </a:rPr>
                        <a:t>n</a:t>
                      </a: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(fm)</a:t>
                      </a:r>
                      <a:endParaRPr kumimoji="0" lang="en-US" sz="1800" b="1" i="0" u="none" strike="noStrike" cap="none" normalizeH="0" baseline="-25000" smtClean="0">
                        <a:ln>
                          <a:noFill/>
                        </a:ln>
                        <a:solidFill>
                          <a:schemeClr val="tx1"/>
                        </a:solidFill>
                        <a:effectLst/>
                        <a:latin typeface="Arial" pitchFamily="34" charset="0"/>
                        <a:ea typeface="ＭＳ Ｐゴシック" pitchFamily="34" charset="-128"/>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C9E3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r</a:t>
                      </a:r>
                      <a:r>
                        <a:rPr kumimoji="0" lang="en-US" sz="1800" b="1" i="0" u="none" strike="noStrike" cap="none" normalizeH="0" baseline="-25000" smtClean="0">
                          <a:ln>
                            <a:noFill/>
                          </a:ln>
                          <a:solidFill>
                            <a:schemeClr val="tx1"/>
                          </a:solidFill>
                          <a:effectLst/>
                          <a:latin typeface="Arial" pitchFamily="34" charset="0"/>
                          <a:ea typeface="ＭＳ Ｐゴシック" pitchFamily="34" charset="-128"/>
                        </a:rPr>
                        <a:t>np</a:t>
                      </a: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 (fm)</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C9E3E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SV-min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5.444 ± 0.005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5.614 ± 0.039</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0.170 ± 0.036</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rPr>
                        <a:t>FSUGold</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 </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5.469 ± 0.035 </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5.676 ± 0.041 </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0.207 ± 0.037</a:t>
                      </a:r>
                    </a:p>
                  </a:txBody>
                  <a:tcPr horzOverflow="overflow">
                    <a:lnL>
                      <a:noFill/>
                    </a:lnL>
                    <a:lnR>
                      <a:noFill/>
                    </a:lnR>
                    <a:lnT>
                      <a:noFill/>
                    </a:lnT>
                    <a:lnB>
                      <a:noFill/>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DDME-min1 </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5.512 ± 0.007</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5.663 ± 0.034</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0.201 ± 0.036</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0263" name="TextBox 8"/>
          <p:cNvSpPr txBox="1">
            <a:spLocks noChangeArrowheads="1"/>
          </p:cNvSpPr>
          <p:nvPr/>
        </p:nvSpPr>
        <p:spPr bwMode="auto">
          <a:xfrm>
            <a:off x="7616825" y="2420938"/>
            <a:ext cx="170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US" sz="1800"/>
              <a:t>(P.G.Reinhard)</a:t>
            </a:r>
          </a:p>
        </p:txBody>
      </p:sp>
      <p:sp>
        <p:nvSpPr>
          <p:cNvPr id="10264" name="Rectangle 9"/>
          <p:cNvSpPr>
            <a:spLocks noChangeArrowheads="1"/>
          </p:cNvSpPr>
          <p:nvPr/>
        </p:nvSpPr>
        <p:spPr bwMode="auto">
          <a:xfrm>
            <a:off x="7616825" y="2781300"/>
            <a:ext cx="1814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(J. Piekarewicz)</a:t>
            </a:r>
          </a:p>
        </p:txBody>
      </p:sp>
      <p:sp>
        <p:nvSpPr>
          <p:cNvPr id="10265" name="Rectangle 10"/>
          <p:cNvSpPr>
            <a:spLocks noChangeArrowheads="1"/>
          </p:cNvSpPr>
          <p:nvPr/>
        </p:nvSpPr>
        <p:spPr bwMode="auto">
          <a:xfrm>
            <a:off x="7616825" y="3141663"/>
            <a:ext cx="75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(N.P.)</a:t>
            </a:r>
          </a:p>
        </p:txBody>
      </p:sp>
      <p:sp>
        <p:nvSpPr>
          <p:cNvPr id="10266" name="Rectangle 11"/>
          <p:cNvSpPr>
            <a:spLocks noChangeArrowheads="1"/>
          </p:cNvSpPr>
          <p:nvPr/>
        </p:nvSpPr>
        <p:spPr bwMode="auto">
          <a:xfrm>
            <a:off x="2159000" y="90488"/>
            <a:ext cx="7634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bg1"/>
                </a:solidFill>
              </a:rPr>
              <a:t>COVARIANCE ANALYSIS IN CONNECTION TO EDFs</a:t>
            </a: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479070415"/>
              </p:ext>
            </p:extLst>
          </p:nvPr>
        </p:nvGraphicFramePr>
        <p:xfrm>
          <a:off x="576040" y="4443486"/>
          <a:ext cx="3663131" cy="1828800"/>
        </p:xfrm>
        <a:graphic>
          <a:graphicData uri="http://schemas.openxmlformats.org/drawingml/2006/table">
            <a:tbl>
              <a:tblPr/>
              <a:tblGrid>
                <a:gridCol w="1972455"/>
                <a:gridCol w="1690676"/>
              </a:tblGrid>
              <a:tr h="36290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C9E3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r</a:t>
                      </a:r>
                      <a:r>
                        <a:rPr kumimoji="0" lang="en-US" sz="1800" b="1" i="0" u="none" strike="noStrike" cap="none" normalizeH="0" baseline="-25000" smtClean="0">
                          <a:ln>
                            <a:noFill/>
                          </a:ln>
                          <a:solidFill>
                            <a:schemeClr val="tx1"/>
                          </a:solidFill>
                          <a:effectLst/>
                          <a:latin typeface="Arial" pitchFamily="34" charset="0"/>
                          <a:ea typeface="ＭＳ Ｐゴシック" pitchFamily="34" charset="-128"/>
                        </a:rPr>
                        <a:t>np</a:t>
                      </a: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 (fm) (EXP.)</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C9E3E2"/>
                    </a:solidFill>
                  </a:tcPr>
                </a:tc>
              </a:tr>
              <a:tr h="3629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PREX</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0.33 ± 0.17</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629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(p,p)</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0.156 ± 0.025</a:t>
                      </a:r>
                    </a:p>
                  </a:txBody>
                  <a:tcPr horzOverflow="overflow">
                    <a:lnL>
                      <a:noFill/>
                    </a:lnL>
                    <a:lnR>
                      <a:noFill/>
                    </a:lnR>
                    <a:lnT>
                      <a:noFill/>
                    </a:lnT>
                    <a:lnB>
                      <a:noFill/>
                    </a:lnB>
                    <a:lnTlToBr>
                      <a:noFill/>
                    </a:lnTlToBr>
                    <a:lnBlToTr>
                      <a:noFill/>
                    </a:lnBlToTr>
                    <a:solidFill>
                      <a:schemeClr val="bg1"/>
                    </a:solidFill>
                  </a:tcPr>
                </a:tc>
              </a:tr>
              <a:tr h="3629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pitchFamily="34" charset="0"/>
                          <a:ea typeface="ＭＳ Ｐゴシック" pitchFamily="34" charset="-128"/>
                        </a:rPr>
                        <a:t>(α,α</a:t>
                      </a:r>
                      <a:r>
                        <a:rPr kumimoji="0" lang="tr-TR" altLang="en-US" sz="1800" b="0" i="0" u="none" strike="noStrike" cap="none" normalizeH="0" baseline="0" smtClean="0">
                          <a:ln>
                            <a:noFill/>
                          </a:ln>
                          <a:solidFill>
                            <a:srgbClr val="000000"/>
                          </a:solidFill>
                          <a:effectLst/>
                          <a:latin typeface="Arial" pitchFamily="34" charset="0"/>
                          <a:ea typeface="ＭＳ Ｐゴシック" pitchFamily="34" charset="-128"/>
                        </a:rPr>
                        <a:t>’</a:t>
                      </a:r>
                      <a:r>
                        <a:rPr kumimoji="0" lang="tr-TR" sz="1800" b="0" i="0" u="none" strike="noStrike" cap="none" normalizeH="0" baseline="0" smtClean="0">
                          <a:ln>
                            <a:noFill/>
                          </a:ln>
                          <a:solidFill>
                            <a:srgbClr val="000000"/>
                          </a:solidFill>
                          <a:effectLst/>
                          <a:latin typeface="Arial" pitchFamily="34" charset="0"/>
                          <a:ea typeface="ＭＳ Ｐゴシック" pitchFamily="34" charset="-128"/>
                        </a:rPr>
                        <a:t>)</a:t>
                      </a: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0.12 ± 0.07</a:t>
                      </a:r>
                    </a:p>
                  </a:txBody>
                  <a:tcPr horzOverflow="overflow">
                    <a:lnL>
                      <a:noFill/>
                    </a:lnL>
                    <a:lnR>
                      <a:noFill/>
                    </a:lnR>
                    <a:lnT>
                      <a:noFill/>
                    </a:lnT>
                    <a:lnB>
                      <a:noFill/>
                    </a:lnB>
                    <a:lnTlToBr>
                      <a:noFill/>
                    </a:lnTlToBr>
                    <a:lnBlToTr>
                      <a:noFill/>
                    </a:lnBlToTr>
                    <a:solidFill>
                      <a:srgbClr val="E7E7E7"/>
                    </a:solidFill>
                  </a:tcPr>
                </a:tc>
              </a:tr>
              <a:tr h="3629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rPr>
                        <a:t>Antiproton abs.</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0.18 ± 0.03</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81" name="Rectangle 13"/>
          <p:cNvSpPr>
            <a:spLocks noChangeArrowheads="1"/>
          </p:cNvSpPr>
          <p:nvPr/>
        </p:nvSpPr>
        <p:spPr bwMode="auto">
          <a:xfrm>
            <a:off x="4575964" y="4725144"/>
            <a:ext cx="6840537"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1800" dirty="0"/>
              <a:t>S. </a:t>
            </a:r>
            <a:r>
              <a:rPr lang="en-US" sz="1800" dirty="0" err="1"/>
              <a:t>Abrahamyan</a:t>
            </a:r>
            <a:r>
              <a:rPr lang="en-US" sz="1800" dirty="0"/>
              <a:t> et al., PRL. 108, 112502 (2012).</a:t>
            </a:r>
            <a:endParaRPr lang="hu-HU" sz="1800" dirty="0"/>
          </a:p>
          <a:p>
            <a:pPr>
              <a:lnSpc>
                <a:spcPct val="150000"/>
              </a:lnSpc>
            </a:pPr>
            <a:r>
              <a:rPr lang="hu-HU" sz="1800" dirty="0"/>
              <a:t>A. Tamii et al., PRL 107, 062502 (2011).</a:t>
            </a:r>
          </a:p>
          <a:p>
            <a:pPr>
              <a:lnSpc>
                <a:spcPct val="150000"/>
              </a:lnSpc>
            </a:pPr>
            <a:r>
              <a:rPr lang="hu-HU" sz="1800" dirty="0"/>
              <a:t>A. Krasznahorkay et al., NPA 731, 224 (2004).</a:t>
            </a:r>
          </a:p>
          <a:p>
            <a:pPr>
              <a:lnSpc>
                <a:spcPct val="150000"/>
              </a:lnSpc>
            </a:pPr>
            <a:r>
              <a:rPr lang="hu-HU" sz="1800" dirty="0"/>
              <a:t>A. Trzinska et al., PRL 87, 082501 (1991).</a:t>
            </a:r>
          </a:p>
          <a:p>
            <a:pPr>
              <a:lnSpc>
                <a:spcPct val="150000"/>
              </a:lnSpc>
            </a:pPr>
            <a:endParaRPr lang="hu-HU" sz="1800" dirty="0"/>
          </a:p>
          <a:p>
            <a:endParaRPr lang="en-US" sz="1800" dirty="0"/>
          </a:p>
          <a:p>
            <a:endParaRPr lang="hu-HU"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3" descr="J_rnp_correlation_Pb208.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925" y="692150"/>
            <a:ext cx="36734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4" descr="GMR_K_correlation_Pb208.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692150"/>
            <a:ext cx="36734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alphaD_K_correlation_Pb208.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488" y="3357563"/>
            <a:ext cx="3744912"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
          <p:cNvSpPr>
            <a:spLocks noChangeArrowheads="1"/>
          </p:cNvSpPr>
          <p:nvPr/>
        </p:nvSpPr>
        <p:spPr bwMode="auto">
          <a:xfrm>
            <a:off x="1420813" y="104775"/>
            <a:ext cx="7751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rPr>
              <a:t>CORRELATIONS BETWEEN VARIOUS NUCLEAR PROPERTIES</a:t>
            </a:r>
            <a:endParaRPr lang="en-US"/>
          </a:p>
        </p:txBody>
      </p:sp>
      <p:pic>
        <p:nvPicPr>
          <p:cNvPr id="11269" name="Picture 6" descr="alphaD_gdr_correlation_Pb208.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1563" y="3357563"/>
            <a:ext cx="36718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22350" y="5988050"/>
            <a:ext cx="6372225" cy="830263"/>
          </a:xfrm>
          <a:prstGeom prst="rect">
            <a:avLst/>
          </a:prstGeom>
          <a:noFill/>
        </p:spPr>
        <p:txBody>
          <a:bodyPr wrap="none">
            <a:spAutoFit/>
          </a:bodyPr>
          <a:lstStyle/>
          <a:p>
            <a:pPr>
              <a:defRPr/>
            </a:pPr>
            <a:r>
              <a:rPr lang="en-US" sz="1600" dirty="0">
                <a:latin typeface="Arial" charset="0"/>
                <a:ea typeface="ＭＳ Ｐゴシック" charset="0"/>
                <a:cs typeface="ＭＳ Ｐゴシック" charset="0"/>
              </a:rPr>
              <a:t>Relativistic </a:t>
            </a:r>
            <a:r>
              <a:rPr lang="en-US" sz="1600" dirty="0" err="1">
                <a:latin typeface="Arial" charset="0"/>
                <a:ea typeface="ＭＳ Ｐゴシック" charset="0"/>
                <a:cs typeface="ＭＳ Ｐゴシック" charset="0"/>
              </a:rPr>
              <a:t>functionals</a:t>
            </a:r>
            <a:r>
              <a:rPr lang="en-US" sz="1600" dirty="0">
                <a:latin typeface="Arial" charset="0"/>
                <a:ea typeface="ＭＳ Ｐゴシック" charset="0"/>
                <a:cs typeface="ＭＳ Ｐゴシック" charset="0"/>
              </a:rPr>
              <a:t>: DDME-min1, PC-min1 (N.P.)</a:t>
            </a:r>
          </a:p>
          <a:p>
            <a:pPr>
              <a:defRPr/>
            </a:pPr>
            <a:r>
              <a:rPr lang="en-US" sz="1600" dirty="0">
                <a:latin typeface="Arial" charset="0"/>
                <a:ea typeface="ＭＳ Ｐゴシック" charset="0"/>
                <a:cs typeface="ＭＳ Ｐゴシック" charset="0"/>
              </a:rPr>
              <a:t>Nonrelativistic </a:t>
            </a:r>
            <a:r>
              <a:rPr lang="en-US" sz="1600" dirty="0" err="1">
                <a:latin typeface="Arial" charset="0"/>
                <a:ea typeface="ＭＳ Ｐゴシック" charset="0"/>
                <a:cs typeface="ＭＳ Ｐゴシック" charset="0"/>
              </a:rPr>
              <a:t>functionals</a:t>
            </a:r>
            <a:r>
              <a:rPr lang="en-US" sz="1600" dirty="0">
                <a:latin typeface="Arial" charset="0"/>
                <a:ea typeface="ＭＳ Ｐゴシック" charset="0"/>
                <a:cs typeface="ＭＳ Ｐゴシック" charset="0"/>
              </a:rPr>
              <a:t>: - SLy5 (</a:t>
            </a:r>
            <a:r>
              <a:rPr lang="en-US" sz="1600" dirty="0">
                <a:solidFill>
                  <a:srgbClr val="0000CC"/>
                </a:solidFill>
                <a:latin typeface="Arial" charset="0"/>
                <a:ea typeface="ＭＳ Ｐゴシック" charset="0"/>
                <a:cs typeface="ＭＳ Ｐゴシック" charset="0"/>
              </a:rPr>
              <a:t>X. Roca-</a:t>
            </a:r>
            <a:r>
              <a:rPr lang="en-US" sz="1600" dirty="0" err="1">
                <a:solidFill>
                  <a:srgbClr val="0000CC"/>
                </a:solidFill>
                <a:latin typeface="Arial" charset="0"/>
                <a:ea typeface="ＭＳ Ｐゴシック" charset="0"/>
                <a:cs typeface="ＭＳ Ｐゴシック" charset="0"/>
              </a:rPr>
              <a:t>Maza</a:t>
            </a:r>
            <a:r>
              <a:rPr lang="en-US" sz="1600" dirty="0">
                <a:solidFill>
                  <a:srgbClr val="0000CC"/>
                </a:solidFill>
                <a:latin typeface="Arial" charset="0"/>
                <a:ea typeface="ＭＳ Ｐゴシック" charset="0"/>
                <a:cs typeface="ＭＳ Ｐゴシック" charset="0"/>
              </a:rPr>
              <a:t>, G. </a:t>
            </a:r>
            <a:r>
              <a:rPr lang="en-US" sz="1600" dirty="0" err="1">
                <a:solidFill>
                  <a:srgbClr val="0000CC"/>
                </a:solidFill>
                <a:latin typeface="Arial" charset="0"/>
                <a:ea typeface="ＭＳ Ｐゴシック" charset="0"/>
                <a:cs typeface="ＭＳ Ｐゴシック" charset="0"/>
              </a:rPr>
              <a:t>Colò</a:t>
            </a:r>
            <a:r>
              <a:rPr lang="en-US" sz="1600" dirty="0">
                <a:solidFill>
                  <a:srgbClr val="0000CC"/>
                </a:solidFill>
                <a:latin typeface="Arial" charset="0"/>
                <a:ea typeface="ＭＳ Ｐゴシック" charset="0"/>
                <a:cs typeface="ＭＳ Ｐゴシック" charset="0"/>
              </a:rPr>
              <a:t>); </a:t>
            </a:r>
          </a:p>
          <a:p>
            <a:pPr>
              <a:defRPr/>
            </a:pPr>
            <a:r>
              <a:rPr lang="en-US" sz="1600" dirty="0">
                <a:solidFill>
                  <a:srgbClr val="0000CC"/>
                </a:solidFill>
                <a:latin typeface="Arial" charset="0"/>
                <a:ea typeface="ＭＳ Ｐゴシック" charset="0"/>
                <a:cs typeface="ＭＳ Ｐゴシック" charset="0"/>
              </a:rPr>
              <a:t>                                           </a:t>
            </a:r>
            <a:r>
              <a:rPr lang="en-US" sz="1600" dirty="0">
                <a:solidFill>
                  <a:schemeClr val="tx1">
                    <a:lumMod val="95000"/>
                    <a:lumOff val="5000"/>
                  </a:schemeClr>
                </a:solidFill>
                <a:latin typeface="Arial" charset="0"/>
                <a:ea typeface="ＭＳ Ｐゴシック" charset="0"/>
                <a:cs typeface="ＭＳ Ｐゴシック" charset="0"/>
              </a:rPr>
              <a:t>- SV-min</a:t>
            </a:r>
            <a:r>
              <a:rPr lang="en-US" sz="1600" dirty="0">
                <a:solidFill>
                  <a:srgbClr val="0000CC"/>
                </a:solidFill>
                <a:latin typeface="Arial" charset="0"/>
                <a:ea typeface="ＭＳ Ｐゴシック" charset="0"/>
                <a:cs typeface="ＭＳ Ｐゴシック" charset="0"/>
              </a:rPr>
              <a:t> (P.-G. </a:t>
            </a:r>
            <a:r>
              <a:rPr lang="en-US" sz="1600" dirty="0" err="1">
                <a:solidFill>
                  <a:srgbClr val="0000CC"/>
                </a:solidFill>
                <a:latin typeface="Arial" charset="0"/>
                <a:ea typeface="ＭＳ Ｐゴシック" charset="0"/>
                <a:cs typeface="ＭＳ Ｐゴシック" charset="0"/>
              </a:rPr>
              <a:t>Reinhard</a:t>
            </a:r>
            <a:r>
              <a:rPr lang="en-US" sz="1600" dirty="0">
                <a:solidFill>
                  <a:srgbClr val="0000CC"/>
                </a:solidFill>
                <a:latin typeface="Arial" charset="0"/>
                <a:ea typeface="ＭＳ Ｐゴシック" charset="0"/>
                <a:cs typeface="ＭＳ Ｐゴシック" charset="0"/>
              </a:rPr>
              <a:t>, W. </a:t>
            </a:r>
            <a:r>
              <a:rPr lang="en-US" sz="1600" dirty="0" err="1">
                <a:solidFill>
                  <a:srgbClr val="0000CC"/>
                </a:solidFill>
                <a:latin typeface="Arial" charset="0"/>
                <a:ea typeface="ＭＳ Ｐゴシック" charset="0"/>
                <a:cs typeface="ＭＳ Ｐゴシック" charset="0"/>
              </a:rPr>
              <a:t>Nazarewicz</a:t>
            </a:r>
            <a:r>
              <a:rPr lang="en-US" sz="1600" dirty="0">
                <a:solidFill>
                  <a:srgbClr val="0000CC"/>
                </a:solidFill>
                <a:latin typeface="Arial" charset="0"/>
                <a:ea typeface="ＭＳ Ｐゴシック" charset="0"/>
                <a:cs typeface="ＭＳ Ｐゴシック" charset="0"/>
              </a:rPr>
              <a:t>)</a:t>
            </a:r>
            <a:endParaRPr lang="en-US" sz="1600" dirty="0">
              <a:latin typeface="Arial"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789"/>
  <p:tag name="DEFAULTHEIGHT" val="421"/>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37811</TotalTime>
  <Words>2243</Words>
  <Application>Microsoft Office PowerPoint</Application>
  <PresentationFormat>A4 (21x29,7 cm)</PresentationFormat>
  <Paragraphs>313</Paragraphs>
  <Slides>25</Slides>
  <Notes>2</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Studio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tecno</cp:lastModifiedBy>
  <cp:revision>2609</cp:revision>
  <cp:lastPrinted>2013-03-17T13:58:27Z</cp:lastPrinted>
  <dcterms:created xsi:type="dcterms:W3CDTF">2012-10-31T08:34:41Z</dcterms:created>
  <dcterms:modified xsi:type="dcterms:W3CDTF">2013-06-04T08:23:19Z</dcterms:modified>
</cp:coreProperties>
</file>