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380" r:id="rId4"/>
    <p:sldId id="374" r:id="rId5"/>
    <p:sldId id="297" r:id="rId6"/>
    <p:sldId id="353" r:id="rId7"/>
    <p:sldId id="347" r:id="rId8"/>
    <p:sldId id="346" r:id="rId9"/>
    <p:sldId id="352" r:id="rId10"/>
    <p:sldId id="383" r:id="rId11"/>
    <p:sldId id="381" r:id="rId12"/>
    <p:sldId id="382" r:id="rId13"/>
    <p:sldId id="364" r:id="rId14"/>
    <p:sldId id="367" r:id="rId15"/>
    <p:sldId id="363" r:id="rId16"/>
    <p:sldId id="373" r:id="rId17"/>
    <p:sldId id="379" r:id="rId18"/>
    <p:sldId id="3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>
        <p:scale>
          <a:sx n="85" d="100"/>
          <a:sy n="85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FA1-4FBE-415F-ADEF-658C2FF1C39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7D2D-AC59-4B8E-97B3-1FEECA9CED9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84C61-ABC9-47A6-8719-5F59139EBEF6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993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546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F0E27E9-48A0-422A-9111-952F032329F4}" type="datetimeFigureOut">
              <a:rPr lang="en-US" smtClean="0"/>
              <a:t>6/5/2013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1397885-9885-475E-97DD-E454C135BECB}" type="slidenum">
              <a:rPr lang="en-US" smtClean="0"/>
              <a:t>‹N›</a:t>
            </a:fld>
            <a:endParaRPr lang="en-US"/>
          </a:p>
        </p:txBody>
      </p:sp>
      <p:sp>
        <p:nvSpPr>
          <p:cNvPr id="61" name="Text Placeholder 2"/>
          <p:cNvSpPr txBox="1">
            <a:spLocks/>
          </p:cNvSpPr>
          <p:nvPr userDrawn="1"/>
        </p:nvSpPr>
        <p:spPr>
          <a:xfrm>
            <a:off x="500514" y="6526306"/>
            <a:ext cx="8186285" cy="50309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None/>
              <a:tabLst/>
              <a:defRPr/>
            </a:pPr>
            <a:r>
              <a:rPr lang="en-US" sz="1400" dirty="0" smtClean="0">
                <a:solidFill>
                  <a:schemeClr val="tx1"/>
                </a:solidFill>
              </a:rPr>
              <a:t>Francesco </a:t>
            </a:r>
            <a:r>
              <a:rPr lang="en-US" sz="1400" dirty="0" err="1" smtClean="0">
                <a:solidFill>
                  <a:schemeClr val="tx1"/>
                </a:solidFill>
              </a:rPr>
              <a:t>Recchia</a:t>
            </a:r>
            <a:r>
              <a:rPr lang="en-US" sz="1400" dirty="0" smtClean="0">
                <a:solidFill>
                  <a:schemeClr val="tx1"/>
                </a:solidFill>
              </a:rPr>
              <a:t> – INPC </a:t>
            </a:r>
            <a:r>
              <a:rPr lang="en-US" sz="1400" baseline="0" dirty="0" smtClean="0">
                <a:solidFill>
                  <a:schemeClr val="tx1"/>
                </a:solidFill>
              </a:rPr>
              <a:t>2013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en-US" sz="1400" dirty="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28600"/>
            <a:ext cx="3313355" cy="2537048"/>
          </a:xfrm>
        </p:spPr>
        <p:txBody>
          <a:bodyPr>
            <a:noAutofit/>
          </a:bodyPr>
          <a:lstStyle/>
          <a:p>
            <a:r>
              <a:rPr lang="en-US" sz="3200" dirty="0"/>
              <a:t>Single-particle</a:t>
            </a:r>
            <a:br>
              <a:rPr lang="en-US" sz="3200" dirty="0"/>
            </a:br>
            <a:r>
              <a:rPr lang="en-US" sz="3200" dirty="0"/>
              <a:t>strength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the odd,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neutron-rich </a:t>
            </a:r>
            <a:br>
              <a:rPr lang="en-US" sz="3200" dirty="0" smtClean="0"/>
            </a:br>
            <a:r>
              <a:rPr lang="en-US" sz="3200" dirty="0" smtClean="0"/>
              <a:t>Ni isotopes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3276600"/>
            <a:ext cx="3309803" cy="2819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Francesco </a:t>
            </a:r>
            <a:r>
              <a:rPr lang="en-US" sz="2400" dirty="0" err="1" smtClean="0"/>
              <a:t>Recchia</a:t>
            </a:r>
            <a:endParaRPr lang="en-US" sz="2400" dirty="0"/>
          </a:p>
          <a:p>
            <a:endParaRPr lang="en-US" sz="1600" cap="all" spc="300" dirty="0" smtClean="0"/>
          </a:p>
          <a:p>
            <a:r>
              <a:rPr lang="en-US" sz="1600" cap="all" spc="300" dirty="0" smtClean="0"/>
              <a:t>National </a:t>
            </a:r>
            <a:r>
              <a:rPr lang="en-US" sz="1600" cap="all" spc="300" dirty="0"/>
              <a:t>Superconducting </a:t>
            </a:r>
            <a:br>
              <a:rPr lang="en-US" sz="1600" cap="all" spc="300" dirty="0"/>
            </a:br>
            <a:r>
              <a:rPr lang="en-US" sz="1600" cap="all" spc="300" dirty="0"/>
              <a:t>Cyclotron </a:t>
            </a:r>
            <a:r>
              <a:rPr lang="en-US" sz="1600" cap="all" spc="300" dirty="0" smtClean="0"/>
              <a:t>Laboratory</a:t>
            </a:r>
          </a:p>
          <a:p>
            <a:endParaRPr lang="en-US" sz="1600" cap="all" spc="300" dirty="0"/>
          </a:p>
          <a:p>
            <a:r>
              <a:rPr lang="en-US" sz="1600" cap="all" spc="300" dirty="0" err="1" smtClean="0"/>
              <a:t>Dipartimento</a:t>
            </a:r>
            <a:r>
              <a:rPr lang="en-US" sz="1600" cap="all" spc="300" dirty="0" smtClean="0"/>
              <a:t> di </a:t>
            </a:r>
            <a:r>
              <a:rPr lang="en-US" sz="1600" cap="all" spc="300" dirty="0" err="1" smtClean="0"/>
              <a:t>Fisica</a:t>
            </a:r>
            <a:r>
              <a:rPr lang="en-US" sz="1600" cap="all" spc="300" dirty="0" smtClean="0"/>
              <a:t> e </a:t>
            </a:r>
            <a:r>
              <a:rPr lang="en-US" sz="1600" cap="all" spc="300" dirty="0" err="1" smtClean="0"/>
              <a:t>Astronomia</a:t>
            </a:r>
            <a:r>
              <a:rPr lang="en-US" sz="1600" cap="all" spc="300" dirty="0"/>
              <a:t/>
            </a:r>
            <a:br>
              <a:rPr lang="en-US" sz="1600" cap="all" spc="300" dirty="0"/>
            </a:br>
            <a:r>
              <a:rPr lang="en-US" sz="1600" cap="all" spc="300" dirty="0" err="1" smtClean="0"/>
              <a:t>Universita</a:t>
            </a:r>
            <a:r>
              <a:rPr lang="en-US" sz="1600" cap="all" spc="300" dirty="0" smtClean="0"/>
              <a:t>’ </a:t>
            </a:r>
            <a:r>
              <a:rPr lang="en-US" sz="1600" cap="all" spc="300" dirty="0" err="1" smtClean="0"/>
              <a:t>degli</a:t>
            </a:r>
            <a:r>
              <a:rPr lang="en-US" sz="1600" cap="all" spc="300" dirty="0" smtClean="0"/>
              <a:t> </a:t>
            </a:r>
            <a:r>
              <a:rPr lang="en-US" sz="1600" cap="all" spc="300" dirty="0" err="1" smtClean="0"/>
              <a:t>studi</a:t>
            </a:r>
            <a:r>
              <a:rPr lang="en-US" sz="1600" cap="all" spc="300" dirty="0" smtClean="0"/>
              <a:t> di </a:t>
            </a:r>
            <a:r>
              <a:rPr lang="en-US" sz="1600" cap="all" spc="300" dirty="0" err="1" smtClean="0"/>
              <a:t>padova</a:t>
            </a:r>
            <a:endParaRPr lang="en-US" sz="1600" cap="all" spc="300" dirty="0"/>
          </a:p>
        </p:txBody>
      </p:sp>
    </p:spTree>
    <p:extLst>
      <p:ext uri="{BB962C8B-B14F-4D97-AF65-F5344CB8AC3E}">
        <p14:creationId xmlns:p14="http://schemas.microsoft.com/office/powerpoint/2010/main" val="144748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baseline="30000" dirty="0"/>
              <a:t>68</a:t>
            </a:r>
            <a:r>
              <a:rPr lang="en" dirty="0"/>
              <a:t>Ni 1n knock </a:t>
            </a:r>
            <a:r>
              <a:rPr lang="en" dirty="0" smtClean="0"/>
              <a:t>out</a:t>
            </a:r>
            <a:endParaRPr lang="en" dirty="0"/>
          </a:p>
        </p:txBody>
      </p:sp>
      <p:sp>
        <p:nvSpPr>
          <p:cNvPr id="78" name="Shape 78"/>
          <p:cNvSpPr/>
          <p:nvPr/>
        </p:nvSpPr>
        <p:spPr>
          <a:xfrm>
            <a:off x="228600" y="2104642"/>
            <a:ext cx="4769461" cy="469812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9" name="Shape 79"/>
          <p:cNvSpPr/>
          <p:nvPr/>
        </p:nvSpPr>
        <p:spPr>
          <a:xfrm>
            <a:off x="4974694" y="2280748"/>
            <a:ext cx="4178679" cy="430033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" name="Shape 48"/>
          <p:cNvSpPr/>
          <p:nvPr/>
        </p:nvSpPr>
        <p:spPr>
          <a:xfrm>
            <a:off x="138769" y="2641089"/>
            <a:ext cx="1463400" cy="6180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Shape 49"/>
          <p:cNvSpPr/>
          <p:nvPr/>
        </p:nvSpPr>
        <p:spPr>
          <a:xfrm>
            <a:off x="62569" y="3926283"/>
            <a:ext cx="1463400" cy="6180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Shape 50"/>
          <p:cNvSpPr/>
          <p:nvPr/>
        </p:nvSpPr>
        <p:spPr>
          <a:xfrm>
            <a:off x="3629478" y="4549444"/>
            <a:ext cx="1463400" cy="6180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Shape 51"/>
          <p:cNvSpPr/>
          <p:nvPr/>
        </p:nvSpPr>
        <p:spPr>
          <a:xfrm>
            <a:off x="2319400" y="2539624"/>
            <a:ext cx="1463400" cy="618000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09600" y="1371600"/>
            <a:ext cx="2286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5</a:t>
            </a:r>
            <a:r>
              <a:rPr lang="en-US" b="1" baseline="30000" dirty="0" smtClean="0"/>
              <a:t>-</a:t>
            </a:r>
            <a:r>
              <a:rPr lang="en-US" b="1" dirty="0" smtClean="0"/>
              <a:t> isomeric content: 39(5)%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3362044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90"/>
          <p:cNvSpPr/>
          <p:nvPr/>
        </p:nvSpPr>
        <p:spPr>
          <a:xfrm>
            <a:off x="526412" y="3259515"/>
            <a:ext cx="4876799" cy="32174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grpSp>
        <p:nvGrpSpPr>
          <p:cNvPr id="4" name="Group 3"/>
          <p:cNvGrpSpPr/>
          <p:nvPr/>
        </p:nvGrpSpPr>
        <p:grpSpPr>
          <a:xfrm>
            <a:off x="3046143" y="1000948"/>
            <a:ext cx="5912724" cy="3342452"/>
            <a:chOff x="2667000" y="1000948"/>
            <a:chExt cx="5912724" cy="3342452"/>
          </a:xfrm>
        </p:grpSpPr>
        <p:sp>
          <p:nvSpPr>
            <p:cNvPr id="20" name="Shape 91"/>
            <p:cNvSpPr/>
            <p:nvPr/>
          </p:nvSpPr>
          <p:spPr>
            <a:xfrm>
              <a:off x="2819400" y="1000948"/>
              <a:ext cx="5760324" cy="326625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</p:sp>
        <p:sp>
          <p:nvSpPr>
            <p:cNvPr id="3" name="Rectangle 2"/>
            <p:cNvSpPr/>
            <p:nvPr/>
          </p:nvSpPr>
          <p:spPr>
            <a:xfrm>
              <a:off x="2667000" y="4038600"/>
              <a:ext cx="712821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baseline="30000" dirty="0" smtClean="0"/>
              <a:t>70</a:t>
            </a:r>
            <a:r>
              <a:rPr lang="en" dirty="0" smtClean="0"/>
              <a:t>Ni 1n-</a:t>
            </a:r>
            <a:br>
              <a:rPr lang="en" dirty="0" smtClean="0"/>
            </a:br>
            <a:r>
              <a:rPr lang="en" dirty="0" smtClean="0"/>
              <a:t>knock </a:t>
            </a:r>
            <a:r>
              <a:rPr lang="en" dirty="0"/>
              <a:t>out</a:t>
            </a:r>
            <a:endParaRPr lang="en" dirty="0">
              <a:solidFill>
                <a:schemeClr val="accent3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54165" y="823501"/>
            <a:ext cx="1420778" cy="548099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>
            <a:defPPr>
              <a:defRPr lang="en-US"/>
            </a:defPPr>
            <a:lvl1pPr algn="ctr">
              <a:defRPr sz="6000" b="1" baseline="-250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 dirty="0" smtClean="0"/>
              <a:t>jj44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276600" y="685800"/>
            <a:ext cx="5715000" cy="35814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77486" y="5715000"/>
            <a:ext cx="748025" cy="521732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>
            <a:defPPr>
              <a:defRPr lang="en-US"/>
            </a:defPPr>
            <a:lvl1pPr algn="ctr">
              <a:defRPr sz="6000" b="1" baseline="-250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600" dirty="0" err="1"/>
              <a:t>Exp</a:t>
            </a:r>
            <a:endParaRPr lang="en-US" sz="3600" dirty="0"/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  <p:sp>
        <p:nvSpPr>
          <p:cNvPr id="26" name="Shape 91"/>
          <p:cNvSpPr/>
          <p:nvPr/>
        </p:nvSpPr>
        <p:spPr>
          <a:xfrm>
            <a:off x="457200" y="4647301"/>
            <a:ext cx="1420779" cy="3056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" name="Shape 91"/>
          <p:cNvSpPr/>
          <p:nvPr/>
        </p:nvSpPr>
        <p:spPr>
          <a:xfrm>
            <a:off x="457200" y="4343400"/>
            <a:ext cx="1420779" cy="3056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" name="Shape 91"/>
          <p:cNvSpPr/>
          <p:nvPr/>
        </p:nvSpPr>
        <p:spPr>
          <a:xfrm>
            <a:off x="4218021" y="4418701"/>
            <a:ext cx="1420779" cy="3056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" name="Shape 91"/>
          <p:cNvSpPr/>
          <p:nvPr/>
        </p:nvSpPr>
        <p:spPr>
          <a:xfrm>
            <a:off x="3379821" y="5051502"/>
            <a:ext cx="1420779" cy="3056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" name="Shape 91"/>
          <p:cNvSpPr/>
          <p:nvPr/>
        </p:nvSpPr>
        <p:spPr>
          <a:xfrm>
            <a:off x="1752600" y="3580501"/>
            <a:ext cx="1420779" cy="3056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1" name="Shape 91"/>
          <p:cNvSpPr/>
          <p:nvPr/>
        </p:nvSpPr>
        <p:spPr>
          <a:xfrm>
            <a:off x="685800" y="3199501"/>
            <a:ext cx="1420779" cy="305699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" name="Rectangle 31"/>
          <p:cNvSpPr/>
          <p:nvPr/>
        </p:nvSpPr>
        <p:spPr>
          <a:xfrm>
            <a:off x="2856407" y="6488668"/>
            <a:ext cx="5725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" baseline="30000" dirty="0" smtClean="0"/>
              <a:t>69</a:t>
            </a:r>
            <a:r>
              <a:rPr lang="en" dirty="0" smtClean="0"/>
              <a:t>Ni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72800" y="6329365"/>
            <a:ext cx="2194200" cy="452435"/>
            <a:chOff x="152400" y="6405565"/>
            <a:chExt cx="2194200" cy="452435"/>
          </a:xfrm>
        </p:grpSpPr>
        <p:sp>
          <p:nvSpPr>
            <p:cNvPr id="35" name="Rectangle 34"/>
            <p:cNvSpPr/>
            <p:nvPr/>
          </p:nvSpPr>
          <p:spPr>
            <a:xfrm>
              <a:off x="228600" y="6405565"/>
              <a:ext cx="1752600" cy="45243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2400" y="6506679"/>
              <a:ext cx="219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          Preliminary</a:t>
              </a:r>
              <a:endParaRPr lang="en-US" sz="1400" b="1" dirty="0"/>
            </a:p>
          </p:txBody>
        </p:sp>
        <p:pic>
          <p:nvPicPr>
            <p:cNvPr id="37" name="Picture 2" descr="https://encrypted-tbn3.gstatic.com/images?q=tbn:ANd9GcT398AvS0pcEk57wvSRcds6sPelECAtDiyEQa9RUYfkdtRx9Bu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40" y="6470878"/>
              <a:ext cx="392659" cy="343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8" name="TextBox 37"/>
          <p:cNvSpPr txBox="1"/>
          <p:nvPr/>
        </p:nvSpPr>
        <p:spPr>
          <a:xfrm>
            <a:off x="6324600" y="5678269"/>
            <a:ext cx="2286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r>
              <a:rPr lang="en-US" b="1" baseline="30000" dirty="0" smtClean="0"/>
              <a:t>+</a:t>
            </a:r>
            <a:r>
              <a:rPr lang="en-US" b="1" dirty="0" smtClean="0"/>
              <a:t> isomeric content: 8(1)%</a:t>
            </a:r>
            <a:endParaRPr lang="en-US" b="1" dirty="0"/>
          </a:p>
        </p:txBody>
      </p:sp>
      <p:pic>
        <p:nvPicPr>
          <p:cNvPr id="1030" name="Picture 6" descr="https://lh6.googleusercontent.com/LlWdJhqPWoCrWYaGjUunJLPNjoBTP4R7yaTTDTpwWwOxuI3SmWxvzj7enP8aGCh-aHJZVPpYIuBIst65vyCln8yCQIfG37HCYCCLn8y3GOWr53gdO55-D3969rc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15517" r="10526" b="4486"/>
          <a:stretch/>
        </p:blipFill>
        <p:spPr bwMode="auto">
          <a:xfrm>
            <a:off x="5791200" y="4418701"/>
            <a:ext cx="1447800" cy="10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823933" y="4355068"/>
            <a:ext cx="10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1129</a:t>
            </a:r>
            <a:endParaRPr lang="en-US" dirty="0"/>
          </a:p>
        </p:txBody>
      </p:sp>
      <p:pic>
        <p:nvPicPr>
          <p:cNvPr id="40" name="Picture 2" descr="https://lh6.googleusercontent.com/c7Uo5g3Y3yzwRpCkRMok15VGyeC2ygcOahYw7ksTyZNV1T4q5S1oSDUBFAooVaM0OtcTl8e4zCujoz-eOKJ2jGbinBf1f2hm2O6Qp_zDC16P3-R7UaSDB5y_My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5659" r="11415" b="5220"/>
          <a:stretch/>
        </p:blipFill>
        <p:spPr bwMode="auto">
          <a:xfrm>
            <a:off x="304800" y="1942172"/>
            <a:ext cx="1437269" cy="107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412595" y="1916669"/>
            <a:ext cx="10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594</a:t>
            </a:r>
            <a:endParaRPr lang="en-US" dirty="0"/>
          </a:p>
        </p:txBody>
      </p:sp>
      <p:pic>
        <p:nvPicPr>
          <p:cNvPr id="42" name="Picture 4" descr="https://lh6.googleusercontent.com/tXnvRHbRwMJ17NDkunTvGGf0Ly5zlmXE9bViyi0O0fEYdy1J6SSLk0msbiIXdnYY8kYrNUBqj4rhlxd5vStLvJNwXYfUWMv4VYc3kXvY6FrVg3iXNrQRlUnPp5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8" t="14669" r="8937" b="4595"/>
          <a:stretch/>
        </p:blipFill>
        <p:spPr bwMode="auto">
          <a:xfrm>
            <a:off x="1742069" y="1942171"/>
            <a:ext cx="1456754" cy="110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ectangle 42"/>
          <p:cNvSpPr/>
          <p:nvPr/>
        </p:nvSpPr>
        <p:spPr>
          <a:xfrm>
            <a:off x="2167002" y="2030452"/>
            <a:ext cx="133897" cy="42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797112" y="1905001"/>
            <a:ext cx="1020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632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/>
          <p:cNvSpPr/>
          <p:nvPr/>
        </p:nvSpPr>
        <p:spPr>
          <a:xfrm>
            <a:off x="609600" y="730404"/>
            <a:ext cx="6248400" cy="572393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12</a:t>
            </a:fld>
            <a:endParaRPr lang="it-IT" dirty="0"/>
          </a:p>
        </p:txBody>
      </p:sp>
      <p:sp>
        <p:nvSpPr>
          <p:cNvPr id="5" name="Shape 72"/>
          <p:cNvSpPr txBox="1"/>
          <p:nvPr/>
        </p:nvSpPr>
        <p:spPr>
          <a:xfrm>
            <a:off x="6928650" y="4495800"/>
            <a:ext cx="1480200" cy="946275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>
            <a:defPPr>
              <a:defRPr lang="en-US"/>
            </a:defPPr>
            <a:lvl1pPr algn="ctr">
              <a:defRPr baseline="-25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sz="6000" b="1" dirty="0">
                <a:solidFill>
                  <a:schemeClr val="tx1"/>
                </a:solidFill>
              </a:rPr>
              <a:t>EXP</a:t>
            </a:r>
          </a:p>
        </p:txBody>
      </p:sp>
      <p:sp>
        <p:nvSpPr>
          <p:cNvPr id="6" name="Shape 72"/>
          <p:cNvSpPr txBox="1"/>
          <p:nvPr/>
        </p:nvSpPr>
        <p:spPr>
          <a:xfrm>
            <a:off x="6934200" y="1568325"/>
            <a:ext cx="1480200" cy="946275"/>
          </a:xfrm>
          <a:prstGeom prst="rect">
            <a:avLst/>
          </a:prstGeom>
          <a:solidFill>
            <a:srgbClr val="FFC000"/>
          </a:solidFill>
          <a:ln w="7620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>
            <a:defPPr>
              <a:defRPr lang="en-US"/>
            </a:defPPr>
            <a:lvl1pPr algn="ctr">
              <a:defRPr baseline="-25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" sz="6000" b="1" dirty="0" smtClean="0">
                <a:solidFill>
                  <a:schemeClr val="tx1"/>
                </a:solidFill>
              </a:rPr>
              <a:t>jj44</a:t>
            </a:r>
            <a:endParaRPr lang="en" sz="6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4600" y="829270"/>
            <a:ext cx="2286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8</a:t>
            </a:r>
            <a:r>
              <a:rPr lang="en-US" b="1" baseline="30000" dirty="0" smtClean="0"/>
              <a:t>+</a:t>
            </a:r>
            <a:r>
              <a:rPr lang="en-US" b="1" dirty="0" smtClean="0"/>
              <a:t> isomeric content: 8(1)%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250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baseline="30000" dirty="0" smtClean="0"/>
              <a:t>68</a:t>
            </a:r>
            <a:r>
              <a:rPr lang="en" dirty="0" smtClean="0"/>
              <a:t>Ni is produced from </a:t>
            </a:r>
            <a:r>
              <a:rPr lang="en" baseline="30000" dirty="0" smtClean="0"/>
              <a:t>70</a:t>
            </a:r>
            <a:r>
              <a:rPr lang="en" dirty="0" smtClean="0"/>
              <a:t>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516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14</a:t>
            </a:fld>
            <a:endParaRPr lang="it-IT" dirty="0"/>
          </a:p>
        </p:txBody>
      </p:sp>
      <p:pic>
        <p:nvPicPr>
          <p:cNvPr id="26" name="Picture 4098" descr="A1900_S8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1428"/>
            <a:ext cx="87391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101"/>
          <p:cNvSpPr txBox="1">
            <a:spLocks noChangeArrowheads="1"/>
          </p:cNvSpPr>
          <p:nvPr/>
        </p:nvSpPr>
        <p:spPr bwMode="auto">
          <a:xfrm>
            <a:off x="152400" y="4194628"/>
            <a:ext cx="2496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 dirty="0">
                <a:solidFill>
                  <a:srgbClr val="996633"/>
                </a:solidFill>
                <a:latin typeface="+mj-lt"/>
              </a:rPr>
              <a:t>A1900 fragment separator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7589838" y="1892753"/>
            <a:ext cx="1295400" cy="1281113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endParaRPr lang="en-US"/>
          </a:p>
        </p:txBody>
      </p:sp>
      <p:pic>
        <p:nvPicPr>
          <p:cNvPr id="37" name="Picture 2" descr="http://ars.els-cdn.com/content/image/1-s2.0-S0168900210023156-g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11628"/>
            <a:ext cx="4686300" cy="22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964406" y="2721428"/>
            <a:ext cx="3455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K. </a:t>
            </a:r>
            <a:r>
              <a:rPr lang="en-US" sz="1000" dirty="0" err="1" smtClean="0"/>
              <a:t>Meierbachtol</a:t>
            </a:r>
            <a:r>
              <a:rPr lang="en-US" sz="1000" dirty="0" smtClean="0"/>
              <a:t> et al. </a:t>
            </a:r>
            <a:r>
              <a:rPr lang="en-US" sz="1000" dirty="0"/>
              <a:t>NIM A </a:t>
            </a:r>
            <a:r>
              <a:rPr lang="en-US" sz="1000" dirty="0" smtClean="0"/>
              <a:t>652 (2011) 668–670</a:t>
            </a:r>
            <a:endParaRPr lang="en-US" sz="1000" dirty="0"/>
          </a:p>
        </p:txBody>
      </p:sp>
      <p:sp>
        <p:nvSpPr>
          <p:cNvPr id="39" name="Oval 38"/>
          <p:cNvSpPr/>
          <p:nvPr/>
        </p:nvSpPr>
        <p:spPr>
          <a:xfrm rot="20104422">
            <a:off x="7737014" y="1394294"/>
            <a:ext cx="744439" cy="77740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 rot="5610801">
            <a:off x="6233111" y="313410"/>
            <a:ext cx="452619" cy="253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143"/>
          <p:cNvSpPr/>
          <p:nvPr/>
        </p:nvSpPr>
        <p:spPr>
          <a:xfrm>
            <a:off x="4038600" y="3530258"/>
            <a:ext cx="4524162" cy="2565741"/>
          </a:xfrm>
          <a:prstGeom prst="rect">
            <a:avLst/>
          </a:prstGeom>
          <a:blipFill>
            <a:blip r:embed="rId4"/>
            <a:srcRect/>
            <a:stretch>
              <a:fillRect l="-3243" t="-21962" r="-2212" b="-8363"/>
            </a:stretch>
          </a:blipFill>
        </p:spPr>
      </p:sp>
      <p:sp>
        <p:nvSpPr>
          <p:cNvPr id="16" name="TextBox 15"/>
          <p:cNvSpPr txBox="1"/>
          <p:nvPr/>
        </p:nvSpPr>
        <p:spPr>
          <a:xfrm>
            <a:off x="7601372" y="6022320"/>
            <a:ext cx="80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ch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82958" y="3497759"/>
            <a:ext cx="3027642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300(30) 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7381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000" b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Prompt coincidence</a:t>
            </a:r>
            <a:endParaRPr lang="en" sz="4000" b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/>
              <a:t>&lt;511&gt; in the hodoscope</a:t>
            </a:r>
            <a:endParaRPr dirty="0"/>
          </a:p>
        </p:txBody>
      </p:sp>
      <p:sp>
        <p:nvSpPr>
          <p:cNvPr id="73" name="Shape 73"/>
          <p:cNvSpPr/>
          <p:nvPr/>
        </p:nvSpPr>
        <p:spPr>
          <a:xfrm>
            <a:off x="489856" y="2209800"/>
            <a:ext cx="8120744" cy="4114800"/>
          </a:xfrm>
          <a:prstGeom prst="rect">
            <a:avLst/>
          </a:prstGeom>
          <a:blipFill>
            <a:blip r:embed="rId3"/>
            <a:srcRect/>
            <a:stretch>
              <a:fillRect l="-19280" t="-145589" r="-209690" b="-35201"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6629400" y="2286000"/>
            <a:ext cx="19050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prompt</a:t>
            </a:r>
            <a:endParaRPr lang="en-US" sz="3200" b="1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4649096" y="266247"/>
            <a:ext cx="1332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CF4FF3-24AE-4F00-BFF8-274008C92C2D}" type="slidenum">
              <a:rPr lang="it-IT" sz="1200">
                <a:solidFill>
                  <a:srgbClr val="FEFEFE"/>
                </a:solidFill>
              </a:rPr>
              <a:pPr>
                <a:defRPr/>
              </a:pPr>
              <a:t>15</a:t>
            </a:fld>
            <a:endParaRPr lang="it-IT" sz="1200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2598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5"/>
          <p:cNvSpPr/>
          <p:nvPr/>
        </p:nvSpPr>
        <p:spPr>
          <a:xfrm>
            <a:off x="838200" y="1143000"/>
            <a:ext cx="7086600" cy="5257800"/>
          </a:xfrm>
          <a:prstGeom prst="rect">
            <a:avLst/>
          </a:prstGeom>
          <a:blipFill>
            <a:blip r:embed="rId2"/>
            <a:srcRect/>
            <a:stretch>
              <a:fillRect l="-28761" t="-11617" r="-24750" b="-4261"/>
            </a:stretch>
          </a:blipFill>
        </p:spPr>
      </p:sp>
      <p:sp>
        <p:nvSpPr>
          <p:cNvPr id="3" name="Shape 63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dirty="0" smtClean="0"/>
              <a:t>GIROD PRC 1988</a:t>
            </a:r>
            <a:endParaRPr lang="en" dirty="0"/>
          </a:p>
        </p:txBody>
      </p:sp>
      <p:sp>
        <p:nvSpPr>
          <p:cNvPr id="6" name="Oval 5"/>
          <p:cNvSpPr/>
          <p:nvPr/>
        </p:nvSpPr>
        <p:spPr>
          <a:xfrm>
            <a:off x="4648200" y="4038600"/>
            <a:ext cx="685800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00600" y="3429000"/>
            <a:ext cx="685800" cy="533400"/>
          </a:xfrm>
          <a:prstGeom prst="ellipse">
            <a:avLst/>
          </a:prstGeom>
          <a:noFill/>
          <a:ln w="762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535144" y="1219200"/>
            <a:ext cx="3884457" cy="4191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" name="Rectangle 3"/>
          <p:cNvSpPr/>
          <p:nvPr/>
        </p:nvSpPr>
        <p:spPr>
          <a:xfrm>
            <a:off x="4419601" y="1524000"/>
            <a:ext cx="4724400" cy="4636867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056" y="1905000"/>
            <a:ext cx="4623950" cy="371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27756" y="5562600"/>
            <a:ext cx="4469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dirty="0"/>
              <a:t>N. </a:t>
            </a:r>
            <a:r>
              <a:rPr lang="en-US" dirty="0" err="1"/>
              <a:t>Shimuzu</a:t>
            </a:r>
            <a:r>
              <a:rPr lang="en-US" dirty="0"/>
              <a:t>, T. </a:t>
            </a:r>
            <a:r>
              <a:rPr lang="en-US" dirty="0" err="1"/>
              <a:t>Otsuka</a:t>
            </a:r>
            <a:r>
              <a:rPr lang="en-US" dirty="0"/>
              <a:t> et al. </a:t>
            </a:r>
            <a:br>
              <a:rPr lang="en-US" dirty="0"/>
            </a:br>
            <a:r>
              <a:rPr lang="en-US" dirty="0" err="1"/>
              <a:t>Prog</a:t>
            </a:r>
            <a:r>
              <a:rPr lang="en-US" dirty="0"/>
              <a:t>. </a:t>
            </a:r>
            <a:r>
              <a:rPr lang="en-US" dirty="0" err="1"/>
              <a:t>Theor</a:t>
            </a:r>
            <a:r>
              <a:rPr lang="en-US" dirty="0"/>
              <a:t>. Exp. Phys. (2012) 01A205 </a:t>
            </a:r>
          </a:p>
        </p:txBody>
      </p:sp>
      <p:sp>
        <p:nvSpPr>
          <p:cNvPr id="7" name="Shape 63"/>
          <p:cNvSpPr txBox="1">
            <a:spLocks/>
          </p:cNvSpPr>
          <p:nvPr/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" baseline="30000" dirty="0" smtClean="0"/>
              <a:t>68</a:t>
            </a:r>
            <a:r>
              <a:rPr lang="en" dirty="0" smtClean="0"/>
              <a:t>Ni</a:t>
            </a:r>
            <a:endParaRPr lang="en" dirty="0"/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4649096" y="266247"/>
            <a:ext cx="133215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5CF4FF3-24AE-4F00-BFF8-274008C92C2D}" type="slidenum">
              <a:rPr lang="it-IT" sz="1200">
                <a:solidFill>
                  <a:srgbClr val="FEFEFE"/>
                </a:solidFill>
              </a:rPr>
              <a:pPr>
                <a:defRPr/>
              </a:pPr>
              <a:t>17</a:t>
            </a:fld>
            <a:endParaRPr lang="it-IT" sz="1200" dirty="0">
              <a:solidFill>
                <a:srgbClr val="FEFEFE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97098" y="2688772"/>
            <a:ext cx="0" cy="10450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62200" y="3756102"/>
            <a:ext cx="228600" cy="152400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7740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4"/>
          <p:cNvSpPr>
            <a:spLocks noGrp="1" noChangeArrowheads="1"/>
          </p:cNvSpPr>
          <p:nvPr>
            <p:ph type="title"/>
          </p:nvPr>
        </p:nvSpPr>
        <p:spPr>
          <a:xfrm>
            <a:off x="432556" y="334962"/>
            <a:ext cx="9144000" cy="1189038"/>
          </a:xfrm>
        </p:spPr>
        <p:txBody>
          <a:bodyPr/>
          <a:lstStyle/>
          <a:p>
            <a:r>
              <a:rPr lang="it-IT" b="1" dirty="0" err="1" smtClean="0"/>
              <a:t>Thank</a:t>
            </a:r>
            <a:r>
              <a:rPr lang="it-IT" b="1" dirty="0" smtClean="0"/>
              <a:t> </a:t>
            </a:r>
            <a:r>
              <a:rPr lang="it-IT" b="1" dirty="0" err="1" smtClean="0"/>
              <a:t>you</a:t>
            </a:r>
            <a:r>
              <a:rPr lang="it-IT" b="1" dirty="0" smtClean="0"/>
              <a:t>!</a:t>
            </a:r>
            <a:endParaRPr lang="en-GB" b="1" dirty="0" smtClean="0"/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609600" y="2133600"/>
            <a:ext cx="799634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/>
              <a:t>Experiment:</a:t>
            </a:r>
            <a:endParaRPr lang="en-US" sz="2400" dirty="0">
              <a:solidFill>
                <a:srgbClr val="002060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rgbClr val="002060"/>
                </a:solidFill>
              </a:rPr>
              <a:t>	A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Gade</a:t>
            </a:r>
            <a:r>
              <a:rPr lang="en-US" sz="2400" dirty="0">
                <a:solidFill>
                  <a:srgbClr val="002060"/>
                </a:solidFill>
              </a:rPr>
              <a:t>, R.V.F. </a:t>
            </a:r>
            <a:r>
              <a:rPr lang="en-US" sz="2400" dirty="0" err="1">
                <a:solidFill>
                  <a:srgbClr val="002060"/>
                </a:solidFill>
              </a:rPr>
              <a:t>Janssens</a:t>
            </a:r>
            <a:r>
              <a:rPr lang="en-US" sz="2400" dirty="0">
                <a:solidFill>
                  <a:srgbClr val="002060"/>
                </a:solidFill>
              </a:rPr>
              <a:t>, D. </a:t>
            </a:r>
            <a:r>
              <a:rPr lang="en-US" sz="2400" dirty="0" err="1">
                <a:solidFill>
                  <a:srgbClr val="002060"/>
                </a:solidFill>
              </a:rPr>
              <a:t>Weisshaar</a:t>
            </a:r>
            <a:r>
              <a:rPr lang="en-US" sz="2400" dirty="0">
                <a:solidFill>
                  <a:srgbClr val="002060"/>
                </a:solidFill>
              </a:rPr>
              <a:t>, M. Albers, V. Bader, T. </a:t>
            </a:r>
            <a:r>
              <a:rPr lang="en-US" sz="2400" dirty="0" err="1">
                <a:solidFill>
                  <a:srgbClr val="002060"/>
                </a:solidFill>
              </a:rPr>
              <a:t>Baugher</a:t>
            </a:r>
            <a:r>
              <a:rPr lang="en-US" sz="2400" dirty="0">
                <a:solidFill>
                  <a:srgbClr val="002060"/>
                </a:solidFill>
              </a:rPr>
              <a:t>, D. </a:t>
            </a:r>
            <a:r>
              <a:rPr lang="en-US" sz="2400" dirty="0" err="1">
                <a:solidFill>
                  <a:srgbClr val="002060"/>
                </a:solidFill>
              </a:rPr>
              <a:t>Bazin</a:t>
            </a:r>
            <a:r>
              <a:rPr lang="en-US" sz="2400" dirty="0">
                <a:solidFill>
                  <a:srgbClr val="002060"/>
                </a:solidFill>
              </a:rPr>
              <a:t>, J. Berryman,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C.M. Campbell, M.P. Carpenter,  J. Chen,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C.J. Chiara, H. Crawford, C.R. Hoffman,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F.G. </a:t>
            </a:r>
            <a:r>
              <a:rPr lang="en-US" sz="2400" dirty="0" err="1">
                <a:solidFill>
                  <a:srgbClr val="002060"/>
                </a:solidFill>
              </a:rPr>
              <a:t>Kondev</a:t>
            </a:r>
            <a:r>
              <a:rPr lang="en-US" sz="2400" dirty="0">
                <a:solidFill>
                  <a:srgbClr val="002060"/>
                </a:solidFill>
              </a:rPr>
              <a:t>, A. </a:t>
            </a:r>
            <a:r>
              <a:rPr lang="en-US" sz="2400" dirty="0" err="1">
                <a:solidFill>
                  <a:srgbClr val="002060"/>
                </a:solidFill>
              </a:rPr>
              <a:t>Korichi</a:t>
            </a:r>
            <a:r>
              <a:rPr lang="en-US" sz="2400" dirty="0" smtClean="0">
                <a:solidFill>
                  <a:srgbClr val="002060"/>
                </a:solidFill>
              </a:rPr>
              <a:t>, C</a:t>
            </a:r>
            <a:r>
              <a:rPr lang="en-US" sz="2400" dirty="0">
                <a:solidFill>
                  <a:srgbClr val="002060"/>
                </a:solidFill>
              </a:rPr>
              <a:t>. Langer, </a:t>
            </a:r>
            <a:r>
              <a:rPr lang="en-US" sz="2400" dirty="0" smtClean="0">
                <a:solidFill>
                  <a:srgbClr val="002060"/>
                </a:solidFill>
              </a:rPr>
              <a:t>                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T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Lauritsen</a:t>
            </a:r>
            <a:r>
              <a:rPr lang="en-US" sz="2400" dirty="0">
                <a:solidFill>
                  <a:srgbClr val="002060"/>
                </a:solidFill>
              </a:rPr>
              <a:t>, E. </a:t>
            </a:r>
            <a:r>
              <a:rPr lang="en-US" sz="2400" dirty="0" err="1">
                <a:solidFill>
                  <a:srgbClr val="002060"/>
                </a:solidFill>
              </a:rPr>
              <a:t>Lunderberg</a:t>
            </a:r>
            <a:r>
              <a:rPr lang="en-US" sz="2400" dirty="0">
                <a:solidFill>
                  <a:srgbClr val="002060"/>
                </a:solidFill>
              </a:rPr>
              <a:t>, S. </a:t>
            </a:r>
            <a:r>
              <a:rPr lang="en-US" sz="2400" dirty="0" err="1">
                <a:solidFill>
                  <a:srgbClr val="002060"/>
                </a:solidFill>
              </a:rPr>
              <a:t>Noji</a:t>
            </a:r>
            <a:r>
              <a:rPr lang="en-US" sz="2400" dirty="0">
                <a:solidFill>
                  <a:srgbClr val="002060"/>
                </a:solidFill>
              </a:rPr>
              <a:t>, R. </a:t>
            </a:r>
            <a:r>
              <a:rPr lang="en-US" sz="2400" dirty="0" err="1">
                <a:solidFill>
                  <a:srgbClr val="002060"/>
                </a:solidFill>
              </a:rPr>
              <a:t>Stroberg</a:t>
            </a:r>
            <a:r>
              <a:rPr lang="en-US" sz="2400" dirty="0" smtClean="0">
                <a:solidFill>
                  <a:srgbClr val="002060"/>
                </a:solidFill>
              </a:rPr>
              <a:t>,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S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smtClean="0">
                <a:solidFill>
                  <a:srgbClr val="002060"/>
                </a:solidFill>
              </a:rPr>
              <a:t>Williams, K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r>
              <a:rPr lang="en-US" sz="2400" dirty="0" err="1">
                <a:solidFill>
                  <a:srgbClr val="002060"/>
                </a:solidFill>
              </a:rPr>
              <a:t>Wimmer</a:t>
            </a:r>
            <a:r>
              <a:rPr lang="en-US" sz="2400" dirty="0">
                <a:solidFill>
                  <a:srgbClr val="002060"/>
                </a:solidFill>
              </a:rPr>
              <a:t>, S. </a:t>
            </a:r>
            <a:r>
              <a:rPr lang="en-US" sz="2400" dirty="0" smtClean="0">
                <a:solidFill>
                  <a:srgbClr val="002060"/>
                </a:solidFill>
              </a:rPr>
              <a:t>Zhu</a:t>
            </a:r>
          </a:p>
          <a:p>
            <a:pPr marL="457200" indent="-457200"/>
            <a:r>
              <a:rPr lang="en-US" sz="2400" b="1" dirty="0" smtClean="0"/>
              <a:t>	</a:t>
            </a:r>
          </a:p>
          <a:p>
            <a:pPr marL="457200" indent="-457200"/>
            <a:r>
              <a:rPr lang="en-US" sz="2400" b="1" dirty="0" smtClean="0"/>
              <a:t>Theory</a:t>
            </a:r>
            <a:r>
              <a:rPr lang="en-US" sz="2400" b="1" dirty="0"/>
              <a:t>:</a:t>
            </a:r>
            <a:r>
              <a:rPr lang="en-US" sz="2400" dirty="0">
                <a:solidFill>
                  <a:srgbClr val="002060"/>
                </a:solidFill>
              </a:rPr>
              <a:t/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B.A. Brown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6648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http://www.meta-synthesis.com/webbook/33_segre/seg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7" y="2293934"/>
            <a:ext cx="4842669" cy="33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5777824" y="3183180"/>
            <a:ext cx="184694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GB" sz="1600">
              <a:latin typeface="Times New Roman" charset="0"/>
            </a:endParaRPr>
          </a:p>
        </p:txBody>
      </p:sp>
      <p:sp>
        <p:nvSpPr>
          <p:cNvPr id="35849" name="Text Box 5"/>
          <p:cNvSpPr txBox="1">
            <a:spLocks noChangeArrowheads="1"/>
          </p:cNvSpPr>
          <p:nvPr/>
        </p:nvSpPr>
        <p:spPr bwMode="auto">
          <a:xfrm>
            <a:off x="8070780" y="3051430"/>
            <a:ext cx="430277" cy="3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f</a:t>
            </a:r>
            <a:r>
              <a:rPr lang="en-GB" sz="1600" baseline="-25000">
                <a:latin typeface="Times New Roman" charset="0"/>
              </a:rPr>
              <a:t>7/2</a:t>
            </a:r>
          </a:p>
        </p:txBody>
      </p:sp>
      <p:sp>
        <p:nvSpPr>
          <p:cNvPr id="35850" name="Line 6"/>
          <p:cNvSpPr>
            <a:spLocks noChangeShapeType="1"/>
          </p:cNvSpPr>
          <p:nvPr/>
        </p:nvSpPr>
        <p:spPr bwMode="auto">
          <a:xfrm flipV="1">
            <a:off x="7508720" y="3208578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1" name="Line 7"/>
          <p:cNvSpPr>
            <a:spLocks noChangeShapeType="1"/>
          </p:cNvSpPr>
          <p:nvPr/>
        </p:nvSpPr>
        <p:spPr bwMode="auto">
          <a:xfrm>
            <a:off x="7451561" y="3841934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2" name="Rectangle 8"/>
          <p:cNvSpPr>
            <a:spLocks noChangeArrowheads="1"/>
          </p:cNvSpPr>
          <p:nvPr/>
        </p:nvSpPr>
        <p:spPr bwMode="auto">
          <a:xfrm>
            <a:off x="7942173" y="3599068"/>
            <a:ext cx="514428" cy="3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 d</a:t>
            </a:r>
            <a:r>
              <a:rPr lang="en-GB" sz="1600" baseline="-25000">
                <a:latin typeface="Times New Roman" charset="0"/>
              </a:rPr>
              <a:t>3/2</a:t>
            </a:r>
          </a:p>
        </p:txBody>
      </p:sp>
      <p:sp>
        <p:nvSpPr>
          <p:cNvPr id="35853" name="Text Box 9"/>
          <p:cNvSpPr txBox="1">
            <a:spLocks noChangeArrowheads="1"/>
          </p:cNvSpPr>
          <p:nvPr/>
        </p:nvSpPr>
        <p:spPr bwMode="auto">
          <a:xfrm>
            <a:off x="7605910" y="3356203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000000"/>
                </a:solidFill>
                <a:latin typeface="Times New Roman" charset="0"/>
              </a:rPr>
              <a:t>20</a:t>
            </a:r>
          </a:p>
        </p:txBody>
      </p:sp>
      <p:sp>
        <p:nvSpPr>
          <p:cNvPr id="35854" name="Oval 10"/>
          <p:cNvSpPr>
            <a:spLocks noChangeArrowheads="1"/>
          </p:cNvSpPr>
          <p:nvPr/>
        </p:nvSpPr>
        <p:spPr bwMode="auto">
          <a:xfrm>
            <a:off x="7648441" y="3410173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855" name="Line 11"/>
          <p:cNvSpPr>
            <a:spLocks noChangeShapeType="1"/>
          </p:cNvSpPr>
          <p:nvPr/>
        </p:nvSpPr>
        <p:spPr bwMode="auto">
          <a:xfrm>
            <a:off x="7461088" y="4270521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6" name="Line 12"/>
          <p:cNvSpPr>
            <a:spLocks noChangeShapeType="1"/>
          </p:cNvSpPr>
          <p:nvPr/>
        </p:nvSpPr>
        <p:spPr bwMode="auto">
          <a:xfrm flipH="1">
            <a:off x="7127662" y="3837172"/>
            <a:ext cx="333426" cy="19048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7" name="Line 13"/>
          <p:cNvSpPr>
            <a:spLocks noChangeShapeType="1"/>
          </p:cNvSpPr>
          <p:nvPr/>
        </p:nvSpPr>
        <p:spPr bwMode="auto">
          <a:xfrm flipH="1" flipV="1">
            <a:off x="7137189" y="4037179"/>
            <a:ext cx="314373" cy="2285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8" name="Line 14"/>
          <p:cNvSpPr>
            <a:spLocks noChangeShapeType="1"/>
          </p:cNvSpPr>
          <p:nvPr/>
        </p:nvSpPr>
        <p:spPr bwMode="auto">
          <a:xfrm>
            <a:off x="6546549" y="4022893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59" name="Line 15"/>
          <p:cNvSpPr>
            <a:spLocks noChangeShapeType="1"/>
          </p:cNvSpPr>
          <p:nvPr/>
        </p:nvSpPr>
        <p:spPr bwMode="auto">
          <a:xfrm flipH="1" flipV="1">
            <a:off x="7118136" y="2903805"/>
            <a:ext cx="333426" cy="29524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0" name="Line 16"/>
          <p:cNvSpPr>
            <a:spLocks noChangeShapeType="1"/>
          </p:cNvSpPr>
          <p:nvPr/>
        </p:nvSpPr>
        <p:spPr bwMode="auto">
          <a:xfrm flipH="1">
            <a:off x="7118136" y="2732370"/>
            <a:ext cx="371531" cy="16191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1" name="Line 17"/>
          <p:cNvSpPr>
            <a:spLocks noChangeShapeType="1"/>
          </p:cNvSpPr>
          <p:nvPr/>
        </p:nvSpPr>
        <p:spPr bwMode="auto">
          <a:xfrm>
            <a:off x="6527496" y="2899043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2" name="Rectangle 18"/>
          <p:cNvSpPr>
            <a:spLocks noChangeArrowheads="1"/>
          </p:cNvSpPr>
          <p:nvPr/>
        </p:nvSpPr>
        <p:spPr bwMode="auto">
          <a:xfrm>
            <a:off x="8040568" y="4054640"/>
            <a:ext cx="46212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d</a:t>
            </a:r>
            <a:r>
              <a:rPr lang="en-GB" sz="1600" baseline="-25000">
                <a:latin typeface="Times New Roman" charset="0"/>
              </a:rPr>
              <a:t>5/2</a:t>
            </a:r>
          </a:p>
        </p:txBody>
      </p:sp>
      <p:sp>
        <p:nvSpPr>
          <p:cNvPr id="35863" name="Text Box 19"/>
          <p:cNvSpPr txBox="1">
            <a:spLocks noChangeArrowheads="1"/>
          </p:cNvSpPr>
          <p:nvPr/>
        </p:nvSpPr>
        <p:spPr bwMode="auto">
          <a:xfrm>
            <a:off x="8070780" y="2375215"/>
            <a:ext cx="463620" cy="3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p</a:t>
            </a:r>
            <a:r>
              <a:rPr lang="en-GB" sz="1600" baseline="-25000">
                <a:latin typeface="Times New Roman" charset="0"/>
              </a:rPr>
              <a:t>1/2</a:t>
            </a:r>
          </a:p>
        </p:txBody>
      </p:sp>
      <p:sp>
        <p:nvSpPr>
          <p:cNvPr id="35864" name="Line 20"/>
          <p:cNvSpPr>
            <a:spLocks noChangeShapeType="1"/>
          </p:cNvSpPr>
          <p:nvPr/>
        </p:nvSpPr>
        <p:spPr bwMode="auto">
          <a:xfrm>
            <a:off x="7499194" y="2727609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5" name="Rectangle 21"/>
          <p:cNvSpPr>
            <a:spLocks noChangeArrowheads="1"/>
          </p:cNvSpPr>
          <p:nvPr/>
        </p:nvSpPr>
        <p:spPr bwMode="auto">
          <a:xfrm>
            <a:off x="6151539" y="3864157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1d</a:t>
            </a:r>
          </a:p>
        </p:txBody>
      </p:sp>
      <p:sp>
        <p:nvSpPr>
          <p:cNvPr id="35866" name="Rectangle 22"/>
          <p:cNvSpPr>
            <a:spLocks noChangeArrowheads="1"/>
          </p:cNvSpPr>
          <p:nvPr/>
        </p:nvSpPr>
        <p:spPr bwMode="auto">
          <a:xfrm>
            <a:off x="6183418" y="2721259"/>
            <a:ext cx="364257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1f</a:t>
            </a:r>
          </a:p>
        </p:txBody>
      </p:sp>
      <p:sp>
        <p:nvSpPr>
          <p:cNvPr id="35867" name="Oval 23"/>
          <p:cNvSpPr>
            <a:spLocks noChangeArrowheads="1"/>
          </p:cNvSpPr>
          <p:nvPr/>
        </p:nvSpPr>
        <p:spPr bwMode="auto">
          <a:xfrm>
            <a:off x="7667494" y="2886345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35868" name="Line 24"/>
          <p:cNvSpPr>
            <a:spLocks noChangeShapeType="1"/>
          </p:cNvSpPr>
          <p:nvPr/>
        </p:nvSpPr>
        <p:spPr bwMode="auto">
          <a:xfrm>
            <a:off x="6527496" y="2746657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69" name="Line 25"/>
          <p:cNvSpPr>
            <a:spLocks noChangeShapeType="1"/>
          </p:cNvSpPr>
          <p:nvPr/>
        </p:nvSpPr>
        <p:spPr bwMode="auto">
          <a:xfrm>
            <a:off x="6546549" y="3927652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70" name="Line 26"/>
          <p:cNvSpPr>
            <a:spLocks noChangeShapeType="1"/>
          </p:cNvSpPr>
          <p:nvPr/>
        </p:nvSpPr>
        <p:spPr bwMode="auto">
          <a:xfrm>
            <a:off x="7432508" y="3918128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71" name="Rectangle 27"/>
          <p:cNvSpPr>
            <a:spLocks noChangeArrowheads="1"/>
          </p:cNvSpPr>
          <p:nvPr/>
        </p:nvSpPr>
        <p:spPr bwMode="auto">
          <a:xfrm>
            <a:off x="7951699" y="3741930"/>
            <a:ext cx="492200" cy="3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 s</a:t>
            </a:r>
            <a:r>
              <a:rPr lang="en-GB" sz="1600" baseline="-25000">
                <a:latin typeface="Times New Roman" charset="0"/>
              </a:rPr>
              <a:t>1/2</a:t>
            </a:r>
          </a:p>
        </p:txBody>
      </p:sp>
      <p:sp>
        <p:nvSpPr>
          <p:cNvPr id="35872" name="Rectangle 28"/>
          <p:cNvSpPr>
            <a:spLocks noChangeArrowheads="1"/>
          </p:cNvSpPr>
          <p:nvPr/>
        </p:nvSpPr>
        <p:spPr bwMode="auto">
          <a:xfrm>
            <a:off x="6178789" y="3683198"/>
            <a:ext cx="367164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2s</a:t>
            </a:r>
          </a:p>
        </p:txBody>
      </p:sp>
      <p:sp>
        <p:nvSpPr>
          <p:cNvPr id="35873" name="Rectangle 29"/>
          <p:cNvSpPr>
            <a:spLocks noChangeArrowheads="1"/>
          </p:cNvSpPr>
          <p:nvPr/>
        </p:nvSpPr>
        <p:spPr bwMode="auto">
          <a:xfrm>
            <a:off x="6199171" y="2521252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2p</a:t>
            </a:r>
          </a:p>
        </p:txBody>
      </p:sp>
      <p:sp>
        <p:nvSpPr>
          <p:cNvPr id="35874" name="Line 30"/>
          <p:cNvSpPr>
            <a:spLocks noChangeShapeType="1"/>
          </p:cNvSpPr>
          <p:nvPr/>
        </p:nvSpPr>
        <p:spPr bwMode="auto">
          <a:xfrm flipV="1">
            <a:off x="7118136" y="2656177"/>
            <a:ext cx="381058" cy="76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75" name="Line 31"/>
          <p:cNvSpPr>
            <a:spLocks noChangeShapeType="1"/>
          </p:cNvSpPr>
          <p:nvPr/>
        </p:nvSpPr>
        <p:spPr bwMode="auto">
          <a:xfrm>
            <a:off x="7118136" y="2741894"/>
            <a:ext cx="352479" cy="952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76" name="Line 32"/>
          <p:cNvSpPr>
            <a:spLocks noChangeShapeType="1"/>
          </p:cNvSpPr>
          <p:nvPr/>
        </p:nvSpPr>
        <p:spPr bwMode="auto">
          <a:xfrm>
            <a:off x="7499194" y="2660940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77" name="Line 33"/>
          <p:cNvSpPr>
            <a:spLocks noChangeShapeType="1"/>
          </p:cNvSpPr>
          <p:nvPr/>
        </p:nvSpPr>
        <p:spPr bwMode="auto">
          <a:xfrm>
            <a:off x="7499194" y="2841899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78" name="Text Box 34"/>
          <p:cNvSpPr txBox="1">
            <a:spLocks noChangeArrowheads="1"/>
          </p:cNvSpPr>
          <p:nvPr/>
        </p:nvSpPr>
        <p:spPr bwMode="auto">
          <a:xfrm>
            <a:off x="8051728" y="2708560"/>
            <a:ext cx="463620" cy="3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p</a:t>
            </a:r>
            <a:r>
              <a:rPr lang="en-GB" sz="1600" baseline="-25000">
                <a:latin typeface="Times New Roman" charset="0"/>
              </a:rPr>
              <a:t>3/2</a:t>
            </a:r>
          </a:p>
        </p:txBody>
      </p:sp>
      <p:sp>
        <p:nvSpPr>
          <p:cNvPr id="35879" name="Text Box 35"/>
          <p:cNvSpPr txBox="1">
            <a:spLocks noChangeArrowheads="1"/>
          </p:cNvSpPr>
          <p:nvPr/>
        </p:nvSpPr>
        <p:spPr bwMode="auto">
          <a:xfrm>
            <a:off x="8070780" y="2546650"/>
            <a:ext cx="430277" cy="33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f</a:t>
            </a:r>
            <a:r>
              <a:rPr lang="en-GB" sz="1600" baseline="-25000">
                <a:latin typeface="Times New Roman" charset="0"/>
              </a:rPr>
              <a:t>5/2</a:t>
            </a:r>
          </a:p>
        </p:txBody>
      </p:sp>
      <p:sp>
        <p:nvSpPr>
          <p:cNvPr id="35880" name="Rectangle 36"/>
          <p:cNvSpPr>
            <a:spLocks noChangeArrowheads="1"/>
          </p:cNvSpPr>
          <p:nvPr/>
        </p:nvSpPr>
        <p:spPr bwMode="auto">
          <a:xfrm>
            <a:off x="7628138" y="2835549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Times New Roman" charset="0"/>
              </a:rPr>
              <a:t>28</a:t>
            </a:r>
          </a:p>
        </p:txBody>
      </p:sp>
      <p:sp>
        <p:nvSpPr>
          <p:cNvPr id="35881" name="Text Box 37"/>
          <p:cNvSpPr txBox="1">
            <a:spLocks noChangeArrowheads="1"/>
          </p:cNvSpPr>
          <p:nvPr/>
        </p:nvSpPr>
        <p:spPr bwMode="auto">
          <a:xfrm>
            <a:off x="7610754" y="5621362"/>
            <a:ext cx="475483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L.S</a:t>
            </a:r>
          </a:p>
        </p:txBody>
      </p:sp>
      <p:sp>
        <p:nvSpPr>
          <p:cNvPr id="35882" name="Line 38"/>
          <p:cNvSpPr>
            <a:spLocks noChangeShapeType="1"/>
          </p:cNvSpPr>
          <p:nvPr/>
        </p:nvSpPr>
        <p:spPr bwMode="auto">
          <a:xfrm flipV="1">
            <a:off x="7527773" y="5684857"/>
            <a:ext cx="2095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83" name="Line 39"/>
          <p:cNvSpPr>
            <a:spLocks noChangeShapeType="1"/>
          </p:cNvSpPr>
          <p:nvPr/>
        </p:nvSpPr>
        <p:spPr bwMode="auto">
          <a:xfrm flipV="1">
            <a:off x="7851672" y="5684857"/>
            <a:ext cx="2095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84" name="Text Box 40"/>
          <p:cNvSpPr txBox="1">
            <a:spLocks noChangeArrowheads="1"/>
          </p:cNvSpPr>
          <p:nvPr/>
        </p:nvSpPr>
        <p:spPr bwMode="auto">
          <a:xfrm>
            <a:off x="6653265" y="3203816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20</a:t>
            </a:r>
          </a:p>
        </p:txBody>
      </p:sp>
      <p:sp>
        <p:nvSpPr>
          <p:cNvPr id="35885" name="Oval 41"/>
          <p:cNvSpPr>
            <a:spLocks noChangeArrowheads="1"/>
          </p:cNvSpPr>
          <p:nvPr/>
        </p:nvSpPr>
        <p:spPr bwMode="auto">
          <a:xfrm>
            <a:off x="6695796" y="3257786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886" name="Text Box 42"/>
          <p:cNvSpPr txBox="1">
            <a:spLocks noChangeArrowheads="1"/>
          </p:cNvSpPr>
          <p:nvPr/>
        </p:nvSpPr>
        <p:spPr bwMode="auto">
          <a:xfrm>
            <a:off x="7605910" y="2327594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40</a:t>
            </a:r>
          </a:p>
        </p:txBody>
      </p:sp>
      <p:sp>
        <p:nvSpPr>
          <p:cNvPr id="35887" name="Oval 43"/>
          <p:cNvSpPr>
            <a:spLocks noChangeArrowheads="1"/>
          </p:cNvSpPr>
          <p:nvPr/>
        </p:nvSpPr>
        <p:spPr bwMode="auto">
          <a:xfrm>
            <a:off x="7657968" y="2372040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888" name="Line 44"/>
          <p:cNvSpPr>
            <a:spLocks noChangeShapeType="1"/>
          </p:cNvSpPr>
          <p:nvPr/>
        </p:nvSpPr>
        <p:spPr bwMode="auto">
          <a:xfrm>
            <a:off x="5298584" y="3889555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89" name="Line 45"/>
          <p:cNvSpPr>
            <a:spLocks noChangeShapeType="1"/>
          </p:cNvSpPr>
          <p:nvPr/>
        </p:nvSpPr>
        <p:spPr bwMode="auto">
          <a:xfrm flipH="1" flipV="1">
            <a:off x="5946382" y="3903841"/>
            <a:ext cx="266741" cy="1238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90" name="Line 46"/>
          <p:cNvSpPr>
            <a:spLocks noChangeShapeType="1"/>
          </p:cNvSpPr>
          <p:nvPr/>
        </p:nvSpPr>
        <p:spPr bwMode="auto">
          <a:xfrm flipH="1" flipV="1">
            <a:off x="5936856" y="3884792"/>
            <a:ext cx="295320" cy="952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91" name="Line 47"/>
          <p:cNvSpPr>
            <a:spLocks noChangeShapeType="1"/>
          </p:cNvSpPr>
          <p:nvPr/>
        </p:nvSpPr>
        <p:spPr bwMode="auto">
          <a:xfrm>
            <a:off x="5365269" y="2660940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92" name="Line 48"/>
          <p:cNvSpPr>
            <a:spLocks noChangeShapeType="1"/>
          </p:cNvSpPr>
          <p:nvPr/>
        </p:nvSpPr>
        <p:spPr bwMode="auto">
          <a:xfrm flipH="1" flipV="1">
            <a:off x="5955909" y="2665701"/>
            <a:ext cx="295320" cy="21905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93" name="Line 49"/>
          <p:cNvSpPr>
            <a:spLocks noChangeShapeType="1"/>
          </p:cNvSpPr>
          <p:nvPr/>
        </p:nvSpPr>
        <p:spPr bwMode="auto">
          <a:xfrm flipH="1" flipV="1">
            <a:off x="5984488" y="2675225"/>
            <a:ext cx="314373" cy="6666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894" name="Rectangle 50"/>
          <p:cNvSpPr>
            <a:spLocks noChangeArrowheads="1"/>
          </p:cNvSpPr>
          <p:nvPr/>
        </p:nvSpPr>
        <p:spPr bwMode="auto">
          <a:xfrm>
            <a:off x="5399153" y="5627712"/>
            <a:ext cx="532398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H.O</a:t>
            </a:r>
          </a:p>
        </p:txBody>
      </p:sp>
      <p:sp>
        <p:nvSpPr>
          <p:cNvPr id="35895" name="Rectangle 51"/>
          <p:cNvSpPr>
            <a:spLocks noChangeArrowheads="1"/>
          </p:cNvSpPr>
          <p:nvPr/>
        </p:nvSpPr>
        <p:spPr bwMode="auto">
          <a:xfrm>
            <a:off x="6685191" y="5618188"/>
            <a:ext cx="378453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L</a:t>
            </a:r>
            <a:r>
              <a:rPr lang="en-GB" sz="1600" baseline="30000">
                <a:latin typeface="Times New Roman" charset="0"/>
              </a:rPr>
              <a:t>2</a:t>
            </a:r>
          </a:p>
        </p:txBody>
      </p:sp>
      <p:sp>
        <p:nvSpPr>
          <p:cNvPr id="35896" name="Text Box 52"/>
          <p:cNvSpPr txBox="1">
            <a:spLocks noChangeArrowheads="1"/>
          </p:cNvSpPr>
          <p:nvPr/>
        </p:nvSpPr>
        <p:spPr bwMode="auto">
          <a:xfrm>
            <a:off x="5331781" y="3580020"/>
            <a:ext cx="55123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N=2</a:t>
            </a:r>
          </a:p>
        </p:txBody>
      </p:sp>
      <p:sp>
        <p:nvSpPr>
          <p:cNvPr id="35897" name="Text Box 53"/>
          <p:cNvSpPr txBox="1">
            <a:spLocks noChangeArrowheads="1"/>
          </p:cNvSpPr>
          <p:nvPr/>
        </p:nvSpPr>
        <p:spPr bwMode="auto">
          <a:xfrm>
            <a:off x="5398466" y="2313308"/>
            <a:ext cx="55123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N=3</a:t>
            </a:r>
          </a:p>
        </p:txBody>
      </p:sp>
      <p:sp>
        <p:nvSpPr>
          <p:cNvPr id="35898" name="Rectangle 54"/>
          <p:cNvSpPr>
            <a:spLocks noChangeArrowheads="1"/>
          </p:cNvSpPr>
          <p:nvPr/>
        </p:nvSpPr>
        <p:spPr bwMode="auto">
          <a:xfrm>
            <a:off x="6237277" y="1892658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1g</a:t>
            </a:r>
          </a:p>
        </p:txBody>
      </p:sp>
      <p:sp>
        <p:nvSpPr>
          <p:cNvPr id="35899" name="Line 55"/>
          <p:cNvSpPr>
            <a:spLocks noChangeShapeType="1"/>
          </p:cNvSpPr>
          <p:nvPr/>
        </p:nvSpPr>
        <p:spPr bwMode="auto">
          <a:xfrm>
            <a:off x="5346216" y="1660904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00" name="Line 56"/>
          <p:cNvSpPr>
            <a:spLocks noChangeShapeType="1"/>
          </p:cNvSpPr>
          <p:nvPr/>
        </p:nvSpPr>
        <p:spPr bwMode="auto">
          <a:xfrm flipH="1" flipV="1">
            <a:off x="5936856" y="1665666"/>
            <a:ext cx="381058" cy="37144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01" name="Line 57"/>
          <p:cNvSpPr>
            <a:spLocks noChangeShapeType="1"/>
          </p:cNvSpPr>
          <p:nvPr/>
        </p:nvSpPr>
        <p:spPr bwMode="auto">
          <a:xfrm flipH="1" flipV="1">
            <a:off x="5965435" y="1675190"/>
            <a:ext cx="342952" cy="15238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02" name="Text Box 58"/>
          <p:cNvSpPr txBox="1">
            <a:spLocks noChangeArrowheads="1"/>
          </p:cNvSpPr>
          <p:nvPr/>
        </p:nvSpPr>
        <p:spPr bwMode="auto">
          <a:xfrm>
            <a:off x="5379413" y="1313272"/>
            <a:ext cx="55123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N=4</a:t>
            </a:r>
          </a:p>
        </p:txBody>
      </p:sp>
      <p:sp>
        <p:nvSpPr>
          <p:cNvPr id="35903" name="Rectangle 59"/>
          <p:cNvSpPr>
            <a:spLocks noChangeArrowheads="1"/>
          </p:cNvSpPr>
          <p:nvPr/>
        </p:nvSpPr>
        <p:spPr bwMode="auto">
          <a:xfrm>
            <a:off x="6208697" y="1625982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2d</a:t>
            </a:r>
          </a:p>
        </p:txBody>
      </p:sp>
      <p:sp>
        <p:nvSpPr>
          <p:cNvPr id="35904" name="Text Box 60"/>
          <p:cNvSpPr txBox="1">
            <a:spLocks noChangeArrowheads="1"/>
          </p:cNvSpPr>
          <p:nvPr/>
        </p:nvSpPr>
        <p:spPr bwMode="auto">
          <a:xfrm>
            <a:off x="5443406" y="1889484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40</a:t>
            </a:r>
          </a:p>
        </p:txBody>
      </p:sp>
      <p:sp>
        <p:nvSpPr>
          <p:cNvPr id="35905" name="Oval 61"/>
          <p:cNvSpPr>
            <a:spLocks noChangeArrowheads="1"/>
          </p:cNvSpPr>
          <p:nvPr/>
        </p:nvSpPr>
        <p:spPr bwMode="auto">
          <a:xfrm>
            <a:off x="5485937" y="1943454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906" name="Text Box 62"/>
          <p:cNvSpPr txBox="1">
            <a:spLocks noChangeArrowheads="1"/>
          </p:cNvSpPr>
          <p:nvPr/>
        </p:nvSpPr>
        <p:spPr bwMode="auto">
          <a:xfrm>
            <a:off x="5491038" y="3003809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20</a:t>
            </a:r>
          </a:p>
        </p:txBody>
      </p:sp>
      <p:sp>
        <p:nvSpPr>
          <p:cNvPr id="35907" name="Oval 63"/>
          <p:cNvSpPr>
            <a:spLocks noChangeArrowheads="1"/>
          </p:cNvSpPr>
          <p:nvPr/>
        </p:nvSpPr>
        <p:spPr bwMode="auto">
          <a:xfrm>
            <a:off x="5533570" y="3057779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908" name="Line 64"/>
          <p:cNvSpPr>
            <a:spLocks noChangeShapeType="1"/>
          </p:cNvSpPr>
          <p:nvPr/>
        </p:nvSpPr>
        <p:spPr bwMode="auto">
          <a:xfrm>
            <a:off x="6556075" y="2070442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09" name="Line 65"/>
          <p:cNvSpPr>
            <a:spLocks noChangeShapeType="1"/>
          </p:cNvSpPr>
          <p:nvPr/>
        </p:nvSpPr>
        <p:spPr bwMode="auto">
          <a:xfrm flipH="1" flipV="1">
            <a:off x="7118136" y="2056156"/>
            <a:ext cx="333426" cy="29524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10" name="Line 66"/>
          <p:cNvSpPr>
            <a:spLocks noChangeShapeType="1"/>
          </p:cNvSpPr>
          <p:nvPr/>
        </p:nvSpPr>
        <p:spPr bwMode="auto">
          <a:xfrm flipH="1">
            <a:off x="7127662" y="1856149"/>
            <a:ext cx="333426" cy="20000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11" name="Line 67"/>
          <p:cNvSpPr>
            <a:spLocks noChangeShapeType="1"/>
          </p:cNvSpPr>
          <p:nvPr/>
        </p:nvSpPr>
        <p:spPr bwMode="auto">
          <a:xfrm>
            <a:off x="7461088" y="2356167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12" name="Line 68"/>
          <p:cNvSpPr>
            <a:spLocks noChangeShapeType="1"/>
          </p:cNvSpPr>
          <p:nvPr/>
        </p:nvSpPr>
        <p:spPr bwMode="auto">
          <a:xfrm>
            <a:off x="7461088" y="1860911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13" name="Text Box 69"/>
          <p:cNvSpPr txBox="1">
            <a:spLocks noChangeArrowheads="1"/>
          </p:cNvSpPr>
          <p:nvPr/>
        </p:nvSpPr>
        <p:spPr bwMode="auto">
          <a:xfrm>
            <a:off x="6148646" y="5621362"/>
            <a:ext cx="30042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+</a:t>
            </a:r>
          </a:p>
        </p:txBody>
      </p:sp>
      <p:sp>
        <p:nvSpPr>
          <p:cNvPr id="35914" name="Rectangle 70"/>
          <p:cNvSpPr>
            <a:spLocks noChangeArrowheads="1"/>
          </p:cNvSpPr>
          <p:nvPr/>
        </p:nvSpPr>
        <p:spPr bwMode="auto">
          <a:xfrm>
            <a:off x="7167976" y="5646760"/>
            <a:ext cx="30042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+</a:t>
            </a:r>
          </a:p>
        </p:txBody>
      </p:sp>
      <p:sp>
        <p:nvSpPr>
          <p:cNvPr id="35915" name="Text Box 71"/>
          <p:cNvSpPr txBox="1">
            <a:spLocks noChangeArrowheads="1"/>
          </p:cNvSpPr>
          <p:nvPr/>
        </p:nvSpPr>
        <p:spPr bwMode="auto">
          <a:xfrm>
            <a:off x="8067560" y="1637093"/>
            <a:ext cx="46212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d</a:t>
            </a:r>
            <a:r>
              <a:rPr lang="en-GB" sz="1600" baseline="-25000">
                <a:latin typeface="Times New Roman" charset="0"/>
              </a:rPr>
              <a:t>5/2</a:t>
            </a:r>
          </a:p>
        </p:txBody>
      </p:sp>
      <p:sp>
        <p:nvSpPr>
          <p:cNvPr id="35919" name="Rectangle 77"/>
          <p:cNvSpPr>
            <a:spLocks noChangeArrowheads="1"/>
          </p:cNvSpPr>
          <p:nvPr/>
        </p:nvSpPr>
        <p:spPr bwMode="auto">
          <a:xfrm>
            <a:off x="6157890" y="4813398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1p</a:t>
            </a:r>
          </a:p>
        </p:txBody>
      </p:sp>
      <p:sp>
        <p:nvSpPr>
          <p:cNvPr id="35920" name="Line 78"/>
          <p:cNvSpPr>
            <a:spLocks noChangeShapeType="1"/>
          </p:cNvSpPr>
          <p:nvPr/>
        </p:nvSpPr>
        <p:spPr bwMode="auto">
          <a:xfrm>
            <a:off x="5304935" y="4838795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1" name="Line 79"/>
          <p:cNvSpPr>
            <a:spLocks noChangeShapeType="1"/>
          </p:cNvSpPr>
          <p:nvPr/>
        </p:nvSpPr>
        <p:spPr bwMode="auto">
          <a:xfrm flipH="1" flipV="1">
            <a:off x="5952733" y="4853081"/>
            <a:ext cx="266741" cy="123814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2" name="Text Box 80"/>
          <p:cNvSpPr txBox="1">
            <a:spLocks noChangeArrowheads="1"/>
          </p:cNvSpPr>
          <p:nvPr/>
        </p:nvSpPr>
        <p:spPr bwMode="auto">
          <a:xfrm>
            <a:off x="5338132" y="4529260"/>
            <a:ext cx="551236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N=1</a:t>
            </a:r>
          </a:p>
        </p:txBody>
      </p:sp>
      <p:sp>
        <p:nvSpPr>
          <p:cNvPr id="35923" name="Line 81"/>
          <p:cNvSpPr>
            <a:spLocks noChangeShapeType="1"/>
          </p:cNvSpPr>
          <p:nvPr/>
        </p:nvSpPr>
        <p:spPr bwMode="auto">
          <a:xfrm>
            <a:off x="7419806" y="4934037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4" name="Line 82"/>
          <p:cNvSpPr>
            <a:spLocks noChangeShapeType="1"/>
          </p:cNvSpPr>
          <p:nvPr/>
        </p:nvSpPr>
        <p:spPr bwMode="auto">
          <a:xfrm>
            <a:off x="7448386" y="5305479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5" name="Line 83"/>
          <p:cNvSpPr>
            <a:spLocks noChangeShapeType="1"/>
          </p:cNvSpPr>
          <p:nvPr/>
        </p:nvSpPr>
        <p:spPr bwMode="auto">
          <a:xfrm flipH="1">
            <a:off x="7114960" y="4938798"/>
            <a:ext cx="285793" cy="10476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6" name="Line 84"/>
          <p:cNvSpPr>
            <a:spLocks noChangeShapeType="1"/>
          </p:cNvSpPr>
          <p:nvPr/>
        </p:nvSpPr>
        <p:spPr bwMode="auto">
          <a:xfrm flipH="1" flipV="1">
            <a:off x="7124487" y="5053088"/>
            <a:ext cx="314373" cy="2285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7" name="Line 85"/>
          <p:cNvSpPr>
            <a:spLocks noChangeShapeType="1"/>
          </p:cNvSpPr>
          <p:nvPr/>
        </p:nvSpPr>
        <p:spPr bwMode="auto">
          <a:xfrm>
            <a:off x="6505267" y="5038802"/>
            <a:ext cx="5890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5928" name="Rectangle 86"/>
          <p:cNvSpPr>
            <a:spLocks noChangeArrowheads="1"/>
          </p:cNvSpPr>
          <p:nvPr/>
        </p:nvSpPr>
        <p:spPr bwMode="auto">
          <a:xfrm>
            <a:off x="7999287" y="5099122"/>
            <a:ext cx="46212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p</a:t>
            </a:r>
            <a:r>
              <a:rPr lang="en-GB" sz="1600" baseline="-25000">
                <a:latin typeface="Times New Roman" charset="0"/>
              </a:rPr>
              <a:t>3/2</a:t>
            </a:r>
          </a:p>
        </p:txBody>
      </p:sp>
      <p:sp>
        <p:nvSpPr>
          <p:cNvPr id="35929" name="Rectangle 87"/>
          <p:cNvSpPr>
            <a:spLocks noChangeArrowheads="1"/>
          </p:cNvSpPr>
          <p:nvPr/>
        </p:nvSpPr>
        <p:spPr bwMode="auto">
          <a:xfrm>
            <a:off x="7986585" y="4638788"/>
            <a:ext cx="46212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>
                <a:latin typeface="Times New Roman" charset="0"/>
              </a:rPr>
              <a:t>p</a:t>
            </a:r>
            <a:r>
              <a:rPr lang="en-GB" sz="1600" baseline="-25000">
                <a:latin typeface="Times New Roman" charset="0"/>
              </a:rPr>
              <a:t>1/2</a:t>
            </a:r>
          </a:p>
        </p:txBody>
      </p:sp>
      <p:sp>
        <p:nvSpPr>
          <p:cNvPr id="35930" name="Text Box 88"/>
          <p:cNvSpPr txBox="1">
            <a:spLocks noChangeArrowheads="1"/>
          </p:cNvSpPr>
          <p:nvPr/>
        </p:nvSpPr>
        <p:spPr bwMode="auto">
          <a:xfrm>
            <a:off x="5484935" y="4114960"/>
            <a:ext cx="338605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 8</a:t>
            </a:r>
          </a:p>
        </p:txBody>
      </p:sp>
      <p:sp>
        <p:nvSpPr>
          <p:cNvPr id="35931" name="Oval 89"/>
          <p:cNvSpPr>
            <a:spLocks noChangeArrowheads="1"/>
          </p:cNvSpPr>
          <p:nvPr/>
        </p:nvSpPr>
        <p:spPr bwMode="auto">
          <a:xfrm>
            <a:off x="5530394" y="4168930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932" name="Text Box 90"/>
          <p:cNvSpPr txBox="1">
            <a:spLocks noChangeArrowheads="1"/>
          </p:cNvSpPr>
          <p:nvPr/>
        </p:nvSpPr>
        <p:spPr bwMode="auto">
          <a:xfrm>
            <a:off x="7577578" y="4407034"/>
            <a:ext cx="338605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>
                <a:latin typeface="Times New Roman" charset="0"/>
              </a:rPr>
              <a:t> 8</a:t>
            </a:r>
          </a:p>
        </p:txBody>
      </p:sp>
      <p:sp>
        <p:nvSpPr>
          <p:cNvPr id="35933" name="Oval 91"/>
          <p:cNvSpPr>
            <a:spLocks noChangeArrowheads="1"/>
          </p:cNvSpPr>
          <p:nvPr/>
        </p:nvSpPr>
        <p:spPr bwMode="auto">
          <a:xfrm>
            <a:off x="7623037" y="4461004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939" name="Text Box 110"/>
          <p:cNvSpPr txBox="1">
            <a:spLocks noChangeArrowheads="1"/>
          </p:cNvSpPr>
          <p:nvPr/>
        </p:nvSpPr>
        <p:spPr bwMode="auto">
          <a:xfrm>
            <a:off x="7618612" y="1895833"/>
            <a:ext cx="389909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 b="1">
                <a:solidFill>
                  <a:schemeClr val="tx2"/>
                </a:solidFill>
                <a:latin typeface="Times New Roman" charset="0"/>
              </a:rPr>
              <a:t>50</a:t>
            </a:r>
          </a:p>
        </p:txBody>
      </p:sp>
      <p:sp>
        <p:nvSpPr>
          <p:cNvPr id="35940" name="Oval 111"/>
          <p:cNvSpPr>
            <a:spLocks noChangeArrowheads="1"/>
          </p:cNvSpPr>
          <p:nvPr/>
        </p:nvSpPr>
        <p:spPr bwMode="auto">
          <a:xfrm>
            <a:off x="7670670" y="1940279"/>
            <a:ext cx="288969" cy="2777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35941" name="Text Box 115"/>
          <p:cNvSpPr txBox="1">
            <a:spLocks noChangeArrowheads="1"/>
          </p:cNvSpPr>
          <p:nvPr/>
        </p:nvSpPr>
        <p:spPr bwMode="auto">
          <a:xfrm>
            <a:off x="8029454" y="2132349"/>
            <a:ext cx="462122" cy="3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1600">
                <a:latin typeface="Times New Roman" charset="0"/>
              </a:rPr>
              <a:t>g</a:t>
            </a:r>
            <a:r>
              <a:rPr lang="en-GB" sz="1600" baseline="-25000">
                <a:latin typeface="Times New Roman" charset="0"/>
              </a:rPr>
              <a:t>9/2</a:t>
            </a:r>
          </a:p>
        </p:txBody>
      </p:sp>
      <p:sp>
        <p:nvSpPr>
          <p:cNvPr id="105" name="Titolo 1"/>
          <p:cNvSpPr txBox="1">
            <a:spLocks/>
          </p:cNvSpPr>
          <p:nvPr/>
        </p:nvSpPr>
        <p:spPr>
          <a:xfrm>
            <a:off x="575556" y="645220"/>
            <a:ext cx="8100900" cy="6595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3600" dirty="0"/>
              <a:t>The “spin-</a:t>
            </a:r>
            <a:r>
              <a:rPr lang="it-IT" sz="3600" dirty="0" err="1"/>
              <a:t>orbit</a:t>
            </a:r>
            <a:r>
              <a:rPr lang="it-IT" sz="3600" dirty="0"/>
              <a:t>” </a:t>
            </a:r>
            <a:r>
              <a:rPr lang="it-IT" sz="3600" dirty="0" err="1"/>
              <a:t>magic</a:t>
            </a:r>
            <a:r>
              <a:rPr lang="it-IT" sz="3600" dirty="0"/>
              <a:t> </a:t>
            </a:r>
            <a:r>
              <a:rPr lang="it-IT" sz="3600" dirty="0" err="1"/>
              <a:t>numbers</a:t>
            </a:r>
            <a:endParaRPr lang="it-IT" sz="3600" dirty="0"/>
          </a:p>
        </p:txBody>
      </p:sp>
      <p:sp>
        <p:nvSpPr>
          <p:cNvPr id="10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290820" name="Picture 4" descr="http://www.nobelprize.org/nobel_prizes/physics/laureates/1963/m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771" y="5661248"/>
            <a:ext cx="582253" cy="81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2" name="Picture 6" descr="J. Hans D. Jens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793" y="5661248"/>
            <a:ext cx="582253" cy="81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7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grpSp>
        <p:nvGrpSpPr>
          <p:cNvPr id="4" name="Group 3"/>
          <p:cNvGrpSpPr/>
          <p:nvPr/>
        </p:nvGrpSpPr>
        <p:grpSpPr>
          <a:xfrm>
            <a:off x="3804354" y="1736813"/>
            <a:ext cx="4872102" cy="4356484"/>
            <a:chOff x="2447764" y="1916832"/>
            <a:chExt cx="5112568" cy="4576427"/>
          </a:xfrm>
        </p:grpSpPr>
        <p:pic>
          <p:nvPicPr>
            <p:cNvPr id="2918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633" y="2456892"/>
              <a:ext cx="4249699" cy="4036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447764" y="1916832"/>
              <a:ext cx="3708412" cy="2052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336196" y="5625244"/>
            <a:ext cx="2340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H. </a:t>
            </a:r>
            <a:r>
              <a:rPr lang="en-US" sz="1200" dirty="0" err="1" smtClean="0"/>
              <a:t>Grawe</a:t>
            </a:r>
            <a:r>
              <a:rPr lang="en-US" sz="1200" dirty="0" smtClean="0"/>
              <a:t>, EPJ A 25 (2005) </a:t>
            </a:r>
            <a:r>
              <a:rPr lang="en-US" sz="1200" dirty="0"/>
              <a:t>357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575556" y="645220"/>
            <a:ext cx="8100900" cy="65954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3600" dirty="0" smtClean="0"/>
              <a:t>Shell </a:t>
            </a:r>
            <a:r>
              <a:rPr lang="it-IT" sz="3600" dirty="0" err="1" smtClean="0"/>
              <a:t>evolution</a:t>
            </a:r>
            <a:endParaRPr lang="it-IT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520788"/>
            <a:ext cx="76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Disappearance / appearance </a:t>
            </a:r>
            <a:br>
              <a:rPr lang="en-US" dirty="0" smtClean="0"/>
            </a:br>
            <a:r>
              <a:rPr lang="en-US" dirty="0" smtClean="0"/>
              <a:t>of magic numbers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2312876"/>
            <a:ext cx="76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P-N attraction between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spin-flip partner orbits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348372" cy="13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6093296"/>
            <a:ext cx="73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T. </a:t>
            </a:r>
            <a:r>
              <a:rPr lang="en-US" sz="1200" dirty="0" err="1" smtClean="0"/>
              <a:t>Otsuka</a:t>
            </a:r>
            <a:r>
              <a:rPr lang="en-US" sz="1200" dirty="0" smtClean="0"/>
              <a:t> et al. EPJ A 20 (2003) 69-73, PRL </a:t>
            </a:r>
            <a:r>
              <a:rPr lang="en-US" sz="1200" dirty="0"/>
              <a:t>95, 232502 (2005</a:t>
            </a:r>
            <a:r>
              <a:rPr lang="en-US" sz="1200" dirty="0" smtClean="0"/>
              <a:t>), </a:t>
            </a:r>
            <a:br>
              <a:rPr lang="en-US" sz="1200" dirty="0" smtClean="0"/>
            </a:br>
            <a:r>
              <a:rPr lang="en-US" sz="1200" dirty="0" err="1" smtClean="0"/>
              <a:t>J.D.Holt</a:t>
            </a:r>
            <a:r>
              <a:rPr lang="en-US" sz="1200" dirty="0" smtClean="0"/>
              <a:t>  et </a:t>
            </a:r>
            <a:r>
              <a:rPr lang="en-US" sz="1200" dirty="0"/>
              <a:t>al 2012 J. Phys. G: </a:t>
            </a:r>
            <a:r>
              <a:rPr lang="en-US" sz="1200" dirty="0" err="1"/>
              <a:t>Nucl</a:t>
            </a:r>
            <a:r>
              <a:rPr lang="en-US" sz="1200" dirty="0"/>
              <a:t>. Part. Phys. 39 085111</a:t>
            </a:r>
            <a:endParaRPr lang="it-IT" sz="1200" dirty="0"/>
          </a:p>
          <a:p>
            <a:r>
              <a:rPr lang="en-US" sz="1200" dirty="0" smtClean="0"/>
              <a:t>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7864" y="2960948"/>
            <a:ext cx="2232248" cy="115972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55576" y="3176972"/>
            <a:ext cx="76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Monopole part of 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tensor term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4053262"/>
            <a:ext cx="7668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Monopole part of the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three-body force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5" name="グループ化 66"/>
          <p:cNvGrpSpPr>
            <a:grpSpLocks/>
          </p:cNvGrpSpPr>
          <p:nvPr/>
        </p:nvGrpSpPr>
        <p:grpSpPr bwMode="auto">
          <a:xfrm>
            <a:off x="2699792" y="4473116"/>
            <a:ext cx="1601038" cy="1717675"/>
            <a:chOff x="6057900" y="1765300"/>
            <a:chExt cx="2954338" cy="4838700"/>
          </a:xfrm>
        </p:grpSpPr>
        <p:sp>
          <p:nvSpPr>
            <p:cNvPr id="16" name="正方形/長方形 51"/>
            <p:cNvSpPr/>
            <p:nvPr/>
          </p:nvSpPr>
          <p:spPr>
            <a:xfrm>
              <a:off x="6057900" y="2412241"/>
              <a:ext cx="2400400" cy="36331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</a:endParaRPr>
            </a:p>
          </p:txBody>
        </p:sp>
        <p:grpSp>
          <p:nvGrpSpPr>
            <p:cNvPr id="17" name="グループ化 82"/>
            <p:cNvGrpSpPr>
              <a:grpSpLocks/>
            </p:cNvGrpSpPr>
            <p:nvPr/>
          </p:nvGrpSpPr>
          <p:grpSpPr bwMode="auto">
            <a:xfrm flipV="1">
              <a:off x="7175500" y="2565400"/>
              <a:ext cx="317500" cy="279400"/>
              <a:chOff x="6273800" y="2044700"/>
              <a:chExt cx="317500" cy="203200"/>
            </a:xfrm>
          </p:grpSpPr>
          <p:cxnSp>
            <p:nvCxnSpPr>
              <p:cNvPr id="39" name="直線コネクタ 83"/>
              <p:cNvCxnSpPr/>
              <p:nvPr/>
            </p:nvCxnSpPr>
            <p:spPr>
              <a:xfrm rot="16200000" flipH="1">
                <a:off x="6266640" y="2075834"/>
                <a:ext cx="177745" cy="165116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84"/>
              <p:cNvCxnSpPr/>
              <p:nvPr/>
            </p:nvCxnSpPr>
            <p:spPr>
              <a:xfrm rot="5400000" flipH="1" flipV="1">
                <a:off x="6419329" y="2050443"/>
                <a:ext cx="177744" cy="165116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6178550" y="2814638"/>
              <a:ext cx="425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7972425" y="5189538"/>
              <a:ext cx="425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>
                  <a:solidFill>
                    <a:schemeClr val="hlink"/>
                  </a:solidFill>
                </a:rPr>
                <a:t>m</a:t>
              </a:r>
            </a:p>
          </p:txBody>
        </p:sp>
        <p:sp>
          <p:nvSpPr>
            <p:cNvPr id="20" name="テキスト ボックス 30"/>
            <p:cNvSpPr txBox="1">
              <a:spLocks noChangeArrowheads="1"/>
            </p:cNvSpPr>
            <p:nvPr/>
          </p:nvSpPr>
          <p:spPr bwMode="auto">
            <a:xfrm>
              <a:off x="6145213" y="5143500"/>
              <a:ext cx="484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>
                  <a:solidFill>
                    <a:srgbClr val="FF0066"/>
                  </a:solidFill>
                </a:rPr>
                <a:t>m’</a:t>
              </a:r>
              <a:endParaRPr lang="ja-JP" altLang="en-US">
                <a:solidFill>
                  <a:srgbClr val="FF0066"/>
                </a:solidFill>
              </a:endParaRPr>
            </a:p>
          </p:txBody>
        </p:sp>
        <p:sp>
          <p:nvSpPr>
            <p:cNvPr id="21" name="テキスト ボックス 31"/>
            <p:cNvSpPr txBox="1">
              <a:spLocks noChangeArrowheads="1"/>
            </p:cNvSpPr>
            <p:nvPr/>
          </p:nvSpPr>
          <p:spPr bwMode="auto">
            <a:xfrm>
              <a:off x="7962900" y="2819400"/>
              <a:ext cx="484188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>
                  <a:solidFill>
                    <a:srgbClr val="FF0066"/>
                  </a:solidFill>
                </a:rPr>
                <a:t>m’</a:t>
              </a:r>
              <a:endParaRPr lang="ja-JP" altLang="en-US">
                <a:solidFill>
                  <a:srgbClr val="FF0066"/>
                </a:solidFill>
              </a:endParaRPr>
            </a:p>
          </p:txBody>
        </p:sp>
        <p:cxnSp>
          <p:nvCxnSpPr>
            <p:cNvPr id="22" name="直線コネクタ 75"/>
            <p:cNvCxnSpPr/>
            <p:nvPr/>
          </p:nvCxnSpPr>
          <p:spPr>
            <a:xfrm rot="5400000">
              <a:off x="7026814" y="4106500"/>
              <a:ext cx="3622864" cy="24856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7388910" y="3908389"/>
              <a:ext cx="408890" cy="523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 eaLnBrk="0" hangingPunct="0"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rgbClr val="0033CC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b="1">
                  <a:solidFill>
                    <a:srgbClr val="0099CC"/>
                  </a:solidFill>
                  <a:latin typeface="Symbol" pitchFamily="18" charset="2"/>
                </a:rPr>
                <a:t>D</a:t>
              </a: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7896077" y="2959111"/>
              <a:ext cx="1606" cy="2578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7289800" y="4780259"/>
              <a:ext cx="622300" cy="457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6667500" y="3530592"/>
              <a:ext cx="647701" cy="457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6672584" y="2908300"/>
              <a:ext cx="1606" cy="25780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cxnSp>
          <p:nvCxnSpPr>
            <p:cNvPr id="28" name="直線コネクタ 93"/>
            <p:cNvCxnSpPr>
              <a:stCxn id="26" idx="1"/>
            </p:cNvCxnSpPr>
            <p:nvPr/>
          </p:nvCxnSpPr>
          <p:spPr>
            <a:xfrm rot="5400000" flipH="1" flipV="1">
              <a:off x="6707049" y="2956438"/>
              <a:ext cx="1228159" cy="12429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円弧 95"/>
            <p:cNvSpPr/>
            <p:nvPr/>
          </p:nvSpPr>
          <p:spPr>
            <a:xfrm>
              <a:off x="7327343" y="1765300"/>
              <a:ext cx="1537534" cy="1295934"/>
            </a:xfrm>
            <a:prstGeom prst="arc">
              <a:avLst>
                <a:gd name="adj1" fmla="val 11014583"/>
                <a:gd name="adj2" fmla="val 21365956"/>
              </a:avLst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30" name="直線コネクタ 99"/>
            <p:cNvCxnSpPr/>
            <p:nvPr/>
          </p:nvCxnSpPr>
          <p:spPr>
            <a:xfrm rot="5400000" flipH="1" flipV="1">
              <a:off x="6683220" y="5343955"/>
              <a:ext cx="1226105" cy="12429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円弧 102"/>
            <p:cNvSpPr/>
            <p:nvPr/>
          </p:nvSpPr>
          <p:spPr>
            <a:xfrm flipV="1">
              <a:off x="7290058" y="5168410"/>
              <a:ext cx="1535759" cy="1435590"/>
            </a:xfrm>
            <a:prstGeom prst="arc">
              <a:avLst>
                <a:gd name="adj1" fmla="val 11014583"/>
                <a:gd name="adj2" fmla="val 21365956"/>
              </a:avLst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2" name="グループ化 106"/>
            <p:cNvGrpSpPr>
              <a:grpSpLocks/>
            </p:cNvGrpSpPr>
            <p:nvPr/>
          </p:nvGrpSpPr>
          <p:grpSpPr bwMode="auto">
            <a:xfrm>
              <a:off x="8694738" y="4381500"/>
              <a:ext cx="317500" cy="203200"/>
              <a:chOff x="6273800" y="2044700"/>
              <a:chExt cx="317500" cy="203200"/>
            </a:xfrm>
          </p:grpSpPr>
          <p:cxnSp>
            <p:nvCxnSpPr>
              <p:cNvPr id="37" name="直線コネクタ 107"/>
              <p:cNvCxnSpPr/>
              <p:nvPr/>
            </p:nvCxnSpPr>
            <p:spPr>
              <a:xfrm rot="16200000" flipH="1">
                <a:off x="6266714" y="2076440"/>
                <a:ext cx="178679" cy="165116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108"/>
              <p:cNvCxnSpPr/>
              <p:nvPr/>
            </p:nvCxnSpPr>
            <p:spPr>
              <a:xfrm rot="5400000" flipH="1" flipV="1">
                <a:off x="6419403" y="2051795"/>
                <a:ext cx="178679" cy="165116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グループ化 109"/>
            <p:cNvGrpSpPr>
              <a:grpSpLocks/>
            </p:cNvGrpSpPr>
            <p:nvPr/>
          </p:nvGrpSpPr>
          <p:grpSpPr bwMode="auto">
            <a:xfrm flipV="1">
              <a:off x="7137400" y="5422900"/>
              <a:ext cx="317500" cy="279400"/>
              <a:chOff x="6273800" y="2044700"/>
              <a:chExt cx="317500" cy="203200"/>
            </a:xfrm>
          </p:grpSpPr>
          <p:cxnSp>
            <p:nvCxnSpPr>
              <p:cNvPr id="35" name="直線コネクタ 110"/>
              <p:cNvCxnSpPr/>
              <p:nvPr/>
            </p:nvCxnSpPr>
            <p:spPr>
              <a:xfrm rot="16200000" flipH="1">
                <a:off x="6267456" y="2076339"/>
                <a:ext cx="177744" cy="165117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111"/>
              <p:cNvCxnSpPr/>
              <p:nvPr/>
            </p:nvCxnSpPr>
            <p:spPr>
              <a:xfrm rot="5400000" flipH="1" flipV="1">
                <a:off x="6420143" y="2050947"/>
                <a:ext cx="177745" cy="165117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7316788" y="3556142"/>
              <a:ext cx="0" cy="1282933"/>
            </a:xfrm>
            <a:prstGeom prst="line">
              <a:avLst/>
            </a:prstGeom>
            <a:noFill/>
            <a:ln w="76200">
              <a:solidFill>
                <a:srgbClr val="0099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1" name="Oval 40"/>
          <p:cNvSpPr/>
          <p:nvPr/>
        </p:nvSpPr>
        <p:spPr>
          <a:xfrm>
            <a:off x="7010400" y="3821151"/>
            <a:ext cx="1362306" cy="4256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25760"/>
            <a:ext cx="7024744" cy="1143000"/>
          </a:xfrm>
        </p:spPr>
        <p:txBody>
          <a:bodyPr/>
          <a:lstStyle/>
          <a:p>
            <a:r>
              <a:rPr lang="en-US" dirty="0" smtClean="0"/>
              <a:t>Shell closure at N=40 ??</a:t>
            </a:r>
            <a:endParaRPr lang="it-IT" dirty="0"/>
          </a:p>
        </p:txBody>
      </p:sp>
      <p:grpSp>
        <p:nvGrpSpPr>
          <p:cNvPr id="3" name="Group 2"/>
          <p:cNvGrpSpPr/>
          <p:nvPr/>
        </p:nvGrpSpPr>
        <p:grpSpPr>
          <a:xfrm>
            <a:off x="1073924" y="1449095"/>
            <a:ext cx="6018356" cy="4796328"/>
            <a:chOff x="1217610" y="1449094"/>
            <a:chExt cx="5874670" cy="4875505"/>
          </a:xfrm>
        </p:grpSpPr>
        <p:pic>
          <p:nvPicPr>
            <p:cNvPr id="22323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4"/>
            <a:stretch/>
          </p:blipFill>
          <p:spPr bwMode="auto">
            <a:xfrm>
              <a:off x="1534886" y="1449094"/>
              <a:ext cx="5542319" cy="4321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3237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610" y="5790184"/>
              <a:ext cx="5874670" cy="53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Ovale 10"/>
          <p:cNvSpPr/>
          <p:nvPr/>
        </p:nvSpPr>
        <p:spPr>
          <a:xfrm>
            <a:off x="4267200" y="1925960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1000" y="2173322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E(2</a:t>
            </a:r>
            <a:r>
              <a:rPr lang="en-US" sz="3600" baseline="30000" dirty="0" smtClean="0"/>
              <a:t>+</a:t>
            </a:r>
            <a:r>
              <a:rPr lang="en-US" sz="3600" dirty="0" smtClean="0"/>
              <a:t>) </a:t>
            </a:r>
            <a:endParaRPr lang="it-IT" sz="3600" dirty="0"/>
          </a:p>
        </p:txBody>
      </p:sp>
      <p:sp>
        <p:nvSpPr>
          <p:cNvPr id="14" name="Rettangolo 13"/>
          <p:cNvSpPr/>
          <p:nvPr/>
        </p:nvSpPr>
        <p:spPr>
          <a:xfrm>
            <a:off x="381000" y="4230469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B(E2)</a:t>
            </a:r>
            <a:endParaRPr lang="it-IT" sz="36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  <p:pic>
        <p:nvPicPr>
          <p:cNvPr id="293890" name="Picture 2" descr="http://www.hzdr.de/FWK/MITARB/rs/gasp-l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23735"/>
            <a:ext cx="1752600" cy="1686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6934200" y="293506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dk1"/>
                </a:solidFill>
                <a:latin typeface="+mn-lt"/>
              </a:rPr>
              <a:t>R.Broda</a:t>
            </a:r>
            <a:r>
              <a:rPr lang="en-US" sz="1600" dirty="0">
                <a:solidFill>
                  <a:schemeClr val="dk1"/>
                </a:solidFill>
                <a:latin typeface="+mn-lt"/>
              </a:rPr>
              <a:t> et al., </a:t>
            </a:r>
            <a:r>
              <a:rPr lang="en-US" sz="1600" dirty="0" smtClean="0">
                <a:solidFill>
                  <a:schemeClr val="dk1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chemeClr val="dk1"/>
                </a:solidFill>
                <a:latin typeface="+mn-lt"/>
              </a:rPr>
            </a:br>
            <a:r>
              <a:rPr lang="en-US" sz="1600" dirty="0" smtClean="0">
                <a:solidFill>
                  <a:schemeClr val="dk1"/>
                </a:solidFill>
                <a:latin typeface="+mn-lt"/>
              </a:rPr>
              <a:t>PRL </a:t>
            </a:r>
            <a:r>
              <a:rPr lang="en-US" sz="1600" dirty="0">
                <a:solidFill>
                  <a:schemeClr val="dk1"/>
                </a:solidFill>
                <a:latin typeface="+mn-lt"/>
              </a:rPr>
              <a:t>74, 868 (95) </a:t>
            </a:r>
            <a:endParaRPr lang="pl-PL" sz="16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6386" name="Picture 2" descr="https://encrypted-tbn3.gstatic.com/images?q=tbn:ANd9GcQ8KAQlpVmiqYXsntttSsjlPNKNwr9RNnfx8FiyNxw2fNQyyi0hp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t="14333" r="7619" b="14854"/>
          <a:stretch/>
        </p:blipFill>
        <p:spPr bwMode="auto">
          <a:xfrm>
            <a:off x="7040438" y="3842657"/>
            <a:ext cx="1722562" cy="1719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Rectangle 15"/>
          <p:cNvSpPr/>
          <p:nvPr/>
        </p:nvSpPr>
        <p:spPr>
          <a:xfrm>
            <a:off x="6934200" y="563880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/>
              <a:t>O. </a:t>
            </a:r>
            <a:r>
              <a:rPr lang="en-US" sz="1600" dirty="0" err="1" smtClean="0"/>
              <a:t>Sorlin</a:t>
            </a:r>
            <a:r>
              <a:rPr lang="en-US" sz="1600" dirty="0" smtClean="0"/>
              <a:t> et al. PRL </a:t>
            </a:r>
            <a:r>
              <a:rPr lang="en-US" sz="1600" dirty="0"/>
              <a:t>88, 092501 </a:t>
            </a:r>
            <a:r>
              <a:rPr lang="en-US" sz="1600" dirty="0" smtClean="0"/>
              <a:t>(2002</a:t>
            </a:r>
            <a:r>
              <a:rPr lang="en-US" sz="1600" dirty="0"/>
              <a:t>)</a:t>
            </a:r>
            <a:endParaRPr lang="pl-PL" sz="16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17" name="Ovale 10"/>
          <p:cNvSpPr/>
          <p:nvPr/>
        </p:nvSpPr>
        <p:spPr>
          <a:xfrm>
            <a:off x="4267200" y="5278760"/>
            <a:ext cx="360040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/>
          <p:cNvSpPr txBox="1"/>
          <p:nvPr/>
        </p:nvSpPr>
        <p:spPr>
          <a:xfrm>
            <a:off x="533400" y="6276201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W. </a:t>
            </a:r>
            <a:r>
              <a:rPr lang="en-US" sz="1200" dirty="0" err="1" smtClean="0"/>
              <a:t>Rother</a:t>
            </a:r>
            <a:r>
              <a:rPr lang="en-US" sz="1200" dirty="0" smtClean="0"/>
              <a:t> </a:t>
            </a:r>
            <a:r>
              <a:rPr lang="en-US" sz="1200" i="1" dirty="0" smtClean="0"/>
              <a:t>et al.</a:t>
            </a:r>
            <a:r>
              <a:rPr lang="en-US" sz="1200" dirty="0" smtClean="0"/>
              <a:t> </a:t>
            </a:r>
            <a:r>
              <a:rPr lang="en-US" sz="1200" dirty="0" err="1" smtClean="0"/>
              <a:t>Phys.Rev.Lett</a:t>
            </a:r>
            <a:r>
              <a:rPr lang="en-US" sz="1200" dirty="0"/>
              <a:t>. 106, 022502 (2011)</a:t>
            </a:r>
          </a:p>
        </p:txBody>
      </p:sp>
      <p:pic>
        <p:nvPicPr>
          <p:cNvPr id="18" name="Picture 2" descr="http://ej.iop.org/images/0954-3899/39/9/093101/Full/jpg307077f18_onli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24" y="1341480"/>
            <a:ext cx="6470499" cy="50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75820" y="1449095"/>
            <a:ext cx="505780" cy="418970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43200" y="1447800"/>
            <a:ext cx="505780" cy="418970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57400" y="6386950"/>
            <a:ext cx="4926868" cy="3046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  <a:ea typeface="+mj-ea"/>
                <a:cs typeface="+mj-cs"/>
              </a:rPr>
              <a:t>A. </a:t>
            </a:r>
            <a:r>
              <a:rPr lang="en-US" sz="1200" dirty="0" err="1">
                <a:latin typeface="+mj-lt"/>
                <a:ea typeface="+mj-ea"/>
                <a:cs typeface="+mj-cs"/>
              </a:rPr>
              <a:t>Kankainen</a:t>
            </a:r>
            <a:r>
              <a:rPr lang="en-US" sz="1200" dirty="0">
                <a:latin typeface="+mj-lt"/>
                <a:ea typeface="+mj-ea"/>
                <a:cs typeface="+mj-cs"/>
              </a:rPr>
              <a:t>, et al., </a:t>
            </a:r>
            <a:r>
              <a:rPr lang="en-US" sz="1200" dirty="0" err="1" smtClean="0">
                <a:latin typeface="+mj-lt"/>
                <a:ea typeface="+mj-ea"/>
                <a:cs typeface="+mj-cs"/>
              </a:rPr>
              <a:t>J.Phys.G</a:t>
            </a:r>
            <a:r>
              <a:rPr lang="en-US" sz="1200" dirty="0" smtClean="0">
                <a:latin typeface="+mj-lt"/>
                <a:ea typeface="+mj-ea"/>
                <a:cs typeface="+mj-cs"/>
              </a:rPr>
              <a:t> 39</a:t>
            </a:r>
            <a:r>
              <a:rPr lang="en-US" sz="1200" dirty="0">
                <a:latin typeface="+mj-lt"/>
                <a:ea typeface="+mj-ea"/>
                <a:cs typeface="+mj-cs"/>
              </a:rPr>
              <a:t>, 093101 (2012)</a:t>
            </a:r>
          </a:p>
        </p:txBody>
      </p:sp>
    </p:spTree>
    <p:extLst>
      <p:ext uri="{BB962C8B-B14F-4D97-AF65-F5344CB8AC3E}">
        <p14:creationId xmlns:p14="http://schemas.microsoft.com/office/powerpoint/2010/main" val="329840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grpSp>
        <p:nvGrpSpPr>
          <p:cNvPr id="3" name="Group 2"/>
          <p:cNvGrpSpPr/>
          <p:nvPr/>
        </p:nvGrpSpPr>
        <p:grpSpPr>
          <a:xfrm>
            <a:off x="3962400" y="2819400"/>
            <a:ext cx="4595997" cy="3505200"/>
            <a:chOff x="1295400" y="1447799"/>
            <a:chExt cx="6577197" cy="49530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1447800"/>
              <a:ext cx="6577197" cy="4953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3526972" y="1447799"/>
              <a:ext cx="0" cy="4953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13314" y="1447800"/>
              <a:ext cx="0" cy="4953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95400" y="4593771"/>
              <a:ext cx="657719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295400" y="4169227"/>
              <a:ext cx="6577197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6400800" y="1676399"/>
              <a:ext cx="457200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35286" y="4136571"/>
              <a:ext cx="457200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18858" y="4136571"/>
              <a:ext cx="457200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02428" y="4136571"/>
              <a:ext cx="457200" cy="457200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10800000">
              <a:off x="3657601" y="4256312"/>
              <a:ext cx="381000" cy="315686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4495800" y="4267199"/>
              <a:ext cx="381000" cy="315686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2895600" y="4267199"/>
              <a:ext cx="381000" cy="315686"/>
            </a:xfrm>
            <a:prstGeom prst="rightArrow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8419836">
              <a:off x="5063291" y="2128836"/>
              <a:ext cx="1452904" cy="1117483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7217228" y="1447799"/>
              <a:ext cx="0" cy="4953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30886" y="1447799"/>
              <a:ext cx="0" cy="49530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1"/>
          <p:cNvSpPr txBox="1">
            <a:spLocks/>
          </p:cNvSpPr>
          <p:nvPr/>
        </p:nvSpPr>
        <p:spPr>
          <a:xfrm>
            <a:off x="152400" y="685800"/>
            <a:ext cx="8839200" cy="60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Single Particle Strength in the odd, neutron-rich Ni isotopes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0" y="5801380"/>
            <a:ext cx="2971800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Dec 8 – 12 2012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1828800"/>
            <a:ext cx="6777317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/>
              <a:t>Persistence </a:t>
            </a:r>
            <a:r>
              <a:rPr lang="en-US" sz="2000" dirty="0" smtClean="0"/>
              <a:t>of customary magic numbers</a:t>
            </a:r>
          </a:p>
          <a:p>
            <a:r>
              <a:rPr lang="en-US" sz="2000" dirty="0" smtClean="0"/>
              <a:t>Spin-</a:t>
            </a:r>
            <a:r>
              <a:rPr lang="en-US" sz="2000" dirty="0" err="1" smtClean="0"/>
              <a:t>isospin</a:t>
            </a:r>
            <a:r>
              <a:rPr lang="en-US" sz="2000" dirty="0" smtClean="0"/>
              <a:t> part of the </a:t>
            </a:r>
            <a:r>
              <a:rPr lang="en-US" sz="2000" b="1" dirty="0" err="1" smtClean="0"/>
              <a:t>nn</a:t>
            </a:r>
            <a:r>
              <a:rPr lang="en-US" sz="2000" b="1" dirty="0" smtClean="0"/>
              <a:t> interaction</a:t>
            </a:r>
          </a:p>
          <a:p>
            <a:r>
              <a:rPr lang="en-US" sz="2000" b="1" dirty="0" smtClean="0"/>
              <a:t>Single particle strength </a:t>
            </a:r>
            <a:r>
              <a:rPr lang="en-US" sz="2000" dirty="0" smtClean="0"/>
              <a:t>in </a:t>
            </a:r>
            <a:r>
              <a:rPr lang="en-US" sz="2000" baseline="30000" dirty="0" smtClean="0"/>
              <a:t>A-1</a:t>
            </a:r>
            <a:r>
              <a:rPr lang="en-US" sz="2000" dirty="0" smtClean="0"/>
              <a:t>Ni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components in </a:t>
            </a:r>
            <a:br>
              <a:rPr lang="en-US" sz="2000" dirty="0" smtClean="0"/>
            </a:br>
            <a:r>
              <a:rPr lang="en-US" sz="2000" dirty="0" smtClean="0"/>
              <a:t>the </a:t>
            </a:r>
            <a:r>
              <a:rPr lang="en-US" sz="2000" dirty="0" err="1" smtClean="0"/>
              <a:t>g.s</a:t>
            </a:r>
            <a:r>
              <a:rPr lang="en-US" sz="2000" dirty="0" smtClean="0"/>
              <a:t>. in </a:t>
            </a:r>
            <a:r>
              <a:rPr lang="en-US" sz="2000" baseline="30000" dirty="0" err="1" smtClean="0"/>
              <a:t>A</a:t>
            </a:r>
            <a:r>
              <a:rPr lang="en-US" sz="2000" dirty="0" err="1" smtClean="0"/>
              <a:t>Ni</a:t>
            </a:r>
            <a:r>
              <a:rPr lang="en-US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comparison to </a:t>
            </a:r>
            <a:br>
              <a:rPr lang="en-US" sz="2000" dirty="0" smtClean="0"/>
            </a:br>
            <a:r>
              <a:rPr lang="en-US" sz="2000" dirty="0" smtClean="0"/>
              <a:t>shell model </a:t>
            </a:r>
            <a:br>
              <a:rPr lang="en-US" sz="2000" dirty="0" smtClean="0"/>
            </a:br>
            <a:r>
              <a:rPr lang="en-US" sz="2000" dirty="0" smtClean="0"/>
              <a:t>calculations</a:t>
            </a:r>
          </a:p>
          <a:p>
            <a:endParaRPr lang="en-US" sz="2000" dirty="0" smtClean="0"/>
          </a:p>
          <a:p>
            <a:r>
              <a:rPr lang="en-US" sz="2000" dirty="0" smtClean="0"/>
              <a:t>Provide the first </a:t>
            </a:r>
            <a:br>
              <a:rPr lang="en-US" sz="2000" dirty="0" smtClean="0"/>
            </a:br>
            <a:r>
              <a:rPr lang="en-US" sz="2000" dirty="0" smtClean="0"/>
              <a:t>gating transitions </a:t>
            </a:r>
            <a:br>
              <a:rPr lang="en-US" sz="2000" dirty="0" smtClean="0"/>
            </a:br>
            <a:r>
              <a:rPr lang="en-US" sz="2000" dirty="0" smtClean="0"/>
              <a:t>for GS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87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098" descr="A1900_S8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87391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4101"/>
          <p:cNvSpPr txBox="1">
            <a:spLocks noChangeArrowheads="1"/>
          </p:cNvSpPr>
          <p:nvPr/>
        </p:nvSpPr>
        <p:spPr bwMode="auto">
          <a:xfrm>
            <a:off x="152400" y="4368800"/>
            <a:ext cx="2496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 dirty="0">
                <a:solidFill>
                  <a:srgbClr val="996633"/>
                </a:solidFill>
                <a:latin typeface="+mj-lt"/>
              </a:rPr>
              <a:t>A1900 fragment separator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25609" name="Line 4107"/>
          <p:cNvSpPr>
            <a:spLocks noChangeShapeType="1"/>
          </p:cNvSpPr>
          <p:nvPr/>
        </p:nvSpPr>
        <p:spPr bwMode="auto">
          <a:xfrm flipH="1" flipV="1">
            <a:off x="304800" y="5740400"/>
            <a:ext cx="304800" cy="42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89838" y="2066925"/>
            <a:ext cx="1295400" cy="1281113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6</a:t>
            </a:fld>
            <a:endParaRPr lang="it-IT" dirty="0"/>
          </a:p>
        </p:txBody>
      </p:sp>
      <p:sp>
        <p:nvSpPr>
          <p:cNvPr id="3" name="Oval 2"/>
          <p:cNvSpPr/>
          <p:nvPr/>
        </p:nvSpPr>
        <p:spPr>
          <a:xfrm>
            <a:off x="7086600" y="2692400"/>
            <a:ext cx="990600" cy="812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121"/>
          <p:cNvSpPr/>
          <p:nvPr/>
        </p:nvSpPr>
        <p:spPr>
          <a:xfrm>
            <a:off x="492125" y="715964"/>
            <a:ext cx="4765675" cy="2636836"/>
          </a:xfrm>
          <a:prstGeom prst="rect">
            <a:avLst/>
          </a:prstGeom>
          <a:blipFill>
            <a:blip r:embed="rId3"/>
            <a:srcRect/>
            <a:stretch>
              <a:fillRect l="-4930" t="-21803" r="-603" b="-9685"/>
            </a:stretch>
          </a:blipFill>
        </p:spPr>
      </p:sp>
      <p:sp>
        <p:nvSpPr>
          <p:cNvPr id="25" name="Shape 122"/>
          <p:cNvSpPr txBox="1"/>
          <p:nvPr/>
        </p:nvSpPr>
        <p:spPr>
          <a:xfrm>
            <a:off x="1905000" y="1398432"/>
            <a:ext cx="667396" cy="430368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>
            <a:defPPr>
              <a:defRPr lang="en-US"/>
            </a:defPPr>
            <a:lvl1pPr lvl="0">
              <a:buNone/>
              <a:defRPr sz="1400" b="1"/>
            </a:lvl1pPr>
          </a:lstStyle>
          <a:p>
            <a:r>
              <a:rPr lang="en" baseline="30000" dirty="0"/>
              <a:t>73</a:t>
            </a:r>
            <a:r>
              <a:rPr lang="en" dirty="0"/>
              <a:t>Cu</a:t>
            </a:r>
          </a:p>
        </p:txBody>
      </p:sp>
      <p:sp>
        <p:nvSpPr>
          <p:cNvPr id="26" name="Shape 123"/>
          <p:cNvSpPr txBox="1"/>
          <p:nvPr/>
        </p:nvSpPr>
        <p:spPr>
          <a:xfrm>
            <a:off x="2698252" y="1143000"/>
            <a:ext cx="628004" cy="369371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>
            <a:defPPr>
              <a:defRPr lang="en-US"/>
            </a:defPPr>
            <a:lvl1pPr lvl="0">
              <a:buNone/>
              <a:defRPr sz="1400" b="1"/>
            </a:lvl1pPr>
          </a:lstStyle>
          <a:p>
            <a:r>
              <a:rPr lang="en" baseline="30000" dirty="0"/>
              <a:t>75</a:t>
            </a:r>
            <a:r>
              <a:rPr lang="en" dirty="0"/>
              <a:t>Zn</a:t>
            </a:r>
          </a:p>
        </p:txBody>
      </p:sp>
      <p:sp>
        <p:nvSpPr>
          <p:cNvPr id="27" name="Shape 124"/>
          <p:cNvSpPr txBox="1"/>
          <p:nvPr/>
        </p:nvSpPr>
        <p:spPr>
          <a:xfrm>
            <a:off x="2362200" y="2353537"/>
            <a:ext cx="628003" cy="353944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>
            <a:defPPr>
              <a:defRPr lang="en-US"/>
            </a:defPPr>
            <a:lvl1pPr lvl="0">
              <a:buNone/>
              <a:defRPr sz="1400" b="1"/>
            </a:lvl1pPr>
          </a:lstStyle>
          <a:p>
            <a:r>
              <a:rPr lang="en" baseline="30000" dirty="0"/>
              <a:t>72</a:t>
            </a:r>
            <a:r>
              <a:rPr lang="en" dirty="0"/>
              <a:t>Ni</a:t>
            </a:r>
          </a:p>
        </p:txBody>
      </p:sp>
      <p:sp>
        <p:nvSpPr>
          <p:cNvPr id="32" name="Shape 125"/>
          <p:cNvSpPr txBox="1"/>
          <p:nvPr/>
        </p:nvSpPr>
        <p:spPr>
          <a:xfrm>
            <a:off x="3076574" y="1988234"/>
            <a:ext cx="657225" cy="365303"/>
          </a:xfrm>
          <a:prstGeom prst="rect">
            <a:avLst/>
          </a:prstGeom>
          <a:solidFill>
            <a:srgbClr val="FF0000"/>
          </a:solidFill>
        </p:spPr>
        <p:txBody>
          <a:bodyPr lIns="91425" tIns="91425" rIns="91425" bIns="91425" anchor="t" anchorCtr="0">
            <a:noAutofit/>
          </a:bodyPr>
          <a:lstStyle>
            <a:defPPr>
              <a:defRPr lang="en-US"/>
            </a:defPPr>
            <a:lvl1pPr lvl="0">
              <a:buNone/>
              <a:defRPr sz="1400" b="1"/>
            </a:lvl1pPr>
          </a:lstStyle>
          <a:p>
            <a:r>
              <a:rPr lang="en" baseline="30000" dirty="0"/>
              <a:t>74</a:t>
            </a:r>
            <a:r>
              <a:rPr lang="en" dirty="0"/>
              <a:t>Cu</a:t>
            </a:r>
          </a:p>
        </p:txBody>
      </p:sp>
      <p:sp>
        <p:nvSpPr>
          <p:cNvPr id="20" name="Down Arrow 19"/>
          <p:cNvSpPr/>
          <p:nvPr/>
        </p:nvSpPr>
        <p:spPr>
          <a:xfrm rot="5618253">
            <a:off x="5115447" y="2169305"/>
            <a:ext cx="658981" cy="7912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" name="Oval 1"/>
          <p:cNvSpPr/>
          <p:nvPr/>
        </p:nvSpPr>
        <p:spPr>
          <a:xfrm rot="18435756">
            <a:off x="6045696" y="2182818"/>
            <a:ext cx="916622" cy="14720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685800" y="5799137"/>
            <a:ext cx="1047750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Droid Sans" charset="0"/>
                <a:cs typeface="Droid Sans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1400" baseline="30000" dirty="0" smtClean="0">
                <a:solidFill>
                  <a:srgbClr val="339933"/>
                </a:solidFill>
                <a:latin typeface="Arial Unicode MS" pitchFamily="34" charset="-128"/>
              </a:rPr>
              <a:t>82</a:t>
            </a:r>
            <a:r>
              <a:rPr lang="en-US" sz="1400" dirty="0" smtClean="0">
                <a:solidFill>
                  <a:srgbClr val="339933"/>
                </a:solidFill>
                <a:latin typeface="Arial Unicode MS" pitchFamily="34" charset="-128"/>
              </a:rPr>
              <a:t>Se</a:t>
            </a:r>
            <a:r>
              <a:rPr lang="en-US" sz="1400" baseline="30000" dirty="0" smtClean="0">
                <a:solidFill>
                  <a:srgbClr val="339933"/>
                </a:solidFill>
                <a:latin typeface="Arial Unicode MS" pitchFamily="34" charset="-128"/>
              </a:rPr>
              <a:t>34</a:t>
            </a:r>
            <a:r>
              <a:rPr lang="en-US" sz="1400" baseline="30000" dirty="0">
                <a:solidFill>
                  <a:srgbClr val="339933"/>
                </a:solidFill>
                <a:latin typeface="Arial Unicode MS" pitchFamily="34" charset="-128"/>
              </a:rPr>
              <a:t>+</a:t>
            </a:r>
            <a:r>
              <a:rPr lang="en-US" sz="1400" dirty="0">
                <a:solidFill>
                  <a:srgbClr val="339933"/>
                </a:solidFill>
                <a:latin typeface="Arial Unicode MS" pitchFamily="34" charset="-128"/>
              </a:rPr>
              <a:t>,</a:t>
            </a:r>
          </a:p>
          <a:p>
            <a:pPr algn="ctr" eaLnBrk="1" hangingPunct="1">
              <a:buClrTx/>
              <a:buFontTx/>
              <a:buNone/>
            </a:pPr>
            <a:r>
              <a:rPr lang="en-US" sz="1400" dirty="0">
                <a:solidFill>
                  <a:srgbClr val="339933"/>
                </a:solidFill>
                <a:latin typeface="Arial Unicode MS" pitchFamily="34" charset="-128"/>
              </a:rPr>
              <a:t>140 MeV/u</a:t>
            </a:r>
          </a:p>
        </p:txBody>
      </p:sp>
    </p:spTree>
    <p:extLst>
      <p:ext uri="{BB962C8B-B14F-4D97-AF65-F5344CB8AC3E}">
        <p14:creationId xmlns:p14="http://schemas.microsoft.com/office/powerpoint/2010/main" val="3001621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098" descr="A1900_S8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87391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4101"/>
          <p:cNvSpPr txBox="1">
            <a:spLocks noChangeArrowheads="1"/>
          </p:cNvSpPr>
          <p:nvPr/>
        </p:nvSpPr>
        <p:spPr bwMode="auto">
          <a:xfrm>
            <a:off x="152400" y="4368800"/>
            <a:ext cx="2496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 dirty="0">
                <a:solidFill>
                  <a:srgbClr val="996633"/>
                </a:solidFill>
                <a:latin typeface="+mj-lt"/>
              </a:rPr>
              <a:t>A1900 fragment separator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25607" name="Line 4104"/>
          <p:cNvSpPr>
            <a:spLocks noChangeShapeType="1"/>
          </p:cNvSpPr>
          <p:nvPr/>
        </p:nvSpPr>
        <p:spPr bwMode="auto">
          <a:xfrm>
            <a:off x="7239000" y="2387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9" name="Line 4107"/>
          <p:cNvSpPr>
            <a:spLocks noChangeShapeType="1"/>
          </p:cNvSpPr>
          <p:nvPr/>
        </p:nvSpPr>
        <p:spPr bwMode="auto">
          <a:xfrm flipH="1" flipV="1">
            <a:off x="304800" y="5740400"/>
            <a:ext cx="304800" cy="42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611" name="Picture 18"/>
          <p:cNvSpPr>
            <a:spLocks noChangeAspect="1" noChangeArrowheads="1"/>
          </p:cNvSpPr>
          <p:nvPr/>
        </p:nvSpPr>
        <p:spPr bwMode="auto">
          <a:xfrm>
            <a:off x="5410200" y="3835400"/>
            <a:ext cx="360521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89838" y="2066925"/>
            <a:ext cx="1295400" cy="1281113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  <p:pic>
        <p:nvPicPr>
          <p:cNvPr id="21506" name="Picture 2" descr="http://www.nscl.msu.edu/~gretina/photo/20130401/reduced/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6030" b="24868"/>
          <a:stretch/>
        </p:blipFill>
        <p:spPr bwMode="auto">
          <a:xfrm>
            <a:off x="5614414" y="3788228"/>
            <a:ext cx="2972341" cy="264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2692400"/>
            <a:ext cx="990600" cy="812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239000" y="3556000"/>
            <a:ext cx="658981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4105"/>
          <p:cNvSpPr txBox="1">
            <a:spLocks noChangeArrowheads="1"/>
          </p:cNvSpPr>
          <p:nvPr/>
        </p:nvSpPr>
        <p:spPr bwMode="auto">
          <a:xfrm>
            <a:off x="5334000" y="1868269"/>
            <a:ext cx="1954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Reaction target</a:t>
            </a:r>
          </a:p>
          <a:p>
            <a:pPr eaLnBrk="1" hangingPunct="1"/>
            <a:r>
              <a:rPr lang="en-US" dirty="0" smtClean="0">
                <a:latin typeface="+mn-lt"/>
              </a:rPr>
              <a:t>100-281mg/cm</a:t>
            </a:r>
            <a:r>
              <a:rPr lang="en-US" baseline="30000" dirty="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1037474" y="1697038"/>
            <a:ext cx="276701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349" y="1398588"/>
            <a:ext cx="5461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962987" y="1504950"/>
            <a:ext cx="6254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701" rIns="90000" bIns="450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1100" b="1" baseline="33000" dirty="0" smtClean="0">
                <a:solidFill>
                  <a:srgbClr val="000000"/>
                </a:solidFill>
              </a:rPr>
              <a:t>67</a:t>
            </a:r>
            <a:r>
              <a:rPr lang="fi-FI" sz="1100" b="1" dirty="0" smtClean="0">
                <a:solidFill>
                  <a:srgbClr val="000000"/>
                </a:solidFill>
              </a:rPr>
              <a:t>Ni* </a:t>
            </a:r>
            <a:endParaRPr lang="fi-FI" sz="1100" b="1" dirty="0">
              <a:solidFill>
                <a:srgbClr val="000000"/>
              </a:solidFill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2178887" y="1190625"/>
            <a:ext cx="307975" cy="257175"/>
          </a:xfrm>
          <a:custGeom>
            <a:avLst/>
            <a:gdLst>
              <a:gd name="T0" fmla="*/ 2195355 w 857"/>
              <a:gd name="T1" fmla="*/ 92372575 h 715"/>
              <a:gd name="T2" fmla="*/ 13689257 w 857"/>
              <a:gd name="T3" fmla="*/ 76718356 h 715"/>
              <a:gd name="T4" fmla="*/ 36288943 w 857"/>
              <a:gd name="T5" fmla="*/ 82281607 h 715"/>
              <a:gd name="T6" fmla="*/ 34868377 w 857"/>
              <a:gd name="T7" fmla="*/ 54854532 h 715"/>
              <a:gd name="T8" fmla="*/ 58759983 w 857"/>
              <a:gd name="T9" fmla="*/ 59641223 h 715"/>
              <a:gd name="T10" fmla="*/ 66895983 w 857"/>
              <a:gd name="T11" fmla="*/ 40364603 h 715"/>
              <a:gd name="T12" fmla="*/ 83684389 w 857"/>
              <a:gd name="T13" fmla="*/ 32472750 h 715"/>
              <a:gd name="T14" fmla="*/ 103701343 w 857"/>
              <a:gd name="T15" fmla="*/ 32860850 h 715"/>
              <a:gd name="T16" fmla="*/ 105897057 w 857"/>
              <a:gd name="T17" fmla="*/ 5174792 h 715"/>
              <a:gd name="T18" fmla="*/ 110546148 w 857"/>
              <a:gd name="T19" fmla="*/ 0 h 7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57"/>
              <a:gd name="T31" fmla="*/ 0 h 715"/>
              <a:gd name="T32" fmla="*/ 857 w 857"/>
              <a:gd name="T33" fmla="*/ 715 h 7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57" h="715">
                <a:moveTo>
                  <a:pt x="17" y="714"/>
                </a:moveTo>
                <a:cubicBezTo>
                  <a:pt x="15" y="669"/>
                  <a:pt x="0" y="488"/>
                  <a:pt x="106" y="593"/>
                </a:cubicBezTo>
                <a:cubicBezTo>
                  <a:pt x="148" y="635"/>
                  <a:pt x="231" y="697"/>
                  <a:pt x="281" y="636"/>
                </a:cubicBezTo>
                <a:cubicBezTo>
                  <a:pt x="333" y="570"/>
                  <a:pt x="242" y="488"/>
                  <a:pt x="270" y="424"/>
                </a:cubicBezTo>
                <a:cubicBezTo>
                  <a:pt x="307" y="342"/>
                  <a:pt x="397" y="439"/>
                  <a:pt x="455" y="461"/>
                </a:cubicBezTo>
                <a:cubicBezTo>
                  <a:pt x="582" y="509"/>
                  <a:pt x="542" y="360"/>
                  <a:pt x="518" y="312"/>
                </a:cubicBezTo>
                <a:cubicBezTo>
                  <a:pt x="462" y="203"/>
                  <a:pt x="602" y="214"/>
                  <a:pt x="648" y="251"/>
                </a:cubicBezTo>
                <a:cubicBezTo>
                  <a:pt x="686" y="281"/>
                  <a:pt x="802" y="378"/>
                  <a:pt x="803" y="254"/>
                </a:cubicBezTo>
                <a:cubicBezTo>
                  <a:pt x="802" y="184"/>
                  <a:pt x="776" y="105"/>
                  <a:pt x="820" y="40"/>
                </a:cubicBezTo>
                <a:lnTo>
                  <a:pt x="856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2294774" y="1882775"/>
            <a:ext cx="392113" cy="196850"/>
          </a:xfrm>
          <a:custGeom>
            <a:avLst/>
            <a:gdLst>
              <a:gd name="T0" fmla="*/ 0 w 1087"/>
              <a:gd name="T1" fmla="*/ 20612539 h 545"/>
              <a:gd name="T2" fmla="*/ 19518711 w 1087"/>
              <a:gd name="T3" fmla="*/ 19438664 h 545"/>
              <a:gd name="T4" fmla="*/ 29929006 w 1087"/>
              <a:gd name="T5" fmla="*/ 40442735 h 545"/>
              <a:gd name="T6" fmla="*/ 50098478 w 1087"/>
              <a:gd name="T7" fmla="*/ 21656385 h 545"/>
              <a:gd name="T8" fmla="*/ 61939780 w 1087"/>
              <a:gd name="T9" fmla="*/ 43182380 h 545"/>
              <a:gd name="T10" fmla="*/ 81979379 w 1087"/>
              <a:gd name="T11" fmla="*/ 37050777 h 545"/>
              <a:gd name="T12" fmla="*/ 99025668 w 1087"/>
              <a:gd name="T13" fmla="*/ 44878179 h 545"/>
              <a:gd name="T14" fmla="*/ 111647949 w 1087"/>
              <a:gd name="T15" fmla="*/ 60664109 h 545"/>
              <a:gd name="T16" fmla="*/ 134289849 w 1087"/>
              <a:gd name="T17" fmla="*/ 44356256 h 545"/>
              <a:gd name="T18" fmla="*/ 141316497 w 1087"/>
              <a:gd name="T19" fmla="*/ 44617398 h 5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87"/>
              <a:gd name="T31" fmla="*/ 0 h 545"/>
              <a:gd name="T32" fmla="*/ 1087 w 1087"/>
              <a:gd name="T33" fmla="*/ 545 h 54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87" h="545">
                <a:moveTo>
                  <a:pt x="0" y="158"/>
                </a:moveTo>
                <a:cubicBezTo>
                  <a:pt x="33" y="128"/>
                  <a:pt x="163" y="0"/>
                  <a:pt x="150" y="149"/>
                </a:cubicBezTo>
                <a:cubicBezTo>
                  <a:pt x="145" y="208"/>
                  <a:pt x="150" y="311"/>
                  <a:pt x="230" y="310"/>
                </a:cubicBezTo>
                <a:cubicBezTo>
                  <a:pt x="313" y="308"/>
                  <a:pt x="317" y="185"/>
                  <a:pt x="385" y="166"/>
                </a:cubicBezTo>
                <a:cubicBezTo>
                  <a:pt x="472" y="142"/>
                  <a:pt x="455" y="272"/>
                  <a:pt x="476" y="331"/>
                </a:cubicBezTo>
                <a:cubicBezTo>
                  <a:pt x="520" y="459"/>
                  <a:pt x="609" y="333"/>
                  <a:pt x="630" y="284"/>
                </a:cubicBezTo>
                <a:cubicBezTo>
                  <a:pt x="677" y="170"/>
                  <a:pt x="759" y="285"/>
                  <a:pt x="761" y="344"/>
                </a:cubicBezTo>
                <a:cubicBezTo>
                  <a:pt x="762" y="392"/>
                  <a:pt x="762" y="544"/>
                  <a:pt x="858" y="465"/>
                </a:cubicBezTo>
                <a:cubicBezTo>
                  <a:pt x="911" y="419"/>
                  <a:pt x="955" y="348"/>
                  <a:pt x="1032" y="340"/>
                </a:cubicBezTo>
                <a:lnTo>
                  <a:pt x="1086" y="342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2423362" y="2008188"/>
            <a:ext cx="2905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7645" rIns="90000" bIns="450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fi-FI" sz="1100">
                <a:solidFill>
                  <a:srgbClr val="000000"/>
                </a:solidFill>
                <a:latin typeface="DejaVu Sans"/>
              </a:rPr>
              <a:t>γ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189874" y="1225550"/>
            <a:ext cx="719138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8401" rIns="90000" bIns="450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fi-FI" sz="900" dirty="0">
                <a:solidFill>
                  <a:srgbClr val="000000"/>
                </a:solidFill>
                <a:latin typeface="DejaVu Sans"/>
              </a:rPr>
              <a:t>β  ̴ </a:t>
            </a:r>
            <a:r>
              <a:rPr lang="fi-FI" sz="900" dirty="0" smtClean="0">
                <a:solidFill>
                  <a:srgbClr val="000000"/>
                </a:solidFill>
                <a:latin typeface="DejaVu Sans"/>
              </a:rPr>
              <a:t>0.4c</a:t>
            </a:r>
            <a:endParaRPr lang="fi-FI" sz="900" dirty="0">
              <a:solidFill>
                <a:srgbClr val="000000"/>
              </a:solidFill>
              <a:latin typeface="DejaVu Sans"/>
            </a:endParaRPr>
          </a:p>
        </p:txBody>
      </p:sp>
      <p:pic>
        <p:nvPicPr>
          <p:cNvPr id="35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74" y="1398588"/>
            <a:ext cx="5461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2883737" y="1492250"/>
            <a:ext cx="6254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701" rIns="90000" bIns="450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1100" b="1" baseline="33000" dirty="0">
                <a:solidFill>
                  <a:srgbClr val="000000"/>
                </a:solidFill>
              </a:rPr>
              <a:t> </a:t>
            </a:r>
            <a:r>
              <a:rPr lang="fi-FI" sz="1100" b="1" baseline="33000" dirty="0" smtClean="0">
                <a:solidFill>
                  <a:srgbClr val="000000"/>
                </a:solidFill>
              </a:rPr>
              <a:t>67</a:t>
            </a:r>
            <a:r>
              <a:rPr lang="fi-FI" sz="1100" b="1" dirty="0" smtClean="0">
                <a:solidFill>
                  <a:srgbClr val="000000"/>
                </a:solidFill>
              </a:rPr>
              <a:t>Ni </a:t>
            </a:r>
            <a:endParaRPr lang="fi-FI" sz="1100" b="1" dirty="0">
              <a:solidFill>
                <a:srgbClr val="000000"/>
              </a:solidFill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871490" y="1892300"/>
            <a:ext cx="1308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54701" rIns="90000" bIns="45000"/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1100" dirty="0">
                <a:solidFill>
                  <a:srgbClr val="000000"/>
                </a:solidFill>
              </a:rPr>
              <a:t>to focal plane S800</a:t>
            </a:r>
          </a:p>
        </p:txBody>
      </p:sp>
      <p:pic>
        <p:nvPicPr>
          <p:cNvPr id="38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037" y="1389063"/>
            <a:ext cx="5461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250199" y="1482725"/>
            <a:ext cx="6254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701" rIns="90000" bIns="450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i-FI" sz="1100" b="1" baseline="33000" dirty="0">
                <a:solidFill>
                  <a:srgbClr val="000000"/>
                </a:solidFill>
              </a:rPr>
              <a:t> </a:t>
            </a:r>
            <a:r>
              <a:rPr lang="fi-FI" sz="1100" b="1" baseline="33000" dirty="0" smtClean="0">
                <a:solidFill>
                  <a:srgbClr val="000000"/>
                </a:solidFill>
              </a:rPr>
              <a:t>68</a:t>
            </a:r>
            <a:r>
              <a:rPr lang="fi-FI" sz="1100" b="1" dirty="0" smtClean="0">
                <a:solidFill>
                  <a:srgbClr val="000000"/>
                </a:solidFill>
              </a:rPr>
              <a:t>Ni </a:t>
            </a:r>
            <a:endParaRPr lang="fi-FI" sz="1100" b="1" dirty="0">
              <a:solidFill>
                <a:srgbClr val="000000"/>
              </a:solidFill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2180474" y="1069975"/>
            <a:ext cx="29051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7645" rIns="90000" bIns="4500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8000"/>
              </a:lnSpc>
            </a:pPr>
            <a:r>
              <a:rPr lang="fi-FI" sz="1100">
                <a:solidFill>
                  <a:srgbClr val="000000"/>
                </a:solidFill>
                <a:latin typeface="DejaVu Sans"/>
              </a:rPr>
              <a:t>γ</a:t>
            </a:r>
          </a:p>
        </p:txBody>
      </p:sp>
      <p:pic>
        <p:nvPicPr>
          <p:cNvPr id="4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874" y="1866900"/>
            <a:ext cx="273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49" y="2139950"/>
            <a:ext cx="273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>
            <a:off x="2431299" y="2289175"/>
            <a:ext cx="32067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39"/>
          <p:cNvSpPr txBox="1">
            <a:spLocks noChangeArrowheads="1"/>
          </p:cNvSpPr>
          <p:nvPr/>
        </p:nvSpPr>
        <p:spPr bwMode="auto">
          <a:xfrm>
            <a:off x="1283990" y="2087890"/>
            <a:ext cx="3818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1100" b="1" baseline="30000" dirty="0">
                <a:solidFill>
                  <a:srgbClr val="000000"/>
                </a:solidFill>
              </a:rPr>
              <a:t>9</a:t>
            </a:r>
            <a:r>
              <a:rPr lang="en-US" sz="1100" b="1" dirty="0">
                <a:solidFill>
                  <a:srgbClr val="000000"/>
                </a:solidFill>
              </a:rPr>
              <a:t>Be</a:t>
            </a:r>
          </a:p>
        </p:txBody>
      </p:sp>
      <p:sp>
        <p:nvSpPr>
          <p:cNvPr id="45" name="Down Arrow 44"/>
          <p:cNvSpPr/>
          <p:nvPr/>
        </p:nvSpPr>
        <p:spPr>
          <a:xfrm rot="6452552">
            <a:off x="5474150" y="1123894"/>
            <a:ext cx="452619" cy="2764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2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098" descr="A1900_S8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87391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4101"/>
          <p:cNvSpPr txBox="1">
            <a:spLocks noChangeArrowheads="1"/>
          </p:cNvSpPr>
          <p:nvPr/>
        </p:nvSpPr>
        <p:spPr bwMode="auto">
          <a:xfrm>
            <a:off x="152400" y="4368800"/>
            <a:ext cx="2496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 dirty="0">
                <a:solidFill>
                  <a:srgbClr val="996633"/>
                </a:solidFill>
                <a:latin typeface="+mj-lt"/>
              </a:rPr>
              <a:t>A1900 fragment separator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25607" name="Line 4104"/>
          <p:cNvSpPr>
            <a:spLocks noChangeShapeType="1"/>
          </p:cNvSpPr>
          <p:nvPr/>
        </p:nvSpPr>
        <p:spPr bwMode="auto">
          <a:xfrm>
            <a:off x="7239000" y="2387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8" name="Text Box 4105"/>
          <p:cNvSpPr txBox="1">
            <a:spLocks noChangeArrowheads="1"/>
          </p:cNvSpPr>
          <p:nvPr/>
        </p:nvSpPr>
        <p:spPr bwMode="auto">
          <a:xfrm>
            <a:off x="5334000" y="1868269"/>
            <a:ext cx="1954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Reaction target</a:t>
            </a:r>
          </a:p>
          <a:p>
            <a:pPr eaLnBrk="1" hangingPunct="1"/>
            <a:r>
              <a:rPr lang="en-US" dirty="0" smtClean="0">
                <a:latin typeface="+mn-lt"/>
              </a:rPr>
              <a:t>100-281mg/cm</a:t>
            </a:r>
            <a:r>
              <a:rPr lang="en-US" baseline="30000" dirty="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5609" name="Line 4107"/>
          <p:cNvSpPr>
            <a:spLocks noChangeShapeType="1"/>
          </p:cNvSpPr>
          <p:nvPr/>
        </p:nvSpPr>
        <p:spPr bwMode="auto">
          <a:xfrm flipH="1" flipV="1">
            <a:off x="304800" y="5740400"/>
            <a:ext cx="304800" cy="42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611" name="Picture 18"/>
          <p:cNvSpPr>
            <a:spLocks noChangeAspect="1" noChangeArrowheads="1"/>
          </p:cNvSpPr>
          <p:nvPr/>
        </p:nvSpPr>
        <p:spPr bwMode="auto">
          <a:xfrm>
            <a:off x="5410200" y="3835400"/>
            <a:ext cx="360521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4103"/>
          <p:cNvSpPr txBox="1">
            <a:spLocks noChangeArrowheads="1"/>
          </p:cNvSpPr>
          <p:nvPr/>
        </p:nvSpPr>
        <p:spPr bwMode="auto">
          <a:xfrm>
            <a:off x="6920790" y="766971"/>
            <a:ext cx="171158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dirty="0">
                <a:solidFill>
                  <a:srgbClr val="3333CC"/>
                </a:solidFill>
                <a:latin typeface="Century Gothic" pitchFamily="34" charset="0"/>
              </a:rPr>
              <a:t>Reaction product identification</a:t>
            </a:r>
            <a:r>
              <a:rPr lang="en-US" sz="1400" dirty="0">
                <a:latin typeface="Century Gothic" pitchFamily="34" charset="0"/>
              </a:rPr>
              <a:t> </a:t>
            </a:r>
            <a:br>
              <a:rPr lang="en-US" sz="1400" dirty="0">
                <a:latin typeface="Century Gothic" pitchFamily="34" charset="0"/>
              </a:rPr>
            </a:br>
            <a:r>
              <a:rPr lang="en-US" sz="1400" dirty="0">
                <a:latin typeface="Century Gothic" pitchFamily="34" charset="0"/>
              </a:rPr>
              <a:t>S800 spectrograph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89838" y="2066925"/>
            <a:ext cx="1295400" cy="1281113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8</a:t>
            </a:fld>
            <a:endParaRPr lang="it-IT" dirty="0"/>
          </a:p>
        </p:txBody>
      </p:sp>
      <p:pic>
        <p:nvPicPr>
          <p:cNvPr id="21506" name="Picture 2" descr="http://www.nscl.msu.edu/~gretina/photo/20130401/reduced/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6030" b="24868"/>
          <a:stretch/>
        </p:blipFill>
        <p:spPr bwMode="auto">
          <a:xfrm>
            <a:off x="5614414" y="3788228"/>
            <a:ext cx="2972341" cy="264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2692400"/>
            <a:ext cx="990600" cy="812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239000" y="3556000"/>
            <a:ext cx="658981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 rot="20104422">
            <a:off x="7378448" y="1421630"/>
            <a:ext cx="1437774" cy="170273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31625" y="3135868"/>
            <a:ext cx="11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5662643">
            <a:off x="5878954" y="427572"/>
            <a:ext cx="452619" cy="253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hape 39"/>
          <p:cNvSpPr/>
          <p:nvPr/>
        </p:nvSpPr>
        <p:spPr>
          <a:xfrm>
            <a:off x="609600" y="1184586"/>
            <a:ext cx="3786188" cy="2265488"/>
          </a:xfrm>
          <a:prstGeom prst="rect">
            <a:avLst/>
          </a:prstGeom>
          <a:blipFill>
            <a:blip r:embed="rId4"/>
            <a:srcRect/>
            <a:stretch>
              <a:fillRect l="-2247" t="-21190" r="-625" b="-8094"/>
            </a:stretch>
          </a:blipFill>
        </p:spPr>
      </p:sp>
      <p:sp>
        <p:nvSpPr>
          <p:cNvPr id="25" name="Shape 40"/>
          <p:cNvSpPr txBox="1"/>
          <p:nvPr/>
        </p:nvSpPr>
        <p:spPr>
          <a:xfrm>
            <a:off x="1463121" y="1512245"/>
            <a:ext cx="965999" cy="870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400" b="1" baseline="30000" dirty="0">
                <a:solidFill>
                  <a:srgbClr val="FFFFFF"/>
                </a:solidFill>
              </a:rPr>
              <a:t>67</a:t>
            </a:r>
            <a:r>
              <a:rPr lang="en" sz="1400" b="1" dirty="0">
                <a:solidFill>
                  <a:srgbClr val="FFFFFF"/>
                </a:solidFill>
              </a:rPr>
              <a:t>Ni</a:t>
            </a:r>
          </a:p>
        </p:txBody>
      </p:sp>
      <p:sp>
        <p:nvSpPr>
          <p:cNvPr id="26" name="Shape 41"/>
          <p:cNvSpPr txBox="1"/>
          <p:nvPr/>
        </p:nvSpPr>
        <p:spPr>
          <a:xfrm>
            <a:off x="1287780" y="1839905"/>
            <a:ext cx="965999" cy="870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400" b="1" baseline="30000" dirty="0">
                <a:solidFill>
                  <a:srgbClr val="FFFFFF"/>
                </a:solidFill>
              </a:rPr>
              <a:t>65</a:t>
            </a:r>
            <a:r>
              <a:rPr lang="en" sz="1400" b="1" dirty="0">
                <a:solidFill>
                  <a:srgbClr val="FFFFFF"/>
                </a:solidFill>
              </a:rPr>
              <a:t>Co</a:t>
            </a:r>
          </a:p>
        </p:txBody>
      </p:sp>
      <p:sp>
        <p:nvSpPr>
          <p:cNvPr id="27" name="Shape 40"/>
          <p:cNvSpPr txBox="1"/>
          <p:nvPr/>
        </p:nvSpPr>
        <p:spPr>
          <a:xfrm>
            <a:off x="1929601" y="1664645"/>
            <a:ext cx="965999" cy="8703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400" b="1" baseline="30000" dirty="0" smtClean="0">
                <a:solidFill>
                  <a:srgbClr val="FFFFFF"/>
                </a:solidFill>
              </a:rPr>
              <a:t>66</a:t>
            </a:r>
            <a:r>
              <a:rPr lang="en" sz="1400" b="1" dirty="0" smtClean="0">
                <a:solidFill>
                  <a:srgbClr val="FFFFFF"/>
                </a:solidFill>
              </a:rPr>
              <a:t>Ni</a:t>
            </a:r>
            <a:endParaRPr lang="en" sz="1400" b="1" dirty="0">
              <a:solidFill>
                <a:srgbClr val="FFFFFF"/>
              </a:solidFill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33400" y="762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Gated on </a:t>
            </a:r>
            <a:r>
              <a:rPr lang="en-US" sz="3200" baseline="30000" dirty="0" smtClean="0"/>
              <a:t>68</a:t>
            </a:r>
            <a:r>
              <a:rPr lang="en-US" sz="3200" dirty="0" smtClean="0"/>
              <a:t>Ni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3556000"/>
            <a:ext cx="213360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Velocity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44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098" descr="A1900_S800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600"/>
            <a:ext cx="873918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4101"/>
          <p:cNvSpPr txBox="1">
            <a:spLocks noChangeArrowheads="1"/>
          </p:cNvSpPr>
          <p:nvPr/>
        </p:nvSpPr>
        <p:spPr bwMode="auto">
          <a:xfrm>
            <a:off x="152400" y="4368800"/>
            <a:ext cx="24961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1" dirty="0">
                <a:solidFill>
                  <a:srgbClr val="996633"/>
                </a:solidFill>
                <a:latin typeface="+mj-lt"/>
              </a:rPr>
              <a:t>A1900 fragment separator</a:t>
            </a:r>
            <a:r>
              <a:rPr lang="en-US" sz="1400" dirty="0">
                <a:latin typeface="+mj-lt"/>
              </a:rPr>
              <a:t> </a:t>
            </a:r>
          </a:p>
        </p:txBody>
      </p:sp>
      <p:sp>
        <p:nvSpPr>
          <p:cNvPr id="25607" name="Line 4104"/>
          <p:cNvSpPr>
            <a:spLocks noChangeShapeType="1"/>
          </p:cNvSpPr>
          <p:nvPr/>
        </p:nvSpPr>
        <p:spPr bwMode="auto">
          <a:xfrm>
            <a:off x="7239000" y="2387600"/>
            <a:ext cx="38100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8" name="Text Box 4105"/>
          <p:cNvSpPr txBox="1">
            <a:spLocks noChangeArrowheads="1"/>
          </p:cNvSpPr>
          <p:nvPr/>
        </p:nvSpPr>
        <p:spPr bwMode="auto">
          <a:xfrm>
            <a:off x="5334000" y="1868269"/>
            <a:ext cx="19543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Reaction target</a:t>
            </a:r>
          </a:p>
          <a:p>
            <a:pPr eaLnBrk="1" hangingPunct="1"/>
            <a:r>
              <a:rPr lang="en-US" dirty="0" smtClean="0">
                <a:latin typeface="+mn-lt"/>
              </a:rPr>
              <a:t>100-281mg/cm</a:t>
            </a:r>
            <a:r>
              <a:rPr lang="en-US" baseline="30000" dirty="0" smtClean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25609" name="Line 4107"/>
          <p:cNvSpPr>
            <a:spLocks noChangeShapeType="1"/>
          </p:cNvSpPr>
          <p:nvPr/>
        </p:nvSpPr>
        <p:spPr bwMode="auto">
          <a:xfrm flipH="1" flipV="1">
            <a:off x="304800" y="5740400"/>
            <a:ext cx="304800" cy="428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5611" name="Picture 18"/>
          <p:cNvSpPr>
            <a:spLocks noChangeAspect="1" noChangeArrowheads="1"/>
          </p:cNvSpPr>
          <p:nvPr/>
        </p:nvSpPr>
        <p:spPr bwMode="auto">
          <a:xfrm>
            <a:off x="5410200" y="3835400"/>
            <a:ext cx="3605213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Text Box 4103"/>
          <p:cNvSpPr txBox="1">
            <a:spLocks noChangeArrowheads="1"/>
          </p:cNvSpPr>
          <p:nvPr/>
        </p:nvSpPr>
        <p:spPr bwMode="auto">
          <a:xfrm>
            <a:off x="6920790" y="766971"/>
            <a:ext cx="1711582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b="1" dirty="0">
                <a:solidFill>
                  <a:srgbClr val="3333CC"/>
                </a:solidFill>
                <a:latin typeface="Century Gothic" pitchFamily="34" charset="0"/>
              </a:rPr>
              <a:t>Reaction product identification</a:t>
            </a:r>
            <a:r>
              <a:rPr lang="en-US" sz="1400" dirty="0">
                <a:latin typeface="Century Gothic" pitchFamily="34" charset="0"/>
              </a:rPr>
              <a:t> </a:t>
            </a:r>
            <a:br>
              <a:rPr lang="en-US" sz="1400" dirty="0">
                <a:latin typeface="Century Gothic" pitchFamily="34" charset="0"/>
              </a:rPr>
            </a:br>
            <a:r>
              <a:rPr lang="en-US" sz="1400" dirty="0">
                <a:latin typeface="Century Gothic" pitchFamily="34" charset="0"/>
              </a:rPr>
              <a:t>S800 spectrograph</a:t>
            </a:r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7589838" y="2066925"/>
            <a:ext cx="1295400" cy="1281113"/>
          </a:xfrm>
          <a:prstGeom prst="rect">
            <a:avLst/>
          </a:prstGeom>
          <a:solidFill>
            <a:schemeClr val="accent1">
              <a:alpha val="1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/>
            <a:endParaRPr lang="en-US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649096" y="224491"/>
            <a:ext cx="1332156" cy="365125"/>
          </a:xfrm>
        </p:spPr>
        <p:txBody>
          <a:bodyPr/>
          <a:lstStyle/>
          <a:p>
            <a:pPr>
              <a:defRPr/>
            </a:pPr>
            <a:fld id="{05CF4FF3-24AE-4F00-BFF8-274008C92C2D}" type="slidenum">
              <a:rPr lang="it-IT" smtClean="0"/>
              <a:pPr>
                <a:defRPr/>
              </a:pPr>
              <a:t>9</a:t>
            </a:fld>
            <a:endParaRPr lang="it-IT" dirty="0"/>
          </a:p>
        </p:txBody>
      </p:sp>
      <p:pic>
        <p:nvPicPr>
          <p:cNvPr id="21506" name="Picture 2" descr="http://www.nscl.msu.edu/~gretina/photo/20130401/reduced/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t="16030" b="24868"/>
          <a:stretch/>
        </p:blipFill>
        <p:spPr bwMode="auto">
          <a:xfrm>
            <a:off x="5614414" y="3788228"/>
            <a:ext cx="2972341" cy="264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86600" y="2692400"/>
            <a:ext cx="990600" cy="812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7239000" y="3556000"/>
            <a:ext cx="658981" cy="25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 descr="http://ars.els-cdn.com/content/image/1-s2.0-S0168900210023156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685800"/>
            <a:ext cx="4686300" cy="221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4406" y="2895600"/>
            <a:ext cx="34551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K. </a:t>
            </a:r>
            <a:r>
              <a:rPr lang="en-US" sz="1000" dirty="0" err="1" smtClean="0"/>
              <a:t>Meierbachtol</a:t>
            </a:r>
            <a:r>
              <a:rPr lang="en-US" sz="1000" dirty="0" smtClean="0"/>
              <a:t> et al. </a:t>
            </a:r>
            <a:r>
              <a:rPr lang="en-US" sz="1000" dirty="0"/>
              <a:t>NIM A </a:t>
            </a:r>
            <a:r>
              <a:rPr lang="en-US" sz="1000" dirty="0" smtClean="0"/>
              <a:t>652 (2011) 668–670</a:t>
            </a:r>
            <a:endParaRPr lang="en-US" sz="1000" dirty="0"/>
          </a:p>
        </p:txBody>
      </p:sp>
      <p:sp>
        <p:nvSpPr>
          <p:cNvPr id="20" name="Oval 19"/>
          <p:cNvSpPr/>
          <p:nvPr/>
        </p:nvSpPr>
        <p:spPr>
          <a:xfrm rot="20104422">
            <a:off x="7737014" y="1568466"/>
            <a:ext cx="744439" cy="77740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5610801">
            <a:off x="6233111" y="487582"/>
            <a:ext cx="452619" cy="2532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41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2627</TotalTime>
  <Words>369</Words>
  <Application>Microsoft Office PowerPoint</Application>
  <PresentationFormat>Presentazione su schermo (4:3)</PresentationFormat>
  <Paragraphs>150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Austin</vt:lpstr>
      <vt:lpstr>Single-particle strength  in the odd,  neutron-rich  Ni isotopes</vt:lpstr>
      <vt:lpstr>Presentazione standard di PowerPoint</vt:lpstr>
      <vt:lpstr>Presentazione standard di PowerPoint</vt:lpstr>
      <vt:lpstr>Shell closure at N=40 ??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68Ni 1n knock out</vt:lpstr>
      <vt:lpstr>70Ni 1n- knock out</vt:lpstr>
      <vt:lpstr>Presentazione standard di PowerPoint</vt:lpstr>
      <vt:lpstr>68Ni is produced from 70Ni</vt:lpstr>
      <vt:lpstr>Presentazione standard di PowerPoint</vt:lpstr>
      <vt:lpstr>Prompt coincidence</vt:lpstr>
      <vt:lpstr>Presentazione standard di PowerPoint</vt:lpstr>
      <vt:lpstr>Presentazione standard di PowerPoint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recchia</dc:creator>
  <cp:lastModifiedBy>tecno</cp:lastModifiedBy>
  <cp:revision>115</cp:revision>
  <dcterms:created xsi:type="dcterms:W3CDTF">2013-04-27T23:46:31Z</dcterms:created>
  <dcterms:modified xsi:type="dcterms:W3CDTF">2013-06-05T06:37:21Z</dcterms:modified>
</cp:coreProperties>
</file>