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00" r:id="rId3"/>
    <p:sldId id="299" r:id="rId4"/>
    <p:sldId id="288" r:id="rId5"/>
    <p:sldId id="271" r:id="rId6"/>
    <p:sldId id="259" r:id="rId7"/>
    <p:sldId id="280" r:id="rId8"/>
    <p:sldId id="265" r:id="rId9"/>
    <p:sldId id="304" r:id="rId10"/>
    <p:sldId id="301" r:id="rId11"/>
    <p:sldId id="302" r:id="rId12"/>
    <p:sldId id="296" r:id="rId13"/>
    <p:sldId id="295" r:id="rId14"/>
    <p:sldId id="297" r:id="rId15"/>
    <p:sldId id="298" r:id="rId16"/>
    <p:sldId id="286" r:id="rId17"/>
    <p:sldId id="267" r:id="rId18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0066FF"/>
    <a:srgbClr val="0099FF"/>
    <a:srgbClr val="FF0000"/>
    <a:srgbClr val="CCFF33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fld id="{C37700CB-7277-4CA4-AB94-72CCFE24CC78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5784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1F5CE-F263-4533-BEC1-5D0A41934F09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49F05-399C-4578-8FD4-C9F1D29F44A0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5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FB365-CB4B-4675-A3CB-5028FBD786C4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001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46933-63D1-4E06-9D67-8126B20A4FBA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253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80A6AB-B7A6-42C6-9ACC-540CEF4B1D99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275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A7A709-63E8-4BC2-8BF4-67DDEE4470AB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9534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6D6EE8-98C3-471E-9146-77F54A67CB54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529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7CB9C-026E-4B0A-94B4-9540E23E1021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198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4BE89-A60E-4A57-86F2-F9A8F2165FB8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52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B4F9D-8E4C-46A8-B3BF-17029DEFCB4C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713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FF99E-0A57-425A-BD39-2EDCC377300F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973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7695D-9B8B-4E94-8107-DA0DBD210369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183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92BA-0662-4D61-ACA7-2FFAF50F49DF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836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B1E3-C11A-40C1-8D95-40531852A5D7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874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026F4-7F36-40BA-9DFF-06E05FC10B53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942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en-US" altLang="zh-CN"/>
              <a:t>KITPC, Jun 14th,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8F6361E7-0E70-4A9E-B268-7D9E41EAE8C9}" type="slidenum">
              <a:rPr lang="en-US" altLang="zh-CN"/>
              <a:pPr/>
              <a:t>‹N›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2205038"/>
            <a:ext cx="9144000" cy="1200150"/>
          </a:xfrm>
          <a:prstGeom prst="rect">
            <a:avLst/>
          </a:prstGeom>
          <a:solidFill>
            <a:srgbClr val="CCFF33">
              <a:alpha val="6799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0000FF"/>
                </a:solidFill>
              </a:rPr>
              <a:t>Effects of Skyrme Tensor Force on the Spin-Isospin Excitations </a:t>
            </a:r>
            <a:endParaRPr lang="el-GR" altLang="zh-CN" sz="36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51275" y="3789363"/>
            <a:ext cx="1876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ea typeface="隶书" pitchFamily="49" charset="-122"/>
              </a:rPr>
              <a:t>C.L.Bai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900113" y="4797425"/>
            <a:ext cx="78025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>
                <a:solidFill>
                  <a:srgbClr val="0000FF"/>
                </a:solidFill>
                <a:ea typeface="隶书" pitchFamily="49" charset="-122"/>
              </a:rPr>
              <a:t>Department of physics, Sichuan University, </a:t>
            </a:r>
          </a:p>
          <a:p>
            <a:pPr algn="ctr"/>
            <a:r>
              <a:rPr lang="en-US" altLang="zh-CN" sz="3200">
                <a:solidFill>
                  <a:srgbClr val="0000FF"/>
                </a:solidFill>
                <a:ea typeface="隶书" pitchFamily="49" charset="-122"/>
              </a:rPr>
              <a:t>Chengdu, China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3203575" y="6018213"/>
            <a:ext cx="3541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u="sng"/>
              <a:t>bclphy@scu.edu.cn</a:t>
            </a:r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109075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0"/>
            <a:ext cx="7724775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773238"/>
            <a:ext cx="434340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051050"/>
            <a:ext cx="6662737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8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zh-CN" sz="4000">
                <a:solidFill>
                  <a:srgbClr val="0000FF"/>
                </a:solidFill>
                <a:ea typeface="隶书" pitchFamily="49" charset="-122"/>
                <a:cs typeface="Times New Roman" pitchFamily="18" charset="0"/>
              </a:rPr>
              <a:t>β</a:t>
            </a:r>
            <a:r>
              <a:rPr lang="en-US" altLang="zh-CN" sz="4000">
                <a:solidFill>
                  <a:srgbClr val="0000FF"/>
                </a:solidFill>
                <a:ea typeface="隶书" pitchFamily="49" charset="-122"/>
                <a:cs typeface="Times New Roman" pitchFamily="18" charset="0"/>
              </a:rPr>
              <a:t>-decay half-life in open-shell nuclei</a:t>
            </a:r>
            <a:endParaRPr lang="el-GR" altLang="zh-CN" sz="4000">
              <a:solidFill>
                <a:srgbClr val="0000FF"/>
              </a:solidFill>
              <a:ea typeface="隶书" pitchFamily="49" charset="-122"/>
              <a:cs typeface="Times New Roman" pitchFamily="18" charset="0"/>
            </a:endParaRP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6911975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827088" y="6165850"/>
            <a:ext cx="466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J. Engel, et. Al. Phys. Rev. C 60, 014320(1999)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848350" y="5826125"/>
            <a:ext cx="2900363" cy="954088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T=0 pairing is used </a:t>
            </a:r>
          </a:p>
          <a:p>
            <a:r>
              <a:rPr lang="en-US" altLang="zh-CN">
                <a:solidFill>
                  <a:srgbClr val="0000FF"/>
                </a:solidFill>
              </a:rPr>
              <a:t>in QRPA Calculation with Skyrme force.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zh-CN" sz="4000">
                <a:solidFill>
                  <a:srgbClr val="0000FF"/>
                </a:solidFill>
                <a:ea typeface="隶书" pitchFamily="49" charset="-122"/>
                <a:cs typeface="Times New Roman" pitchFamily="18" charset="0"/>
              </a:rPr>
              <a:t>β</a:t>
            </a:r>
            <a:r>
              <a:rPr lang="en-US" altLang="zh-CN" sz="4000">
                <a:solidFill>
                  <a:srgbClr val="0000FF"/>
                </a:solidFill>
                <a:ea typeface="隶书" pitchFamily="49" charset="-122"/>
                <a:cs typeface="Times New Roman" pitchFamily="18" charset="0"/>
              </a:rPr>
              <a:t>-decay half-life in open-shell nuclei</a:t>
            </a:r>
            <a:endParaRPr lang="el-GR" altLang="zh-CN" sz="4000">
              <a:solidFill>
                <a:srgbClr val="0000FF"/>
              </a:solidFill>
              <a:ea typeface="隶书" pitchFamily="49" charset="-122"/>
              <a:cs typeface="Times New Roman" pitchFamily="18" charset="0"/>
            </a:endParaRPr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5840412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042988" y="5876925"/>
            <a:ext cx="554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T. Niksic, et. al.    Phys. Rev. C 71, 014308(2005)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6443663" y="3068638"/>
            <a:ext cx="2376487" cy="195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T=0 pairing is used</a:t>
            </a:r>
          </a:p>
          <a:p>
            <a:r>
              <a:rPr lang="en-US" altLang="zh-CN" sz="2400">
                <a:solidFill>
                  <a:srgbClr val="0000FF"/>
                </a:solidFill>
              </a:rPr>
              <a:t>In relativistic QRPA</a:t>
            </a:r>
          </a:p>
          <a:p>
            <a:r>
              <a:rPr lang="en-US" altLang="zh-CN" sz="2400">
                <a:solidFill>
                  <a:srgbClr val="0000FF"/>
                </a:solidFill>
              </a:rPr>
              <a:t>Calculations.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zh-CN" sz="4000">
                <a:solidFill>
                  <a:srgbClr val="0000FF"/>
                </a:solidFill>
                <a:ea typeface="隶书" pitchFamily="49" charset="-122"/>
                <a:cs typeface="Times New Roman" pitchFamily="18" charset="0"/>
              </a:rPr>
              <a:t>β</a:t>
            </a:r>
            <a:r>
              <a:rPr lang="en-US" altLang="zh-CN" sz="4000">
                <a:solidFill>
                  <a:srgbClr val="0000FF"/>
                </a:solidFill>
                <a:ea typeface="隶书" pitchFamily="49" charset="-122"/>
                <a:cs typeface="Times New Roman" pitchFamily="18" charset="0"/>
              </a:rPr>
              <a:t>-decay half-life in closed-shell nuclei</a:t>
            </a:r>
            <a:endParaRPr lang="el-GR" altLang="zh-CN" sz="4000">
              <a:solidFill>
                <a:srgbClr val="0000FF"/>
              </a:solidFill>
              <a:ea typeface="隶书" pitchFamily="49" charset="-122"/>
              <a:cs typeface="Times New Roman" pitchFamily="18" charset="0"/>
            </a:endParaRP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90525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08050"/>
            <a:ext cx="3870325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68313" y="4652963"/>
            <a:ext cx="8366125" cy="739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</a:rPr>
              <a:t>The inclusion of tensor force in self-consistent RPA calculation improve the</a:t>
            </a:r>
          </a:p>
          <a:p>
            <a:r>
              <a:rPr lang="en-US" altLang="zh-CN" sz="2000">
                <a:solidFill>
                  <a:srgbClr val="0000FF"/>
                </a:solidFill>
              </a:rPr>
              <a:t>Result of Q and logft values.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331913" y="5805488"/>
            <a:ext cx="591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F. Minato and C. L. Bai, Phys. Rev. Lett 110, 122501(2013)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zh-CN" sz="4000">
                <a:solidFill>
                  <a:srgbClr val="0000FF"/>
                </a:solidFill>
                <a:ea typeface="隶书" pitchFamily="49" charset="-122"/>
                <a:cs typeface="Times New Roman" pitchFamily="18" charset="0"/>
              </a:rPr>
              <a:t>β</a:t>
            </a:r>
            <a:r>
              <a:rPr lang="en-US" altLang="zh-CN" sz="4000">
                <a:solidFill>
                  <a:srgbClr val="0000FF"/>
                </a:solidFill>
                <a:ea typeface="隶书" pitchFamily="49" charset="-122"/>
                <a:cs typeface="Times New Roman" pitchFamily="18" charset="0"/>
              </a:rPr>
              <a:t>-decay half-life in closed-shell nuclei</a:t>
            </a:r>
            <a:endParaRPr lang="el-GR" altLang="zh-CN" sz="4000">
              <a:solidFill>
                <a:srgbClr val="0000FF"/>
              </a:solidFill>
              <a:ea typeface="隶书" pitchFamily="49" charset="-122"/>
              <a:cs typeface="Times New Roman" pitchFamily="18" charset="0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65175"/>
            <a:ext cx="504031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41288" y="5589588"/>
            <a:ext cx="8967787" cy="4048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Tensor RPA correlations improve the </a:t>
            </a:r>
            <a:r>
              <a:rPr lang="el-GR" altLang="zh-CN">
                <a:solidFill>
                  <a:srgbClr val="0000FF"/>
                </a:solidFill>
                <a:cs typeface="Times New Roman" pitchFamily="18" charset="0"/>
              </a:rPr>
              <a:t>β</a:t>
            </a:r>
            <a:r>
              <a:rPr lang="en-US" altLang="zh-CN">
                <a:solidFill>
                  <a:srgbClr val="0000FF"/>
                </a:solidFill>
                <a:cs typeface="Times New Roman" pitchFamily="18" charset="0"/>
              </a:rPr>
              <a:t>-decay half-life calculations in closed-shell nuclei.</a:t>
            </a:r>
            <a:endParaRPr lang="el-GR" altLang="zh-CN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900113" y="6237288"/>
            <a:ext cx="591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F. Minato and C. L. Bai, Phys. Rev. Lett 110, 122501(2013)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rgbClr val="0000FF"/>
                </a:solidFill>
                <a:ea typeface="隶书" pitchFamily="49" charset="-122"/>
              </a:rPr>
              <a:t>Conclusion and outlook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8720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  <a:latin typeface="宋体" pitchFamily="2" charset="-122"/>
              </a:rPr>
              <a:t>● </a:t>
            </a:r>
            <a:r>
              <a:rPr lang="en-US" altLang="zh-CN" sz="2400">
                <a:solidFill>
                  <a:srgbClr val="0000FF"/>
                </a:solidFill>
              </a:rPr>
              <a:t>Tensor force have strong effects on the main peak energy of GT</a:t>
            </a:r>
          </a:p>
          <a:p>
            <a:r>
              <a:rPr lang="en-US" altLang="zh-CN" sz="2400">
                <a:solidFill>
                  <a:srgbClr val="0000FF"/>
                </a:solidFill>
              </a:rPr>
              <a:t> and charge-exchange SD transitions in closed shell nuclei.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09550" y="3716338"/>
            <a:ext cx="8107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  <a:latin typeface="宋体" pitchFamily="2" charset="-122"/>
              </a:rPr>
              <a:t>● </a:t>
            </a:r>
            <a:r>
              <a:rPr lang="en-US" altLang="zh-CN" sz="2400">
                <a:solidFill>
                  <a:srgbClr val="0000FF"/>
                </a:solidFill>
              </a:rPr>
              <a:t>In addition to T=0 pairing force, tensor force maybe an </a:t>
            </a:r>
          </a:p>
          <a:p>
            <a:r>
              <a:rPr lang="en-US" altLang="zh-CN" sz="2400">
                <a:solidFill>
                  <a:srgbClr val="0000FF"/>
                </a:solidFill>
              </a:rPr>
              <a:t>important candidate which play an important role in nuclear</a:t>
            </a:r>
          </a:p>
          <a:p>
            <a:r>
              <a:rPr lang="el-GR" altLang="zh-CN" sz="2400">
                <a:solidFill>
                  <a:srgbClr val="0000FF"/>
                </a:solidFill>
                <a:cs typeface="Times New Roman" pitchFamily="18" charset="0"/>
              </a:rPr>
              <a:t>β</a:t>
            </a:r>
            <a:r>
              <a:rPr lang="en-US" altLang="zh-CN" sz="2400">
                <a:solidFill>
                  <a:srgbClr val="0000FF"/>
                </a:solidFill>
                <a:cs typeface="Times New Roman" pitchFamily="18" charset="0"/>
              </a:rPr>
              <a:t>-decay half-life.</a:t>
            </a:r>
            <a:endParaRPr lang="el-GR" altLang="zh-CN" sz="24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23850" y="2420938"/>
            <a:ext cx="8186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  <a:latin typeface="宋体" pitchFamily="2" charset="-122"/>
              </a:rPr>
              <a:t>●</a:t>
            </a:r>
            <a:r>
              <a:rPr lang="en-US" altLang="zh-CN" sz="2400">
                <a:solidFill>
                  <a:srgbClr val="0000FF"/>
                </a:solidFill>
              </a:rPr>
              <a:t>GT and SD main peak energies can be used to constrain the </a:t>
            </a:r>
          </a:p>
          <a:p>
            <a:r>
              <a:rPr lang="en-US" altLang="zh-CN" sz="2400">
                <a:solidFill>
                  <a:srgbClr val="0000FF"/>
                </a:solidFill>
              </a:rPr>
              <a:t>strengths of tensor force in a small area;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50825" y="5486400"/>
            <a:ext cx="8188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  <a:latin typeface="宋体" pitchFamily="2" charset="-122"/>
              </a:rPr>
              <a:t>● </a:t>
            </a:r>
            <a:r>
              <a:rPr lang="en-US" altLang="zh-CN" sz="2400">
                <a:solidFill>
                  <a:srgbClr val="0000FF"/>
                </a:solidFill>
              </a:rPr>
              <a:t>The effects of tensor force on the spin-isospin excitations of </a:t>
            </a:r>
          </a:p>
          <a:p>
            <a:r>
              <a:rPr lang="en-US" altLang="zh-CN" sz="2400">
                <a:solidFill>
                  <a:srgbClr val="0000FF"/>
                </a:solidFill>
              </a:rPr>
              <a:t>Open-shell nuclei will be studied soon.</a:t>
            </a:r>
            <a:endParaRPr lang="el-GR" altLang="zh-CN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116013" y="2133600"/>
            <a:ext cx="6553200" cy="2520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Many Thanks for your attention</a:t>
            </a:r>
            <a:endParaRPr lang="it-IT" sz="6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rgbClr val="0000FF"/>
                </a:solidFill>
                <a:ea typeface="隶书" pitchFamily="49" charset="-122"/>
              </a:rPr>
              <a:t>Collaboratiors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116013" y="1268413"/>
            <a:ext cx="6408737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H. Q. Zhang,         CIAE, China</a:t>
            </a:r>
          </a:p>
          <a:p>
            <a:r>
              <a:rPr lang="en-US" altLang="zh-CN" sz="2800">
                <a:solidFill>
                  <a:srgbClr val="0000FF"/>
                </a:solidFill>
              </a:rPr>
              <a:t>  </a:t>
            </a:r>
          </a:p>
          <a:p>
            <a:r>
              <a:rPr lang="en-US" altLang="zh-CN" sz="2800">
                <a:solidFill>
                  <a:srgbClr val="0000FF"/>
                </a:solidFill>
              </a:rPr>
              <a:t>X. Z. Zhang,          CIAE, China     </a:t>
            </a:r>
          </a:p>
          <a:p>
            <a:endParaRPr lang="en-US" altLang="zh-CN" sz="2800">
              <a:solidFill>
                <a:srgbClr val="0000FF"/>
              </a:solidFill>
            </a:endParaRPr>
          </a:p>
          <a:p>
            <a:r>
              <a:rPr lang="en-US" altLang="zh-CN" sz="2800">
                <a:solidFill>
                  <a:srgbClr val="0000FF"/>
                </a:solidFill>
              </a:rPr>
              <a:t>F.R.Xu,                    PKU, China</a:t>
            </a:r>
          </a:p>
          <a:p>
            <a:endParaRPr lang="en-US" altLang="zh-CN" sz="2800">
              <a:solidFill>
                <a:srgbClr val="0000FF"/>
              </a:solidFill>
            </a:endParaRPr>
          </a:p>
          <a:p>
            <a:r>
              <a:rPr lang="en-US" altLang="zh-CN" sz="2800">
                <a:solidFill>
                  <a:srgbClr val="0000FF"/>
                </a:solidFill>
              </a:rPr>
              <a:t>G. Colo,                   Milano Univ.  Italy</a:t>
            </a:r>
          </a:p>
          <a:p>
            <a:endParaRPr lang="en-US" altLang="zh-CN" sz="2800">
              <a:solidFill>
                <a:srgbClr val="0000FF"/>
              </a:solidFill>
            </a:endParaRPr>
          </a:p>
          <a:p>
            <a:r>
              <a:rPr lang="en-US" altLang="zh-CN" sz="2800">
                <a:solidFill>
                  <a:srgbClr val="0000FF"/>
                </a:solidFill>
              </a:rPr>
              <a:t>H. Sagawa,              Aizu Univ. Japan</a:t>
            </a:r>
          </a:p>
          <a:p>
            <a:endParaRPr lang="en-US" altLang="zh-CN" sz="2800">
              <a:solidFill>
                <a:srgbClr val="0000FF"/>
              </a:solidFill>
            </a:endParaRPr>
          </a:p>
          <a:p>
            <a:r>
              <a:rPr lang="en-US" altLang="zh-CN" sz="2800">
                <a:solidFill>
                  <a:srgbClr val="0000FF"/>
                </a:solidFill>
              </a:rPr>
              <a:t>F. Minato,               JAEA.    Japan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9500"/>
          </a:xfrm>
          <a:solidFill>
            <a:srgbClr val="CCFF33"/>
          </a:solidFill>
          <a:ln/>
        </p:spPr>
        <p:txBody>
          <a:bodyPr/>
          <a:lstStyle/>
          <a:p>
            <a:r>
              <a:rPr lang="en-US" altLang="zh-CN" b="1">
                <a:solidFill>
                  <a:srgbClr val="0000FF"/>
                </a:solidFill>
              </a:rPr>
              <a:t>outline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39750" y="1125538"/>
            <a:ext cx="7802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  <a:latin typeface="宋体" pitchFamily="2" charset="-122"/>
              </a:rPr>
              <a:t>●</a:t>
            </a:r>
            <a:r>
              <a:rPr lang="en-US" altLang="zh-CN">
                <a:solidFill>
                  <a:srgbClr val="0000FF"/>
                </a:solidFill>
              </a:rPr>
              <a:t> </a:t>
            </a:r>
            <a:r>
              <a:rPr lang="en-US" altLang="zh-CN" sz="2800">
                <a:solidFill>
                  <a:srgbClr val="0000FF"/>
                </a:solidFill>
              </a:rPr>
              <a:t>Self-consistent HF+RPA based on Skyrme  force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42925" y="1844675"/>
            <a:ext cx="6761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  <a:latin typeface="宋体" pitchFamily="2" charset="-122"/>
              </a:rPr>
              <a:t>● </a:t>
            </a:r>
            <a:r>
              <a:rPr lang="en-US" altLang="zh-CN" sz="2800">
                <a:solidFill>
                  <a:srgbClr val="0000FF"/>
                </a:solidFill>
              </a:rPr>
              <a:t>Skyrme parameter sets with tensor force</a:t>
            </a:r>
            <a:r>
              <a:rPr lang="en-US" altLang="zh-CN" sz="1600">
                <a:solidFill>
                  <a:srgbClr val="0000FF"/>
                </a:solidFill>
                <a:latin typeface="宋体" pitchFamily="2" charset="-122"/>
              </a:rPr>
              <a:t> </a:t>
            </a:r>
            <a:endParaRPr lang="en-US" altLang="zh-CN" sz="240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39750" y="2636838"/>
            <a:ext cx="828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  <a:latin typeface="宋体" pitchFamily="2" charset="-122"/>
              </a:rPr>
              <a:t>● </a:t>
            </a:r>
            <a:r>
              <a:rPr lang="en-US" altLang="zh-CN" sz="2800">
                <a:solidFill>
                  <a:srgbClr val="0000FF"/>
                </a:solidFill>
              </a:rPr>
              <a:t>Tensor effects on the Spin-Isospin excited states   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528638" y="3644900"/>
            <a:ext cx="685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  <a:latin typeface="宋体" pitchFamily="2" charset="-122"/>
              </a:rPr>
              <a:t>● </a:t>
            </a:r>
            <a:r>
              <a:rPr lang="en-US" altLang="zh-CN" sz="2800">
                <a:solidFill>
                  <a:srgbClr val="0000FF"/>
                </a:solidFill>
              </a:rPr>
              <a:t>GT and SD constraint on the tensor  force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20700" y="4868863"/>
            <a:ext cx="6211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  <a:latin typeface="宋体" pitchFamily="2" charset="-122"/>
              </a:rPr>
              <a:t>● </a:t>
            </a:r>
            <a:r>
              <a:rPr lang="en-US" altLang="zh-CN" sz="2800">
                <a:solidFill>
                  <a:srgbClr val="0000FF"/>
                </a:solidFill>
              </a:rPr>
              <a:t>Tensor effect on the </a:t>
            </a:r>
            <a:r>
              <a:rPr lang="el-GR" altLang="zh-CN" sz="2800">
                <a:solidFill>
                  <a:srgbClr val="0000FF"/>
                </a:solidFill>
                <a:cs typeface="Times New Roman" pitchFamily="18" charset="0"/>
              </a:rPr>
              <a:t>β</a:t>
            </a:r>
            <a:r>
              <a:rPr lang="en-US" altLang="zh-CN" sz="2800">
                <a:solidFill>
                  <a:srgbClr val="0000FF"/>
                </a:solidFill>
                <a:cs typeface="Times New Roman" pitchFamily="18" charset="0"/>
              </a:rPr>
              <a:t>-decay half-life</a:t>
            </a:r>
            <a:endParaRPr lang="el-GR" altLang="zh-CN" sz="28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47688" y="5805488"/>
            <a:ext cx="4168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  <a:latin typeface="宋体" pitchFamily="2" charset="-122"/>
              </a:rPr>
              <a:t>●   </a:t>
            </a:r>
            <a:r>
              <a:rPr lang="en-US" altLang="zh-CN" sz="2800">
                <a:solidFill>
                  <a:srgbClr val="0000FF"/>
                </a:solidFill>
              </a:rPr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CCFF33"/>
          </a:solidFill>
        </p:spPr>
        <p:txBody>
          <a:bodyPr/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Self-consistent HF+RPA based on Skyrme force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218488" cy="5805487"/>
          </a:xfrm>
        </p:spPr>
        <p:txBody>
          <a:bodyPr/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Skyrme effective nucleon-nucleon interaction</a:t>
            </a:r>
          </a:p>
          <a:p>
            <a:endParaRPr lang="en-US" altLang="zh-CN" sz="2800" b="1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HF used to study the ground state properties, and get the</a:t>
            </a:r>
          </a:p>
          <a:p>
            <a:pPr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    single-particle wave functions.</a:t>
            </a:r>
          </a:p>
          <a:p>
            <a:endParaRPr lang="en-US" altLang="zh-CN" sz="2400" b="1">
              <a:solidFill>
                <a:srgbClr val="0000FF"/>
              </a:solidFill>
              <a:latin typeface="Times New Roman" pitchFamily="18" charset="0"/>
              <a:ea typeface="隶书" pitchFamily="49" charset="-122"/>
            </a:endParaRPr>
          </a:p>
          <a:p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Self-consistent HF+RPA studys the excitation states</a:t>
            </a:r>
          </a:p>
          <a:p>
            <a:endParaRPr lang="en-US" altLang="zh-CN" sz="2800">
              <a:latin typeface="Times New Roman" pitchFamily="18" charset="0"/>
              <a:ea typeface="隶书" pitchFamily="49" charset="-122"/>
            </a:endParaRPr>
          </a:p>
          <a:p>
            <a:endParaRPr lang="en-US" altLang="zh-CN" sz="2800">
              <a:latin typeface="隶书" pitchFamily="49" charset="-122"/>
              <a:ea typeface="隶书" pitchFamily="49" charset="-122"/>
            </a:endParaRPr>
          </a:p>
          <a:p>
            <a:endParaRPr lang="en-US" altLang="zh-CN" sz="2800">
              <a:latin typeface="隶书" pitchFamily="49" charset="-122"/>
              <a:ea typeface="隶书" pitchFamily="49" charset="-122"/>
            </a:endParaRPr>
          </a:p>
          <a:p>
            <a:endParaRPr lang="en-US" altLang="zh-CN" sz="2800">
              <a:latin typeface="隶书" pitchFamily="49" charset="-122"/>
              <a:ea typeface="隶书" pitchFamily="49" charset="-122"/>
            </a:endParaRPr>
          </a:p>
          <a:p>
            <a:endParaRPr lang="en-US" altLang="zh-CN" sz="2800"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We included the Skyrme tensor terms in RPA calculation.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971550" y="1557338"/>
          <a:ext cx="54006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Equation" r:id="rId3" imgW="2565360" imgH="241200" progId="Equation.DSMT4">
                  <p:embed/>
                </p:oleObj>
              </mc:Choice>
              <mc:Fallback>
                <p:oleObj name="Equation" r:id="rId3" imgW="25653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57338"/>
                        <a:ext cx="54006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331913" y="3860800"/>
          <a:ext cx="33845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Equation" r:id="rId5" imgW="1688760" imgH="457200" progId="Equation.DSMT4">
                  <p:embed/>
                </p:oleObj>
              </mc:Choice>
              <mc:Fallback>
                <p:oleObj name="Equation" r:id="rId5" imgW="16887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860800"/>
                        <a:ext cx="33845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11188" y="5084763"/>
            <a:ext cx="7883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The same interactions as those in HF are used </a:t>
            </a:r>
          </a:p>
          <a:p>
            <a:r>
              <a:rPr lang="en-US" altLang="zh-CN" sz="24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to calculate A,B so that to keep self-consistency.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079501"/>
          </a:xfrm>
          <a:solidFill>
            <a:srgbClr val="CCFF33"/>
          </a:solidFill>
        </p:spPr>
        <p:txBody>
          <a:bodyPr/>
          <a:lstStyle/>
          <a:p>
            <a:r>
              <a:rPr lang="en-US" altLang="zh-CN" sz="4000" b="1">
                <a:solidFill>
                  <a:srgbClr val="0000FF"/>
                </a:solidFill>
                <a:latin typeface="Times New Roman" pitchFamily="18" charset="0"/>
              </a:rPr>
              <a:t>Skyrme parameter sets with tensor force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8066087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63575" y="1266825"/>
            <a:ext cx="717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</a:rPr>
              <a:t>The tensor terms postulated by  Skyrme: </a:t>
            </a:r>
            <a:r>
              <a:rPr lang="en-US" altLang="zh-CN" sz="2000">
                <a:solidFill>
                  <a:srgbClr val="FF0000"/>
                </a:solidFill>
              </a:rPr>
              <a:t>Nucl. Phy. 9, 615(1959)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08038" y="3209925"/>
            <a:ext cx="5694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</a:rPr>
              <a:t>Skyrme parameter sets which include tensor force: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27088" y="3786188"/>
            <a:ext cx="4957762" cy="739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</a:rPr>
              <a:t>Fl. Stancu </a:t>
            </a:r>
            <a:r>
              <a:rPr lang="en-US" altLang="zh-CN" sz="2000" i="1">
                <a:solidFill>
                  <a:srgbClr val="0000FF"/>
                </a:solidFill>
              </a:rPr>
              <a:t>et. al</a:t>
            </a:r>
            <a:r>
              <a:rPr lang="en-US" altLang="zh-CN" sz="2000">
                <a:solidFill>
                  <a:srgbClr val="0000FF"/>
                </a:solidFill>
              </a:rPr>
              <a:t>, PLB68, 108(1977), </a:t>
            </a:r>
          </a:p>
          <a:p>
            <a:r>
              <a:rPr lang="en-US" altLang="zh-CN" sz="2000">
                <a:solidFill>
                  <a:srgbClr val="0000FF"/>
                </a:solidFill>
              </a:rPr>
              <a:t>B. A. Brown </a:t>
            </a:r>
            <a:r>
              <a:rPr lang="en-US" altLang="zh-CN" sz="2000" i="1">
                <a:solidFill>
                  <a:srgbClr val="0000FF"/>
                </a:solidFill>
              </a:rPr>
              <a:t>et. al</a:t>
            </a:r>
            <a:r>
              <a:rPr lang="en-US" altLang="zh-CN" sz="2000">
                <a:solidFill>
                  <a:srgbClr val="0000FF"/>
                </a:solidFill>
              </a:rPr>
              <a:t>, PRC74, 061303(R)(2006)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829550" y="3789363"/>
            <a:ext cx="774700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rgbClr val="FF0000"/>
                </a:solidFill>
              </a:rPr>
              <a:t>T &gt;0,</a:t>
            </a:r>
          </a:p>
          <a:p>
            <a:r>
              <a:rPr lang="en-US" altLang="zh-CN" sz="2000" b="0">
                <a:solidFill>
                  <a:srgbClr val="FF0000"/>
                </a:solidFill>
              </a:rPr>
              <a:t>U&gt;0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827088" y="4724400"/>
            <a:ext cx="4503737" cy="739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</a:rPr>
              <a:t>G. Col</a:t>
            </a:r>
            <a:r>
              <a:rPr lang="en-US" altLang="zh-CN" sz="2000">
                <a:solidFill>
                  <a:srgbClr val="0000FF"/>
                </a:solidFill>
                <a:cs typeface="Times New Roman" pitchFamily="18" charset="0"/>
              </a:rPr>
              <a:t>ò</a:t>
            </a:r>
            <a:r>
              <a:rPr lang="en-US" altLang="zh-CN" sz="2000">
                <a:solidFill>
                  <a:srgbClr val="0000FF"/>
                </a:solidFill>
              </a:rPr>
              <a:t> </a:t>
            </a:r>
            <a:r>
              <a:rPr lang="en-US" altLang="zh-CN" sz="2000" i="1">
                <a:solidFill>
                  <a:srgbClr val="0000FF"/>
                </a:solidFill>
              </a:rPr>
              <a:t>et. al</a:t>
            </a:r>
            <a:r>
              <a:rPr lang="en-US" altLang="zh-CN" sz="2000">
                <a:solidFill>
                  <a:srgbClr val="0000FF"/>
                </a:solidFill>
              </a:rPr>
              <a:t>, PLB646, 227(2007), </a:t>
            </a:r>
          </a:p>
          <a:p>
            <a:r>
              <a:rPr lang="en-US" altLang="zh-CN" sz="2000" b="0">
                <a:solidFill>
                  <a:srgbClr val="0000FF"/>
                </a:solidFill>
              </a:rPr>
              <a:t>D. M. Brink </a:t>
            </a:r>
            <a:r>
              <a:rPr lang="en-US" altLang="zh-CN" sz="2000" i="1">
                <a:solidFill>
                  <a:srgbClr val="0000FF"/>
                </a:solidFill>
              </a:rPr>
              <a:t>et. al</a:t>
            </a:r>
            <a:r>
              <a:rPr lang="en-US" altLang="zh-CN" sz="2000">
                <a:solidFill>
                  <a:srgbClr val="0000FF"/>
                </a:solidFill>
              </a:rPr>
              <a:t>, PRC75, 061311(2007)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829550" y="4724400"/>
            <a:ext cx="774700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rgbClr val="FF0000"/>
                </a:solidFill>
              </a:rPr>
              <a:t>T &gt;0,</a:t>
            </a:r>
          </a:p>
          <a:p>
            <a:r>
              <a:rPr lang="en-US" altLang="zh-CN" sz="2000" b="0">
                <a:solidFill>
                  <a:srgbClr val="FF0000"/>
                </a:solidFill>
              </a:rPr>
              <a:t>U&lt;0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17563" y="5730875"/>
            <a:ext cx="4475162" cy="4349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</a:rPr>
              <a:t>T. Lesinski et. al. PRC76, 014312(2007)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011863" y="3789363"/>
            <a:ext cx="1304925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rgbClr val="FF0000"/>
                </a:solidFill>
              </a:rPr>
              <a:t>G-Matrix</a:t>
            </a:r>
          </a:p>
          <a:p>
            <a:r>
              <a:rPr lang="en-US" altLang="zh-CN" sz="2000" b="0">
                <a:solidFill>
                  <a:srgbClr val="FF0000"/>
                </a:solidFill>
              </a:rPr>
              <a:t>interaction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724525" y="4724400"/>
            <a:ext cx="1712913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rgbClr val="FF0000"/>
                </a:solidFill>
              </a:rPr>
              <a:t>Single-particle</a:t>
            </a:r>
          </a:p>
          <a:p>
            <a:r>
              <a:rPr lang="en-US" altLang="zh-CN" sz="2000" b="0">
                <a:solidFill>
                  <a:srgbClr val="FF0000"/>
                </a:solidFill>
              </a:rPr>
              <a:t>energies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724525" y="5641975"/>
            <a:ext cx="1525588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rgbClr val="FF0000"/>
                </a:solidFill>
              </a:rPr>
              <a:t>Ground state</a:t>
            </a:r>
          </a:p>
          <a:p>
            <a:r>
              <a:rPr lang="en-US" altLang="zh-CN" sz="2000" b="0">
                <a:solidFill>
                  <a:srgbClr val="FF0000"/>
                </a:solidFill>
              </a:rPr>
              <a:t>properties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812088" y="5589588"/>
            <a:ext cx="758825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rgbClr val="FF0000"/>
                </a:solidFill>
              </a:rPr>
              <a:t>T </a:t>
            </a:r>
            <a:r>
              <a:rPr lang="en-US" altLang="zh-CN" sz="2000" b="0">
                <a:solidFill>
                  <a:srgbClr val="FF0000"/>
                </a:solidFill>
                <a:cs typeface="Times New Roman" pitchFamily="18" charset="0"/>
              </a:rPr>
              <a:t>±</a:t>
            </a:r>
            <a:r>
              <a:rPr lang="en-US" altLang="zh-CN" sz="2000" b="0">
                <a:solidFill>
                  <a:srgbClr val="FF0000"/>
                </a:solidFill>
              </a:rPr>
              <a:t>,</a:t>
            </a:r>
          </a:p>
          <a:p>
            <a:r>
              <a:rPr lang="en-US" altLang="zh-CN" sz="2000" b="0">
                <a:solidFill>
                  <a:srgbClr val="FF0000"/>
                </a:solidFill>
              </a:rPr>
              <a:t>U </a:t>
            </a:r>
            <a:r>
              <a:rPr lang="en-US" altLang="zh-CN" sz="2000" b="0">
                <a:solidFill>
                  <a:srgbClr val="FF0000"/>
                </a:solidFill>
                <a:cs typeface="Times New Roman" pitchFamily="18" charset="0"/>
              </a:rPr>
              <a:t>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935038"/>
          </a:xfrm>
          <a:solidFill>
            <a:srgbClr val="CCFF33"/>
          </a:solidFill>
        </p:spPr>
        <p:txBody>
          <a:bodyPr/>
          <a:lstStyle/>
          <a:p>
            <a:r>
              <a:rPr lang="en-US" altLang="zh-CN" b="1">
                <a:solidFill>
                  <a:srgbClr val="0000FF"/>
                </a:solidFill>
              </a:rPr>
              <a:t>Tensor effects on GT states</a:t>
            </a: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264275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331913" y="4724400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Bai , Sagawa, Zhang, Zhang, Col</a:t>
            </a:r>
            <a:r>
              <a:rPr lang="en-US" altLang="zh-CN">
                <a:solidFill>
                  <a:srgbClr val="FF0000"/>
                </a:solidFill>
                <a:cs typeface="Times New Roman" pitchFamily="18" charset="0"/>
              </a:rPr>
              <a:t>ò, Xu,</a:t>
            </a:r>
            <a:r>
              <a:rPr lang="en-US" altLang="zh-CN">
                <a:solidFill>
                  <a:srgbClr val="FF0000"/>
                </a:solidFill>
              </a:rPr>
              <a:t> Phys. Lett. B675, 28(2009) 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5229225"/>
            <a:ext cx="6264275" cy="13684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b="1">
                <a:solidFill>
                  <a:srgbClr val="0000FF"/>
                </a:solidFill>
                <a:latin typeface="Times New Roman" pitchFamily="18" charset="0"/>
              </a:rPr>
              <a:t>Main peak </a:t>
            </a:r>
          </a:p>
          <a:p>
            <a:pPr>
              <a:lnSpc>
                <a:spcPct val="90000"/>
              </a:lnSpc>
            </a:pPr>
            <a:r>
              <a:rPr lang="en-US" altLang="zh-CN" sz="2000" b="1">
                <a:solidFill>
                  <a:srgbClr val="0000FF"/>
                </a:solidFill>
                <a:latin typeface="Times New Roman" pitchFamily="18" charset="0"/>
              </a:rPr>
              <a:t>Low energy tail</a:t>
            </a:r>
          </a:p>
          <a:p>
            <a:pPr>
              <a:lnSpc>
                <a:spcPct val="90000"/>
              </a:lnSpc>
            </a:pPr>
            <a:r>
              <a:rPr lang="en-US" altLang="zh-CN" sz="2000" b="1">
                <a:solidFill>
                  <a:srgbClr val="0000FF"/>
                </a:solidFill>
                <a:latin typeface="Times New Roman" pitchFamily="18" charset="0"/>
              </a:rPr>
              <a:t>10% strength shifted to 2</a:t>
            </a:r>
            <a:r>
              <a:rPr lang="en-US" altLang="zh-C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l-GR" altLang="zh-CN" sz="2000" b="1">
                <a:solidFill>
                  <a:srgbClr val="0000FF"/>
                </a:solidFill>
                <a:latin typeface="宋体" pitchFamily="2" charset="-122"/>
                <a:cs typeface="Times New Roman" pitchFamily="18" charset="0"/>
              </a:rPr>
              <a:t>ω</a:t>
            </a:r>
            <a:r>
              <a:rPr lang="en-US" altLang="zh-CN" sz="2000" b="1">
                <a:solidFill>
                  <a:srgbClr val="0000FF"/>
                </a:solidFill>
                <a:latin typeface="宋体" pitchFamily="2" charset="-122"/>
                <a:cs typeface="Times New Roman" pitchFamily="18" charset="0"/>
              </a:rPr>
              <a:t>energy region</a:t>
            </a:r>
            <a:endParaRPr lang="el-GR" altLang="zh-CN" sz="2000" b="1">
              <a:solidFill>
                <a:srgbClr val="0000FF"/>
              </a:solidFill>
              <a:latin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765175"/>
            <a:ext cx="55943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rgbClr val="0000FF"/>
                </a:solidFill>
                <a:ea typeface="隶书" pitchFamily="49" charset="-122"/>
              </a:rPr>
              <a:t>Tensor effects on Charge-exchange SD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8313" y="2039938"/>
            <a:ext cx="2663825" cy="10287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隶书" pitchFamily="49" charset="-122"/>
              </a:rPr>
              <a:t>Exp. From</a:t>
            </a:r>
          </a:p>
          <a:p>
            <a:r>
              <a:rPr lang="en-US" altLang="zh-CN" sz="2000">
                <a:solidFill>
                  <a:srgbClr val="FF0000"/>
                </a:solidFill>
                <a:ea typeface="隶书" pitchFamily="49" charset="-122"/>
              </a:rPr>
              <a:t>T. Wakasa et. al.,</a:t>
            </a:r>
          </a:p>
          <a:p>
            <a:r>
              <a:rPr lang="en-US" altLang="zh-CN" sz="2000">
                <a:solidFill>
                  <a:srgbClr val="FF0000"/>
                </a:solidFill>
                <a:ea typeface="隶书" pitchFamily="49" charset="-122"/>
              </a:rPr>
              <a:t> PRC 84, 014614(2011)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23850" y="908050"/>
            <a:ext cx="27352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Bai, Zhang, Sagawa, </a:t>
            </a:r>
          </a:p>
          <a:p>
            <a:r>
              <a:rPr lang="en-US" altLang="zh-CN">
                <a:solidFill>
                  <a:srgbClr val="FF0000"/>
                </a:solidFill>
              </a:rPr>
              <a:t>Zhang, Col</a:t>
            </a:r>
            <a:r>
              <a:rPr lang="en-US" altLang="zh-CN">
                <a:solidFill>
                  <a:srgbClr val="FF0000"/>
                </a:solidFill>
                <a:cs typeface="Times New Roman" pitchFamily="18" charset="0"/>
              </a:rPr>
              <a:t>ò, Xu,</a:t>
            </a:r>
          </a:p>
          <a:p>
            <a:r>
              <a:rPr lang="en-US" altLang="zh-CN">
                <a:solidFill>
                  <a:srgbClr val="FF0000"/>
                </a:solidFill>
              </a:rPr>
              <a:t>PRL 105,072501(2010)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23850" y="4797425"/>
            <a:ext cx="2941638" cy="13493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</a:rPr>
              <a:t>The SD 1</a:t>
            </a:r>
            <a:r>
              <a:rPr lang="en-US" altLang="zh-CN" sz="2000" baseline="30000">
                <a:solidFill>
                  <a:srgbClr val="0000FF"/>
                </a:solidFill>
              </a:rPr>
              <a:t>-</a:t>
            </a:r>
            <a:r>
              <a:rPr lang="en-US" altLang="zh-CN" sz="2000">
                <a:solidFill>
                  <a:srgbClr val="0000FF"/>
                </a:solidFill>
              </a:rPr>
              <a:t> state is shifted </a:t>
            </a:r>
          </a:p>
          <a:p>
            <a:r>
              <a:rPr lang="en-US" altLang="zh-CN" sz="2000">
                <a:solidFill>
                  <a:srgbClr val="0000FF"/>
                </a:solidFill>
              </a:rPr>
              <a:t>downward dramatically </a:t>
            </a:r>
          </a:p>
          <a:p>
            <a:r>
              <a:rPr lang="en-US" altLang="zh-CN" sz="2000">
                <a:solidFill>
                  <a:srgbClr val="0000FF"/>
                </a:solidFill>
              </a:rPr>
              <a:t>by the tensor RPA </a:t>
            </a:r>
          </a:p>
          <a:p>
            <a:r>
              <a:rPr lang="en-US" altLang="zh-CN" sz="2000">
                <a:solidFill>
                  <a:srgbClr val="0000FF"/>
                </a:solidFill>
              </a:rPr>
              <a:t>correlations.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95288" y="3716338"/>
            <a:ext cx="270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</a:rPr>
              <a:t>In T43, T &gt;0, U&lt;0</a:t>
            </a:r>
          </a:p>
          <a:p>
            <a:r>
              <a:rPr lang="en-US" altLang="zh-CN" sz="2000">
                <a:solidFill>
                  <a:srgbClr val="0000FF"/>
                </a:solidFill>
              </a:rPr>
              <a:t>In SLy5+Tw, T&gt;0, U&gt;0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0000FF"/>
                </a:solidFill>
              </a:rPr>
              <a:t>GT and SD constraint on the tensor force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692150"/>
            <a:ext cx="4826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71550" y="4508500"/>
            <a:ext cx="615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Bai, Zhang, Sagawa, Zhang, Col</a:t>
            </a:r>
            <a:r>
              <a:rPr lang="en-US" altLang="zh-CN">
                <a:solidFill>
                  <a:srgbClr val="FF0000"/>
                </a:solidFill>
                <a:cs typeface="Times New Roman" pitchFamily="18" charset="0"/>
              </a:rPr>
              <a:t>ò, Xu, </a:t>
            </a:r>
            <a:r>
              <a:rPr lang="en-US" altLang="zh-CN">
                <a:solidFill>
                  <a:srgbClr val="FF0000"/>
                </a:solidFill>
              </a:rPr>
              <a:t> PRC83,054316(2011);</a:t>
            </a: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428466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55650" y="4868863"/>
            <a:ext cx="71691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The exp.main peak energy of SD and GT in </a:t>
            </a:r>
            <a:r>
              <a:rPr lang="en-US" altLang="zh-CN" baseline="30000">
                <a:solidFill>
                  <a:srgbClr val="0000FF"/>
                </a:solidFill>
              </a:rPr>
              <a:t>90</a:t>
            </a:r>
            <a:r>
              <a:rPr lang="en-US" altLang="zh-CN">
                <a:solidFill>
                  <a:srgbClr val="0000FF"/>
                </a:solidFill>
              </a:rPr>
              <a:t>Zr and </a:t>
            </a:r>
          </a:p>
          <a:p>
            <a:r>
              <a:rPr lang="en-US" altLang="zh-CN" baseline="30000">
                <a:solidFill>
                  <a:srgbClr val="0000FF"/>
                </a:solidFill>
              </a:rPr>
              <a:t>208</a:t>
            </a:r>
            <a:r>
              <a:rPr lang="en-US" altLang="zh-CN">
                <a:solidFill>
                  <a:srgbClr val="0000FF"/>
                </a:solidFill>
              </a:rPr>
              <a:t>Pb can be the constraints by requiring the condition</a:t>
            </a:r>
          </a:p>
          <a:p>
            <a:r>
              <a:rPr lang="en-US" altLang="zh-CN" sz="1400">
                <a:solidFill>
                  <a:srgbClr val="0000FF"/>
                </a:solidFill>
                <a:latin typeface="宋体" pitchFamily="2" charset="-122"/>
              </a:rPr>
              <a:t>● </a:t>
            </a:r>
            <a:r>
              <a:rPr lang="en-US" altLang="zh-CN">
                <a:solidFill>
                  <a:srgbClr val="0000FF"/>
                </a:solidFill>
              </a:rPr>
              <a:t>In TIJ family, only T21, T32, T43, and T54 fulfill the condition;</a:t>
            </a:r>
            <a:r>
              <a:rPr lang="en-US" altLang="zh-CN" b="0"/>
              <a:t> </a:t>
            </a:r>
          </a:p>
          <a:p>
            <a:r>
              <a:rPr lang="en-US" altLang="zh-CN" sz="1400">
                <a:solidFill>
                  <a:srgbClr val="0000FF"/>
                </a:solidFill>
              </a:rPr>
              <a:t>●</a:t>
            </a:r>
            <a:r>
              <a:rPr lang="en-US" altLang="zh-CN">
                <a:solidFill>
                  <a:srgbClr val="0000FF"/>
                </a:solidFill>
              </a:rPr>
              <a:t> SD 1- states strongly constrain the value of T;</a:t>
            </a:r>
          </a:p>
          <a:p>
            <a:r>
              <a:rPr lang="en-US" altLang="zh-CN" sz="1400">
                <a:solidFill>
                  <a:srgbClr val="0000FF"/>
                </a:solidFill>
              </a:rPr>
              <a:t>● </a:t>
            </a:r>
            <a:r>
              <a:rPr lang="en-US" altLang="zh-CN">
                <a:solidFill>
                  <a:srgbClr val="0000FF"/>
                </a:solidFill>
              </a:rPr>
              <a:t>Together with SD, GT main peak can be used to constrain value of U.</a:t>
            </a:r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6443663" y="5013325"/>
          <a:ext cx="20161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013325"/>
                        <a:ext cx="20161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49338"/>
            <a:ext cx="7524750" cy="580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0000FF"/>
                </a:solidFill>
              </a:rPr>
              <a:t>GT and SD constraint on the tensor force</a:t>
            </a: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V="1">
            <a:off x="5364163" y="2205038"/>
            <a:ext cx="20161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7432675" y="1914525"/>
            <a:ext cx="1482725" cy="441325"/>
          </a:xfrm>
          <a:prstGeom prst="rect">
            <a:avLst/>
          </a:prstGeom>
          <a:noFill/>
          <a:ln w="444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zh-CN" sz="2000">
                <a:cs typeface="Times New Roman" pitchFamily="18" charset="0"/>
              </a:rPr>
              <a:t>δ</a:t>
            </a:r>
            <a:r>
              <a:rPr lang="en-US" altLang="zh-CN" sz="2000">
                <a:cs typeface="Times New Roman" pitchFamily="18" charset="0"/>
              </a:rPr>
              <a:t>&lt;2.5MeV</a:t>
            </a:r>
            <a:endParaRPr lang="el-GR" altLang="zh-CN" sz="2000">
              <a:cs typeface="Times New Roman" pitchFamily="18" charset="0"/>
            </a:endParaRP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5076825" y="3213100"/>
            <a:ext cx="23034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7461250" y="4365625"/>
            <a:ext cx="1503363" cy="50165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zh-CN" sz="2400">
                <a:cs typeface="Times New Roman" pitchFamily="18" charset="0"/>
              </a:rPr>
              <a:t>δ</a:t>
            </a:r>
            <a:r>
              <a:rPr lang="en-US" altLang="zh-CN" sz="2400">
                <a:cs typeface="Times New Roman" pitchFamily="18" charset="0"/>
              </a:rPr>
              <a:t>&lt;2MeV</a:t>
            </a:r>
            <a:endParaRPr lang="el-GR" altLang="zh-CN" sz="2400"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4936</TotalTime>
  <Words>730</Words>
  <Application>Microsoft Office PowerPoint</Application>
  <PresentationFormat>Presentazione su schermo (4:3)</PresentationFormat>
  <Paragraphs>115</Paragraphs>
  <Slides>17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宋体</vt:lpstr>
      <vt:lpstr>Times New Roman</vt:lpstr>
      <vt:lpstr>隶书</vt:lpstr>
      <vt:lpstr>默认设计模板</vt:lpstr>
      <vt:lpstr>MathType 6.0 Equation</vt:lpstr>
      <vt:lpstr>Presentazione standard di PowerPoint</vt:lpstr>
      <vt:lpstr>Presentazione standard di PowerPoint</vt:lpstr>
      <vt:lpstr>outline</vt:lpstr>
      <vt:lpstr>Self-consistent HF+RPA based on Skyrme force</vt:lpstr>
      <vt:lpstr>Skyrme parameter sets with tensor force</vt:lpstr>
      <vt:lpstr>Tensor effects on GT states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tecno</cp:lastModifiedBy>
  <cp:revision>69</cp:revision>
  <dcterms:created xsi:type="dcterms:W3CDTF">2011-12-17T13:35:14Z</dcterms:created>
  <dcterms:modified xsi:type="dcterms:W3CDTF">2013-06-04T08:25:35Z</dcterms:modified>
</cp:coreProperties>
</file>