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61" r:id="rId3"/>
    <p:sldId id="268" r:id="rId4"/>
    <p:sldId id="267" r:id="rId5"/>
    <p:sldId id="269" r:id="rId6"/>
    <p:sldId id="272" r:id="rId7"/>
    <p:sldId id="273" r:id="rId8"/>
    <p:sldId id="313" r:id="rId9"/>
    <p:sldId id="314" r:id="rId10"/>
    <p:sldId id="284" r:id="rId11"/>
    <p:sldId id="293" r:id="rId12"/>
    <p:sldId id="296" r:id="rId13"/>
    <p:sldId id="298" r:id="rId14"/>
    <p:sldId id="302" r:id="rId15"/>
    <p:sldId id="305" r:id="rId16"/>
    <p:sldId id="306" r:id="rId17"/>
    <p:sldId id="307" r:id="rId18"/>
    <p:sldId id="309" r:id="rId19"/>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85"/>
    <a:srgbClr val="332AA8"/>
    <a:srgbClr val="2103A1"/>
    <a:srgbClr val="E9E9F2"/>
    <a:srgbClr val="180278"/>
    <a:srgbClr val="002E8A"/>
    <a:srgbClr val="00297A"/>
    <a:srgbClr val="002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62" autoAdjust="0"/>
    <p:restoredTop sz="80663" autoAdjust="0"/>
  </p:normalViewPr>
  <p:slideViewPr>
    <p:cSldViewPr>
      <p:cViewPr varScale="1">
        <p:scale>
          <a:sx n="65" d="100"/>
          <a:sy n="65" d="100"/>
        </p:scale>
        <p:origin x="-19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image" Target="../media/image21.w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7E6D578D-16D0-4108-BECC-4DC6C8E63784}" type="datetimeFigureOut">
              <a:rPr lang="zh-CN" altLang="it-IT"/>
              <a:pPr/>
              <a:t>2013/6/4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ED6F19A-775B-4963-98A8-0F16AF87908F}" type="slidenum">
              <a:rPr lang="zh-CN" altLang="en-US"/>
              <a:pPr/>
              <a:t>‹N›</a:t>
            </a:fld>
            <a:endParaRPr lang="zh-CN" altLang="en-US"/>
          </a:p>
        </p:txBody>
      </p:sp>
    </p:spTree>
    <p:extLst>
      <p:ext uri="{BB962C8B-B14F-4D97-AF65-F5344CB8AC3E}">
        <p14:creationId xmlns:p14="http://schemas.microsoft.com/office/powerpoint/2010/main" val="30554325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7704F7B0-265A-4885-95FE-436A098A251F}" type="datetimeFigureOut">
              <a:rPr lang="zh-CN" altLang="it-IT"/>
              <a:pPr/>
              <a:t>2013/6/4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462A6E42-73BF-4A65-84B4-621C19677992}" type="slidenum">
              <a:rPr lang="zh-CN" altLang="en-US"/>
              <a:pPr/>
              <a:t>‹N›</a:t>
            </a:fld>
            <a:endParaRPr lang="zh-CN" altLang="en-US"/>
          </a:p>
        </p:txBody>
      </p:sp>
    </p:spTree>
    <p:extLst>
      <p:ext uri="{BB962C8B-B14F-4D97-AF65-F5344CB8AC3E}">
        <p14:creationId xmlns:p14="http://schemas.microsoft.com/office/powerpoint/2010/main" val="117175706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C5828854-8250-4E76-B586-4DFFD2CBF1B5}" type="slidenum">
              <a:rPr lang="zh-CN" altLang="en-US">
                <a:latin typeface="Calibri" pitchFamily="34" charset="0"/>
              </a:rPr>
              <a:pPr/>
              <a:t>1</a:t>
            </a:fld>
            <a:endParaRPr lang="zh-CN"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89EB8A1D-B0DC-4DAE-B89A-934E3B69F90A}" type="slidenum">
              <a:rPr lang="zh-CN" altLang="en-US">
                <a:latin typeface="Calibri" pitchFamily="34" charset="0"/>
              </a:rPr>
              <a:pPr/>
              <a:t>10</a:t>
            </a:fld>
            <a:endParaRPr lang="zh-CN"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CN" smtClean="0"/>
              <a:t>The MR has been a hot topic since the end of the last century. Different from the normal deformed band, it is well-known that the </a:t>
            </a:r>
            <a:r>
              <a:rPr lang="en-US" altLang="zh-CN" smtClean="0">
                <a:cs typeface="Times New Roman" pitchFamily="18" charset="0"/>
              </a:rPr>
              <a:t>MR results from the shears mechanism, i.e., the angular momentum is increased by aligning the valence high-j proton and neutrons.  </a:t>
            </a:r>
          </a:p>
          <a:p>
            <a:pPr eaLnBrk="1" hangingPunct="1">
              <a:spcBef>
                <a:spcPct val="0"/>
              </a:spcBef>
            </a:pPr>
            <a:endParaRPr lang="en-US" altLang="zh-CN" smtClean="0">
              <a:cs typeface="Times New Roman" pitchFamily="18" charset="0"/>
            </a:endParaRPr>
          </a:p>
          <a:p>
            <a:pPr eaLnBrk="1" hangingPunct="1">
              <a:spcBef>
                <a:spcPct val="0"/>
              </a:spcBef>
            </a:pPr>
            <a:endParaRPr lang="zh-CN" altLang="en-US" smtClean="0"/>
          </a:p>
        </p:txBody>
      </p:sp>
      <p:sp>
        <p:nvSpPr>
          <p:cNvPr id="24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CC85E515-BAD8-4262-9DD9-6ED17D00E256}" type="slidenum">
              <a:rPr lang="zh-CN" altLang="en-US">
                <a:latin typeface="Calibri" pitchFamily="34" charset="0"/>
              </a:rPr>
              <a:pPr/>
              <a:t>2</a:t>
            </a:fld>
            <a:endParaRPr lang="zh-CN"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charset="0"/>
              </a:rPr>
              <a:t>The picture of MR is similar to that of a ferrmagnet because in both systems, the magnetic moment is the order parameter breaks the rotational symmetry. Following this idear, the antimagnetic rotation is predicted in a fully analogy to the antiferromagnet. In AMR, the angular momentum is increased by simultaneously aligning the two valence proton towards the neutron angular momentum. This is the so-called “two shears-like” mechanism. Due to this mechanism, there is no </a:t>
            </a:r>
            <a:r>
              <a:rPr lang="en-US" altLang="zh-CN" smtClean="0"/>
              <a:t>M1 transitions and the B(E2) values would decrease with spin. </a:t>
            </a:r>
          </a:p>
          <a:p>
            <a:pPr eaLnBrk="1" hangingPunct="1"/>
            <a:endParaRPr lang="zh-CN" altLang="zh-CN"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charset="0"/>
              </a:rPr>
              <a:t>So far, the MR has been investigated extensively in the experiment. In total, about 200 (195) magnetic dipole bands spread over 85 nuclides have been observed, which have been summarized in the nuclear chart in Fig. 3.</a:t>
            </a:r>
            <a:endParaRPr lang="zh-CN" altLang="zh-CN"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charset="0"/>
              </a:rPr>
              <a:t>For the experiment of AMR so far, most investigations focus on this 100 mass region. In particular, clear evidence is give in these cd isotopes. Where </a:t>
            </a:r>
            <a:r>
              <a:rPr lang="en-US" altLang="zh-CN" smtClean="0"/>
              <a:t>small B(E2) values with decrease tendency and large moment of inertia over B(E2) values with increase tendency. </a:t>
            </a:r>
            <a:endParaRPr lang="zh-CN" altLang="zh-CN"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charset="0"/>
              </a:rPr>
              <a:t>On the theoretical side,</a:t>
            </a:r>
            <a:r>
              <a:rPr lang="en-US" altLang="zh-CN" sz="1400" smtClean="0"/>
              <a:t> most investigations are based on </a:t>
            </a:r>
            <a:r>
              <a:rPr lang="en-US" altLang="zh-CN" smtClean="0"/>
              <a:t>these two p</a:t>
            </a:r>
            <a:r>
              <a:rPr lang="en-US" altLang="zh-CN" smtClean="0">
                <a:solidFill>
                  <a:schemeClr val="bg1"/>
                </a:solidFill>
                <a:latin typeface="Arial" charset="0"/>
              </a:rPr>
              <a:t>henomenological models. They have achieved great success in explaining the data. However, theoretically, it involves </a:t>
            </a:r>
            <a:r>
              <a:rPr lang="en-US" altLang="zh-CN" smtClean="0">
                <a:solidFill>
                  <a:srgbClr val="262685"/>
                </a:solidFill>
              </a:rPr>
              <a:t>adjustable parameters for rotational excitations. </a:t>
            </a:r>
            <a:r>
              <a:rPr lang="en-US" altLang="zh-CN" smtClean="0">
                <a:solidFill>
                  <a:schemeClr val="bg1"/>
                </a:solidFill>
                <a:latin typeface="Arial" charset="0"/>
              </a:rPr>
              <a:t>Therefore, it is necessary to develop a fully self-consistent microscopic model without any free parameters.  </a:t>
            </a:r>
          </a:p>
          <a:p>
            <a:pPr eaLnBrk="1" hangingPunct="1"/>
            <a:r>
              <a:rPr lang="en-US" altLang="zh-CN" smtClean="0"/>
              <a:t>                                 </a:t>
            </a:r>
          </a:p>
          <a:p>
            <a:pPr eaLnBrk="1" hangingPunct="1"/>
            <a:endParaRPr lang="zh-CN" altLang="zh-CN"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charset="0"/>
              </a:rPr>
              <a:t>The TAC based on Covariant Density Functional Theory provides one of the possibilities. The 3D cranking model exists for more than 10 years. However, because of the numerical complexity, 2D is developed to simplify the calculation. Recently, we developed the </a:t>
            </a:r>
            <a:r>
              <a:rPr lang="en-US" altLang="zh-CN" smtClean="0"/>
              <a:t>2D Cranking model with point-coupling interaction, which is simple and more suitable for systematic investigations. The TAC model based on the non-relativistic Skyrme Functional is also available. </a:t>
            </a:r>
            <a:endParaRPr lang="en-US" altLang="zh-CN" smtClean="0">
              <a:latin typeface="Arial" charset="0"/>
            </a:endParaRPr>
          </a:p>
          <a:p>
            <a:pPr eaLnBrk="1" hangingPunct="1"/>
            <a:endParaRPr lang="zh-CN" altLang="zh-CN"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t>The starting point of the CDFT is this ge</a:t>
            </a:r>
            <a:endParaRPr lang="zh-CN" altLang="en-US" smtClean="0"/>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59738178-D5B7-4A13-865B-94DEF1A0D14B}" type="slidenum">
              <a:rPr lang="zh-CN" altLang="en-US">
                <a:latin typeface="Calibri" pitchFamily="34" charset="0"/>
              </a:rPr>
              <a:pPr/>
              <a:t>8</a:t>
            </a:fld>
            <a:endParaRPr lang="zh-CN"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D589DD03-7223-4244-B1EE-8ABA5C986B16}" type="slidenum">
              <a:rPr lang="zh-CN" altLang="en-US">
                <a:latin typeface="Calibri" pitchFamily="34" charset="0"/>
              </a:rPr>
              <a:pPr/>
              <a:t>9</a:t>
            </a:fld>
            <a:endParaRPr lang="zh-CN"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2" descr="C:\Documents and Settings\hyz\桌面\3_0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Documents and Settings\hyz\桌面\3_02.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5750" y="0"/>
            <a:ext cx="2352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8"/>
          <p:cNvSpPr/>
          <p:nvPr userDrawn="1"/>
        </p:nvSpPr>
        <p:spPr>
          <a:xfrm rot="10800000" flipV="1">
            <a:off x="2928938" y="571500"/>
            <a:ext cx="6215062" cy="44450"/>
          </a:xfrm>
          <a:prstGeom prst="rect">
            <a:avLst/>
          </a:prstGeom>
          <a:solidFill>
            <a:srgbClr val="002060">
              <a:alpha val="80000"/>
            </a:srgb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solidFill>
                <a:srgbClr val="FFFFFF"/>
              </a:solidFill>
            </a:endParaRPr>
          </a:p>
        </p:txBody>
      </p:sp>
      <p:sp>
        <p:nvSpPr>
          <p:cNvPr id="7" name="矩形 9"/>
          <p:cNvSpPr/>
          <p:nvPr userDrawn="1"/>
        </p:nvSpPr>
        <p:spPr>
          <a:xfrm>
            <a:off x="0" y="6715125"/>
            <a:ext cx="9144000" cy="142875"/>
          </a:xfrm>
          <a:prstGeom prst="rect">
            <a:avLst/>
          </a:prstGeom>
          <a:solidFill>
            <a:srgbClr val="002060">
              <a:alpha val="80000"/>
            </a:srgb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solidFill>
                <a:srgbClr val="FFFFFF"/>
              </a:solidFill>
            </a:endParaRPr>
          </a:p>
        </p:txBody>
      </p:sp>
      <p:sp>
        <p:nvSpPr>
          <p:cNvPr id="8" name="矩形 10"/>
          <p:cNvSpPr/>
          <p:nvPr userDrawn="1"/>
        </p:nvSpPr>
        <p:spPr>
          <a:xfrm>
            <a:off x="7429500" y="6715125"/>
            <a:ext cx="1714500" cy="142875"/>
          </a:xfrm>
          <a:prstGeom prst="rect">
            <a:avLst/>
          </a:prstGeom>
          <a:solidFill>
            <a:srgbClr val="920B08"/>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solidFill>
                <a:srgbClr val="FFFFFF"/>
              </a:solidFill>
            </a:endParaRPr>
          </a:p>
        </p:txBody>
      </p:sp>
      <p:sp>
        <p:nvSpPr>
          <p:cNvPr id="2" name="标题 1"/>
          <p:cNvSpPr>
            <a:spLocks noGrp="1"/>
          </p:cNvSpPr>
          <p:nvPr>
            <p:ph type="ctrTitle"/>
          </p:nvPr>
        </p:nvSpPr>
        <p:spPr>
          <a:xfrm>
            <a:off x="685800" y="2130425"/>
            <a:ext cx="7772400" cy="1470025"/>
          </a:xfrm>
        </p:spPr>
        <p:txBody>
          <a:bodyPr/>
          <a:lstStyle>
            <a:lvl1pPr>
              <a:defRPr>
                <a:solidFill>
                  <a:schemeClr val="tx2"/>
                </a:solidFill>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norm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9" name="日期占位符 3"/>
          <p:cNvSpPr>
            <a:spLocks noGrp="1"/>
          </p:cNvSpPr>
          <p:nvPr>
            <p:ph type="dt" sz="half" idx="10"/>
          </p:nvPr>
        </p:nvSpPr>
        <p:spPr/>
        <p:txBody>
          <a:bodyPr/>
          <a:lstStyle>
            <a:lvl1pPr>
              <a:defRPr/>
            </a:lvl1pPr>
          </a:lstStyle>
          <a:p>
            <a:fld id="{612EB901-B3CA-4198-BC63-2656D26A99B4}" type="datetime1">
              <a:rPr lang="zh-CN" altLang="it-IT"/>
              <a:pPr/>
              <a:t>2013/6/4</a:t>
            </a:fld>
            <a:endParaRPr lang="zh-CN" altLang="en-US"/>
          </a:p>
        </p:txBody>
      </p:sp>
      <p:sp>
        <p:nvSpPr>
          <p:cNvPr id="10" name="页脚占位符 4"/>
          <p:cNvSpPr>
            <a:spLocks noGrp="1"/>
          </p:cNvSpPr>
          <p:nvPr>
            <p:ph type="ftr" sz="quarter" idx="11"/>
          </p:nvPr>
        </p:nvSpPr>
        <p:spPr/>
        <p:txBody>
          <a:bodyPr/>
          <a:lstStyle>
            <a:lvl1pPr>
              <a:defRPr/>
            </a:lvl1pPr>
          </a:lstStyle>
          <a:p>
            <a:endParaRPr lang="zh-CN" altLang="en-US"/>
          </a:p>
        </p:txBody>
      </p:sp>
      <p:sp>
        <p:nvSpPr>
          <p:cNvPr id="11" name="灯片编号占位符 5"/>
          <p:cNvSpPr>
            <a:spLocks noGrp="1"/>
          </p:cNvSpPr>
          <p:nvPr>
            <p:ph type="sldNum" sz="quarter" idx="12"/>
          </p:nvPr>
        </p:nvSpPr>
        <p:spPr/>
        <p:txBody>
          <a:bodyPr/>
          <a:lstStyle>
            <a:lvl1pPr>
              <a:defRPr/>
            </a:lvl1pPr>
          </a:lstStyle>
          <a:p>
            <a:fld id="{E53AC49F-297F-4BCC-838E-1359E5A3560F}" type="slidenum">
              <a:rPr lang="zh-CN" altLang="en-US"/>
              <a:pPr/>
              <a:t>‹N›</a:t>
            </a:fld>
            <a:endParaRPr lang="zh-CN" altLang="en-US"/>
          </a:p>
        </p:txBody>
      </p:sp>
    </p:spTree>
    <p:extLst>
      <p:ext uri="{BB962C8B-B14F-4D97-AF65-F5344CB8AC3E}">
        <p14:creationId xmlns:p14="http://schemas.microsoft.com/office/powerpoint/2010/main" val="9535082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4346537E-AF5F-4DDE-B522-117B6B15AD9A}" type="datetime1">
              <a:rPr lang="zh-CN" altLang="it-IT"/>
              <a:pPr/>
              <a:t>2013/6/4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D40585C-6796-4330-8BAC-5B9A7E43B7FE}" type="slidenum">
              <a:rPr lang="zh-CN" altLang="en-US"/>
              <a:pPr/>
              <a:t>‹N›</a:t>
            </a:fld>
            <a:endParaRPr lang="zh-CN" altLang="en-US"/>
          </a:p>
        </p:txBody>
      </p:sp>
    </p:spTree>
    <p:extLst>
      <p:ext uri="{BB962C8B-B14F-4D97-AF65-F5344CB8AC3E}">
        <p14:creationId xmlns:p14="http://schemas.microsoft.com/office/powerpoint/2010/main" val="2317969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462DE0C-0CD3-4835-9AEF-5B98216A5FA7}" type="datetime1">
              <a:rPr lang="zh-CN" altLang="it-IT"/>
              <a:pPr/>
              <a:t>2013/6/4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702466C-4385-47C8-97DE-6FA5CFC3EF32}" type="slidenum">
              <a:rPr lang="zh-CN" altLang="en-US"/>
              <a:pPr/>
              <a:t>‹N›</a:t>
            </a:fld>
            <a:endParaRPr lang="zh-CN" altLang="en-US"/>
          </a:p>
        </p:txBody>
      </p:sp>
    </p:spTree>
    <p:extLst>
      <p:ext uri="{BB962C8B-B14F-4D97-AF65-F5344CB8AC3E}">
        <p14:creationId xmlns:p14="http://schemas.microsoft.com/office/powerpoint/2010/main" val="99593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2" descr="C:\Documents and Settings\hyz\桌面\3_0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7"/>
          <p:cNvSpPr/>
          <p:nvPr userDrawn="1"/>
        </p:nvSpPr>
        <p:spPr>
          <a:xfrm rot="10800000" flipV="1">
            <a:off x="0" y="1588"/>
            <a:ext cx="9144000" cy="79375"/>
          </a:xfrm>
          <a:prstGeom prst="rect">
            <a:avLst/>
          </a:prstGeom>
          <a:solidFill>
            <a:srgbClr val="C0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solidFill>
                <a:srgbClr val="FFFFFF"/>
              </a:solidFill>
            </a:endParaRPr>
          </a:p>
        </p:txBody>
      </p:sp>
      <p:sp>
        <p:nvSpPr>
          <p:cNvPr id="6" name="矩形 8"/>
          <p:cNvSpPr/>
          <p:nvPr userDrawn="1"/>
        </p:nvSpPr>
        <p:spPr>
          <a:xfrm rot="10800000" flipV="1">
            <a:off x="1357313" y="0"/>
            <a:ext cx="7786687" cy="71438"/>
          </a:xfrm>
          <a:prstGeom prst="rect">
            <a:avLst/>
          </a:prstGeom>
          <a:solidFill>
            <a:schemeClr val="tx2"/>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solidFill>
                <a:srgbClr val="FFFFFF"/>
              </a:solidFill>
            </a:endParaRPr>
          </a:p>
        </p:txBody>
      </p:sp>
      <p:sp>
        <p:nvSpPr>
          <p:cNvPr id="7" name="矩形 9"/>
          <p:cNvSpPr/>
          <p:nvPr userDrawn="1"/>
        </p:nvSpPr>
        <p:spPr>
          <a:xfrm>
            <a:off x="0" y="6715125"/>
            <a:ext cx="9144000" cy="142875"/>
          </a:xfrm>
          <a:prstGeom prst="rect">
            <a:avLst/>
          </a:prstGeom>
          <a:solidFill>
            <a:srgbClr val="002060">
              <a:alpha val="80000"/>
            </a:srgb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solidFill>
                <a:srgbClr val="FFFFFF"/>
              </a:solidFill>
            </a:endParaRPr>
          </a:p>
        </p:txBody>
      </p:sp>
      <p:sp>
        <p:nvSpPr>
          <p:cNvPr id="2" name="标题 1"/>
          <p:cNvSpPr>
            <a:spLocks noGrp="1"/>
          </p:cNvSpPr>
          <p:nvPr>
            <p:ph type="title"/>
          </p:nvPr>
        </p:nvSpPr>
        <p:spPr>
          <a:xfrm>
            <a:off x="357158" y="116476"/>
            <a:ext cx="8358246" cy="1060472"/>
          </a:xfrm>
        </p:spPr>
        <p:txBody>
          <a:bodyPr>
            <a:normAutofit/>
          </a:bodyPr>
          <a:lstStyle>
            <a:lvl1pPr algn="l">
              <a:defRPr sz="4000">
                <a:solidFill>
                  <a:schemeClr val="tx2"/>
                </a:solidFill>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57200" y="1500174"/>
            <a:ext cx="8229600" cy="462598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8" name="日期占位符 3"/>
          <p:cNvSpPr>
            <a:spLocks noGrp="1"/>
          </p:cNvSpPr>
          <p:nvPr userDrawn="1">
            <p:ph type="dt" sz="half" idx="10"/>
          </p:nvPr>
        </p:nvSpPr>
        <p:spPr/>
        <p:txBody>
          <a:bodyPr/>
          <a:lstStyle>
            <a:lvl1pPr>
              <a:defRPr/>
            </a:lvl1pPr>
          </a:lstStyle>
          <a:p>
            <a:fld id="{6287638F-9B0A-4A8E-90F2-E0DF04FCC600}" type="datetime1">
              <a:rPr lang="zh-CN" altLang="it-IT"/>
              <a:pPr/>
              <a:t>2013/6/4</a:t>
            </a:fld>
            <a:endParaRPr lang="zh-CN" altLang="en-US"/>
          </a:p>
        </p:txBody>
      </p:sp>
      <p:sp>
        <p:nvSpPr>
          <p:cNvPr id="9" name="页脚占位符 4"/>
          <p:cNvSpPr>
            <a:spLocks noGrp="1"/>
          </p:cNvSpPr>
          <p:nvPr userDrawn="1">
            <p:ph type="ftr" sz="quarter" idx="11"/>
          </p:nvPr>
        </p:nvSpPr>
        <p:spPr/>
        <p:txBody>
          <a:bodyPr/>
          <a:lstStyle>
            <a:lvl1pPr>
              <a:defRPr/>
            </a:lvl1pPr>
          </a:lstStyle>
          <a:p>
            <a:endParaRPr lang="zh-CN" altLang="en-US"/>
          </a:p>
        </p:txBody>
      </p:sp>
      <p:sp>
        <p:nvSpPr>
          <p:cNvPr id="10" name="灯片编号占位符 5"/>
          <p:cNvSpPr>
            <a:spLocks noGrp="1"/>
          </p:cNvSpPr>
          <p:nvPr userDrawn="1">
            <p:ph type="sldNum" sz="quarter" idx="12"/>
          </p:nvPr>
        </p:nvSpPr>
        <p:spPr/>
        <p:txBody>
          <a:bodyPr/>
          <a:lstStyle>
            <a:lvl1pPr>
              <a:defRPr/>
            </a:lvl1pPr>
          </a:lstStyle>
          <a:p>
            <a:fld id="{FBC453B7-F544-4D98-AE4A-D540FA55D82A}" type="slidenum">
              <a:rPr lang="zh-CN" altLang="en-US"/>
              <a:pPr/>
              <a:t>‹N›</a:t>
            </a:fld>
            <a:endParaRPr lang="zh-CN" altLang="en-US"/>
          </a:p>
        </p:txBody>
      </p:sp>
    </p:spTree>
    <p:extLst>
      <p:ext uri="{BB962C8B-B14F-4D97-AF65-F5344CB8AC3E}">
        <p14:creationId xmlns:p14="http://schemas.microsoft.com/office/powerpoint/2010/main" val="72005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9BFD9A98-208C-4DAB-B81B-47E2DC10879F}" type="datetime1">
              <a:rPr lang="zh-CN" altLang="it-IT"/>
              <a:pPr/>
              <a:t>2013/6/4</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8616E6E-BE57-470F-B2F7-8BD15748883E}" type="slidenum">
              <a:rPr lang="zh-CN" altLang="en-US"/>
              <a:pPr/>
              <a:t>‹N›</a:t>
            </a:fld>
            <a:endParaRPr lang="zh-CN" altLang="en-US"/>
          </a:p>
        </p:txBody>
      </p:sp>
    </p:spTree>
    <p:extLst>
      <p:ext uri="{BB962C8B-B14F-4D97-AF65-F5344CB8AC3E}">
        <p14:creationId xmlns:p14="http://schemas.microsoft.com/office/powerpoint/2010/main" val="322721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fld id="{7660DD74-A522-4D02-9CD7-9E71D16514B3}" type="datetime1">
              <a:rPr lang="zh-CN" altLang="it-IT"/>
              <a:pPr/>
              <a:t>2013/6/4</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30567621-67BB-4B26-B307-97DF5D45C88B}" type="slidenum">
              <a:rPr lang="zh-CN" altLang="en-US"/>
              <a:pPr/>
              <a:t>‹N›</a:t>
            </a:fld>
            <a:endParaRPr lang="zh-CN" altLang="en-US"/>
          </a:p>
        </p:txBody>
      </p:sp>
    </p:spTree>
    <p:extLst>
      <p:ext uri="{BB962C8B-B14F-4D97-AF65-F5344CB8AC3E}">
        <p14:creationId xmlns:p14="http://schemas.microsoft.com/office/powerpoint/2010/main" val="297265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fld id="{BDD27EA8-F24B-44CD-AD96-F7406C0FFDB4}" type="datetime1">
              <a:rPr lang="zh-CN" altLang="it-IT"/>
              <a:pPr/>
              <a:t>2013/6/4</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E5A27F45-73B2-49B7-B9A7-12E15AD9D91D}" type="slidenum">
              <a:rPr lang="zh-CN" altLang="en-US"/>
              <a:pPr/>
              <a:t>‹N›</a:t>
            </a:fld>
            <a:endParaRPr lang="zh-CN" altLang="en-US"/>
          </a:p>
        </p:txBody>
      </p:sp>
    </p:spTree>
    <p:extLst>
      <p:ext uri="{BB962C8B-B14F-4D97-AF65-F5344CB8AC3E}">
        <p14:creationId xmlns:p14="http://schemas.microsoft.com/office/powerpoint/2010/main" val="248264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fld id="{73B0E6BE-7A87-40B9-8138-4E36B261E130}" type="datetime1">
              <a:rPr lang="zh-CN" altLang="it-IT"/>
              <a:pPr/>
              <a:t>2013/6/4</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433D3D9-33CE-4B03-82C1-3E3CF4405198}" type="slidenum">
              <a:rPr lang="zh-CN" altLang="en-US"/>
              <a:pPr/>
              <a:t>‹N›</a:t>
            </a:fld>
            <a:endParaRPr lang="zh-CN" altLang="en-US"/>
          </a:p>
        </p:txBody>
      </p:sp>
    </p:spTree>
    <p:extLst>
      <p:ext uri="{BB962C8B-B14F-4D97-AF65-F5344CB8AC3E}">
        <p14:creationId xmlns:p14="http://schemas.microsoft.com/office/powerpoint/2010/main" val="331152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3E463074-EB3F-4B73-937F-A08F482398FE}" type="datetime1">
              <a:rPr lang="zh-CN" altLang="it-IT"/>
              <a:pPr/>
              <a:t>2013/6/4</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E0B91347-89F5-4FF4-B37D-D82550D882C6}" type="slidenum">
              <a:rPr lang="zh-CN" altLang="en-US"/>
              <a:pPr/>
              <a:t>‹N›</a:t>
            </a:fld>
            <a:endParaRPr lang="zh-CN" altLang="en-US"/>
          </a:p>
        </p:txBody>
      </p:sp>
    </p:spTree>
    <p:extLst>
      <p:ext uri="{BB962C8B-B14F-4D97-AF65-F5344CB8AC3E}">
        <p14:creationId xmlns:p14="http://schemas.microsoft.com/office/powerpoint/2010/main" val="316929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24AEA919-B70E-4ADA-8FBD-7176BD477A79}" type="datetime1">
              <a:rPr lang="zh-CN" altLang="it-IT"/>
              <a:pPr/>
              <a:t>2013/6/4</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07DA7553-2965-4601-94BF-EF869B7080FD}" type="slidenum">
              <a:rPr lang="zh-CN" altLang="en-US"/>
              <a:pPr/>
              <a:t>‹N›</a:t>
            </a:fld>
            <a:endParaRPr lang="zh-CN" altLang="en-US"/>
          </a:p>
        </p:txBody>
      </p:sp>
    </p:spTree>
    <p:extLst>
      <p:ext uri="{BB962C8B-B14F-4D97-AF65-F5344CB8AC3E}">
        <p14:creationId xmlns:p14="http://schemas.microsoft.com/office/powerpoint/2010/main" val="259237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98B48D56-71E6-4FDE-8A03-E9C715E8E704}" type="datetime1">
              <a:rPr lang="zh-CN" altLang="it-IT"/>
              <a:pPr/>
              <a:t>2013/6/4</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D908F6D2-ABE0-4BAA-B5D6-A591AE242AEF}" type="slidenum">
              <a:rPr lang="zh-CN" altLang="en-US"/>
              <a:pPr/>
              <a:t>‹N›</a:t>
            </a:fld>
            <a:endParaRPr lang="zh-CN" altLang="en-US"/>
          </a:p>
        </p:txBody>
      </p:sp>
    </p:spTree>
    <p:extLst>
      <p:ext uri="{BB962C8B-B14F-4D97-AF65-F5344CB8AC3E}">
        <p14:creationId xmlns:p14="http://schemas.microsoft.com/office/powerpoint/2010/main" val="339952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imes New Roman" pitchFamily="18" charset="0"/>
              </a:defRPr>
            </a:lvl1pPr>
          </a:lstStyle>
          <a:p>
            <a:fld id="{80CDC58E-AB6B-41D5-87B4-1D0608F31E04}" type="datetime1">
              <a:rPr lang="zh-CN" altLang="it-IT"/>
              <a:pPr/>
              <a:t>2013/6/4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Times New Roman" pitchFamily="18" charset="0"/>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imes New Roman" pitchFamily="18" charset="0"/>
              </a:defRPr>
            </a:lvl1pPr>
          </a:lstStyle>
          <a:p>
            <a:fld id="{FB11F0FE-6C8D-42F2-8B45-0E2ACB134FD3}" type="slidenum">
              <a:rPr lang="zh-CN" altLang="en-US"/>
              <a:pPr/>
              <a:t>‹N›</a:t>
            </a:fld>
            <a:endParaRPr lang="zh-CN" alt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ea typeface="黑体" pitchFamily="49" charset="-122"/>
        </a:defRPr>
      </a:lvl2pPr>
      <a:lvl3pPr algn="ctr" rtl="0" eaLnBrk="0" fontAlgn="base" hangingPunct="0">
        <a:spcBef>
          <a:spcPct val="0"/>
        </a:spcBef>
        <a:spcAft>
          <a:spcPct val="0"/>
        </a:spcAft>
        <a:defRPr sz="4400">
          <a:solidFill>
            <a:schemeClr val="tx1"/>
          </a:solidFill>
          <a:latin typeface="Arial" pitchFamily="34" charset="0"/>
          <a:ea typeface="黑体" pitchFamily="49" charset="-122"/>
        </a:defRPr>
      </a:lvl3pPr>
      <a:lvl4pPr algn="ctr" rtl="0" eaLnBrk="0" fontAlgn="base" hangingPunct="0">
        <a:spcBef>
          <a:spcPct val="0"/>
        </a:spcBef>
        <a:spcAft>
          <a:spcPct val="0"/>
        </a:spcAft>
        <a:defRPr sz="4400">
          <a:solidFill>
            <a:schemeClr val="tx1"/>
          </a:solidFill>
          <a:latin typeface="Arial" pitchFamily="34" charset="0"/>
          <a:ea typeface="黑体" pitchFamily="49" charset="-122"/>
        </a:defRPr>
      </a:lvl4pPr>
      <a:lvl5pPr algn="ctr" rtl="0" eaLnBrk="0" fontAlgn="base" hangingPunct="0">
        <a:spcBef>
          <a:spcPct val="0"/>
        </a:spcBef>
        <a:spcAft>
          <a:spcPct val="0"/>
        </a:spcAft>
        <a:defRPr sz="4400">
          <a:solidFill>
            <a:schemeClr val="tx1"/>
          </a:solidFill>
          <a:latin typeface="Arial" pitchFamily="34" charset="0"/>
          <a:ea typeface="黑体" pitchFamily="49" charset="-122"/>
        </a:defRPr>
      </a:lvl5pPr>
      <a:lvl6pPr marL="457200" algn="ctr" rtl="0" eaLnBrk="1" fontAlgn="base" hangingPunct="1">
        <a:spcBef>
          <a:spcPct val="0"/>
        </a:spcBef>
        <a:spcAft>
          <a:spcPct val="0"/>
        </a:spcAft>
        <a:defRPr sz="4400">
          <a:solidFill>
            <a:schemeClr val="tx1"/>
          </a:solidFill>
          <a:latin typeface="Arial" pitchFamily="34" charset="0"/>
          <a:ea typeface="黑体" pitchFamily="49" charset="-122"/>
        </a:defRPr>
      </a:lvl6pPr>
      <a:lvl7pPr marL="914400" algn="ctr" rtl="0" eaLnBrk="1" fontAlgn="base" hangingPunct="1">
        <a:spcBef>
          <a:spcPct val="0"/>
        </a:spcBef>
        <a:spcAft>
          <a:spcPct val="0"/>
        </a:spcAft>
        <a:defRPr sz="4400">
          <a:solidFill>
            <a:schemeClr val="tx1"/>
          </a:solidFill>
          <a:latin typeface="Arial" pitchFamily="34" charset="0"/>
          <a:ea typeface="黑体" pitchFamily="49" charset="-122"/>
        </a:defRPr>
      </a:lvl7pPr>
      <a:lvl8pPr marL="1371600" algn="ctr" rtl="0" eaLnBrk="1" fontAlgn="base" hangingPunct="1">
        <a:spcBef>
          <a:spcPct val="0"/>
        </a:spcBef>
        <a:spcAft>
          <a:spcPct val="0"/>
        </a:spcAft>
        <a:defRPr sz="4400">
          <a:solidFill>
            <a:schemeClr val="tx1"/>
          </a:solidFill>
          <a:latin typeface="Arial" pitchFamily="34" charset="0"/>
          <a:ea typeface="黑体" pitchFamily="49" charset="-122"/>
        </a:defRPr>
      </a:lvl8pPr>
      <a:lvl9pPr marL="1828800" algn="ctr" rtl="0" eaLnBrk="1" fontAlgn="base" hangingPunct="1">
        <a:spcBef>
          <a:spcPct val="0"/>
        </a:spcBef>
        <a:spcAft>
          <a:spcPct val="0"/>
        </a:spcAft>
        <a:defRPr sz="4400">
          <a:solidFill>
            <a:schemeClr val="tx1"/>
          </a:solidFill>
          <a:latin typeface="Arial" pitchFamily="34" charset="0"/>
          <a:ea typeface="黑体" pitchFamily="49"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5.emf"/><Relationship Id="rId18" Type="http://schemas.openxmlformats.org/officeDocument/2006/relationships/oleObject" Target="../embeddings/oleObject15.bin"/><Relationship Id="rId3" Type="http://schemas.openxmlformats.org/officeDocument/2006/relationships/notesSlide" Target="../notesSlides/notesSlide10.xml"/><Relationship Id="rId7" Type="http://schemas.openxmlformats.org/officeDocument/2006/relationships/image" Target="../media/image22.emf"/><Relationship Id="rId12" Type="http://schemas.openxmlformats.org/officeDocument/2006/relationships/oleObject" Target="../embeddings/oleObject12.bin"/><Relationship Id="rId17" Type="http://schemas.openxmlformats.org/officeDocument/2006/relationships/image" Target="../media/image27.e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24.emf"/><Relationship Id="rId5" Type="http://schemas.openxmlformats.org/officeDocument/2006/relationships/image" Target="../media/image21.wmf"/><Relationship Id="rId15" Type="http://schemas.openxmlformats.org/officeDocument/2006/relationships/image" Target="../media/image26.emf"/><Relationship Id="rId10" Type="http://schemas.openxmlformats.org/officeDocument/2006/relationships/oleObject" Target="../embeddings/oleObject11.bin"/><Relationship Id="rId19" Type="http://schemas.openxmlformats.org/officeDocument/2006/relationships/image" Target="../media/image28.emf"/><Relationship Id="rId4" Type="http://schemas.openxmlformats.org/officeDocument/2006/relationships/oleObject" Target="../embeddings/oleObject8.bin"/><Relationship Id="rId9" Type="http://schemas.openxmlformats.org/officeDocument/2006/relationships/image" Target="../media/image23.emf"/><Relationship Id="rId1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oleObject" Target="../embeddings/oleObject5.bin"/><Relationship Id="rId3" Type="http://schemas.openxmlformats.org/officeDocument/2006/relationships/notesSlide" Target="../notesSlides/notesSlide8.xml"/><Relationship Id="rId7" Type="http://schemas.openxmlformats.org/officeDocument/2006/relationships/oleObject" Target="../embeddings/oleObject2.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5.emf"/><Relationship Id="rId4" Type="http://schemas.openxmlformats.org/officeDocument/2006/relationships/image" Target="../media/image18.png"/><Relationship Id="rId9" Type="http://schemas.openxmlformats.org/officeDocument/2006/relationships/oleObject" Target="../embeddings/oleObject3.bin"/><Relationship Id="rId14"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9.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ctrTitle"/>
          </p:nvPr>
        </p:nvSpPr>
        <p:spPr>
          <a:xfrm>
            <a:off x="685800" y="2000250"/>
            <a:ext cx="7772400" cy="1470025"/>
          </a:xfrm>
        </p:spPr>
        <p:txBody>
          <a:bodyPr/>
          <a:lstStyle/>
          <a:p>
            <a:pPr eaLnBrk="1" hangingPunct="1"/>
            <a:r>
              <a:rPr lang="en-US" altLang="zh-CN" sz="3200" b="1" smtClean="0"/>
              <a:t>Magnetic and Antimagnetic Rotation</a:t>
            </a:r>
            <a:br>
              <a:rPr lang="en-US" altLang="zh-CN" sz="3200" b="1" smtClean="0"/>
            </a:br>
            <a:r>
              <a:rPr lang="en-US" altLang="zh-CN" sz="3200" b="1" smtClean="0"/>
              <a:t>in Covariant Density Functional Theory</a:t>
            </a:r>
            <a:endParaRPr lang="zh-CN" altLang="en-US" sz="3200" b="1" smtClean="0"/>
          </a:p>
        </p:txBody>
      </p:sp>
      <p:sp>
        <p:nvSpPr>
          <p:cNvPr id="3" name="副标题 2"/>
          <p:cNvSpPr>
            <a:spLocks noGrp="1"/>
          </p:cNvSpPr>
          <p:nvPr>
            <p:ph type="subTitle" idx="1"/>
          </p:nvPr>
        </p:nvSpPr>
        <p:spPr>
          <a:xfrm>
            <a:off x="1385888" y="3886200"/>
            <a:ext cx="6400800" cy="1752600"/>
          </a:xfrm>
        </p:spPr>
        <p:txBody>
          <a:bodyPr/>
          <a:lstStyle/>
          <a:p>
            <a:pPr eaLnBrk="1" hangingPunct="1"/>
            <a:r>
              <a:rPr lang="en-US" altLang="zh-CN" smtClean="0">
                <a:solidFill>
                  <a:schemeClr val="tx1"/>
                </a:solidFill>
              </a:rPr>
              <a:t>Pengwei Zhao</a:t>
            </a:r>
          </a:p>
          <a:p>
            <a:pPr eaLnBrk="1" hangingPunct="1"/>
            <a:endParaRPr lang="en-US" altLang="zh-CN" smtClean="0">
              <a:solidFill>
                <a:srgbClr val="404040"/>
              </a:solidFill>
            </a:endParaRPr>
          </a:p>
          <a:p>
            <a:pPr eaLnBrk="1" hangingPunct="1"/>
            <a:r>
              <a:rPr lang="en-US" altLang="zh-CN" smtClean="0">
                <a:solidFill>
                  <a:schemeClr val="tx1"/>
                </a:solidFill>
              </a:rPr>
              <a:t>School of Physics, Peking University</a:t>
            </a:r>
            <a:endParaRPr lang="zh-CN" altLang="en-US" smtClean="0">
              <a:solidFill>
                <a:schemeClr val="tx1"/>
              </a:solidFill>
            </a:endParaRPr>
          </a:p>
        </p:txBody>
      </p:sp>
      <p:sp>
        <p:nvSpPr>
          <p:cNvPr id="4100" name="矩形 3"/>
          <p:cNvSpPr>
            <a:spLocks noChangeArrowheads="1"/>
          </p:cNvSpPr>
          <p:nvPr/>
        </p:nvSpPr>
        <p:spPr bwMode="auto">
          <a:xfrm>
            <a:off x="2771775" y="692150"/>
            <a:ext cx="64087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20000"/>
              </a:lnSpc>
            </a:pPr>
            <a:r>
              <a:rPr lang="en-US" altLang="zh-CN">
                <a:solidFill>
                  <a:srgbClr val="FF0000"/>
                </a:solidFill>
              </a:rPr>
              <a:t>International Nuclear Physics Conference (INPC 2013)</a:t>
            </a:r>
            <a:br>
              <a:rPr lang="en-US" altLang="zh-CN">
                <a:solidFill>
                  <a:srgbClr val="FF0000"/>
                </a:solidFill>
              </a:rPr>
            </a:br>
            <a:r>
              <a:rPr lang="en-US" altLang="zh-CN">
                <a:solidFill>
                  <a:srgbClr val="FF0000"/>
                </a:solidFill>
              </a:rPr>
              <a:t>June 2-7, 2013, Firenze, Italy</a:t>
            </a:r>
            <a:endParaRPr lang="zh-CN" altLang="en-US">
              <a:solidFill>
                <a:srgbClr val="FF0000"/>
              </a:solidFill>
            </a:endParaRPr>
          </a:p>
        </p:txBody>
      </p:sp>
      <p:sp>
        <p:nvSpPr>
          <p:cNvPr id="4101" name="TextBox 4"/>
          <p:cNvSpPr txBox="1">
            <a:spLocks noChangeArrowheads="1"/>
          </p:cNvSpPr>
          <p:nvPr/>
        </p:nvSpPr>
        <p:spPr bwMode="auto">
          <a:xfrm>
            <a:off x="1835150" y="6022975"/>
            <a:ext cx="70580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50000"/>
              </a:lnSpc>
            </a:pPr>
            <a:r>
              <a:rPr lang="en-US" altLang="zh-CN" sz="2000"/>
              <a:t>H. Z. Liang, </a:t>
            </a:r>
            <a:r>
              <a:rPr lang="en-US" altLang="zh-CN" sz="2000" b="1" u="sng"/>
              <a:t>Jie Meng</a:t>
            </a:r>
            <a:r>
              <a:rPr lang="en-US" altLang="zh-CN" sz="2000" b="1"/>
              <a:t>, </a:t>
            </a:r>
            <a:r>
              <a:rPr lang="en-US" altLang="zh-CN" sz="2000"/>
              <a:t>J. Peng, P. Ring, and S. Q. Zhang</a:t>
            </a:r>
          </a:p>
        </p:txBody>
      </p:sp>
      <p:sp>
        <p:nvSpPr>
          <p:cNvPr id="4102" name="矩形 1"/>
          <p:cNvSpPr>
            <a:spLocks noChangeArrowheads="1"/>
          </p:cNvSpPr>
          <p:nvPr/>
        </p:nvSpPr>
        <p:spPr bwMode="auto">
          <a:xfrm>
            <a:off x="9525" y="6092825"/>
            <a:ext cx="1936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000" b="1"/>
              <a:t>Collaborators:</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163513" y="115888"/>
            <a:ext cx="8153400" cy="642937"/>
          </a:xfrm>
        </p:spPr>
        <p:txBody>
          <a:bodyPr/>
          <a:lstStyle/>
          <a:p>
            <a:pPr eaLnBrk="1" hangingPunct="1"/>
            <a:r>
              <a:rPr lang="en-US" altLang="zh-CN" sz="3200" b="1" smtClean="0">
                <a:ea typeface="宋体" pitchFamily="2" charset="-122"/>
              </a:rPr>
              <a:t>Observables</a:t>
            </a:r>
            <a:endParaRPr lang="en-US" altLang="zh-CN" b="1" smtClean="0">
              <a:ea typeface="宋体" pitchFamily="2" charset="-122"/>
            </a:endParaRPr>
          </a:p>
        </p:txBody>
      </p:sp>
      <p:graphicFrame>
        <p:nvGraphicFramePr>
          <p:cNvPr id="13315" name="对象 1"/>
          <p:cNvGraphicFramePr>
            <a:graphicFrameLocks noChangeAspect="1"/>
          </p:cNvGraphicFramePr>
          <p:nvPr/>
        </p:nvGraphicFramePr>
        <p:xfrm>
          <a:off x="4114800" y="3175000"/>
          <a:ext cx="914400" cy="198438"/>
        </p:xfrm>
        <a:graphic>
          <a:graphicData uri="http://schemas.openxmlformats.org/presentationml/2006/ole">
            <mc:AlternateContent xmlns:mc="http://schemas.openxmlformats.org/markup-compatibility/2006">
              <mc:Choice xmlns:v="urn:schemas-microsoft-com:vml" Requires="v">
                <p:oleObj spid="_x0000_s13328" name="Equation" r:id="rId4" imgW="435285" imgH="677109" progId="Equation.DSMT4">
                  <p:embed/>
                </p:oleObj>
              </mc:Choice>
              <mc:Fallback>
                <p:oleObj name="Equation" r:id="rId4" imgW="435285" imgH="677109" progId="Equation.DSMT4">
                  <p:embed/>
                  <p:pic>
                    <p:nvPicPr>
                      <p:cNvPr id="0" name="对象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175000"/>
                        <a:ext cx="91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6" name="对象 2"/>
          <p:cNvGraphicFramePr>
            <a:graphicFrameLocks noChangeAspect="1"/>
          </p:cNvGraphicFramePr>
          <p:nvPr/>
        </p:nvGraphicFramePr>
        <p:xfrm>
          <a:off x="1116013" y="1196975"/>
          <a:ext cx="7127875" cy="2336800"/>
        </p:xfrm>
        <a:graphic>
          <a:graphicData uri="http://schemas.openxmlformats.org/presentationml/2006/ole">
            <mc:AlternateContent xmlns:mc="http://schemas.openxmlformats.org/markup-compatibility/2006">
              <mc:Choice xmlns:v="urn:schemas-microsoft-com:vml" Requires="v">
                <p:oleObj spid="_x0000_s13329" name="Equation" r:id="rId6" imgW="5733360" imgH="1599120" progId="Equation.DSMT4">
                  <p:embed/>
                </p:oleObj>
              </mc:Choice>
              <mc:Fallback>
                <p:oleObj name="Equation" r:id="rId6" imgW="5733360" imgH="1599120" progId="Equation.DSMT4">
                  <p:embed/>
                  <p:pic>
                    <p:nvPicPr>
                      <p:cNvPr id="0" name="对象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1196975"/>
                        <a:ext cx="712787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7" name="TextBox 5"/>
          <p:cNvSpPr txBox="1">
            <a:spLocks noChangeArrowheads="1"/>
          </p:cNvSpPr>
          <p:nvPr/>
        </p:nvSpPr>
        <p:spPr bwMode="auto">
          <a:xfrm>
            <a:off x="179388" y="827088"/>
            <a:ext cx="172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u="sng">
                <a:solidFill>
                  <a:srgbClr val="FF0000"/>
                </a:solidFill>
              </a:rPr>
              <a:t>Binding</a:t>
            </a:r>
            <a:r>
              <a:rPr lang="en-US" altLang="zh-CN" b="1" u="sng">
                <a:solidFill>
                  <a:srgbClr val="FF0000"/>
                </a:solidFill>
              </a:rPr>
              <a:t> </a:t>
            </a:r>
            <a:r>
              <a:rPr lang="en-US" altLang="zh-CN" u="sng">
                <a:solidFill>
                  <a:srgbClr val="FF0000"/>
                </a:solidFill>
              </a:rPr>
              <a:t>energy</a:t>
            </a:r>
            <a:endParaRPr lang="zh-CN" altLang="en-US" u="sng">
              <a:solidFill>
                <a:srgbClr val="FF0000"/>
              </a:solidFill>
            </a:endParaRPr>
          </a:p>
        </p:txBody>
      </p:sp>
      <p:sp>
        <p:nvSpPr>
          <p:cNvPr id="13318" name="TextBox 8"/>
          <p:cNvSpPr txBox="1">
            <a:spLocks noChangeArrowheads="1"/>
          </p:cNvSpPr>
          <p:nvPr/>
        </p:nvSpPr>
        <p:spPr bwMode="auto">
          <a:xfrm>
            <a:off x="179388" y="3563938"/>
            <a:ext cx="2198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u="sng">
                <a:solidFill>
                  <a:srgbClr val="FF0000"/>
                </a:solidFill>
              </a:rPr>
              <a:t>Angular momentum</a:t>
            </a:r>
            <a:endParaRPr lang="zh-CN" altLang="en-US" u="sng">
              <a:solidFill>
                <a:srgbClr val="FF0000"/>
              </a:solidFill>
            </a:endParaRPr>
          </a:p>
        </p:txBody>
      </p:sp>
      <p:graphicFrame>
        <p:nvGraphicFramePr>
          <p:cNvPr id="13319" name="对象 6"/>
          <p:cNvGraphicFramePr>
            <a:graphicFrameLocks noChangeAspect="1"/>
          </p:cNvGraphicFramePr>
          <p:nvPr/>
        </p:nvGraphicFramePr>
        <p:xfrm>
          <a:off x="3116263" y="3933825"/>
          <a:ext cx="1462087" cy="436563"/>
        </p:xfrm>
        <a:graphic>
          <a:graphicData uri="http://schemas.openxmlformats.org/presentationml/2006/ole">
            <mc:AlternateContent xmlns:mc="http://schemas.openxmlformats.org/markup-compatibility/2006">
              <mc:Choice xmlns:v="urn:schemas-microsoft-com:vml" Requires="v">
                <p:oleObj spid="_x0000_s13330" name="Equation" r:id="rId8" imgW="1080720" imgH="190440" progId="Equation.DSMT4">
                  <p:embed/>
                </p:oleObj>
              </mc:Choice>
              <mc:Fallback>
                <p:oleObj name="Equation" r:id="rId8" imgW="1080720" imgH="190440" progId="Equation.DSMT4">
                  <p:embed/>
                  <p:pic>
                    <p:nvPicPr>
                      <p:cNvPr id="0" name="对象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6263" y="3933825"/>
                        <a:ext cx="146208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0" name="TextBox 10"/>
          <p:cNvSpPr txBox="1">
            <a:spLocks noChangeArrowheads="1"/>
          </p:cNvSpPr>
          <p:nvPr/>
        </p:nvSpPr>
        <p:spPr bwMode="auto">
          <a:xfrm>
            <a:off x="152400" y="4427538"/>
            <a:ext cx="4865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u="sng">
                <a:solidFill>
                  <a:srgbClr val="FF0000"/>
                </a:solidFill>
              </a:rPr>
              <a:t>Quadrupole moments and magnetic moments</a:t>
            </a:r>
            <a:endParaRPr lang="zh-CN" altLang="en-US" u="sng">
              <a:solidFill>
                <a:srgbClr val="FF0000"/>
              </a:solidFill>
            </a:endParaRPr>
          </a:p>
        </p:txBody>
      </p:sp>
      <p:graphicFrame>
        <p:nvGraphicFramePr>
          <p:cNvPr id="32778" name="对象 11"/>
          <p:cNvGraphicFramePr>
            <a:graphicFrameLocks noChangeAspect="1"/>
          </p:cNvGraphicFramePr>
          <p:nvPr/>
        </p:nvGraphicFramePr>
        <p:xfrm>
          <a:off x="2411413" y="4848225"/>
          <a:ext cx="3816350" cy="668338"/>
        </p:xfrm>
        <a:graphic>
          <a:graphicData uri="http://schemas.openxmlformats.org/presentationml/2006/ole">
            <mc:AlternateContent xmlns:mc="http://schemas.openxmlformats.org/markup-compatibility/2006">
              <mc:Choice xmlns:v="urn:schemas-microsoft-com:vml" Requires="v">
                <p:oleObj spid="_x0000_s13331" name="Equation" r:id="rId10" imgW="3648600" imgH="469440" progId="Equation.DSMT4">
                  <p:embed/>
                </p:oleObj>
              </mc:Choice>
              <mc:Fallback>
                <p:oleObj name="Equation" r:id="rId10" imgW="3648600" imgH="469440" progId="Equation.DSMT4">
                  <p:embed/>
                  <p:pic>
                    <p:nvPicPr>
                      <p:cNvPr id="0" name="对象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1413" y="4848225"/>
                        <a:ext cx="38163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9" name="对象 12"/>
          <p:cNvGraphicFramePr>
            <a:graphicFrameLocks noChangeAspect="1"/>
          </p:cNvGraphicFramePr>
          <p:nvPr/>
        </p:nvGraphicFramePr>
        <p:xfrm>
          <a:off x="2144713" y="5588000"/>
          <a:ext cx="4930775" cy="720725"/>
        </p:xfrm>
        <a:graphic>
          <a:graphicData uri="http://schemas.openxmlformats.org/presentationml/2006/ole">
            <mc:AlternateContent xmlns:mc="http://schemas.openxmlformats.org/markup-compatibility/2006">
              <mc:Choice xmlns:v="urn:schemas-microsoft-com:vml" Requires="v">
                <p:oleObj spid="_x0000_s13332" name="Equation" r:id="rId12" imgW="4411080" imgH="469440" progId="Equation.DSMT4">
                  <p:embed/>
                </p:oleObj>
              </mc:Choice>
              <mc:Fallback>
                <p:oleObj name="Equation" r:id="rId12" imgW="4411080" imgH="469440" progId="Equation.DSMT4">
                  <p:embed/>
                  <p:pic>
                    <p:nvPicPr>
                      <p:cNvPr id="0" name="对象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44713" y="5588000"/>
                        <a:ext cx="49307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0" name="TextBox 13"/>
          <p:cNvSpPr txBox="1">
            <a:spLocks noChangeArrowheads="1"/>
          </p:cNvSpPr>
          <p:nvPr/>
        </p:nvSpPr>
        <p:spPr bwMode="auto">
          <a:xfrm>
            <a:off x="311150" y="6327775"/>
            <a:ext cx="731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400">
                <a:solidFill>
                  <a:srgbClr val="17375E"/>
                </a:solidFill>
              </a:rPr>
              <a:t>Where</a:t>
            </a:r>
            <a:endParaRPr lang="zh-CN" altLang="en-US" sz="1400">
              <a:solidFill>
                <a:srgbClr val="17375E"/>
              </a:solidFill>
            </a:endParaRPr>
          </a:p>
        </p:txBody>
      </p:sp>
      <p:graphicFrame>
        <p:nvGraphicFramePr>
          <p:cNvPr id="32781" name="对象 7"/>
          <p:cNvGraphicFramePr>
            <a:graphicFrameLocks noChangeAspect="1"/>
          </p:cNvGraphicFramePr>
          <p:nvPr/>
        </p:nvGraphicFramePr>
        <p:xfrm>
          <a:off x="1042988" y="6319838"/>
          <a:ext cx="3497262" cy="349250"/>
        </p:xfrm>
        <a:graphic>
          <a:graphicData uri="http://schemas.openxmlformats.org/presentationml/2006/ole">
            <mc:AlternateContent xmlns:mc="http://schemas.openxmlformats.org/markup-compatibility/2006">
              <mc:Choice xmlns:v="urn:schemas-microsoft-com:vml" Requires="v">
                <p:oleObj spid="_x0000_s13333" name="Equation" r:id="rId14" imgW="3483360" imgH="190440" progId="Equation.DSMT4">
                  <p:embed/>
                </p:oleObj>
              </mc:Choice>
              <mc:Fallback>
                <p:oleObj name="Equation" r:id="rId14" imgW="3483360" imgH="190440" progId="Equation.DSMT4">
                  <p:embed/>
                  <p:pic>
                    <p:nvPicPr>
                      <p:cNvPr id="0" name="对象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2988" y="6319838"/>
                        <a:ext cx="34972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对象 12"/>
          <p:cNvGraphicFramePr>
            <a:graphicFrameLocks noChangeAspect="1"/>
          </p:cNvGraphicFramePr>
          <p:nvPr/>
        </p:nvGraphicFramePr>
        <p:xfrm>
          <a:off x="395288" y="5516563"/>
          <a:ext cx="3917950" cy="638175"/>
        </p:xfrm>
        <a:graphic>
          <a:graphicData uri="http://schemas.openxmlformats.org/presentationml/2006/ole">
            <mc:AlternateContent xmlns:mc="http://schemas.openxmlformats.org/markup-compatibility/2006">
              <mc:Choice xmlns:v="urn:schemas-microsoft-com:vml" Requires="v">
                <p:oleObj spid="_x0000_s13334" name="Equation" r:id="rId16" imgW="3483360" imgH="393480" progId="Equation.DSMT4">
                  <p:embed/>
                </p:oleObj>
              </mc:Choice>
              <mc:Fallback>
                <p:oleObj name="Equation" r:id="rId16" imgW="3483360" imgH="393480" progId="Equation.DSMT4">
                  <p:embed/>
                  <p:pic>
                    <p:nvPicPr>
                      <p:cNvPr id="0" name="对象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5288" y="5516563"/>
                        <a:ext cx="39179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4"/>
          <p:cNvSpPr txBox="1">
            <a:spLocks noChangeArrowheads="1"/>
          </p:cNvSpPr>
          <p:nvPr/>
        </p:nvSpPr>
        <p:spPr bwMode="auto">
          <a:xfrm>
            <a:off x="179388" y="4967288"/>
            <a:ext cx="4160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u="sng">
                <a:solidFill>
                  <a:srgbClr val="FF0000"/>
                </a:solidFill>
              </a:rPr>
              <a:t>B(M1) and B(E2) transition probabilites</a:t>
            </a:r>
            <a:endParaRPr lang="zh-CN" altLang="en-US" u="sng">
              <a:solidFill>
                <a:srgbClr val="FF0000"/>
              </a:solidFill>
            </a:endParaRPr>
          </a:p>
        </p:txBody>
      </p:sp>
      <p:graphicFrame>
        <p:nvGraphicFramePr>
          <p:cNvPr id="15" name="对象 15"/>
          <p:cNvGraphicFramePr>
            <a:graphicFrameLocks noChangeAspect="1"/>
          </p:cNvGraphicFramePr>
          <p:nvPr/>
        </p:nvGraphicFramePr>
        <p:xfrm>
          <a:off x="4859338" y="5445125"/>
          <a:ext cx="3816350" cy="815975"/>
        </p:xfrm>
        <a:graphic>
          <a:graphicData uri="http://schemas.openxmlformats.org/presentationml/2006/ole">
            <mc:AlternateContent xmlns:mc="http://schemas.openxmlformats.org/markup-compatibility/2006">
              <mc:Choice xmlns:v="urn:schemas-microsoft-com:vml" Requires="v">
                <p:oleObj spid="_x0000_s13335" name="Equation" r:id="rId18" imgW="3597480" imgH="583920" progId="Equation.DSMT4">
                  <p:embed/>
                </p:oleObj>
              </mc:Choice>
              <mc:Fallback>
                <p:oleObj name="Equation" r:id="rId18" imgW="3597480" imgH="583920" progId="Equation.DSMT4">
                  <p:embed/>
                  <p:pic>
                    <p:nvPicPr>
                      <p:cNvPr id="0" name="对象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59338" y="5445125"/>
                        <a:ext cx="38163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277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277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6"/>
          <p:cNvSpPr>
            <a:spLocks noGrp="1"/>
          </p:cNvSpPr>
          <p:nvPr>
            <p:ph type="title"/>
          </p:nvPr>
        </p:nvSpPr>
        <p:spPr>
          <a:xfrm>
            <a:off x="357188" y="-79375"/>
            <a:ext cx="8358187" cy="1060450"/>
          </a:xfrm>
        </p:spPr>
        <p:txBody>
          <a:bodyPr/>
          <a:lstStyle/>
          <a:p>
            <a:pPr eaLnBrk="1" hangingPunct="1"/>
            <a:r>
              <a:rPr lang="en-US" altLang="zh-CN" sz="3200" b="1" smtClean="0"/>
              <a:t>MR: </a:t>
            </a:r>
            <a:r>
              <a:rPr lang="en-US" altLang="zh-CN" sz="3200" b="1" baseline="30000" smtClean="0"/>
              <a:t>60</a:t>
            </a:r>
            <a:r>
              <a:rPr lang="en-US" altLang="zh-CN" sz="3200" b="1" smtClean="0"/>
              <a:t>Ni</a:t>
            </a:r>
            <a:endParaRPr lang="zh-CN" altLang="en-US" sz="3200" b="1" smtClean="0"/>
          </a:p>
        </p:txBody>
      </p:sp>
      <p:sp>
        <p:nvSpPr>
          <p:cNvPr id="14339" name="矩形 7"/>
          <p:cNvSpPr>
            <a:spLocks noChangeArrowheads="1"/>
          </p:cNvSpPr>
          <p:nvPr/>
        </p:nvSpPr>
        <p:spPr bwMode="auto">
          <a:xfrm>
            <a:off x="323850" y="811213"/>
            <a:ext cx="85121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lnSpc>
                <a:spcPct val="150000"/>
              </a:lnSpc>
              <a:buFont typeface="Wingdings" pitchFamily="2" charset="2"/>
              <a:buChar char="ü"/>
            </a:pPr>
            <a:r>
              <a:rPr lang="en-US" altLang="zh-CN" sz="2400"/>
              <a:t> Harmonic oscillator shells: Nf = 10</a:t>
            </a:r>
          </a:p>
          <a:p>
            <a:pPr marL="342900" indent="-342900" eaLnBrk="1" hangingPunct="1">
              <a:lnSpc>
                <a:spcPct val="150000"/>
              </a:lnSpc>
              <a:buFont typeface="Wingdings" pitchFamily="2" charset="2"/>
              <a:buChar char="ü"/>
            </a:pPr>
            <a:r>
              <a:rPr lang="en-US" altLang="zh-CN" sz="2400"/>
              <a:t> Effective interaction: PC-PK1      </a:t>
            </a:r>
            <a:r>
              <a:rPr lang="en-US" altLang="zh-CN" sz="1200" b="1" i="1">
                <a:solidFill>
                  <a:srgbClr val="FF0000"/>
                </a:solidFill>
              </a:rPr>
              <a:t>PWZ, Li, Yao, Meng, PRC 82, 054317  (2010)</a:t>
            </a:r>
          </a:p>
          <a:p>
            <a:pPr marL="342900" indent="-342900" eaLnBrk="1" hangingPunct="1">
              <a:lnSpc>
                <a:spcPct val="150000"/>
              </a:lnSpc>
              <a:buFont typeface="Wingdings" pitchFamily="2" charset="2"/>
              <a:buChar char="ü"/>
            </a:pPr>
            <a:r>
              <a:rPr lang="en-US" altLang="zh-CN" sz="2400"/>
              <a:t> Configurations:</a:t>
            </a:r>
          </a:p>
        </p:txBody>
      </p:sp>
      <p:sp>
        <p:nvSpPr>
          <p:cNvPr id="14340" name="矩形 10"/>
          <p:cNvSpPr>
            <a:spLocks noChangeArrowheads="1"/>
          </p:cNvSpPr>
          <p:nvPr/>
        </p:nvSpPr>
        <p:spPr bwMode="auto">
          <a:xfrm>
            <a:off x="4643438" y="6308725"/>
            <a:ext cx="4427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1200" b="1" i="1">
                <a:solidFill>
                  <a:srgbClr val="FF0000"/>
                </a:solidFill>
              </a:rPr>
              <a:t>PWZ, Zhang, Peng, Liang, Ring, Meng, PLB 699, 181 (2011)</a:t>
            </a:r>
            <a:endParaRPr lang="zh-CN" altLang="en-US" sz="1200" b="1" i="1">
              <a:solidFill>
                <a:srgbClr val="FF0000"/>
              </a:solidFill>
            </a:endParaRP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2744788"/>
            <a:ext cx="1722438"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4975" y="844550"/>
            <a:ext cx="504031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7813" y="2744788"/>
            <a:ext cx="1741487"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4113" y="2744788"/>
            <a:ext cx="1722437"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950" y="2744788"/>
            <a:ext cx="1743075"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6" name="矩形 1"/>
          <p:cNvSpPr>
            <a:spLocks noChangeArrowheads="1"/>
          </p:cNvSpPr>
          <p:nvPr/>
        </p:nvSpPr>
        <p:spPr bwMode="auto">
          <a:xfrm>
            <a:off x="179388" y="6381750"/>
            <a:ext cx="28003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50000"/>
              </a:lnSpc>
            </a:pPr>
            <a:r>
              <a:rPr lang="en-US" altLang="zh-CN" sz="1200" b="1" i="1">
                <a:solidFill>
                  <a:srgbClr val="FF0000"/>
                </a:solidFill>
              </a:rPr>
              <a:t>Torres et al,  PRC 78, 054318 (2008)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Users\ZhaoPW\Desktop\Energy.jp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769938"/>
            <a:ext cx="799306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标题 5"/>
          <p:cNvSpPr>
            <a:spLocks noGrp="1"/>
          </p:cNvSpPr>
          <p:nvPr>
            <p:ph type="title"/>
          </p:nvPr>
        </p:nvSpPr>
        <p:spPr>
          <a:xfrm>
            <a:off x="179388" y="-7938"/>
            <a:ext cx="8358187" cy="1060451"/>
          </a:xfrm>
        </p:spPr>
        <p:txBody>
          <a:bodyPr/>
          <a:lstStyle/>
          <a:p>
            <a:pPr eaLnBrk="1" hangingPunct="1"/>
            <a:r>
              <a:rPr lang="en-US" altLang="zh-CN" smtClean="0"/>
              <a:t>MR: </a:t>
            </a:r>
            <a:r>
              <a:rPr lang="en-US" altLang="zh-CN" baseline="30000" smtClean="0"/>
              <a:t>60</a:t>
            </a:r>
            <a:r>
              <a:rPr lang="en-US" altLang="zh-CN" smtClean="0"/>
              <a:t>Ni</a:t>
            </a:r>
            <a:endParaRPr lang="zh-CN" altLang="en-US" smtClean="0"/>
          </a:p>
        </p:txBody>
      </p:sp>
      <p:sp>
        <p:nvSpPr>
          <p:cNvPr id="15364" name="矩形 10"/>
          <p:cNvSpPr>
            <a:spLocks noChangeArrowheads="1"/>
          </p:cNvSpPr>
          <p:nvPr/>
        </p:nvSpPr>
        <p:spPr bwMode="auto">
          <a:xfrm>
            <a:off x="4608513" y="4645025"/>
            <a:ext cx="4427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1200" b="1" i="1">
                <a:solidFill>
                  <a:srgbClr val="FF0000"/>
                </a:solidFill>
              </a:rPr>
              <a:t>PWZ, Zhang, Peng, Liang, Ring, Meng, PLB 699, 181 (2011)</a:t>
            </a:r>
            <a:endParaRPr lang="zh-CN" altLang="en-US" sz="1200" b="1" i="1">
              <a:solidFill>
                <a:srgbClr val="FF0000"/>
              </a:solidFill>
            </a:endParaRPr>
          </a:p>
        </p:txBody>
      </p:sp>
      <p:grpSp>
        <p:nvGrpSpPr>
          <p:cNvPr id="15365" name="组合 7"/>
          <p:cNvGrpSpPr>
            <a:grpSpLocks/>
          </p:cNvGrpSpPr>
          <p:nvPr/>
        </p:nvGrpSpPr>
        <p:grpSpPr bwMode="auto">
          <a:xfrm>
            <a:off x="49213" y="5273675"/>
            <a:ext cx="8986837" cy="1108075"/>
            <a:chOff x="251520" y="789087"/>
            <a:chExt cx="8869944" cy="378053"/>
          </a:xfrm>
        </p:grpSpPr>
        <p:sp>
          <p:nvSpPr>
            <p:cNvPr id="9" name="同侧圆角矩形 8"/>
            <p:cNvSpPr/>
            <p:nvPr/>
          </p:nvSpPr>
          <p:spPr>
            <a:xfrm>
              <a:off x="251520" y="789087"/>
              <a:ext cx="8869944" cy="109950"/>
            </a:xfrm>
            <a:prstGeom prst="round2SameRect">
              <a:avLst/>
            </a:prstGeom>
            <a:solidFill>
              <a:srgbClr val="2626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zh-CN" dirty="0">
                <a:solidFill>
                  <a:schemeClr val="bg1"/>
                </a:solidFill>
                <a:latin typeface="Arial" pitchFamily="34" charset="0"/>
              </a:endParaRPr>
            </a:p>
          </p:txBody>
        </p:sp>
        <p:sp>
          <p:nvSpPr>
            <p:cNvPr id="10" name="同侧圆角矩形 9"/>
            <p:cNvSpPr/>
            <p:nvPr/>
          </p:nvSpPr>
          <p:spPr>
            <a:xfrm flipV="1">
              <a:off x="251520" y="877372"/>
              <a:ext cx="8869944" cy="289768"/>
            </a:xfrm>
            <a:prstGeom prst="round2SameRect">
              <a:avLst/>
            </a:prstGeom>
            <a:solidFill>
              <a:srgbClr val="E9E9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zh-CN" altLang="en-US" sz="1600" dirty="0">
                <a:solidFill>
                  <a:schemeClr val="bg1"/>
                </a:solidFill>
                <a:latin typeface="Arial" pitchFamily="34" charset="0"/>
              </a:endParaRPr>
            </a:p>
          </p:txBody>
        </p:sp>
      </p:grpSp>
      <p:sp>
        <p:nvSpPr>
          <p:cNvPr id="15366" name="矩形 1"/>
          <p:cNvSpPr>
            <a:spLocks noChangeArrowheads="1"/>
          </p:cNvSpPr>
          <p:nvPr/>
        </p:nvSpPr>
        <p:spPr bwMode="auto">
          <a:xfrm>
            <a:off x="55563" y="5516563"/>
            <a:ext cx="9124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1" hangingPunct="1">
              <a:lnSpc>
                <a:spcPct val="150000"/>
              </a:lnSpc>
              <a:buFont typeface="Wingdings" pitchFamily="2" charset="2"/>
              <a:buChar char="ü"/>
            </a:pPr>
            <a:r>
              <a:rPr lang="en-US" altLang="zh-CN" sz="1600"/>
              <a:t>The experimental energies are reproduced quite well  (except the larger spin part)</a:t>
            </a:r>
          </a:p>
          <a:p>
            <a:pPr marL="285750" indent="-285750" eaLnBrk="1" hangingPunct="1">
              <a:lnSpc>
                <a:spcPct val="150000"/>
              </a:lnSpc>
              <a:buFont typeface="Wingdings" pitchFamily="2" charset="2"/>
              <a:buChar char="ü"/>
            </a:pPr>
            <a:r>
              <a:rPr lang="en-US" altLang="zh-CN" sz="1600"/>
              <a:t>For high-spin states in band M-1 and M-3, Config1* and Config3* are switched in.</a:t>
            </a:r>
            <a:endParaRPr lang="zh-CN" altLang="en-US" sz="1600"/>
          </a:p>
        </p:txBody>
      </p:sp>
      <p:pic>
        <p:nvPicPr>
          <p:cNvPr id="39941" name="Picture 5" descr="C:\Users\ZhaoPW\Desktop\Ener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771525"/>
            <a:ext cx="799306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2"/>
          <p:cNvPicPr>
            <a:picLocks noChangeAspect="1" noChangeArrowheads="1"/>
          </p:cNvPicPr>
          <p:nvPr/>
        </p:nvPicPr>
        <p:blipFill>
          <a:blip r:embed="rId5"/>
          <a:srcRect/>
          <a:stretch>
            <a:fillRect/>
          </a:stretch>
        </p:blipFill>
        <p:spPr bwMode="auto">
          <a:xfrm>
            <a:off x="5724525" y="3789363"/>
            <a:ext cx="3059113" cy="2851150"/>
          </a:xfrm>
          <a:prstGeom prst="rect">
            <a:avLst/>
          </a:prstGeom>
          <a:ln w="38100"/>
        </p:spPr>
        <p:style>
          <a:lnRef idx="2">
            <a:schemeClr val="accent2"/>
          </a:lnRef>
          <a:fillRef idx="1">
            <a:schemeClr val="lt1"/>
          </a:fillRef>
          <a:effectRef idx="0">
            <a:schemeClr val="accent2"/>
          </a:effectRef>
          <a:fontRef idx="minor">
            <a:schemeClr val="dk1"/>
          </a:fontRef>
        </p:style>
      </p:pic>
      <p:pic>
        <p:nvPicPr>
          <p:cNvPr id="40963" name="Picture 3"/>
          <p:cNvPicPr>
            <a:picLocks noChangeAspect="1" noChangeArrowheads="1"/>
          </p:cNvPicPr>
          <p:nvPr/>
        </p:nvPicPr>
        <p:blipFill>
          <a:blip r:embed="rId6"/>
          <a:srcRect/>
          <a:stretch>
            <a:fillRect/>
          </a:stretch>
        </p:blipFill>
        <p:spPr bwMode="auto">
          <a:xfrm>
            <a:off x="684213" y="3789363"/>
            <a:ext cx="3059112" cy="2851150"/>
          </a:xfrm>
          <a:prstGeom prst="rect">
            <a:avLst/>
          </a:prstGeom>
          <a:ln w="57150"/>
        </p:spPr>
        <p:style>
          <a:lnRef idx="2">
            <a:schemeClr val="accent2"/>
          </a:lnRef>
          <a:fillRef idx="1">
            <a:schemeClr val="lt1"/>
          </a:fillRef>
          <a:effectRef idx="0">
            <a:schemeClr val="accent2"/>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1+#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0963"/>
                                        </p:tgtEl>
                                        <p:attrNameLst>
                                          <p:attrName>style.visibility</p:attrName>
                                        </p:attrNameLst>
                                      </p:cBhvr>
                                      <p:to>
                                        <p:strVal val="visible"/>
                                      </p:to>
                                    </p:set>
                                    <p:anim calcmode="lin" valueType="num">
                                      <p:cBhvr additive="base">
                                        <p:cTn id="11" dur="500" fill="hold"/>
                                        <p:tgtEl>
                                          <p:spTgt spid="40963"/>
                                        </p:tgtEl>
                                        <p:attrNameLst>
                                          <p:attrName>ppt_x</p:attrName>
                                        </p:attrNameLst>
                                      </p:cBhvr>
                                      <p:tavLst>
                                        <p:tav tm="0">
                                          <p:val>
                                            <p:strVal val="0-#ppt_w/2"/>
                                          </p:val>
                                        </p:tav>
                                        <p:tav tm="100000">
                                          <p:val>
                                            <p:strVal val="#ppt_x"/>
                                          </p:val>
                                        </p:tav>
                                      </p:tavLst>
                                    </p:anim>
                                    <p:anim calcmode="lin" valueType="num">
                                      <p:cBhvr additive="base">
                                        <p:cTn id="12" dur="500" fill="hold"/>
                                        <p:tgtEl>
                                          <p:spTgt spid="40963"/>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5"/>
          <p:cNvSpPr>
            <a:spLocks noGrp="1"/>
          </p:cNvSpPr>
          <p:nvPr>
            <p:ph type="title"/>
          </p:nvPr>
        </p:nvSpPr>
        <p:spPr>
          <a:xfrm>
            <a:off x="357188" y="-26988"/>
            <a:ext cx="8358187" cy="1060451"/>
          </a:xfrm>
        </p:spPr>
        <p:txBody>
          <a:bodyPr/>
          <a:lstStyle/>
          <a:p>
            <a:pPr eaLnBrk="1" hangingPunct="1"/>
            <a:r>
              <a:rPr lang="en-US" altLang="zh-CN" smtClean="0"/>
              <a:t>MR: </a:t>
            </a:r>
            <a:r>
              <a:rPr lang="en-US" altLang="zh-CN" baseline="30000" smtClean="0"/>
              <a:t>60</a:t>
            </a:r>
            <a:r>
              <a:rPr lang="en-US" altLang="zh-CN" smtClean="0"/>
              <a:t>Ni</a:t>
            </a:r>
            <a:endParaRPr lang="zh-CN" altLang="en-US" smtClean="0"/>
          </a:p>
        </p:txBody>
      </p:sp>
      <p:sp>
        <p:nvSpPr>
          <p:cNvPr id="16387" name="矩形 10"/>
          <p:cNvSpPr>
            <a:spLocks noChangeArrowheads="1"/>
          </p:cNvSpPr>
          <p:nvPr/>
        </p:nvSpPr>
        <p:spPr bwMode="auto">
          <a:xfrm>
            <a:off x="288925" y="6237288"/>
            <a:ext cx="4427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1200" b="1" i="1">
                <a:solidFill>
                  <a:srgbClr val="FF0000"/>
                </a:solidFill>
              </a:rPr>
              <a:t>PWZ, Zhang, Peng, Liang, Ring, Meng, PLB 699, 181 (2011)</a:t>
            </a:r>
            <a:endParaRPr lang="zh-CN" altLang="en-US" sz="1200" b="1" i="1">
              <a:solidFill>
                <a:srgbClr val="FF0000"/>
              </a:solidFill>
            </a:endParaRP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973138"/>
            <a:ext cx="7097713"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4"/>
          <a:srcRect/>
          <a:stretch>
            <a:fillRect/>
          </a:stretch>
        </p:blipFill>
        <p:spPr bwMode="auto">
          <a:xfrm>
            <a:off x="5940425" y="3824288"/>
            <a:ext cx="3024188" cy="2844800"/>
          </a:xfrm>
          <a:prstGeom prst="rect">
            <a:avLst/>
          </a:prstGeom>
          <a:ln>
            <a:noFill/>
          </a:ln>
        </p:spPr>
        <p:style>
          <a:lnRef idx="3">
            <a:schemeClr val="lt1"/>
          </a:lnRef>
          <a:fillRef idx="1">
            <a:schemeClr val="accent1"/>
          </a:fillRef>
          <a:effectRef idx="1">
            <a:schemeClr val="accent1"/>
          </a:effectRef>
          <a:fontRef idx="minor">
            <a:schemeClr val="lt1"/>
          </a:fontRef>
        </p:style>
      </p:pic>
      <p:pic>
        <p:nvPicPr>
          <p:cNvPr id="1639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4292600"/>
            <a:ext cx="5749925"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TextBox 2"/>
          <p:cNvSpPr txBox="1">
            <a:spLocks noChangeArrowheads="1"/>
          </p:cNvSpPr>
          <p:nvPr/>
        </p:nvSpPr>
        <p:spPr bwMode="auto">
          <a:xfrm>
            <a:off x="7019925" y="1916113"/>
            <a:ext cx="218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rgbClr val="262685"/>
                </a:solidFill>
              </a:rPr>
              <a:t>Magnetic Rotation</a:t>
            </a:r>
            <a:endParaRPr lang="zh-CN" altLang="en-US" b="1">
              <a:solidFill>
                <a:srgbClr val="262685"/>
              </a:solidFill>
            </a:endParaRPr>
          </a:p>
        </p:txBody>
      </p:sp>
      <p:sp>
        <p:nvSpPr>
          <p:cNvPr id="16392" name="TextBox 14"/>
          <p:cNvSpPr txBox="1">
            <a:spLocks noChangeArrowheads="1"/>
          </p:cNvSpPr>
          <p:nvPr/>
        </p:nvSpPr>
        <p:spPr bwMode="auto">
          <a:xfrm>
            <a:off x="6875463" y="3492500"/>
            <a:ext cx="201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solidFill>
                  <a:srgbClr val="C00000"/>
                </a:solidFill>
              </a:rPr>
              <a:t>Electric Rotation</a:t>
            </a:r>
            <a:endParaRPr lang="zh-CN" altLang="en-US" b="1">
              <a:solidFill>
                <a:srgbClr val="C00000"/>
              </a:solidFill>
            </a:endParaRPr>
          </a:p>
        </p:txBody>
      </p:sp>
      <p:sp>
        <p:nvSpPr>
          <p:cNvPr id="4" name="右箭头 3"/>
          <p:cNvSpPr/>
          <p:nvPr/>
        </p:nvSpPr>
        <p:spPr>
          <a:xfrm rot="5400000">
            <a:off x="7487444" y="2701132"/>
            <a:ext cx="1143000" cy="4302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6"/>
          <p:cNvSpPr>
            <a:spLocks noGrp="1"/>
          </p:cNvSpPr>
          <p:nvPr>
            <p:ph type="title"/>
          </p:nvPr>
        </p:nvSpPr>
        <p:spPr>
          <a:xfrm>
            <a:off x="250825" y="150813"/>
            <a:ext cx="8153400" cy="685800"/>
          </a:xfrm>
        </p:spPr>
        <p:txBody>
          <a:bodyPr/>
          <a:lstStyle/>
          <a:p>
            <a:pPr eaLnBrk="1" hangingPunct="1"/>
            <a:r>
              <a:rPr lang="en-US" altLang="zh-CN" sz="3600" smtClean="0"/>
              <a:t>AMR: </a:t>
            </a:r>
            <a:r>
              <a:rPr lang="en-US" altLang="zh-CN" sz="3600" baseline="30000" smtClean="0"/>
              <a:t>105</a:t>
            </a:r>
            <a:r>
              <a:rPr lang="en-US" altLang="zh-CN" sz="3600" smtClean="0"/>
              <a:t>Cd</a:t>
            </a:r>
            <a:endParaRPr lang="zh-CN" altLang="en-US" sz="3600" smtClean="0"/>
          </a:p>
        </p:txBody>
      </p:sp>
      <p:sp>
        <p:nvSpPr>
          <p:cNvPr id="51203" name="矩形 7"/>
          <p:cNvSpPr>
            <a:spLocks noChangeArrowheads="1"/>
          </p:cNvSpPr>
          <p:nvPr/>
        </p:nvSpPr>
        <p:spPr bwMode="auto">
          <a:xfrm>
            <a:off x="71438" y="874713"/>
            <a:ext cx="903763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lnSpc>
                <a:spcPct val="200000"/>
              </a:lnSpc>
              <a:buFont typeface="Wingdings" pitchFamily="2" charset="2"/>
              <a:buChar char="u"/>
            </a:pPr>
            <a:r>
              <a:rPr lang="en-US" altLang="zh-CN" sz="2000"/>
              <a:t>Harmonic oscillator shells: Nf = 10</a:t>
            </a:r>
          </a:p>
          <a:p>
            <a:pPr marL="342900" indent="-342900" eaLnBrk="1" hangingPunct="1">
              <a:lnSpc>
                <a:spcPct val="200000"/>
              </a:lnSpc>
              <a:buFont typeface="Wingdings" pitchFamily="2" charset="2"/>
              <a:buChar char="u"/>
            </a:pPr>
            <a:r>
              <a:rPr lang="en-US" altLang="zh-CN" sz="2000"/>
              <a:t> Effective interaction: PC-PK1                              </a:t>
            </a:r>
            <a:r>
              <a:rPr lang="en-US" altLang="zh-CN" sz="1200" b="1" i="1">
                <a:solidFill>
                  <a:srgbClr val="FF0000"/>
                </a:solidFill>
              </a:rPr>
              <a:t>PWZ, Li, Yao, Meng, PRC 82, 054317  (2010)</a:t>
            </a:r>
            <a:endParaRPr lang="en-US" altLang="zh-CN" sz="2000"/>
          </a:p>
          <a:p>
            <a:pPr marL="342900" indent="-342900" eaLnBrk="1" hangingPunct="1">
              <a:lnSpc>
                <a:spcPct val="200000"/>
              </a:lnSpc>
              <a:buFont typeface="Wingdings" pitchFamily="2" charset="2"/>
              <a:buChar char="u"/>
            </a:pPr>
            <a:r>
              <a:rPr lang="en-US" altLang="zh-CN" sz="2000"/>
              <a:t> Configurations:</a:t>
            </a:r>
          </a:p>
          <a:p>
            <a:pPr marL="342900" indent="-342900" eaLnBrk="1" hangingPunct="1">
              <a:lnSpc>
                <a:spcPct val="200000"/>
              </a:lnSpc>
              <a:buFont typeface="Wingdings" pitchFamily="2" charset="2"/>
              <a:buChar char="u"/>
            </a:pPr>
            <a:r>
              <a:rPr lang="en-US" altLang="zh-CN" sz="2000"/>
              <a:t> Polarizations:</a:t>
            </a:r>
          </a:p>
        </p:txBody>
      </p:sp>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3573463"/>
            <a:ext cx="80994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663" y="2276475"/>
            <a:ext cx="32004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Box 5"/>
          <p:cNvSpPr txBox="1">
            <a:spLocks noChangeArrowheads="1"/>
          </p:cNvSpPr>
          <p:nvPr/>
        </p:nvSpPr>
        <p:spPr bwMode="auto">
          <a:xfrm>
            <a:off x="1330325" y="5878513"/>
            <a:ext cx="86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000" b="1" baseline="30000">
                <a:solidFill>
                  <a:srgbClr val="17375E"/>
                </a:solidFill>
              </a:rPr>
              <a:t>107</a:t>
            </a:r>
            <a:r>
              <a:rPr lang="en-US" altLang="zh-CN" sz="2000" b="1">
                <a:solidFill>
                  <a:srgbClr val="17375E"/>
                </a:solidFill>
              </a:rPr>
              <a:t>Sn</a:t>
            </a:r>
            <a:endParaRPr lang="zh-CN" altLang="en-US">
              <a:solidFill>
                <a:srgbClr val="17375E"/>
              </a:solidFill>
            </a:endParaRPr>
          </a:p>
        </p:txBody>
      </p:sp>
      <p:sp>
        <p:nvSpPr>
          <p:cNvPr id="51207" name="矩形 1"/>
          <p:cNvSpPr>
            <a:spLocks noChangeArrowheads="1"/>
          </p:cNvSpPr>
          <p:nvPr/>
        </p:nvSpPr>
        <p:spPr bwMode="auto">
          <a:xfrm>
            <a:off x="3787775" y="5908675"/>
            <a:ext cx="200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b="1" baseline="30000">
                <a:solidFill>
                  <a:srgbClr val="17375E"/>
                </a:solidFill>
              </a:rPr>
              <a:t>107</a:t>
            </a:r>
            <a:r>
              <a:rPr lang="en-US" altLang="zh-CN" b="1">
                <a:solidFill>
                  <a:srgbClr val="17375E"/>
                </a:solidFill>
              </a:rPr>
              <a:t>Sn + </a:t>
            </a:r>
            <a:r>
              <a:rPr lang="en-US" altLang="zh-CN" sz="2000" b="1">
                <a:solidFill>
                  <a:srgbClr val="17375E"/>
                </a:solidFill>
                <a:sym typeface="Symbol" pitchFamily="18" charset="2"/>
              </a:rPr>
              <a:t></a:t>
            </a:r>
            <a:r>
              <a:rPr lang="en-US" altLang="zh-CN" b="1">
                <a:solidFill>
                  <a:srgbClr val="17375E"/>
                </a:solidFill>
                <a:sym typeface="Symbol" pitchFamily="18" charset="2"/>
              </a:rPr>
              <a:t>[(g</a:t>
            </a:r>
            <a:r>
              <a:rPr lang="en-US" altLang="zh-CN" b="1" baseline="-25000">
                <a:solidFill>
                  <a:srgbClr val="17375E"/>
                </a:solidFill>
                <a:sym typeface="Symbol" pitchFamily="18" charset="2"/>
              </a:rPr>
              <a:t>9/2</a:t>
            </a:r>
            <a:r>
              <a:rPr lang="en-US" altLang="zh-CN" b="1">
                <a:solidFill>
                  <a:srgbClr val="17375E"/>
                </a:solidFill>
                <a:sym typeface="Symbol" pitchFamily="18" charset="2"/>
              </a:rPr>
              <a:t>)</a:t>
            </a:r>
            <a:r>
              <a:rPr lang="en-US" altLang="zh-CN" b="1" baseline="30000">
                <a:solidFill>
                  <a:srgbClr val="17375E"/>
                </a:solidFill>
                <a:sym typeface="Symbol" pitchFamily="18" charset="2"/>
              </a:rPr>
              <a:t>-2</a:t>
            </a:r>
            <a:r>
              <a:rPr lang="en-US" altLang="zh-CN" b="1">
                <a:solidFill>
                  <a:srgbClr val="17375E"/>
                </a:solidFill>
                <a:sym typeface="Symbol" pitchFamily="18" charset="2"/>
              </a:rPr>
              <a:t>]</a:t>
            </a:r>
            <a:endParaRPr lang="zh-CN" altLang="en-US" b="1">
              <a:solidFill>
                <a:srgbClr val="17375E"/>
              </a:solidFill>
            </a:endParaRPr>
          </a:p>
        </p:txBody>
      </p:sp>
      <p:sp>
        <p:nvSpPr>
          <p:cNvPr id="51208" name="TextBox 5"/>
          <p:cNvSpPr txBox="1">
            <a:spLocks noChangeArrowheads="1"/>
          </p:cNvSpPr>
          <p:nvPr/>
        </p:nvSpPr>
        <p:spPr bwMode="auto">
          <a:xfrm>
            <a:off x="6804025" y="5878513"/>
            <a:ext cx="86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000" b="1" baseline="30000">
                <a:solidFill>
                  <a:srgbClr val="17375E"/>
                </a:solidFill>
              </a:rPr>
              <a:t>105</a:t>
            </a:r>
            <a:r>
              <a:rPr lang="en-US" altLang="zh-CN" sz="2000" b="1">
                <a:solidFill>
                  <a:srgbClr val="17375E"/>
                </a:solidFill>
              </a:rPr>
              <a:t>Cd</a:t>
            </a:r>
            <a:endParaRPr lang="zh-CN" altLang="en-US">
              <a:solidFill>
                <a:srgbClr val="17375E"/>
              </a:solidFill>
            </a:endParaRPr>
          </a:p>
        </p:txBody>
      </p:sp>
      <p:sp>
        <p:nvSpPr>
          <p:cNvPr id="17417" name="矩形 10"/>
          <p:cNvSpPr>
            <a:spLocks noChangeArrowheads="1"/>
          </p:cNvSpPr>
          <p:nvPr/>
        </p:nvSpPr>
        <p:spPr bwMode="auto">
          <a:xfrm>
            <a:off x="4899025" y="6381750"/>
            <a:ext cx="4210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1200" b="1" i="1">
                <a:solidFill>
                  <a:srgbClr val="FF0000"/>
                </a:solidFill>
              </a:rPr>
              <a:t>PWZ, Peng, Liang, Ring, Meng   PRL 107, 122501(2011)</a:t>
            </a:r>
            <a:endParaRPr lang="zh-CN" altLang="en-US" sz="1200" b="1" i="1">
              <a:solidFill>
                <a:srgbClr val="FF0000"/>
              </a:solidFill>
            </a:endParaRPr>
          </a:p>
        </p:txBody>
      </p:sp>
      <p:sp>
        <p:nvSpPr>
          <p:cNvPr id="17418" name="矩形 1"/>
          <p:cNvSpPr>
            <a:spLocks noChangeArrowheads="1"/>
          </p:cNvSpPr>
          <p:nvPr/>
        </p:nvSpPr>
        <p:spPr bwMode="auto">
          <a:xfrm>
            <a:off x="107950" y="6380163"/>
            <a:ext cx="3240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1200" b="1" i="1">
                <a:solidFill>
                  <a:srgbClr val="FF0000"/>
                </a:solidFill>
              </a:rPr>
              <a:t>Choudhury et al,  PRC 82 , 061308 (2010)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6"/>
          <p:cNvSpPr>
            <a:spLocks noGrp="1"/>
          </p:cNvSpPr>
          <p:nvPr>
            <p:ph type="title"/>
          </p:nvPr>
        </p:nvSpPr>
        <p:spPr>
          <a:xfrm>
            <a:off x="250825" y="-26988"/>
            <a:ext cx="8358188" cy="1060451"/>
          </a:xfrm>
        </p:spPr>
        <p:txBody>
          <a:bodyPr/>
          <a:lstStyle/>
          <a:p>
            <a:pPr eaLnBrk="1" hangingPunct="1"/>
            <a:r>
              <a:rPr lang="en-US" altLang="zh-CN" sz="3200" smtClean="0"/>
              <a:t>AMR: </a:t>
            </a:r>
            <a:r>
              <a:rPr lang="en-US" altLang="zh-CN" sz="3200" baseline="30000" smtClean="0"/>
              <a:t>105</a:t>
            </a:r>
            <a:r>
              <a:rPr lang="en-US" altLang="zh-CN" sz="3200" smtClean="0"/>
              <a:t>Cd</a:t>
            </a:r>
            <a:endParaRPr lang="zh-CN" altLang="en-US" sz="3200" smtClean="0"/>
          </a:p>
        </p:txBody>
      </p:sp>
      <p:pic>
        <p:nvPicPr>
          <p:cNvPr id="6" name="Picture 3"/>
          <p:cNvPicPr>
            <a:picLocks noChangeAspect="1" noChangeArrowheads="1"/>
          </p:cNvPicPr>
          <p:nvPr/>
        </p:nvPicPr>
        <p:blipFill>
          <a:blip r:embed="rId3"/>
          <a:srcRect/>
          <a:stretch>
            <a:fillRect/>
          </a:stretch>
        </p:blipFill>
        <p:spPr bwMode="auto">
          <a:xfrm>
            <a:off x="395288" y="765175"/>
            <a:ext cx="4216400" cy="3671888"/>
          </a:xfrm>
          <a:prstGeom prst="rect">
            <a:avLst/>
          </a:prstGeom>
          <a:ln w="38100">
            <a:noFill/>
            <a:headEnd/>
            <a:tailEnd/>
          </a:ln>
        </p:spPr>
        <p:style>
          <a:lnRef idx="2">
            <a:schemeClr val="accent1">
              <a:shade val="50000"/>
            </a:schemeClr>
          </a:lnRef>
          <a:fillRef idx="1">
            <a:schemeClr val="accent1"/>
          </a:fillRef>
          <a:effectRef idx="0">
            <a:schemeClr val="accent1"/>
          </a:effectRef>
          <a:fontRef idx="minor">
            <a:schemeClr val="lt1"/>
          </a:fontRef>
        </p:style>
      </p:pic>
      <p:pic>
        <p:nvPicPr>
          <p:cNvPr id="7" name="Picture 5"/>
          <p:cNvPicPr>
            <a:picLocks noChangeAspect="1" noChangeArrowheads="1"/>
          </p:cNvPicPr>
          <p:nvPr/>
        </p:nvPicPr>
        <p:blipFill>
          <a:blip r:embed="rId4"/>
          <a:srcRect/>
          <a:stretch>
            <a:fillRect/>
          </a:stretch>
        </p:blipFill>
        <p:spPr bwMode="auto">
          <a:xfrm>
            <a:off x="5610225" y="908050"/>
            <a:ext cx="3209925" cy="3222625"/>
          </a:xfrm>
          <a:prstGeom prst="rect">
            <a:avLst/>
          </a:prstGeom>
          <a:ln>
            <a:noFill/>
          </a:ln>
        </p:spPr>
        <p:style>
          <a:lnRef idx="2">
            <a:schemeClr val="accent2"/>
          </a:lnRef>
          <a:fillRef idx="1">
            <a:schemeClr val="lt1"/>
          </a:fillRef>
          <a:effectRef idx="0">
            <a:schemeClr val="accent2"/>
          </a:effectRef>
          <a:fontRef idx="minor">
            <a:schemeClr val="dk1"/>
          </a:fontRef>
        </p:style>
      </p:pic>
      <p:grpSp>
        <p:nvGrpSpPr>
          <p:cNvPr id="18437" name="组合 7"/>
          <p:cNvGrpSpPr>
            <a:grpSpLocks/>
          </p:cNvGrpSpPr>
          <p:nvPr/>
        </p:nvGrpSpPr>
        <p:grpSpPr bwMode="auto">
          <a:xfrm>
            <a:off x="74613" y="4484688"/>
            <a:ext cx="8986837" cy="2200275"/>
            <a:chOff x="251520" y="802775"/>
            <a:chExt cx="8869944" cy="633127"/>
          </a:xfrm>
        </p:grpSpPr>
        <p:sp>
          <p:nvSpPr>
            <p:cNvPr id="9" name="同侧圆角矩形 8"/>
            <p:cNvSpPr/>
            <p:nvPr/>
          </p:nvSpPr>
          <p:spPr>
            <a:xfrm>
              <a:off x="251520" y="802775"/>
              <a:ext cx="8869944" cy="62125"/>
            </a:xfrm>
            <a:prstGeom prst="round2SameRect">
              <a:avLst/>
            </a:prstGeom>
            <a:solidFill>
              <a:srgbClr val="2626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zh-CN" dirty="0">
                <a:solidFill>
                  <a:schemeClr val="bg1"/>
                </a:solidFill>
                <a:latin typeface="Arial" pitchFamily="34" charset="0"/>
              </a:endParaRPr>
            </a:p>
          </p:txBody>
        </p:sp>
        <p:sp>
          <p:nvSpPr>
            <p:cNvPr id="10" name="同侧圆角矩形 9"/>
            <p:cNvSpPr/>
            <p:nvPr/>
          </p:nvSpPr>
          <p:spPr>
            <a:xfrm flipV="1">
              <a:off x="251520" y="864900"/>
              <a:ext cx="8869944" cy="571002"/>
            </a:xfrm>
            <a:prstGeom prst="round2SameRect">
              <a:avLst/>
            </a:prstGeom>
            <a:solidFill>
              <a:srgbClr val="E9E9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zh-CN" altLang="en-US" sz="1600" dirty="0">
                <a:solidFill>
                  <a:schemeClr val="bg1"/>
                </a:solidFill>
                <a:latin typeface="Arial" pitchFamily="34" charset="0"/>
              </a:endParaRPr>
            </a:p>
          </p:txBody>
        </p:sp>
      </p:grpSp>
      <p:sp>
        <p:nvSpPr>
          <p:cNvPr id="18438" name="矩形 10"/>
          <p:cNvSpPr>
            <a:spLocks noChangeArrowheads="1"/>
          </p:cNvSpPr>
          <p:nvPr/>
        </p:nvSpPr>
        <p:spPr bwMode="auto">
          <a:xfrm>
            <a:off x="77788" y="4654550"/>
            <a:ext cx="912495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1" hangingPunct="1">
              <a:lnSpc>
                <a:spcPct val="150000"/>
              </a:lnSpc>
              <a:buFont typeface="Wingdings" pitchFamily="2" charset="2"/>
              <a:buChar char="ü"/>
            </a:pPr>
            <a:r>
              <a:rPr lang="en-US" altLang="zh-CN" sz="1400"/>
              <a:t>The calculated B(E2) values are in excellent agreement with the data.</a:t>
            </a:r>
          </a:p>
          <a:p>
            <a:pPr marL="285750" indent="-285750" eaLnBrk="1" hangingPunct="1">
              <a:lnSpc>
                <a:spcPct val="150000"/>
              </a:lnSpc>
              <a:buFont typeface="Wingdings" pitchFamily="2" charset="2"/>
              <a:buChar char="ü"/>
            </a:pPr>
            <a:r>
              <a:rPr lang="en-US" altLang="zh-CN" sz="1400"/>
              <a:t>The B(E2) values decrease with the increasing spin </a:t>
            </a:r>
          </a:p>
          <a:p>
            <a:pPr marL="285750" indent="-285750" eaLnBrk="1" hangingPunct="1">
              <a:lnSpc>
                <a:spcPct val="150000"/>
              </a:lnSpc>
              <a:buFont typeface="Wingdings" pitchFamily="2" charset="2"/>
              <a:buChar char="ü"/>
            </a:pPr>
            <a:r>
              <a:rPr lang="en-US" altLang="zh-CN" sz="1400"/>
              <a:t>Without polarization, the B(E2) values drop to zero when the spin large than 17ħ.</a:t>
            </a:r>
          </a:p>
          <a:p>
            <a:pPr marL="285750" indent="-285750" eaLnBrk="1" hangingPunct="1">
              <a:lnSpc>
                <a:spcPct val="150000"/>
              </a:lnSpc>
              <a:buFont typeface="Wingdings" pitchFamily="2" charset="2"/>
              <a:buChar char="ü"/>
            </a:pPr>
            <a:r>
              <a:rPr lang="en-US" altLang="zh-CN" sz="1400"/>
              <a:t>Without polarization, the nucleus changes to be a oblate shape when the spin large than 17ħ.</a:t>
            </a:r>
          </a:p>
          <a:p>
            <a:pPr marL="285750" indent="-285750" eaLnBrk="1" hangingPunct="1">
              <a:lnSpc>
                <a:spcPct val="150000"/>
              </a:lnSpc>
              <a:buFont typeface="Wingdings" pitchFamily="2" charset="2"/>
              <a:buChar char="ü"/>
            </a:pPr>
            <a:r>
              <a:rPr lang="en-US" altLang="zh-CN" sz="1400"/>
              <a:t>It is of importance to emphasize that polarization effects play a very important role in the self-consistent microscopic description of AMR bands, especially for the E2 transitions.</a:t>
            </a:r>
          </a:p>
        </p:txBody>
      </p:sp>
      <p:sp>
        <p:nvSpPr>
          <p:cNvPr id="18439" name="矩形 10"/>
          <p:cNvSpPr>
            <a:spLocks noChangeArrowheads="1"/>
          </p:cNvSpPr>
          <p:nvPr/>
        </p:nvSpPr>
        <p:spPr bwMode="auto">
          <a:xfrm>
            <a:off x="4956175" y="4076700"/>
            <a:ext cx="410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1200" b="1" i="1">
                <a:solidFill>
                  <a:srgbClr val="FF0000"/>
                </a:solidFill>
              </a:rPr>
              <a:t>PWZ, Peng, Liang, Ring, Meng   PRL 107, 122501(2011)</a:t>
            </a:r>
            <a:endParaRPr lang="zh-CN" altLang="en-US" sz="1200" b="1" i="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6"/>
          <p:cNvSpPr>
            <a:spLocks noGrp="1"/>
          </p:cNvSpPr>
          <p:nvPr>
            <p:ph type="title"/>
          </p:nvPr>
        </p:nvSpPr>
        <p:spPr>
          <a:xfrm>
            <a:off x="357188" y="-26988"/>
            <a:ext cx="8358187" cy="1060451"/>
          </a:xfrm>
        </p:spPr>
        <p:txBody>
          <a:bodyPr/>
          <a:lstStyle/>
          <a:p>
            <a:pPr eaLnBrk="1" hangingPunct="1"/>
            <a:r>
              <a:rPr lang="en-US" altLang="zh-CN" sz="3200" smtClean="0"/>
              <a:t>AMR: two “shears-like” mechanism </a:t>
            </a:r>
            <a:endParaRPr lang="zh-CN" altLang="en-US" sz="3200" smtClean="0"/>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41438"/>
            <a:ext cx="3744913"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1341438"/>
            <a:ext cx="3860800"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61" name="矩形 10"/>
          <p:cNvSpPr>
            <a:spLocks noChangeArrowheads="1"/>
          </p:cNvSpPr>
          <p:nvPr/>
        </p:nvSpPr>
        <p:spPr bwMode="auto">
          <a:xfrm>
            <a:off x="4932363" y="4652963"/>
            <a:ext cx="4103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1200" b="1" i="1">
                <a:solidFill>
                  <a:srgbClr val="FF0000"/>
                </a:solidFill>
              </a:rPr>
              <a:t>PWZ, Peng, Liang, Ring, Meng   PRL 107, 122501(2011)</a:t>
            </a:r>
            <a:endParaRPr lang="zh-CN" altLang="en-US" sz="1200" b="1" i="1">
              <a:solidFill>
                <a:srgbClr val="FF0000"/>
              </a:solidFill>
            </a:endParaRPr>
          </a:p>
        </p:txBody>
      </p:sp>
      <p:grpSp>
        <p:nvGrpSpPr>
          <p:cNvPr id="19462" name="组合 8"/>
          <p:cNvGrpSpPr>
            <a:grpSpLocks/>
          </p:cNvGrpSpPr>
          <p:nvPr/>
        </p:nvGrpSpPr>
        <p:grpSpPr bwMode="auto">
          <a:xfrm>
            <a:off x="77788" y="5229225"/>
            <a:ext cx="8988425" cy="1047750"/>
            <a:chOff x="251520" y="802775"/>
            <a:chExt cx="8869944" cy="301292"/>
          </a:xfrm>
        </p:grpSpPr>
        <p:sp>
          <p:nvSpPr>
            <p:cNvPr id="10" name="同侧圆角矩形 9"/>
            <p:cNvSpPr/>
            <p:nvPr/>
          </p:nvSpPr>
          <p:spPr>
            <a:xfrm>
              <a:off x="251520" y="802775"/>
              <a:ext cx="8869944" cy="62084"/>
            </a:xfrm>
            <a:prstGeom prst="round2SameRect">
              <a:avLst/>
            </a:prstGeom>
            <a:solidFill>
              <a:srgbClr val="2626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zh-CN" dirty="0">
                <a:solidFill>
                  <a:schemeClr val="bg1"/>
                </a:solidFill>
                <a:latin typeface="Arial" pitchFamily="34" charset="0"/>
              </a:endParaRPr>
            </a:p>
          </p:txBody>
        </p:sp>
        <p:sp>
          <p:nvSpPr>
            <p:cNvPr id="11" name="同侧圆角矩形 10"/>
            <p:cNvSpPr/>
            <p:nvPr/>
          </p:nvSpPr>
          <p:spPr>
            <a:xfrm flipV="1">
              <a:off x="251520" y="864859"/>
              <a:ext cx="8869944" cy="239208"/>
            </a:xfrm>
            <a:prstGeom prst="round2SameRect">
              <a:avLst/>
            </a:prstGeom>
            <a:solidFill>
              <a:srgbClr val="E9E9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zh-CN" altLang="en-US" sz="1600" dirty="0">
                <a:solidFill>
                  <a:schemeClr val="bg1"/>
                </a:solidFill>
                <a:latin typeface="Arial" pitchFamily="34" charset="0"/>
              </a:endParaRPr>
            </a:p>
          </p:txBody>
        </p:sp>
      </p:grpSp>
      <p:sp>
        <p:nvSpPr>
          <p:cNvPr id="19463" name="矩形 11"/>
          <p:cNvSpPr>
            <a:spLocks noChangeArrowheads="1"/>
          </p:cNvSpPr>
          <p:nvPr/>
        </p:nvSpPr>
        <p:spPr bwMode="auto">
          <a:xfrm>
            <a:off x="77788" y="5445125"/>
            <a:ext cx="90662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1" hangingPunct="1">
              <a:lnSpc>
                <a:spcPct val="150000"/>
              </a:lnSpc>
              <a:buFont typeface="Wingdings" pitchFamily="2" charset="2"/>
              <a:buChar char="ü"/>
            </a:pPr>
            <a:r>
              <a:rPr lang="en-US" altLang="zh-CN" sz="1600"/>
              <a:t>The angular momentum is increased due to the alignment of two proton holes </a:t>
            </a:r>
          </a:p>
          <a:p>
            <a:pPr marL="285750" indent="-285750" eaLnBrk="1" hangingPunct="1">
              <a:lnSpc>
                <a:spcPct val="150000"/>
              </a:lnSpc>
              <a:buFont typeface="Wingdings" pitchFamily="2" charset="2"/>
              <a:buChar char="ü"/>
            </a:pPr>
            <a:r>
              <a:rPr lang="en-US" altLang="zh-CN" sz="1600"/>
              <a:t>The two “shears-like” mechanism is excellently presented.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765175"/>
            <a:ext cx="3960813"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标题 6"/>
          <p:cNvSpPr>
            <a:spLocks noGrp="1"/>
          </p:cNvSpPr>
          <p:nvPr>
            <p:ph type="title"/>
          </p:nvPr>
        </p:nvSpPr>
        <p:spPr>
          <a:xfrm>
            <a:off x="357188" y="-100013"/>
            <a:ext cx="8358187" cy="1060451"/>
          </a:xfrm>
        </p:spPr>
        <p:txBody>
          <a:bodyPr/>
          <a:lstStyle/>
          <a:p>
            <a:pPr eaLnBrk="1" hangingPunct="1"/>
            <a:r>
              <a:rPr lang="en-US" altLang="zh-CN" sz="3200" smtClean="0"/>
              <a:t>AMR: single particle angular momentum</a:t>
            </a:r>
            <a:endParaRPr lang="zh-CN" altLang="en-US" sz="3200" smtClean="0"/>
          </a:p>
        </p:txBody>
      </p:sp>
      <p:sp>
        <p:nvSpPr>
          <p:cNvPr id="20484" name="矩形 10"/>
          <p:cNvSpPr>
            <a:spLocks noChangeArrowheads="1"/>
          </p:cNvSpPr>
          <p:nvPr/>
        </p:nvSpPr>
        <p:spPr bwMode="auto">
          <a:xfrm>
            <a:off x="4938713" y="4900613"/>
            <a:ext cx="4138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1200" b="1" i="1">
                <a:solidFill>
                  <a:srgbClr val="FF0000"/>
                </a:solidFill>
              </a:rPr>
              <a:t>PWZ, Peng, Liang, Ring, Meng   PRC 85, 054310 (2012)</a:t>
            </a:r>
            <a:endParaRPr lang="zh-CN" altLang="en-US" sz="1200" b="1" i="1">
              <a:solidFill>
                <a:srgbClr val="FF0000"/>
              </a:solidFill>
            </a:endParaRPr>
          </a:p>
        </p:txBody>
      </p:sp>
      <p:grpSp>
        <p:nvGrpSpPr>
          <p:cNvPr id="20485" name="组合 7"/>
          <p:cNvGrpSpPr>
            <a:grpSpLocks/>
          </p:cNvGrpSpPr>
          <p:nvPr/>
        </p:nvGrpSpPr>
        <p:grpSpPr bwMode="auto">
          <a:xfrm>
            <a:off x="74613" y="5272088"/>
            <a:ext cx="8986837" cy="1397000"/>
            <a:chOff x="251520" y="845201"/>
            <a:chExt cx="8869944" cy="476491"/>
          </a:xfrm>
        </p:grpSpPr>
        <p:sp>
          <p:nvSpPr>
            <p:cNvPr id="9" name="同侧圆角矩形 8"/>
            <p:cNvSpPr/>
            <p:nvPr/>
          </p:nvSpPr>
          <p:spPr>
            <a:xfrm>
              <a:off x="251520" y="845201"/>
              <a:ext cx="8869944" cy="42234"/>
            </a:xfrm>
            <a:prstGeom prst="round2SameRect">
              <a:avLst/>
            </a:prstGeom>
            <a:solidFill>
              <a:srgbClr val="2626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zh-CN" dirty="0">
                <a:solidFill>
                  <a:schemeClr val="bg1"/>
                </a:solidFill>
                <a:latin typeface="Arial" pitchFamily="34" charset="0"/>
              </a:endParaRPr>
            </a:p>
          </p:txBody>
        </p:sp>
        <p:sp>
          <p:nvSpPr>
            <p:cNvPr id="10" name="同侧圆角矩形 9"/>
            <p:cNvSpPr/>
            <p:nvPr/>
          </p:nvSpPr>
          <p:spPr>
            <a:xfrm flipV="1">
              <a:off x="251520" y="877147"/>
              <a:ext cx="8869944" cy="444545"/>
            </a:xfrm>
            <a:prstGeom prst="round2SameRect">
              <a:avLst/>
            </a:prstGeom>
            <a:solidFill>
              <a:srgbClr val="E9E9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zh-CN" altLang="en-US" sz="1600" dirty="0">
                <a:solidFill>
                  <a:schemeClr val="bg1"/>
                </a:solidFill>
                <a:latin typeface="Arial" pitchFamily="34" charset="0"/>
              </a:endParaRPr>
            </a:p>
          </p:txBody>
        </p:sp>
      </p:grpSp>
      <p:sp>
        <p:nvSpPr>
          <p:cNvPr id="20486" name="矩形 10"/>
          <p:cNvSpPr>
            <a:spLocks noChangeArrowheads="1"/>
          </p:cNvSpPr>
          <p:nvPr/>
        </p:nvSpPr>
        <p:spPr bwMode="auto">
          <a:xfrm>
            <a:off x="74613" y="5324475"/>
            <a:ext cx="91233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1" hangingPunct="1">
              <a:lnSpc>
                <a:spcPct val="150000"/>
              </a:lnSpc>
              <a:buFont typeface="Wingdings" pitchFamily="2" charset="2"/>
              <a:buChar char="ü"/>
            </a:pPr>
            <a:r>
              <a:rPr lang="en-US" altLang="zh-CN" sz="1400"/>
              <a:t>For the protons, only the two holes in the g</a:t>
            </a:r>
            <a:r>
              <a:rPr lang="en-US" altLang="zh-CN" sz="1400" baseline="-25000"/>
              <a:t>9/2</a:t>
            </a:r>
            <a:r>
              <a:rPr lang="en-US" altLang="zh-CN" sz="1400"/>
              <a:t> shell contribute.</a:t>
            </a:r>
          </a:p>
          <a:p>
            <a:pPr marL="285750" indent="-285750" eaLnBrk="1" hangingPunct="1">
              <a:lnSpc>
                <a:spcPct val="150000"/>
              </a:lnSpc>
              <a:buFont typeface="Wingdings" pitchFamily="2" charset="2"/>
              <a:buChar char="ü"/>
            </a:pPr>
            <a:r>
              <a:rPr lang="en-US" altLang="zh-CN" sz="1400"/>
              <a:t>For the neutrons,  the particles above the N= 50 shell contribute.</a:t>
            </a:r>
          </a:p>
          <a:p>
            <a:pPr marL="285750" indent="-285750" eaLnBrk="1" hangingPunct="1">
              <a:lnSpc>
                <a:spcPct val="150000"/>
              </a:lnSpc>
              <a:buFont typeface="Wingdings" pitchFamily="2" charset="2"/>
              <a:buChar char="ü"/>
            </a:pPr>
            <a:r>
              <a:rPr lang="en-US" altLang="zh-CN" sz="1400"/>
              <a:t>Angular momentum increases due to the alignment of proton holes and the mixing within the neutron orbitals.</a:t>
            </a:r>
          </a:p>
          <a:p>
            <a:pPr marL="285750" indent="-285750" eaLnBrk="1" hangingPunct="1">
              <a:lnSpc>
                <a:spcPct val="150000"/>
              </a:lnSpc>
              <a:buFont typeface="Wingdings" pitchFamily="2" charset="2"/>
              <a:buChar char="ü"/>
            </a:pPr>
            <a:r>
              <a:rPr lang="en-US" altLang="zh-CN" sz="1400"/>
              <a:t>Due to the strong mixing between neutrons, a core in the phenomenological model cannot be well defined.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250825" y="44450"/>
            <a:ext cx="8358188" cy="1060450"/>
          </a:xfrm>
        </p:spPr>
        <p:txBody>
          <a:bodyPr/>
          <a:lstStyle/>
          <a:p>
            <a:pPr eaLnBrk="1" hangingPunct="1"/>
            <a:r>
              <a:rPr lang="en-US" altLang="zh-CN" sz="3200" b="1" smtClean="0"/>
              <a:t>Summary</a:t>
            </a:r>
            <a:endParaRPr lang="zh-CN" altLang="en-US" sz="3200" b="1" smtClean="0"/>
          </a:p>
        </p:txBody>
      </p:sp>
      <p:sp>
        <p:nvSpPr>
          <p:cNvPr id="54276" name="矩形 1"/>
          <p:cNvSpPr>
            <a:spLocks noChangeArrowheads="1"/>
          </p:cNvSpPr>
          <p:nvPr/>
        </p:nvSpPr>
        <p:spPr bwMode="auto">
          <a:xfrm>
            <a:off x="107950" y="996950"/>
            <a:ext cx="8928100" cy="4057650"/>
          </a:xfrm>
          <a:prstGeom prst="rect">
            <a:avLst/>
          </a:prstGeom>
          <a:noFill/>
          <a:ln>
            <a:noFill/>
          </a:ln>
          <a:extLst/>
        </p:spPr>
        <p:txBody>
          <a:bodyPr>
            <a:spAutoFit/>
          </a:bodyPr>
          <a:lstStyle/>
          <a:p>
            <a:pPr marL="285750" indent="-285750" eaLnBrk="1" hangingPunct="1">
              <a:lnSpc>
                <a:spcPts val="2875"/>
              </a:lnSpc>
              <a:buFont typeface="Wingdings" pitchFamily="2" charset="2"/>
              <a:buChar char="Ø"/>
            </a:pPr>
            <a:r>
              <a:rPr lang="en-US" altLang="zh-CN" sz="2000"/>
              <a:t>Covariant density functional theory has been extended to describe rotational excitations including MR and AMR.</a:t>
            </a:r>
          </a:p>
          <a:p>
            <a:pPr marL="285750" indent="-285750" eaLnBrk="1" hangingPunct="1">
              <a:lnSpc>
                <a:spcPts val="2875"/>
              </a:lnSpc>
            </a:pPr>
            <a:r>
              <a:rPr lang="en-US" altLang="zh-CN" sz="2000"/>
              <a:t>   </a:t>
            </a:r>
          </a:p>
          <a:p>
            <a:pPr marL="285750" indent="-285750" eaLnBrk="1" hangingPunct="1">
              <a:lnSpc>
                <a:spcPts val="2875"/>
              </a:lnSpc>
              <a:buFont typeface="Wingdings" pitchFamily="2" charset="2"/>
              <a:buChar char="Ø"/>
            </a:pPr>
            <a:r>
              <a:rPr lang="en-US" altLang="zh-CN" sz="2000"/>
              <a:t>MR: </a:t>
            </a:r>
            <a:r>
              <a:rPr lang="en-US" altLang="zh-CN" sz="2000" baseline="30000"/>
              <a:t>60</a:t>
            </a:r>
            <a:r>
              <a:rPr lang="en-US" altLang="zh-CN" sz="2000"/>
              <a:t>Ni                      </a:t>
            </a:r>
            <a:r>
              <a:rPr lang="en-US" altLang="zh-CN" sz="1600" b="1" i="1">
                <a:solidFill>
                  <a:srgbClr val="FF0000"/>
                </a:solidFill>
              </a:rPr>
              <a:t>PWZ, Zhang, Peng, Liang, Ring, Meng, PLB 699, 181 (2011)</a:t>
            </a:r>
            <a:endParaRPr lang="zh-CN" altLang="en-US" sz="1600" b="1" i="1">
              <a:solidFill>
                <a:srgbClr val="FF0000"/>
              </a:solidFill>
            </a:endParaRPr>
          </a:p>
          <a:p>
            <a:pPr marL="285750" indent="-285750" eaLnBrk="1" hangingPunct="1">
              <a:lnSpc>
                <a:spcPts val="2875"/>
              </a:lnSpc>
            </a:pPr>
            <a:r>
              <a:rPr lang="en-US" altLang="zh-CN" sz="2000" baseline="30000"/>
              <a:t>                 58</a:t>
            </a:r>
            <a:r>
              <a:rPr lang="en-US" altLang="zh-CN" sz="2000"/>
              <a:t>Fe                     </a:t>
            </a:r>
            <a:r>
              <a:rPr lang="en-US" altLang="zh-CN" sz="1600" b="1" i="1">
                <a:solidFill>
                  <a:srgbClr val="FF0000"/>
                </a:solidFill>
              </a:rPr>
              <a:t>Steppenbeck et al., PRC 85, 044316 (2012) </a:t>
            </a:r>
          </a:p>
          <a:p>
            <a:pPr marL="285750" indent="-285750" eaLnBrk="1" hangingPunct="1">
              <a:lnSpc>
                <a:spcPts val="2875"/>
              </a:lnSpc>
            </a:pPr>
            <a:r>
              <a:rPr lang="en-US" altLang="zh-CN" sz="2000" baseline="30000"/>
              <a:t>               198</a:t>
            </a:r>
            <a:r>
              <a:rPr lang="en-US" altLang="zh-CN" sz="2000"/>
              <a:t>Pb,</a:t>
            </a:r>
            <a:r>
              <a:rPr lang="en-US" altLang="zh-CN" sz="2000" baseline="30000"/>
              <a:t>199</a:t>
            </a:r>
            <a:r>
              <a:rPr lang="en-US" altLang="zh-CN" sz="2000"/>
              <a:t>Pb           </a:t>
            </a:r>
            <a:r>
              <a:rPr lang="en-US" altLang="zh-CN" sz="1600" b="1" i="1">
                <a:solidFill>
                  <a:srgbClr val="FF0000"/>
                </a:solidFill>
              </a:rPr>
              <a:t>Yu, PWZ, Zhang, Ring, Meng, PRC 85, 024318 (2012)                   </a:t>
            </a:r>
          </a:p>
          <a:p>
            <a:pPr marL="285750" indent="-285750" eaLnBrk="1" hangingPunct="1"/>
            <a:endParaRPr lang="en-US" altLang="zh-CN" sz="1600" b="1" i="1">
              <a:solidFill>
                <a:srgbClr val="FF0000"/>
              </a:solidFill>
            </a:endParaRPr>
          </a:p>
          <a:p>
            <a:pPr marL="285750" indent="-285750" eaLnBrk="1" hangingPunct="1">
              <a:lnSpc>
                <a:spcPts val="2875"/>
              </a:lnSpc>
              <a:buFont typeface="Wingdings" pitchFamily="2" charset="2"/>
              <a:buChar char="Ø"/>
            </a:pPr>
            <a:r>
              <a:rPr lang="en-US" altLang="zh-CN" sz="2000"/>
              <a:t>AMR: </a:t>
            </a:r>
            <a:r>
              <a:rPr lang="en-US" altLang="zh-CN" sz="2000" baseline="30000"/>
              <a:t>105</a:t>
            </a:r>
            <a:r>
              <a:rPr lang="en-US" altLang="zh-CN" sz="2000"/>
              <a:t>Cd                 </a:t>
            </a:r>
            <a:r>
              <a:rPr lang="en-US" altLang="zh-CN" sz="1600" b="1" i="1">
                <a:solidFill>
                  <a:srgbClr val="FF0000"/>
                </a:solidFill>
              </a:rPr>
              <a:t>PWZ, Peng, Liang, Ring, Meng   PRL 107, 122501(2011)</a:t>
            </a:r>
          </a:p>
          <a:p>
            <a:pPr marL="285750" indent="-285750" eaLnBrk="1" hangingPunct="1">
              <a:lnSpc>
                <a:spcPts val="2875"/>
              </a:lnSpc>
            </a:pPr>
            <a:r>
              <a:rPr lang="en-US" altLang="zh-CN" sz="2000"/>
              <a:t>                                        </a:t>
            </a:r>
            <a:r>
              <a:rPr lang="en-US" altLang="zh-CN" sz="1600" b="1" i="1">
                <a:solidFill>
                  <a:srgbClr val="FF0000"/>
                </a:solidFill>
              </a:rPr>
              <a:t>PWZ, Peng, Liang, Ring, Meng   PRC 85, 054310 (2012)</a:t>
            </a:r>
          </a:p>
          <a:p>
            <a:pPr marL="285750" indent="-285750" eaLnBrk="1" hangingPunct="1">
              <a:lnSpc>
                <a:spcPts val="2875"/>
              </a:lnSpc>
            </a:pPr>
            <a:r>
              <a:rPr lang="en-US" altLang="zh-CN" sz="2000"/>
              <a:t>               </a:t>
            </a:r>
            <a:r>
              <a:rPr lang="en-US" altLang="zh-CN" sz="2000" baseline="30000"/>
              <a:t>112</a:t>
            </a:r>
            <a:r>
              <a:rPr lang="en-US" altLang="zh-CN" sz="2000"/>
              <a:t>In                  </a:t>
            </a:r>
            <a:r>
              <a:rPr lang="en-US" altLang="zh-CN" sz="1600" b="1" i="1">
                <a:solidFill>
                  <a:srgbClr val="FF0000"/>
                </a:solidFill>
              </a:rPr>
              <a:t>Li et al., PRC 86, 057305 (2012). </a:t>
            </a:r>
          </a:p>
          <a:p>
            <a:pPr marL="285750" indent="-285750" eaLnBrk="1" hangingPunct="1">
              <a:lnSpc>
                <a:spcPts val="2875"/>
              </a:lnSpc>
              <a:buFont typeface="Wingdings" pitchFamily="2" charset="2"/>
              <a:buChar char="Ø"/>
            </a:pPr>
            <a:endParaRPr lang="en-US" altLang="zh-CN" sz="2000"/>
          </a:p>
        </p:txBody>
      </p:sp>
      <p:cxnSp>
        <p:nvCxnSpPr>
          <p:cNvPr id="6" name="直接连接符 5"/>
          <p:cNvCxnSpPr/>
          <p:nvPr/>
        </p:nvCxnSpPr>
        <p:spPr>
          <a:xfrm>
            <a:off x="0" y="486886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标题 3"/>
          <p:cNvSpPr txBox="1">
            <a:spLocks/>
          </p:cNvSpPr>
          <p:nvPr/>
        </p:nvSpPr>
        <p:spPr bwMode="auto">
          <a:xfrm>
            <a:off x="250825" y="5373688"/>
            <a:ext cx="87122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80000"/>
              </a:lnSpc>
            </a:pPr>
            <a:r>
              <a:rPr lang="en-US" altLang="zh-CN" sz="3500" b="1">
                <a:solidFill>
                  <a:srgbClr val="17375E"/>
                </a:solidFill>
                <a:latin typeface="Times New Roman" pitchFamily="18" charset="0"/>
                <a:ea typeface="黑体" pitchFamily="49" charset="-122"/>
                <a:cs typeface="Times New Roman" pitchFamily="18" charset="0"/>
              </a:rPr>
              <a:t>Thank you very much for your attention!</a:t>
            </a:r>
            <a:endParaRPr lang="zh-CN" altLang="en-US" sz="3500">
              <a:solidFill>
                <a:schemeClr val="tx2"/>
              </a:solidFill>
              <a:ea typeface="黑体" pitchFamily="49" charset="-122"/>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2" descr="g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765175"/>
            <a:ext cx="36576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标题 1"/>
          <p:cNvSpPr>
            <a:spLocks noGrp="1"/>
          </p:cNvSpPr>
          <p:nvPr>
            <p:ph type="title"/>
          </p:nvPr>
        </p:nvSpPr>
        <p:spPr>
          <a:xfrm>
            <a:off x="357188" y="11113"/>
            <a:ext cx="8358187" cy="1060450"/>
          </a:xfrm>
        </p:spPr>
        <p:txBody>
          <a:bodyPr/>
          <a:lstStyle/>
          <a:p>
            <a:pPr eaLnBrk="1" hangingPunct="1"/>
            <a:r>
              <a:rPr lang="en-US" altLang="zh-CN" sz="3200" b="1" smtClean="0"/>
              <a:t>Magnetic Rotation (MR)</a:t>
            </a:r>
          </a:p>
        </p:txBody>
      </p:sp>
      <p:sp>
        <p:nvSpPr>
          <p:cNvPr id="2" name="日期占位符 1"/>
          <p:cNvSpPr>
            <a:spLocks noGrp="1"/>
          </p:cNvSpPr>
          <p:nvPr>
            <p:ph type="dt" sz="quarter" idx="10"/>
          </p:nvPr>
        </p:nvSpPr>
        <p:spPr>
          <a:xfrm>
            <a:off x="457200" y="6597650"/>
            <a:ext cx="2133600" cy="365125"/>
          </a:xfrm>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09B4ED23-F8B8-422B-9D8F-CE1CCE16969E}" type="datetime1">
              <a:rPr lang="zh-CN" altLang="en-US" sz="1400">
                <a:solidFill>
                  <a:schemeClr val="bg1"/>
                </a:solidFill>
                <a:latin typeface="Times New Roman" pitchFamily="18" charset="0"/>
              </a:rPr>
              <a:pPr/>
              <a:t>2013/6/4</a:t>
            </a:fld>
            <a:endParaRPr lang="zh-CN" altLang="en-US" sz="1400">
              <a:solidFill>
                <a:schemeClr val="bg1"/>
              </a:solidFill>
              <a:latin typeface="Times New Roman" pitchFamily="18" charset="0"/>
            </a:endParaRPr>
          </a:p>
        </p:txBody>
      </p:sp>
      <p:sp>
        <p:nvSpPr>
          <p:cNvPr id="4" name="页脚占位符 3"/>
          <p:cNvSpPr>
            <a:spLocks noGrp="1"/>
          </p:cNvSpPr>
          <p:nvPr>
            <p:ph type="ftr" sz="quarter" idx="11"/>
          </p:nvPr>
        </p:nvSpPr>
        <p:spPr>
          <a:xfrm>
            <a:off x="3124200" y="6592888"/>
            <a:ext cx="2895600" cy="365125"/>
          </a:xfrm>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a:solidFill>
                  <a:schemeClr val="bg1"/>
                </a:solidFill>
                <a:latin typeface="Times New Roman" pitchFamily="18" charset="0"/>
              </a:rPr>
              <a:t>CDFT - P W Zhao</a:t>
            </a:r>
            <a:endParaRPr lang="zh-CN" altLang="en-US">
              <a:solidFill>
                <a:schemeClr val="bg1"/>
              </a:solidFill>
              <a:latin typeface="Times New Roman" pitchFamily="18" charset="0"/>
            </a:endParaRPr>
          </a:p>
        </p:txBody>
      </p:sp>
      <p:sp>
        <p:nvSpPr>
          <p:cNvPr id="5126" name="灯片编号占位符 4"/>
          <p:cNvSpPr>
            <a:spLocks noGrp="1"/>
          </p:cNvSpPr>
          <p:nvPr>
            <p:ph type="sldNum" sz="quarter" idx="12"/>
          </p:nvPr>
        </p:nvSpPr>
        <p:spPr bwMode="auto">
          <a:xfrm>
            <a:off x="6553200" y="65976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fld id="{16AEEDE2-CCE6-46F7-90FF-B5AFC86C36FD}" type="slidenum">
              <a:rPr lang="zh-CN" altLang="en-US" sz="1400">
                <a:solidFill>
                  <a:schemeClr val="bg1"/>
                </a:solidFill>
                <a:latin typeface="Times New Roman" pitchFamily="18" charset="0"/>
              </a:rPr>
              <a:pPr/>
              <a:t>2</a:t>
            </a:fld>
            <a:endParaRPr lang="zh-CN" altLang="en-US" sz="1400">
              <a:solidFill>
                <a:schemeClr val="bg1"/>
              </a:solidFill>
              <a:latin typeface="Times New Roman" pitchFamily="18" charset="0"/>
            </a:endParaRPr>
          </a:p>
        </p:txBody>
      </p:sp>
      <p:sp>
        <p:nvSpPr>
          <p:cNvPr id="16" name="矩形 2"/>
          <p:cNvSpPr>
            <a:spLocks noChangeArrowheads="1"/>
          </p:cNvSpPr>
          <p:nvPr/>
        </p:nvSpPr>
        <p:spPr bwMode="auto">
          <a:xfrm>
            <a:off x="250825" y="1346200"/>
            <a:ext cx="56165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lnSpc>
                <a:spcPct val="150000"/>
              </a:lnSpc>
              <a:buFont typeface="Wingdings" pitchFamily="2" charset="2"/>
              <a:buChar char="ü"/>
            </a:pPr>
            <a:r>
              <a:rPr lang="en-US" altLang="zh-CN" sz="2000">
                <a:cs typeface="Times New Roman" pitchFamily="18" charset="0"/>
              </a:rPr>
              <a:t>near spherical or weakly deformed nuclei</a:t>
            </a:r>
          </a:p>
          <a:p>
            <a:pPr marL="342900" indent="-342900" eaLnBrk="1" hangingPunct="1">
              <a:lnSpc>
                <a:spcPct val="150000"/>
              </a:lnSpc>
              <a:buFont typeface="Wingdings" pitchFamily="2" charset="2"/>
              <a:buChar char="ü"/>
            </a:pPr>
            <a:r>
              <a:rPr lang="en-US" altLang="zh-CN" sz="2000">
                <a:cs typeface="Times New Roman" pitchFamily="18" charset="0"/>
              </a:rPr>
              <a:t>strong M1 and very weak E2 transitions</a:t>
            </a:r>
          </a:p>
          <a:p>
            <a:pPr marL="342900" indent="-342900" eaLnBrk="1" hangingPunct="1">
              <a:lnSpc>
                <a:spcPct val="150000"/>
              </a:lnSpc>
              <a:buFont typeface="Wingdings" pitchFamily="2" charset="2"/>
              <a:buChar char="ü"/>
            </a:pPr>
            <a:r>
              <a:rPr lang="en-US" altLang="zh-CN" sz="2000">
                <a:cs typeface="Times New Roman" pitchFamily="18" charset="0"/>
              </a:rPr>
              <a:t>rotational bands with  </a:t>
            </a:r>
            <a:r>
              <a:rPr lang="en-US" altLang="zh-CN" sz="2000">
                <a:cs typeface="Times New Roman" pitchFamily="18" charset="0"/>
                <a:sym typeface="Symbol" pitchFamily="18" charset="2"/>
              </a:rPr>
              <a:t></a:t>
            </a:r>
            <a:r>
              <a:rPr lang="en-US" altLang="zh-CN" sz="2000">
                <a:cs typeface="Times New Roman" pitchFamily="18" charset="0"/>
              </a:rPr>
              <a:t>I = 1</a:t>
            </a:r>
          </a:p>
          <a:p>
            <a:pPr marL="342900" indent="-342900" eaLnBrk="1" hangingPunct="1">
              <a:lnSpc>
                <a:spcPct val="150000"/>
              </a:lnSpc>
              <a:buFont typeface="Wingdings" pitchFamily="2" charset="2"/>
              <a:buChar char="ü"/>
            </a:pPr>
            <a:r>
              <a:rPr lang="en-US" altLang="zh-CN" sz="2000">
                <a:cs typeface="Times New Roman" pitchFamily="18" charset="0"/>
              </a:rPr>
              <a:t>shears mechanism</a:t>
            </a:r>
            <a:endParaRPr lang="zh-CN" altLang="en-US" sz="2000">
              <a:cs typeface="Times New Roman" pitchFamily="18" charset="0"/>
            </a:endParaRPr>
          </a:p>
        </p:txBody>
      </p:sp>
      <p:pic>
        <p:nvPicPr>
          <p:cNvPr id="51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4076700"/>
            <a:ext cx="22479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500438"/>
            <a:ext cx="511175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0" name="矩形 7"/>
          <p:cNvSpPr>
            <a:spLocks noChangeArrowheads="1"/>
          </p:cNvSpPr>
          <p:nvPr/>
        </p:nvSpPr>
        <p:spPr bwMode="auto">
          <a:xfrm>
            <a:off x="34925" y="6381750"/>
            <a:ext cx="1712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400" b="1" i="1">
                <a:solidFill>
                  <a:srgbClr val="FF0000"/>
                </a:solidFill>
              </a:rPr>
              <a:t>Hübel PPNP2005 </a:t>
            </a:r>
            <a:endParaRPr lang="zh-CN" altLang="en-US" sz="1400" b="1" i="1">
              <a:solidFill>
                <a:srgbClr val="FF0000"/>
              </a:solidFill>
            </a:endParaRPr>
          </a:p>
        </p:txBody>
      </p:sp>
      <p:sp>
        <p:nvSpPr>
          <p:cNvPr id="5131" name="矩形 2"/>
          <p:cNvSpPr>
            <a:spLocks noChangeArrowheads="1"/>
          </p:cNvSpPr>
          <p:nvPr/>
        </p:nvSpPr>
        <p:spPr bwMode="auto">
          <a:xfrm>
            <a:off x="7042150" y="3644900"/>
            <a:ext cx="2051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400" b="1" i="1">
                <a:solidFill>
                  <a:srgbClr val="FF0000"/>
                </a:solidFill>
              </a:rPr>
              <a:t>Frauendorf NPA1993 </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1222375"/>
            <a:ext cx="2747963"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47" name="标题 1"/>
          <p:cNvSpPr>
            <a:spLocks noGrp="1"/>
          </p:cNvSpPr>
          <p:nvPr>
            <p:ph type="title"/>
          </p:nvPr>
        </p:nvSpPr>
        <p:spPr>
          <a:xfrm>
            <a:off x="250825" y="188913"/>
            <a:ext cx="8153400" cy="685800"/>
          </a:xfrm>
        </p:spPr>
        <p:txBody>
          <a:bodyPr/>
          <a:lstStyle/>
          <a:p>
            <a:pPr eaLnBrk="1" hangingPunct="1"/>
            <a:r>
              <a:rPr lang="en-US" altLang="zh-CN" sz="3200" b="1" smtClean="0"/>
              <a:t>Antimagnetic Rotation (AMR)</a:t>
            </a:r>
            <a:endParaRPr lang="zh-CN" altLang="en-US" sz="3200" b="1" smtClean="0"/>
          </a:p>
        </p:txBody>
      </p:sp>
      <p:grpSp>
        <p:nvGrpSpPr>
          <p:cNvPr id="6148" name="组合 2"/>
          <p:cNvGrpSpPr>
            <a:grpSpLocks/>
          </p:cNvGrpSpPr>
          <p:nvPr/>
        </p:nvGrpSpPr>
        <p:grpSpPr bwMode="auto">
          <a:xfrm>
            <a:off x="250825" y="1052513"/>
            <a:ext cx="5184775" cy="2632075"/>
            <a:chOff x="250825" y="908720"/>
            <a:chExt cx="5184775" cy="2631490"/>
          </a:xfrm>
        </p:grpSpPr>
        <p:sp>
          <p:nvSpPr>
            <p:cNvPr id="6154" name="矩形 6"/>
            <p:cNvSpPr>
              <a:spLocks noChangeArrowheads="1"/>
            </p:cNvSpPr>
            <p:nvPr/>
          </p:nvSpPr>
          <p:spPr bwMode="auto">
            <a:xfrm>
              <a:off x="250825" y="908720"/>
              <a:ext cx="5184775"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2000">
                  <a:solidFill>
                    <a:srgbClr val="FF0000"/>
                  </a:solidFill>
                </a:rPr>
                <a:t>Magnetic rotation                Ferromagnet</a:t>
              </a:r>
            </a:p>
            <a:p>
              <a:pPr eaLnBrk="1" hangingPunct="1">
                <a:lnSpc>
                  <a:spcPct val="150000"/>
                </a:lnSpc>
                <a:buFont typeface="Wingdings" pitchFamily="2" charset="2"/>
                <a:buChar char="ü"/>
              </a:pPr>
              <a:r>
                <a:rPr lang="en-US" altLang="zh-CN"/>
                <a:t> rotational bands with  ΔI = 1</a:t>
              </a:r>
            </a:p>
            <a:p>
              <a:pPr eaLnBrk="1" hangingPunct="1">
                <a:lnSpc>
                  <a:spcPct val="150000"/>
                </a:lnSpc>
                <a:buFont typeface="Wingdings" pitchFamily="2" charset="2"/>
                <a:buChar char="ü"/>
              </a:pPr>
              <a:r>
                <a:rPr lang="en-US" altLang="zh-CN"/>
                <a:t> near spherical nuclei; weak E2 transitions</a:t>
              </a:r>
            </a:p>
            <a:p>
              <a:pPr eaLnBrk="1" hangingPunct="1">
                <a:lnSpc>
                  <a:spcPct val="150000"/>
                </a:lnSpc>
                <a:buFont typeface="Wingdings" pitchFamily="2" charset="2"/>
                <a:buChar char="ü"/>
              </a:pPr>
              <a:r>
                <a:rPr lang="en-US" altLang="zh-CN"/>
                <a:t> strong M1 transitions</a:t>
              </a:r>
            </a:p>
            <a:p>
              <a:pPr eaLnBrk="1" hangingPunct="1">
                <a:lnSpc>
                  <a:spcPct val="150000"/>
                </a:lnSpc>
                <a:buFont typeface="Wingdings" pitchFamily="2" charset="2"/>
                <a:buChar char="ü"/>
              </a:pPr>
              <a:r>
                <a:rPr lang="en-US" altLang="zh-CN"/>
                <a:t> B(M1) decrease with spin</a:t>
              </a:r>
            </a:p>
            <a:p>
              <a:pPr eaLnBrk="1" hangingPunct="1">
                <a:lnSpc>
                  <a:spcPct val="150000"/>
                </a:lnSpc>
                <a:buFont typeface="Wingdings" pitchFamily="2" charset="2"/>
                <a:buChar char="ü"/>
              </a:pPr>
              <a:r>
                <a:rPr lang="en-US" altLang="zh-CN"/>
                <a:t> shears mechanism</a:t>
              </a:r>
              <a:endParaRPr lang="zh-CN" altLang="en-US"/>
            </a:p>
          </p:txBody>
        </p:sp>
        <p:sp>
          <p:nvSpPr>
            <p:cNvPr id="10" name="左右箭头 9"/>
            <p:cNvSpPr/>
            <p:nvPr/>
          </p:nvSpPr>
          <p:spPr>
            <a:xfrm>
              <a:off x="2627313" y="1105526"/>
              <a:ext cx="503237" cy="215852"/>
            </a:xfrm>
            <a:prstGeom prst="lef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sz="1100">
                <a:solidFill>
                  <a:srgbClr val="FF0000"/>
                </a:solidFill>
              </a:endParaRPr>
            </a:p>
          </p:txBody>
        </p:sp>
      </p:grpSp>
      <p:grpSp>
        <p:nvGrpSpPr>
          <p:cNvPr id="6149" name="组合 1"/>
          <p:cNvGrpSpPr>
            <a:grpSpLocks/>
          </p:cNvGrpSpPr>
          <p:nvPr/>
        </p:nvGrpSpPr>
        <p:grpSpPr bwMode="auto">
          <a:xfrm>
            <a:off x="250825" y="3860800"/>
            <a:ext cx="6481763" cy="2632075"/>
            <a:chOff x="250825" y="3821846"/>
            <a:chExt cx="6481763" cy="2631490"/>
          </a:xfrm>
        </p:grpSpPr>
        <p:sp>
          <p:nvSpPr>
            <p:cNvPr id="6152" name="矩形 10"/>
            <p:cNvSpPr>
              <a:spLocks noChangeArrowheads="1"/>
            </p:cNvSpPr>
            <p:nvPr/>
          </p:nvSpPr>
          <p:spPr bwMode="auto">
            <a:xfrm>
              <a:off x="250825" y="3821846"/>
              <a:ext cx="6481763"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2000">
                  <a:solidFill>
                    <a:srgbClr val="FF0000"/>
                  </a:solidFill>
                </a:rPr>
                <a:t>Antimagnetic rotation           Antiferromagnet</a:t>
              </a:r>
            </a:p>
            <a:p>
              <a:pPr eaLnBrk="1" hangingPunct="1">
                <a:lnSpc>
                  <a:spcPct val="150000"/>
                </a:lnSpc>
                <a:buFont typeface="Wingdings" pitchFamily="2" charset="2"/>
                <a:buChar char="ü"/>
              </a:pPr>
              <a:r>
                <a:rPr lang="en-US" altLang="zh-CN"/>
                <a:t> rotational bands with ΔI = 2</a:t>
              </a:r>
            </a:p>
            <a:p>
              <a:pPr eaLnBrk="1" hangingPunct="1">
                <a:lnSpc>
                  <a:spcPct val="150000"/>
                </a:lnSpc>
                <a:buFont typeface="Wingdings" pitchFamily="2" charset="2"/>
                <a:buChar char="ü"/>
              </a:pPr>
              <a:r>
                <a:rPr lang="en-US" altLang="zh-CN"/>
                <a:t> near spherical nuclei; weak E2 transitions</a:t>
              </a:r>
            </a:p>
            <a:p>
              <a:pPr eaLnBrk="1" hangingPunct="1">
                <a:lnSpc>
                  <a:spcPct val="150000"/>
                </a:lnSpc>
                <a:buFont typeface="Wingdings" pitchFamily="2" charset="2"/>
                <a:buChar char="ü"/>
              </a:pPr>
              <a:r>
                <a:rPr lang="en-US" altLang="zh-CN"/>
                <a:t> no M1 transitions</a:t>
              </a:r>
            </a:p>
            <a:p>
              <a:pPr eaLnBrk="1" hangingPunct="1">
                <a:lnSpc>
                  <a:spcPct val="150000"/>
                </a:lnSpc>
                <a:buFont typeface="Wingdings" pitchFamily="2" charset="2"/>
                <a:buChar char="ü"/>
              </a:pPr>
              <a:r>
                <a:rPr lang="en-US" altLang="zh-CN"/>
                <a:t> B(E2) decrease with spin</a:t>
              </a:r>
            </a:p>
            <a:p>
              <a:pPr eaLnBrk="1" hangingPunct="1">
                <a:lnSpc>
                  <a:spcPct val="150000"/>
                </a:lnSpc>
                <a:buFont typeface="Wingdings" pitchFamily="2" charset="2"/>
                <a:buChar char="ü"/>
              </a:pPr>
              <a:r>
                <a:rPr lang="en-US" altLang="zh-CN"/>
                <a:t> two “shears-like” mechanism</a:t>
              </a:r>
              <a:endParaRPr lang="zh-CN" altLang="en-US"/>
            </a:p>
          </p:txBody>
        </p:sp>
        <p:sp>
          <p:nvSpPr>
            <p:cNvPr id="13" name="左右箭头 12"/>
            <p:cNvSpPr/>
            <p:nvPr/>
          </p:nvSpPr>
          <p:spPr>
            <a:xfrm>
              <a:off x="2843213" y="4004368"/>
              <a:ext cx="504825" cy="215852"/>
            </a:xfrm>
            <a:prstGeom prst="lef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solidFill>
                  <a:srgbClr val="FFFFFF"/>
                </a:solidFill>
              </a:endParaRPr>
            </a:p>
          </p:txBody>
        </p:sp>
      </p:grpSp>
      <p:pic>
        <p:nvPicPr>
          <p:cNvPr id="61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25" y="1339850"/>
            <a:ext cx="130492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51" name="矩形 3"/>
          <p:cNvSpPr>
            <a:spLocks noChangeArrowheads="1"/>
          </p:cNvSpPr>
          <p:nvPr/>
        </p:nvSpPr>
        <p:spPr bwMode="auto">
          <a:xfrm>
            <a:off x="7181850" y="6323013"/>
            <a:ext cx="1838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600" b="1" i="1">
                <a:solidFill>
                  <a:srgbClr val="FF0000"/>
                </a:solidFill>
              </a:rPr>
              <a:t>Frauendorf 1995 </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250825" y="242888"/>
            <a:ext cx="8153400" cy="685800"/>
          </a:xfrm>
        </p:spPr>
        <p:txBody>
          <a:bodyPr/>
          <a:lstStyle/>
          <a:p>
            <a:pPr eaLnBrk="1" hangingPunct="1"/>
            <a:r>
              <a:rPr lang="en-US" altLang="zh-CN" sz="3200" b="1" smtClean="0"/>
              <a:t>Experiment: MR</a:t>
            </a:r>
            <a:endParaRPr lang="zh-CN" altLang="en-US" sz="3200" b="1" smtClean="0"/>
          </a:p>
        </p:txBody>
      </p:sp>
      <p:sp>
        <p:nvSpPr>
          <p:cNvPr id="7171" name="矩形 6"/>
          <p:cNvSpPr>
            <a:spLocks noChangeArrowheads="1"/>
          </p:cNvSpPr>
          <p:nvPr/>
        </p:nvSpPr>
        <p:spPr bwMode="auto">
          <a:xfrm>
            <a:off x="250825" y="908050"/>
            <a:ext cx="5184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2000" b="1">
                <a:solidFill>
                  <a:srgbClr val="FF0000"/>
                </a:solidFill>
              </a:rPr>
              <a:t>Magnetic rotation:  </a:t>
            </a:r>
            <a:r>
              <a:rPr lang="en-US" altLang="zh-CN" sz="2400" b="1">
                <a:solidFill>
                  <a:srgbClr val="FF0000"/>
                </a:solidFill>
              </a:rPr>
              <a:t>85</a:t>
            </a:r>
            <a:r>
              <a:rPr lang="en-US" altLang="zh-CN" sz="2000" b="1">
                <a:solidFill>
                  <a:srgbClr val="FF0000"/>
                </a:solidFill>
              </a:rPr>
              <a:t> nuclei</a:t>
            </a:r>
          </a:p>
        </p:txBody>
      </p:sp>
      <p:pic>
        <p:nvPicPr>
          <p:cNvPr id="7172"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524000"/>
            <a:ext cx="6689725"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矩形 4"/>
          <p:cNvSpPr>
            <a:spLocks noChangeArrowheads="1"/>
          </p:cNvSpPr>
          <p:nvPr/>
        </p:nvSpPr>
        <p:spPr bwMode="auto">
          <a:xfrm>
            <a:off x="4725988" y="6361113"/>
            <a:ext cx="45720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1400" b="1" i="1">
                <a:solidFill>
                  <a:srgbClr val="FF0000"/>
                </a:solidFill>
              </a:rPr>
              <a:t>Meng, Peng, Zhang, PWZ, Front. Phys. 8, 55 (2013)</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250825" y="242888"/>
            <a:ext cx="8153400" cy="685800"/>
          </a:xfrm>
        </p:spPr>
        <p:txBody>
          <a:bodyPr/>
          <a:lstStyle/>
          <a:p>
            <a:pPr eaLnBrk="1" hangingPunct="1"/>
            <a:r>
              <a:rPr lang="en-US" altLang="zh-CN" sz="3200" b="1" smtClean="0"/>
              <a:t>Experiment</a:t>
            </a:r>
            <a:r>
              <a:rPr lang="en-US" altLang="zh-CN" sz="3200" smtClean="0"/>
              <a:t>: </a:t>
            </a:r>
            <a:r>
              <a:rPr lang="en-US" altLang="zh-CN" sz="3200" b="1" smtClean="0"/>
              <a:t>AMR</a:t>
            </a:r>
            <a:endParaRPr lang="zh-CN" altLang="en-US" sz="3200" b="1" smtClean="0"/>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713" y="765175"/>
            <a:ext cx="3954462"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6" name="矩形 1"/>
          <p:cNvSpPr>
            <a:spLocks noChangeArrowheads="1"/>
          </p:cNvSpPr>
          <p:nvPr/>
        </p:nvSpPr>
        <p:spPr bwMode="auto">
          <a:xfrm>
            <a:off x="6300788" y="6392863"/>
            <a:ext cx="2789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200" b="1" i="1">
                <a:solidFill>
                  <a:srgbClr val="FF0000"/>
                </a:solidFill>
              </a:rPr>
              <a:t>Simons PRL2003; Simons PRC2005</a:t>
            </a:r>
            <a:endParaRPr lang="zh-CN" altLang="en-US" sz="1200" b="1" i="1">
              <a:solidFill>
                <a:srgbClr val="FF0000"/>
              </a:solidFill>
            </a:endParaRPr>
          </a:p>
        </p:txBody>
      </p:sp>
      <p:sp>
        <p:nvSpPr>
          <p:cNvPr id="8197" name="TextBox 2"/>
          <p:cNvSpPr txBox="1">
            <a:spLocks noChangeArrowheads="1"/>
          </p:cNvSpPr>
          <p:nvPr/>
        </p:nvSpPr>
        <p:spPr bwMode="auto">
          <a:xfrm>
            <a:off x="1387475" y="4592638"/>
            <a:ext cx="2393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000"/>
              <a:t>Small B(E2)</a:t>
            </a:r>
          </a:p>
          <a:p>
            <a:pPr eaLnBrk="1" hangingPunct="1"/>
            <a:r>
              <a:rPr lang="en-US" altLang="zh-CN" sz="2000"/>
              <a:t>Decrease tendency</a:t>
            </a:r>
            <a:endParaRPr lang="zh-CN" altLang="en-US" sz="2000"/>
          </a:p>
        </p:txBody>
      </p:sp>
      <p:sp>
        <p:nvSpPr>
          <p:cNvPr id="8198" name="TextBox 12"/>
          <p:cNvSpPr txBox="1">
            <a:spLocks noChangeArrowheads="1"/>
          </p:cNvSpPr>
          <p:nvPr/>
        </p:nvSpPr>
        <p:spPr bwMode="auto">
          <a:xfrm>
            <a:off x="1403350" y="5457825"/>
            <a:ext cx="2278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000"/>
              <a:t>Large J</a:t>
            </a:r>
            <a:r>
              <a:rPr lang="en-US" altLang="zh-CN" sz="2000" baseline="30000"/>
              <a:t>(2)</a:t>
            </a:r>
            <a:r>
              <a:rPr lang="en-US" altLang="zh-CN" sz="2000"/>
              <a:t>/B(E2)</a:t>
            </a:r>
          </a:p>
          <a:p>
            <a:pPr eaLnBrk="1" hangingPunct="1"/>
            <a:r>
              <a:rPr lang="en-US" altLang="zh-CN" sz="2000"/>
              <a:t>Increase tendency</a:t>
            </a:r>
            <a:endParaRPr lang="zh-CN" altLang="en-US" sz="2000"/>
          </a:p>
        </p:txBody>
      </p:sp>
      <p:pic>
        <p:nvPicPr>
          <p:cNvPr id="819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644900"/>
            <a:ext cx="34099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200" name="TextBox 11"/>
          <p:cNvSpPr txBox="1">
            <a:spLocks noChangeArrowheads="1"/>
          </p:cNvSpPr>
          <p:nvPr/>
        </p:nvSpPr>
        <p:spPr bwMode="auto">
          <a:xfrm>
            <a:off x="1908175" y="836613"/>
            <a:ext cx="113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400" b="1">
                <a:solidFill>
                  <a:srgbClr val="FF0000"/>
                </a:solidFill>
              </a:rPr>
              <a:t>A~100</a:t>
            </a:r>
            <a:endParaRPr lang="zh-CN" altLang="en-US" sz="2400" b="1">
              <a:solidFill>
                <a:srgbClr val="FF0000"/>
              </a:solidFill>
            </a:endParaRPr>
          </a:p>
        </p:txBody>
      </p:sp>
      <p:pic>
        <p:nvPicPr>
          <p:cNvPr id="8201" name="图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363" y="1374775"/>
            <a:ext cx="4826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250825" y="188913"/>
            <a:ext cx="8153400" cy="685800"/>
          </a:xfrm>
        </p:spPr>
        <p:txBody>
          <a:bodyPr/>
          <a:lstStyle/>
          <a:p>
            <a:pPr eaLnBrk="1" hangingPunct="1"/>
            <a:r>
              <a:rPr lang="en-US" altLang="zh-CN" sz="3200" b="1" smtClean="0"/>
              <a:t>Theory</a:t>
            </a:r>
            <a:endParaRPr lang="zh-CN" altLang="en-US" sz="3200" b="1" smtClean="0"/>
          </a:p>
        </p:txBody>
      </p:sp>
      <p:sp>
        <p:nvSpPr>
          <p:cNvPr id="5" name="矩形 4"/>
          <p:cNvSpPr/>
          <p:nvPr/>
        </p:nvSpPr>
        <p:spPr>
          <a:xfrm>
            <a:off x="250825" y="1220788"/>
            <a:ext cx="8569325" cy="1246187"/>
          </a:xfrm>
          <a:prstGeom prst="rect">
            <a:avLst/>
          </a:prstGeom>
        </p:spPr>
        <p:txBody>
          <a:bodyPr>
            <a:spAutoFit/>
          </a:bodyPr>
          <a:lstStyle/>
          <a:p>
            <a:pPr marL="285750" indent="-285750" eaLnBrk="1" hangingPunct="1">
              <a:lnSpc>
                <a:spcPct val="150000"/>
              </a:lnSpc>
              <a:buFont typeface="Wingdings" pitchFamily="2" charset="2"/>
              <a:buChar char="ü"/>
              <a:defRPr/>
            </a:pPr>
            <a:r>
              <a:rPr lang="en-US" altLang="zh-CN" sz="2000" dirty="0" err="1">
                <a:latin typeface="Arial" panose="020B0604020202020204" pitchFamily="34" charset="0"/>
              </a:rPr>
              <a:t>Semiclassical</a:t>
            </a:r>
            <a:r>
              <a:rPr lang="en-US" altLang="zh-CN" sz="2000" dirty="0">
                <a:latin typeface="Arial" panose="020B0604020202020204" pitchFamily="34" charset="0"/>
              </a:rPr>
              <a:t> particle plus rotor model</a:t>
            </a:r>
            <a:r>
              <a:rPr lang="en-US" altLang="zh-CN" dirty="0">
                <a:latin typeface="Arial" panose="020B0604020202020204" pitchFamily="34" charset="0"/>
              </a:rPr>
              <a:t>                                              </a:t>
            </a:r>
          </a:p>
          <a:p>
            <a:pPr eaLnBrk="1" hangingPunct="1">
              <a:lnSpc>
                <a:spcPct val="150000"/>
              </a:lnSpc>
              <a:defRPr/>
            </a:pPr>
            <a:r>
              <a:rPr lang="en-US" altLang="zh-CN" sz="1200" b="1" i="1" dirty="0">
                <a:solidFill>
                  <a:srgbClr val="FF0000"/>
                </a:solidFill>
                <a:latin typeface="Arial" panose="020B0604020202020204" pitchFamily="34" charset="0"/>
              </a:rPr>
              <a:t>       Clark ARNPS2000</a:t>
            </a:r>
          </a:p>
          <a:p>
            <a:pPr eaLnBrk="1" hangingPunct="1">
              <a:lnSpc>
                <a:spcPct val="150000"/>
              </a:lnSpc>
              <a:defRPr/>
            </a:pPr>
            <a:r>
              <a:rPr lang="en-US" altLang="zh-CN" dirty="0">
                <a:latin typeface="Arial" panose="020B0604020202020204" pitchFamily="34" charset="0"/>
              </a:rPr>
              <a:t>     simple geometry for the energies and transition probabilities</a:t>
            </a:r>
          </a:p>
        </p:txBody>
      </p:sp>
      <p:sp>
        <p:nvSpPr>
          <p:cNvPr id="9220" name="矩形 6"/>
          <p:cNvSpPr>
            <a:spLocks noChangeArrowheads="1"/>
          </p:cNvSpPr>
          <p:nvPr/>
        </p:nvSpPr>
        <p:spPr bwMode="auto">
          <a:xfrm>
            <a:off x="954088" y="4868863"/>
            <a:ext cx="642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400" b="1">
                <a:solidFill>
                  <a:srgbClr val="FF0000"/>
                </a:solidFill>
              </a:rPr>
              <a:t>A fully self-consistent microscopic model?</a:t>
            </a:r>
            <a:endParaRPr lang="zh-CN" altLang="en-US" sz="2400" b="1">
              <a:solidFill>
                <a:srgbClr val="FF0000"/>
              </a:solidFill>
            </a:endParaRPr>
          </a:p>
        </p:txBody>
      </p:sp>
      <p:sp>
        <p:nvSpPr>
          <p:cNvPr id="3" name="矩形 2"/>
          <p:cNvSpPr/>
          <p:nvPr/>
        </p:nvSpPr>
        <p:spPr>
          <a:xfrm>
            <a:off x="250825" y="2924175"/>
            <a:ext cx="7038975" cy="1176338"/>
          </a:xfrm>
          <a:prstGeom prst="rect">
            <a:avLst/>
          </a:prstGeom>
        </p:spPr>
        <p:txBody>
          <a:bodyPr>
            <a:spAutoFit/>
          </a:bodyPr>
          <a:lstStyle/>
          <a:p>
            <a:pPr marL="285750" indent="-285750" eaLnBrk="1" hangingPunct="1">
              <a:lnSpc>
                <a:spcPct val="150000"/>
              </a:lnSpc>
              <a:buFont typeface="Wingdings" pitchFamily="2" charset="2"/>
              <a:buChar char="ü"/>
            </a:pPr>
            <a:r>
              <a:rPr lang="en-US" altLang="zh-CN"/>
              <a:t>Pairing-plus-quadrupole tilted axis cranking (TAC) model             </a:t>
            </a:r>
            <a:br>
              <a:rPr lang="en-US" altLang="zh-CN"/>
            </a:br>
            <a:r>
              <a:rPr lang="en-US" altLang="zh-CN" sz="1100" i="1"/>
              <a:t> </a:t>
            </a:r>
            <a:r>
              <a:rPr lang="en-US" altLang="zh-CN" sz="1100" b="1" i="1">
                <a:solidFill>
                  <a:srgbClr val="FF0000"/>
                </a:solidFill>
              </a:rPr>
              <a:t>Frauendorf NPA1993; Frauendorf NPA2000</a:t>
            </a:r>
          </a:p>
          <a:p>
            <a:pPr marL="285750" indent="-285750" eaLnBrk="1" hangingPunct="1">
              <a:lnSpc>
                <a:spcPct val="150000"/>
              </a:lnSpc>
            </a:pPr>
            <a:r>
              <a:rPr lang="en-US" altLang="zh-CN"/>
              <a:t>     schematic Hamiltonian</a:t>
            </a:r>
            <a:endParaRPr lang="zh-CN" altLang="en-US"/>
          </a:p>
        </p:txBody>
      </p:sp>
      <p:sp>
        <p:nvSpPr>
          <p:cNvPr id="9222" name="矩形 6"/>
          <p:cNvSpPr>
            <a:spLocks noChangeArrowheads="1"/>
          </p:cNvSpPr>
          <p:nvPr/>
        </p:nvSpPr>
        <p:spPr bwMode="auto">
          <a:xfrm>
            <a:off x="971550" y="5637213"/>
            <a:ext cx="642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2400" b="1">
                <a:solidFill>
                  <a:srgbClr val="0070C0"/>
                </a:solidFill>
              </a:rPr>
              <a:t>Density functional theory</a:t>
            </a:r>
            <a:endParaRPr lang="zh-CN" altLang="en-US" sz="2400" b="1">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250825" y="44450"/>
            <a:ext cx="8785225" cy="685800"/>
          </a:xfrm>
        </p:spPr>
        <p:txBody>
          <a:bodyPr/>
          <a:lstStyle/>
          <a:p>
            <a:pPr eaLnBrk="1" hangingPunct="1"/>
            <a:r>
              <a:rPr lang="en-US" altLang="zh-CN" sz="3200" b="1" smtClean="0"/>
              <a:t>DFT: Cranking</a:t>
            </a:r>
            <a:r>
              <a:rPr lang="en-US" altLang="zh-CN" sz="3200" smtClean="0"/>
              <a:t> </a:t>
            </a:r>
            <a:r>
              <a:rPr lang="en-US" altLang="zh-CN" sz="3200" b="1" smtClean="0"/>
              <a:t>version</a:t>
            </a:r>
            <a:endParaRPr lang="zh-CN" altLang="en-US" sz="3200" b="1" smtClean="0"/>
          </a:p>
        </p:txBody>
      </p:sp>
      <p:sp>
        <p:nvSpPr>
          <p:cNvPr id="5" name="矩形 4"/>
          <p:cNvSpPr/>
          <p:nvPr/>
        </p:nvSpPr>
        <p:spPr>
          <a:xfrm>
            <a:off x="250825" y="668338"/>
            <a:ext cx="8713788" cy="1984375"/>
          </a:xfrm>
          <a:prstGeom prst="rect">
            <a:avLst/>
          </a:prstGeom>
        </p:spPr>
        <p:txBody>
          <a:bodyPr>
            <a:spAutoFit/>
          </a:bodyPr>
          <a:lstStyle/>
          <a:p>
            <a:pPr marL="285750" indent="-285750" eaLnBrk="1" hangingPunct="1">
              <a:lnSpc>
                <a:spcPct val="150000"/>
              </a:lnSpc>
              <a:buFont typeface="Arial" charset="0"/>
              <a:buChar char="•"/>
            </a:pPr>
            <a:r>
              <a:rPr lang="en-US" altLang="zh-CN" sz="1600" b="1">
                <a:solidFill>
                  <a:srgbClr val="FF0000"/>
                </a:solidFill>
              </a:rPr>
              <a:t>TAC based on Covariant Density Functional Theory</a:t>
            </a:r>
            <a:endParaRPr lang="en-US" altLang="zh-CN" sz="1600" b="1" i="1">
              <a:solidFill>
                <a:srgbClr val="FF0000"/>
              </a:solidFill>
            </a:endParaRPr>
          </a:p>
          <a:p>
            <a:pPr marL="285750" indent="-285750" eaLnBrk="1" hangingPunct="1">
              <a:lnSpc>
                <a:spcPct val="150000"/>
              </a:lnSpc>
            </a:pPr>
            <a:r>
              <a:rPr lang="en-US" altLang="zh-CN" sz="1400">
                <a:solidFill>
                  <a:srgbClr val="17375E"/>
                </a:solidFill>
              </a:rPr>
              <a:t>      </a:t>
            </a:r>
            <a:r>
              <a:rPr lang="en-US" altLang="zh-CN" sz="1400" u="sng"/>
              <a:t>Meson exchange version:</a:t>
            </a:r>
          </a:p>
          <a:p>
            <a:pPr marL="285750" indent="-285750" eaLnBrk="1" hangingPunct="1">
              <a:lnSpc>
                <a:spcPct val="150000"/>
              </a:lnSpc>
            </a:pPr>
            <a:r>
              <a:rPr lang="en-US" altLang="zh-CN" sz="1400" b="1"/>
              <a:t>      </a:t>
            </a:r>
            <a:r>
              <a:rPr lang="en-US" altLang="zh-CN" sz="1200"/>
              <a:t>3-D Cranking: </a:t>
            </a:r>
            <a:r>
              <a:rPr lang="en-US" altLang="zh-CN" sz="1000" b="1" i="1">
                <a:solidFill>
                  <a:srgbClr val="262685"/>
                </a:solidFill>
              </a:rPr>
              <a:t>Madokoro, Meng, Matsuzaki, Yamaji, PRC 62, 061301 (2000)</a:t>
            </a:r>
          </a:p>
          <a:p>
            <a:pPr marL="285750" indent="-285750" eaLnBrk="1" hangingPunct="1">
              <a:lnSpc>
                <a:spcPct val="150000"/>
              </a:lnSpc>
            </a:pPr>
            <a:r>
              <a:rPr lang="en-US" altLang="zh-CN" sz="1200"/>
              <a:t>       2-D Cranking: </a:t>
            </a:r>
            <a:r>
              <a:rPr lang="en-US" altLang="zh-CN" sz="1000" b="1" i="1">
                <a:solidFill>
                  <a:srgbClr val="262685"/>
                </a:solidFill>
              </a:rPr>
              <a:t>Peng, Meng, Ring, Zhang, PRC 78, 024313 (2008)</a:t>
            </a:r>
          </a:p>
          <a:p>
            <a:pPr marL="285750" indent="-285750" eaLnBrk="1" hangingPunct="1">
              <a:lnSpc>
                <a:spcPct val="150000"/>
              </a:lnSpc>
            </a:pPr>
            <a:r>
              <a:rPr lang="en-US" altLang="zh-CN" sz="1400"/>
              <a:t>      </a:t>
            </a:r>
            <a:r>
              <a:rPr lang="en-US" altLang="zh-CN" sz="1400" u="sng"/>
              <a:t>Point-coupling version: </a:t>
            </a:r>
            <a:r>
              <a:rPr lang="en-US" altLang="zh-CN" sz="1200" u="sng"/>
              <a:t> </a:t>
            </a:r>
            <a:r>
              <a:rPr lang="en-US" altLang="zh-CN" sz="1200"/>
              <a:t>Simple and more suitable for systematic investigations</a:t>
            </a:r>
          </a:p>
          <a:p>
            <a:pPr marL="285750" indent="-285750" eaLnBrk="1" hangingPunct="1">
              <a:lnSpc>
                <a:spcPct val="150000"/>
              </a:lnSpc>
            </a:pPr>
            <a:r>
              <a:rPr lang="en-US" altLang="zh-CN" sz="1200"/>
              <a:t>       2-D Cranking: </a:t>
            </a:r>
            <a:r>
              <a:rPr lang="en-US" altLang="zh-CN" sz="1000" b="1" i="1">
                <a:solidFill>
                  <a:srgbClr val="262685"/>
                </a:solidFill>
              </a:rPr>
              <a:t>PWZ, Zhang, Peng, Liang, Ring, Meng, PLB 699, 181 (2011)</a:t>
            </a:r>
          </a:p>
        </p:txBody>
      </p:sp>
      <p:grpSp>
        <p:nvGrpSpPr>
          <p:cNvPr id="10244" name="组合 6"/>
          <p:cNvGrpSpPr>
            <a:grpSpLocks/>
          </p:cNvGrpSpPr>
          <p:nvPr/>
        </p:nvGrpSpPr>
        <p:grpSpPr bwMode="auto">
          <a:xfrm>
            <a:off x="169863" y="5491163"/>
            <a:ext cx="8870950" cy="1146175"/>
            <a:chOff x="179512" y="5523356"/>
            <a:chExt cx="8869944" cy="1146004"/>
          </a:xfrm>
        </p:grpSpPr>
        <p:grpSp>
          <p:nvGrpSpPr>
            <p:cNvPr id="10251" name="组合 7"/>
            <p:cNvGrpSpPr>
              <a:grpSpLocks/>
            </p:cNvGrpSpPr>
            <p:nvPr/>
          </p:nvGrpSpPr>
          <p:grpSpPr bwMode="auto">
            <a:xfrm>
              <a:off x="179512" y="5523356"/>
              <a:ext cx="8869944" cy="1146004"/>
              <a:chOff x="251520" y="789087"/>
              <a:chExt cx="8869944" cy="1146004"/>
            </a:xfrm>
          </p:grpSpPr>
          <p:sp>
            <p:nvSpPr>
              <p:cNvPr id="9" name="同侧圆角矩形 8"/>
              <p:cNvSpPr/>
              <p:nvPr/>
            </p:nvSpPr>
            <p:spPr>
              <a:xfrm>
                <a:off x="251520" y="789087"/>
                <a:ext cx="8869944" cy="287294"/>
              </a:xfrm>
              <a:prstGeom prst="round2Same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en-US" altLang="zh-CN" sz="1600">
                    <a:solidFill>
                      <a:schemeClr val="bg1"/>
                    </a:solidFill>
                    <a:latin typeface="Arial" charset="0"/>
                  </a:rPr>
                  <a:t>In this presentation</a:t>
                </a:r>
                <a:endParaRPr lang="zh-CN" altLang="en-US" sz="1600">
                  <a:solidFill>
                    <a:schemeClr val="bg1"/>
                  </a:solidFill>
                  <a:latin typeface="Arial" charset="0"/>
                </a:endParaRPr>
              </a:p>
            </p:txBody>
          </p:sp>
          <p:sp>
            <p:nvSpPr>
              <p:cNvPr id="10" name="同侧圆角矩形 9"/>
              <p:cNvSpPr/>
              <p:nvPr/>
            </p:nvSpPr>
            <p:spPr>
              <a:xfrm flipV="1">
                <a:off x="251520" y="1076381"/>
                <a:ext cx="8869944" cy="858710"/>
              </a:xfrm>
              <a:prstGeom prst="round2Same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zh-CN" altLang="en-US" sz="1600" dirty="0">
                  <a:solidFill>
                    <a:schemeClr val="bg1"/>
                  </a:solidFill>
                  <a:latin typeface="Arial" pitchFamily="34" charset="0"/>
                </a:endParaRPr>
              </a:p>
            </p:txBody>
          </p:sp>
        </p:grpSp>
        <p:pic>
          <p:nvPicPr>
            <p:cNvPr id="102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60" y="5965720"/>
              <a:ext cx="216000" cy="22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3" name="TextBox 13"/>
            <p:cNvSpPr txBox="1">
              <a:spLocks noChangeArrowheads="1"/>
            </p:cNvSpPr>
            <p:nvPr/>
          </p:nvSpPr>
          <p:spPr bwMode="auto">
            <a:xfrm>
              <a:off x="596702" y="5895086"/>
              <a:ext cx="62357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600"/>
                <a:t>The self-consistent TAC model based on CDFT with PC interaction</a:t>
              </a:r>
              <a:endParaRPr lang="zh-CN" altLang="en-US" sz="1600"/>
            </a:p>
          </p:txBody>
        </p:sp>
        <p:sp>
          <p:nvSpPr>
            <p:cNvPr id="10254" name="矩形 3"/>
            <p:cNvSpPr>
              <a:spLocks noChangeArrowheads="1"/>
            </p:cNvSpPr>
            <p:nvPr/>
          </p:nvSpPr>
          <p:spPr bwMode="auto">
            <a:xfrm>
              <a:off x="575939" y="6264922"/>
              <a:ext cx="83165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t>Investigation of MR and AMR bands in a </a:t>
              </a:r>
              <a:r>
                <a:rPr lang="en-US" altLang="zh-CN" sz="1600" b="1" u="sng"/>
                <a:t>fully self-consistent and microscopic </a:t>
              </a:r>
              <a:r>
                <a:rPr lang="en-US" altLang="zh-CN" sz="1600"/>
                <a:t>way.</a:t>
              </a:r>
              <a:endParaRPr lang="zh-CN" altLang="en-US" sz="1600"/>
            </a:p>
          </p:txBody>
        </p:sp>
        <p:pic>
          <p:nvPicPr>
            <p:cNvPr id="102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14392"/>
              <a:ext cx="216000" cy="22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45" name="组合 2"/>
          <p:cNvGrpSpPr>
            <a:grpSpLocks/>
          </p:cNvGrpSpPr>
          <p:nvPr/>
        </p:nvGrpSpPr>
        <p:grpSpPr bwMode="auto">
          <a:xfrm>
            <a:off x="169863" y="3867150"/>
            <a:ext cx="8915400" cy="1446213"/>
            <a:chOff x="135212" y="3973286"/>
            <a:chExt cx="8914244" cy="1445584"/>
          </a:xfrm>
        </p:grpSpPr>
        <p:grpSp>
          <p:nvGrpSpPr>
            <p:cNvPr id="10247" name="组合 12"/>
            <p:cNvGrpSpPr>
              <a:grpSpLocks/>
            </p:cNvGrpSpPr>
            <p:nvPr/>
          </p:nvGrpSpPr>
          <p:grpSpPr bwMode="auto">
            <a:xfrm>
              <a:off x="135212" y="3973286"/>
              <a:ext cx="8914244" cy="1402474"/>
              <a:chOff x="207220" y="870183"/>
              <a:chExt cx="8871760" cy="1013344"/>
            </a:xfrm>
          </p:grpSpPr>
          <p:sp>
            <p:nvSpPr>
              <p:cNvPr id="15" name="同侧圆角矩形 14"/>
              <p:cNvSpPr/>
              <p:nvPr/>
            </p:nvSpPr>
            <p:spPr>
              <a:xfrm>
                <a:off x="208799" y="870183"/>
                <a:ext cx="8870181" cy="208669"/>
              </a:xfrm>
              <a:prstGeom prst="round2SameRect">
                <a:avLst/>
              </a:prstGeom>
              <a:solidFill>
                <a:srgbClr val="2626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zh-CN" sz="1600" dirty="0">
                    <a:solidFill>
                      <a:schemeClr val="bg1"/>
                    </a:solidFill>
                    <a:latin typeface="Arial" pitchFamily="34" charset="0"/>
                  </a:rPr>
                  <a:t>Fully self-consistent microscopic investigations</a:t>
                </a:r>
              </a:p>
            </p:txBody>
          </p:sp>
          <p:sp>
            <p:nvSpPr>
              <p:cNvPr id="17" name="同侧圆角矩形 16"/>
              <p:cNvSpPr/>
              <p:nvPr/>
            </p:nvSpPr>
            <p:spPr>
              <a:xfrm flipV="1">
                <a:off x="207220" y="1077706"/>
                <a:ext cx="8870180" cy="806013"/>
              </a:xfrm>
              <a:prstGeom prst="round2SameRect">
                <a:avLst/>
              </a:prstGeom>
              <a:solidFill>
                <a:srgbClr val="E9E9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zh-CN" altLang="en-US" sz="1600" dirty="0">
                  <a:solidFill>
                    <a:schemeClr val="bg1"/>
                  </a:solidFill>
                  <a:latin typeface="Arial" pitchFamily="34" charset="0"/>
                </a:endParaRPr>
              </a:p>
            </p:txBody>
          </p:sp>
        </p:grpSp>
        <p:sp>
          <p:nvSpPr>
            <p:cNvPr id="10248" name="矩形 1"/>
            <p:cNvSpPr>
              <a:spLocks noChangeArrowheads="1"/>
            </p:cNvSpPr>
            <p:nvPr/>
          </p:nvSpPr>
          <p:spPr bwMode="auto">
            <a:xfrm>
              <a:off x="260839" y="4218541"/>
              <a:ext cx="81995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eaLnBrk="1" hangingPunct="1">
                <a:lnSpc>
                  <a:spcPct val="150000"/>
                </a:lnSpc>
                <a:buFont typeface="Wingdings" pitchFamily="2" charset="2"/>
                <a:buChar char="Ø"/>
              </a:pPr>
              <a:r>
                <a:rPr lang="en-US" altLang="zh-CN" sz="1600">
                  <a:solidFill>
                    <a:srgbClr val="FF0000"/>
                  </a:solidFill>
                </a:rPr>
                <a:t>fully taken into account polarization effects</a:t>
              </a:r>
            </a:p>
            <a:p>
              <a:pPr marL="285750" indent="-285750" eaLnBrk="1" hangingPunct="1">
                <a:lnSpc>
                  <a:spcPct val="150000"/>
                </a:lnSpc>
                <a:buFont typeface="Wingdings" pitchFamily="2" charset="2"/>
                <a:buChar char="Ø"/>
              </a:pPr>
              <a:r>
                <a:rPr lang="en-US" altLang="zh-CN" sz="1600">
                  <a:solidFill>
                    <a:srgbClr val="FF0000"/>
                  </a:solidFill>
                </a:rPr>
                <a:t>self-consistently treated the nuclear currents</a:t>
              </a:r>
            </a:p>
            <a:p>
              <a:pPr marL="285750" indent="-285750" eaLnBrk="1" hangingPunct="1">
                <a:lnSpc>
                  <a:spcPct val="150000"/>
                </a:lnSpc>
                <a:buFont typeface="Wingdings" pitchFamily="2" charset="2"/>
                <a:buChar char="Ø"/>
              </a:pPr>
              <a:r>
                <a:rPr lang="en-US" altLang="zh-CN" sz="1600" u="sng">
                  <a:solidFill>
                    <a:srgbClr val="FF0000"/>
                  </a:solidFill>
                </a:rPr>
                <a:t>without any adjustable parameters for rotational excitations</a:t>
              </a:r>
              <a:endParaRPr lang="zh-CN" altLang="en-US" sz="1600" u="sng">
                <a:solidFill>
                  <a:srgbClr val="FF0000"/>
                </a:solidFill>
              </a:endParaRPr>
            </a:p>
          </p:txBody>
        </p:sp>
      </p:grpSp>
      <p:sp>
        <p:nvSpPr>
          <p:cNvPr id="11" name="矩形 10"/>
          <p:cNvSpPr/>
          <p:nvPr/>
        </p:nvSpPr>
        <p:spPr>
          <a:xfrm>
            <a:off x="250825" y="2636838"/>
            <a:ext cx="8108950" cy="1016000"/>
          </a:xfrm>
          <a:prstGeom prst="rect">
            <a:avLst/>
          </a:prstGeom>
        </p:spPr>
        <p:txBody>
          <a:bodyPr>
            <a:spAutoFit/>
          </a:bodyPr>
          <a:lstStyle/>
          <a:p>
            <a:pPr marL="285750" indent="-285750" eaLnBrk="1" hangingPunct="1">
              <a:lnSpc>
                <a:spcPct val="150000"/>
              </a:lnSpc>
              <a:buFont typeface="Arial" charset="0"/>
              <a:buChar char="•"/>
            </a:pPr>
            <a:r>
              <a:rPr lang="en-US" altLang="zh-CN" sz="1600" b="1"/>
              <a:t>TAC based on Skyrme Density Functional Theory</a:t>
            </a:r>
          </a:p>
          <a:p>
            <a:pPr marL="285750" indent="-285750" eaLnBrk="1" hangingPunct="1">
              <a:lnSpc>
                <a:spcPct val="150000"/>
              </a:lnSpc>
            </a:pPr>
            <a:r>
              <a:rPr lang="nn-NO" altLang="zh-CN" sz="1200"/>
              <a:t>       3-D Cranking: </a:t>
            </a:r>
            <a:r>
              <a:rPr lang="pl-PL" altLang="zh-CN" sz="1000" b="1" i="1">
                <a:solidFill>
                  <a:srgbClr val="262685"/>
                </a:solidFill>
              </a:rPr>
              <a:t>Olbratowski, Dobaczewski, Dudek, Płóciennik, PRL 93, 052501(2004) </a:t>
            </a:r>
            <a:endParaRPr lang="en-US" altLang="zh-CN" sz="1000" b="1" i="1">
              <a:solidFill>
                <a:srgbClr val="262685"/>
              </a:solidFill>
            </a:endParaRPr>
          </a:p>
          <a:p>
            <a:pPr marL="285750" indent="-285750" eaLnBrk="1" hangingPunct="1">
              <a:lnSpc>
                <a:spcPct val="150000"/>
              </a:lnSpc>
            </a:pPr>
            <a:r>
              <a:rPr lang="nn-NO" altLang="zh-CN" sz="1200"/>
              <a:t>       2-D Cranking: </a:t>
            </a:r>
            <a:r>
              <a:rPr lang="nn-NO" altLang="zh-CN" sz="1000" b="1" i="1">
                <a:solidFill>
                  <a:srgbClr val="262685"/>
                </a:solidFill>
              </a:rPr>
              <a:t>Olbratowski, Dobaczewski, Dudek, Rzaca-Urban, Marcinkowska, Lieder, APPB 33, 389(2002)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196975"/>
            <a:ext cx="4611687"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标题 1"/>
          <p:cNvSpPr>
            <a:spLocks noGrp="1"/>
          </p:cNvSpPr>
          <p:nvPr>
            <p:ph type="title"/>
          </p:nvPr>
        </p:nvSpPr>
        <p:spPr>
          <a:xfrm>
            <a:off x="107950" y="115888"/>
            <a:ext cx="8153400" cy="642937"/>
          </a:xfrm>
        </p:spPr>
        <p:txBody>
          <a:bodyPr/>
          <a:lstStyle/>
          <a:p>
            <a:pPr eaLnBrk="1" hangingPunct="1"/>
            <a:r>
              <a:rPr lang="en-US" altLang="zh-CN" sz="3200" b="1" smtClean="0"/>
              <a:t>Tilted axis cranking </a:t>
            </a:r>
            <a:r>
              <a:rPr lang="en-US" altLang="zh-CN" sz="3200" b="1" smtClean="0">
                <a:ea typeface="宋体" pitchFamily="2" charset="-122"/>
              </a:rPr>
              <a:t>CDFT</a:t>
            </a:r>
          </a:p>
        </p:txBody>
      </p:sp>
      <p:sp>
        <p:nvSpPr>
          <p:cNvPr id="11268" name="TextBox 5"/>
          <p:cNvSpPr txBox="1">
            <a:spLocks noChangeArrowheads="1"/>
          </p:cNvSpPr>
          <p:nvPr/>
        </p:nvSpPr>
        <p:spPr bwMode="auto">
          <a:xfrm>
            <a:off x="107950" y="1042988"/>
            <a:ext cx="3017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a:t>General Lagrangian density</a:t>
            </a:r>
            <a:endParaRPr lang="zh-CN" altLang="en-US"/>
          </a:p>
        </p:txBody>
      </p:sp>
      <p:graphicFrame>
        <p:nvGraphicFramePr>
          <p:cNvPr id="11269" name="Object 6"/>
          <p:cNvGraphicFramePr>
            <a:graphicFrameLocks noChangeAspect="1"/>
          </p:cNvGraphicFramePr>
          <p:nvPr/>
        </p:nvGraphicFramePr>
        <p:xfrm>
          <a:off x="190500" y="1631950"/>
          <a:ext cx="7766050" cy="2301875"/>
        </p:xfrm>
        <a:graphic>
          <a:graphicData uri="http://schemas.openxmlformats.org/presentationml/2006/ole">
            <mc:AlternateContent xmlns:mc="http://schemas.openxmlformats.org/markup-compatibility/2006">
              <mc:Choice xmlns:v="urn:schemas-microsoft-com:vml" Requires="v">
                <p:oleObj spid="_x0000_s11285" name="Equation" r:id="rId5" imgW="6375400" imgH="1892300" progId="Equation.DSMT4">
                  <p:embed/>
                </p:oleObj>
              </mc:Choice>
              <mc:Fallback>
                <p:oleObj name="Equation" r:id="rId5" imgW="6375400" imgH="18923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1631950"/>
                        <a:ext cx="776605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0" name="矩形 7"/>
          <p:cNvSpPr>
            <a:spLocks noChangeArrowheads="1"/>
          </p:cNvSpPr>
          <p:nvPr/>
        </p:nvSpPr>
        <p:spPr bwMode="auto">
          <a:xfrm>
            <a:off x="60325" y="4140200"/>
            <a:ext cx="785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a:t>Transformed to the frame rotating with the uniform velocity</a:t>
            </a:r>
            <a:endParaRPr lang="zh-CN" altLang="en-US"/>
          </a:p>
        </p:txBody>
      </p:sp>
      <p:sp>
        <p:nvSpPr>
          <p:cNvPr id="11271" name="矩形 10"/>
          <p:cNvSpPr>
            <a:spLocks noChangeArrowheads="1"/>
          </p:cNvSpPr>
          <p:nvPr/>
        </p:nvSpPr>
        <p:spPr bwMode="auto">
          <a:xfrm>
            <a:off x="4792663" y="6391275"/>
            <a:ext cx="42433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200" b="1" i="1">
                <a:solidFill>
                  <a:srgbClr val="FF0000"/>
                </a:solidFill>
              </a:rPr>
              <a:t>Koepf  NPA1989; Kaneko PLB1993; Madokoro PRC1997</a:t>
            </a:r>
            <a:endParaRPr lang="zh-CN" altLang="en-US" sz="1200" b="1" i="1">
              <a:solidFill>
                <a:srgbClr val="FF0000"/>
              </a:solidFill>
            </a:endParaRPr>
          </a:p>
        </p:txBody>
      </p:sp>
      <p:graphicFrame>
        <p:nvGraphicFramePr>
          <p:cNvPr id="11272" name="对象 1"/>
          <p:cNvGraphicFramePr>
            <a:graphicFrameLocks noChangeAspect="1"/>
          </p:cNvGraphicFramePr>
          <p:nvPr/>
        </p:nvGraphicFramePr>
        <p:xfrm>
          <a:off x="971550" y="4640263"/>
          <a:ext cx="3548063" cy="373062"/>
        </p:xfrm>
        <a:graphic>
          <a:graphicData uri="http://schemas.openxmlformats.org/presentationml/2006/ole">
            <mc:AlternateContent xmlns:mc="http://schemas.openxmlformats.org/markup-compatibility/2006">
              <mc:Choice xmlns:v="urn:schemas-microsoft-com:vml" Requires="v">
                <p:oleObj spid="_x0000_s11286" name="Equation" r:id="rId7" imgW="3101760" imgH="164880" progId="Equation.DSMT4">
                  <p:embed/>
                </p:oleObj>
              </mc:Choice>
              <mc:Fallback>
                <p:oleObj name="Equation" r:id="rId7" imgW="3101760" imgH="164880" progId="Equation.DSMT4">
                  <p:embed/>
                  <p:pic>
                    <p:nvPicPr>
                      <p:cNvPr id="0" name="对象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4640263"/>
                        <a:ext cx="354806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3" name="对象 2"/>
          <p:cNvGraphicFramePr>
            <a:graphicFrameLocks noChangeAspect="1"/>
          </p:cNvGraphicFramePr>
          <p:nvPr/>
        </p:nvGraphicFramePr>
        <p:xfrm>
          <a:off x="827088" y="5276850"/>
          <a:ext cx="3963987" cy="960438"/>
        </p:xfrm>
        <a:graphic>
          <a:graphicData uri="http://schemas.openxmlformats.org/presentationml/2006/ole">
            <mc:AlternateContent xmlns:mc="http://schemas.openxmlformats.org/markup-compatibility/2006">
              <mc:Choice xmlns:v="urn:schemas-microsoft-com:vml" Requires="v">
                <p:oleObj spid="_x0000_s11287" name="Equation" r:id="rId9" imgW="2822040" imgH="507600" progId="Equation.DSMT4">
                  <p:embed/>
                </p:oleObj>
              </mc:Choice>
              <mc:Fallback>
                <p:oleObj name="Equation" r:id="rId9" imgW="2822040" imgH="507600" progId="Equation.DSMT4">
                  <p:embed/>
                  <p:pic>
                    <p:nvPicPr>
                      <p:cNvPr id="0" name="对象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088" y="5276850"/>
                        <a:ext cx="396398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274" name="组合 29"/>
          <p:cNvGrpSpPr>
            <a:grpSpLocks/>
          </p:cNvGrpSpPr>
          <p:nvPr/>
        </p:nvGrpSpPr>
        <p:grpSpPr bwMode="auto">
          <a:xfrm>
            <a:off x="6227763" y="4292600"/>
            <a:ext cx="2100262" cy="1817688"/>
            <a:chOff x="6372200" y="4420892"/>
            <a:chExt cx="2100282" cy="1816420"/>
          </a:xfrm>
        </p:grpSpPr>
        <p:sp>
          <p:nvSpPr>
            <p:cNvPr id="2" name="椭圆 1"/>
            <p:cNvSpPr/>
            <p:nvPr/>
          </p:nvSpPr>
          <p:spPr>
            <a:xfrm>
              <a:off x="6372200" y="5229952"/>
              <a:ext cx="1223974" cy="100736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endParaRPr lang="zh-CN" altLang="en-US">
                <a:solidFill>
                  <a:srgbClr val="FFFFFF"/>
                </a:solidFill>
              </a:endParaRPr>
            </a:p>
          </p:txBody>
        </p:sp>
        <p:cxnSp>
          <p:nvCxnSpPr>
            <p:cNvPr id="4" name="直接箭头连接符 3"/>
            <p:cNvCxnSpPr/>
            <p:nvPr/>
          </p:nvCxnSpPr>
          <p:spPr>
            <a:xfrm>
              <a:off x="6984981" y="5732839"/>
              <a:ext cx="118746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直接箭头连接符 18"/>
            <p:cNvCxnSpPr/>
            <p:nvPr/>
          </p:nvCxnSpPr>
          <p:spPr>
            <a:xfrm flipV="1">
              <a:off x="6984981" y="4555736"/>
              <a:ext cx="0" cy="11771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直接箭头连接符 12"/>
            <p:cNvCxnSpPr/>
            <p:nvPr/>
          </p:nvCxnSpPr>
          <p:spPr>
            <a:xfrm flipV="1">
              <a:off x="6984981" y="4636641"/>
              <a:ext cx="1187461" cy="10961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279" name="TextBox 20"/>
            <p:cNvSpPr txBox="1">
              <a:spLocks noChangeArrowheads="1"/>
            </p:cNvSpPr>
            <p:nvPr/>
          </p:nvSpPr>
          <p:spPr bwMode="auto">
            <a:xfrm>
              <a:off x="7020272" y="4420892"/>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t>x</a:t>
              </a:r>
              <a:endParaRPr lang="zh-CN" altLang="en-US" b="1"/>
            </a:p>
          </p:txBody>
        </p:sp>
        <p:sp>
          <p:nvSpPr>
            <p:cNvPr id="11280" name="TextBox 24"/>
            <p:cNvSpPr txBox="1">
              <a:spLocks noChangeArrowheads="1"/>
            </p:cNvSpPr>
            <p:nvPr/>
          </p:nvSpPr>
          <p:spPr bwMode="auto">
            <a:xfrm>
              <a:off x="8172400" y="554859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t>z</a:t>
              </a:r>
              <a:endParaRPr lang="zh-CN" altLang="en-US" b="1"/>
            </a:p>
          </p:txBody>
        </p:sp>
        <p:sp>
          <p:nvSpPr>
            <p:cNvPr id="22" name="弧形 21"/>
            <p:cNvSpPr/>
            <p:nvPr/>
          </p:nvSpPr>
          <p:spPr>
            <a:xfrm>
              <a:off x="6815116" y="5428252"/>
              <a:ext cx="349253" cy="304587"/>
            </a:xfrm>
            <a:prstGeom prst="arc">
              <a:avLst/>
            </a:prstGeom>
          </p:spPr>
          <p:style>
            <a:lnRef idx="2">
              <a:schemeClr val="dk1"/>
            </a:lnRef>
            <a:fillRef idx="0">
              <a:schemeClr val="dk1"/>
            </a:fillRef>
            <a:effectRef idx="1">
              <a:schemeClr val="dk1"/>
            </a:effectRef>
            <a:fontRef idx="minor">
              <a:schemeClr val="tx1"/>
            </a:fontRef>
          </p:style>
          <p:txBody>
            <a:bodyPr anchor="ctr"/>
            <a:lstStyle/>
            <a:p>
              <a:pPr algn="ctr" eaLnBrk="1" hangingPunct="1">
                <a:defRPr/>
              </a:pPr>
              <a:endParaRPr lang="zh-CN" altLang="en-US"/>
            </a:p>
          </p:txBody>
        </p:sp>
        <p:graphicFrame>
          <p:nvGraphicFramePr>
            <p:cNvPr id="11282" name="对象 23"/>
            <p:cNvGraphicFramePr>
              <a:graphicFrameLocks noChangeAspect="1"/>
            </p:cNvGraphicFramePr>
            <p:nvPr/>
          </p:nvGraphicFramePr>
          <p:xfrm>
            <a:off x="6997513" y="5088014"/>
            <a:ext cx="344699" cy="393150"/>
          </p:xfrm>
          <a:graphic>
            <a:graphicData uri="http://schemas.openxmlformats.org/presentationml/2006/ole">
              <mc:AlternateContent xmlns:mc="http://schemas.openxmlformats.org/markup-compatibility/2006">
                <mc:Choice xmlns:v="urn:schemas-microsoft-com:vml" Requires="v">
                  <p:oleObj spid="_x0000_s11288" name="Equation" r:id="rId11" imgW="190500" imgH="228600" progId="Equation.DSMT4">
                    <p:embed/>
                  </p:oleObj>
                </mc:Choice>
                <mc:Fallback>
                  <p:oleObj name="Equation" r:id="rId11" imgW="190500" imgH="228600" progId="Equation.DSMT4">
                    <p:embed/>
                    <p:pic>
                      <p:nvPicPr>
                        <p:cNvPr id="0" name="对象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7513" y="5088014"/>
                          <a:ext cx="344699" cy="39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83" name="对象 25"/>
            <p:cNvGraphicFramePr>
              <a:graphicFrameLocks noChangeAspect="1"/>
            </p:cNvGraphicFramePr>
            <p:nvPr/>
          </p:nvGraphicFramePr>
          <p:xfrm>
            <a:off x="8172400" y="4545058"/>
            <a:ext cx="300082" cy="338875"/>
          </p:xfrm>
          <a:graphic>
            <a:graphicData uri="http://schemas.openxmlformats.org/presentationml/2006/ole">
              <mc:AlternateContent xmlns:mc="http://schemas.openxmlformats.org/markup-compatibility/2006">
                <mc:Choice xmlns:v="urn:schemas-microsoft-com:vml" Requires="v">
                  <p:oleObj spid="_x0000_s11289" name="Equation" r:id="rId13" imgW="177569" imgH="202936" progId="Equation.DSMT4">
                    <p:embed/>
                  </p:oleObj>
                </mc:Choice>
                <mc:Fallback>
                  <p:oleObj name="Equation" r:id="rId13" imgW="177569" imgH="202936" progId="Equation.DSMT4">
                    <p:embed/>
                    <p:pic>
                      <p:nvPicPr>
                        <p:cNvPr id="0" name="对象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72400" y="4545058"/>
                          <a:ext cx="300082" cy="3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弧形 26"/>
            <p:cNvSpPr/>
            <p:nvPr/>
          </p:nvSpPr>
          <p:spPr>
            <a:xfrm rot="11719086">
              <a:off x="7870814" y="4617605"/>
              <a:ext cx="431804" cy="360112"/>
            </a:xfrm>
            <a:prstGeom prst="arc">
              <a:avLst/>
            </a:prstGeom>
            <a:ln>
              <a:headEnd type="triangle"/>
              <a:tailEnd type="none"/>
            </a:ln>
          </p:spPr>
          <p:style>
            <a:lnRef idx="2">
              <a:schemeClr val="dk1"/>
            </a:lnRef>
            <a:fillRef idx="0">
              <a:schemeClr val="dk1"/>
            </a:fillRef>
            <a:effectRef idx="1">
              <a:schemeClr val="dk1"/>
            </a:effectRef>
            <a:fontRef idx="minor">
              <a:schemeClr val="tx1"/>
            </a:fontRef>
          </p:style>
          <p:txBody>
            <a:bodyPr anchor="ctr"/>
            <a:lstStyle/>
            <a:p>
              <a:pPr algn="ctr" eaLnBrk="1" hangingPunct="1">
                <a:defRPr/>
              </a:pP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250825" y="115888"/>
            <a:ext cx="8153400" cy="642937"/>
          </a:xfrm>
        </p:spPr>
        <p:txBody>
          <a:bodyPr/>
          <a:lstStyle/>
          <a:p>
            <a:pPr eaLnBrk="1" hangingPunct="1"/>
            <a:r>
              <a:rPr lang="en-US" altLang="zh-CN" sz="3200" b="1" smtClean="0"/>
              <a:t>Equations</a:t>
            </a:r>
            <a:r>
              <a:rPr lang="en-US" altLang="zh-CN" sz="3200" smtClean="0"/>
              <a:t> </a:t>
            </a:r>
            <a:r>
              <a:rPr lang="en-US" altLang="zh-CN" sz="3200" b="1" smtClean="0"/>
              <a:t>of</a:t>
            </a:r>
            <a:r>
              <a:rPr lang="en-US" altLang="zh-CN" sz="3200" smtClean="0"/>
              <a:t> </a:t>
            </a:r>
            <a:r>
              <a:rPr lang="en-US" altLang="zh-CN" sz="3200" b="1" smtClean="0"/>
              <a:t>motion</a:t>
            </a:r>
            <a:endParaRPr lang="en-US" altLang="zh-CN" sz="3200" b="1" smtClean="0">
              <a:ea typeface="宋体" pitchFamily="2" charset="-122"/>
            </a:endParaRPr>
          </a:p>
        </p:txBody>
      </p:sp>
      <p:sp>
        <p:nvSpPr>
          <p:cNvPr id="9" name="TextBox 6"/>
          <p:cNvSpPr txBox="1">
            <a:spLocks noChangeArrowheads="1"/>
          </p:cNvSpPr>
          <p:nvPr/>
        </p:nvSpPr>
        <p:spPr bwMode="auto">
          <a:xfrm>
            <a:off x="265113" y="1181100"/>
            <a:ext cx="1868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000">
                <a:solidFill>
                  <a:srgbClr val="17375E"/>
                </a:solidFill>
              </a:rPr>
              <a:t>Dirac Equation</a:t>
            </a:r>
            <a:endParaRPr lang="zh-CN" altLang="en-US" sz="2000">
              <a:solidFill>
                <a:srgbClr val="17375E"/>
              </a:solidFill>
            </a:endParaRPr>
          </a:p>
        </p:txBody>
      </p:sp>
      <p:sp>
        <p:nvSpPr>
          <p:cNvPr id="10" name="TextBox 8"/>
          <p:cNvSpPr txBox="1">
            <a:spLocks noChangeArrowheads="1"/>
          </p:cNvSpPr>
          <p:nvPr/>
        </p:nvSpPr>
        <p:spPr bwMode="auto">
          <a:xfrm>
            <a:off x="285750" y="3213100"/>
            <a:ext cx="1182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2000">
                <a:solidFill>
                  <a:srgbClr val="17375E"/>
                </a:solidFill>
              </a:rPr>
              <a:t>Potential</a:t>
            </a:r>
            <a:endParaRPr lang="zh-CN" altLang="en-US" sz="2000">
              <a:solidFill>
                <a:srgbClr val="17375E"/>
              </a:solidFill>
            </a:endParaRPr>
          </a:p>
        </p:txBody>
      </p:sp>
      <p:sp>
        <p:nvSpPr>
          <p:cNvPr id="12293" name="矩形 9"/>
          <p:cNvSpPr>
            <a:spLocks noChangeArrowheads="1"/>
          </p:cNvSpPr>
          <p:nvPr/>
        </p:nvSpPr>
        <p:spPr bwMode="auto">
          <a:xfrm>
            <a:off x="323850" y="5876925"/>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a:solidFill>
                  <a:srgbClr val="FF0000"/>
                </a:solidFill>
              </a:rPr>
              <a:t>Spatial components of vector field are involved due to the time-reversal invariance broken</a:t>
            </a:r>
            <a:endParaRPr lang="zh-CN" altLang="en-US" sz="1600">
              <a:solidFill>
                <a:srgbClr val="FF0000"/>
              </a:solidFill>
            </a:endParaRPr>
          </a:p>
        </p:txBody>
      </p:sp>
      <p:graphicFrame>
        <p:nvGraphicFramePr>
          <p:cNvPr id="12294" name="对象 1"/>
          <p:cNvGraphicFramePr>
            <a:graphicFrameLocks noChangeAspect="1"/>
          </p:cNvGraphicFramePr>
          <p:nvPr/>
        </p:nvGraphicFramePr>
        <p:xfrm>
          <a:off x="738188" y="1974850"/>
          <a:ext cx="7434262" cy="733425"/>
        </p:xfrm>
        <a:graphic>
          <a:graphicData uri="http://schemas.openxmlformats.org/presentationml/2006/ole">
            <mc:AlternateContent xmlns:mc="http://schemas.openxmlformats.org/markup-compatibility/2006">
              <mc:Choice xmlns:v="urn:schemas-microsoft-com:vml" Requires="v">
                <p:oleObj spid="_x0000_s12296" name="Equation" r:id="rId4" imgW="4462200" imgH="279360" progId="Equation.DSMT4">
                  <p:embed/>
                </p:oleObj>
              </mc:Choice>
              <mc:Fallback>
                <p:oleObj name="Equation" r:id="rId4" imgW="4462200" imgH="279360" progId="Equation.DSMT4">
                  <p:embed/>
                  <p:pic>
                    <p:nvPicPr>
                      <p:cNvPr id="0" name="对象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88" y="1974850"/>
                        <a:ext cx="74342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5" name="对象 2"/>
          <p:cNvGraphicFramePr>
            <a:graphicFrameLocks noChangeAspect="1"/>
          </p:cNvGraphicFramePr>
          <p:nvPr/>
        </p:nvGraphicFramePr>
        <p:xfrm>
          <a:off x="349250" y="4102100"/>
          <a:ext cx="8615363" cy="1127125"/>
        </p:xfrm>
        <a:graphic>
          <a:graphicData uri="http://schemas.openxmlformats.org/presentationml/2006/ole">
            <mc:AlternateContent xmlns:mc="http://schemas.openxmlformats.org/markup-compatibility/2006">
              <mc:Choice xmlns:v="urn:schemas-microsoft-com:vml" Requires="v">
                <p:oleObj spid="_x0000_s12297" name="Equation" r:id="rId6" imgW="6877440" imgH="736200" progId="Equation.DSMT4">
                  <p:embed/>
                </p:oleObj>
              </mc:Choice>
              <mc:Fallback>
                <p:oleObj name="Equation" r:id="rId6" imgW="6877440" imgH="736200" progId="Equation.DSMT4">
                  <p:embed/>
                  <p:pic>
                    <p:nvPicPr>
                      <p:cNvPr id="0" name="对象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 y="4102100"/>
                        <a:ext cx="861536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pku-template-saikexi@bdw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经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pku-template-saikexi@bdwm</Template>
  <TotalTime>9498</TotalTime>
  <Words>1444</Words>
  <Application>Microsoft Office PowerPoint</Application>
  <PresentationFormat>Presentazione su schermo (4:3)</PresentationFormat>
  <Paragraphs>147</Paragraphs>
  <Slides>18</Slides>
  <Notes>18</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18</vt:i4>
      </vt:variant>
    </vt:vector>
  </HeadingPairs>
  <TitlesOfParts>
    <vt:vector size="27" baseType="lpstr">
      <vt:lpstr>Arial</vt:lpstr>
      <vt:lpstr>宋体</vt:lpstr>
      <vt:lpstr>黑体</vt:lpstr>
      <vt:lpstr>Times New Roman</vt:lpstr>
      <vt:lpstr>Calibri</vt:lpstr>
      <vt:lpstr>Symbol</vt:lpstr>
      <vt:lpstr>Wingdings</vt:lpstr>
      <vt:lpstr>pku-template-saikexi@bdwm</vt:lpstr>
      <vt:lpstr>Equation</vt:lpstr>
      <vt:lpstr>Magnetic and Antimagnetic Rotation in Covariant Density Functional Theory</vt:lpstr>
      <vt:lpstr>Magnetic Rotation (MR)</vt:lpstr>
      <vt:lpstr>Antimagnetic Rotation (AMR)</vt:lpstr>
      <vt:lpstr>Experiment: MR</vt:lpstr>
      <vt:lpstr>Experiment: AMR</vt:lpstr>
      <vt:lpstr>Theory</vt:lpstr>
      <vt:lpstr>DFT: Cranking version</vt:lpstr>
      <vt:lpstr>Tilted axis cranking CDFT</vt:lpstr>
      <vt:lpstr>Equations of motion</vt:lpstr>
      <vt:lpstr>Observables</vt:lpstr>
      <vt:lpstr>MR: 60Ni</vt:lpstr>
      <vt:lpstr>MR: 60Ni</vt:lpstr>
      <vt:lpstr>MR: 60Ni</vt:lpstr>
      <vt:lpstr>AMR: 105Cd</vt:lpstr>
      <vt:lpstr>AMR: 105Cd</vt:lpstr>
      <vt:lpstr>AMR: two “shears-like” mechanism </vt:lpstr>
      <vt:lpstr>AMR: single particle angular momentum</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ZhaoPW</dc:creator>
  <cp:lastModifiedBy>tecno</cp:lastModifiedBy>
  <cp:revision>232</cp:revision>
  <dcterms:created xsi:type="dcterms:W3CDTF">2012-10-04T06:21:12Z</dcterms:created>
  <dcterms:modified xsi:type="dcterms:W3CDTF">2013-06-04T08:50:07Z</dcterms:modified>
</cp:coreProperties>
</file>