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57" r:id="rId4"/>
    <p:sldId id="272" r:id="rId5"/>
    <p:sldId id="280" r:id="rId6"/>
    <p:sldId id="259" r:id="rId7"/>
    <p:sldId id="283" r:id="rId8"/>
    <p:sldId id="271" r:id="rId9"/>
    <p:sldId id="270" r:id="rId10"/>
    <p:sldId id="269" r:id="rId11"/>
    <p:sldId id="274" r:id="rId12"/>
    <p:sldId id="273" r:id="rId13"/>
    <p:sldId id="265" r:id="rId14"/>
    <p:sldId id="263" r:id="rId15"/>
    <p:sldId id="268" r:id="rId16"/>
    <p:sldId id="262" r:id="rId17"/>
    <p:sldId id="261" r:id="rId18"/>
    <p:sldId id="260" r:id="rId19"/>
    <p:sldId id="284" r:id="rId20"/>
    <p:sldId id="285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3333FF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ohn\Documents\Data%20Files\(3He,n)\WPA%20fits\150Sm%20WPA%20ToF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ocuments\Data%20Files\(3He,n)\WPA%20fits\150Sm%20WPA%20ToF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ocuments\Data%20Files\(3He,n)\WPA%20fits\150Sm%20WPA%20ToF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ocuments\Data%20Files\(3He,n)\WPA%20fits\150Sm%20WPA%20ToF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58573928258967"/>
          <c:y val="2.5636482939632547E-2"/>
          <c:w val="0.84330314960629926"/>
          <c:h val="0.8376192038495188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150Sm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Sheet1!$B$2:$B$22</c:f>
              <c:numCache>
                <c:formatCode>General</c:formatCode>
                <c:ptCount val="21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11</c:v>
                </c:pt>
                <c:pt idx="4">
                  <c:v>7</c:v>
                </c:pt>
                <c:pt idx="5">
                  <c:v>13</c:v>
                </c:pt>
                <c:pt idx="6">
                  <c:v>18</c:v>
                </c:pt>
                <c:pt idx="7">
                  <c:v>11</c:v>
                </c:pt>
                <c:pt idx="8">
                  <c:v>15</c:v>
                </c:pt>
                <c:pt idx="9">
                  <c:v>26</c:v>
                </c:pt>
                <c:pt idx="10">
                  <c:v>28</c:v>
                </c:pt>
                <c:pt idx="11">
                  <c:v>60</c:v>
                </c:pt>
                <c:pt idx="12">
                  <c:v>56</c:v>
                </c:pt>
                <c:pt idx="13">
                  <c:v>90</c:v>
                </c:pt>
                <c:pt idx="14">
                  <c:v>111</c:v>
                </c:pt>
                <c:pt idx="15">
                  <c:v>125</c:v>
                </c:pt>
                <c:pt idx="16">
                  <c:v>92</c:v>
                </c:pt>
                <c:pt idx="17">
                  <c:v>64</c:v>
                </c:pt>
                <c:pt idx="18">
                  <c:v>28</c:v>
                </c:pt>
                <c:pt idx="19">
                  <c:v>8</c:v>
                </c:pt>
                <c:pt idx="20">
                  <c:v>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152Sm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</c:spPr>
          </c:marker>
          <c:val>
            <c:numRef>
              <c:f>Sheet1!$D$2:$D$22</c:f>
              <c:numCache>
                <c:formatCode>General</c:formatCode>
                <c:ptCount val="21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15</c:v>
                </c:pt>
                <c:pt idx="7">
                  <c:v>21</c:v>
                </c:pt>
                <c:pt idx="8">
                  <c:v>33</c:v>
                </c:pt>
                <c:pt idx="9">
                  <c:v>42</c:v>
                </c:pt>
                <c:pt idx="10">
                  <c:v>52</c:v>
                </c:pt>
                <c:pt idx="11">
                  <c:v>64</c:v>
                </c:pt>
                <c:pt idx="12">
                  <c:v>77</c:v>
                </c:pt>
                <c:pt idx="13">
                  <c:v>94</c:v>
                </c:pt>
                <c:pt idx="14">
                  <c:v>118</c:v>
                </c:pt>
                <c:pt idx="15">
                  <c:v>125</c:v>
                </c:pt>
                <c:pt idx="16">
                  <c:v>103</c:v>
                </c:pt>
                <c:pt idx="17">
                  <c:v>82</c:v>
                </c:pt>
                <c:pt idx="18">
                  <c:v>46</c:v>
                </c:pt>
                <c:pt idx="19">
                  <c:v>13</c:v>
                </c:pt>
                <c:pt idx="20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39776"/>
        <c:axId val="85762432"/>
      </c:lineChart>
      <c:catAx>
        <c:axId val="8573977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8576243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8576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739776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16581889763779528"/>
          <c:y val="0.11998651210265383"/>
          <c:w val="0.23418110236220471"/>
          <c:h val="0.283175123942840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T-o-F data 152Sm</c:v>
          </c:tx>
          <c:marker>
            <c:symbol val="square"/>
            <c:size val="5"/>
            <c:spPr>
              <a:solidFill>
                <a:srgbClr val="00B0F0"/>
              </a:solidFill>
            </c:spPr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10</c:v>
                </c:pt>
                <c:pt idx="7">
                  <c:v>14</c:v>
                </c:pt>
                <c:pt idx="8">
                  <c:v>22</c:v>
                </c:pt>
                <c:pt idx="9">
                  <c:v>28</c:v>
                </c:pt>
                <c:pt idx="10">
                  <c:v>35</c:v>
                </c:pt>
                <c:pt idx="11">
                  <c:v>43</c:v>
                </c:pt>
                <c:pt idx="12">
                  <c:v>52</c:v>
                </c:pt>
                <c:pt idx="13">
                  <c:v>63</c:v>
                </c:pt>
                <c:pt idx="14">
                  <c:v>79</c:v>
                </c:pt>
                <c:pt idx="15">
                  <c:v>84</c:v>
                </c:pt>
                <c:pt idx="16">
                  <c:v>69</c:v>
                </c:pt>
                <c:pt idx="17">
                  <c:v>55</c:v>
                </c:pt>
                <c:pt idx="18">
                  <c:v>31</c:v>
                </c:pt>
                <c:pt idx="19">
                  <c:v>9</c:v>
                </c:pt>
                <c:pt idx="20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v>Total Fit; Four peaks</c:v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plus"/>
            <c:size val="5"/>
            <c:spPr>
              <a:solidFill>
                <a:srgbClr val="00B0F0"/>
              </a:solidFill>
            </c:spPr>
          </c:marker>
          <c:val>
            <c:numRef>
              <c:f>Sheet1!$K$2:$K$22</c:f>
              <c:numCache>
                <c:formatCode>General</c:formatCode>
                <c:ptCount val="2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7</c:v>
                </c:pt>
                <c:pt idx="6">
                  <c:v>11</c:v>
                </c:pt>
                <c:pt idx="7">
                  <c:v>16</c:v>
                </c:pt>
                <c:pt idx="8">
                  <c:v>21</c:v>
                </c:pt>
                <c:pt idx="9">
                  <c:v>25</c:v>
                </c:pt>
                <c:pt idx="10">
                  <c:v>32</c:v>
                </c:pt>
                <c:pt idx="11">
                  <c:v>43</c:v>
                </c:pt>
                <c:pt idx="12">
                  <c:v>55</c:v>
                </c:pt>
                <c:pt idx="13">
                  <c:v>68</c:v>
                </c:pt>
                <c:pt idx="14">
                  <c:v>82</c:v>
                </c:pt>
                <c:pt idx="15">
                  <c:v>85</c:v>
                </c:pt>
                <c:pt idx="16">
                  <c:v>73</c:v>
                </c:pt>
                <c:pt idx="17">
                  <c:v>49</c:v>
                </c:pt>
                <c:pt idx="18">
                  <c:v>26</c:v>
                </c:pt>
                <c:pt idx="19">
                  <c:v>12</c:v>
                </c:pt>
                <c:pt idx="20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v>gnd state peak</c:v>
          </c:tx>
          <c:spPr>
            <a:ln>
              <a:solidFill>
                <a:srgbClr val="92D050"/>
              </a:solidFill>
              <a:prstDash val="sysDash"/>
            </a:ln>
          </c:spPr>
          <c:marker>
            <c:symbol val="star"/>
            <c:size val="5"/>
            <c:spPr>
              <a:solidFill>
                <a:srgbClr val="92D050"/>
              </a:solidFill>
              <a:ln>
                <a:prstDash val="sysDash"/>
              </a:ln>
            </c:spPr>
          </c:marker>
          <c:val>
            <c:numRef>
              <c:f>Sheet1!$L$2:$L$22</c:f>
              <c:numCache>
                <c:formatCode>General</c:formatCode>
                <c:ptCount val="21"/>
                <c:pt idx="10">
                  <c:v>5</c:v>
                </c:pt>
                <c:pt idx="11">
                  <c:v>5</c:v>
                </c:pt>
                <c:pt idx="12">
                  <c:v>9</c:v>
                </c:pt>
                <c:pt idx="13">
                  <c:v>17</c:v>
                </c:pt>
                <c:pt idx="14">
                  <c:v>31</c:v>
                </c:pt>
                <c:pt idx="15">
                  <c:v>45</c:v>
                </c:pt>
                <c:pt idx="16">
                  <c:v>48</c:v>
                </c:pt>
                <c:pt idx="17">
                  <c:v>37</c:v>
                </c:pt>
                <c:pt idx="18">
                  <c:v>21</c:v>
                </c:pt>
                <c:pt idx="19">
                  <c:v>12</c:v>
                </c:pt>
                <c:pt idx="20">
                  <c:v>7</c:v>
                </c:pt>
              </c:numCache>
            </c:numRef>
          </c:val>
          <c:smooth val="1"/>
        </c:ser>
        <c:ser>
          <c:idx val="3"/>
          <c:order val="3"/>
          <c:tx>
            <c:v>2+ peak</c:v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c:spPr>
          <c:marker>
            <c:symbol val="star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</c:spPr>
          </c:marker>
          <c:val>
            <c:numRef>
              <c:f>Sheet1!$M$2:$M$22</c:f>
              <c:numCache>
                <c:formatCode>General</c:formatCode>
                <c:ptCount val="21"/>
                <c:pt idx="9">
                  <c:v>5</c:v>
                </c:pt>
                <c:pt idx="10">
                  <c:v>7</c:v>
                </c:pt>
                <c:pt idx="11">
                  <c:v>11</c:v>
                </c:pt>
                <c:pt idx="12">
                  <c:v>14</c:v>
                </c:pt>
                <c:pt idx="13">
                  <c:v>34</c:v>
                </c:pt>
                <c:pt idx="14">
                  <c:v>44</c:v>
                </c:pt>
                <c:pt idx="15">
                  <c:v>42</c:v>
                </c:pt>
                <c:pt idx="16">
                  <c:v>30</c:v>
                </c:pt>
                <c:pt idx="17">
                  <c:v>16</c:v>
                </c:pt>
                <c:pt idx="18">
                  <c:v>7</c:v>
                </c:pt>
                <c:pt idx="19">
                  <c:v>5</c:v>
                </c:pt>
                <c:pt idx="20">
                  <c:v>5</c:v>
                </c:pt>
              </c:numCache>
            </c:numRef>
          </c:val>
          <c:smooth val="0"/>
        </c:ser>
        <c:ser>
          <c:idx val="4"/>
          <c:order val="4"/>
          <c:tx>
            <c:v>4+ peak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c:spPr>
          <c:marker>
            <c:symbol val="star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</c:spPr>
          </c:marker>
          <c:val>
            <c:numRef>
              <c:f>Sheet1!$N$2:$N$22</c:f>
              <c:numCache>
                <c:formatCode>General</c:formatCode>
                <c:ptCount val="21"/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12</c:v>
                </c:pt>
                <c:pt idx="10">
                  <c:v>23</c:v>
                </c:pt>
                <c:pt idx="11">
                  <c:v>32</c:v>
                </c:pt>
                <c:pt idx="12">
                  <c:v>34</c:v>
                </c:pt>
                <c:pt idx="13">
                  <c:v>26</c:v>
                </c:pt>
                <c:pt idx="14">
                  <c:v>16</c:v>
                </c:pt>
                <c:pt idx="15">
                  <c:v>9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  <c:smooth val="0"/>
        </c:ser>
        <c:ser>
          <c:idx val="5"/>
          <c:order val="5"/>
          <c:tx>
            <c:v>6+ &amp; 02+ peaks</c:v>
          </c:tx>
          <c:spPr>
            <a:ln>
              <a:solidFill>
                <a:srgbClr val="FA74A7"/>
              </a:solidFill>
              <a:prstDash val="sysDash"/>
            </a:ln>
          </c:spPr>
          <c:marker>
            <c:symbol val="star"/>
            <c:size val="5"/>
            <c:spPr>
              <a:solidFill>
                <a:srgbClr val="FA74A7"/>
              </a:solidFill>
            </c:spPr>
          </c:marker>
          <c:val>
            <c:numRef>
              <c:f>Sheet1!$O$2:$O$22</c:f>
              <c:numCache>
                <c:formatCode>General</c:formatCode>
                <c:ptCount val="21"/>
                <c:pt idx="4">
                  <c:v>5</c:v>
                </c:pt>
                <c:pt idx="5">
                  <c:v>7</c:v>
                </c:pt>
                <c:pt idx="6">
                  <c:v>11</c:v>
                </c:pt>
                <c:pt idx="7">
                  <c:v>15</c:v>
                </c:pt>
                <c:pt idx="8">
                  <c:v>18</c:v>
                </c:pt>
                <c:pt idx="9">
                  <c:v>17</c:v>
                </c:pt>
                <c:pt idx="10">
                  <c:v>12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50784"/>
        <c:axId val="91753088"/>
      </c:lineChart>
      <c:catAx>
        <c:axId val="9175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+mn-lt"/>
                  </a:defRPr>
                </a:pPr>
                <a:r>
                  <a:rPr lang="en-US" sz="1600">
                    <a:latin typeface="+mn-lt"/>
                    <a:cs typeface="Times New Roman" pitchFamily="18" charset="0"/>
                  </a:rPr>
                  <a:t>Channel number</a:t>
                </a:r>
              </a:p>
            </c:rich>
          </c:tx>
          <c:overlay val="0"/>
        </c:title>
        <c:majorTickMark val="out"/>
        <c:minorTickMark val="none"/>
        <c:tickLblPos val="nextTo"/>
        <c:crossAx val="91753088"/>
        <c:crosses val="autoZero"/>
        <c:auto val="0"/>
        <c:lblAlgn val="ctr"/>
        <c:lblOffset val="100"/>
        <c:tickLblSkip val="2"/>
        <c:tickMarkSkip val="2"/>
        <c:noMultiLvlLbl val="0"/>
      </c:catAx>
      <c:valAx>
        <c:axId val="91753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+mn-lt"/>
                  </a:defRPr>
                </a:pPr>
                <a:r>
                  <a:rPr lang="en-GB" sz="1600" b="1">
                    <a:latin typeface="+mn-lt"/>
                    <a:cs typeface="Times New Roman" pitchFamily="18" charset="0"/>
                  </a:rPr>
                  <a:t>Counts</a:t>
                </a:r>
              </a:p>
            </c:rich>
          </c:tx>
          <c:layout>
            <c:manualLayout>
              <c:xMode val="edge"/>
              <c:yMode val="edge"/>
              <c:x val="2.7883391139308975E-2"/>
              <c:y val="0.332040969430483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it-IT"/>
          </a:p>
        </c:txPr>
        <c:crossAx val="91750784"/>
        <c:crosses val="autoZero"/>
        <c:crossBetween val="midCat"/>
      </c:valAx>
      <c:spPr>
        <a:solidFill>
          <a:schemeClr val="tx1"/>
        </a:solidFill>
      </c:spPr>
    </c:plotArea>
    <c:legend>
      <c:legendPos val="r"/>
      <c:layout>
        <c:manualLayout>
          <c:xMode val="edge"/>
          <c:yMode val="edge"/>
          <c:x val="0.1003732636110112"/>
          <c:y val="2.5153557358287053E-2"/>
          <c:w val="0.63022022976731396"/>
          <c:h val="0.67544686633299633"/>
        </c:manualLayout>
      </c:layout>
      <c:overlay val="1"/>
      <c:txPr>
        <a:bodyPr/>
        <a:lstStyle/>
        <a:p>
          <a:pPr>
            <a:defRPr sz="1400" b="1" i="1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WPA </a:t>
            </a:r>
            <a:r>
              <a:rPr lang="en-US" dirty="0" err="1"/>
              <a:t>etal</a:t>
            </a:r>
            <a:r>
              <a:rPr lang="en-US" dirty="0"/>
              <a:t>. T-o-F data</a:t>
            </a:r>
          </a:p>
          <a:p>
            <a:pPr>
              <a:defRPr/>
            </a:pPr>
            <a:r>
              <a:rPr lang="en-US" dirty="0"/>
              <a:t> NP A321(1979)45</a:t>
            </a:r>
          </a:p>
          <a:p>
            <a:pPr>
              <a:defRPr/>
            </a:pPr>
            <a:r>
              <a:rPr lang="en-US" dirty="0" err="1"/>
              <a:t>Nd</a:t>
            </a:r>
            <a:r>
              <a:rPr lang="en-US" dirty="0"/>
              <a:t>(3He,n)</a:t>
            </a:r>
            <a:r>
              <a:rPr lang="en-US" dirty="0" err="1"/>
              <a:t>Sm</a:t>
            </a:r>
            <a:endParaRPr lang="en-US" dirty="0"/>
          </a:p>
        </c:rich>
      </c:tx>
      <c:layout>
        <c:manualLayout>
          <c:xMode val="edge"/>
          <c:yMode val="edge"/>
          <c:x val="0.14078027088231421"/>
          <c:y val="0.10034613207424711"/>
        </c:manualLayout>
      </c:layout>
      <c:overlay val="1"/>
      <c:spPr>
        <a:ln w="19050">
          <a:solidFill>
            <a:srgbClr val="7030A0"/>
          </a:solidFill>
          <a:prstDash val="solid"/>
        </a:ln>
      </c:spPr>
    </c:title>
    <c:autoTitleDeleted val="0"/>
    <c:plotArea>
      <c:layout>
        <c:manualLayout>
          <c:layoutTarget val="inner"/>
          <c:xMode val="edge"/>
          <c:yMode val="edge"/>
          <c:x val="0.12336351706036745"/>
          <c:y val="2.5636482939632547E-2"/>
          <c:w val="0.84330314960629926"/>
          <c:h val="0.83761920384951882"/>
        </c:manualLayout>
      </c:layout>
      <c:lineChart>
        <c:grouping val="standard"/>
        <c:varyColors val="0"/>
        <c:ser>
          <c:idx val="3"/>
          <c:order val="0"/>
          <c:tx>
            <c:v>152Sm normalised to 150Sm</c:v>
          </c:tx>
          <c:spPr>
            <a:ln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</c:spPr>
          </c:marker>
          <c:val>
            <c:numRef>
              <c:f>Sheet1!$D$2:$D$22</c:f>
              <c:numCache>
                <c:formatCode>General</c:formatCode>
                <c:ptCount val="21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15</c:v>
                </c:pt>
                <c:pt idx="7">
                  <c:v>21</c:v>
                </c:pt>
                <c:pt idx="8">
                  <c:v>33</c:v>
                </c:pt>
                <c:pt idx="9">
                  <c:v>42</c:v>
                </c:pt>
                <c:pt idx="10">
                  <c:v>52</c:v>
                </c:pt>
                <c:pt idx="11">
                  <c:v>64</c:v>
                </c:pt>
                <c:pt idx="12">
                  <c:v>77</c:v>
                </c:pt>
                <c:pt idx="13">
                  <c:v>94</c:v>
                </c:pt>
                <c:pt idx="14">
                  <c:v>118</c:v>
                </c:pt>
                <c:pt idx="15">
                  <c:v>125</c:v>
                </c:pt>
                <c:pt idx="16">
                  <c:v>103</c:v>
                </c:pt>
                <c:pt idx="17">
                  <c:v>82</c:v>
                </c:pt>
                <c:pt idx="18">
                  <c:v>46</c:v>
                </c:pt>
                <c:pt idx="19">
                  <c:v>13</c:v>
                </c:pt>
                <c:pt idx="20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150Sm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Sheet1!$B$2:$B$22</c:f>
              <c:numCache>
                <c:formatCode>General</c:formatCode>
                <c:ptCount val="21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11</c:v>
                </c:pt>
                <c:pt idx="4">
                  <c:v>7</c:v>
                </c:pt>
                <c:pt idx="5">
                  <c:v>13</c:v>
                </c:pt>
                <c:pt idx="6">
                  <c:v>18</c:v>
                </c:pt>
                <c:pt idx="7">
                  <c:v>11</c:v>
                </c:pt>
                <c:pt idx="8">
                  <c:v>15</c:v>
                </c:pt>
                <c:pt idx="9">
                  <c:v>26</c:v>
                </c:pt>
                <c:pt idx="10">
                  <c:v>28</c:v>
                </c:pt>
                <c:pt idx="11">
                  <c:v>60</c:v>
                </c:pt>
                <c:pt idx="12">
                  <c:v>56</c:v>
                </c:pt>
                <c:pt idx="13">
                  <c:v>90</c:v>
                </c:pt>
                <c:pt idx="14">
                  <c:v>111</c:v>
                </c:pt>
                <c:pt idx="15">
                  <c:v>125</c:v>
                </c:pt>
                <c:pt idx="16">
                  <c:v>92</c:v>
                </c:pt>
                <c:pt idx="17">
                  <c:v>64</c:v>
                </c:pt>
                <c:pt idx="18">
                  <c:v>28</c:v>
                </c:pt>
                <c:pt idx="19">
                  <c:v>8</c:v>
                </c:pt>
                <c:pt idx="2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64224"/>
        <c:axId val="91766144"/>
      </c:lineChart>
      <c:catAx>
        <c:axId val="9176422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91766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1764224"/>
        <c:crossesAt val="1"/>
        <c:crossBetween val="midCat"/>
      </c:valAx>
    </c:plotArea>
    <c:legend>
      <c:legendPos val="l"/>
      <c:layout>
        <c:manualLayout>
          <c:xMode val="edge"/>
          <c:yMode val="edge"/>
          <c:x val="0.12429745025801997"/>
          <c:y val="0.30573429044053535"/>
          <c:w val="0.47600971125212943"/>
          <c:h val="0.4673748086058378"/>
        </c:manualLayout>
      </c:layout>
      <c:overlay val="1"/>
      <c:txPr>
        <a:bodyPr/>
        <a:lstStyle/>
        <a:p>
          <a:pPr>
            <a:defRPr sz="1600"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T-o-F data 150Sm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Sheet1!$B$2:$B$22</c:f>
              <c:numCache>
                <c:formatCode>General</c:formatCode>
                <c:ptCount val="21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11</c:v>
                </c:pt>
                <c:pt idx="4">
                  <c:v>7</c:v>
                </c:pt>
                <c:pt idx="5">
                  <c:v>13</c:v>
                </c:pt>
                <c:pt idx="6">
                  <c:v>18</c:v>
                </c:pt>
                <c:pt idx="7">
                  <c:v>11</c:v>
                </c:pt>
                <c:pt idx="8">
                  <c:v>15</c:v>
                </c:pt>
                <c:pt idx="9">
                  <c:v>26</c:v>
                </c:pt>
                <c:pt idx="10">
                  <c:v>28</c:v>
                </c:pt>
                <c:pt idx="11">
                  <c:v>60</c:v>
                </c:pt>
                <c:pt idx="12">
                  <c:v>56</c:v>
                </c:pt>
                <c:pt idx="13">
                  <c:v>90</c:v>
                </c:pt>
                <c:pt idx="14">
                  <c:v>111</c:v>
                </c:pt>
                <c:pt idx="15">
                  <c:v>125</c:v>
                </c:pt>
                <c:pt idx="16">
                  <c:v>92</c:v>
                </c:pt>
                <c:pt idx="17">
                  <c:v>64</c:v>
                </c:pt>
                <c:pt idx="18">
                  <c:v>28</c:v>
                </c:pt>
                <c:pt idx="19">
                  <c:v>8</c:v>
                </c:pt>
                <c:pt idx="2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v>Total Fit; Three peaks</c:v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plus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</c:spPr>
          </c:marker>
          <c:val>
            <c:numRef>
              <c:f>Sheet1!$F$2:$F$22</c:f>
              <c:numCache>
                <c:formatCode>General</c:formatCode>
                <c:ptCount val="2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13</c:v>
                </c:pt>
                <c:pt idx="7">
                  <c:v>16</c:v>
                </c:pt>
                <c:pt idx="8">
                  <c:v>17</c:v>
                </c:pt>
                <c:pt idx="9">
                  <c:v>24</c:v>
                </c:pt>
                <c:pt idx="10">
                  <c:v>36</c:v>
                </c:pt>
                <c:pt idx="11">
                  <c:v>46</c:v>
                </c:pt>
                <c:pt idx="12">
                  <c:v>65</c:v>
                </c:pt>
                <c:pt idx="13">
                  <c:v>83</c:v>
                </c:pt>
                <c:pt idx="14">
                  <c:v>103</c:v>
                </c:pt>
                <c:pt idx="15">
                  <c:v>115</c:v>
                </c:pt>
                <c:pt idx="16">
                  <c:v>100</c:v>
                </c:pt>
                <c:pt idx="17">
                  <c:v>64</c:v>
                </c:pt>
                <c:pt idx="18">
                  <c:v>32</c:v>
                </c:pt>
                <c:pt idx="19">
                  <c:v>13</c:v>
                </c:pt>
                <c:pt idx="20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v>gnd state peak</c:v>
          </c:tx>
          <c:spPr>
            <a:ln>
              <a:solidFill>
                <a:srgbClr val="92D050"/>
              </a:solidFill>
              <a:prstDash val="sysDash"/>
            </a:ln>
          </c:spPr>
          <c:marker>
            <c:symbol val="star"/>
            <c:size val="5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marker>
          <c:val>
            <c:numRef>
              <c:f>Sheet1!$G$2:$G$22</c:f>
              <c:numCache>
                <c:formatCode>General</c:formatCode>
                <c:ptCount val="2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  <c:pt idx="10">
                  <c:v>8</c:v>
                </c:pt>
                <c:pt idx="11">
                  <c:v>13</c:v>
                </c:pt>
                <c:pt idx="12">
                  <c:v>27</c:v>
                </c:pt>
                <c:pt idx="13">
                  <c:v>54</c:v>
                </c:pt>
                <c:pt idx="14">
                  <c:v>89</c:v>
                </c:pt>
                <c:pt idx="15">
                  <c:v>110</c:v>
                </c:pt>
                <c:pt idx="16">
                  <c:v>98</c:v>
                </c:pt>
                <c:pt idx="17">
                  <c:v>64</c:v>
                </c:pt>
                <c:pt idx="18">
                  <c:v>32</c:v>
                </c:pt>
                <c:pt idx="19">
                  <c:v>13</c:v>
                </c:pt>
                <c:pt idx="20">
                  <c:v>6</c:v>
                </c:pt>
              </c:numCache>
            </c:numRef>
          </c:val>
          <c:smooth val="0"/>
        </c:ser>
        <c:ser>
          <c:idx val="3"/>
          <c:order val="3"/>
          <c:tx>
            <c:v>2+ peak</c:v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c:spPr>
          <c:marker>
            <c:symbol val="star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</c:spPr>
          </c:marker>
          <c:val>
            <c:numRef>
              <c:f>Sheet1!$H$2:$H$22</c:f>
              <c:numCache>
                <c:formatCode>General</c:formatCode>
                <c:ptCount val="2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11</c:v>
                </c:pt>
                <c:pt idx="9">
                  <c:v>18</c:v>
                </c:pt>
                <c:pt idx="10">
                  <c:v>33</c:v>
                </c:pt>
                <c:pt idx="11">
                  <c:v>41</c:v>
                </c:pt>
                <c:pt idx="12">
                  <c:v>42</c:v>
                </c:pt>
                <c:pt idx="13">
                  <c:v>32</c:v>
                </c:pt>
                <c:pt idx="14">
                  <c:v>18</c:v>
                </c:pt>
                <c:pt idx="15">
                  <c:v>10</c:v>
                </c:pt>
                <c:pt idx="16">
                  <c:v>7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</c:numCache>
            </c:numRef>
          </c:val>
          <c:smooth val="0"/>
        </c:ser>
        <c:ser>
          <c:idx val="4"/>
          <c:order val="4"/>
          <c:tx>
            <c:v>4+ peak &amp; 02+ peak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c:spPr>
          <c:marker>
            <c:spPr>
              <a:noFill/>
            </c:spPr>
          </c:marker>
          <c:val>
            <c:numRef>
              <c:f>Sheet1!$I$2:$I$13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14</c:v>
                </c:pt>
                <c:pt idx="8">
                  <c:v>11</c:v>
                </c:pt>
                <c:pt idx="9">
                  <c:v>8</c:v>
                </c:pt>
                <c:pt idx="10">
                  <c:v>7</c:v>
                </c:pt>
                <c:pt idx="11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52160"/>
        <c:axId val="91858816"/>
      </c:lineChart>
      <c:catAx>
        <c:axId val="91852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Channel</a:t>
                </a:r>
                <a:r>
                  <a:rPr lang="en-US" sz="1600" baseline="0"/>
                  <a:t> number</a:t>
                </a:r>
                <a:endParaRPr lang="en-US" sz="1600"/>
              </a:p>
            </c:rich>
          </c:tx>
          <c:overlay val="0"/>
        </c:title>
        <c:majorTickMark val="out"/>
        <c:minorTickMark val="out"/>
        <c:tickLblPos val="nextTo"/>
        <c:txPr>
          <a:bodyPr/>
          <a:lstStyle/>
          <a:p>
            <a:pPr>
              <a:defRPr baseline="0"/>
            </a:pPr>
            <a:endParaRPr lang="it-IT"/>
          </a:p>
        </c:txPr>
        <c:crossAx val="91858816"/>
        <c:crosses val="autoZero"/>
        <c:auto val="0"/>
        <c:lblAlgn val="ctr"/>
        <c:lblOffset val="100"/>
        <c:tickLblSkip val="2"/>
        <c:tickMarkSkip val="2"/>
        <c:noMultiLvlLbl val="0"/>
      </c:catAx>
      <c:valAx>
        <c:axId val="91858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Counts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1852160"/>
        <c:crosses val="autoZero"/>
        <c:crossBetween val="between"/>
      </c:valAx>
      <c:spPr>
        <a:solidFill>
          <a:sysClr val="windowText" lastClr="000000"/>
        </a:solidFill>
      </c:spPr>
    </c:plotArea>
    <c:legend>
      <c:legendPos val="r"/>
      <c:layout>
        <c:manualLayout>
          <c:xMode val="edge"/>
          <c:yMode val="edge"/>
          <c:x val="0.17028255115909255"/>
          <c:y val="4.8573016655874393E-2"/>
          <c:w val="0.48100738979954549"/>
          <c:h val="0.31399253376636593"/>
        </c:manualLayout>
      </c:layout>
      <c:overlay val="1"/>
      <c:txPr>
        <a:bodyPr/>
        <a:lstStyle/>
        <a:p>
          <a:pPr>
            <a:defRPr sz="1400" b="1" i="1" baseline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0.17847</cdr:x>
      <cdr:y>0.85452</cdr:y>
    </cdr:from>
    <cdr:to>
      <cdr:x>0.75556</cdr:x>
      <cdr:y>0.86146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815980" y="2344114"/>
          <a:ext cx="2638425" cy="19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0.18472</cdr:x>
      <cdr:y>0.79202</cdr:y>
    </cdr:from>
    <cdr:to>
      <cdr:x>0.18681</cdr:x>
      <cdr:y>0.87188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844555" y="2172662"/>
          <a:ext cx="9525" cy="2190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0.75139</cdr:x>
      <cdr:y>0.7816</cdr:y>
    </cdr:from>
    <cdr:to>
      <cdr:x>0.75347</cdr:x>
      <cdr:y>0.86146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 flipV="1">
          <a:off x="3435355" y="2144087"/>
          <a:ext cx="9525" cy="2190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0.59931</cdr:x>
      <cdr:y>0.7816</cdr:y>
    </cdr:from>
    <cdr:to>
      <cdr:x>0.60139</cdr:x>
      <cdr:y>0.86146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 flipV="1">
          <a:off x="2740030" y="2144087"/>
          <a:ext cx="9525" cy="2190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0.42014</cdr:x>
      <cdr:y>0.78507</cdr:y>
    </cdr:from>
    <cdr:to>
      <cdr:x>0.42222</cdr:x>
      <cdr:y>0.86493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 flipV="1">
          <a:off x="1920880" y="2153612"/>
          <a:ext cx="9525" cy="2190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0.43973</cdr:x>
      <cdr:y>0.77974</cdr:y>
    </cdr:from>
    <cdr:to>
      <cdr:x>0.43973</cdr:x>
      <cdr:y>0.8688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2010451" y="2138984"/>
          <a:ext cx="0" cy="24429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4">
              <a:lumMod val="75000"/>
            </a:schemeClr>
          </a:solidFill>
          <a:headEnd type="triangle" w="med" len="med"/>
          <a:tailEnd type="none" w="med" len="med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0.45667</cdr:x>
      <cdr:y>0.02181</cdr:y>
    </cdr:from>
    <cdr:to>
      <cdr:x>0.76292</cdr:x>
      <cdr:y>0.02181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2087910" y="59830"/>
          <a:ext cx="140017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0.45459</cdr:x>
      <cdr:y>0.02528</cdr:y>
    </cdr:from>
    <cdr:to>
      <cdr:x>0.45667</cdr:x>
      <cdr:y>0.10514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H="1">
          <a:off x="2078385" y="69355"/>
          <a:ext cx="9526" cy="2190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0.75876</cdr:x>
      <cdr:y>0.01487</cdr:y>
    </cdr:from>
    <cdr:to>
      <cdr:x>0.76084</cdr:x>
      <cdr:y>0.09473</cdr:y>
    </cdr:to>
    <cdr:cxnSp macro="">
      <cdr:nvCxnSpPr>
        <cdr:cNvPr id="10" name="Straight Arrow Connector 9"/>
        <cdr:cNvCxnSpPr/>
      </cdr:nvCxnSpPr>
      <cdr:spPr>
        <a:xfrm xmlns:a="http://schemas.openxmlformats.org/drawingml/2006/main" flipH="1">
          <a:off x="3469035" y="40780"/>
          <a:ext cx="9526" cy="2190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0.69209</cdr:x>
      <cdr:y>0.02528</cdr:y>
    </cdr:from>
    <cdr:to>
      <cdr:x>0.69417</cdr:x>
      <cdr:y>0.10514</cdr:y>
    </cdr:to>
    <cdr:cxnSp macro="">
      <cdr:nvCxnSpPr>
        <cdr:cNvPr id="11" name="Straight Arrow Connector 10"/>
        <cdr:cNvCxnSpPr/>
      </cdr:nvCxnSpPr>
      <cdr:spPr>
        <a:xfrm xmlns:a="http://schemas.openxmlformats.org/drawingml/2006/main" flipH="1">
          <a:off x="3164235" y="69355"/>
          <a:ext cx="9526" cy="2190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0.60251</cdr:x>
      <cdr:y>0.02181</cdr:y>
    </cdr:from>
    <cdr:to>
      <cdr:x>0.60459</cdr:x>
      <cdr:y>0.10167</cdr:y>
    </cdr:to>
    <cdr:cxnSp macro="">
      <cdr:nvCxnSpPr>
        <cdr:cNvPr id="12" name="Straight Arrow Connector 11"/>
        <cdr:cNvCxnSpPr/>
      </cdr:nvCxnSpPr>
      <cdr:spPr>
        <a:xfrm xmlns:a="http://schemas.openxmlformats.org/drawingml/2006/main" flipH="1">
          <a:off x="2754660" y="59830"/>
          <a:ext cx="9526" cy="2190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0.49301</cdr:x>
      <cdr:y>0.023</cdr:y>
    </cdr:from>
    <cdr:to>
      <cdr:x>0.4951</cdr:x>
      <cdr:y>0.10286</cdr:y>
    </cdr:to>
    <cdr:cxnSp macro="">
      <cdr:nvCxnSpPr>
        <cdr:cNvPr id="13" name="Straight Arrow Connector 12"/>
        <cdr:cNvCxnSpPr/>
      </cdr:nvCxnSpPr>
      <cdr:spPr>
        <a:xfrm xmlns:a="http://schemas.openxmlformats.org/drawingml/2006/main" flipH="1">
          <a:off x="2254057" y="63082"/>
          <a:ext cx="9556" cy="2190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00FF"/>
          </a:solidFill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5E134-7373-408E-AD4A-D427237C5CB0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3469E-6441-4411-B7B5-4ED05C92492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09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0A2CC-D039-4F65-A076-545EF18C12D2}" type="slidenum">
              <a:rPr lang="en-US"/>
              <a:pPr/>
              <a:t>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1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7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8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8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9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55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27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2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2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5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23AD-5214-4A77-8845-ECDBA2D038E4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720B-E477-4F66-8580-54E4F2AF48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package" Target="../embeddings/Presentazione_di_Microsoft_PowerPoint1.pptx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en-US" sz="27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High Resolution </a:t>
            </a:r>
            <a:r>
              <a:rPr lang="en-US" sz="2700" b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en-US" sz="27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Nd(</a:t>
            </a:r>
            <a:r>
              <a:rPr lang="en-US" sz="2700" b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7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He,nγ) Two Proton Stripping Reaction and the structure of the 0</a:t>
            </a:r>
            <a:r>
              <a:rPr lang="en-US" sz="2700" b="1" u="sng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b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7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State in </a:t>
            </a:r>
            <a:r>
              <a:rPr lang="en-US" sz="2700" b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en-US" sz="27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J. F. Sharpey-Schafer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P. Papka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S. P. Bvumbi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P. Jones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P. Vymers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R. A. Bark</a:t>
            </a:r>
            <a:r>
              <a:rPr lang="en-US" sz="1800" b="1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T. D. Bucher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T. S. Dinoko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J. L. Easton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M. S. Herbert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P. V. Keshwa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N. Khumalo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E. A. Lawrie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J. J. Lawrie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S. N. T. Majola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J. Ndayishimye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M. R. Nchodu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D. Negi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S. P. Noncolela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J. N. Orce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O. Shirinda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P. Sithole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M. A. Stankiewicz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M. Wiedeking</a:t>
            </a:r>
            <a:r>
              <a:rPr lang="en-US" sz="1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005064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Department of Physics, University of Western Cape, South Africa</a:t>
            </a:r>
            <a:endParaRPr lang="en-GB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i="1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Department of Physics, Stellenbosch University, South Africa</a:t>
            </a:r>
            <a:endParaRPr lang="en-GB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i="1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Department of Nuclear Physics, iThemba LABS, South Africa</a:t>
            </a:r>
            <a:endParaRPr lang="en-GB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i="1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Department of Physics, University of Johannesburg, South Africa</a:t>
            </a:r>
            <a:endParaRPr lang="en-GB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i="1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Department of Physics, University of Cape Town, South Africa</a:t>
            </a:r>
            <a:endParaRPr lang="en-GB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3240088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i="1">
                <a:latin typeface="Times New Roman" pitchFamily="18" charset="0"/>
              </a:rPr>
              <a:t>There are only two examples where the double beta 2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 i="1">
                <a:latin typeface="Times New Roman" pitchFamily="18" charset="0"/>
              </a:rPr>
              <a:t>2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decay to excited states in a nucleus has been measured. These are;</a:t>
            </a:r>
          </a:p>
          <a:p>
            <a:pPr algn="ctr">
              <a:buFontTx/>
              <a:buNone/>
            </a:pPr>
            <a:r>
              <a:rPr lang="en-US" b="1" i="1" baseline="30000">
                <a:solidFill>
                  <a:srgbClr val="FF3300"/>
                </a:solidFill>
                <a:latin typeface="Times New Roman" pitchFamily="18" charset="0"/>
              </a:rPr>
              <a:t>100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Mo → </a:t>
            </a:r>
            <a:r>
              <a:rPr lang="en-US" b="1" i="1" baseline="30000">
                <a:solidFill>
                  <a:srgbClr val="FF3300"/>
                </a:solidFill>
                <a:latin typeface="Times New Roman" pitchFamily="18" charset="0"/>
              </a:rPr>
              <a:t>100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Ru first excited 0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en-US" b="1" i="1" baseline="30000">
                <a:solidFill>
                  <a:srgbClr val="FF3300"/>
                </a:solidFill>
                <a:latin typeface="Times New Roman" pitchFamily="18" charset="0"/>
              </a:rPr>
              <a:t>+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partial lifetime  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1/2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 = 1.6(~6)x10</a:t>
            </a:r>
            <a:r>
              <a:rPr lang="en-US" b="1" i="1" baseline="30000">
                <a:solidFill>
                  <a:srgbClr val="FF3300"/>
                </a:solidFill>
                <a:latin typeface="Times New Roman" pitchFamily="18" charset="0"/>
              </a:rPr>
              <a:t>20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yr.</a:t>
            </a:r>
          </a:p>
          <a:p>
            <a:pPr algn="ctr">
              <a:buFontTx/>
              <a:buNone/>
            </a:pPr>
            <a:r>
              <a:rPr lang="en-US" b="1" i="1" baseline="30000">
                <a:solidFill>
                  <a:srgbClr val="FF3300"/>
                </a:solidFill>
                <a:latin typeface="Times New Roman" pitchFamily="18" charset="0"/>
              </a:rPr>
              <a:t>150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Nd → </a:t>
            </a:r>
            <a:r>
              <a:rPr lang="en-US" b="1" i="1" baseline="30000">
                <a:solidFill>
                  <a:srgbClr val="FF3300"/>
                </a:solidFill>
                <a:latin typeface="Times New Roman" pitchFamily="18" charset="0"/>
              </a:rPr>
              <a:t>150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Sm first excited 0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en-US" b="1" i="1" baseline="30000">
                <a:solidFill>
                  <a:srgbClr val="FF3300"/>
                </a:solidFill>
                <a:latin typeface="Times New Roman" pitchFamily="18" charset="0"/>
              </a:rPr>
              <a:t>+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partial lifetime  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1/2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 = 1.33(~30)x10</a:t>
            </a:r>
            <a:r>
              <a:rPr lang="en-US" b="1" i="1" baseline="30000">
                <a:solidFill>
                  <a:srgbClr val="FF3300"/>
                </a:solidFill>
                <a:latin typeface="Times New Roman" pitchFamily="18" charset="0"/>
              </a:rPr>
              <a:t>20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yr.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00438"/>
            <a:ext cx="698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335" y="6519446"/>
            <a:ext cx="7776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i="1" dirty="0">
                <a:solidFill>
                  <a:srgbClr val="FF0000"/>
                </a:solidFill>
              </a:rPr>
              <a:t>Frank T. Avignone III, Steven R. Elliott and Jonathan Engle, Rev. Mod. Phys. 80, 481 (2008).</a:t>
            </a:r>
            <a:endParaRPr lang="en-GB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m(p,t) spect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46482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148Sm(t,p)150Sm 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52387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372225" y="1989138"/>
            <a:ext cx="2376488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solidFill>
                  <a:srgbClr val="FF0000"/>
                </a:solidFill>
                <a:latin typeface="Times New Roman" pitchFamily="18" charset="0"/>
              </a:rPr>
              <a:t>152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Sm(p,t)</a:t>
            </a:r>
            <a:r>
              <a:rPr lang="en-US" sz="2400" b="1" baseline="30000">
                <a:solidFill>
                  <a:srgbClr val="FF0000"/>
                </a:solidFill>
                <a:latin typeface="Times New Roman" pitchFamily="18" charset="0"/>
              </a:rPr>
              <a:t>150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Sm</a:t>
            </a:r>
            <a:endParaRPr lang="en-US" sz="2400" b="1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580063" y="2276475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516688" y="4868863"/>
            <a:ext cx="2376487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solidFill>
                  <a:srgbClr val="FF0000"/>
                </a:solidFill>
                <a:latin typeface="Times New Roman" pitchFamily="18" charset="0"/>
              </a:rPr>
              <a:t>148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Sm(t,p)</a:t>
            </a:r>
            <a:r>
              <a:rPr lang="en-US" sz="2400" b="1" baseline="30000">
                <a:solidFill>
                  <a:srgbClr val="FF0000"/>
                </a:solidFill>
                <a:latin typeface="Times New Roman" pitchFamily="18" charset="0"/>
              </a:rPr>
              <a:t>150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Sm</a:t>
            </a:r>
            <a:endParaRPr lang="en-US" sz="2400" b="1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724525" y="5157788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011863" y="148431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Two Neutron Pick-up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84888" y="43656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Two Neutron Stripping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84188" y="956072"/>
            <a:ext cx="100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en-GB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6419" y="3908722"/>
            <a:ext cx="111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27°</a:t>
            </a:r>
            <a:endParaRPr lang="en-GB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526" y="2636912"/>
            <a:ext cx="324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A. Saha </a:t>
            </a:r>
            <a:r>
              <a:rPr lang="fr-FR" sz="1400" i="1" dirty="0">
                <a:solidFill>
                  <a:srgbClr val="00B0F0"/>
                </a:solidFill>
              </a:rPr>
              <a:t>et al</a:t>
            </a:r>
            <a:r>
              <a:rPr lang="fr-FR" sz="1400" dirty="0">
                <a:solidFill>
                  <a:srgbClr val="00B0F0"/>
                </a:solidFill>
              </a:rPr>
              <a:t>., Phys. </a:t>
            </a:r>
            <a:r>
              <a:rPr lang="fr-FR" sz="1400" dirty="0" err="1">
                <a:solidFill>
                  <a:srgbClr val="00B0F0"/>
                </a:solidFill>
              </a:rPr>
              <a:t>Lett</a:t>
            </a:r>
            <a:r>
              <a:rPr lang="fr-FR" sz="1400" dirty="0">
                <a:solidFill>
                  <a:srgbClr val="00B0F0"/>
                </a:solidFill>
              </a:rPr>
              <a:t>. 85B, 215 (1079).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0951" y="5517232"/>
            <a:ext cx="241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J. H. </a:t>
            </a:r>
            <a:r>
              <a:rPr lang="fr-FR" sz="1400" dirty="0" err="1">
                <a:solidFill>
                  <a:srgbClr val="00B0F0"/>
                </a:solidFill>
              </a:rPr>
              <a:t>Bjerregaard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i="1" dirty="0">
                <a:solidFill>
                  <a:srgbClr val="00B0F0"/>
                </a:solidFill>
              </a:rPr>
              <a:t>et al</a:t>
            </a:r>
            <a:r>
              <a:rPr lang="fr-FR" sz="1400" dirty="0">
                <a:solidFill>
                  <a:srgbClr val="00B0F0"/>
                </a:solidFill>
              </a:rPr>
              <a:t>., </a:t>
            </a:r>
            <a:endParaRPr lang="fr-FR" sz="1400" dirty="0" smtClean="0">
              <a:solidFill>
                <a:srgbClr val="00B0F0"/>
              </a:solidFill>
            </a:endParaRPr>
          </a:p>
          <a:p>
            <a:pPr algn="ctr"/>
            <a:r>
              <a:rPr lang="fr-FR" sz="1400" dirty="0" err="1" smtClean="0">
                <a:solidFill>
                  <a:srgbClr val="00B0F0"/>
                </a:solidFill>
              </a:rPr>
              <a:t>Nucl</a:t>
            </a:r>
            <a:r>
              <a:rPr lang="fr-FR" sz="1400" dirty="0">
                <a:solidFill>
                  <a:srgbClr val="00B0F0"/>
                </a:solidFill>
              </a:rPr>
              <a:t>. </a:t>
            </a:r>
            <a:r>
              <a:rPr lang="en-US" sz="1400" dirty="0">
                <a:solidFill>
                  <a:srgbClr val="00B0F0"/>
                </a:solidFill>
              </a:rPr>
              <a:t>Phys. 86, 145 (1966).</a:t>
            </a:r>
            <a:endParaRPr lang="en-GB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70"/>
            <a:ext cx="9144000" cy="564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9208" y="2564904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Two Proton Stripping Reactions</a:t>
            </a:r>
          </a:p>
          <a:p>
            <a:pPr algn="ctr"/>
            <a:r>
              <a:rPr lang="en-US" sz="2400" b="1" baseline="-25000" dirty="0" smtClean="0">
                <a:solidFill>
                  <a:srgbClr val="C00000"/>
                </a:solidFill>
              </a:rPr>
              <a:t>48</a:t>
            </a:r>
            <a:r>
              <a:rPr lang="en-US" sz="2400" b="1" dirty="0" smtClean="0">
                <a:solidFill>
                  <a:srgbClr val="C00000"/>
                </a:solidFill>
              </a:rPr>
              <a:t>Cd(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He,n)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50</a:t>
            </a:r>
            <a:r>
              <a:rPr lang="en-US" sz="2400" b="1" dirty="0" smtClean="0">
                <a:solidFill>
                  <a:srgbClr val="C00000"/>
                </a:solidFill>
              </a:rPr>
              <a:t>Sn</a:t>
            </a:r>
          </a:p>
          <a:p>
            <a:pPr algn="ctr"/>
            <a:r>
              <a:rPr lang="en-US" sz="2400" b="1" i="1" dirty="0" smtClean="0">
                <a:solidFill>
                  <a:srgbClr val="0099FF"/>
                </a:solidFill>
              </a:rPr>
              <a:t>ΔE ≈ 500 keV</a:t>
            </a:r>
            <a:endParaRPr lang="en-GB" sz="2400" b="1" i="1" dirty="0">
              <a:solidFill>
                <a:srgbClr val="0099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72000" y="5805264"/>
            <a:ext cx="223224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67512" y="5620598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He beam  </a:t>
            </a:r>
            <a:r>
              <a:rPr lang="en-US" b="1" dirty="0" smtClean="0">
                <a:solidFill>
                  <a:srgbClr val="C00000"/>
                </a:solidFill>
              </a:rPr>
              <a:t>25.4 MeV</a:t>
            </a:r>
            <a:endParaRPr lang="en-GB" baseline="300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83968" y="5589035"/>
            <a:ext cx="0" cy="369332"/>
          </a:xfrm>
          <a:prstGeom prst="line">
            <a:avLst/>
          </a:prstGeom>
          <a:ln w="952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1920" y="595836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Target</a:t>
            </a:r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5665586"/>
            <a:ext cx="504056" cy="216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496" y="595836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Neutron detector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827584" y="5773701"/>
            <a:ext cx="342038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58743" y="5805264"/>
            <a:ext cx="55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 m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1992" y="4581128"/>
                <a:ext cx="1444104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GB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∝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√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92" y="4581128"/>
                <a:ext cx="1444104" cy="389979"/>
              </a:xfrm>
              <a:prstGeom prst="rect">
                <a:avLst/>
              </a:prstGeom>
              <a:blipFill rotWithShape="1">
                <a:blip r:embed="rId3"/>
                <a:stretch>
                  <a:fillRect t="-3125" b="-23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75556" y="4601775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Time-of-Flight  →</a:t>
            </a:r>
            <a:endParaRPr lang="en-GB" b="1" i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617459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0099FF"/>
                </a:solidFill>
              </a:rPr>
              <a:t>H. W. Fielding et al., Nucl. Phys. A281, 389 (1977</a:t>
            </a:r>
            <a:r>
              <a:rPr lang="nb-NO" sz="1200" b="1" dirty="0" smtClean="0">
                <a:solidFill>
                  <a:srgbClr val="0099FF"/>
                </a:solidFill>
              </a:rPr>
              <a:t>)</a:t>
            </a:r>
          </a:p>
          <a:p>
            <a:r>
              <a:rPr lang="nb-NO" sz="1200" b="1" dirty="0" smtClean="0">
                <a:solidFill>
                  <a:srgbClr val="0099FF"/>
                </a:solidFill>
              </a:rPr>
              <a:t>{W P Alford and friends}</a:t>
            </a:r>
            <a:endParaRPr lang="en-GB" sz="12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2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20" y="1886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92A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PROBLEM for </a:t>
            </a:r>
            <a:r>
              <a:rPr lang="en-US" sz="2400" b="1" i="1" u="sng" baseline="30000" dirty="0" smtClean="0">
                <a:solidFill>
                  <a:srgbClr val="092A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en-US" sz="2400" b="1" i="1" u="sng" dirty="0" smtClean="0">
                <a:solidFill>
                  <a:srgbClr val="092A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He,n) Two Proton Stripping:</a:t>
            </a:r>
            <a:endParaRPr lang="en-US" sz="2400" b="1" i="1" u="sng" baseline="30000" dirty="0" smtClean="0">
              <a:solidFill>
                <a:srgbClr val="092A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u="sng" dirty="0">
              <a:solidFill>
                <a:srgbClr val="092A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092A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400" b="1" i="1" dirty="0" smtClean="0">
                <a:solidFill>
                  <a:srgbClr val="092AB7"/>
                </a:solidFill>
                <a:latin typeface="Times New Roman" pitchFamily="18" charset="0"/>
                <a:cs typeface="Times New Roman" pitchFamily="18" charset="0"/>
              </a:rPr>
              <a:t>How to get good resolution  </a:t>
            </a:r>
            <a:r>
              <a:rPr lang="el-GR" sz="2400" b="1" i="1" dirty="0" smtClean="0">
                <a:solidFill>
                  <a:srgbClr val="092AB7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i="1" dirty="0" smtClean="0">
                <a:solidFill>
                  <a:srgbClr val="092AB7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-25000" dirty="0" smtClean="0">
                <a:solidFill>
                  <a:srgbClr val="092AB7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dirty="0" smtClean="0">
                <a:solidFill>
                  <a:srgbClr val="092AB7"/>
                </a:solidFill>
                <a:latin typeface="Times New Roman" pitchFamily="18" charset="0"/>
                <a:cs typeface="Times New Roman" pitchFamily="18" charset="0"/>
              </a:rPr>
              <a:t> ≈ 2 keV</a:t>
            </a:r>
          </a:p>
          <a:p>
            <a:endParaRPr lang="en-US" sz="2400" b="1" i="1" dirty="0">
              <a:solidFill>
                <a:srgbClr val="092A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092A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400" b="1" i="1" dirty="0" smtClean="0">
                <a:solidFill>
                  <a:srgbClr val="092AB7"/>
                </a:solidFill>
                <a:latin typeface="Times New Roman" pitchFamily="18" charset="0"/>
                <a:cs typeface="Times New Roman" pitchFamily="18" charset="0"/>
              </a:rPr>
              <a:t>How to separate the 1 in 1000 (</a:t>
            </a:r>
            <a:r>
              <a:rPr lang="en-US" sz="2400" b="1" i="1" baseline="30000" dirty="0" smtClean="0">
                <a:solidFill>
                  <a:srgbClr val="092AB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92AB7"/>
                </a:solidFill>
                <a:latin typeface="Times New Roman" pitchFamily="18" charset="0"/>
                <a:cs typeface="Times New Roman" pitchFamily="18" charset="0"/>
              </a:rPr>
              <a:t>He,n) direct reaction events from the flood of (</a:t>
            </a:r>
            <a:r>
              <a:rPr lang="en-US" sz="2400" b="1" i="1" baseline="30000" dirty="0" smtClean="0">
                <a:solidFill>
                  <a:srgbClr val="092AB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92AB7"/>
                </a:solidFill>
                <a:latin typeface="Times New Roman" pitchFamily="18" charset="0"/>
                <a:cs typeface="Times New Roman" pitchFamily="18" charset="0"/>
              </a:rPr>
              <a:t>He,xn) fusion-evaporation events ??</a:t>
            </a:r>
            <a:endParaRPr lang="en-GB" sz="2400" b="1" i="1" dirty="0">
              <a:solidFill>
                <a:srgbClr val="092A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88" y="2594398"/>
            <a:ext cx="88562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SOLUTION:</a:t>
            </a:r>
          </a:p>
          <a:p>
            <a:endParaRPr 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HPGe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detectors having </a:t>
            </a:r>
            <a:r>
              <a:rPr lang="el-GR" sz="2400" b="1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2400" b="1" i="1" baseline="-25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≈ 2 keV</a:t>
            </a:r>
          </a:p>
          <a:p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  Note that  Q 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(3He,n)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≈  + 7 MeV          E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≈ 32 MeV </a:t>
            </a:r>
            <a:r>
              <a:rPr lang="en-US" sz="2400" b="1" i="1" dirty="0" smtClean="0">
                <a:latin typeface="Goudy Stout" pitchFamily="18" charset="0"/>
                <a:cs typeface="Times New Roman" pitchFamily="18" charset="0"/>
              </a:rPr>
              <a:t>Fast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 while  Q 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(3He,xn)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≈  - 17 MeV 	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E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&lt; 6 MeV  </a:t>
            </a:r>
            <a:r>
              <a:rPr lang="en-US" sz="2400" b="1" i="1" dirty="0" smtClean="0">
                <a:latin typeface="Goudy Stout" pitchFamily="18" charset="0"/>
                <a:cs typeface="Times New Roman" pitchFamily="18" charset="0"/>
              </a:rPr>
              <a:t>Slow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(ii) To 0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states, the (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He,n) cross-section peaks at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0°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while for (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He,xn) all neutrons are emitted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isotropically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the direct reaction L=0 neutrons to 0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states are focused at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0°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While the evaporation neutrons are emitted in all directions.</a:t>
            </a:r>
          </a:p>
          <a:p>
            <a:endParaRPr lang="en-GB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60032" y="4244280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4860032" y="4581667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50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 noChangeAspect="1"/>
          </p:cNvGrpSpPr>
          <p:nvPr/>
        </p:nvGrpSpPr>
        <p:grpSpPr bwMode="auto">
          <a:xfrm>
            <a:off x="755650" y="598671"/>
            <a:ext cx="7462838" cy="5548129"/>
            <a:chOff x="2410" y="1836"/>
            <a:chExt cx="7900" cy="6041"/>
          </a:xfrm>
        </p:grpSpPr>
        <p:sp>
          <p:nvSpPr>
            <p:cNvPr id="12291" name="AutoShape 3"/>
            <p:cNvSpPr>
              <a:spLocks noChangeAspect="1" noChangeArrowheads="1"/>
            </p:cNvSpPr>
            <p:nvPr/>
          </p:nvSpPr>
          <p:spPr bwMode="auto">
            <a:xfrm>
              <a:off x="2410" y="1860"/>
              <a:ext cx="7900" cy="601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8210" y="1836"/>
              <a:ext cx="2100" cy="10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b="1" dirty="0" smtClean="0">
                  <a:solidFill>
                    <a:srgbClr val="00FF00"/>
                  </a:solidFill>
                  <a:latin typeface="Times New Roman" pitchFamily="18" charset="0"/>
                </a:rPr>
                <a:t>AFRODITE</a:t>
              </a:r>
            </a:p>
            <a:p>
              <a:r>
                <a:rPr lang="en-US" sz="2000" b="1" dirty="0" smtClean="0">
                  <a:solidFill>
                    <a:srgbClr val="00FF00"/>
                  </a:solidFill>
                  <a:latin typeface="Times New Roman" pitchFamily="18" charset="0"/>
                </a:rPr>
                <a:t>9 </a:t>
              </a:r>
              <a:r>
                <a:rPr lang="en-US" sz="2000" b="1" dirty="0" err="1" smtClean="0">
                  <a:solidFill>
                    <a:srgbClr val="00FF00"/>
                  </a:solidFill>
                  <a:latin typeface="Times New Roman" pitchFamily="18" charset="0"/>
                </a:rPr>
                <a:t>HPGe</a:t>
              </a:r>
              <a:r>
                <a:rPr lang="en-US" sz="2000" b="1" dirty="0" smtClean="0">
                  <a:solidFill>
                    <a:srgbClr val="00FF00"/>
                  </a:solidFill>
                  <a:latin typeface="Times New Roman" pitchFamily="18" charset="0"/>
                </a:rPr>
                <a:t> Clovers</a:t>
              </a:r>
            </a:p>
            <a:p>
              <a:r>
                <a:rPr lang="en-US" sz="2000" b="1" dirty="0">
                  <a:solidFill>
                    <a:srgbClr val="00FF00"/>
                  </a:solidFill>
                  <a:latin typeface="Times New Roman" pitchFamily="18" charset="0"/>
                </a:rPr>
                <a:t>i</a:t>
              </a:r>
              <a:r>
                <a:rPr lang="en-US" sz="2000" b="1" dirty="0" smtClean="0">
                  <a:solidFill>
                    <a:srgbClr val="00FF00"/>
                  </a:solidFill>
                  <a:latin typeface="Times New Roman" pitchFamily="18" charset="0"/>
                </a:rPr>
                <a:t>n BGO shields</a:t>
              </a:r>
              <a:endParaRPr lang="en-US" dirty="0"/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H="1">
              <a:off x="7410" y="4020"/>
              <a:ext cx="21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7110" y="3866"/>
              <a:ext cx="0" cy="308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6310" y="3866"/>
              <a:ext cx="1" cy="30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6010" y="3403"/>
              <a:ext cx="200" cy="123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2910" y="3249"/>
              <a:ext cx="800" cy="185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98" name="AutoShape 10"/>
            <p:cNvSpPr>
              <a:spLocks noChangeArrowheads="1"/>
            </p:cNvSpPr>
            <p:nvPr/>
          </p:nvSpPr>
          <p:spPr bwMode="auto">
            <a:xfrm rot="5400000">
              <a:off x="5159" y="2420"/>
              <a:ext cx="3702" cy="32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6410" y="2323"/>
              <a:ext cx="600" cy="154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5410" y="2014"/>
              <a:ext cx="1000" cy="4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 i="1">
                  <a:solidFill>
                    <a:srgbClr val="008000"/>
                  </a:solidFill>
                  <a:latin typeface="Times New Roman" pitchFamily="18" charset="0"/>
                </a:rPr>
                <a:t>target</a:t>
              </a:r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5610" y="3094"/>
              <a:ext cx="700" cy="7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5010" y="2631"/>
              <a:ext cx="1300" cy="46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 i="1">
                  <a:solidFill>
                    <a:srgbClr val="0000FF"/>
                  </a:solidFill>
                  <a:latin typeface="Times New Roman" pitchFamily="18" charset="0"/>
                </a:rPr>
                <a:t>beam stop</a:t>
              </a:r>
              <a:endParaRPr lang="en-US"/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2610" y="2014"/>
              <a:ext cx="2087" cy="61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 i="1" dirty="0">
                  <a:solidFill>
                    <a:srgbClr val="800080"/>
                  </a:solidFill>
                  <a:latin typeface="Times New Roman" pitchFamily="18" charset="0"/>
                </a:rPr>
                <a:t>12 Neutron </a:t>
              </a:r>
              <a:r>
                <a:rPr lang="en-US" sz="1600" b="1" i="1" dirty="0" smtClean="0">
                  <a:solidFill>
                    <a:srgbClr val="800080"/>
                  </a:solidFill>
                  <a:latin typeface="Times New Roman" pitchFamily="18" charset="0"/>
                </a:rPr>
                <a:t>detectors</a:t>
              </a:r>
            </a:p>
            <a:p>
              <a:r>
                <a:rPr lang="en-US" sz="1600" b="1" i="1" dirty="0" smtClean="0">
                  <a:solidFill>
                    <a:srgbClr val="800080"/>
                  </a:solidFill>
                  <a:latin typeface="Times New Roman" pitchFamily="18" charset="0"/>
                </a:rPr>
                <a:t>Each 10x10x60 cm</a:t>
              </a:r>
              <a:endParaRPr lang="en-US" dirty="0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flipH="1">
              <a:off x="3410" y="2631"/>
              <a:ext cx="244" cy="61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310" y="5100"/>
              <a:ext cx="1" cy="13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7110" y="4328"/>
              <a:ext cx="1" cy="2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4510" y="6180"/>
              <a:ext cx="900" cy="46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 i="1">
                  <a:solidFill>
                    <a:srgbClr val="800080"/>
                  </a:solidFill>
                  <a:latin typeface="Times New Roman" pitchFamily="18" charset="0"/>
                </a:rPr>
                <a:t>~2.0m</a:t>
              </a:r>
              <a:endParaRPr lang="en-US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>
              <a:off x="3310" y="6334"/>
              <a:ext cx="1200" cy="1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5410" y="6334"/>
              <a:ext cx="1700" cy="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4610" y="4946"/>
              <a:ext cx="1700" cy="77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 i="1">
                  <a:latin typeface="Times New Roman" pitchFamily="18" charset="0"/>
                </a:rPr>
                <a:t>   Pb γ-ray shielding wall</a:t>
              </a:r>
              <a:endParaRPr lang="en-US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V="1">
              <a:off x="5410" y="4637"/>
              <a:ext cx="600" cy="3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8810" y="4174"/>
              <a:ext cx="1300" cy="61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 i="1">
                  <a:solidFill>
                    <a:srgbClr val="FF0000"/>
                  </a:solidFill>
                  <a:latin typeface="Times New Roman" pitchFamily="18" charset="0"/>
                </a:rPr>
                <a:t>25 MeV</a:t>
              </a:r>
            </a:p>
            <a:p>
              <a:r>
                <a:rPr lang="en-US" sz="1400" b="1" i="1" baseline="3000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en-US" sz="1400" b="1" i="1">
                  <a:solidFill>
                    <a:srgbClr val="FF0000"/>
                  </a:solidFill>
                  <a:latin typeface="Times New Roman" pitchFamily="18" charset="0"/>
                </a:rPr>
                <a:t>He beam</a:t>
              </a:r>
              <a:endParaRPr lang="en-US"/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3710" y="7106"/>
              <a:ext cx="4900" cy="4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latin typeface="Times New Roman" pitchFamily="18" charset="0"/>
                </a:rPr>
                <a:t>Schematic set-up for (</a:t>
              </a:r>
              <a:r>
                <a:rPr lang="en-US" sz="2000" baseline="30000">
                  <a:latin typeface="Times New Roman" pitchFamily="18" charset="0"/>
                </a:rPr>
                <a:t>3</a:t>
              </a:r>
              <a:r>
                <a:rPr lang="en-US" sz="2000">
                  <a:latin typeface="Times New Roman" pitchFamily="18" charset="0"/>
                </a:rPr>
                <a:t>He,n) experiments</a:t>
              </a:r>
              <a:endParaRPr lang="en-US" sz="2000"/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>
              <a:off x="3310" y="3249"/>
              <a:ext cx="1" cy="18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>
              <a:off x="2910" y="4174"/>
              <a:ext cx="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2910" y="3557"/>
              <a:ext cx="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>
              <a:off x="2910" y="3866"/>
              <a:ext cx="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>
              <a:off x="2910" y="4483"/>
              <a:ext cx="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>
              <a:off x="2910" y="4791"/>
              <a:ext cx="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520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AFRODITE</a:t>
            </a:r>
            <a:r>
              <a:rPr lang="en-US" b="1" dirty="0" smtClean="0">
                <a:solidFill>
                  <a:srgbClr val="092AB7"/>
                </a:solidFill>
              </a:rPr>
              <a:t> =  </a:t>
            </a:r>
            <a:r>
              <a:rPr lang="en-US" b="1" dirty="0" err="1" smtClean="0">
                <a:solidFill>
                  <a:srgbClr val="FF0000"/>
                </a:solidFill>
              </a:rPr>
              <a:t>AFR</a:t>
            </a:r>
            <a:r>
              <a:rPr lang="en-US" b="1" dirty="0" err="1" smtClean="0">
                <a:solidFill>
                  <a:srgbClr val="092AB7"/>
                </a:solidFill>
              </a:rPr>
              <a:t>ican</a:t>
            </a:r>
            <a:r>
              <a:rPr lang="en-US" b="1" dirty="0" smtClean="0">
                <a:solidFill>
                  <a:srgbClr val="092AB7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092AB7"/>
                </a:solidFill>
              </a:rPr>
              <a:t>mnipurpose</a:t>
            </a:r>
            <a:r>
              <a:rPr lang="en-US" b="1" dirty="0" smtClean="0">
                <a:solidFill>
                  <a:srgbClr val="092AB7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092AB7"/>
                </a:solidFill>
              </a:rPr>
              <a:t>etector for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092AB7"/>
                </a:solidFill>
              </a:rPr>
              <a:t>nnovative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092AB7"/>
                </a:solidFill>
              </a:rPr>
              <a:t>echnologies and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092AB7"/>
                </a:solidFill>
              </a:rPr>
              <a:t>xperiments</a:t>
            </a:r>
            <a:endParaRPr lang="en-GB" b="1" dirty="0">
              <a:solidFill>
                <a:srgbClr val="092A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0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0"/>
            <a:ext cx="6840760" cy="6858000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We have measured:</a:t>
            </a:r>
          </a:p>
          <a:p>
            <a:pPr algn="ctr">
              <a:buFontTx/>
              <a:buNone/>
            </a:pPr>
            <a:r>
              <a:rPr lang="en-US" b="1" i="1" baseline="30000" dirty="0" smtClean="0">
                <a:solidFill>
                  <a:srgbClr val="FF0000"/>
                </a:solidFill>
              </a:rPr>
              <a:t>148</a:t>
            </a:r>
            <a:r>
              <a:rPr lang="en-US" b="1" i="1" dirty="0" smtClean="0">
                <a:solidFill>
                  <a:srgbClr val="FF0000"/>
                </a:solidFill>
              </a:rPr>
              <a:t>Nd(</a:t>
            </a:r>
            <a:r>
              <a:rPr lang="en-US" b="1" i="1" baseline="30000" dirty="0" smtClean="0">
                <a:solidFill>
                  <a:srgbClr val="FF0000"/>
                </a:solidFill>
              </a:rPr>
              <a:t>3</a:t>
            </a:r>
            <a:r>
              <a:rPr lang="en-US" b="1" i="1" dirty="0" smtClean="0">
                <a:solidFill>
                  <a:srgbClr val="FF0000"/>
                </a:solidFill>
              </a:rPr>
              <a:t>He,n)</a:t>
            </a:r>
            <a:r>
              <a:rPr lang="en-US" b="1" i="1" baseline="30000" dirty="0" smtClean="0">
                <a:solidFill>
                  <a:srgbClr val="FF0000"/>
                </a:solidFill>
              </a:rPr>
              <a:t>150</a:t>
            </a:r>
            <a:r>
              <a:rPr lang="en-US" b="1" i="1" dirty="0" smtClean="0">
                <a:solidFill>
                  <a:srgbClr val="FF0000"/>
                </a:solidFill>
              </a:rPr>
              <a:t>Sm</a:t>
            </a:r>
            <a:endParaRPr lang="en-US" b="1" i="1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b="1" i="1" dirty="0">
                <a:solidFill>
                  <a:srgbClr val="00B050"/>
                </a:solidFill>
              </a:rPr>
              <a:t>and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 baseline="30000" dirty="0">
                <a:solidFill>
                  <a:srgbClr val="3333FF"/>
                </a:solidFill>
              </a:rPr>
              <a:t>98</a:t>
            </a:r>
            <a:r>
              <a:rPr lang="en-US" b="1" i="1" dirty="0">
                <a:solidFill>
                  <a:srgbClr val="3333FF"/>
                </a:solidFill>
              </a:rPr>
              <a:t>Mo(</a:t>
            </a:r>
            <a:r>
              <a:rPr lang="en-US" b="1" i="1" baseline="30000" dirty="0">
                <a:solidFill>
                  <a:srgbClr val="3333FF"/>
                </a:solidFill>
              </a:rPr>
              <a:t>3</a:t>
            </a:r>
            <a:r>
              <a:rPr lang="en-US" b="1" i="1" dirty="0">
                <a:solidFill>
                  <a:srgbClr val="3333FF"/>
                </a:solidFill>
              </a:rPr>
              <a:t>He,n)</a:t>
            </a:r>
            <a:r>
              <a:rPr lang="en-US" b="1" i="1" baseline="30000" dirty="0">
                <a:solidFill>
                  <a:srgbClr val="3333FF"/>
                </a:solidFill>
              </a:rPr>
              <a:t>100</a:t>
            </a:r>
            <a:r>
              <a:rPr lang="en-US" b="1" i="1" dirty="0">
                <a:solidFill>
                  <a:srgbClr val="3333FF"/>
                </a:solidFill>
              </a:rPr>
              <a:t>Ru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at </a:t>
            </a:r>
            <a:r>
              <a:rPr lang="en-US" b="1" i="1" dirty="0">
                <a:solidFill>
                  <a:srgbClr val="00B050"/>
                </a:solidFill>
              </a:rPr>
              <a:t>25 MeV</a:t>
            </a:r>
          </a:p>
          <a:p>
            <a:pPr>
              <a:buFontTx/>
              <a:buNone/>
            </a:pPr>
            <a:endPara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(a) </a:t>
            </a:r>
            <a:r>
              <a:rPr lang="en-US" sz="1800" b="1" baseline="30000" dirty="0">
                <a:solidFill>
                  <a:srgbClr val="FF0000"/>
                </a:solidFill>
              </a:rPr>
              <a:t>148</a:t>
            </a:r>
            <a:r>
              <a:rPr lang="en-US" sz="1800" b="1" dirty="0">
                <a:solidFill>
                  <a:srgbClr val="FF0000"/>
                </a:solidFill>
              </a:rPr>
              <a:t>Nd(</a:t>
            </a:r>
            <a:r>
              <a:rPr lang="en-US" sz="1800" b="1" baseline="30000" dirty="0">
                <a:solidFill>
                  <a:srgbClr val="FF0000"/>
                </a:solidFill>
              </a:rPr>
              <a:t>3</a:t>
            </a:r>
            <a:r>
              <a:rPr lang="en-US" sz="1800" b="1" dirty="0">
                <a:solidFill>
                  <a:srgbClr val="FF0000"/>
                </a:solidFill>
              </a:rPr>
              <a:t>He,n)</a:t>
            </a:r>
            <a:r>
              <a:rPr lang="en-US" sz="1800" b="1" baseline="30000" dirty="0">
                <a:solidFill>
                  <a:srgbClr val="FF0000"/>
                </a:solidFill>
              </a:rPr>
              <a:t>150</a:t>
            </a:r>
            <a:r>
              <a:rPr lang="en-US" sz="1800" b="1" dirty="0">
                <a:solidFill>
                  <a:srgbClr val="FF0000"/>
                </a:solidFill>
              </a:rPr>
              <a:t>Sm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		Q-values	</a:t>
            </a:r>
            <a:r>
              <a:rPr lang="en-US" sz="1800" b="1" dirty="0" smtClean="0">
                <a:solidFill>
                  <a:srgbClr val="FF0000"/>
                </a:solidFill>
              </a:rPr>
              <a:t>and fusion-evaporation Cross-sections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1n =&gt; + 6.512 MeV	</a:t>
            </a:r>
            <a:r>
              <a:rPr lang="en-US" sz="1800" b="1" baseline="30000" dirty="0">
                <a:solidFill>
                  <a:srgbClr val="FF0000"/>
                </a:solidFill>
              </a:rPr>
              <a:t>150</a:t>
            </a:r>
            <a:r>
              <a:rPr lang="en-US" sz="1800" b="1" dirty="0">
                <a:solidFill>
                  <a:srgbClr val="FF0000"/>
                </a:solidFill>
              </a:rPr>
              <a:t>Sm   &lt;0.1%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2n =&gt;  - 1.474 MeV	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3n =&gt;  - 7.348 MeV	</a:t>
            </a:r>
            <a:r>
              <a:rPr lang="en-US" sz="1800" b="1" baseline="30000" dirty="0"/>
              <a:t>148</a:t>
            </a:r>
            <a:r>
              <a:rPr lang="en-US" sz="1800" b="1" dirty="0"/>
              <a:t>Sm   64%   464 </a:t>
            </a:r>
            <a:r>
              <a:rPr lang="en-US" sz="1800" b="1" dirty="0" err="1"/>
              <a:t>mb</a:t>
            </a:r>
            <a:r>
              <a:rPr lang="en-US" sz="1800" b="1" dirty="0"/>
              <a:t>   (3n)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4n =&gt; -15.488 MeV	</a:t>
            </a:r>
            <a:r>
              <a:rPr lang="en-US" sz="1800" b="1" baseline="30000" dirty="0"/>
              <a:t>147</a:t>
            </a:r>
            <a:r>
              <a:rPr lang="en-US" sz="1800" b="1" dirty="0"/>
              <a:t>Sm   34%   249 </a:t>
            </a:r>
            <a:r>
              <a:rPr lang="en-US" sz="1800" b="1" dirty="0" err="1"/>
              <a:t>mb</a:t>
            </a:r>
            <a:r>
              <a:rPr lang="en-US" sz="1800" b="1" dirty="0"/>
              <a:t>   (4n)</a:t>
            </a:r>
          </a:p>
          <a:p>
            <a:pPr algn="ctr">
              <a:buFontTx/>
              <a:buNone/>
            </a:pPr>
            <a:endParaRPr lang="en-US" sz="1800" b="1" dirty="0"/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(b)  </a:t>
            </a:r>
            <a:r>
              <a:rPr lang="en-US" sz="1800" b="1" baseline="30000" dirty="0">
                <a:solidFill>
                  <a:srgbClr val="0000FF"/>
                </a:solidFill>
              </a:rPr>
              <a:t>98</a:t>
            </a:r>
            <a:r>
              <a:rPr lang="en-US" sz="1800" b="1" dirty="0">
                <a:solidFill>
                  <a:srgbClr val="0000FF"/>
                </a:solidFill>
              </a:rPr>
              <a:t>Mo(</a:t>
            </a:r>
            <a:r>
              <a:rPr lang="en-US" sz="1800" b="1" baseline="30000" dirty="0">
                <a:solidFill>
                  <a:srgbClr val="0000FF"/>
                </a:solidFill>
              </a:rPr>
              <a:t>3</a:t>
            </a:r>
            <a:r>
              <a:rPr lang="en-US" sz="1800" b="1" dirty="0">
                <a:solidFill>
                  <a:srgbClr val="0000FF"/>
                </a:solidFill>
              </a:rPr>
              <a:t>He,n)</a:t>
            </a:r>
            <a:r>
              <a:rPr lang="en-US" sz="1800" b="1" baseline="30000" dirty="0">
                <a:solidFill>
                  <a:srgbClr val="0000FF"/>
                </a:solidFill>
              </a:rPr>
              <a:t>100</a:t>
            </a:r>
            <a:r>
              <a:rPr lang="en-US" sz="1800" b="1" dirty="0">
                <a:solidFill>
                  <a:srgbClr val="0000FF"/>
                </a:solidFill>
              </a:rPr>
              <a:t>Ru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		Q-values	Cross-sections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1n =&gt; + 7.971 MeV	</a:t>
            </a:r>
            <a:r>
              <a:rPr lang="en-US" sz="1800" b="1" baseline="30000" dirty="0">
                <a:solidFill>
                  <a:srgbClr val="0000FF"/>
                </a:solidFill>
              </a:rPr>
              <a:t>100</a:t>
            </a:r>
            <a:r>
              <a:rPr lang="en-US" sz="1800" b="1" dirty="0">
                <a:solidFill>
                  <a:srgbClr val="0000FF"/>
                </a:solidFill>
              </a:rPr>
              <a:t>Ru   &lt;0.1%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2n =&gt;  - 1.702 MeV	</a:t>
            </a:r>
            <a:r>
              <a:rPr lang="de-DE" sz="1800" b="1" baseline="30000" dirty="0"/>
              <a:t>99</a:t>
            </a:r>
            <a:r>
              <a:rPr lang="de-DE" sz="1800" b="1" dirty="0"/>
              <a:t>Ru    5.8%   51 mb   (2n)</a:t>
            </a:r>
            <a:endParaRPr lang="en-US" sz="1800" b="1" dirty="0"/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3n =&gt;  - 9.171 MeV	</a:t>
            </a:r>
            <a:r>
              <a:rPr lang="de-DE" sz="1800" b="1" baseline="30000" dirty="0"/>
              <a:t>98</a:t>
            </a:r>
            <a:r>
              <a:rPr lang="de-DE" sz="1800" b="1" dirty="0"/>
              <a:t>Ru  81.5%  716 mb  (3n)</a:t>
            </a:r>
            <a:endParaRPr lang="en-US" sz="1800" b="1" dirty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4n =&gt; -19.420 MeV</a:t>
            </a:r>
          </a:p>
        </p:txBody>
      </p:sp>
    </p:spTree>
    <p:extLst>
      <p:ext uri="{BB962C8B-B14F-4D97-AF65-F5344CB8AC3E}">
        <p14:creationId xmlns:p14="http://schemas.microsoft.com/office/powerpoint/2010/main" val="54243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7961312" cy="5421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 rot="3696285">
            <a:off x="2790032" y="1610519"/>
            <a:ext cx="1728787" cy="1044575"/>
          </a:xfrm>
          <a:prstGeom prst="ellips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40200" y="908050"/>
            <a:ext cx="2303463" cy="763588"/>
          </a:xfrm>
          <a:prstGeom prst="rect">
            <a:avLst/>
          </a:prstGeom>
          <a:noFill/>
          <a:ln w="3175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b="1" i="1">
                <a:solidFill>
                  <a:srgbClr val="D60093"/>
                </a:solidFill>
              </a:rPr>
              <a:t>Fast Neutrons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 i="1">
                <a:solidFill>
                  <a:srgbClr val="D60093"/>
                </a:solidFill>
              </a:rPr>
              <a:t>from (</a:t>
            </a:r>
            <a:r>
              <a:rPr lang="en-US" sz="2400" b="1" i="1" baseline="30000">
                <a:solidFill>
                  <a:srgbClr val="D60093"/>
                </a:solidFill>
              </a:rPr>
              <a:t>3</a:t>
            </a:r>
            <a:r>
              <a:rPr lang="en-US" sz="2400" b="1" i="1">
                <a:solidFill>
                  <a:srgbClr val="D60093"/>
                </a:solidFill>
              </a:rPr>
              <a:t>He,n)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4211638" y="1700213"/>
            <a:ext cx="792162" cy="360362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508625" y="5445125"/>
            <a:ext cx="2376488" cy="538163"/>
          </a:xfrm>
          <a:prstGeom prst="rect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</a:rPr>
              <a:t>Statistical Neutrons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</a:rPr>
              <a:t>from (</a:t>
            </a:r>
            <a:r>
              <a:rPr lang="en-US" b="1" i="1" baseline="30000">
                <a:solidFill>
                  <a:srgbClr val="008000"/>
                </a:solidFill>
              </a:rPr>
              <a:t>3</a:t>
            </a:r>
            <a:r>
              <a:rPr lang="en-US" b="1" i="1">
                <a:solidFill>
                  <a:srgbClr val="008000"/>
                </a:solidFill>
              </a:rPr>
              <a:t>He,xn)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5076825" y="3933825"/>
            <a:ext cx="431800" cy="15113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1944688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i="1">
                <a:solidFill>
                  <a:srgbClr val="FF0000"/>
                </a:solidFill>
                <a:latin typeface="Times New Roman" pitchFamily="18" charset="0"/>
              </a:rPr>
              <a:t>γ</a:t>
            </a:r>
            <a:r>
              <a:rPr lang="en-US" b="1" i="1">
                <a:solidFill>
                  <a:srgbClr val="FF0000"/>
                </a:solidFill>
                <a:latin typeface="Times New Roman" pitchFamily="18" charset="0"/>
              </a:rPr>
              <a:t>-rays from target</a:t>
            </a:r>
            <a:endParaRPr lang="el-GR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55875" y="5229225"/>
            <a:ext cx="1366838" cy="669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i="1">
                <a:solidFill>
                  <a:srgbClr val="0000FF"/>
                </a:solidFill>
                <a:latin typeface="Times New Roman" pitchFamily="18" charset="0"/>
              </a:rPr>
              <a:t>γ</a:t>
            </a:r>
            <a:r>
              <a:rPr lang="en-US" b="1" i="1">
                <a:solidFill>
                  <a:srgbClr val="0000FF"/>
                </a:solidFill>
                <a:latin typeface="Times New Roman" pitchFamily="18" charset="0"/>
              </a:rPr>
              <a:t>-rays from beam stop</a:t>
            </a:r>
            <a:endParaRPr lang="el-GR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1692275" y="4076700"/>
            <a:ext cx="71438" cy="115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3132138" y="3933825"/>
            <a:ext cx="71437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91458" y="276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en-US" sz="2400" b="1" baseline="-25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baseline="-25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baseline="30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He,n)</a:t>
            </a:r>
            <a:r>
              <a:rPr lang="en-US" sz="2400" b="1" baseline="30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2400" b="1" baseline="-25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="1" baseline="-25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6237312"/>
            <a:ext cx="396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Papka</a:t>
            </a:r>
            <a:r>
              <a:rPr lang="en-US" dirty="0" smtClean="0"/>
              <a:t> et al., submitted to Phys. Rev.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06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1"/>
            <a:ext cx="8115596" cy="42157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9224" y="24583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Initial analysis of  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Nd(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He,n)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7709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B10B0"/>
                </a:solidFill>
              </a:rPr>
              <a:t>2</a:t>
            </a:r>
            <a:r>
              <a:rPr lang="en-US" b="1" baseline="-25000" dirty="0" smtClean="0">
                <a:solidFill>
                  <a:srgbClr val="1B10B0"/>
                </a:solidFill>
              </a:rPr>
              <a:t>1</a:t>
            </a:r>
            <a:r>
              <a:rPr lang="en-US" b="1" baseline="30000" dirty="0" smtClean="0">
                <a:solidFill>
                  <a:srgbClr val="1B10B0"/>
                </a:solidFill>
              </a:rPr>
              <a:t>+</a:t>
            </a:r>
            <a:endParaRPr lang="en-GB" b="1" dirty="0">
              <a:solidFill>
                <a:srgbClr val="1B10B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360" y="30165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B10B0"/>
                </a:solidFill>
              </a:rPr>
              <a:t>4</a:t>
            </a:r>
            <a:r>
              <a:rPr lang="en-US" b="1" baseline="-25000" dirty="0" smtClean="0">
                <a:solidFill>
                  <a:srgbClr val="1B10B0"/>
                </a:solidFill>
              </a:rPr>
              <a:t>1</a:t>
            </a:r>
            <a:r>
              <a:rPr lang="en-US" b="1" baseline="30000" dirty="0" smtClean="0">
                <a:solidFill>
                  <a:srgbClr val="1B10B0"/>
                </a:solidFill>
              </a:rPr>
              <a:t>+</a:t>
            </a:r>
            <a:endParaRPr lang="en-GB" b="1" dirty="0">
              <a:solidFill>
                <a:srgbClr val="1B10B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3200" y="35056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B10B0"/>
                </a:solidFill>
              </a:rPr>
              <a:t>6</a:t>
            </a:r>
            <a:r>
              <a:rPr lang="en-US" b="1" baseline="-25000" dirty="0" smtClean="0">
                <a:solidFill>
                  <a:srgbClr val="1B10B0"/>
                </a:solidFill>
              </a:rPr>
              <a:t>1</a:t>
            </a:r>
            <a:r>
              <a:rPr lang="en-US" b="1" baseline="30000" dirty="0" smtClean="0">
                <a:solidFill>
                  <a:srgbClr val="1B10B0"/>
                </a:solidFill>
              </a:rPr>
              <a:t>+</a:t>
            </a:r>
            <a:endParaRPr lang="en-GB" b="1" dirty="0">
              <a:solidFill>
                <a:srgbClr val="1B10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54452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from  Paul </a:t>
            </a:r>
            <a:r>
              <a:rPr lang="en-US" b="1" i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Papka</a:t>
            </a:r>
            <a:endParaRPr lang="en-GB" b="1" i="1" dirty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56" b="9520"/>
          <a:stretch>
            <a:fillRect/>
          </a:stretch>
        </p:blipFill>
        <p:spPr bwMode="auto">
          <a:xfrm>
            <a:off x="-2" y="438696"/>
            <a:ext cx="8994803" cy="37638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3" name="Freeform 2"/>
          <p:cNvSpPr/>
          <p:nvPr/>
        </p:nvSpPr>
        <p:spPr>
          <a:xfrm rot="18058942">
            <a:off x="1579299" y="3267876"/>
            <a:ext cx="684865" cy="390170"/>
          </a:xfrm>
          <a:custGeom>
            <a:avLst/>
            <a:gdLst>
              <a:gd name="connsiteX0" fmla="*/ 0 w 660965"/>
              <a:gd name="connsiteY0" fmla="*/ 343761 h 463471"/>
              <a:gd name="connsiteX1" fmla="*/ 660400 w 660965"/>
              <a:gd name="connsiteY1" fmla="*/ 861 h 463471"/>
              <a:gd name="connsiteX2" fmla="*/ 114300 w 660965"/>
              <a:gd name="connsiteY2" fmla="*/ 432661 h 463471"/>
              <a:gd name="connsiteX3" fmla="*/ 76200 w 660965"/>
              <a:gd name="connsiteY3" fmla="*/ 394561 h 4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965" h="463471">
                <a:moveTo>
                  <a:pt x="0" y="343761"/>
                </a:moveTo>
                <a:cubicBezTo>
                  <a:pt x="320675" y="164902"/>
                  <a:pt x="641350" y="-13956"/>
                  <a:pt x="660400" y="861"/>
                </a:cubicBezTo>
                <a:cubicBezTo>
                  <a:pt x="679450" y="15678"/>
                  <a:pt x="211667" y="367044"/>
                  <a:pt x="114300" y="432661"/>
                </a:cubicBezTo>
                <a:cubicBezTo>
                  <a:pt x="16933" y="498278"/>
                  <a:pt x="46566" y="446419"/>
                  <a:pt x="76200" y="3945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7524328" y="1268760"/>
            <a:ext cx="0" cy="230425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12360" y="1268760"/>
            <a:ext cx="0" cy="230425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 rot="5400000">
            <a:off x="7512614" y="3696027"/>
            <a:ext cx="311459" cy="2880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603" y="3995772"/>
            <a:ext cx="1800200" cy="738664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Angular Range of our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Neutron Detectors </a:t>
            </a:r>
          </a:p>
          <a:p>
            <a:pPr algn="ctr"/>
            <a:r>
              <a:rPr lang="el-G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0° to 10°</a:t>
            </a:r>
            <a:endParaRPr lang="en-GB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2210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Experiments have snags and/or Flaws !!!!</a:t>
            </a:r>
            <a:endParaRPr lang="en-GB" sz="2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734436"/>
            <a:ext cx="7128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Our Major Snag is that we do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NOT DETECT THE GROUND STATE [no </a:t>
            </a:r>
            <a:r>
              <a:rPr lang="el-GR" sz="2400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  <a:cs typeface="Calibri"/>
              </a:rPr>
              <a:t>-rays !!]</a:t>
            </a:r>
          </a:p>
          <a:p>
            <a:r>
              <a:rPr lang="en-US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we are rescued by W P Alford, and his mates, by their low resolution measurements !!!!  They can see the ground state and little else.</a:t>
            </a:r>
          </a:p>
          <a:p>
            <a:r>
              <a:rPr lang="en-US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 can then fit their spectra, as an upper limit, as we know the relative strengths of the population of the excited states.</a:t>
            </a:r>
            <a:endParaRPr lang="en-GB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6963" y="620688"/>
            <a:ext cx="325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W. P. Alford </a:t>
            </a:r>
            <a:r>
              <a:rPr lang="nb-NO" sz="1200" b="1" i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nb-NO" sz="12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, Nucl. Phys. A321 (1979) 45.</a:t>
            </a:r>
            <a:endParaRPr lang="en-GB" sz="1200" b="1" dirty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2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655605"/>
              </p:ext>
            </p:extLst>
          </p:nvPr>
        </p:nvGraphicFramePr>
        <p:xfrm>
          <a:off x="13687" y="38127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35666"/>
              </p:ext>
            </p:extLst>
          </p:nvPr>
        </p:nvGraphicFramePr>
        <p:xfrm>
          <a:off x="-18330" y="3544703"/>
          <a:ext cx="4529628" cy="3396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resentation" r:id="rId5" imgW="4570388" imgH="3427437" progId="PowerPoint.Show.12">
                  <p:embed/>
                </p:oleObj>
              </mc:Choice>
              <mc:Fallback>
                <p:oleObj name="Presentation" r:id="rId5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8330" y="3544703"/>
                        <a:ext cx="4529628" cy="3396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5"/>
          <p:cNvSpPr txBox="1"/>
          <p:nvPr/>
        </p:nvSpPr>
        <p:spPr>
          <a:xfrm>
            <a:off x="1756762" y="6351114"/>
            <a:ext cx="1247775" cy="2488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>
                <a:latin typeface="Times New Roman" pitchFamily="18" charset="0"/>
                <a:cs typeface="Times New Roman" pitchFamily="18" charset="0"/>
              </a:rPr>
              <a:t>Channel number</a:t>
            </a:r>
          </a:p>
        </p:txBody>
      </p:sp>
      <p:pic>
        <p:nvPicPr>
          <p:cNvPr id="5122" name="Picture 2" descr="C:\Users\john\Documents\PAC Proposals\iThemba LABS Proposals\April 2013\Pd(3He,n)Cd\Cd figures\148,150Nd(3He,n)150,152Sm WPA 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3" y="-28983"/>
            <a:ext cx="7062816" cy="35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6"/>
          <p:cNvSpPr txBox="1"/>
          <p:nvPr/>
        </p:nvSpPr>
        <p:spPr>
          <a:xfrm rot="16200000">
            <a:off x="-441432" y="5000645"/>
            <a:ext cx="1186463" cy="2488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dirty="0"/>
              <a:t>Number of Counts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4766" y="836712"/>
            <a:ext cx="178729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~5 channels = 1 ns</a:t>
            </a: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550 keV</a:t>
            </a:r>
            <a:endParaRPr lang="en-GB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1691680" y="1421487"/>
            <a:ext cx="914400" cy="78337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99792" y="2204864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2040" y="868402"/>
            <a:ext cx="135524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~7 channels </a:t>
            </a:r>
          </a:p>
          <a:p>
            <a:pPr algn="ctr"/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 wider</a:t>
            </a:r>
            <a:endParaRPr lang="en-GB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Elbow Connector 12"/>
          <p:cNvCxnSpPr/>
          <p:nvPr/>
        </p:nvCxnSpPr>
        <p:spPr>
          <a:xfrm>
            <a:off x="5292080" y="1455159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372200" y="2369559"/>
            <a:ext cx="36004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92311" y="6669360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70863" y="5949280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92311" y="5013176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92311" y="3861048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48264" y="6653592"/>
            <a:ext cx="11521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48264" y="6453336"/>
            <a:ext cx="11521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48264" y="5951685"/>
            <a:ext cx="11521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48264" y="5085184"/>
            <a:ext cx="11521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92311" y="5165576"/>
            <a:ext cx="115212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48264" y="5165576"/>
            <a:ext cx="115212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48264" y="4293096"/>
            <a:ext cx="115212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9849" y="3573016"/>
            <a:ext cx="155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6</a:t>
            </a:r>
            <a:r>
              <a:rPr lang="en-US" sz="1400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C00000"/>
                </a:solidFill>
              </a:rPr>
              <a:t>+</a:t>
            </a:r>
            <a:r>
              <a:rPr lang="en-US" sz="1400" b="1" i="1" dirty="0" smtClean="0">
                <a:solidFill>
                  <a:srgbClr val="C00000"/>
                </a:solidFill>
              </a:rPr>
              <a:t>                 1279</a:t>
            </a:r>
            <a:endParaRPr lang="en-GB" sz="1400" b="1" i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9848" y="4705399"/>
            <a:ext cx="155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4</a:t>
            </a:r>
            <a:r>
              <a:rPr lang="en-US" sz="1400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C00000"/>
                </a:solidFill>
              </a:rPr>
              <a:t>+</a:t>
            </a:r>
            <a:r>
              <a:rPr lang="en-US" sz="1400" b="1" i="1" dirty="0" smtClean="0">
                <a:solidFill>
                  <a:srgbClr val="C00000"/>
                </a:solidFill>
              </a:rPr>
              <a:t>                 773</a:t>
            </a:r>
            <a:endParaRPr lang="en-GB" sz="1400" b="1" i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33468" y="5660735"/>
            <a:ext cx="155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2</a:t>
            </a:r>
            <a:r>
              <a:rPr lang="en-US" sz="1400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C00000"/>
                </a:solidFill>
              </a:rPr>
              <a:t>+</a:t>
            </a:r>
            <a:r>
              <a:rPr lang="en-US" sz="1400" b="1" i="1" dirty="0" smtClean="0">
                <a:solidFill>
                  <a:srgbClr val="C00000"/>
                </a:solidFill>
              </a:rPr>
              <a:t>                 334</a:t>
            </a:r>
            <a:endParaRPr lang="en-GB" sz="1400" b="1" i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9847" y="5127180"/>
            <a:ext cx="155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0</a:t>
            </a:r>
            <a:r>
              <a:rPr lang="en-US" sz="1400" b="1" i="1" baseline="-25000" dirty="0">
                <a:solidFill>
                  <a:srgbClr val="FF0000"/>
                </a:solidFill>
              </a:rPr>
              <a:t>2</a:t>
            </a:r>
            <a:r>
              <a:rPr lang="en-US" sz="1400" b="1" i="1" baseline="30000" dirty="0" smtClean="0">
                <a:solidFill>
                  <a:srgbClr val="FF0000"/>
                </a:solidFill>
              </a:rPr>
              <a:t>+</a:t>
            </a:r>
            <a:r>
              <a:rPr lang="en-US" sz="1400" b="1" i="1" dirty="0" smtClean="0">
                <a:solidFill>
                  <a:srgbClr val="FF0000"/>
                </a:solidFill>
              </a:rPr>
              <a:t>                 740</a:t>
            </a:r>
            <a:endParaRPr lang="en-GB" sz="1400" b="1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7088" y="6361583"/>
            <a:ext cx="155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0</a:t>
            </a:r>
            <a:r>
              <a:rPr lang="en-US" sz="1400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C00000"/>
                </a:solidFill>
              </a:rPr>
              <a:t>+</a:t>
            </a:r>
            <a:r>
              <a:rPr lang="en-US" sz="1400" b="1" i="1" dirty="0" smtClean="0">
                <a:solidFill>
                  <a:srgbClr val="C00000"/>
                </a:solidFill>
              </a:rPr>
              <a:t>                   0</a:t>
            </a:r>
            <a:endParaRPr lang="en-GB" sz="1400" b="1" i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86999" y="6453336"/>
            <a:ext cx="167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B0F0"/>
                </a:solidFill>
              </a:rPr>
              <a:t>0</a:t>
            </a:r>
            <a:r>
              <a:rPr lang="en-US" sz="1400" b="1" i="1" baseline="-25000" dirty="0" smtClean="0">
                <a:solidFill>
                  <a:srgbClr val="00B0F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00B0F0"/>
                </a:solidFill>
              </a:rPr>
              <a:t>+</a:t>
            </a:r>
            <a:r>
              <a:rPr lang="en-US" sz="1400" b="1" i="1" dirty="0" smtClean="0">
                <a:solidFill>
                  <a:srgbClr val="00B0F0"/>
                </a:solidFill>
              </a:rPr>
              <a:t>                         0</a:t>
            </a:r>
            <a:endParaRPr lang="en-GB" sz="1400" b="1" i="1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40935" y="6166339"/>
            <a:ext cx="167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B0F0"/>
                </a:solidFill>
              </a:rPr>
              <a:t>2</a:t>
            </a:r>
            <a:r>
              <a:rPr lang="en-US" sz="1400" b="1" i="1" baseline="-25000" dirty="0" smtClean="0">
                <a:solidFill>
                  <a:srgbClr val="00B0F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00B0F0"/>
                </a:solidFill>
              </a:rPr>
              <a:t>+</a:t>
            </a:r>
            <a:r>
              <a:rPr lang="en-US" sz="1400" b="1" i="1" dirty="0" smtClean="0">
                <a:solidFill>
                  <a:srgbClr val="00B0F0"/>
                </a:solidFill>
              </a:rPr>
              <a:t>                     122</a:t>
            </a:r>
            <a:endParaRPr lang="en-GB" sz="1400" b="1" i="1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49506" y="5641503"/>
            <a:ext cx="167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B0F0"/>
                </a:solidFill>
              </a:rPr>
              <a:t>4</a:t>
            </a:r>
            <a:r>
              <a:rPr lang="en-US" sz="1400" b="1" i="1" baseline="-25000" dirty="0" smtClean="0">
                <a:solidFill>
                  <a:srgbClr val="00B0F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00B0F0"/>
                </a:solidFill>
              </a:rPr>
              <a:t>+</a:t>
            </a:r>
            <a:r>
              <a:rPr lang="en-US" sz="1400" b="1" i="1" dirty="0" smtClean="0">
                <a:solidFill>
                  <a:srgbClr val="00B0F0"/>
                </a:solidFill>
              </a:rPr>
              <a:t>                     366</a:t>
            </a:r>
            <a:endParaRPr lang="en-GB" sz="1400" b="1" i="1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2240" y="4803892"/>
            <a:ext cx="167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B0F0"/>
                </a:solidFill>
              </a:rPr>
              <a:t>6</a:t>
            </a:r>
            <a:r>
              <a:rPr lang="en-US" sz="1400" b="1" i="1" baseline="-25000" dirty="0" smtClean="0">
                <a:solidFill>
                  <a:srgbClr val="00B0F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00B0F0"/>
                </a:solidFill>
              </a:rPr>
              <a:t>+</a:t>
            </a:r>
            <a:r>
              <a:rPr lang="en-US" sz="1400" b="1" i="1" dirty="0" smtClean="0">
                <a:solidFill>
                  <a:srgbClr val="00B0F0"/>
                </a:solidFill>
              </a:rPr>
              <a:t>                     707</a:t>
            </a:r>
            <a:endParaRPr lang="en-GB" sz="1400" b="1" i="1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2240" y="5147550"/>
            <a:ext cx="1620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0</a:t>
            </a:r>
            <a:r>
              <a:rPr lang="en-US" sz="1400" b="1" i="1" baseline="-25000" dirty="0">
                <a:solidFill>
                  <a:srgbClr val="0070C0"/>
                </a:solidFill>
              </a:rPr>
              <a:t>2</a:t>
            </a:r>
            <a:r>
              <a:rPr lang="en-US" sz="1400" b="1" i="1" baseline="30000" dirty="0" smtClean="0">
                <a:solidFill>
                  <a:srgbClr val="0070C0"/>
                </a:solidFill>
              </a:rPr>
              <a:t>+</a:t>
            </a:r>
            <a:r>
              <a:rPr lang="en-US" sz="1400" b="1" i="1" dirty="0" smtClean="0">
                <a:solidFill>
                  <a:srgbClr val="0070C0"/>
                </a:solidFill>
              </a:rPr>
              <a:t>                     685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2240" y="3985319"/>
            <a:ext cx="1629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0</a:t>
            </a:r>
            <a:r>
              <a:rPr lang="en-US" sz="1400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sz="1400" b="1" i="1" baseline="30000" dirty="0" smtClean="0">
                <a:solidFill>
                  <a:srgbClr val="0070C0"/>
                </a:solidFill>
              </a:rPr>
              <a:t>+</a:t>
            </a:r>
            <a:r>
              <a:rPr lang="en-US" sz="1400" b="1" i="1" dirty="0" smtClean="0">
                <a:solidFill>
                  <a:srgbClr val="0070C0"/>
                </a:solidFill>
              </a:rPr>
              <a:t>                   1082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2311" y="4062263"/>
            <a:ext cx="11253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150</a:t>
            </a:r>
            <a:r>
              <a:rPr lang="en-US" sz="2400" b="1" dirty="0" smtClean="0">
                <a:solidFill>
                  <a:srgbClr val="FF0000"/>
                </a:solidFill>
              </a:rPr>
              <a:t>Sm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88</a:t>
            </a:r>
            <a:endParaRPr lang="en-GB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61648" y="4411071"/>
            <a:ext cx="112536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0070C0"/>
                </a:solidFill>
              </a:rPr>
              <a:t>152</a:t>
            </a:r>
            <a:r>
              <a:rPr lang="en-US" sz="2400" b="1" dirty="0" smtClean="0">
                <a:solidFill>
                  <a:srgbClr val="0070C0"/>
                </a:solidFill>
              </a:rPr>
              <a:t>Sm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90</a:t>
            </a:r>
            <a:endParaRPr lang="en-GB" sz="2400" b="1" baseline="3000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33180" y="476672"/>
            <a:ext cx="1931308" cy="255454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solidFill>
                  <a:srgbClr val="FFFF00"/>
                </a:solidFill>
              </a:rPr>
              <a:t>Coulex</a:t>
            </a:r>
            <a:r>
              <a:rPr lang="en-US" sz="3200" b="1" i="1" u="sng" dirty="0" smtClean="0">
                <a:solidFill>
                  <a:srgbClr val="FFFF00"/>
                </a:solidFill>
              </a:rPr>
              <a:t> of Target</a:t>
            </a:r>
          </a:p>
          <a:p>
            <a:pPr algn="ctr"/>
            <a:r>
              <a:rPr lang="en-US" sz="3200" b="1" i="1" u="sng" dirty="0">
                <a:solidFill>
                  <a:srgbClr val="FFFF00"/>
                </a:solidFill>
              </a:rPr>
              <a:t>b</a:t>
            </a:r>
            <a:r>
              <a:rPr lang="en-US" sz="3200" b="1" i="1" u="sng" dirty="0" smtClean="0">
                <a:solidFill>
                  <a:srgbClr val="FFFF00"/>
                </a:solidFill>
              </a:rPr>
              <a:t>y incoming beam</a:t>
            </a:r>
            <a:endParaRPr lang="en-GB" sz="3200" b="1" i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26523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B050"/>
                </a:solidFill>
              </a:rPr>
              <a:t>Alford et al.  NP </a:t>
            </a:r>
            <a:r>
              <a:rPr lang="en-US" sz="1400" b="1" dirty="0" smtClean="0">
                <a:solidFill>
                  <a:srgbClr val="00B050"/>
                </a:solidFill>
              </a:rPr>
              <a:t>A321 (1979) 45</a:t>
            </a:r>
            <a:r>
              <a:rPr lang="en-US" sz="1400" b="1" i="1" dirty="0" smtClean="0">
                <a:solidFill>
                  <a:srgbClr val="00B050"/>
                </a:solidFill>
              </a:rPr>
              <a:t> 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9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A79C-5A31-4EF6-9B05-534554BE9F1C}" type="slidenum">
              <a:rPr lang="en-US"/>
              <a:pPr/>
              <a:t>2</a:t>
            </a:fld>
            <a:endParaRPr 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908175" y="765175"/>
            <a:ext cx="23050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solidFill>
                  <a:srgbClr val="FFFF00"/>
                </a:solidFill>
              </a:rPr>
              <a:t>iThemba LABS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solidFill>
                  <a:srgbClr val="FFFF00"/>
                </a:solidFill>
              </a:rPr>
              <a:t>Near Cape Town</a:t>
            </a:r>
          </a:p>
        </p:txBody>
      </p:sp>
      <p:pic>
        <p:nvPicPr>
          <p:cNvPr id="59401" name="Picture 9" descr="Frozen Xe target; April 2009 004 compress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" y="3356992"/>
            <a:ext cx="4284663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303240" y="3167880"/>
            <a:ext cx="444522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rgbClr val="FFFF00"/>
                </a:solidFill>
              </a:rPr>
              <a:t>9 Clover </a:t>
            </a:r>
            <a:r>
              <a:rPr lang="en-US" b="1" i="1" dirty="0" err="1">
                <a:solidFill>
                  <a:srgbClr val="FFFF00"/>
                </a:solidFill>
              </a:rPr>
              <a:t>HPGe</a:t>
            </a:r>
            <a:r>
              <a:rPr lang="en-US" b="1" i="1" dirty="0">
                <a:solidFill>
                  <a:srgbClr val="FFFF00"/>
                </a:solidFill>
              </a:rPr>
              <a:t> in BGO Shields</a:t>
            </a:r>
          </a:p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rgbClr val="FFFF00"/>
                </a:solidFill>
              </a:rPr>
              <a:t>8 LEPS each with 4 quadrants</a:t>
            </a:r>
          </a:p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rgbClr val="FFFF00"/>
                </a:solidFill>
              </a:rPr>
              <a:t>DAIMANT</a:t>
            </a:r>
          </a:p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rgbClr val="FFFF00"/>
                </a:solidFill>
              </a:rPr>
              <a:t>T-o-F Recoil Detector</a:t>
            </a:r>
          </a:p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rgbClr val="FFFF00"/>
                </a:solidFill>
              </a:rPr>
              <a:t>Frozen </a:t>
            </a:r>
            <a:r>
              <a:rPr lang="en-US" b="1" i="1" baseline="30000" dirty="0">
                <a:solidFill>
                  <a:srgbClr val="FFFF00"/>
                </a:solidFill>
              </a:rPr>
              <a:t>136</a:t>
            </a:r>
            <a:r>
              <a:rPr lang="en-US" b="1" i="1" dirty="0">
                <a:solidFill>
                  <a:srgbClr val="FFFF00"/>
                </a:solidFill>
              </a:rPr>
              <a:t>Xe target</a:t>
            </a:r>
          </a:p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rgbClr val="FFFF00"/>
                </a:solidFill>
              </a:rPr>
              <a:t>Neutron Wall</a:t>
            </a:r>
          </a:p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rgbClr val="FFFF00"/>
                </a:solidFill>
              </a:rPr>
              <a:t>Solar Cell HI detector checkerboard</a:t>
            </a:r>
          </a:p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rgbClr val="FFFF00"/>
                </a:solidFill>
              </a:rPr>
              <a:t>High Energy Capture </a:t>
            </a:r>
            <a:r>
              <a:rPr lang="el-GR" b="1" i="1" dirty="0">
                <a:solidFill>
                  <a:srgbClr val="FFFF00"/>
                </a:solidFill>
              </a:rPr>
              <a:t>γ</a:t>
            </a:r>
            <a:r>
              <a:rPr lang="en-US" b="1" i="1" dirty="0" smtClean="0">
                <a:solidFill>
                  <a:srgbClr val="FFFF00"/>
                </a:solidFill>
              </a:rPr>
              <a:t>-rays</a:t>
            </a:r>
          </a:p>
          <a:p>
            <a:pPr algn="l">
              <a:spcBef>
                <a:spcPct val="50000"/>
              </a:spcBef>
            </a:pPr>
            <a:r>
              <a:rPr lang="en-US" b="1" i="1" dirty="0" smtClean="0">
                <a:solidFill>
                  <a:srgbClr val="FFFF00"/>
                </a:solidFill>
              </a:rPr>
              <a:t>High Resolution (</a:t>
            </a:r>
            <a:r>
              <a:rPr lang="en-US" b="1" i="1" baseline="30000" dirty="0" smtClean="0">
                <a:solidFill>
                  <a:srgbClr val="FFFF00"/>
                </a:solidFill>
              </a:rPr>
              <a:t>3</a:t>
            </a:r>
            <a:r>
              <a:rPr lang="en-US" b="1" i="1" dirty="0" smtClean="0">
                <a:solidFill>
                  <a:srgbClr val="FFFF00"/>
                </a:solidFill>
              </a:rPr>
              <a:t>He,n) two proton stripping</a:t>
            </a:r>
            <a:endParaRPr lang="el-GR" b="1" i="1" dirty="0">
              <a:solidFill>
                <a:srgbClr val="FFFF00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94208" y="2748757"/>
            <a:ext cx="9144000" cy="41912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ZA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AFRODITE</a:t>
            </a:r>
            <a:r>
              <a:rPr lang="en-ZA" sz="2400" b="1" i="1" dirty="0" smtClean="0">
                <a:solidFill>
                  <a:srgbClr val="FF0000"/>
                </a:solidFill>
              </a:rPr>
              <a:t>   </a:t>
            </a:r>
            <a:r>
              <a:rPr lang="en-ZA" sz="2400" b="1" i="1" dirty="0" smtClean="0">
                <a:solidFill>
                  <a:srgbClr val="FFFF00"/>
                </a:solidFill>
              </a:rPr>
              <a:t>=</a:t>
            </a:r>
            <a:r>
              <a:rPr lang="en-ZA" sz="2400" b="1" i="1" dirty="0" smtClean="0">
                <a:solidFill>
                  <a:srgbClr val="FF0000"/>
                </a:solidFill>
              </a:rPr>
              <a:t>   </a:t>
            </a:r>
            <a:r>
              <a:rPr lang="en-ZA" b="1" dirty="0" err="1" smtClean="0">
                <a:solidFill>
                  <a:srgbClr val="FF0000"/>
                </a:solidFill>
              </a:rPr>
              <a:t>AFR</a:t>
            </a:r>
            <a:r>
              <a:rPr lang="en-ZA" b="1" dirty="0" err="1" smtClean="0">
                <a:solidFill>
                  <a:srgbClr val="FFFF00"/>
                </a:solidFill>
              </a:rPr>
              <a:t>ican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>
                <a:solidFill>
                  <a:srgbClr val="FF0000"/>
                </a:solidFill>
              </a:rPr>
              <a:t>O</a:t>
            </a:r>
            <a:r>
              <a:rPr lang="en-ZA" b="1" dirty="0" err="1">
                <a:solidFill>
                  <a:srgbClr val="FFFF00"/>
                </a:solidFill>
              </a:rPr>
              <a:t>mnipurpose</a:t>
            </a:r>
            <a:r>
              <a:rPr lang="en-ZA" b="1" dirty="0" err="1">
                <a:solidFill>
                  <a:srgbClr val="FF0000"/>
                </a:solidFill>
              </a:rPr>
              <a:t>D</a:t>
            </a:r>
            <a:r>
              <a:rPr lang="en-ZA" b="1" dirty="0" err="1">
                <a:solidFill>
                  <a:srgbClr val="FFFF00"/>
                </a:solidFill>
              </a:rPr>
              <a:t>etector</a:t>
            </a:r>
            <a:r>
              <a:rPr lang="en-ZA" b="1" dirty="0">
                <a:solidFill>
                  <a:srgbClr val="FFFF00"/>
                </a:solidFill>
              </a:rPr>
              <a:t> for </a:t>
            </a:r>
            <a:r>
              <a:rPr lang="en-ZA" b="1" dirty="0" err="1">
                <a:solidFill>
                  <a:srgbClr val="FF0000"/>
                </a:solidFill>
              </a:rPr>
              <a:t>I</a:t>
            </a:r>
            <a:r>
              <a:rPr lang="en-ZA" b="1" dirty="0" err="1">
                <a:solidFill>
                  <a:srgbClr val="FFFF00"/>
                </a:solidFill>
              </a:rPr>
              <a:t>nnovative</a:t>
            </a:r>
            <a:r>
              <a:rPr lang="en-ZA" b="1" dirty="0" err="1">
                <a:solidFill>
                  <a:srgbClr val="FF0000"/>
                </a:solidFill>
              </a:rPr>
              <a:t>T</a:t>
            </a:r>
            <a:r>
              <a:rPr lang="en-ZA" b="1" dirty="0" err="1">
                <a:solidFill>
                  <a:srgbClr val="FFFF00"/>
                </a:solidFill>
              </a:rPr>
              <a:t>echniques</a:t>
            </a:r>
            <a:r>
              <a:rPr lang="en-ZA" b="1" dirty="0">
                <a:solidFill>
                  <a:srgbClr val="FFFF00"/>
                </a:solidFill>
              </a:rPr>
              <a:t> and </a:t>
            </a:r>
            <a:r>
              <a:rPr lang="en-ZA" b="1" dirty="0">
                <a:solidFill>
                  <a:srgbClr val="FF0000"/>
                </a:solidFill>
              </a:rPr>
              <a:t>E</a:t>
            </a:r>
            <a:r>
              <a:rPr lang="en-ZA" b="1" dirty="0">
                <a:solidFill>
                  <a:srgbClr val="FFFF00"/>
                </a:solidFill>
              </a:rPr>
              <a:t>xperiments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9404" name="Picture 12" descr="AFRODITE Geomet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4" y="3967979"/>
            <a:ext cx="2339975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2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367054"/>
              </p:ext>
            </p:extLst>
          </p:nvPr>
        </p:nvGraphicFramePr>
        <p:xfrm>
          <a:off x="4572000" y="3284984"/>
          <a:ext cx="4248472" cy="317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724783"/>
              </p:ext>
            </p:extLst>
          </p:nvPr>
        </p:nvGraphicFramePr>
        <p:xfrm>
          <a:off x="2051720" y="37666"/>
          <a:ext cx="5108713" cy="354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5943191" y="2815070"/>
            <a:ext cx="9525" cy="219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19059" y="71004"/>
            <a:ext cx="1845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109534" y="80529"/>
            <a:ext cx="9526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945789" y="51954"/>
            <a:ext cx="9526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640989" y="80529"/>
            <a:ext cx="9526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28100" y="71004"/>
            <a:ext cx="9526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83968" y="93608"/>
            <a:ext cx="0" cy="2996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00160" y="3034147"/>
            <a:ext cx="3090656" cy="19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28735" y="2862695"/>
            <a:ext cx="9525" cy="219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273127" y="2834120"/>
            <a:ext cx="9525" cy="219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011686" y="2843645"/>
            <a:ext cx="9525" cy="219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145036" y="2815070"/>
            <a:ext cx="2" cy="20955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55326"/>
              </p:ext>
            </p:extLst>
          </p:nvPr>
        </p:nvGraphicFramePr>
        <p:xfrm>
          <a:off x="4644008" y="3356992"/>
          <a:ext cx="4088825" cy="3096345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1049345"/>
                <a:gridCol w="1049345"/>
                <a:gridCol w="1049345"/>
                <a:gridCol w="940790"/>
              </a:tblGrid>
              <a:tr h="51605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Counts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Peaks 150Sm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160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(keV)</a:t>
                      </a:r>
                      <a:endParaRPr lang="en-GB" sz="18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-rays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Fit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ToF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</a:tr>
              <a:tr h="5160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469(25)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</a:tr>
              <a:tr h="5160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334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1728(77)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173(20)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</a:tr>
              <a:tr h="5160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439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585(56)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38(10)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</a:tr>
              <a:tr h="5160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506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218(38)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867281"/>
              </p:ext>
            </p:extLst>
          </p:nvPr>
        </p:nvGraphicFramePr>
        <p:xfrm>
          <a:off x="0" y="3212976"/>
          <a:ext cx="4690149" cy="329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57183"/>
              </p:ext>
            </p:extLst>
          </p:nvPr>
        </p:nvGraphicFramePr>
        <p:xfrm>
          <a:off x="4644008" y="3356992"/>
          <a:ext cx="4104455" cy="3096342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1053356"/>
                <a:gridCol w="1053356"/>
                <a:gridCol w="1053356"/>
                <a:gridCol w="944387"/>
              </a:tblGrid>
              <a:tr h="51605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Relative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Intensities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150Sm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160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(keV)</a:t>
                      </a:r>
                      <a:endParaRPr lang="en-GB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-rays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Fit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ToF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271(19)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334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100(5)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439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34(4)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22(6)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506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13(2)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55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3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\Pictures\(3He,n) fundi; May 2013\(3He,n) fundi; May 2013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8308" cy="3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\Pictures\(3He,n) fundi; May 2013\(3He,n) fundi; May 2013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18" y="1"/>
            <a:ext cx="4760853" cy="35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n\Pictures\House\MANuS;MatSci Class March 2006 001a shru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0640"/>
            <a:ext cx="4383145" cy="32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hn\Pictures\House\November 2006 009 shru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570641"/>
            <a:ext cx="4788025" cy="359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hn\Pictures\Colleagues\Paul Pap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93" y="1988840"/>
            <a:ext cx="1482725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AFRODITE Crew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400506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Paul </a:t>
            </a:r>
            <a:r>
              <a:rPr lang="en-US" sz="1400" b="1" dirty="0" err="1" smtClean="0">
                <a:solidFill>
                  <a:srgbClr val="FFFF00"/>
                </a:solidFill>
              </a:rPr>
              <a:t>Papka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789040"/>
            <a:ext cx="208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UWC Graduate School</a:t>
            </a:r>
            <a:endParaRPr lang="en-GB" sz="1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392" y="58932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R&amp;R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7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17783"/>
          <a:stretch>
            <a:fillRect/>
          </a:stretch>
        </p:blipFill>
        <p:spPr bwMode="auto">
          <a:xfrm>
            <a:off x="611188" y="0"/>
            <a:ext cx="7813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11863" y="188913"/>
            <a:ext cx="2447925" cy="7620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baseline="30000">
                <a:solidFill>
                  <a:srgbClr val="FF0000"/>
                </a:solidFill>
              </a:rPr>
              <a:t>154</a:t>
            </a:r>
            <a:r>
              <a:rPr lang="en-US" sz="4400" b="1" baseline="-25000">
                <a:solidFill>
                  <a:srgbClr val="FF0000"/>
                </a:solidFill>
              </a:rPr>
              <a:t>64</a:t>
            </a:r>
            <a:r>
              <a:rPr lang="en-US" sz="4400" b="1">
                <a:solidFill>
                  <a:srgbClr val="FF0000"/>
                </a:solidFill>
              </a:rPr>
              <a:t>Gd</a:t>
            </a:r>
            <a:r>
              <a:rPr lang="en-US" sz="4400" b="1" baseline="-25000">
                <a:solidFill>
                  <a:srgbClr val="FF0000"/>
                </a:solidFill>
              </a:rPr>
              <a:t>90</a:t>
            </a:r>
            <a:endParaRPr lang="en-US" sz="4400" b="1" baseline="300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88913"/>
            <a:ext cx="446449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JFS-S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et al.,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Eur. Phys. J.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A47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(2011) 5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t="2245" r="3177" b="8978"/>
          <a:stretch>
            <a:fillRect/>
          </a:stretch>
        </p:blipFill>
        <p:spPr bwMode="auto">
          <a:xfrm>
            <a:off x="755651" y="0"/>
            <a:ext cx="7416750" cy="645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FF3300"/>
                </a:solidFill>
                <a:latin typeface="Times New Roman" pitchFamily="18" charset="0"/>
              </a:rPr>
              <a:t>Congruence of first &amp; second Vacuum structures in </a:t>
            </a:r>
            <a:r>
              <a:rPr lang="en-US" sz="2400" b="1" i="1" u="sng" baseline="30000">
                <a:solidFill>
                  <a:srgbClr val="FF3300"/>
                </a:solidFill>
                <a:latin typeface="Times New Roman" pitchFamily="18" charset="0"/>
              </a:rPr>
              <a:t>154</a:t>
            </a:r>
            <a:r>
              <a:rPr lang="en-US" sz="2400" b="1" i="1" u="sng">
                <a:solidFill>
                  <a:srgbClr val="FF3300"/>
                </a:solidFill>
                <a:latin typeface="Times New Roman" pitchFamily="18" charset="0"/>
              </a:rPr>
              <a:t>Gd &amp; </a:t>
            </a:r>
            <a:r>
              <a:rPr lang="en-US" sz="2400" b="1" i="1" u="sng" baseline="30000">
                <a:solidFill>
                  <a:srgbClr val="FF3300"/>
                </a:solidFill>
                <a:latin typeface="Times New Roman" pitchFamily="18" charset="0"/>
              </a:rPr>
              <a:t>152</a:t>
            </a:r>
            <a:r>
              <a:rPr lang="en-US" sz="2400" b="1" i="1" u="sng">
                <a:solidFill>
                  <a:srgbClr val="FF3300"/>
                </a:solidFill>
                <a:latin typeface="Times New Roman" pitchFamily="18" charset="0"/>
              </a:rPr>
              <a:t>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8" y="621166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JFS-S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et al.,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Eur. Phys. J.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A47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(2011) 5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71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nils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6" t="35876" r="21848"/>
          <a:stretch>
            <a:fillRect/>
          </a:stretch>
        </p:blipFill>
        <p:spPr bwMode="auto">
          <a:xfrm>
            <a:off x="395288" y="0"/>
            <a:ext cx="6248400" cy="5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4787900" y="2492375"/>
            <a:ext cx="152400" cy="114300"/>
          </a:xfrm>
          <a:prstGeom prst="ellipse">
            <a:avLst/>
          </a:prstGeom>
          <a:solidFill>
            <a:srgbClr val="00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5076825" y="2276475"/>
            <a:ext cx="152400" cy="114300"/>
          </a:xfrm>
          <a:prstGeom prst="ellipse">
            <a:avLst/>
          </a:prstGeom>
          <a:solidFill>
            <a:srgbClr val="00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5148263" y="2852738"/>
            <a:ext cx="152400" cy="1143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4859338" y="2781300"/>
            <a:ext cx="152400" cy="1143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 rot="16200000">
            <a:off x="5192713" y="2447925"/>
            <a:ext cx="571500" cy="228600"/>
          </a:xfrm>
          <a:prstGeom prst="curvedUpArrow">
            <a:avLst>
              <a:gd name="adj1" fmla="val 20833"/>
              <a:gd name="adj2" fmla="val 70833"/>
              <a:gd name="adj3" fmla="val 33333"/>
            </a:avLst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051050" y="1412875"/>
            <a:ext cx="1066800" cy="5715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sz="1400" b="1">
                <a:solidFill>
                  <a:srgbClr val="FF0000"/>
                </a:solidFill>
                <a:cs typeface="Times New Roman" pitchFamily="18" charset="0"/>
              </a:rPr>
              <a:t>[660]1/2</a:t>
            </a:r>
            <a:r>
              <a:rPr lang="en-US" sz="1400" b="1" baseline="30000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en-US" sz="900"/>
          </a:p>
          <a:p>
            <a:pPr algn="l" eaLnBrk="0" hangingPunct="0"/>
            <a:r>
              <a:rPr lang="en-US" sz="1400" b="1">
                <a:solidFill>
                  <a:srgbClr val="FF0000"/>
                </a:solidFill>
                <a:cs typeface="Times New Roman" pitchFamily="18" charset="0"/>
              </a:rPr>
              <a:t>“Prolate”</a:t>
            </a:r>
            <a:endParaRPr 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3630613" y="1265238"/>
            <a:ext cx="1295400" cy="6858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 rot="10947212" flipH="1">
            <a:off x="3563938" y="1557338"/>
            <a:ext cx="1522412" cy="138112"/>
          </a:xfrm>
          <a:prstGeom prst="curvedDownArrow">
            <a:avLst>
              <a:gd name="adj1" fmla="val 105892"/>
              <a:gd name="adj2" fmla="val 326353"/>
              <a:gd name="adj3" fmla="val 33333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3132138" y="1844675"/>
            <a:ext cx="503237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395288" y="2636838"/>
            <a:ext cx="1295400" cy="6858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 rot="5100100">
            <a:off x="811213" y="2833688"/>
            <a:ext cx="908050" cy="228600"/>
          </a:xfrm>
          <a:prstGeom prst="curvedDownArrow">
            <a:avLst>
              <a:gd name="adj1" fmla="val 38159"/>
              <a:gd name="adj2" fmla="val 117604"/>
              <a:gd name="adj3" fmla="val 33333"/>
            </a:avLst>
          </a:prstGeom>
          <a:solidFill>
            <a:srgbClr val="06C20A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V="1">
            <a:off x="1081088" y="2039938"/>
            <a:ext cx="0" cy="571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852488" y="2154238"/>
            <a:ext cx="457200" cy="228600"/>
          </a:xfrm>
          <a:prstGeom prst="curvedRightArrow">
            <a:avLst>
              <a:gd name="adj1" fmla="val 1306"/>
              <a:gd name="adj2" fmla="val 40000"/>
              <a:gd name="adj3" fmla="val 87444"/>
            </a:avLst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1835150" y="2924175"/>
            <a:ext cx="1143000" cy="549275"/>
          </a:xfrm>
          <a:prstGeom prst="rect">
            <a:avLst/>
          </a:prstGeom>
          <a:noFill/>
          <a:ln w="31750">
            <a:solidFill>
              <a:srgbClr val="06C2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06C20A"/>
                </a:solidFill>
                <a:cs typeface="Times New Roman" pitchFamily="18" charset="0"/>
              </a:rPr>
              <a:t>[505]11/2</a:t>
            </a:r>
            <a:r>
              <a:rPr lang="en-US" sz="1400" b="1" baseline="30000">
                <a:solidFill>
                  <a:srgbClr val="06C20A"/>
                </a:solidFill>
                <a:cs typeface="Times New Roman" pitchFamily="18" charset="0"/>
              </a:rPr>
              <a:t>-</a:t>
            </a:r>
            <a:endParaRPr lang="en-US" sz="900"/>
          </a:p>
          <a:p>
            <a:pPr algn="l" eaLnBrk="0" hangingPunct="0"/>
            <a:r>
              <a:rPr lang="en-US" sz="1400" b="1">
                <a:solidFill>
                  <a:srgbClr val="06C20A"/>
                </a:solidFill>
                <a:cs typeface="Times New Roman" pitchFamily="18" charset="0"/>
              </a:rPr>
              <a:t>“Oblate”</a:t>
            </a:r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1143000" y="47196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2987675" y="3284538"/>
            <a:ext cx="533400" cy="4572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1290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6659563" y="0"/>
            <a:ext cx="2232025" cy="1920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</a:rPr>
              <a:t>Configuration Dependent or Quadrupole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</a:rPr>
              <a:t>Pairing;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</a:rPr>
              <a:t>Assume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</a:rPr>
              <a:t> </a:t>
            </a:r>
            <a:r>
              <a:rPr lang="el-GR" sz="2000" b="1" i="1">
                <a:solidFill>
                  <a:srgbClr val="FF3300"/>
                </a:solidFill>
              </a:rPr>
              <a:t>Δ</a:t>
            </a:r>
            <a:r>
              <a:rPr lang="en-US" sz="2000" b="1" i="1" baseline="-25000">
                <a:solidFill>
                  <a:srgbClr val="FF3300"/>
                </a:solidFill>
              </a:rPr>
              <a:t>pp</a:t>
            </a:r>
            <a:r>
              <a:rPr lang="en-US" sz="2000" b="1" i="1">
                <a:solidFill>
                  <a:srgbClr val="FF3300"/>
                </a:solidFill>
              </a:rPr>
              <a:t>≈ </a:t>
            </a:r>
            <a:r>
              <a:rPr lang="el-GR" sz="2000" b="1" i="1">
                <a:solidFill>
                  <a:srgbClr val="FF3300"/>
                </a:solidFill>
              </a:rPr>
              <a:t>Δ</a:t>
            </a:r>
            <a:r>
              <a:rPr lang="en-US" sz="2000" b="1" i="1" baseline="-25000">
                <a:solidFill>
                  <a:srgbClr val="FF3300"/>
                </a:solidFill>
              </a:rPr>
              <a:t>oo</a:t>
            </a:r>
            <a:r>
              <a:rPr lang="en-US" sz="2000" b="1" i="1">
                <a:solidFill>
                  <a:srgbClr val="FF3300"/>
                </a:solidFill>
              </a:rPr>
              <a:t>&gt;&gt; </a:t>
            </a:r>
            <a:r>
              <a:rPr lang="el-GR" sz="2000" b="1" i="1">
                <a:solidFill>
                  <a:srgbClr val="FF3300"/>
                </a:solidFill>
              </a:rPr>
              <a:t>Δ</a:t>
            </a:r>
            <a:r>
              <a:rPr lang="en-US" sz="2000" b="1" i="1" baseline="-25000">
                <a:solidFill>
                  <a:srgbClr val="FF3300"/>
                </a:solidFill>
              </a:rPr>
              <a:t>op</a:t>
            </a:r>
            <a:endParaRPr lang="el-GR" sz="2000" b="1" i="1">
              <a:solidFill>
                <a:srgbClr val="FF3300"/>
              </a:solidFill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V="1">
            <a:off x="4268788" y="587375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34" name="AutoShape 22"/>
          <p:cNvSpPr>
            <a:spLocks noChangeArrowheads="1"/>
          </p:cNvSpPr>
          <p:nvPr/>
        </p:nvSpPr>
        <p:spPr bwMode="auto">
          <a:xfrm>
            <a:off x="4116388" y="879475"/>
            <a:ext cx="457200" cy="228600"/>
          </a:xfrm>
          <a:prstGeom prst="curvedRightArrow">
            <a:avLst>
              <a:gd name="adj1" fmla="val 1306"/>
              <a:gd name="adj2" fmla="val 40000"/>
              <a:gd name="adj3" fmla="val 87444"/>
            </a:avLst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971550" y="3789363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82 Neutrons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3779838" y="5013325"/>
            <a:ext cx="3097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Prolate Deformation</a:t>
            </a:r>
            <a:r>
              <a:rPr lang="en-US" b="1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=&gt;</a:t>
            </a:r>
            <a:endParaRPr lang="en-US" b="1" i="1" u="sng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6659563" y="1916113"/>
            <a:ext cx="23050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/>
              <a:t>R. E. Griffin, A. D. Jackson and A. B. Volkov, Phys. Lett. </a:t>
            </a:r>
            <a:r>
              <a:rPr lang="en-US" sz="1200" b="1"/>
              <a:t>36B</a:t>
            </a:r>
            <a:r>
              <a:rPr lang="en-US" sz="1200"/>
              <a:t>, 281 (1971).</a:t>
            </a:r>
          </a:p>
          <a:p>
            <a:pPr algn="l"/>
            <a:endParaRPr lang="en-US" sz="1200"/>
          </a:p>
          <a:p>
            <a:pPr algn="l"/>
            <a:r>
              <a:rPr lang="en-US" sz="1200"/>
              <a:t>W. I. van Rij and S. H. Kahana, Phys. Rev. Lett. </a:t>
            </a:r>
            <a:r>
              <a:rPr lang="en-US" sz="1200" b="1"/>
              <a:t>28</a:t>
            </a:r>
            <a:r>
              <a:rPr lang="en-US" sz="1200"/>
              <a:t>, 50 (1972).</a:t>
            </a:r>
          </a:p>
          <a:p>
            <a:pPr algn="l"/>
            <a:endParaRPr lang="en-US" sz="1200"/>
          </a:p>
          <a:p>
            <a:pPr algn="l"/>
            <a:r>
              <a:rPr lang="en-US" sz="1200"/>
              <a:t>S. K. Abdulvagabova, S. P. Ivanova and N. I. Pyatov, Phys. Lett. </a:t>
            </a:r>
            <a:r>
              <a:rPr lang="en-US" sz="1200" b="1"/>
              <a:t>38B</a:t>
            </a:r>
            <a:r>
              <a:rPr lang="en-US" sz="1200"/>
              <a:t>, 251 (1972).</a:t>
            </a:r>
          </a:p>
          <a:p>
            <a:pPr algn="l"/>
            <a:endParaRPr lang="en-US" sz="1200"/>
          </a:p>
          <a:p>
            <a:pPr algn="l"/>
            <a:r>
              <a:rPr lang="en-US" sz="1200"/>
              <a:t>D. R. Bès, R. A. Broglia and B. Nilsson, Phys. </a:t>
            </a:r>
            <a:r>
              <a:rPr lang="it-IT" sz="1200"/>
              <a:t>Lett. </a:t>
            </a:r>
            <a:r>
              <a:rPr lang="it-IT" sz="1200" b="1"/>
              <a:t>40B</a:t>
            </a:r>
            <a:r>
              <a:rPr lang="it-IT" sz="1200"/>
              <a:t>, 338 (1972).</a:t>
            </a:r>
          </a:p>
          <a:p>
            <a:pPr algn="l"/>
            <a:endParaRPr lang="it-IT" sz="1200"/>
          </a:p>
          <a:p>
            <a:pPr algn="l"/>
            <a:r>
              <a:rPr lang="it-IT" sz="1200"/>
              <a:t>I. Ragnarsson and R. A. Broglia, Nucl. </a:t>
            </a:r>
            <a:r>
              <a:rPr lang="en-US" sz="1200"/>
              <a:t>Phys. </a:t>
            </a:r>
            <a:r>
              <a:rPr lang="en-US" sz="1200" b="1"/>
              <a:t>A263</a:t>
            </a:r>
            <a:r>
              <a:rPr lang="en-US" sz="1200"/>
              <a:t>, 315 (1976).</a:t>
            </a:r>
          </a:p>
        </p:txBody>
      </p:sp>
    </p:spTree>
    <p:extLst>
      <p:ext uri="{BB962C8B-B14F-4D97-AF65-F5344CB8AC3E}">
        <p14:creationId xmlns:p14="http://schemas.microsoft.com/office/powerpoint/2010/main" val="391967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25262" r="15703" b="22232"/>
          <a:stretch>
            <a:fillRect/>
          </a:stretch>
        </p:blipFill>
        <p:spPr bwMode="auto">
          <a:xfrm>
            <a:off x="0" y="0"/>
            <a:ext cx="9144000" cy="6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03848" y="5805264"/>
            <a:ext cx="1654175" cy="50482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[505]11/2</a:t>
            </a:r>
            <a:r>
              <a:rPr lang="en-US" sz="2400" b="1" baseline="30000">
                <a:solidFill>
                  <a:srgbClr val="FF0000"/>
                </a:solidFill>
                <a:cs typeface="Times New Roman" pitchFamily="18" charset="0"/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148263" y="476250"/>
            <a:ext cx="2376487" cy="79216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sz="2000" b="1" baseline="30000">
                <a:solidFill>
                  <a:srgbClr val="FF0000"/>
                </a:solidFill>
                <a:cs typeface="Times New Roman" pitchFamily="18" charset="0"/>
              </a:rPr>
              <a:t>π</a:t>
            </a: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=15/2</a:t>
            </a:r>
            <a:r>
              <a:rPr lang="en-US" sz="2000" b="1" baseline="30000">
                <a:solidFill>
                  <a:srgbClr val="FF0000"/>
                </a:solidFill>
                <a:cs typeface="Times New Roman" pitchFamily="18" charset="0"/>
              </a:rPr>
              <a:t>-</a:t>
            </a:r>
            <a:endParaRPr lang="en-US" sz="2000">
              <a:solidFill>
                <a:srgbClr val="FF0000"/>
              </a:solidFill>
            </a:endParaRPr>
          </a:p>
          <a:p>
            <a:pPr eaLnBrk="0" hangingPunct="0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    =2</a:t>
            </a:r>
            <a:r>
              <a:rPr lang="en-US" sz="2000" b="1" baseline="-3000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2000" b="1" baseline="3000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 + [505]11/2</a:t>
            </a:r>
            <a:r>
              <a:rPr lang="en-US" sz="2000" b="1" baseline="30000">
                <a:solidFill>
                  <a:srgbClr val="FF0000"/>
                </a:solidFill>
                <a:cs typeface="Times New Roman" pitchFamily="18" charset="0"/>
              </a:rPr>
              <a:t>-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4975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948488" y="4508500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Missing │0</a:t>
            </a:r>
            <a:r>
              <a:rPr lang="en-US" sz="2000" b="1" baseline="-25000">
                <a:solidFill>
                  <a:srgbClr val="FF0000"/>
                </a:solidFill>
              </a:rPr>
              <a:t>2</a:t>
            </a:r>
            <a:r>
              <a:rPr lang="en-US" sz="2000" b="1" baseline="30000">
                <a:solidFill>
                  <a:srgbClr val="FF0000"/>
                </a:solidFill>
              </a:rPr>
              <a:t>+</a:t>
            </a:r>
            <a:r>
              <a:rPr lang="en-US" sz="2000" b="1">
                <a:solidFill>
                  <a:srgbClr val="FF0000"/>
                </a:solidFill>
              </a:rPr>
              <a:t> &gt;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coupling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7021513" y="4868863"/>
            <a:ext cx="1870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9750" y="549275"/>
            <a:ext cx="1871663" cy="21971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baseline="3000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155</a:t>
            </a:r>
            <a:r>
              <a:rPr lang="en-US" sz="4000" b="1" i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Gd</a:t>
            </a:r>
            <a:r>
              <a:rPr lang="en-US" sz="4000" b="1" i="1" baseline="-2500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91</a:t>
            </a:r>
          </a:p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High-K Decay Scheme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075" y="0"/>
            <a:ext cx="383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JFS-S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et al.,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Eur. Phys. J.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A47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(2011)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6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91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r="28033"/>
          <a:stretch>
            <a:fillRect/>
          </a:stretch>
        </p:blipFill>
        <p:spPr bwMode="auto">
          <a:xfrm>
            <a:off x="1224136" y="31650"/>
            <a:ext cx="3851920" cy="537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 t="19788" r="18665" b="13193"/>
          <a:stretch>
            <a:fillRect/>
          </a:stretch>
        </p:blipFill>
        <p:spPr bwMode="auto">
          <a:xfrm>
            <a:off x="5076056" y="31650"/>
            <a:ext cx="3550411" cy="537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60358" y="5375623"/>
            <a:ext cx="92647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Partial level schemes of 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 (a) and 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Gd (b)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showing the ground state, second vacuum 0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octupole bands.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transitions and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transitions from the second vacuum 0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bands to the octupole bands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shown in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red.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7" y="31650"/>
            <a:ext cx="525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Suzan P. </a:t>
            </a:r>
            <a:r>
              <a:rPr lang="en-US" dirty="0" err="1" smtClean="0">
                <a:solidFill>
                  <a:srgbClr val="FF0000"/>
                </a:solidFill>
              </a:rPr>
              <a:t>Bvumbi</a:t>
            </a:r>
            <a:r>
              <a:rPr lang="en-US" dirty="0" smtClean="0">
                <a:solidFill>
                  <a:srgbClr val="FF0000"/>
                </a:solidFill>
              </a:rPr>
              <a:t> et al., Phys. Rev. </a:t>
            </a:r>
            <a:r>
              <a:rPr lang="en-US" b="1" dirty="0" smtClean="0">
                <a:solidFill>
                  <a:srgbClr val="FF0000"/>
                </a:solidFill>
              </a:rPr>
              <a:t>C87</a:t>
            </a:r>
            <a:r>
              <a:rPr lang="en-US" dirty="0" smtClean="0">
                <a:solidFill>
                  <a:srgbClr val="FF0000"/>
                </a:solidFill>
              </a:rPr>
              <a:t> (2013) 044333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3314" name="Picture 2" descr="D:\Pictures\JYFL II June 2009\JYFL II June 2009 130 det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650"/>
            <a:ext cx="1326204" cy="26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2" y="0"/>
            <a:ext cx="4260184" cy="370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5215"/>
            <a:ext cx="4709131" cy="314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2633"/>
            <a:ext cx="4279206" cy="302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5" y="3887646"/>
            <a:ext cx="3983116" cy="29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C41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(1990) R1351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92" y="3704508"/>
            <a:ext cx="498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70C0"/>
                </a:solidFill>
              </a:rPr>
              <a:t>Zang</a:t>
            </a:r>
            <a:r>
              <a:rPr lang="en-US" sz="1400" b="1" dirty="0" smtClean="0">
                <a:solidFill>
                  <a:srgbClr val="0070C0"/>
                </a:solidFill>
              </a:rPr>
              <a:t> et al. Phys. Rev. </a:t>
            </a:r>
            <a:r>
              <a:rPr lang="en-US" sz="1400" b="1" u="sng" dirty="0" smtClean="0">
                <a:solidFill>
                  <a:srgbClr val="0070C0"/>
                </a:solidFill>
              </a:rPr>
              <a:t>C81</a:t>
            </a:r>
            <a:r>
              <a:rPr lang="en-US" sz="1400" b="1" dirty="0" smtClean="0">
                <a:solidFill>
                  <a:srgbClr val="0070C0"/>
                </a:solidFill>
              </a:rPr>
              <a:t> (2010) 034302;  Relativistic mean-field 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6520794"/>
            <a:ext cx="4420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Jerzy </a:t>
            </a:r>
            <a:r>
              <a:rPr lang="en-US" sz="1400" dirty="0" err="1" smtClean="0">
                <a:solidFill>
                  <a:srgbClr val="FF0000"/>
                </a:solidFill>
              </a:rPr>
              <a:t>Dudek</a:t>
            </a:r>
            <a:r>
              <a:rPr lang="en-US" sz="1400" dirty="0" smtClean="0">
                <a:solidFill>
                  <a:srgbClr val="FF0000"/>
                </a:solidFill>
              </a:rPr>
              <a:t> &amp; </a:t>
            </a:r>
            <a:r>
              <a:rPr lang="en-US" sz="1400" dirty="0" err="1" smtClean="0">
                <a:solidFill>
                  <a:srgbClr val="FF0000"/>
                </a:solidFill>
              </a:rPr>
              <a:t>Dominque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Curian</a:t>
            </a:r>
            <a:r>
              <a:rPr lang="en-US" sz="1400" dirty="0" smtClean="0">
                <a:solidFill>
                  <a:srgbClr val="FF0000"/>
                </a:solidFill>
              </a:rPr>
              <a:t>;  private communication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22508" y="369332"/>
            <a:ext cx="648072" cy="36004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36584" y="549352"/>
            <a:ext cx="683812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54454" y="60867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Z=62</a:t>
            </a:r>
            <a:endParaRPr lang="en-GB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9635" y="0"/>
            <a:ext cx="131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00B050"/>
                </a:solidFill>
              </a:rPr>
              <a:t>150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62</a:t>
            </a:r>
            <a:r>
              <a:rPr lang="en-US" sz="2400" b="1" dirty="0" smtClean="0">
                <a:solidFill>
                  <a:srgbClr val="FF0000"/>
                </a:solidFill>
              </a:rPr>
              <a:t>Sm</a:t>
            </a:r>
            <a:r>
              <a:rPr lang="en-US" sz="2400" b="1" baseline="-25000" dirty="0" smtClean="0">
                <a:solidFill>
                  <a:srgbClr val="00B0F0"/>
                </a:solidFill>
              </a:rPr>
              <a:t>88</a:t>
            </a:r>
            <a:endParaRPr lang="en-GB" sz="2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3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6" y="188640"/>
            <a:ext cx="8244491" cy="61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9265" y="5156373"/>
            <a:ext cx="263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Slide from W. David </a:t>
            </a:r>
            <a:r>
              <a:rPr lang="en-US" dirty="0" err="1" smtClean="0">
                <a:solidFill>
                  <a:srgbClr val="00B050"/>
                </a:solidFill>
              </a:rPr>
              <a:t>Kulp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0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1246</Words>
  <Application>Microsoft Office PowerPoint</Application>
  <PresentationFormat>Presentazione su schermo (4:3)</PresentationFormat>
  <Paragraphs>232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Office Theme</vt:lpstr>
      <vt:lpstr>Presentation</vt:lpstr>
      <vt:lpstr>High Resolution 148Nd(3He,nγ) Two Proton Stripping Reaction and the structure of the 02+ State in 150Sm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Resolution 148Nd(3He,nγ) Two Proton Stripping Reaction and the structure of the 02+ State in 150Sm </dc:title>
  <dc:creator>john</dc:creator>
  <cp:lastModifiedBy>tecno</cp:lastModifiedBy>
  <cp:revision>80</cp:revision>
  <dcterms:created xsi:type="dcterms:W3CDTF">2013-05-22T20:22:45Z</dcterms:created>
  <dcterms:modified xsi:type="dcterms:W3CDTF">2013-06-04T07:35:13Z</dcterms:modified>
</cp:coreProperties>
</file>